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emf" ContentType="image/x-emf"/>
  <Default Extension="jpeg" ContentType="image/jpeg"/>
  <Default Extension="xml" ContentType="application/xml"/>
  <Override PartName="/ppt/presentation.xml" ContentType="application/vnd.openxmlformats-officedocument.presentationml.presentation.main+xml"/>
  <Override PartName="/ppt/slides/slide53.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5.xml" ContentType="application/vnd.openxmlformats-officedocument.presentationml.slide+xml"/>
  <Override PartName="/ppt/slides/slide52.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Masters/slideMaster2.xml" ContentType="application/vnd.openxmlformats-officedocument.presentationml.slideMaster+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4.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9"/>
  </p:notesMasterIdLst>
  <p:sldIdLst>
    <p:sldId id="256" r:id="rId3"/>
    <p:sldId id="268" r:id="rId4"/>
    <p:sldId id="269" r:id="rId5"/>
    <p:sldId id="303" r:id="rId6"/>
    <p:sldId id="271" r:id="rId7"/>
    <p:sldId id="272" r:id="rId8"/>
    <p:sldId id="273" r:id="rId9"/>
    <p:sldId id="274" r:id="rId10"/>
    <p:sldId id="275" r:id="rId11"/>
    <p:sldId id="276" r:id="rId12"/>
    <p:sldId id="277" r:id="rId13"/>
    <p:sldId id="278" r:id="rId14"/>
    <p:sldId id="300" r:id="rId15"/>
    <p:sldId id="301" r:id="rId16"/>
    <p:sldId id="302" r:id="rId17"/>
    <p:sldId id="315" r:id="rId18"/>
    <p:sldId id="280" r:id="rId19"/>
    <p:sldId id="281" r:id="rId20"/>
    <p:sldId id="282" r:id="rId21"/>
    <p:sldId id="283" r:id="rId22"/>
    <p:sldId id="284" r:id="rId23"/>
    <p:sldId id="285" r:id="rId24"/>
    <p:sldId id="286" r:id="rId25"/>
    <p:sldId id="287" r:id="rId26"/>
    <p:sldId id="304" r:id="rId27"/>
    <p:sldId id="306" r:id="rId28"/>
    <p:sldId id="305" r:id="rId29"/>
    <p:sldId id="288" r:id="rId30"/>
    <p:sldId id="307" r:id="rId31"/>
    <p:sldId id="308" r:id="rId32"/>
    <p:sldId id="309" r:id="rId33"/>
    <p:sldId id="311" r:id="rId34"/>
    <p:sldId id="310" r:id="rId35"/>
    <p:sldId id="289" r:id="rId36"/>
    <p:sldId id="312" r:id="rId37"/>
    <p:sldId id="314" r:id="rId38"/>
    <p:sldId id="313" r:id="rId39"/>
    <p:sldId id="292" r:id="rId40"/>
    <p:sldId id="293" r:id="rId41"/>
    <p:sldId id="294" r:id="rId42"/>
    <p:sldId id="295" r:id="rId43"/>
    <p:sldId id="296" r:id="rId44"/>
    <p:sldId id="297" r:id="rId45"/>
    <p:sldId id="298" r:id="rId46"/>
    <p:sldId id="299" r:id="rId47"/>
    <p:sldId id="257" r:id="rId48"/>
    <p:sldId id="259" r:id="rId49"/>
    <p:sldId id="260" r:id="rId50"/>
    <p:sldId id="261" r:id="rId51"/>
    <p:sldId id="262" r:id="rId52"/>
    <p:sldId id="266" r:id="rId53"/>
    <p:sldId id="263" r:id="rId54"/>
    <p:sldId id="258" r:id="rId55"/>
    <p:sldId id="267" r:id="rId56"/>
    <p:sldId id="264" r:id="rId57"/>
    <p:sldId id="26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ustomXml" Target="../customXml/item3.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580D4A-0483-44B3-AA35-8CF72474F9FA}" type="datetimeFigureOut">
              <a:rPr lang="en-US" smtClean="0"/>
              <a:pPr/>
              <a:t>8/18/2017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2A28B-81F6-4DE7-9605-81C7B51DB4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8FE9BE0-B354-497E-A189-3CF0697A9261}" type="slidenum">
              <a:rPr lang="en-US" altLang="en-US" smtClean="0"/>
              <a:pPr/>
              <a:t>4</a:t>
            </a:fld>
            <a:endParaRPr lang="en-US" alt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BB1F642-11EB-4CDB-97D3-19A9513A0DF1}" type="slidenum">
              <a:rPr lang="en-US" altLang="en-US" smtClean="0"/>
              <a:pPr/>
              <a:t>13</a:t>
            </a:fld>
            <a:endParaRPr lang="en-US" alt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BB1F642-11EB-4CDB-97D3-19A9513A0DF1}" type="slidenum">
              <a:rPr lang="en-US" altLang="en-US" smtClean="0"/>
              <a:pPr/>
              <a:t>14</a:t>
            </a:fld>
            <a:endParaRPr lang="en-US" alt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AEA9823-53CA-46B8-9591-5183BE307A85}" type="slidenum">
              <a:rPr lang="en-US" altLang="en-US" smtClean="0"/>
              <a:pPr/>
              <a:t>15</a:t>
            </a:fld>
            <a:endParaRPr lang="en-US" alt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8E5D264-5FA5-4D05-86D4-781B0B14DD3B}" type="slidenum">
              <a:rPr lang="en-US" altLang="en-US" smtClean="0"/>
              <a:pPr/>
              <a:t>47</a:t>
            </a:fld>
            <a:endParaRPr lang="en-US" alt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C0D318C-A12D-425C-B012-94916AD17939}" type="slidenum">
              <a:rPr lang="en-US" altLang="en-US" smtClean="0"/>
              <a:pPr/>
              <a:t>48</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2949A48-0D04-4587-B3A0-8866A7CCE6E3}" type="slidenum">
              <a:rPr lang="en-US" altLang="en-US" smtClean="0"/>
              <a:pPr/>
              <a:t>49</a:t>
            </a:fld>
            <a:endParaRPr lang="en-US" alt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18454E9-8D76-444E-90BE-25B8C1F9BEFC}" type="slidenum">
              <a:rPr lang="en-US" altLang="en-US" smtClean="0"/>
              <a:pPr/>
              <a:t>50</a:t>
            </a:fld>
            <a:endParaRPr lang="en-US" alt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260E5F8-8867-4C42-AE8E-87401712B231}" type="slidenum">
              <a:rPr lang="en-US" altLang="en-US" smtClean="0"/>
              <a:pPr/>
              <a:t>52</a:t>
            </a:fld>
            <a:endParaRPr lang="en-US" alt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B3FFB8-1843-4E53-A56B-3F06127A14A3}" type="datetimeFigureOut">
              <a:rPr lang="en-US" smtClean="0"/>
              <a:pPr/>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20076-4CB0-4342-B0A5-F9713BC622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3FFB8-1843-4E53-A56B-3F06127A14A3}" type="datetimeFigureOut">
              <a:rPr lang="en-US" smtClean="0"/>
              <a:pPr/>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20076-4CB0-4342-B0A5-F9713BC622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3FFB8-1843-4E53-A56B-3F06127A14A3}" type="datetimeFigureOut">
              <a:rPr lang="en-US" smtClean="0"/>
              <a:pPr/>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20076-4CB0-4342-B0A5-F9713BC6220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971675" cy="257175"/>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0" y="257175"/>
            <a:ext cx="4495800" cy="6600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257175"/>
            <a:ext cx="4495800" cy="6600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0" y="0"/>
            <a:ext cx="3171825" cy="342900"/>
          </a:xfrm>
        </p:spPr>
        <p:txBody>
          <a:bodyPr/>
          <a:lstStyle>
            <a:lvl1pPr>
              <a:defRPr/>
            </a:lvl1pPr>
          </a:lstStyle>
          <a:p>
            <a:r>
              <a:rPr lang="en-US"/>
              <a:t>Click to edit Master title style</a:t>
            </a:r>
          </a:p>
        </p:txBody>
      </p:sp>
      <p:sp>
        <p:nvSpPr>
          <p:cNvPr id="48131" name="Rectangle 3"/>
          <p:cNvSpPr>
            <a:spLocks noGrp="1" noChangeArrowheads="1"/>
          </p:cNvSpPr>
          <p:nvPr>
            <p:ph type="subTitle" idx="1"/>
          </p:nvPr>
        </p:nvSpPr>
        <p:spPr>
          <a:xfrm>
            <a:off x="0" y="342900"/>
            <a:ext cx="9144000" cy="65151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0" y="257175"/>
            <a:ext cx="4495800" cy="660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257175"/>
            <a:ext cx="4495800" cy="660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3FFB8-1843-4E53-A56B-3F06127A14A3}" type="datetimeFigureOut">
              <a:rPr lang="en-US" smtClean="0"/>
              <a:pPr/>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20076-4CB0-4342-B0A5-F9713BC6220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971675" cy="257175"/>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0" y="257175"/>
            <a:ext cx="4495800" cy="6600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257175"/>
            <a:ext cx="4495800" cy="6600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B3FFB8-1843-4E53-A56B-3F06127A14A3}" type="datetimeFigureOut">
              <a:rPr lang="en-US" smtClean="0"/>
              <a:pPr/>
              <a:t>8/18/2017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20076-4CB0-4342-B0A5-F9713BC622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B3FFB8-1843-4E53-A56B-3F06127A14A3}" type="datetimeFigureOut">
              <a:rPr lang="en-US" smtClean="0"/>
              <a:pPr/>
              <a:t>8/18/2017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20076-4CB0-4342-B0A5-F9713BC622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B3FFB8-1843-4E53-A56B-3F06127A14A3}" type="datetimeFigureOut">
              <a:rPr lang="en-US" smtClean="0"/>
              <a:pPr/>
              <a:t>8/18/2017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20076-4CB0-4342-B0A5-F9713BC622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B3FFB8-1843-4E53-A56B-3F06127A14A3}" type="datetimeFigureOut">
              <a:rPr lang="en-US" smtClean="0"/>
              <a:pPr/>
              <a:t>8/18/2017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20076-4CB0-4342-B0A5-F9713BC622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3FFB8-1843-4E53-A56B-3F06127A14A3}" type="datetimeFigureOut">
              <a:rPr lang="en-US" smtClean="0"/>
              <a:pPr/>
              <a:t>8/18/2017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20076-4CB0-4342-B0A5-F9713BC622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B3FFB8-1843-4E53-A56B-3F06127A14A3}" type="datetimeFigureOut">
              <a:rPr lang="en-US" smtClean="0"/>
              <a:pPr/>
              <a:t>8/18/2017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20076-4CB0-4342-B0A5-F9713BC622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B3FFB8-1843-4E53-A56B-3F06127A14A3}" type="datetimeFigureOut">
              <a:rPr lang="en-US" smtClean="0"/>
              <a:pPr/>
              <a:t>8/18/2017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20076-4CB0-4342-B0A5-F9713BC622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3FFB8-1843-4E53-A56B-3F06127A14A3}" type="datetimeFigureOut">
              <a:rPr lang="en-US" smtClean="0"/>
              <a:pPr/>
              <a:t>8/18/2017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20076-4CB0-4342-B0A5-F9713BC622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7"/>
          <p:cNvSpPr>
            <a:spLocks noGrp="1" noChangeArrowheads="1"/>
          </p:cNvSpPr>
          <p:nvPr>
            <p:ph type="body" idx="1"/>
          </p:nvPr>
        </p:nvSpPr>
        <p:spPr bwMode="auto">
          <a:xfrm>
            <a:off x="0" y="257175"/>
            <a:ext cx="9144000" cy="6600825"/>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Title Placeholder 1026"/>
          <p:cNvSpPr>
            <a:spLocks noGrp="1" noChangeArrowheads="1"/>
          </p:cNvSpPr>
          <p:nvPr>
            <p:ph type="title"/>
          </p:nvPr>
        </p:nvSpPr>
        <p:spPr bwMode="auto">
          <a:xfrm>
            <a:off x="0" y="0"/>
            <a:ext cx="1971675" cy="257175"/>
          </a:xfrm>
          <a:prstGeom prst="rect">
            <a:avLst/>
          </a:prstGeom>
          <a:noFill/>
          <a:ln w="9525">
            <a:noFill/>
            <a:miter lim="800000"/>
            <a:headEnd/>
            <a:tailEnd/>
          </a:ln>
        </p:spPr>
        <p:txBody>
          <a:bodyPr vert="horz" wrap="square" lIns="91424" tIns="45712" rIns="91424" bIns="45712"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spcBef>
          <a:spcPct val="0"/>
        </a:spcBef>
        <a:spcAft>
          <a:spcPct val="0"/>
        </a:spcAft>
        <a:defRPr sz="1300">
          <a:solidFill>
            <a:schemeClr val="tx2"/>
          </a:solidFill>
          <a:latin typeface="+mj-lt"/>
          <a:ea typeface="+mj-ea"/>
          <a:cs typeface="+mj-cs"/>
        </a:defRPr>
      </a:lvl1pPr>
      <a:lvl2pPr algn="l" rtl="0" eaLnBrk="0" fontAlgn="base" hangingPunct="0">
        <a:spcBef>
          <a:spcPct val="0"/>
        </a:spcBef>
        <a:spcAft>
          <a:spcPct val="0"/>
        </a:spcAft>
        <a:defRPr sz="1300">
          <a:solidFill>
            <a:schemeClr val="tx2"/>
          </a:solidFill>
          <a:latin typeface="Arial" charset="0"/>
        </a:defRPr>
      </a:lvl2pPr>
      <a:lvl3pPr algn="l" rtl="0" eaLnBrk="0" fontAlgn="base" hangingPunct="0">
        <a:spcBef>
          <a:spcPct val="0"/>
        </a:spcBef>
        <a:spcAft>
          <a:spcPct val="0"/>
        </a:spcAft>
        <a:defRPr sz="1300">
          <a:solidFill>
            <a:schemeClr val="tx2"/>
          </a:solidFill>
          <a:latin typeface="Arial" charset="0"/>
        </a:defRPr>
      </a:lvl3pPr>
      <a:lvl4pPr algn="l" rtl="0" eaLnBrk="0" fontAlgn="base" hangingPunct="0">
        <a:spcBef>
          <a:spcPct val="0"/>
        </a:spcBef>
        <a:spcAft>
          <a:spcPct val="0"/>
        </a:spcAft>
        <a:defRPr sz="1300">
          <a:solidFill>
            <a:schemeClr val="tx2"/>
          </a:solidFill>
          <a:latin typeface="Arial" charset="0"/>
        </a:defRPr>
      </a:lvl4pPr>
      <a:lvl5pPr algn="l" rtl="0" eaLnBrk="0" fontAlgn="base" hangingPunct="0">
        <a:spcBef>
          <a:spcPct val="0"/>
        </a:spcBef>
        <a:spcAft>
          <a:spcPct val="0"/>
        </a:spcAft>
        <a:defRPr sz="1300">
          <a:solidFill>
            <a:schemeClr val="tx2"/>
          </a:solidFill>
          <a:latin typeface="Arial" charset="0"/>
        </a:defRPr>
      </a:lvl5pPr>
      <a:lvl6pPr marL="457200" algn="l" rtl="0" fontAlgn="base">
        <a:spcBef>
          <a:spcPct val="0"/>
        </a:spcBef>
        <a:spcAft>
          <a:spcPct val="0"/>
        </a:spcAft>
        <a:defRPr sz="1300">
          <a:solidFill>
            <a:schemeClr val="tx2"/>
          </a:solidFill>
          <a:latin typeface="Arial" charset="0"/>
        </a:defRPr>
      </a:lvl6pPr>
      <a:lvl7pPr marL="914400" algn="l" rtl="0" fontAlgn="base">
        <a:spcBef>
          <a:spcPct val="0"/>
        </a:spcBef>
        <a:spcAft>
          <a:spcPct val="0"/>
        </a:spcAft>
        <a:defRPr sz="1300">
          <a:solidFill>
            <a:schemeClr val="tx2"/>
          </a:solidFill>
          <a:latin typeface="Arial" charset="0"/>
        </a:defRPr>
      </a:lvl7pPr>
      <a:lvl8pPr marL="1371600" algn="l" rtl="0" fontAlgn="base">
        <a:spcBef>
          <a:spcPct val="0"/>
        </a:spcBef>
        <a:spcAft>
          <a:spcPct val="0"/>
        </a:spcAft>
        <a:defRPr sz="1300">
          <a:solidFill>
            <a:schemeClr val="tx2"/>
          </a:solidFill>
          <a:latin typeface="Arial" charset="0"/>
        </a:defRPr>
      </a:lvl8pPr>
      <a:lvl9pPr marL="1828800" algn="l" rtl="0" fontAlgn="base">
        <a:spcBef>
          <a:spcPct val="0"/>
        </a:spcBef>
        <a:spcAft>
          <a:spcPct val="0"/>
        </a:spcAft>
        <a:defRPr sz="1300">
          <a:solidFill>
            <a:schemeClr val="tx2"/>
          </a:solidFill>
          <a:latin typeface="Arial" charset="0"/>
        </a:defRPr>
      </a:lvl9pPr>
    </p:titleStyle>
    <p:bodyStyle>
      <a:lvl1pPr marL="342900" indent="-342900" algn="l" rtl="0" eaLnBrk="0" fontAlgn="base" hangingPunct="0">
        <a:spcBef>
          <a:spcPct val="20000"/>
        </a:spcBef>
        <a:spcAft>
          <a:spcPct val="0"/>
        </a:spcAft>
        <a:buChar char="•"/>
        <a:defRPr sz="31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System Architecture</a:t>
            </a:r>
            <a:endParaRPr lang="en-US" dirty="0"/>
          </a:p>
        </p:txBody>
      </p:sp>
      <p:sp>
        <p:nvSpPr>
          <p:cNvPr id="3" name="Subtitle 2"/>
          <p:cNvSpPr>
            <a:spLocks noGrp="1"/>
          </p:cNvSpPr>
          <p:nvPr>
            <p:ph type="subTitle" idx="1"/>
          </p:nvPr>
        </p:nvSpPr>
        <p:spPr/>
        <p:txBody>
          <a:bodyPr/>
          <a:lstStyle/>
          <a:p>
            <a:r>
              <a:rPr lang="en-US" dirty="0" smtClean="0"/>
              <a:t>Unit-1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393700" y="290513"/>
            <a:ext cx="8386763"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BASIC SYMBOLS FOR REGISTER TRANSFERS</a:t>
            </a:r>
          </a:p>
        </p:txBody>
      </p:sp>
      <p:sp>
        <p:nvSpPr>
          <p:cNvPr id="18435" name="Rectangle 10"/>
          <p:cNvSpPr>
            <a:spLocks noChangeArrowheads="1"/>
          </p:cNvSpPr>
          <p:nvPr/>
        </p:nvSpPr>
        <p:spPr bwMode="auto">
          <a:xfrm>
            <a:off x="246063" y="2678113"/>
            <a:ext cx="44450" cy="150812"/>
          </a:xfrm>
          <a:prstGeom prst="rect">
            <a:avLst/>
          </a:prstGeom>
          <a:noFill/>
          <a:ln w="12700">
            <a:noFill/>
            <a:miter lim="800000"/>
            <a:headEnd/>
            <a:tailEnd/>
          </a:ln>
        </p:spPr>
        <p:txBody>
          <a:bodyPr wrap="none" anchor="ctr"/>
          <a:lstStyle/>
          <a:p>
            <a:endParaRPr lang="en-US"/>
          </a:p>
        </p:txBody>
      </p:sp>
      <p:sp>
        <p:nvSpPr>
          <p:cNvPr id="18436" name="Rectangle 11"/>
          <p:cNvSpPr>
            <a:spLocks noChangeArrowheads="1"/>
          </p:cNvSpPr>
          <p:nvPr/>
        </p:nvSpPr>
        <p:spPr bwMode="auto">
          <a:xfrm>
            <a:off x="325438" y="2717800"/>
            <a:ext cx="8561387" cy="2093913"/>
          </a:xfrm>
          <a:prstGeom prst="rect">
            <a:avLst/>
          </a:prstGeom>
          <a:noFill/>
          <a:ln w="12700">
            <a:noFill/>
            <a:miter lim="800000"/>
            <a:headEnd/>
            <a:tailEnd/>
          </a:ln>
        </p:spPr>
        <p:txBody>
          <a:bodyPr lIns="63500" tIns="25400" rIns="63500" bIns="25400">
            <a:spAutoFit/>
          </a:bodyPr>
          <a:lstStyle/>
          <a:p>
            <a:pPr marL="381000" indent="-381000" defTabSz="152400">
              <a:lnSpc>
                <a:spcPct val="105000"/>
              </a:lnSpc>
              <a:spcBef>
                <a:spcPct val="10000"/>
              </a:spcBef>
              <a:tabLst>
                <a:tab pos="1143000" algn="l"/>
                <a:tab pos="4191000" algn="l"/>
              </a:tabLst>
            </a:pPr>
            <a:r>
              <a:rPr lang="en-US" altLang="ko-KR" sz="1800" dirty="0">
                <a:solidFill>
                  <a:schemeClr val="tx1"/>
                </a:solidFill>
              </a:rPr>
              <a:t>Capital letters      Denotes a register	               	                     MAR, R2</a:t>
            </a:r>
          </a:p>
          <a:p>
            <a:pPr marL="381000" indent="-381000" defTabSz="152400">
              <a:lnSpc>
                <a:spcPct val="105000"/>
              </a:lnSpc>
              <a:spcBef>
                <a:spcPct val="10000"/>
              </a:spcBef>
              <a:tabLst>
                <a:tab pos="1143000" algn="l"/>
                <a:tab pos="4191000" algn="l"/>
              </a:tabLst>
            </a:pPr>
            <a:r>
              <a:rPr lang="en-US" altLang="ko-KR" sz="1800" dirty="0">
                <a:solidFill>
                  <a:schemeClr val="tx1"/>
                </a:solidFill>
              </a:rPr>
              <a:t>  &amp; numerals               </a:t>
            </a:r>
          </a:p>
          <a:p>
            <a:pPr marL="381000" indent="-381000" defTabSz="152400">
              <a:lnSpc>
                <a:spcPct val="105000"/>
              </a:lnSpc>
              <a:spcBef>
                <a:spcPct val="10000"/>
              </a:spcBef>
              <a:tabLst>
                <a:tab pos="1143000" algn="l"/>
                <a:tab pos="4191000" algn="l"/>
              </a:tabLst>
            </a:pPr>
            <a:r>
              <a:rPr lang="en-US" altLang="ko-KR" sz="1800" dirty="0">
                <a:solidFill>
                  <a:schemeClr val="tx1"/>
                </a:solidFill>
              </a:rPr>
              <a:t>Parentheses ()     Denotes a part of a register	                          R2(0-7), R2(L)</a:t>
            </a:r>
          </a:p>
          <a:p>
            <a:pPr marL="381000" indent="-381000" defTabSz="152400">
              <a:lnSpc>
                <a:spcPct val="105000"/>
              </a:lnSpc>
              <a:spcBef>
                <a:spcPct val="10000"/>
              </a:spcBef>
              <a:tabLst>
                <a:tab pos="1143000" algn="l"/>
                <a:tab pos="4191000" algn="l"/>
              </a:tabLst>
            </a:pPr>
            <a:r>
              <a:rPr lang="en-US" altLang="ko-KR" sz="1800" dirty="0">
                <a:solidFill>
                  <a:schemeClr val="tx1"/>
                </a:solidFill>
              </a:rPr>
              <a:t>Arrow    </a:t>
            </a:r>
            <a:r>
              <a:rPr lang="en-US" altLang="ko-KR" sz="1800" dirty="0">
                <a:solidFill>
                  <a:schemeClr val="tx1"/>
                </a:solidFill>
                <a:sym typeface="Symbol" pitchFamily="18" charset="2"/>
              </a:rPr>
              <a:t></a:t>
            </a:r>
            <a:r>
              <a:rPr lang="en-US" altLang="ko-KR" sz="2800" dirty="0">
                <a:solidFill>
                  <a:schemeClr val="tx1"/>
                </a:solidFill>
                <a:latin typeface="Symbol" pitchFamily="18" charset="2"/>
              </a:rPr>
              <a:t></a:t>
            </a:r>
            <a:r>
              <a:rPr lang="en-US" altLang="ko-KR" sz="1800" dirty="0">
                <a:solidFill>
                  <a:schemeClr val="tx1"/>
                </a:solidFill>
              </a:rPr>
              <a:t>           Denotes transfer of information	                 R2 </a:t>
            </a:r>
            <a:r>
              <a:rPr lang="en-US" altLang="ko-KR" sz="1800" dirty="0">
                <a:solidFill>
                  <a:schemeClr val="tx1"/>
                </a:solidFill>
                <a:sym typeface="Symbol" pitchFamily="18" charset="2"/>
              </a:rPr>
              <a:t></a:t>
            </a:r>
            <a:r>
              <a:rPr lang="en-US" altLang="ko-KR" sz="1800" dirty="0">
                <a:solidFill>
                  <a:schemeClr val="tx1"/>
                </a:solidFill>
                <a:latin typeface="Symbol" pitchFamily="18" charset="2"/>
              </a:rPr>
              <a:t> </a:t>
            </a:r>
            <a:r>
              <a:rPr lang="en-US" altLang="ko-KR" sz="1800" dirty="0">
                <a:solidFill>
                  <a:schemeClr val="tx1"/>
                </a:solidFill>
              </a:rPr>
              <a:t>R1</a:t>
            </a:r>
          </a:p>
          <a:p>
            <a:pPr marL="381000" indent="-381000" defTabSz="152400">
              <a:lnSpc>
                <a:spcPct val="105000"/>
              </a:lnSpc>
              <a:spcBef>
                <a:spcPct val="10000"/>
              </a:spcBef>
              <a:tabLst>
                <a:tab pos="1143000" algn="l"/>
                <a:tab pos="4191000" algn="l"/>
              </a:tabLst>
            </a:pPr>
            <a:r>
              <a:rPr lang="en-US" altLang="ko-KR" sz="1800" dirty="0">
                <a:solidFill>
                  <a:schemeClr val="tx1"/>
                </a:solidFill>
              </a:rPr>
              <a:t>Colon    :	            Denotes termination of control function	     P:</a:t>
            </a:r>
          </a:p>
          <a:p>
            <a:pPr marL="381000" indent="-381000" defTabSz="152400">
              <a:lnSpc>
                <a:spcPct val="105000"/>
              </a:lnSpc>
              <a:spcBef>
                <a:spcPct val="10000"/>
              </a:spcBef>
              <a:tabLst>
                <a:tab pos="1143000" algn="l"/>
                <a:tab pos="4191000" algn="l"/>
              </a:tabLst>
            </a:pPr>
            <a:r>
              <a:rPr lang="en-US" altLang="ko-KR" sz="1800" dirty="0">
                <a:solidFill>
                  <a:schemeClr val="tx1"/>
                </a:solidFill>
              </a:rPr>
              <a:t>Comma  ,	            Separates two micro-operations	                 A </a:t>
            </a:r>
            <a:r>
              <a:rPr lang="en-US" altLang="ko-KR" sz="1800" dirty="0">
                <a:solidFill>
                  <a:schemeClr val="tx1"/>
                </a:solidFill>
                <a:sym typeface="Symbol" pitchFamily="18" charset="2"/>
              </a:rPr>
              <a:t></a:t>
            </a:r>
            <a:r>
              <a:rPr lang="en-US" altLang="ko-KR" sz="1800" dirty="0">
                <a:solidFill>
                  <a:schemeClr val="tx1"/>
                </a:solidFill>
                <a:latin typeface="Symbol" pitchFamily="18" charset="2"/>
              </a:rPr>
              <a:t> </a:t>
            </a:r>
            <a:r>
              <a:rPr lang="en-US" altLang="ko-KR" sz="1800" dirty="0">
                <a:solidFill>
                  <a:schemeClr val="tx1"/>
                </a:solidFill>
              </a:rPr>
              <a:t>B,  B </a:t>
            </a:r>
            <a:r>
              <a:rPr lang="en-US" altLang="ko-KR" sz="1800" dirty="0">
                <a:solidFill>
                  <a:schemeClr val="tx1"/>
                </a:solidFill>
                <a:sym typeface="Symbol" pitchFamily="18" charset="2"/>
              </a:rPr>
              <a:t></a:t>
            </a:r>
            <a:r>
              <a:rPr lang="en-US" altLang="ko-KR" sz="1800" dirty="0">
                <a:solidFill>
                  <a:schemeClr val="tx1"/>
                </a:solidFill>
                <a:latin typeface="Symbol" pitchFamily="18" charset="2"/>
              </a:rPr>
              <a:t> </a:t>
            </a:r>
            <a:r>
              <a:rPr lang="en-US" altLang="ko-KR" sz="1800" dirty="0">
                <a:solidFill>
                  <a:schemeClr val="tx1"/>
                </a:solidFill>
              </a:rPr>
              <a:t>A</a:t>
            </a:r>
          </a:p>
        </p:txBody>
      </p:sp>
      <p:sp>
        <p:nvSpPr>
          <p:cNvPr id="18437" name="Rectangle 12"/>
          <p:cNvSpPr>
            <a:spLocks noChangeArrowheads="1"/>
          </p:cNvSpPr>
          <p:nvPr/>
        </p:nvSpPr>
        <p:spPr bwMode="auto">
          <a:xfrm>
            <a:off x="307975" y="2347913"/>
            <a:ext cx="8415338" cy="2490787"/>
          </a:xfrm>
          <a:prstGeom prst="rect">
            <a:avLst/>
          </a:prstGeom>
          <a:noFill/>
          <a:ln w="12700">
            <a:solidFill>
              <a:schemeClr val="tx1"/>
            </a:solidFill>
            <a:miter lim="800000"/>
            <a:headEnd/>
            <a:tailEnd/>
          </a:ln>
        </p:spPr>
        <p:txBody>
          <a:bodyPr wrap="none" anchor="ctr"/>
          <a:lstStyle/>
          <a:p>
            <a:endParaRPr lang="en-US"/>
          </a:p>
        </p:txBody>
      </p:sp>
      <p:sp>
        <p:nvSpPr>
          <p:cNvPr id="18438" name="Line 13"/>
          <p:cNvSpPr>
            <a:spLocks noChangeShapeType="1"/>
          </p:cNvSpPr>
          <p:nvPr/>
        </p:nvSpPr>
        <p:spPr bwMode="auto">
          <a:xfrm>
            <a:off x="1905000" y="2362200"/>
            <a:ext cx="0" cy="2500312"/>
          </a:xfrm>
          <a:prstGeom prst="line">
            <a:avLst/>
          </a:prstGeom>
          <a:noFill/>
          <a:ln w="12700">
            <a:solidFill>
              <a:schemeClr val="tx1"/>
            </a:solidFill>
            <a:round/>
            <a:headEnd/>
            <a:tailEnd/>
          </a:ln>
        </p:spPr>
        <p:txBody>
          <a:bodyPr wrap="none" anchor="ctr"/>
          <a:lstStyle/>
          <a:p>
            <a:endParaRPr lang="en-US"/>
          </a:p>
        </p:txBody>
      </p:sp>
      <p:sp>
        <p:nvSpPr>
          <p:cNvPr id="18439" name="Line 14"/>
          <p:cNvSpPr>
            <a:spLocks noChangeShapeType="1"/>
          </p:cNvSpPr>
          <p:nvPr/>
        </p:nvSpPr>
        <p:spPr bwMode="auto">
          <a:xfrm>
            <a:off x="5943600" y="2362200"/>
            <a:ext cx="0" cy="2481262"/>
          </a:xfrm>
          <a:prstGeom prst="line">
            <a:avLst/>
          </a:prstGeom>
          <a:noFill/>
          <a:ln w="12700">
            <a:solidFill>
              <a:schemeClr val="tx1"/>
            </a:solidFill>
            <a:round/>
            <a:headEnd/>
            <a:tailEnd/>
          </a:ln>
        </p:spPr>
        <p:txBody>
          <a:bodyPr wrap="none" anchor="ctr"/>
          <a:lstStyle/>
          <a:p>
            <a:endParaRPr lang="en-US"/>
          </a:p>
        </p:txBody>
      </p:sp>
      <p:sp>
        <p:nvSpPr>
          <p:cNvPr id="18440" name="Rectangle 15"/>
          <p:cNvSpPr>
            <a:spLocks noChangeArrowheads="1"/>
          </p:cNvSpPr>
          <p:nvPr/>
        </p:nvSpPr>
        <p:spPr bwMode="auto">
          <a:xfrm>
            <a:off x="411163" y="2360613"/>
            <a:ext cx="1239837" cy="363537"/>
          </a:xfrm>
          <a:prstGeom prst="rect">
            <a:avLst/>
          </a:prstGeom>
          <a:noFill/>
          <a:ln w="25400">
            <a:noFill/>
            <a:miter lim="800000"/>
            <a:headEnd/>
            <a:tailEnd/>
          </a:ln>
        </p:spPr>
        <p:txBody>
          <a:bodyPr wrap="none" lIns="90488" tIns="44450" rIns="90488" bIns="44450">
            <a:spAutoFit/>
          </a:bodyPr>
          <a:lstStyle/>
          <a:p>
            <a:pPr algn="ctr" defTabSz="762000"/>
            <a:r>
              <a:rPr lang="en-US" altLang="ko-KR" sz="2000">
                <a:solidFill>
                  <a:schemeClr val="tx1"/>
                </a:solidFill>
              </a:rPr>
              <a:t>Symbols</a:t>
            </a:r>
          </a:p>
        </p:txBody>
      </p:sp>
      <p:sp>
        <p:nvSpPr>
          <p:cNvPr id="18441" name="Rectangle 16"/>
          <p:cNvSpPr>
            <a:spLocks noChangeArrowheads="1"/>
          </p:cNvSpPr>
          <p:nvPr/>
        </p:nvSpPr>
        <p:spPr bwMode="auto">
          <a:xfrm>
            <a:off x="2714625" y="2360613"/>
            <a:ext cx="5487988" cy="363537"/>
          </a:xfrm>
          <a:prstGeom prst="rect">
            <a:avLst/>
          </a:prstGeom>
          <a:noFill/>
          <a:ln w="25400">
            <a:noFill/>
            <a:miter lim="800000"/>
            <a:headEnd/>
            <a:tailEnd/>
          </a:ln>
        </p:spPr>
        <p:txBody>
          <a:bodyPr wrap="none" lIns="90488" tIns="44450" rIns="90488" bIns="44450">
            <a:spAutoFit/>
          </a:bodyPr>
          <a:lstStyle/>
          <a:p>
            <a:pPr defTabSz="762000"/>
            <a:r>
              <a:rPr lang="en-US" altLang="ko-KR" sz="2000" dirty="0">
                <a:solidFill>
                  <a:schemeClr val="tx1"/>
                </a:solidFill>
              </a:rPr>
              <a:t>Description                                       Examples</a:t>
            </a:r>
          </a:p>
        </p:txBody>
      </p:sp>
      <p:sp>
        <p:nvSpPr>
          <p:cNvPr id="18442" name="Rectangle 17"/>
          <p:cNvSpPr>
            <a:spLocks noChangeArrowheads="1"/>
          </p:cNvSpPr>
          <p:nvPr/>
        </p:nvSpPr>
        <p:spPr bwMode="auto">
          <a:xfrm>
            <a:off x="7283450" y="0"/>
            <a:ext cx="1649413"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Register Transfer</a:t>
            </a:r>
          </a:p>
        </p:txBody>
      </p:sp>
      <p:sp>
        <p:nvSpPr>
          <p:cNvPr id="18443" name="Line 48"/>
          <p:cNvSpPr>
            <a:spLocks noChangeShapeType="1"/>
          </p:cNvSpPr>
          <p:nvPr/>
        </p:nvSpPr>
        <p:spPr bwMode="auto">
          <a:xfrm>
            <a:off x="319088" y="2733675"/>
            <a:ext cx="8386762" cy="1588"/>
          </a:xfrm>
          <a:prstGeom prst="line">
            <a:avLst/>
          </a:prstGeom>
          <a:noFill/>
          <a:ln w="12700">
            <a:solidFill>
              <a:schemeClr val="tx1"/>
            </a:solidFill>
            <a:round/>
            <a:headEnd/>
            <a:tailEnd/>
          </a:ln>
        </p:spPr>
        <p:txBody>
          <a:bodyPr wrap="none" anchor="ct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0" y="314325"/>
            <a:ext cx="8809038"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CONNECTING REGISTRS</a:t>
            </a:r>
          </a:p>
        </p:txBody>
      </p:sp>
      <p:sp>
        <p:nvSpPr>
          <p:cNvPr id="19459" name="Rectangle 3"/>
          <p:cNvSpPr>
            <a:spLocks noChangeArrowheads="1"/>
          </p:cNvSpPr>
          <p:nvPr/>
        </p:nvSpPr>
        <p:spPr bwMode="auto">
          <a:xfrm>
            <a:off x="7369175" y="0"/>
            <a:ext cx="1649413"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Register Transfer</a:t>
            </a:r>
          </a:p>
        </p:txBody>
      </p:sp>
      <p:sp>
        <p:nvSpPr>
          <p:cNvPr id="19460" name="Rectangle 4"/>
          <p:cNvSpPr>
            <a:spLocks noGrp="1" noChangeArrowheads="1"/>
          </p:cNvSpPr>
          <p:nvPr>
            <p:ph type="body" idx="1"/>
          </p:nvPr>
        </p:nvSpPr>
        <p:spPr bwMode="auto">
          <a:xfrm>
            <a:off x="1038225" y="1209675"/>
            <a:ext cx="7591425" cy="5164138"/>
          </a:xfrm>
          <a:noFill/>
          <a:ln>
            <a:miter lim="800000"/>
            <a:headEnd/>
            <a:tailEnd/>
          </a:ln>
        </p:spPr>
        <p:txBody>
          <a:bodyPr vert="horz" wrap="square" lIns="91440" tIns="45720" rIns="91440" bIns="45720" numCol="1" anchor="t" anchorCtr="0" compatLnSpc="1">
            <a:prstTxWarp prst="textNoShape">
              <a:avLst/>
            </a:prstTxWarp>
          </a:bodyPr>
          <a:lstStyle/>
          <a:p>
            <a:r>
              <a:rPr lang="en-US" altLang="ko-KR" sz="2000" dirty="0" smtClean="0">
                <a:sym typeface="Symbol" pitchFamily="18" charset="2"/>
              </a:rPr>
              <a:t>In a digital system with many registers, it is impractical to have data and control lines to directly allow each register to be loaded with the contents of every possible other registers</a:t>
            </a:r>
          </a:p>
          <a:p>
            <a:endParaRPr lang="en-US" altLang="ko-KR" sz="2000" dirty="0" smtClean="0">
              <a:sym typeface="Symbol" pitchFamily="18" charset="2"/>
            </a:endParaRPr>
          </a:p>
          <a:p>
            <a:r>
              <a:rPr lang="en-US" altLang="ko-KR" sz="2000" dirty="0" smtClean="0">
                <a:sym typeface="Symbol" pitchFamily="18" charset="2"/>
              </a:rPr>
              <a:t>To completely connect n registers </a:t>
            </a:r>
            <a:r>
              <a:rPr lang="en-US" altLang="ko-KR" sz="2000" dirty="0" smtClean="0">
                <a:sym typeface="Wingdings" pitchFamily="2" charset="2"/>
              </a:rPr>
              <a:t> n(n-1) lines</a:t>
            </a:r>
          </a:p>
          <a:p>
            <a:r>
              <a:rPr lang="en-US" altLang="ko-KR" sz="2000" dirty="0" smtClean="0">
                <a:sym typeface="Wingdings" pitchFamily="2" charset="2"/>
              </a:rPr>
              <a:t>O(n</a:t>
            </a:r>
            <a:r>
              <a:rPr lang="en-US" altLang="ko-KR" sz="2000" baseline="30000" dirty="0" smtClean="0">
                <a:sym typeface="Wingdings" pitchFamily="2" charset="2"/>
              </a:rPr>
              <a:t>2</a:t>
            </a:r>
            <a:r>
              <a:rPr lang="en-US" altLang="ko-KR" sz="2000" dirty="0" smtClean="0">
                <a:sym typeface="Wingdings" pitchFamily="2" charset="2"/>
              </a:rPr>
              <a:t>) cost</a:t>
            </a:r>
          </a:p>
          <a:p>
            <a:pPr lvl="1"/>
            <a:r>
              <a:rPr lang="en-US" altLang="ko-KR" sz="1600" dirty="0" smtClean="0">
                <a:sym typeface="Symbol" pitchFamily="18" charset="2"/>
              </a:rPr>
              <a:t>This is not a realistic approach to use in a large digital system</a:t>
            </a:r>
          </a:p>
          <a:p>
            <a:pPr lvl="1"/>
            <a:endParaRPr lang="en-US" altLang="ko-KR" sz="1600" dirty="0" smtClean="0">
              <a:sym typeface="Symbol" pitchFamily="18" charset="2"/>
            </a:endParaRPr>
          </a:p>
          <a:p>
            <a:r>
              <a:rPr lang="en-US" altLang="ko-KR" sz="2000" dirty="0" smtClean="0">
                <a:sym typeface="Symbol" pitchFamily="18" charset="2"/>
              </a:rPr>
              <a:t>Instead, take a different approach</a:t>
            </a:r>
          </a:p>
          <a:p>
            <a:r>
              <a:rPr lang="en-US" altLang="ko-KR" sz="2000" dirty="0" smtClean="0">
                <a:sym typeface="Symbol" pitchFamily="18" charset="2"/>
              </a:rPr>
              <a:t>Have one centralized set of circuits for data transfer – </a:t>
            </a:r>
            <a:r>
              <a:rPr lang="en-US" altLang="ko-KR" sz="2000" dirty="0" smtClean="0">
                <a:solidFill>
                  <a:schemeClr val="bg2"/>
                </a:solidFill>
                <a:sym typeface="Symbol" pitchFamily="18" charset="2"/>
              </a:rPr>
              <a:t>the bus</a:t>
            </a:r>
          </a:p>
          <a:p>
            <a:r>
              <a:rPr lang="en-US" altLang="ko-KR" sz="2000" dirty="0" smtClean="0">
                <a:sym typeface="Symbol" pitchFamily="18" charset="2"/>
              </a:rPr>
              <a:t>Have control circuits to select which register is the source, and which is the destination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160338" y="303213"/>
            <a:ext cx="8809037"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BUS  AND  BUS  TRANSFER</a:t>
            </a:r>
          </a:p>
        </p:txBody>
      </p:sp>
      <p:sp>
        <p:nvSpPr>
          <p:cNvPr id="20483" name="Rectangle 3"/>
          <p:cNvSpPr>
            <a:spLocks noChangeArrowheads="1"/>
          </p:cNvSpPr>
          <p:nvPr/>
        </p:nvSpPr>
        <p:spPr bwMode="auto">
          <a:xfrm>
            <a:off x="755650" y="879475"/>
            <a:ext cx="36513" cy="158750"/>
          </a:xfrm>
          <a:prstGeom prst="rect">
            <a:avLst/>
          </a:prstGeom>
          <a:noFill/>
          <a:ln w="12700">
            <a:noFill/>
            <a:miter lim="800000"/>
            <a:headEnd/>
            <a:tailEnd/>
          </a:ln>
        </p:spPr>
        <p:txBody>
          <a:bodyPr wrap="none" anchor="ctr"/>
          <a:lstStyle/>
          <a:p>
            <a:endParaRPr lang="en-US"/>
          </a:p>
        </p:txBody>
      </p:sp>
      <p:sp>
        <p:nvSpPr>
          <p:cNvPr id="20484" name="Rectangle 4"/>
          <p:cNvSpPr>
            <a:spLocks noChangeArrowheads="1"/>
          </p:cNvSpPr>
          <p:nvPr/>
        </p:nvSpPr>
        <p:spPr bwMode="auto">
          <a:xfrm>
            <a:off x="382588" y="927100"/>
            <a:ext cx="8761412" cy="673100"/>
          </a:xfrm>
          <a:prstGeom prst="rect">
            <a:avLst/>
          </a:prstGeom>
          <a:noFill/>
          <a:ln w="12700">
            <a:noFill/>
            <a:miter lim="800000"/>
            <a:headEnd/>
            <a:tailEnd/>
          </a:ln>
        </p:spPr>
        <p:txBody>
          <a:bodyPr lIns="63500" tIns="25400" rIns="63500" bIns="25400">
            <a:spAutoFit/>
          </a:bodyPr>
          <a:lstStyle/>
          <a:p>
            <a:pPr defTabSz="762000">
              <a:lnSpc>
                <a:spcPct val="102000"/>
              </a:lnSpc>
            </a:pPr>
            <a:r>
              <a:rPr lang="en-US" altLang="ko-KR" sz="2000">
                <a:solidFill>
                  <a:schemeClr val="tx1"/>
                </a:solidFill>
              </a:rPr>
              <a:t>Bus is a path(of a group of wires) over which information is transferred, from any of several sources to any of several destinations.</a:t>
            </a:r>
          </a:p>
        </p:txBody>
      </p:sp>
      <p:sp>
        <p:nvSpPr>
          <p:cNvPr id="20485" name="Rectangle 5"/>
          <p:cNvSpPr>
            <a:spLocks noChangeArrowheads="1"/>
          </p:cNvSpPr>
          <p:nvPr/>
        </p:nvSpPr>
        <p:spPr bwMode="auto">
          <a:xfrm>
            <a:off x="360363" y="1736725"/>
            <a:ext cx="4071937" cy="361950"/>
          </a:xfrm>
          <a:prstGeom prst="rect">
            <a:avLst/>
          </a:prstGeom>
          <a:noFill/>
          <a:ln w="12700">
            <a:noFill/>
            <a:miter lim="800000"/>
            <a:headEnd/>
            <a:tailEnd/>
          </a:ln>
        </p:spPr>
        <p:txBody>
          <a:bodyPr wrap="none" lIns="63500" tIns="25400" rIns="63500" bIns="25400">
            <a:spAutoFit/>
          </a:bodyPr>
          <a:lstStyle/>
          <a:p>
            <a:pPr defTabSz="762000">
              <a:lnSpc>
                <a:spcPct val="102000"/>
              </a:lnSpc>
            </a:pPr>
            <a:r>
              <a:rPr lang="en-US" altLang="ko-KR" sz="2000">
                <a:solidFill>
                  <a:schemeClr val="tx1"/>
                </a:solidFill>
              </a:rPr>
              <a:t>From a register to bus: BUS </a:t>
            </a:r>
            <a:r>
              <a:rPr lang="en-US" altLang="ko-KR" sz="2000">
                <a:solidFill>
                  <a:schemeClr val="tx1"/>
                </a:solidFill>
                <a:sym typeface="Symbol" pitchFamily="18" charset="2"/>
              </a:rPr>
              <a:t></a:t>
            </a:r>
            <a:r>
              <a:rPr lang="en-US" altLang="ko-KR" sz="2000">
                <a:solidFill>
                  <a:schemeClr val="tx1"/>
                </a:solidFill>
              </a:rPr>
              <a:t> R</a:t>
            </a:r>
          </a:p>
        </p:txBody>
      </p:sp>
      <p:grpSp>
        <p:nvGrpSpPr>
          <p:cNvPr id="3" name="Group 208"/>
          <p:cNvGrpSpPr>
            <a:grpSpLocks/>
          </p:cNvGrpSpPr>
          <p:nvPr/>
        </p:nvGrpSpPr>
        <p:grpSpPr bwMode="auto">
          <a:xfrm>
            <a:off x="2516188" y="2125663"/>
            <a:ext cx="5218112" cy="1208087"/>
            <a:chOff x="673" y="1501"/>
            <a:chExt cx="5072" cy="509"/>
          </a:xfrm>
        </p:grpSpPr>
        <p:sp>
          <p:nvSpPr>
            <p:cNvPr id="20489" name="Rectangle 185"/>
            <p:cNvSpPr>
              <a:spLocks noChangeArrowheads="1"/>
            </p:cNvSpPr>
            <p:nvPr/>
          </p:nvSpPr>
          <p:spPr bwMode="auto">
            <a:xfrm>
              <a:off x="1171" y="1567"/>
              <a:ext cx="823" cy="83"/>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0490" name="Rectangle 186"/>
            <p:cNvSpPr>
              <a:spLocks noChangeArrowheads="1"/>
            </p:cNvSpPr>
            <p:nvPr/>
          </p:nvSpPr>
          <p:spPr bwMode="auto">
            <a:xfrm>
              <a:off x="1131" y="1560"/>
              <a:ext cx="915" cy="107"/>
            </a:xfrm>
            <a:prstGeom prst="rect">
              <a:avLst/>
            </a:prstGeom>
            <a:noFill/>
            <a:ln w="25400">
              <a:noFill/>
              <a:miter lim="800000"/>
              <a:headEnd/>
              <a:tailEnd/>
            </a:ln>
          </p:spPr>
          <p:txBody>
            <a:bodyPr wrap="none" lIns="90488" tIns="44450" rIns="90488" bIns="44450">
              <a:spAutoFit/>
            </a:bodyPr>
            <a:lstStyle/>
            <a:p>
              <a:pPr defTabSz="762000"/>
              <a:r>
                <a:rPr lang="en-US" altLang="ko-KR" sz="1200"/>
                <a:t>Register A</a:t>
              </a:r>
            </a:p>
          </p:txBody>
        </p:sp>
        <p:sp>
          <p:nvSpPr>
            <p:cNvPr id="20491" name="Rectangle 187"/>
            <p:cNvSpPr>
              <a:spLocks noChangeArrowheads="1"/>
            </p:cNvSpPr>
            <p:nvPr/>
          </p:nvSpPr>
          <p:spPr bwMode="auto">
            <a:xfrm>
              <a:off x="2293" y="1567"/>
              <a:ext cx="822" cy="83"/>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0492" name="Rectangle 188"/>
            <p:cNvSpPr>
              <a:spLocks noChangeArrowheads="1"/>
            </p:cNvSpPr>
            <p:nvPr/>
          </p:nvSpPr>
          <p:spPr bwMode="auto">
            <a:xfrm>
              <a:off x="2265" y="1560"/>
              <a:ext cx="915" cy="107"/>
            </a:xfrm>
            <a:prstGeom prst="rect">
              <a:avLst/>
            </a:prstGeom>
            <a:noFill/>
            <a:ln w="25400">
              <a:noFill/>
              <a:miter lim="800000"/>
              <a:headEnd/>
              <a:tailEnd/>
            </a:ln>
          </p:spPr>
          <p:txBody>
            <a:bodyPr wrap="none" lIns="90488" tIns="44450" rIns="90488" bIns="44450">
              <a:spAutoFit/>
            </a:bodyPr>
            <a:lstStyle/>
            <a:p>
              <a:pPr defTabSz="762000"/>
              <a:r>
                <a:rPr lang="en-US" altLang="ko-KR" sz="1200"/>
                <a:t>Register B</a:t>
              </a:r>
            </a:p>
          </p:txBody>
        </p:sp>
        <p:sp>
          <p:nvSpPr>
            <p:cNvPr id="20493" name="Rectangle 189"/>
            <p:cNvSpPr>
              <a:spLocks noChangeArrowheads="1"/>
            </p:cNvSpPr>
            <p:nvPr/>
          </p:nvSpPr>
          <p:spPr bwMode="auto">
            <a:xfrm>
              <a:off x="3427" y="1567"/>
              <a:ext cx="822" cy="83"/>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0494" name="Rectangle 190"/>
            <p:cNvSpPr>
              <a:spLocks noChangeArrowheads="1"/>
            </p:cNvSpPr>
            <p:nvPr/>
          </p:nvSpPr>
          <p:spPr bwMode="auto">
            <a:xfrm>
              <a:off x="3400" y="1560"/>
              <a:ext cx="915" cy="107"/>
            </a:xfrm>
            <a:prstGeom prst="rect">
              <a:avLst/>
            </a:prstGeom>
            <a:noFill/>
            <a:ln w="25400">
              <a:noFill/>
              <a:miter lim="800000"/>
              <a:headEnd/>
              <a:tailEnd/>
            </a:ln>
          </p:spPr>
          <p:txBody>
            <a:bodyPr wrap="none" lIns="90488" tIns="44450" rIns="90488" bIns="44450">
              <a:spAutoFit/>
            </a:bodyPr>
            <a:lstStyle/>
            <a:p>
              <a:pPr defTabSz="762000"/>
              <a:r>
                <a:rPr lang="en-US" altLang="ko-KR" sz="1200"/>
                <a:t>Register C</a:t>
              </a:r>
            </a:p>
          </p:txBody>
        </p:sp>
        <p:sp>
          <p:nvSpPr>
            <p:cNvPr id="20495" name="Rectangle 191"/>
            <p:cNvSpPr>
              <a:spLocks noChangeArrowheads="1"/>
            </p:cNvSpPr>
            <p:nvPr/>
          </p:nvSpPr>
          <p:spPr bwMode="auto">
            <a:xfrm>
              <a:off x="4561" y="1567"/>
              <a:ext cx="822" cy="83"/>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0496" name="Rectangle 192"/>
            <p:cNvSpPr>
              <a:spLocks noChangeArrowheads="1"/>
            </p:cNvSpPr>
            <p:nvPr/>
          </p:nvSpPr>
          <p:spPr bwMode="auto">
            <a:xfrm>
              <a:off x="4521" y="1560"/>
              <a:ext cx="915" cy="107"/>
            </a:xfrm>
            <a:prstGeom prst="rect">
              <a:avLst/>
            </a:prstGeom>
            <a:noFill/>
            <a:ln w="25400">
              <a:noFill/>
              <a:miter lim="800000"/>
              <a:headEnd/>
              <a:tailEnd/>
            </a:ln>
          </p:spPr>
          <p:txBody>
            <a:bodyPr wrap="none" lIns="90488" tIns="44450" rIns="90488" bIns="44450">
              <a:spAutoFit/>
            </a:bodyPr>
            <a:lstStyle/>
            <a:p>
              <a:pPr defTabSz="762000"/>
              <a:r>
                <a:rPr lang="en-US" altLang="ko-KR" sz="1200"/>
                <a:t>Register D</a:t>
              </a:r>
            </a:p>
          </p:txBody>
        </p:sp>
        <p:sp>
          <p:nvSpPr>
            <p:cNvPr id="20497" name="Arc 193"/>
            <p:cNvSpPr>
              <a:spLocks/>
            </p:cNvSpPr>
            <p:nvPr/>
          </p:nvSpPr>
          <p:spPr bwMode="auto">
            <a:xfrm>
              <a:off x="1604" y="1756"/>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0498" name="Line 194"/>
            <p:cNvSpPr>
              <a:spLocks noChangeShapeType="1"/>
            </p:cNvSpPr>
            <p:nvPr/>
          </p:nvSpPr>
          <p:spPr bwMode="auto">
            <a:xfrm>
              <a:off x="1651" y="1662"/>
              <a:ext cx="0" cy="99"/>
            </a:xfrm>
            <a:prstGeom prst="line">
              <a:avLst/>
            </a:prstGeom>
            <a:noFill/>
            <a:ln w="25400">
              <a:solidFill>
                <a:srgbClr val="000000"/>
              </a:solidFill>
              <a:round/>
              <a:headEnd/>
              <a:tailEnd/>
            </a:ln>
          </p:spPr>
          <p:txBody>
            <a:bodyPr wrap="none" anchor="ctr"/>
            <a:lstStyle/>
            <a:p>
              <a:endParaRPr lang="en-US"/>
            </a:p>
          </p:txBody>
        </p:sp>
        <p:sp>
          <p:nvSpPr>
            <p:cNvPr id="20499" name="Arc 195"/>
            <p:cNvSpPr>
              <a:spLocks/>
            </p:cNvSpPr>
            <p:nvPr/>
          </p:nvSpPr>
          <p:spPr bwMode="auto">
            <a:xfrm>
              <a:off x="2738" y="1756"/>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0500" name="Line 196"/>
            <p:cNvSpPr>
              <a:spLocks noChangeShapeType="1"/>
            </p:cNvSpPr>
            <p:nvPr/>
          </p:nvSpPr>
          <p:spPr bwMode="auto">
            <a:xfrm>
              <a:off x="2785" y="1662"/>
              <a:ext cx="0" cy="99"/>
            </a:xfrm>
            <a:prstGeom prst="line">
              <a:avLst/>
            </a:prstGeom>
            <a:noFill/>
            <a:ln w="25400">
              <a:solidFill>
                <a:srgbClr val="000000"/>
              </a:solidFill>
              <a:round/>
              <a:headEnd/>
              <a:tailEnd/>
            </a:ln>
          </p:spPr>
          <p:txBody>
            <a:bodyPr wrap="none" anchor="ctr"/>
            <a:lstStyle/>
            <a:p>
              <a:endParaRPr lang="en-US"/>
            </a:p>
          </p:txBody>
        </p:sp>
        <p:sp>
          <p:nvSpPr>
            <p:cNvPr id="20501" name="Arc 197"/>
            <p:cNvSpPr>
              <a:spLocks/>
            </p:cNvSpPr>
            <p:nvPr/>
          </p:nvSpPr>
          <p:spPr bwMode="auto">
            <a:xfrm>
              <a:off x="3872" y="1756"/>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0502" name="Line 198"/>
            <p:cNvSpPr>
              <a:spLocks noChangeShapeType="1"/>
            </p:cNvSpPr>
            <p:nvPr/>
          </p:nvSpPr>
          <p:spPr bwMode="auto">
            <a:xfrm>
              <a:off x="3919" y="1662"/>
              <a:ext cx="0" cy="99"/>
            </a:xfrm>
            <a:prstGeom prst="line">
              <a:avLst/>
            </a:prstGeom>
            <a:noFill/>
            <a:ln w="25400">
              <a:solidFill>
                <a:srgbClr val="000000"/>
              </a:solidFill>
              <a:round/>
              <a:headEnd/>
              <a:tailEnd/>
            </a:ln>
          </p:spPr>
          <p:txBody>
            <a:bodyPr wrap="none" anchor="ctr"/>
            <a:lstStyle/>
            <a:p>
              <a:endParaRPr lang="en-US"/>
            </a:p>
          </p:txBody>
        </p:sp>
        <p:sp>
          <p:nvSpPr>
            <p:cNvPr id="20503" name="Arc 199"/>
            <p:cNvSpPr>
              <a:spLocks/>
            </p:cNvSpPr>
            <p:nvPr/>
          </p:nvSpPr>
          <p:spPr bwMode="auto">
            <a:xfrm>
              <a:off x="5006" y="1756"/>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0504" name="Line 200"/>
            <p:cNvSpPr>
              <a:spLocks noChangeShapeType="1"/>
            </p:cNvSpPr>
            <p:nvPr/>
          </p:nvSpPr>
          <p:spPr bwMode="auto">
            <a:xfrm>
              <a:off x="5053" y="1662"/>
              <a:ext cx="0" cy="99"/>
            </a:xfrm>
            <a:prstGeom prst="line">
              <a:avLst/>
            </a:prstGeom>
            <a:noFill/>
            <a:ln w="25400">
              <a:solidFill>
                <a:srgbClr val="000000"/>
              </a:solidFill>
              <a:round/>
              <a:headEnd/>
              <a:tailEnd/>
            </a:ln>
          </p:spPr>
          <p:txBody>
            <a:bodyPr wrap="none" anchor="ctr"/>
            <a:lstStyle/>
            <a:p>
              <a:endParaRPr lang="en-US"/>
            </a:p>
          </p:txBody>
        </p:sp>
        <p:sp>
          <p:nvSpPr>
            <p:cNvPr id="20505" name="Line 201"/>
            <p:cNvSpPr>
              <a:spLocks noChangeShapeType="1"/>
            </p:cNvSpPr>
            <p:nvPr/>
          </p:nvSpPr>
          <p:spPr bwMode="auto">
            <a:xfrm>
              <a:off x="1171" y="1814"/>
              <a:ext cx="3887" cy="0"/>
            </a:xfrm>
            <a:prstGeom prst="line">
              <a:avLst/>
            </a:prstGeom>
            <a:noFill/>
            <a:ln w="25400">
              <a:solidFill>
                <a:srgbClr val="000000"/>
              </a:solidFill>
              <a:round/>
              <a:headEnd/>
              <a:tailEnd/>
            </a:ln>
          </p:spPr>
          <p:txBody>
            <a:bodyPr wrap="none" anchor="ctr"/>
            <a:lstStyle/>
            <a:p>
              <a:endParaRPr lang="en-US"/>
            </a:p>
          </p:txBody>
        </p:sp>
        <p:sp>
          <p:nvSpPr>
            <p:cNvPr id="20506" name="Arc 202"/>
            <p:cNvSpPr>
              <a:spLocks/>
            </p:cNvSpPr>
            <p:nvPr/>
          </p:nvSpPr>
          <p:spPr bwMode="auto">
            <a:xfrm>
              <a:off x="1118" y="1884"/>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0507" name="Line 203"/>
            <p:cNvSpPr>
              <a:spLocks noChangeShapeType="1"/>
            </p:cNvSpPr>
            <p:nvPr/>
          </p:nvSpPr>
          <p:spPr bwMode="auto">
            <a:xfrm>
              <a:off x="1165" y="1817"/>
              <a:ext cx="0" cy="72"/>
            </a:xfrm>
            <a:prstGeom prst="line">
              <a:avLst/>
            </a:prstGeom>
            <a:noFill/>
            <a:ln w="25400">
              <a:solidFill>
                <a:srgbClr val="000000"/>
              </a:solidFill>
              <a:round/>
              <a:headEnd/>
              <a:tailEnd/>
            </a:ln>
          </p:spPr>
          <p:txBody>
            <a:bodyPr wrap="none" anchor="ctr"/>
            <a:lstStyle/>
            <a:p>
              <a:endParaRPr lang="en-US"/>
            </a:p>
          </p:txBody>
        </p:sp>
        <p:sp>
          <p:nvSpPr>
            <p:cNvPr id="20508" name="Rectangle 204"/>
            <p:cNvSpPr>
              <a:spLocks noChangeArrowheads="1"/>
            </p:cNvSpPr>
            <p:nvPr/>
          </p:nvSpPr>
          <p:spPr bwMode="auto">
            <a:xfrm>
              <a:off x="1207" y="1876"/>
              <a:ext cx="835" cy="107"/>
            </a:xfrm>
            <a:prstGeom prst="rect">
              <a:avLst/>
            </a:prstGeom>
            <a:noFill/>
            <a:ln w="25400">
              <a:noFill/>
              <a:miter lim="800000"/>
              <a:headEnd/>
              <a:tailEnd/>
            </a:ln>
          </p:spPr>
          <p:txBody>
            <a:bodyPr wrap="none" lIns="90488" tIns="44450" rIns="90488" bIns="44450">
              <a:spAutoFit/>
            </a:bodyPr>
            <a:lstStyle/>
            <a:p>
              <a:pPr defTabSz="762000"/>
              <a:r>
                <a:rPr lang="en-US" altLang="ko-KR" sz="1200"/>
                <a:t>Bus lines</a:t>
              </a:r>
            </a:p>
          </p:txBody>
        </p:sp>
        <p:sp>
          <p:nvSpPr>
            <p:cNvPr id="20509" name="Rectangle 205"/>
            <p:cNvSpPr>
              <a:spLocks noChangeArrowheads="1"/>
            </p:cNvSpPr>
            <p:nvPr/>
          </p:nvSpPr>
          <p:spPr bwMode="auto">
            <a:xfrm>
              <a:off x="673" y="1501"/>
              <a:ext cx="5072" cy="509"/>
            </a:xfrm>
            <a:prstGeom prst="rect">
              <a:avLst/>
            </a:prstGeom>
            <a:noFill/>
            <a:ln w="9525">
              <a:solidFill>
                <a:schemeClr val="tx1"/>
              </a:solidFill>
              <a:miter lim="800000"/>
              <a:headEnd/>
              <a:tailEnd/>
            </a:ln>
          </p:spPr>
          <p:txBody>
            <a:bodyPr wrap="none" anchor="ctr"/>
            <a:lstStyle/>
            <a:p>
              <a:endParaRPr lang="en-US"/>
            </a:p>
          </p:txBody>
        </p:sp>
      </p:grpSp>
      <p:sp>
        <p:nvSpPr>
          <p:cNvPr id="20488" name="Rectangle 206"/>
          <p:cNvSpPr>
            <a:spLocks noChangeArrowheads="1"/>
          </p:cNvSpPr>
          <p:nvPr/>
        </p:nvSpPr>
        <p:spPr bwMode="auto">
          <a:xfrm>
            <a:off x="6503988" y="0"/>
            <a:ext cx="246697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Bus and Memory Transfers</a:t>
            </a:r>
          </a:p>
        </p:txBody>
      </p:sp>
      <p:pic>
        <p:nvPicPr>
          <p:cNvPr id="1026" name="Picture 2"/>
          <p:cNvPicPr>
            <a:picLocks noChangeAspect="1" noChangeArrowheads="1"/>
          </p:cNvPicPr>
          <p:nvPr/>
        </p:nvPicPr>
        <p:blipFill>
          <a:blip r:embed="rId2"/>
          <a:srcRect t="1848"/>
          <a:stretch>
            <a:fillRect/>
          </a:stretch>
        </p:blipFill>
        <p:spPr bwMode="auto">
          <a:xfrm>
            <a:off x="685800" y="3429000"/>
            <a:ext cx="8001000" cy="3124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9144000" cy="914400"/>
          </a:xfrm>
        </p:spPr>
        <p:txBody>
          <a:bodyPr/>
          <a:lstStyle/>
          <a:p>
            <a:pPr algn="ctr" eaLnBrk="1" hangingPunct="1"/>
            <a:r>
              <a:rPr lang="en-US" sz="3200" smtClean="0"/>
              <a:t>Three-State Buffers</a:t>
            </a:r>
            <a:endParaRPr lang="en-US" sz="1000" smtClean="0"/>
          </a:p>
        </p:txBody>
      </p:sp>
      <p:sp>
        <p:nvSpPr>
          <p:cNvPr id="1398787" name="Rectangle 3"/>
          <p:cNvSpPr>
            <a:spLocks noGrp="1" noChangeArrowheads="1"/>
          </p:cNvSpPr>
          <p:nvPr>
            <p:ph type="body" idx="1"/>
          </p:nvPr>
        </p:nvSpPr>
        <p:spPr>
          <a:xfrm>
            <a:off x="152400" y="990600"/>
            <a:ext cx="3810000" cy="5562600"/>
          </a:xfrm>
          <a:noFill/>
        </p:spPr>
        <p:txBody>
          <a:bodyPr/>
          <a:lstStyle/>
          <a:p>
            <a:pPr eaLnBrk="1" hangingPunct="1"/>
            <a:r>
              <a:rPr lang="en-US" sz="2400" smtClean="0"/>
              <a:t>3-state bus buffers are often used at the outputs of storage flip-flops.</a:t>
            </a:r>
          </a:p>
          <a:p>
            <a:pPr lvl="1" eaLnBrk="1" hangingPunct="1"/>
            <a:r>
              <a:rPr lang="en-US" sz="2000" smtClean="0"/>
              <a:t>Essentially, the buffer unit “holds” the value stored in the FF.</a:t>
            </a:r>
          </a:p>
          <a:p>
            <a:pPr lvl="1" eaLnBrk="1" hangingPunct="1"/>
            <a:r>
              <a:rPr lang="en-US" sz="2000" smtClean="0"/>
              <a:t>Holding is useful for synchronizing enabling of parallel circuits</a:t>
            </a:r>
          </a:p>
          <a:p>
            <a:pPr eaLnBrk="1" hangingPunct="1"/>
            <a:r>
              <a:rPr lang="en-US" sz="2400" smtClean="0"/>
              <a:t>The buffer unit can be used along with a Decoder unit as a replacement for an address multiplexer.</a:t>
            </a:r>
          </a:p>
          <a:p>
            <a:pPr lvl="1" eaLnBrk="1" hangingPunct="1"/>
            <a:r>
              <a:rPr lang="en-US" sz="2000" smtClean="0"/>
              <a:t>This is an </a:t>
            </a:r>
            <a:r>
              <a:rPr lang="en-US" sz="2000" u="sng" smtClean="0"/>
              <a:t>alternative</a:t>
            </a:r>
            <a:r>
              <a:rPr lang="en-US" sz="2000" smtClean="0"/>
              <a:t> approach.</a:t>
            </a:r>
          </a:p>
        </p:txBody>
      </p:sp>
      <p:grpSp>
        <p:nvGrpSpPr>
          <p:cNvPr id="2" name="Group 56"/>
          <p:cNvGrpSpPr>
            <a:grpSpLocks/>
          </p:cNvGrpSpPr>
          <p:nvPr/>
        </p:nvGrpSpPr>
        <p:grpSpPr bwMode="auto">
          <a:xfrm>
            <a:off x="3810000" y="2057400"/>
            <a:ext cx="5181600" cy="4038600"/>
            <a:chOff x="2400" y="1296"/>
            <a:chExt cx="3264" cy="2544"/>
          </a:xfrm>
        </p:grpSpPr>
        <p:grpSp>
          <p:nvGrpSpPr>
            <p:cNvPr id="3" name="Group 48"/>
            <p:cNvGrpSpPr>
              <a:grpSpLocks/>
            </p:cNvGrpSpPr>
            <p:nvPr/>
          </p:nvGrpSpPr>
          <p:grpSpPr bwMode="auto">
            <a:xfrm>
              <a:off x="3984" y="1440"/>
              <a:ext cx="1584" cy="311"/>
              <a:chOff x="3984" y="1440"/>
              <a:chExt cx="1584" cy="311"/>
            </a:xfrm>
          </p:grpSpPr>
          <p:sp>
            <p:nvSpPr>
              <p:cNvPr id="46122" name="Line 6"/>
              <p:cNvSpPr>
                <a:spLocks noChangeShapeType="1"/>
              </p:cNvSpPr>
              <p:nvPr/>
            </p:nvSpPr>
            <p:spPr bwMode="auto">
              <a:xfrm>
                <a:off x="3984" y="1596"/>
                <a:ext cx="1584" cy="0"/>
              </a:xfrm>
              <a:prstGeom prst="line">
                <a:avLst/>
              </a:prstGeom>
              <a:noFill/>
              <a:ln w="9525">
                <a:solidFill>
                  <a:schemeClr val="tx2"/>
                </a:solidFill>
                <a:round/>
                <a:headEnd/>
                <a:tailEnd/>
              </a:ln>
            </p:spPr>
            <p:txBody>
              <a:bodyPr wrap="none" anchor="ctr"/>
              <a:lstStyle/>
              <a:p>
                <a:endParaRPr lang="en-US"/>
              </a:p>
            </p:txBody>
          </p:sp>
          <p:sp>
            <p:nvSpPr>
              <p:cNvPr id="46123" name="AutoShape 9"/>
              <p:cNvSpPr>
                <a:spLocks noChangeArrowheads="1"/>
              </p:cNvSpPr>
              <p:nvPr/>
            </p:nvSpPr>
            <p:spPr bwMode="auto">
              <a:xfrm rot="-5400000">
                <a:off x="4123" y="1487"/>
                <a:ext cx="311" cy="218"/>
              </a:xfrm>
              <a:prstGeom prst="flowChartMerge">
                <a:avLst/>
              </a:prstGeom>
              <a:solidFill>
                <a:schemeClr val="bg1"/>
              </a:solidFill>
              <a:ln w="9525">
                <a:solidFill>
                  <a:schemeClr val="tx2"/>
                </a:solidFill>
                <a:miter lim="800000"/>
                <a:headEnd/>
                <a:tailEnd/>
              </a:ln>
            </p:spPr>
            <p:txBody>
              <a:bodyPr wrap="none" anchor="ctr"/>
              <a:lstStyle/>
              <a:p>
                <a:endParaRPr lang="en-CA"/>
              </a:p>
            </p:txBody>
          </p:sp>
        </p:grpSp>
        <p:sp>
          <p:nvSpPr>
            <p:cNvPr id="46086" name="Text Box 10"/>
            <p:cNvSpPr txBox="1">
              <a:spLocks noChangeArrowheads="1"/>
            </p:cNvSpPr>
            <p:nvPr/>
          </p:nvSpPr>
          <p:spPr bwMode="auto">
            <a:xfrm>
              <a:off x="3552" y="1440"/>
              <a:ext cx="336" cy="1275"/>
            </a:xfrm>
            <a:prstGeom prst="rect">
              <a:avLst/>
            </a:prstGeom>
            <a:noFill/>
            <a:ln w="9525">
              <a:noFill/>
              <a:miter lim="800000"/>
              <a:headEnd/>
              <a:tailEnd/>
            </a:ln>
          </p:spPr>
          <p:txBody>
            <a:bodyPr>
              <a:spAutoFit/>
            </a:bodyPr>
            <a:lstStyle/>
            <a:p>
              <a:pPr algn="r"/>
              <a:r>
                <a:rPr lang="en-US" sz="1600"/>
                <a:t>R0</a:t>
              </a:r>
              <a:endParaRPr lang="en-US" sz="1400"/>
            </a:p>
            <a:p>
              <a:pPr algn="r"/>
              <a:endParaRPr lang="en-US" sz="1400"/>
            </a:p>
            <a:p>
              <a:pPr algn="r"/>
              <a:r>
                <a:rPr lang="en-US" sz="1600"/>
                <a:t>R1</a:t>
              </a:r>
              <a:endParaRPr lang="en-US" sz="1000"/>
            </a:p>
            <a:p>
              <a:pPr algn="r"/>
              <a:endParaRPr lang="en-US" sz="1000"/>
            </a:p>
            <a:p>
              <a:pPr algn="r"/>
              <a:r>
                <a:rPr lang="en-US" sz="1600"/>
                <a:t>R2</a:t>
              </a:r>
              <a:endParaRPr lang="en-US" sz="800"/>
            </a:p>
            <a:p>
              <a:pPr algn="r"/>
              <a:endParaRPr lang="en-US" sz="800"/>
            </a:p>
            <a:p>
              <a:pPr algn="r"/>
              <a:r>
                <a:rPr lang="en-US" sz="1600"/>
                <a:t>R3</a:t>
              </a:r>
            </a:p>
          </p:txBody>
        </p:sp>
        <p:grpSp>
          <p:nvGrpSpPr>
            <p:cNvPr id="4" name="Group 27"/>
            <p:cNvGrpSpPr>
              <a:grpSpLocks/>
            </p:cNvGrpSpPr>
            <p:nvPr/>
          </p:nvGrpSpPr>
          <p:grpSpPr bwMode="auto">
            <a:xfrm>
              <a:off x="2400" y="2880"/>
              <a:ext cx="1680" cy="960"/>
              <a:chOff x="2400" y="2880"/>
              <a:chExt cx="1680" cy="960"/>
            </a:xfrm>
          </p:grpSpPr>
          <p:grpSp>
            <p:nvGrpSpPr>
              <p:cNvPr id="5" name="Group 22"/>
              <p:cNvGrpSpPr>
                <a:grpSpLocks/>
              </p:cNvGrpSpPr>
              <p:nvPr/>
            </p:nvGrpSpPr>
            <p:grpSpPr bwMode="auto">
              <a:xfrm>
                <a:off x="3216" y="2880"/>
                <a:ext cx="864" cy="960"/>
                <a:chOff x="3216" y="2880"/>
                <a:chExt cx="864" cy="960"/>
              </a:xfrm>
            </p:grpSpPr>
            <p:sp>
              <p:nvSpPr>
                <p:cNvPr id="46118" name="Rectangle 16"/>
                <p:cNvSpPr>
                  <a:spLocks noChangeArrowheads="1"/>
                </p:cNvSpPr>
                <p:nvPr/>
              </p:nvSpPr>
              <p:spPr bwMode="auto">
                <a:xfrm>
                  <a:off x="3216" y="2880"/>
                  <a:ext cx="864" cy="960"/>
                </a:xfrm>
                <a:prstGeom prst="rect">
                  <a:avLst/>
                </a:prstGeom>
                <a:solidFill>
                  <a:schemeClr val="bg1"/>
                </a:solidFill>
                <a:ln w="9525">
                  <a:solidFill>
                    <a:schemeClr val="tx2"/>
                  </a:solidFill>
                  <a:miter lim="800000"/>
                  <a:headEnd/>
                  <a:tailEnd/>
                </a:ln>
              </p:spPr>
              <p:txBody>
                <a:bodyPr wrap="none" anchor="ctr"/>
                <a:lstStyle/>
                <a:p>
                  <a:endParaRPr lang="en-CA"/>
                </a:p>
              </p:txBody>
            </p:sp>
            <p:sp>
              <p:nvSpPr>
                <p:cNvPr id="46119" name="Text Box 17"/>
                <p:cNvSpPr txBox="1">
                  <a:spLocks noChangeArrowheads="1"/>
                </p:cNvSpPr>
                <p:nvPr/>
              </p:nvSpPr>
              <p:spPr bwMode="auto">
                <a:xfrm>
                  <a:off x="3456" y="3024"/>
                  <a:ext cx="480" cy="629"/>
                </a:xfrm>
                <a:prstGeom prst="rect">
                  <a:avLst/>
                </a:prstGeom>
                <a:noFill/>
                <a:ln w="9525">
                  <a:noFill/>
                  <a:miter lim="800000"/>
                  <a:headEnd/>
                  <a:tailEnd/>
                </a:ln>
              </p:spPr>
              <p:txBody>
                <a:bodyPr>
                  <a:spAutoFit/>
                </a:bodyPr>
                <a:lstStyle/>
                <a:p>
                  <a:r>
                    <a:rPr lang="en-US" sz="1600" b="1"/>
                    <a:t>2x4</a:t>
                  </a:r>
                </a:p>
                <a:p>
                  <a:r>
                    <a:rPr lang="en-US" sz="1600" b="1"/>
                    <a:t>DEC</a:t>
                  </a:r>
                </a:p>
                <a:p>
                  <a:r>
                    <a:rPr lang="en-US" sz="1600" b="1"/>
                    <a:t>(K)</a:t>
                  </a:r>
                </a:p>
              </p:txBody>
            </p:sp>
            <p:sp>
              <p:nvSpPr>
                <p:cNvPr id="46120" name="Text Box 18"/>
                <p:cNvSpPr txBox="1">
                  <a:spLocks noChangeArrowheads="1"/>
                </p:cNvSpPr>
                <p:nvPr/>
              </p:nvSpPr>
              <p:spPr bwMode="auto">
                <a:xfrm>
                  <a:off x="3840" y="2928"/>
                  <a:ext cx="240" cy="845"/>
                </a:xfrm>
                <a:prstGeom prst="rect">
                  <a:avLst/>
                </a:prstGeom>
                <a:noFill/>
                <a:ln w="9525">
                  <a:noFill/>
                  <a:miter lim="800000"/>
                  <a:headEnd/>
                  <a:tailEnd/>
                </a:ln>
              </p:spPr>
              <p:txBody>
                <a:bodyPr>
                  <a:spAutoFit/>
                </a:bodyPr>
                <a:lstStyle/>
                <a:p>
                  <a:pPr algn="r"/>
                  <a:r>
                    <a:rPr lang="en-US" sz="1600"/>
                    <a:t>0</a:t>
                  </a:r>
                </a:p>
                <a:p>
                  <a:pPr algn="r"/>
                  <a:r>
                    <a:rPr lang="en-US" sz="1600"/>
                    <a:t>1</a:t>
                  </a:r>
                </a:p>
                <a:p>
                  <a:pPr algn="r"/>
                  <a:r>
                    <a:rPr lang="en-US" sz="1600"/>
                    <a:t>2</a:t>
                  </a:r>
                </a:p>
                <a:p>
                  <a:pPr algn="r"/>
                  <a:r>
                    <a:rPr lang="en-US" sz="1600"/>
                    <a:t>3</a:t>
                  </a:r>
                </a:p>
              </p:txBody>
            </p:sp>
            <p:sp>
              <p:nvSpPr>
                <p:cNvPr id="46121" name="Text Box 19"/>
                <p:cNvSpPr txBox="1">
                  <a:spLocks noChangeArrowheads="1"/>
                </p:cNvSpPr>
                <p:nvPr/>
              </p:nvSpPr>
              <p:spPr bwMode="auto">
                <a:xfrm>
                  <a:off x="3216" y="2928"/>
                  <a:ext cx="336" cy="845"/>
                </a:xfrm>
                <a:prstGeom prst="rect">
                  <a:avLst/>
                </a:prstGeom>
                <a:noFill/>
                <a:ln w="9525">
                  <a:noFill/>
                  <a:miter lim="800000"/>
                  <a:headEnd/>
                  <a:tailEnd/>
                </a:ln>
              </p:spPr>
              <p:txBody>
                <a:bodyPr>
                  <a:spAutoFit/>
                </a:bodyPr>
                <a:lstStyle/>
                <a:p>
                  <a:pPr algn="l"/>
                  <a:r>
                    <a:rPr lang="en-US" sz="1600"/>
                    <a:t>S0</a:t>
                  </a:r>
                </a:p>
                <a:p>
                  <a:pPr algn="l"/>
                  <a:r>
                    <a:rPr lang="en-US" sz="1600"/>
                    <a:t>S1</a:t>
                  </a:r>
                </a:p>
                <a:p>
                  <a:pPr algn="l"/>
                  <a:endParaRPr lang="en-US" sz="1600"/>
                </a:p>
                <a:p>
                  <a:pPr algn="l"/>
                  <a:r>
                    <a:rPr lang="en-US" sz="1600"/>
                    <a:t>E</a:t>
                  </a:r>
                </a:p>
              </p:txBody>
            </p:sp>
          </p:grpSp>
          <p:sp>
            <p:nvSpPr>
              <p:cNvPr id="46113" name="Text Box 21"/>
              <p:cNvSpPr txBox="1">
                <a:spLocks noChangeArrowheads="1"/>
              </p:cNvSpPr>
              <p:nvPr/>
            </p:nvSpPr>
            <p:spPr bwMode="auto">
              <a:xfrm>
                <a:off x="2400" y="3072"/>
                <a:ext cx="576" cy="700"/>
              </a:xfrm>
              <a:prstGeom prst="rect">
                <a:avLst/>
              </a:prstGeom>
              <a:noFill/>
              <a:ln w="9525">
                <a:noFill/>
                <a:miter lim="800000"/>
                <a:headEnd/>
                <a:tailEnd/>
              </a:ln>
            </p:spPr>
            <p:txBody>
              <a:bodyPr>
                <a:spAutoFit/>
              </a:bodyPr>
              <a:lstStyle/>
              <a:p>
                <a:pPr algn="r"/>
                <a:r>
                  <a:rPr lang="en-US"/>
                  <a:t>Select</a:t>
                </a:r>
              </a:p>
              <a:p>
                <a:pPr algn="r"/>
                <a:endParaRPr lang="en-US"/>
              </a:p>
              <a:p>
                <a:pPr algn="r"/>
                <a:r>
                  <a:rPr lang="en-US"/>
                  <a:t>Enable</a:t>
                </a:r>
              </a:p>
            </p:txBody>
          </p:sp>
          <p:sp>
            <p:nvSpPr>
              <p:cNvPr id="46114" name="Text Box 23"/>
              <p:cNvSpPr txBox="1">
                <a:spLocks noChangeArrowheads="1"/>
              </p:cNvSpPr>
              <p:nvPr/>
            </p:nvSpPr>
            <p:spPr bwMode="auto">
              <a:xfrm>
                <a:off x="2880" y="2880"/>
                <a:ext cx="240" cy="404"/>
              </a:xfrm>
              <a:prstGeom prst="rect">
                <a:avLst/>
              </a:prstGeom>
              <a:noFill/>
              <a:ln w="9525">
                <a:noFill/>
                <a:miter lim="800000"/>
                <a:headEnd/>
                <a:tailEnd/>
              </a:ln>
            </p:spPr>
            <p:txBody>
              <a:bodyPr>
                <a:spAutoFit/>
              </a:bodyPr>
              <a:lstStyle/>
              <a:p>
                <a:pPr algn="r"/>
                <a:r>
                  <a:rPr lang="en-US" sz="4000"/>
                  <a:t>{</a:t>
                </a:r>
              </a:p>
            </p:txBody>
          </p:sp>
          <p:sp>
            <p:nvSpPr>
              <p:cNvPr id="46115" name="Line 24"/>
              <p:cNvSpPr>
                <a:spLocks noChangeShapeType="1"/>
              </p:cNvSpPr>
              <p:nvPr/>
            </p:nvSpPr>
            <p:spPr bwMode="auto">
              <a:xfrm>
                <a:off x="3072" y="3024"/>
                <a:ext cx="144" cy="0"/>
              </a:xfrm>
              <a:prstGeom prst="line">
                <a:avLst/>
              </a:prstGeom>
              <a:noFill/>
              <a:ln w="9525">
                <a:solidFill>
                  <a:schemeClr val="tx2"/>
                </a:solidFill>
                <a:round/>
                <a:headEnd/>
                <a:tailEnd/>
              </a:ln>
            </p:spPr>
            <p:txBody>
              <a:bodyPr wrap="none" anchor="ctr"/>
              <a:lstStyle/>
              <a:p>
                <a:endParaRPr lang="en-US"/>
              </a:p>
            </p:txBody>
          </p:sp>
          <p:sp>
            <p:nvSpPr>
              <p:cNvPr id="46116" name="Line 25"/>
              <p:cNvSpPr>
                <a:spLocks noChangeShapeType="1"/>
              </p:cNvSpPr>
              <p:nvPr/>
            </p:nvSpPr>
            <p:spPr bwMode="auto">
              <a:xfrm>
                <a:off x="3072" y="3216"/>
                <a:ext cx="144" cy="0"/>
              </a:xfrm>
              <a:prstGeom prst="line">
                <a:avLst/>
              </a:prstGeom>
              <a:noFill/>
              <a:ln w="9525">
                <a:solidFill>
                  <a:schemeClr val="tx2"/>
                </a:solidFill>
                <a:round/>
                <a:headEnd/>
                <a:tailEnd/>
              </a:ln>
            </p:spPr>
            <p:txBody>
              <a:bodyPr wrap="none" anchor="ctr"/>
              <a:lstStyle/>
              <a:p>
                <a:endParaRPr lang="en-US"/>
              </a:p>
            </p:txBody>
          </p:sp>
          <p:sp>
            <p:nvSpPr>
              <p:cNvPr id="46117" name="Line 26"/>
              <p:cNvSpPr>
                <a:spLocks noChangeShapeType="1"/>
              </p:cNvSpPr>
              <p:nvPr/>
            </p:nvSpPr>
            <p:spPr bwMode="auto">
              <a:xfrm>
                <a:off x="3024" y="3648"/>
                <a:ext cx="192" cy="0"/>
              </a:xfrm>
              <a:prstGeom prst="line">
                <a:avLst/>
              </a:prstGeom>
              <a:noFill/>
              <a:ln w="9525">
                <a:solidFill>
                  <a:schemeClr val="tx2"/>
                </a:solidFill>
                <a:round/>
                <a:headEnd/>
                <a:tailEnd/>
              </a:ln>
            </p:spPr>
            <p:txBody>
              <a:bodyPr wrap="none" anchor="ctr"/>
              <a:lstStyle/>
              <a:p>
                <a:endParaRPr lang="en-US"/>
              </a:p>
            </p:txBody>
          </p:sp>
        </p:grpSp>
        <p:sp>
          <p:nvSpPr>
            <p:cNvPr id="46088" name="Text Box 28"/>
            <p:cNvSpPr txBox="1">
              <a:spLocks noChangeArrowheads="1"/>
            </p:cNvSpPr>
            <p:nvPr/>
          </p:nvSpPr>
          <p:spPr bwMode="auto">
            <a:xfrm>
              <a:off x="4464" y="1296"/>
              <a:ext cx="1200" cy="214"/>
            </a:xfrm>
            <a:prstGeom prst="rect">
              <a:avLst/>
            </a:prstGeom>
            <a:noFill/>
            <a:ln w="9525">
              <a:noFill/>
              <a:miter lim="800000"/>
              <a:headEnd/>
              <a:tailEnd/>
            </a:ln>
          </p:spPr>
          <p:txBody>
            <a:bodyPr>
              <a:spAutoFit/>
            </a:bodyPr>
            <a:lstStyle/>
            <a:p>
              <a:pPr algn="l"/>
              <a:r>
                <a:rPr lang="en-US"/>
                <a:t>Bus line for bit K </a:t>
              </a:r>
            </a:p>
          </p:txBody>
        </p:sp>
        <p:grpSp>
          <p:nvGrpSpPr>
            <p:cNvPr id="6" name="Group 37"/>
            <p:cNvGrpSpPr>
              <a:grpSpLocks/>
            </p:cNvGrpSpPr>
            <p:nvPr/>
          </p:nvGrpSpPr>
          <p:grpSpPr bwMode="auto">
            <a:xfrm>
              <a:off x="3990" y="1776"/>
              <a:ext cx="768" cy="311"/>
              <a:chOff x="3990" y="1776"/>
              <a:chExt cx="768" cy="311"/>
            </a:xfrm>
          </p:grpSpPr>
          <p:sp>
            <p:nvSpPr>
              <p:cNvPr id="46110" name="Line 30"/>
              <p:cNvSpPr>
                <a:spLocks noChangeShapeType="1"/>
              </p:cNvSpPr>
              <p:nvPr/>
            </p:nvSpPr>
            <p:spPr bwMode="auto">
              <a:xfrm>
                <a:off x="3990" y="1932"/>
                <a:ext cx="768" cy="0"/>
              </a:xfrm>
              <a:prstGeom prst="line">
                <a:avLst/>
              </a:prstGeom>
              <a:noFill/>
              <a:ln w="9525">
                <a:solidFill>
                  <a:schemeClr val="tx2"/>
                </a:solidFill>
                <a:round/>
                <a:headEnd/>
                <a:tailEnd/>
              </a:ln>
            </p:spPr>
            <p:txBody>
              <a:bodyPr wrap="none" anchor="ctr"/>
              <a:lstStyle/>
              <a:p>
                <a:endParaRPr lang="en-US"/>
              </a:p>
            </p:txBody>
          </p:sp>
          <p:sp>
            <p:nvSpPr>
              <p:cNvPr id="46111" name="AutoShape 31"/>
              <p:cNvSpPr>
                <a:spLocks noChangeArrowheads="1"/>
              </p:cNvSpPr>
              <p:nvPr/>
            </p:nvSpPr>
            <p:spPr bwMode="auto">
              <a:xfrm rot="-5400000">
                <a:off x="4369" y="1823"/>
                <a:ext cx="311" cy="218"/>
              </a:xfrm>
              <a:prstGeom prst="flowChartMerge">
                <a:avLst/>
              </a:prstGeom>
              <a:solidFill>
                <a:schemeClr val="bg1"/>
              </a:solidFill>
              <a:ln w="9525">
                <a:solidFill>
                  <a:schemeClr val="tx2"/>
                </a:solidFill>
                <a:miter lim="800000"/>
                <a:headEnd/>
                <a:tailEnd/>
              </a:ln>
            </p:spPr>
            <p:txBody>
              <a:bodyPr wrap="none" anchor="ctr"/>
              <a:lstStyle/>
              <a:p>
                <a:endParaRPr lang="en-CA"/>
              </a:p>
            </p:txBody>
          </p:sp>
        </p:grpSp>
        <p:grpSp>
          <p:nvGrpSpPr>
            <p:cNvPr id="7" name="Group 38"/>
            <p:cNvGrpSpPr>
              <a:grpSpLocks/>
            </p:cNvGrpSpPr>
            <p:nvPr/>
          </p:nvGrpSpPr>
          <p:grpSpPr bwMode="auto">
            <a:xfrm>
              <a:off x="3984" y="2112"/>
              <a:ext cx="1014" cy="311"/>
              <a:chOff x="3984" y="2112"/>
              <a:chExt cx="1014" cy="311"/>
            </a:xfrm>
          </p:grpSpPr>
          <p:sp>
            <p:nvSpPr>
              <p:cNvPr id="46108" name="Line 32"/>
              <p:cNvSpPr>
                <a:spLocks noChangeShapeType="1"/>
              </p:cNvSpPr>
              <p:nvPr/>
            </p:nvSpPr>
            <p:spPr bwMode="auto">
              <a:xfrm>
                <a:off x="3984" y="2268"/>
                <a:ext cx="1014" cy="0"/>
              </a:xfrm>
              <a:prstGeom prst="line">
                <a:avLst/>
              </a:prstGeom>
              <a:noFill/>
              <a:ln w="9525">
                <a:solidFill>
                  <a:schemeClr val="tx2"/>
                </a:solidFill>
                <a:round/>
                <a:headEnd/>
                <a:tailEnd/>
              </a:ln>
            </p:spPr>
            <p:txBody>
              <a:bodyPr wrap="none" anchor="ctr"/>
              <a:lstStyle/>
              <a:p>
                <a:endParaRPr lang="en-US"/>
              </a:p>
            </p:txBody>
          </p:sp>
          <p:sp>
            <p:nvSpPr>
              <p:cNvPr id="46109" name="AutoShape 33"/>
              <p:cNvSpPr>
                <a:spLocks noChangeArrowheads="1"/>
              </p:cNvSpPr>
              <p:nvPr/>
            </p:nvSpPr>
            <p:spPr bwMode="auto">
              <a:xfrm rot="-5400000">
                <a:off x="4609" y="2159"/>
                <a:ext cx="311" cy="218"/>
              </a:xfrm>
              <a:prstGeom prst="flowChartMerge">
                <a:avLst/>
              </a:prstGeom>
              <a:solidFill>
                <a:schemeClr val="bg1"/>
              </a:solidFill>
              <a:ln w="9525">
                <a:solidFill>
                  <a:schemeClr val="tx2"/>
                </a:solidFill>
                <a:miter lim="800000"/>
                <a:headEnd/>
                <a:tailEnd/>
              </a:ln>
            </p:spPr>
            <p:txBody>
              <a:bodyPr wrap="none" anchor="ctr"/>
              <a:lstStyle/>
              <a:p>
                <a:endParaRPr lang="en-CA"/>
              </a:p>
            </p:txBody>
          </p:sp>
        </p:grpSp>
        <p:sp>
          <p:nvSpPr>
            <p:cNvPr id="46091" name="Line 40"/>
            <p:cNvSpPr>
              <a:spLocks noChangeShapeType="1"/>
            </p:cNvSpPr>
            <p:nvPr/>
          </p:nvSpPr>
          <p:spPr bwMode="auto">
            <a:xfrm>
              <a:off x="4080" y="3024"/>
              <a:ext cx="192" cy="0"/>
            </a:xfrm>
            <a:prstGeom prst="line">
              <a:avLst/>
            </a:prstGeom>
            <a:noFill/>
            <a:ln w="9525">
              <a:solidFill>
                <a:schemeClr val="tx2"/>
              </a:solidFill>
              <a:round/>
              <a:headEnd/>
              <a:tailEnd/>
            </a:ln>
          </p:spPr>
          <p:txBody>
            <a:bodyPr wrap="none" anchor="ctr"/>
            <a:lstStyle/>
            <a:p>
              <a:endParaRPr lang="en-US"/>
            </a:p>
          </p:txBody>
        </p:sp>
        <p:sp>
          <p:nvSpPr>
            <p:cNvPr id="46092" name="Line 41"/>
            <p:cNvSpPr>
              <a:spLocks noChangeShapeType="1"/>
            </p:cNvSpPr>
            <p:nvPr/>
          </p:nvSpPr>
          <p:spPr bwMode="auto">
            <a:xfrm flipV="1">
              <a:off x="4272" y="1680"/>
              <a:ext cx="0" cy="1344"/>
            </a:xfrm>
            <a:prstGeom prst="line">
              <a:avLst/>
            </a:prstGeom>
            <a:noFill/>
            <a:ln w="9525">
              <a:solidFill>
                <a:schemeClr val="tx2"/>
              </a:solidFill>
              <a:round/>
              <a:headEnd/>
              <a:tailEnd/>
            </a:ln>
          </p:spPr>
          <p:txBody>
            <a:bodyPr wrap="none" anchor="ctr"/>
            <a:lstStyle/>
            <a:p>
              <a:endParaRPr lang="en-US"/>
            </a:p>
          </p:txBody>
        </p:sp>
        <p:sp>
          <p:nvSpPr>
            <p:cNvPr id="46093" name="Line 42"/>
            <p:cNvSpPr>
              <a:spLocks noChangeShapeType="1"/>
            </p:cNvSpPr>
            <p:nvPr/>
          </p:nvSpPr>
          <p:spPr bwMode="auto">
            <a:xfrm>
              <a:off x="4080" y="3216"/>
              <a:ext cx="432" cy="0"/>
            </a:xfrm>
            <a:prstGeom prst="line">
              <a:avLst/>
            </a:prstGeom>
            <a:noFill/>
            <a:ln w="9525">
              <a:solidFill>
                <a:schemeClr val="tx2"/>
              </a:solidFill>
              <a:round/>
              <a:headEnd/>
              <a:tailEnd/>
            </a:ln>
          </p:spPr>
          <p:txBody>
            <a:bodyPr wrap="none" anchor="ctr"/>
            <a:lstStyle/>
            <a:p>
              <a:endParaRPr lang="en-US"/>
            </a:p>
          </p:txBody>
        </p:sp>
        <p:sp>
          <p:nvSpPr>
            <p:cNvPr id="46094" name="Line 43"/>
            <p:cNvSpPr>
              <a:spLocks noChangeShapeType="1"/>
            </p:cNvSpPr>
            <p:nvPr/>
          </p:nvSpPr>
          <p:spPr bwMode="auto">
            <a:xfrm flipV="1">
              <a:off x="4512" y="2016"/>
              <a:ext cx="0" cy="1200"/>
            </a:xfrm>
            <a:prstGeom prst="line">
              <a:avLst/>
            </a:prstGeom>
            <a:noFill/>
            <a:ln w="9525">
              <a:solidFill>
                <a:schemeClr val="tx2"/>
              </a:solidFill>
              <a:round/>
              <a:headEnd/>
              <a:tailEnd/>
            </a:ln>
          </p:spPr>
          <p:txBody>
            <a:bodyPr wrap="none" anchor="ctr"/>
            <a:lstStyle/>
            <a:p>
              <a:endParaRPr lang="en-US"/>
            </a:p>
          </p:txBody>
        </p:sp>
        <p:sp>
          <p:nvSpPr>
            <p:cNvPr id="46095" name="Line 44"/>
            <p:cNvSpPr>
              <a:spLocks noChangeShapeType="1"/>
            </p:cNvSpPr>
            <p:nvPr/>
          </p:nvSpPr>
          <p:spPr bwMode="auto">
            <a:xfrm>
              <a:off x="4080" y="3456"/>
              <a:ext cx="672" cy="0"/>
            </a:xfrm>
            <a:prstGeom prst="line">
              <a:avLst/>
            </a:prstGeom>
            <a:noFill/>
            <a:ln w="9525">
              <a:solidFill>
                <a:schemeClr val="tx2"/>
              </a:solidFill>
              <a:round/>
              <a:headEnd/>
              <a:tailEnd/>
            </a:ln>
          </p:spPr>
          <p:txBody>
            <a:bodyPr wrap="none" anchor="ctr"/>
            <a:lstStyle/>
            <a:p>
              <a:endParaRPr lang="en-US"/>
            </a:p>
          </p:txBody>
        </p:sp>
        <p:sp>
          <p:nvSpPr>
            <p:cNvPr id="46096" name="Line 45"/>
            <p:cNvSpPr>
              <a:spLocks noChangeShapeType="1"/>
            </p:cNvSpPr>
            <p:nvPr/>
          </p:nvSpPr>
          <p:spPr bwMode="auto">
            <a:xfrm flipV="1">
              <a:off x="4752" y="2352"/>
              <a:ext cx="0" cy="1104"/>
            </a:xfrm>
            <a:prstGeom prst="line">
              <a:avLst/>
            </a:prstGeom>
            <a:noFill/>
            <a:ln w="9525">
              <a:solidFill>
                <a:schemeClr val="tx2"/>
              </a:solidFill>
              <a:round/>
              <a:headEnd/>
              <a:tailEnd/>
            </a:ln>
          </p:spPr>
          <p:txBody>
            <a:bodyPr wrap="none" anchor="ctr"/>
            <a:lstStyle/>
            <a:p>
              <a:endParaRPr lang="en-US"/>
            </a:p>
          </p:txBody>
        </p:sp>
        <p:sp>
          <p:nvSpPr>
            <p:cNvPr id="46097" name="Line 46"/>
            <p:cNvSpPr>
              <a:spLocks noChangeShapeType="1"/>
            </p:cNvSpPr>
            <p:nvPr/>
          </p:nvSpPr>
          <p:spPr bwMode="auto">
            <a:xfrm>
              <a:off x="4080" y="3648"/>
              <a:ext cx="912" cy="0"/>
            </a:xfrm>
            <a:prstGeom prst="line">
              <a:avLst/>
            </a:prstGeom>
            <a:noFill/>
            <a:ln w="9525">
              <a:solidFill>
                <a:schemeClr val="tx2"/>
              </a:solidFill>
              <a:round/>
              <a:headEnd/>
              <a:tailEnd/>
            </a:ln>
          </p:spPr>
          <p:txBody>
            <a:bodyPr wrap="none" anchor="ctr"/>
            <a:lstStyle/>
            <a:p>
              <a:endParaRPr lang="en-US"/>
            </a:p>
          </p:txBody>
        </p:sp>
        <p:sp>
          <p:nvSpPr>
            <p:cNvPr id="46098" name="Line 47"/>
            <p:cNvSpPr>
              <a:spLocks noChangeShapeType="1"/>
            </p:cNvSpPr>
            <p:nvPr/>
          </p:nvSpPr>
          <p:spPr bwMode="auto">
            <a:xfrm flipV="1">
              <a:off x="4992" y="2640"/>
              <a:ext cx="0" cy="1008"/>
            </a:xfrm>
            <a:prstGeom prst="line">
              <a:avLst/>
            </a:prstGeom>
            <a:noFill/>
            <a:ln w="9525">
              <a:solidFill>
                <a:schemeClr val="tx2"/>
              </a:solidFill>
              <a:round/>
              <a:headEnd/>
              <a:tailEnd/>
            </a:ln>
          </p:spPr>
          <p:txBody>
            <a:bodyPr wrap="none" anchor="ctr"/>
            <a:lstStyle/>
            <a:p>
              <a:endParaRPr lang="en-US"/>
            </a:p>
          </p:txBody>
        </p:sp>
        <p:grpSp>
          <p:nvGrpSpPr>
            <p:cNvPr id="8" name="Group 39"/>
            <p:cNvGrpSpPr>
              <a:grpSpLocks/>
            </p:cNvGrpSpPr>
            <p:nvPr/>
          </p:nvGrpSpPr>
          <p:grpSpPr bwMode="auto">
            <a:xfrm>
              <a:off x="3984" y="2436"/>
              <a:ext cx="1254" cy="311"/>
              <a:chOff x="3984" y="2436"/>
              <a:chExt cx="1254" cy="311"/>
            </a:xfrm>
          </p:grpSpPr>
          <p:sp>
            <p:nvSpPr>
              <p:cNvPr id="46106" name="Line 34"/>
              <p:cNvSpPr>
                <a:spLocks noChangeShapeType="1"/>
              </p:cNvSpPr>
              <p:nvPr/>
            </p:nvSpPr>
            <p:spPr bwMode="auto">
              <a:xfrm>
                <a:off x="3984" y="2592"/>
                <a:ext cx="1254" cy="0"/>
              </a:xfrm>
              <a:prstGeom prst="line">
                <a:avLst/>
              </a:prstGeom>
              <a:noFill/>
              <a:ln w="9525">
                <a:solidFill>
                  <a:schemeClr val="tx2"/>
                </a:solidFill>
                <a:round/>
                <a:headEnd/>
                <a:tailEnd/>
              </a:ln>
            </p:spPr>
            <p:txBody>
              <a:bodyPr wrap="none" anchor="ctr"/>
              <a:lstStyle/>
              <a:p>
                <a:endParaRPr lang="en-US"/>
              </a:p>
            </p:txBody>
          </p:sp>
          <p:sp>
            <p:nvSpPr>
              <p:cNvPr id="46107" name="AutoShape 35"/>
              <p:cNvSpPr>
                <a:spLocks noChangeArrowheads="1"/>
              </p:cNvSpPr>
              <p:nvPr/>
            </p:nvSpPr>
            <p:spPr bwMode="auto">
              <a:xfrm rot="-5400000">
                <a:off x="4849" y="2483"/>
                <a:ext cx="311" cy="218"/>
              </a:xfrm>
              <a:prstGeom prst="flowChartMerge">
                <a:avLst/>
              </a:prstGeom>
              <a:solidFill>
                <a:schemeClr val="bg1"/>
              </a:solidFill>
              <a:ln w="9525">
                <a:solidFill>
                  <a:schemeClr val="tx2"/>
                </a:solidFill>
                <a:miter lim="800000"/>
                <a:headEnd/>
                <a:tailEnd/>
              </a:ln>
            </p:spPr>
            <p:txBody>
              <a:bodyPr wrap="none" anchor="ctr"/>
              <a:lstStyle/>
              <a:p>
                <a:endParaRPr lang="en-CA"/>
              </a:p>
            </p:txBody>
          </p:sp>
        </p:grpSp>
        <p:sp>
          <p:nvSpPr>
            <p:cNvPr id="46100" name="Line 50"/>
            <p:cNvSpPr>
              <a:spLocks noChangeShapeType="1"/>
            </p:cNvSpPr>
            <p:nvPr/>
          </p:nvSpPr>
          <p:spPr bwMode="auto">
            <a:xfrm flipV="1">
              <a:off x="4752" y="1584"/>
              <a:ext cx="0" cy="336"/>
            </a:xfrm>
            <a:prstGeom prst="line">
              <a:avLst/>
            </a:prstGeom>
            <a:noFill/>
            <a:ln w="9525">
              <a:solidFill>
                <a:schemeClr val="tx2"/>
              </a:solidFill>
              <a:round/>
              <a:headEnd/>
              <a:tailEnd/>
            </a:ln>
          </p:spPr>
          <p:txBody>
            <a:bodyPr wrap="none" anchor="ctr"/>
            <a:lstStyle/>
            <a:p>
              <a:endParaRPr lang="en-US"/>
            </a:p>
          </p:txBody>
        </p:sp>
        <p:sp>
          <p:nvSpPr>
            <p:cNvPr id="46101" name="Line 51"/>
            <p:cNvSpPr>
              <a:spLocks noChangeShapeType="1"/>
            </p:cNvSpPr>
            <p:nvPr/>
          </p:nvSpPr>
          <p:spPr bwMode="auto">
            <a:xfrm flipV="1">
              <a:off x="4992" y="1584"/>
              <a:ext cx="0" cy="683"/>
            </a:xfrm>
            <a:prstGeom prst="line">
              <a:avLst/>
            </a:prstGeom>
            <a:noFill/>
            <a:ln w="9525">
              <a:solidFill>
                <a:schemeClr val="tx2"/>
              </a:solidFill>
              <a:round/>
              <a:headEnd/>
              <a:tailEnd/>
            </a:ln>
          </p:spPr>
          <p:txBody>
            <a:bodyPr wrap="none" anchor="ctr"/>
            <a:lstStyle/>
            <a:p>
              <a:endParaRPr lang="en-US"/>
            </a:p>
          </p:txBody>
        </p:sp>
        <p:sp>
          <p:nvSpPr>
            <p:cNvPr id="46102" name="Line 52"/>
            <p:cNvSpPr>
              <a:spLocks noChangeShapeType="1"/>
            </p:cNvSpPr>
            <p:nvPr/>
          </p:nvSpPr>
          <p:spPr bwMode="auto">
            <a:xfrm flipV="1">
              <a:off x="5232" y="1584"/>
              <a:ext cx="0" cy="1008"/>
            </a:xfrm>
            <a:prstGeom prst="line">
              <a:avLst/>
            </a:prstGeom>
            <a:noFill/>
            <a:ln w="9525">
              <a:solidFill>
                <a:schemeClr val="tx2"/>
              </a:solidFill>
              <a:round/>
              <a:headEnd/>
              <a:tailEnd/>
            </a:ln>
          </p:spPr>
          <p:txBody>
            <a:bodyPr wrap="none" anchor="ctr"/>
            <a:lstStyle/>
            <a:p>
              <a:endParaRPr lang="en-US"/>
            </a:p>
          </p:txBody>
        </p:sp>
        <p:sp>
          <p:nvSpPr>
            <p:cNvPr id="46103" name="Oval 53"/>
            <p:cNvSpPr>
              <a:spLocks noChangeArrowheads="1"/>
            </p:cNvSpPr>
            <p:nvPr/>
          </p:nvSpPr>
          <p:spPr bwMode="auto">
            <a:xfrm>
              <a:off x="5207" y="1568"/>
              <a:ext cx="48" cy="48"/>
            </a:xfrm>
            <a:prstGeom prst="ellipse">
              <a:avLst/>
            </a:prstGeom>
            <a:solidFill>
              <a:srgbClr val="000000"/>
            </a:solidFill>
            <a:ln w="9525">
              <a:solidFill>
                <a:schemeClr val="tx2"/>
              </a:solidFill>
              <a:round/>
              <a:headEnd/>
              <a:tailEnd/>
            </a:ln>
          </p:spPr>
          <p:txBody>
            <a:bodyPr wrap="none" anchor="ctr"/>
            <a:lstStyle/>
            <a:p>
              <a:endParaRPr lang="en-CA"/>
            </a:p>
          </p:txBody>
        </p:sp>
        <p:sp>
          <p:nvSpPr>
            <p:cNvPr id="46104" name="Oval 54"/>
            <p:cNvSpPr>
              <a:spLocks noChangeArrowheads="1"/>
            </p:cNvSpPr>
            <p:nvPr/>
          </p:nvSpPr>
          <p:spPr bwMode="auto">
            <a:xfrm>
              <a:off x="4727" y="1573"/>
              <a:ext cx="48" cy="48"/>
            </a:xfrm>
            <a:prstGeom prst="ellipse">
              <a:avLst/>
            </a:prstGeom>
            <a:solidFill>
              <a:srgbClr val="000000"/>
            </a:solidFill>
            <a:ln w="9525">
              <a:solidFill>
                <a:schemeClr val="tx2"/>
              </a:solidFill>
              <a:round/>
              <a:headEnd/>
              <a:tailEnd/>
            </a:ln>
          </p:spPr>
          <p:txBody>
            <a:bodyPr wrap="none" anchor="ctr"/>
            <a:lstStyle/>
            <a:p>
              <a:endParaRPr lang="en-CA"/>
            </a:p>
          </p:txBody>
        </p:sp>
        <p:sp>
          <p:nvSpPr>
            <p:cNvPr id="46105" name="Oval 55"/>
            <p:cNvSpPr>
              <a:spLocks noChangeArrowheads="1"/>
            </p:cNvSpPr>
            <p:nvPr/>
          </p:nvSpPr>
          <p:spPr bwMode="auto">
            <a:xfrm>
              <a:off x="4965" y="1564"/>
              <a:ext cx="48" cy="48"/>
            </a:xfrm>
            <a:prstGeom prst="ellipse">
              <a:avLst/>
            </a:prstGeom>
            <a:solidFill>
              <a:srgbClr val="000000"/>
            </a:solidFill>
            <a:ln w="9525">
              <a:solidFill>
                <a:schemeClr val="tx2"/>
              </a:solidFill>
              <a:round/>
              <a:headEnd/>
              <a:tailEnd/>
            </a:ln>
          </p:spPr>
          <p:txBody>
            <a:bodyPr wrap="none" anchor="ctr"/>
            <a:lstStyle/>
            <a:p>
              <a:endParaRPr lang="en-CA"/>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8787">
                                            <p:txEl>
                                              <p:pRg st="3" end="3"/>
                                            </p:txEl>
                                          </p:spTgt>
                                        </p:tgtEl>
                                        <p:attrNameLst>
                                          <p:attrName>style.visibility</p:attrName>
                                        </p:attrNameLst>
                                      </p:cBhvr>
                                      <p:to>
                                        <p:strVal val="visible"/>
                                      </p:to>
                                    </p:set>
                                    <p:anim calcmode="lin" valueType="num">
                                      <p:cBhvr additive="base">
                                        <p:cTn id="7" dur="500" fill="hold"/>
                                        <p:tgtEl>
                                          <p:spTgt spid="13987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878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98787">
                                            <p:txEl>
                                              <p:pRg st="4" end="4"/>
                                            </p:txEl>
                                          </p:spTgt>
                                        </p:tgtEl>
                                        <p:attrNameLst>
                                          <p:attrName>style.visibility</p:attrName>
                                        </p:attrNameLst>
                                      </p:cBhvr>
                                      <p:to>
                                        <p:strVal val="visible"/>
                                      </p:to>
                                    </p:set>
                                    <p:anim calcmode="lin" valueType="num">
                                      <p:cBhvr additive="base">
                                        <p:cTn id="11" dur="500" fill="hold"/>
                                        <p:tgtEl>
                                          <p:spTgt spid="139878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987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9144000" cy="914400"/>
          </a:xfrm>
        </p:spPr>
        <p:txBody>
          <a:bodyPr/>
          <a:lstStyle/>
          <a:p>
            <a:pPr algn="ctr" eaLnBrk="1" hangingPunct="1"/>
            <a:r>
              <a:rPr lang="en-US" sz="3200" smtClean="0"/>
              <a:t>Three-State Buffers</a:t>
            </a:r>
            <a:endParaRPr lang="en-US" sz="1000" smtClean="0"/>
          </a:p>
        </p:txBody>
      </p:sp>
      <p:sp>
        <p:nvSpPr>
          <p:cNvPr id="1398787" name="Rectangle 3"/>
          <p:cNvSpPr>
            <a:spLocks noGrp="1" noChangeArrowheads="1"/>
          </p:cNvSpPr>
          <p:nvPr>
            <p:ph type="body" idx="1"/>
          </p:nvPr>
        </p:nvSpPr>
        <p:spPr>
          <a:xfrm>
            <a:off x="152400" y="990600"/>
            <a:ext cx="3810000" cy="5562600"/>
          </a:xfrm>
          <a:noFill/>
        </p:spPr>
        <p:txBody>
          <a:bodyPr/>
          <a:lstStyle/>
          <a:p>
            <a:pPr eaLnBrk="1" hangingPunct="1"/>
            <a:r>
              <a:rPr lang="en-US" sz="2400" smtClean="0"/>
              <a:t>3-state bus buffers are often used at the outputs of storage flip-flops.</a:t>
            </a:r>
          </a:p>
          <a:p>
            <a:pPr lvl="1" eaLnBrk="1" hangingPunct="1"/>
            <a:r>
              <a:rPr lang="en-US" sz="2000" smtClean="0"/>
              <a:t>Essentially, the buffer unit “holds” the value stored in the FF.</a:t>
            </a:r>
          </a:p>
          <a:p>
            <a:pPr lvl="1" eaLnBrk="1" hangingPunct="1"/>
            <a:r>
              <a:rPr lang="en-US" sz="2000" smtClean="0"/>
              <a:t>Holding is useful for synchronizing enabling of parallel circuits</a:t>
            </a:r>
          </a:p>
          <a:p>
            <a:pPr eaLnBrk="1" hangingPunct="1"/>
            <a:r>
              <a:rPr lang="en-US" sz="2400" smtClean="0"/>
              <a:t>The buffer unit can be used along with a Decoder unit as a replacement for an address multiplexer.</a:t>
            </a:r>
          </a:p>
          <a:p>
            <a:pPr lvl="1" eaLnBrk="1" hangingPunct="1"/>
            <a:r>
              <a:rPr lang="en-US" sz="2000" smtClean="0"/>
              <a:t>This is an </a:t>
            </a:r>
            <a:r>
              <a:rPr lang="en-US" sz="2000" u="sng" smtClean="0"/>
              <a:t>alternative</a:t>
            </a:r>
            <a:r>
              <a:rPr lang="en-US" sz="2000" smtClean="0"/>
              <a:t> approach.</a:t>
            </a:r>
          </a:p>
        </p:txBody>
      </p:sp>
      <p:grpSp>
        <p:nvGrpSpPr>
          <p:cNvPr id="2" name="Group 56"/>
          <p:cNvGrpSpPr>
            <a:grpSpLocks/>
          </p:cNvGrpSpPr>
          <p:nvPr/>
        </p:nvGrpSpPr>
        <p:grpSpPr bwMode="auto">
          <a:xfrm>
            <a:off x="3810000" y="2057400"/>
            <a:ext cx="5181600" cy="4038600"/>
            <a:chOff x="2400" y="1296"/>
            <a:chExt cx="3264" cy="2544"/>
          </a:xfrm>
        </p:grpSpPr>
        <p:grpSp>
          <p:nvGrpSpPr>
            <p:cNvPr id="3" name="Group 48"/>
            <p:cNvGrpSpPr>
              <a:grpSpLocks/>
            </p:cNvGrpSpPr>
            <p:nvPr/>
          </p:nvGrpSpPr>
          <p:grpSpPr bwMode="auto">
            <a:xfrm>
              <a:off x="3984" y="1440"/>
              <a:ext cx="1584" cy="311"/>
              <a:chOff x="3984" y="1440"/>
              <a:chExt cx="1584" cy="311"/>
            </a:xfrm>
          </p:grpSpPr>
          <p:sp>
            <p:nvSpPr>
              <p:cNvPr id="46122" name="Line 6"/>
              <p:cNvSpPr>
                <a:spLocks noChangeShapeType="1"/>
              </p:cNvSpPr>
              <p:nvPr/>
            </p:nvSpPr>
            <p:spPr bwMode="auto">
              <a:xfrm>
                <a:off x="3984" y="1596"/>
                <a:ext cx="1584" cy="0"/>
              </a:xfrm>
              <a:prstGeom prst="line">
                <a:avLst/>
              </a:prstGeom>
              <a:noFill/>
              <a:ln w="9525">
                <a:solidFill>
                  <a:schemeClr val="tx2"/>
                </a:solidFill>
                <a:round/>
                <a:headEnd/>
                <a:tailEnd/>
              </a:ln>
            </p:spPr>
            <p:txBody>
              <a:bodyPr wrap="none" anchor="ctr"/>
              <a:lstStyle/>
              <a:p>
                <a:endParaRPr lang="en-US"/>
              </a:p>
            </p:txBody>
          </p:sp>
          <p:sp>
            <p:nvSpPr>
              <p:cNvPr id="46123" name="AutoShape 9"/>
              <p:cNvSpPr>
                <a:spLocks noChangeArrowheads="1"/>
              </p:cNvSpPr>
              <p:nvPr/>
            </p:nvSpPr>
            <p:spPr bwMode="auto">
              <a:xfrm rot="-5400000">
                <a:off x="4123" y="1487"/>
                <a:ext cx="311" cy="218"/>
              </a:xfrm>
              <a:prstGeom prst="flowChartMerge">
                <a:avLst/>
              </a:prstGeom>
              <a:solidFill>
                <a:schemeClr val="bg1"/>
              </a:solidFill>
              <a:ln w="9525">
                <a:solidFill>
                  <a:schemeClr val="tx2"/>
                </a:solidFill>
                <a:miter lim="800000"/>
                <a:headEnd/>
                <a:tailEnd/>
              </a:ln>
            </p:spPr>
            <p:txBody>
              <a:bodyPr wrap="none" anchor="ctr"/>
              <a:lstStyle/>
              <a:p>
                <a:endParaRPr lang="en-CA"/>
              </a:p>
            </p:txBody>
          </p:sp>
        </p:grpSp>
        <p:sp>
          <p:nvSpPr>
            <p:cNvPr id="46086" name="Text Box 10"/>
            <p:cNvSpPr txBox="1">
              <a:spLocks noChangeArrowheads="1"/>
            </p:cNvSpPr>
            <p:nvPr/>
          </p:nvSpPr>
          <p:spPr bwMode="auto">
            <a:xfrm>
              <a:off x="3552" y="1440"/>
              <a:ext cx="336" cy="1275"/>
            </a:xfrm>
            <a:prstGeom prst="rect">
              <a:avLst/>
            </a:prstGeom>
            <a:noFill/>
            <a:ln w="9525">
              <a:noFill/>
              <a:miter lim="800000"/>
              <a:headEnd/>
              <a:tailEnd/>
            </a:ln>
          </p:spPr>
          <p:txBody>
            <a:bodyPr>
              <a:spAutoFit/>
            </a:bodyPr>
            <a:lstStyle/>
            <a:p>
              <a:pPr algn="r"/>
              <a:r>
                <a:rPr lang="en-US" sz="1600"/>
                <a:t>R0</a:t>
              </a:r>
              <a:endParaRPr lang="en-US" sz="1400"/>
            </a:p>
            <a:p>
              <a:pPr algn="r"/>
              <a:endParaRPr lang="en-US" sz="1400"/>
            </a:p>
            <a:p>
              <a:pPr algn="r"/>
              <a:r>
                <a:rPr lang="en-US" sz="1600"/>
                <a:t>R1</a:t>
              </a:r>
              <a:endParaRPr lang="en-US" sz="1000"/>
            </a:p>
            <a:p>
              <a:pPr algn="r"/>
              <a:endParaRPr lang="en-US" sz="1000"/>
            </a:p>
            <a:p>
              <a:pPr algn="r"/>
              <a:r>
                <a:rPr lang="en-US" sz="1600"/>
                <a:t>R2</a:t>
              </a:r>
              <a:endParaRPr lang="en-US" sz="800"/>
            </a:p>
            <a:p>
              <a:pPr algn="r"/>
              <a:endParaRPr lang="en-US" sz="800"/>
            </a:p>
            <a:p>
              <a:pPr algn="r"/>
              <a:r>
                <a:rPr lang="en-US" sz="1600"/>
                <a:t>R3</a:t>
              </a:r>
            </a:p>
          </p:txBody>
        </p:sp>
        <p:grpSp>
          <p:nvGrpSpPr>
            <p:cNvPr id="4" name="Group 27"/>
            <p:cNvGrpSpPr>
              <a:grpSpLocks/>
            </p:cNvGrpSpPr>
            <p:nvPr/>
          </p:nvGrpSpPr>
          <p:grpSpPr bwMode="auto">
            <a:xfrm>
              <a:off x="2400" y="2880"/>
              <a:ext cx="1680" cy="960"/>
              <a:chOff x="2400" y="2880"/>
              <a:chExt cx="1680" cy="960"/>
            </a:xfrm>
          </p:grpSpPr>
          <p:grpSp>
            <p:nvGrpSpPr>
              <p:cNvPr id="5" name="Group 22"/>
              <p:cNvGrpSpPr>
                <a:grpSpLocks/>
              </p:cNvGrpSpPr>
              <p:nvPr/>
            </p:nvGrpSpPr>
            <p:grpSpPr bwMode="auto">
              <a:xfrm>
                <a:off x="3216" y="2880"/>
                <a:ext cx="864" cy="960"/>
                <a:chOff x="3216" y="2880"/>
                <a:chExt cx="864" cy="960"/>
              </a:xfrm>
            </p:grpSpPr>
            <p:sp>
              <p:nvSpPr>
                <p:cNvPr id="46118" name="Rectangle 16"/>
                <p:cNvSpPr>
                  <a:spLocks noChangeArrowheads="1"/>
                </p:cNvSpPr>
                <p:nvPr/>
              </p:nvSpPr>
              <p:spPr bwMode="auto">
                <a:xfrm>
                  <a:off x="3216" y="2880"/>
                  <a:ext cx="864" cy="960"/>
                </a:xfrm>
                <a:prstGeom prst="rect">
                  <a:avLst/>
                </a:prstGeom>
                <a:solidFill>
                  <a:schemeClr val="bg1"/>
                </a:solidFill>
                <a:ln w="9525">
                  <a:solidFill>
                    <a:schemeClr val="tx2"/>
                  </a:solidFill>
                  <a:miter lim="800000"/>
                  <a:headEnd/>
                  <a:tailEnd/>
                </a:ln>
              </p:spPr>
              <p:txBody>
                <a:bodyPr wrap="none" anchor="ctr"/>
                <a:lstStyle/>
                <a:p>
                  <a:endParaRPr lang="en-CA"/>
                </a:p>
              </p:txBody>
            </p:sp>
            <p:sp>
              <p:nvSpPr>
                <p:cNvPr id="46119" name="Text Box 17"/>
                <p:cNvSpPr txBox="1">
                  <a:spLocks noChangeArrowheads="1"/>
                </p:cNvSpPr>
                <p:nvPr/>
              </p:nvSpPr>
              <p:spPr bwMode="auto">
                <a:xfrm>
                  <a:off x="3456" y="3024"/>
                  <a:ext cx="480" cy="629"/>
                </a:xfrm>
                <a:prstGeom prst="rect">
                  <a:avLst/>
                </a:prstGeom>
                <a:noFill/>
                <a:ln w="9525">
                  <a:noFill/>
                  <a:miter lim="800000"/>
                  <a:headEnd/>
                  <a:tailEnd/>
                </a:ln>
              </p:spPr>
              <p:txBody>
                <a:bodyPr>
                  <a:spAutoFit/>
                </a:bodyPr>
                <a:lstStyle/>
                <a:p>
                  <a:r>
                    <a:rPr lang="en-US" sz="1600" b="1"/>
                    <a:t>2x4</a:t>
                  </a:r>
                </a:p>
                <a:p>
                  <a:r>
                    <a:rPr lang="en-US" sz="1600" b="1"/>
                    <a:t>DEC</a:t>
                  </a:r>
                </a:p>
                <a:p>
                  <a:r>
                    <a:rPr lang="en-US" sz="1600" b="1"/>
                    <a:t>(K)</a:t>
                  </a:r>
                </a:p>
              </p:txBody>
            </p:sp>
            <p:sp>
              <p:nvSpPr>
                <p:cNvPr id="46120" name="Text Box 18"/>
                <p:cNvSpPr txBox="1">
                  <a:spLocks noChangeArrowheads="1"/>
                </p:cNvSpPr>
                <p:nvPr/>
              </p:nvSpPr>
              <p:spPr bwMode="auto">
                <a:xfrm>
                  <a:off x="3840" y="2928"/>
                  <a:ext cx="240" cy="845"/>
                </a:xfrm>
                <a:prstGeom prst="rect">
                  <a:avLst/>
                </a:prstGeom>
                <a:noFill/>
                <a:ln w="9525">
                  <a:noFill/>
                  <a:miter lim="800000"/>
                  <a:headEnd/>
                  <a:tailEnd/>
                </a:ln>
              </p:spPr>
              <p:txBody>
                <a:bodyPr>
                  <a:spAutoFit/>
                </a:bodyPr>
                <a:lstStyle/>
                <a:p>
                  <a:pPr algn="r"/>
                  <a:r>
                    <a:rPr lang="en-US" sz="1600"/>
                    <a:t>0</a:t>
                  </a:r>
                </a:p>
                <a:p>
                  <a:pPr algn="r"/>
                  <a:r>
                    <a:rPr lang="en-US" sz="1600"/>
                    <a:t>1</a:t>
                  </a:r>
                </a:p>
                <a:p>
                  <a:pPr algn="r"/>
                  <a:r>
                    <a:rPr lang="en-US" sz="1600"/>
                    <a:t>2</a:t>
                  </a:r>
                </a:p>
                <a:p>
                  <a:pPr algn="r"/>
                  <a:r>
                    <a:rPr lang="en-US" sz="1600"/>
                    <a:t>3</a:t>
                  </a:r>
                </a:p>
              </p:txBody>
            </p:sp>
            <p:sp>
              <p:nvSpPr>
                <p:cNvPr id="46121" name="Text Box 19"/>
                <p:cNvSpPr txBox="1">
                  <a:spLocks noChangeArrowheads="1"/>
                </p:cNvSpPr>
                <p:nvPr/>
              </p:nvSpPr>
              <p:spPr bwMode="auto">
                <a:xfrm>
                  <a:off x="3216" y="2928"/>
                  <a:ext cx="336" cy="845"/>
                </a:xfrm>
                <a:prstGeom prst="rect">
                  <a:avLst/>
                </a:prstGeom>
                <a:noFill/>
                <a:ln w="9525">
                  <a:noFill/>
                  <a:miter lim="800000"/>
                  <a:headEnd/>
                  <a:tailEnd/>
                </a:ln>
              </p:spPr>
              <p:txBody>
                <a:bodyPr>
                  <a:spAutoFit/>
                </a:bodyPr>
                <a:lstStyle/>
                <a:p>
                  <a:pPr algn="l"/>
                  <a:r>
                    <a:rPr lang="en-US" sz="1600"/>
                    <a:t>S0</a:t>
                  </a:r>
                </a:p>
                <a:p>
                  <a:pPr algn="l"/>
                  <a:r>
                    <a:rPr lang="en-US" sz="1600"/>
                    <a:t>S1</a:t>
                  </a:r>
                </a:p>
                <a:p>
                  <a:pPr algn="l"/>
                  <a:endParaRPr lang="en-US" sz="1600"/>
                </a:p>
                <a:p>
                  <a:pPr algn="l"/>
                  <a:r>
                    <a:rPr lang="en-US" sz="1600"/>
                    <a:t>E</a:t>
                  </a:r>
                </a:p>
              </p:txBody>
            </p:sp>
          </p:grpSp>
          <p:sp>
            <p:nvSpPr>
              <p:cNvPr id="46113" name="Text Box 21"/>
              <p:cNvSpPr txBox="1">
                <a:spLocks noChangeArrowheads="1"/>
              </p:cNvSpPr>
              <p:nvPr/>
            </p:nvSpPr>
            <p:spPr bwMode="auto">
              <a:xfrm>
                <a:off x="2400" y="3072"/>
                <a:ext cx="576" cy="700"/>
              </a:xfrm>
              <a:prstGeom prst="rect">
                <a:avLst/>
              </a:prstGeom>
              <a:noFill/>
              <a:ln w="9525">
                <a:noFill/>
                <a:miter lim="800000"/>
                <a:headEnd/>
                <a:tailEnd/>
              </a:ln>
            </p:spPr>
            <p:txBody>
              <a:bodyPr>
                <a:spAutoFit/>
              </a:bodyPr>
              <a:lstStyle/>
              <a:p>
                <a:pPr algn="r"/>
                <a:r>
                  <a:rPr lang="en-US"/>
                  <a:t>Select</a:t>
                </a:r>
              </a:p>
              <a:p>
                <a:pPr algn="r"/>
                <a:endParaRPr lang="en-US"/>
              </a:p>
              <a:p>
                <a:pPr algn="r"/>
                <a:r>
                  <a:rPr lang="en-US"/>
                  <a:t>Enable</a:t>
                </a:r>
              </a:p>
            </p:txBody>
          </p:sp>
          <p:sp>
            <p:nvSpPr>
              <p:cNvPr id="46114" name="Text Box 23"/>
              <p:cNvSpPr txBox="1">
                <a:spLocks noChangeArrowheads="1"/>
              </p:cNvSpPr>
              <p:nvPr/>
            </p:nvSpPr>
            <p:spPr bwMode="auto">
              <a:xfrm>
                <a:off x="2880" y="2880"/>
                <a:ext cx="240" cy="404"/>
              </a:xfrm>
              <a:prstGeom prst="rect">
                <a:avLst/>
              </a:prstGeom>
              <a:noFill/>
              <a:ln w="9525">
                <a:noFill/>
                <a:miter lim="800000"/>
                <a:headEnd/>
                <a:tailEnd/>
              </a:ln>
            </p:spPr>
            <p:txBody>
              <a:bodyPr>
                <a:spAutoFit/>
              </a:bodyPr>
              <a:lstStyle/>
              <a:p>
                <a:pPr algn="r"/>
                <a:r>
                  <a:rPr lang="en-US" sz="4000"/>
                  <a:t>{</a:t>
                </a:r>
              </a:p>
            </p:txBody>
          </p:sp>
          <p:sp>
            <p:nvSpPr>
              <p:cNvPr id="46115" name="Line 24"/>
              <p:cNvSpPr>
                <a:spLocks noChangeShapeType="1"/>
              </p:cNvSpPr>
              <p:nvPr/>
            </p:nvSpPr>
            <p:spPr bwMode="auto">
              <a:xfrm>
                <a:off x="3072" y="3024"/>
                <a:ext cx="144" cy="0"/>
              </a:xfrm>
              <a:prstGeom prst="line">
                <a:avLst/>
              </a:prstGeom>
              <a:noFill/>
              <a:ln w="9525">
                <a:solidFill>
                  <a:schemeClr val="tx2"/>
                </a:solidFill>
                <a:round/>
                <a:headEnd/>
                <a:tailEnd/>
              </a:ln>
            </p:spPr>
            <p:txBody>
              <a:bodyPr wrap="none" anchor="ctr"/>
              <a:lstStyle/>
              <a:p>
                <a:endParaRPr lang="en-US"/>
              </a:p>
            </p:txBody>
          </p:sp>
          <p:sp>
            <p:nvSpPr>
              <p:cNvPr id="46116" name="Line 25"/>
              <p:cNvSpPr>
                <a:spLocks noChangeShapeType="1"/>
              </p:cNvSpPr>
              <p:nvPr/>
            </p:nvSpPr>
            <p:spPr bwMode="auto">
              <a:xfrm>
                <a:off x="3072" y="3216"/>
                <a:ext cx="144" cy="0"/>
              </a:xfrm>
              <a:prstGeom prst="line">
                <a:avLst/>
              </a:prstGeom>
              <a:noFill/>
              <a:ln w="9525">
                <a:solidFill>
                  <a:schemeClr val="tx2"/>
                </a:solidFill>
                <a:round/>
                <a:headEnd/>
                <a:tailEnd/>
              </a:ln>
            </p:spPr>
            <p:txBody>
              <a:bodyPr wrap="none" anchor="ctr"/>
              <a:lstStyle/>
              <a:p>
                <a:endParaRPr lang="en-US"/>
              </a:p>
            </p:txBody>
          </p:sp>
          <p:sp>
            <p:nvSpPr>
              <p:cNvPr id="46117" name="Line 26"/>
              <p:cNvSpPr>
                <a:spLocks noChangeShapeType="1"/>
              </p:cNvSpPr>
              <p:nvPr/>
            </p:nvSpPr>
            <p:spPr bwMode="auto">
              <a:xfrm>
                <a:off x="3024" y="3648"/>
                <a:ext cx="192" cy="0"/>
              </a:xfrm>
              <a:prstGeom prst="line">
                <a:avLst/>
              </a:prstGeom>
              <a:noFill/>
              <a:ln w="9525">
                <a:solidFill>
                  <a:schemeClr val="tx2"/>
                </a:solidFill>
                <a:round/>
                <a:headEnd/>
                <a:tailEnd/>
              </a:ln>
            </p:spPr>
            <p:txBody>
              <a:bodyPr wrap="none" anchor="ctr"/>
              <a:lstStyle/>
              <a:p>
                <a:endParaRPr lang="en-US"/>
              </a:p>
            </p:txBody>
          </p:sp>
        </p:grpSp>
        <p:sp>
          <p:nvSpPr>
            <p:cNvPr id="46088" name="Text Box 28"/>
            <p:cNvSpPr txBox="1">
              <a:spLocks noChangeArrowheads="1"/>
            </p:cNvSpPr>
            <p:nvPr/>
          </p:nvSpPr>
          <p:spPr bwMode="auto">
            <a:xfrm>
              <a:off x="4464" y="1296"/>
              <a:ext cx="1200" cy="214"/>
            </a:xfrm>
            <a:prstGeom prst="rect">
              <a:avLst/>
            </a:prstGeom>
            <a:noFill/>
            <a:ln w="9525">
              <a:noFill/>
              <a:miter lim="800000"/>
              <a:headEnd/>
              <a:tailEnd/>
            </a:ln>
          </p:spPr>
          <p:txBody>
            <a:bodyPr>
              <a:spAutoFit/>
            </a:bodyPr>
            <a:lstStyle/>
            <a:p>
              <a:pPr algn="l"/>
              <a:r>
                <a:rPr lang="en-US"/>
                <a:t>Bus line for bit K </a:t>
              </a:r>
            </a:p>
          </p:txBody>
        </p:sp>
        <p:grpSp>
          <p:nvGrpSpPr>
            <p:cNvPr id="6" name="Group 37"/>
            <p:cNvGrpSpPr>
              <a:grpSpLocks/>
            </p:cNvGrpSpPr>
            <p:nvPr/>
          </p:nvGrpSpPr>
          <p:grpSpPr bwMode="auto">
            <a:xfrm>
              <a:off x="3990" y="1776"/>
              <a:ext cx="768" cy="311"/>
              <a:chOff x="3990" y="1776"/>
              <a:chExt cx="768" cy="311"/>
            </a:xfrm>
          </p:grpSpPr>
          <p:sp>
            <p:nvSpPr>
              <p:cNvPr id="46110" name="Line 30"/>
              <p:cNvSpPr>
                <a:spLocks noChangeShapeType="1"/>
              </p:cNvSpPr>
              <p:nvPr/>
            </p:nvSpPr>
            <p:spPr bwMode="auto">
              <a:xfrm>
                <a:off x="3990" y="1932"/>
                <a:ext cx="768" cy="0"/>
              </a:xfrm>
              <a:prstGeom prst="line">
                <a:avLst/>
              </a:prstGeom>
              <a:noFill/>
              <a:ln w="9525">
                <a:solidFill>
                  <a:schemeClr val="tx2"/>
                </a:solidFill>
                <a:round/>
                <a:headEnd/>
                <a:tailEnd/>
              </a:ln>
            </p:spPr>
            <p:txBody>
              <a:bodyPr wrap="none" anchor="ctr"/>
              <a:lstStyle/>
              <a:p>
                <a:endParaRPr lang="en-US"/>
              </a:p>
            </p:txBody>
          </p:sp>
          <p:sp>
            <p:nvSpPr>
              <p:cNvPr id="46111" name="AutoShape 31"/>
              <p:cNvSpPr>
                <a:spLocks noChangeArrowheads="1"/>
              </p:cNvSpPr>
              <p:nvPr/>
            </p:nvSpPr>
            <p:spPr bwMode="auto">
              <a:xfrm rot="-5400000">
                <a:off x="4369" y="1823"/>
                <a:ext cx="311" cy="218"/>
              </a:xfrm>
              <a:prstGeom prst="flowChartMerge">
                <a:avLst/>
              </a:prstGeom>
              <a:solidFill>
                <a:schemeClr val="bg1"/>
              </a:solidFill>
              <a:ln w="9525">
                <a:solidFill>
                  <a:schemeClr val="tx2"/>
                </a:solidFill>
                <a:miter lim="800000"/>
                <a:headEnd/>
                <a:tailEnd/>
              </a:ln>
            </p:spPr>
            <p:txBody>
              <a:bodyPr wrap="none" anchor="ctr"/>
              <a:lstStyle/>
              <a:p>
                <a:endParaRPr lang="en-CA"/>
              </a:p>
            </p:txBody>
          </p:sp>
        </p:grpSp>
        <p:grpSp>
          <p:nvGrpSpPr>
            <p:cNvPr id="7" name="Group 38"/>
            <p:cNvGrpSpPr>
              <a:grpSpLocks/>
            </p:cNvGrpSpPr>
            <p:nvPr/>
          </p:nvGrpSpPr>
          <p:grpSpPr bwMode="auto">
            <a:xfrm>
              <a:off x="3984" y="2112"/>
              <a:ext cx="1014" cy="311"/>
              <a:chOff x="3984" y="2112"/>
              <a:chExt cx="1014" cy="311"/>
            </a:xfrm>
          </p:grpSpPr>
          <p:sp>
            <p:nvSpPr>
              <p:cNvPr id="46108" name="Line 32"/>
              <p:cNvSpPr>
                <a:spLocks noChangeShapeType="1"/>
              </p:cNvSpPr>
              <p:nvPr/>
            </p:nvSpPr>
            <p:spPr bwMode="auto">
              <a:xfrm>
                <a:off x="3984" y="2268"/>
                <a:ext cx="1014" cy="0"/>
              </a:xfrm>
              <a:prstGeom prst="line">
                <a:avLst/>
              </a:prstGeom>
              <a:noFill/>
              <a:ln w="9525">
                <a:solidFill>
                  <a:schemeClr val="tx2"/>
                </a:solidFill>
                <a:round/>
                <a:headEnd/>
                <a:tailEnd/>
              </a:ln>
            </p:spPr>
            <p:txBody>
              <a:bodyPr wrap="none" anchor="ctr"/>
              <a:lstStyle/>
              <a:p>
                <a:endParaRPr lang="en-US"/>
              </a:p>
            </p:txBody>
          </p:sp>
          <p:sp>
            <p:nvSpPr>
              <p:cNvPr id="46109" name="AutoShape 33"/>
              <p:cNvSpPr>
                <a:spLocks noChangeArrowheads="1"/>
              </p:cNvSpPr>
              <p:nvPr/>
            </p:nvSpPr>
            <p:spPr bwMode="auto">
              <a:xfrm rot="-5400000">
                <a:off x="4609" y="2159"/>
                <a:ext cx="311" cy="218"/>
              </a:xfrm>
              <a:prstGeom prst="flowChartMerge">
                <a:avLst/>
              </a:prstGeom>
              <a:solidFill>
                <a:schemeClr val="bg1"/>
              </a:solidFill>
              <a:ln w="9525">
                <a:solidFill>
                  <a:schemeClr val="tx2"/>
                </a:solidFill>
                <a:miter lim="800000"/>
                <a:headEnd/>
                <a:tailEnd/>
              </a:ln>
            </p:spPr>
            <p:txBody>
              <a:bodyPr wrap="none" anchor="ctr"/>
              <a:lstStyle/>
              <a:p>
                <a:endParaRPr lang="en-CA"/>
              </a:p>
            </p:txBody>
          </p:sp>
        </p:grpSp>
        <p:sp>
          <p:nvSpPr>
            <p:cNvPr id="46091" name="Line 40"/>
            <p:cNvSpPr>
              <a:spLocks noChangeShapeType="1"/>
            </p:cNvSpPr>
            <p:nvPr/>
          </p:nvSpPr>
          <p:spPr bwMode="auto">
            <a:xfrm>
              <a:off x="4080" y="3024"/>
              <a:ext cx="192" cy="0"/>
            </a:xfrm>
            <a:prstGeom prst="line">
              <a:avLst/>
            </a:prstGeom>
            <a:noFill/>
            <a:ln w="9525">
              <a:solidFill>
                <a:schemeClr val="tx2"/>
              </a:solidFill>
              <a:round/>
              <a:headEnd/>
              <a:tailEnd/>
            </a:ln>
          </p:spPr>
          <p:txBody>
            <a:bodyPr wrap="none" anchor="ctr"/>
            <a:lstStyle/>
            <a:p>
              <a:endParaRPr lang="en-US"/>
            </a:p>
          </p:txBody>
        </p:sp>
        <p:sp>
          <p:nvSpPr>
            <p:cNvPr id="46092" name="Line 41"/>
            <p:cNvSpPr>
              <a:spLocks noChangeShapeType="1"/>
            </p:cNvSpPr>
            <p:nvPr/>
          </p:nvSpPr>
          <p:spPr bwMode="auto">
            <a:xfrm flipV="1">
              <a:off x="4272" y="1680"/>
              <a:ext cx="0" cy="1344"/>
            </a:xfrm>
            <a:prstGeom prst="line">
              <a:avLst/>
            </a:prstGeom>
            <a:noFill/>
            <a:ln w="9525">
              <a:solidFill>
                <a:schemeClr val="tx2"/>
              </a:solidFill>
              <a:round/>
              <a:headEnd/>
              <a:tailEnd/>
            </a:ln>
          </p:spPr>
          <p:txBody>
            <a:bodyPr wrap="none" anchor="ctr"/>
            <a:lstStyle/>
            <a:p>
              <a:endParaRPr lang="en-US"/>
            </a:p>
          </p:txBody>
        </p:sp>
        <p:sp>
          <p:nvSpPr>
            <p:cNvPr id="46093" name="Line 42"/>
            <p:cNvSpPr>
              <a:spLocks noChangeShapeType="1"/>
            </p:cNvSpPr>
            <p:nvPr/>
          </p:nvSpPr>
          <p:spPr bwMode="auto">
            <a:xfrm>
              <a:off x="4080" y="3216"/>
              <a:ext cx="432" cy="0"/>
            </a:xfrm>
            <a:prstGeom prst="line">
              <a:avLst/>
            </a:prstGeom>
            <a:noFill/>
            <a:ln w="9525">
              <a:solidFill>
                <a:schemeClr val="tx2"/>
              </a:solidFill>
              <a:round/>
              <a:headEnd/>
              <a:tailEnd/>
            </a:ln>
          </p:spPr>
          <p:txBody>
            <a:bodyPr wrap="none" anchor="ctr"/>
            <a:lstStyle/>
            <a:p>
              <a:endParaRPr lang="en-US"/>
            </a:p>
          </p:txBody>
        </p:sp>
        <p:sp>
          <p:nvSpPr>
            <p:cNvPr id="46094" name="Line 43"/>
            <p:cNvSpPr>
              <a:spLocks noChangeShapeType="1"/>
            </p:cNvSpPr>
            <p:nvPr/>
          </p:nvSpPr>
          <p:spPr bwMode="auto">
            <a:xfrm flipV="1">
              <a:off x="4512" y="2016"/>
              <a:ext cx="0" cy="1200"/>
            </a:xfrm>
            <a:prstGeom prst="line">
              <a:avLst/>
            </a:prstGeom>
            <a:noFill/>
            <a:ln w="9525">
              <a:solidFill>
                <a:schemeClr val="tx2"/>
              </a:solidFill>
              <a:round/>
              <a:headEnd/>
              <a:tailEnd/>
            </a:ln>
          </p:spPr>
          <p:txBody>
            <a:bodyPr wrap="none" anchor="ctr"/>
            <a:lstStyle/>
            <a:p>
              <a:endParaRPr lang="en-US"/>
            </a:p>
          </p:txBody>
        </p:sp>
        <p:sp>
          <p:nvSpPr>
            <p:cNvPr id="46095" name="Line 44"/>
            <p:cNvSpPr>
              <a:spLocks noChangeShapeType="1"/>
            </p:cNvSpPr>
            <p:nvPr/>
          </p:nvSpPr>
          <p:spPr bwMode="auto">
            <a:xfrm>
              <a:off x="4080" y="3456"/>
              <a:ext cx="672" cy="0"/>
            </a:xfrm>
            <a:prstGeom prst="line">
              <a:avLst/>
            </a:prstGeom>
            <a:noFill/>
            <a:ln w="9525">
              <a:solidFill>
                <a:schemeClr val="tx2"/>
              </a:solidFill>
              <a:round/>
              <a:headEnd/>
              <a:tailEnd/>
            </a:ln>
          </p:spPr>
          <p:txBody>
            <a:bodyPr wrap="none" anchor="ctr"/>
            <a:lstStyle/>
            <a:p>
              <a:endParaRPr lang="en-US"/>
            </a:p>
          </p:txBody>
        </p:sp>
        <p:sp>
          <p:nvSpPr>
            <p:cNvPr id="46096" name="Line 45"/>
            <p:cNvSpPr>
              <a:spLocks noChangeShapeType="1"/>
            </p:cNvSpPr>
            <p:nvPr/>
          </p:nvSpPr>
          <p:spPr bwMode="auto">
            <a:xfrm flipV="1">
              <a:off x="4752" y="2352"/>
              <a:ext cx="0" cy="1104"/>
            </a:xfrm>
            <a:prstGeom prst="line">
              <a:avLst/>
            </a:prstGeom>
            <a:noFill/>
            <a:ln w="9525">
              <a:solidFill>
                <a:schemeClr val="tx2"/>
              </a:solidFill>
              <a:round/>
              <a:headEnd/>
              <a:tailEnd/>
            </a:ln>
          </p:spPr>
          <p:txBody>
            <a:bodyPr wrap="none" anchor="ctr"/>
            <a:lstStyle/>
            <a:p>
              <a:endParaRPr lang="en-US"/>
            </a:p>
          </p:txBody>
        </p:sp>
        <p:sp>
          <p:nvSpPr>
            <p:cNvPr id="46097" name="Line 46"/>
            <p:cNvSpPr>
              <a:spLocks noChangeShapeType="1"/>
            </p:cNvSpPr>
            <p:nvPr/>
          </p:nvSpPr>
          <p:spPr bwMode="auto">
            <a:xfrm>
              <a:off x="4080" y="3648"/>
              <a:ext cx="912" cy="0"/>
            </a:xfrm>
            <a:prstGeom prst="line">
              <a:avLst/>
            </a:prstGeom>
            <a:noFill/>
            <a:ln w="9525">
              <a:solidFill>
                <a:schemeClr val="tx2"/>
              </a:solidFill>
              <a:round/>
              <a:headEnd/>
              <a:tailEnd/>
            </a:ln>
          </p:spPr>
          <p:txBody>
            <a:bodyPr wrap="none" anchor="ctr"/>
            <a:lstStyle/>
            <a:p>
              <a:endParaRPr lang="en-US"/>
            </a:p>
          </p:txBody>
        </p:sp>
        <p:sp>
          <p:nvSpPr>
            <p:cNvPr id="46098" name="Line 47"/>
            <p:cNvSpPr>
              <a:spLocks noChangeShapeType="1"/>
            </p:cNvSpPr>
            <p:nvPr/>
          </p:nvSpPr>
          <p:spPr bwMode="auto">
            <a:xfrm flipV="1">
              <a:off x="4992" y="2640"/>
              <a:ext cx="0" cy="1008"/>
            </a:xfrm>
            <a:prstGeom prst="line">
              <a:avLst/>
            </a:prstGeom>
            <a:noFill/>
            <a:ln w="9525">
              <a:solidFill>
                <a:schemeClr val="tx2"/>
              </a:solidFill>
              <a:round/>
              <a:headEnd/>
              <a:tailEnd/>
            </a:ln>
          </p:spPr>
          <p:txBody>
            <a:bodyPr wrap="none" anchor="ctr"/>
            <a:lstStyle/>
            <a:p>
              <a:endParaRPr lang="en-US"/>
            </a:p>
          </p:txBody>
        </p:sp>
        <p:grpSp>
          <p:nvGrpSpPr>
            <p:cNvPr id="8" name="Group 39"/>
            <p:cNvGrpSpPr>
              <a:grpSpLocks/>
            </p:cNvGrpSpPr>
            <p:nvPr/>
          </p:nvGrpSpPr>
          <p:grpSpPr bwMode="auto">
            <a:xfrm>
              <a:off x="3984" y="2436"/>
              <a:ext cx="1254" cy="311"/>
              <a:chOff x="3984" y="2436"/>
              <a:chExt cx="1254" cy="311"/>
            </a:xfrm>
          </p:grpSpPr>
          <p:sp>
            <p:nvSpPr>
              <p:cNvPr id="46106" name="Line 34"/>
              <p:cNvSpPr>
                <a:spLocks noChangeShapeType="1"/>
              </p:cNvSpPr>
              <p:nvPr/>
            </p:nvSpPr>
            <p:spPr bwMode="auto">
              <a:xfrm>
                <a:off x="3984" y="2592"/>
                <a:ext cx="1254" cy="0"/>
              </a:xfrm>
              <a:prstGeom prst="line">
                <a:avLst/>
              </a:prstGeom>
              <a:noFill/>
              <a:ln w="9525">
                <a:solidFill>
                  <a:schemeClr val="tx2"/>
                </a:solidFill>
                <a:round/>
                <a:headEnd/>
                <a:tailEnd/>
              </a:ln>
            </p:spPr>
            <p:txBody>
              <a:bodyPr wrap="none" anchor="ctr"/>
              <a:lstStyle/>
              <a:p>
                <a:endParaRPr lang="en-US"/>
              </a:p>
            </p:txBody>
          </p:sp>
          <p:sp>
            <p:nvSpPr>
              <p:cNvPr id="46107" name="AutoShape 35"/>
              <p:cNvSpPr>
                <a:spLocks noChangeArrowheads="1"/>
              </p:cNvSpPr>
              <p:nvPr/>
            </p:nvSpPr>
            <p:spPr bwMode="auto">
              <a:xfrm rot="-5400000">
                <a:off x="4849" y="2483"/>
                <a:ext cx="311" cy="218"/>
              </a:xfrm>
              <a:prstGeom prst="flowChartMerge">
                <a:avLst/>
              </a:prstGeom>
              <a:solidFill>
                <a:schemeClr val="bg1"/>
              </a:solidFill>
              <a:ln w="9525">
                <a:solidFill>
                  <a:schemeClr val="tx2"/>
                </a:solidFill>
                <a:miter lim="800000"/>
                <a:headEnd/>
                <a:tailEnd/>
              </a:ln>
            </p:spPr>
            <p:txBody>
              <a:bodyPr wrap="none" anchor="ctr"/>
              <a:lstStyle/>
              <a:p>
                <a:endParaRPr lang="en-CA"/>
              </a:p>
            </p:txBody>
          </p:sp>
        </p:grpSp>
        <p:sp>
          <p:nvSpPr>
            <p:cNvPr id="46100" name="Line 50"/>
            <p:cNvSpPr>
              <a:spLocks noChangeShapeType="1"/>
            </p:cNvSpPr>
            <p:nvPr/>
          </p:nvSpPr>
          <p:spPr bwMode="auto">
            <a:xfrm flipV="1">
              <a:off x="4752" y="1584"/>
              <a:ext cx="0" cy="336"/>
            </a:xfrm>
            <a:prstGeom prst="line">
              <a:avLst/>
            </a:prstGeom>
            <a:noFill/>
            <a:ln w="9525">
              <a:solidFill>
                <a:schemeClr val="tx2"/>
              </a:solidFill>
              <a:round/>
              <a:headEnd/>
              <a:tailEnd/>
            </a:ln>
          </p:spPr>
          <p:txBody>
            <a:bodyPr wrap="none" anchor="ctr"/>
            <a:lstStyle/>
            <a:p>
              <a:endParaRPr lang="en-US"/>
            </a:p>
          </p:txBody>
        </p:sp>
        <p:sp>
          <p:nvSpPr>
            <p:cNvPr id="46101" name="Line 51"/>
            <p:cNvSpPr>
              <a:spLocks noChangeShapeType="1"/>
            </p:cNvSpPr>
            <p:nvPr/>
          </p:nvSpPr>
          <p:spPr bwMode="auto">
            <a:xfrm flipV="1">
              <a:off x="4992" y="1584"/>
              <a:ext cx="0" cy="683"/>
            </a:xfrm>
            <a:prstGeom prst="line">
              <a:avLst/>
            </a:prstGeom>
            <a:noFill/>
            <a:ln w="9525">
              <a:solidFill>
                <a:schemeClr val="tx2"/>
              </a:solidFill>
              <a:round/>
              <a:headEnd/>
              <a:tailEnd/>
            </a:ln>
          </p:spPr>
          <p:txBody>
            <a:bodyPr wrap="none" anchor="ctr"/>
            <a:lstStyle/>
            <a:p>
              <a:endParaRPr lang="en-US"/>
            </a:p>
          </p:txBody>
        </p:sp>
        <p:sp>
          <p:nvSpPr>
            <p:cNvPr id="46102" name="Line 52"/>
            <p:cNvSpPr>
              <a:spLocks noChangeShapeType="1"/>
            </p:cNvSpPr>
            <p:nvPr/>
          </p:nvSpPr>
          <p:spPr bwMode="auto">
            <a:xfrm flipV="1">
              <a:off x="5232" y="1584"/>
              <a:ext cx="0" cy="1008"/>
            </a:xfrm>
            <a:prstGeom prst="line">
              <a:avLst/>
            </a:prstGeom>
            <a:noFill/>
            <a:ln w="9525">
              <a:solidFill>
                <a:schemeClr val="tx2"/>
              </a:solidFill>
              <a:round/>
              <a:headEnd/>
              <a:tailEnd/>
            </a:ln>
          </p:spPr>
          <p:txBody>
            <a:bodyPr wrap="none" anchor="ctr"/>
            <a:lstStyle/>
            <a:p>
              <a:endParaRPr lang="en-US"/>
            </a:p>
          </p:txBody>
        </p:sp>
        <p:sp>
          <p:nvSpPr>
            <p:cNvPr id="46103" name="Oval 53"/>
            <p:cNvSpPr>
              <a:spLocks noChangeArrowheads="1"/>
            </p:cNvSpPr>
            <p:nvPr/>
          </p:nvSpPr>
          <p:spPr bwMode="auto">
            <a:xfrm>
              <a:off x="5207" y="1568"/>
              <a:ext cx="48" cy="48"/>
            </a:xfrm>
            <a:prstGeom prst="ellipse">
              <a:avLst/>
            </a:prstGeom>
            <a:solidFill>
              <a:srgbClr val="000000"/>
            </a:solidFill>
            <a:ln w="9525">
              <a:solidFill>
                <a:schemeClr val="tx2"/>
              </a:solidFill>
              <a:round/>
              <a:headEnd/>
              <a:tailEnd/>
            </a:ln>
          </p:spPr>
          <p:txBody>
            <a:bodyPr wrap="none" anchor="ctr"/>
            <a:lstStyle/>
            <a:p>
              <a:endParaRPr lang="en-CA"/>
            </a:p>
          </p:txBody>
        </p:sp>
        <p:sp>
          <p:nvSpPr>
            <p:cNvPr id="46104" name="Oval 54"/>
            <p:cNvSpPr>
              <a:spLocks noChangeArrowheads="1"/>
            </p:cNvSpPr>
            <p:nvPr/>
          </p:nvSpPr>
          <p:spPr bwMode="auto">
            <a:xfrm>
              <a:off x="4727" y="1573"/>
              <a:ext cx="48" cy="48"/>
            </a:xfrm>
            <a:prstGeom prst="ellipse">
              <a:avLst/>
            </a:prstGeom>
            <a:solidFill>
              <a:srgbClr val="000000"/>
            </a:solidFill>
            <a:ln w="9525">
              <a:solidFill>
                <a:schemeClr val="tx2"/>
              </a:solidFill>
              <a:round/>
              <a:headEnd/>
              <a:tailEnd/>
            </a:ln>
          </p:spPr>
          <p:txBody>
            <a:bodyPr wrap="none" anchor="ctr"/>
            <a:lstStyle/>
            <a:p>
              <a:endParaRPr lang="en-CA"/>
            </a:p>
          </p:txBody>
        </p:sp>
        <p:sp>
          <p:nvSpPr>
            <p:cNvPr id="46105" name="Oval 55"/>
            <p:cNvSpPr>
              <a:spLocks noChangeArrowheads="1"/>
            </p:cNvSpPr>
            <p:nvPr/>
          </p:nvSpPr>
          <p:spPr bwMode="auto">
            <a:xfrm>
              <a:off x="4965" y="1564"/>
              <a:ext cx="48" cy="48"/>
            </a:xfrm>
            <a:prstGeom prst="ellipse">
              <a:avLst/>
            </a:prstGeom>
            <a:solidFill>
              <a:srgbClr val="000000"/>
            </a:solidFill>
            <a:ln w="9525">
              <a:solidFill>
                <a:schemeClr val="tx2"/>
              </a:solidFill>
              <a:round/>
              <a:headEnd/>
              <a:tailEnd/>
            </a:ln>
          </p:spPr>
          <p:txBody>
            <a:bodyPr wrap="none" anchor="ctr"/>
            <a:lstStyle/>
            <a:p>
              <a:endParaRPr lang="en-CA"/>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8787">
                                            <p:txEl>
                                              <p:pRg st="3" end="3"/>
                                            </p:txEl>
                                          </p:spTgt>
                                        </p:tgtEl>
                                        <p:attrNameLst>
                                          <p:attrName>style.visibility</p:attrName>
                                        </p:attrNameLst>
                                      </p:cBhvr>
                                      <p:to>
                                        <p:strVal val="visible"/>
                                      </p:to>
                                    </p:set>
                                    <p:anim calcmode="lin" valueType="num">
                                      <p:cBhvr additive="base">
                                        <p:cTn id="7" dur="500" fill="hold"/>
                                        <p:tgtEl>
                                          <p:spTgt spid="13987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878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98787">
                                            <p:txEl>
                                              <p:pRg st="4" end="4"/>
                                            </p:txEl>
                                          </p:spTgt>
                                        </p:tgtEl>
                                        <p:attrNameLst>
                                          <p:attrName>style.visibility</p:attrName>
                                        </p:attrNameLst>
                                      </p:cBhvr>
                                      <p:to>
                                        <p:strVal val="visible"/>
                                      </p:to>
                                    </p:set>
                                    <p:anim calcmode="lin" valueType="num">
                                      <p:cBhvr additive="base">
                                        <p:cTn id="11" dur="500" fill="hold"/>
                                        <p:tgtEl>
                                          <p:spTgt spid="139878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987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0"/>
            <a:ext cx="9144000" cy="914400"/>
          </a:xfrm>
        </p:spPr>
        <p:txBody>
          <a:bodyPr/>
          <a:lstStyle/>
          <a:p>
            <a:pPr algn="ctr" eaLnBrk="1" hangingPunct="1"/>
            <a:r>
              <a:rPr lang="en-US" sz="3200" smtClean="0"/>
              <a:t>Three-State Buffers</a:t>
            </a:r>
            <a:endParaRPr lang="en-US" sz="1000" smtClean="0"/>
          </a:p>
        </p:txBody>
      </p:sp>
      <p:sp>
        <p:nvSpPr>
          <p:cNvPr id="47107" name="Rectangle 3"/>
          <p:cNvSpPr>
            <a:spLocks noGrp="1" noChangeArrowheads="1"/>
          </p:cNvSpPr>
          <p:nvPr>
            <p:ph type="body" idx="1"/>
          </p:nvPr>
        </p:nvSpPr>
        <p:spPr>
          <a:xfrm>
            <a:off x="152400" y="990600"/>
            <a:ext cx="3810000" cy="5029200"/>
          </a:xfrm>
          <a:noFill/>
        </p:spPr>
        <p:txBody>
          <a:bodyPr/>
          <a:lstStyle/>
          <a:p>
            <a:pPr eaLnBrk="1" hangingPunct="1"/>
            <a:r>
              <a:rPr lang="en-US" sz="2400" smtClean="0"/>
              <a:t>3-state bus buffers are often used at the outputs of storage flip-flops.</a:t>
            </a:r>
          </a:p>
          <a:p>
            <a:pPr lvl="1" eaLnBrk="1" hangingPunct="1"/>
            <a:r>
              <a:rPr lang="en-US" sz="2000" smtClean="0"/>
              <a:t>Essentially, the buffer unit “holds” the value stored in the FF.</a:t>
            </a:r>
          </a:p>
          <a:p>
            <a:pPr lvl="1" eaLnBrk="1" hangingPunct="1"/>
            <a:r>
              <a:rPr lang="en-US" sz="2000" smtClean="0"/>
              <a:t>Holding is useful for synchronizing enabling of parallel circuits</a:t>
            </a:r>
          </a:p>
          <a:p>
            <a:pPr eaLnBrk="1" hangingPunct="1"/>
            <a:r>
              <a:rPr lang="en-US" sz="2400" smtClean="0"/>
              <a:t>The buffer unit can be used along with a Decoder unit as a replacement for an address multiplexer.</a:t>
            </a:r>
          </a:p>
          <a:p>
            <a:pPr lvl="1" eaLnBrk="1" hangingPunct="1"/>
            <a:r>
              <a:rPr lang="en-US" sz="2000" smtClean="0"/>
              <a:t>This is an </a:t>
            </a:r>
            <a:r>
              <a:rPr lang="en-US" sz="2000" u="sng" smtClean="0"/>
              <a:t>alternative</a:t>
            </a:r>
            <a:r>
              <a:rPr lang="en-US" sz="2000" smtClean="0"/>
              <a:t> approach.</a:t>
            </a:r>
          </a:p>
        </p:txBody>
      </p:sp>
      <p:grpSp>
        <p:nvGrpSpPr>
          <p:cNvPr id="2" name="Group 4"/>
          <p:cNvGrpSpPr>
            <a:grpSpLocks/>
          </p:cNvGrpSpPr>
          <p:nvPr/>
        </p:nvGrpSpPr>
        <p:grpSpPr bwMode="auto">
          <a:xfrm>
            <a:off x="3810000" y="2209800"/>
            <a:ext cx="5181600" cy="4038600"/>
            <a:chOff x="2400" y="1296"/>
            <a:chExt cx="3264" cy="2544"/>
          </a:xfrm>
        </p:grpSpPr>
        <p:grpSp>
          <p:nvGrpSpPr>
            <p:cNvPr id="3" name="Group 5"/>
            <p:cNvGrpSpPr>
              <a:grpSpLocks/>
            </p:cNvGrpSpPr>
            <p:nvPr/>
          </p:nvGrpSpPr>
          <p:grpSpPr bwMode="auto">
            <a:xfrm>
              <a:off x="3984" y="1440"/>
              <a:ext cx="1584" cy="311"/>
              <a:chOff x="3984" y="1440"/>
              <a:chExt cx="1584" cy="311"/>
            </a:xfrm>
          </p:grpSpPr>
          <p:sp>
            <p:nvSpPr>
              <p:cNvPr id="47147" name="Line 6"/>
              <p:cNvSpPr>
                <a:spLocks noChangeShapeType="1"/>
              </p:cNvSpPr>
              <p:nvPr/>
            </p:nvSpPr>
            <p:spPr bwMode="auto">
              <a:xfrm>
                <a:off x="3984" y="1596"/>
                <a:ext cx="1584" cy="0"/>
              </a:xfrm>
              <a:prstGeom prst="line">
                <a:avLst/>
              </a:prstGeom>
              <a:noFill/>
              <a:ln w="9525">
                <a:solidFill>
                  <a:schemeClr val="tx2"/>
                </a:solidFill>
                <a:round/>
                <a:headEnd/>
                <a:tailEnd/>
              </a:ln>
            </p:spPr>
            <p:txBody>
              <a:bodyPr wrap="none" anchor="ctr"/>
              <a:lstStyle/>
              <a:p>
                <a:endParaRPr lang="en-US"/>
              </a:p>
            </p:txBody>
          </p:sp>
          <p:sp>
            <p:nvSpPr>
              <p:cNvPr id="47148" name="AutoShape 7"/>
              <p:cNvSpPr>
                <a:spLocks noChangeArrowheads="1"/>
              </p:cNvSpPr>
              <p:nvPr/>
            </p:nvSpPr>
            <p:spPr bwMode="auto">
              <a:xfrm rot="-5400000">
                <a:off x="4123" y="1487"/>
                <a:ext cx="311" cy="218"/>
              </a:xfrm>
              <a:prstGeom prst="flowChartMerge">
                <a:avLst/>
              </a:prstGeom>
              <a:solidFill>
                <a:schemeClr val="bg1"/>
              </a:solidFill>
              <a:ln w="9525">
                <a:solidFill>
                  <a:schemeClr val="tx2"/>
                </a:solidFill>
                <a:miter lim="800000"/>
                <a:headEnd/>
                <a:tailEnd/>
              </a:ln>
            </p:spPr>
            <p:txBody>
              <a:bodyPr wrap="none" anchor="ctr"/>
              <a:lstStyle/>
              <a:p>
                <a:endParaRPr lang="en-CA"/>
              </a:p>
            </p:txBody>
          </p:sp>
        </p:grpSp>
        <p:sp>
          <p:nvSpPr>
            <p:cNvPr id="47111" name="Text Box 8"/>
            <p:cNvSpPr txBox="1">
              <a:spLocks noChangeArrowheads="1"/>
            </p:cNvSpPr>
            <p:nvPr/>
          </p:nvSpPr>
          <p:spPr bwMode="auto">
            <a:xfrm>
              <a:off x="3552" y="1440"/>
              <a:ext cx="336" cy="1275"/>
            </a:xfrm>
            <a:prstGeom prst="rect">
              <a:avLst/>
            </a:prstGeom>
            <a:noFill/>
            <a:ln w="9525">
              <a:noFill/>
              <a:miter lim="800000"/>
              <a:headEnd/>
              <a:tailEnd/>
            </a:ln>
          </p:spPr>
          <p:txBody>
            <a:bodyPr>
              <a:spAutoFit/>
            </a:bodyPr>
            <a:lstStyle/>
            <a:p>
              <a:pPr algn="r"/>
              <a:r>
                <a:rPr lang="en-US" sz="1600"/>
                <a:t>R0</a:t>
              </a:r>
              <a:endParaRPr lang="en-US" sz="1400"/>
            </a:p>
            <a:p>
              <a:pPr algn="r"/>
              <a:endParaRPr lang="en-US" sz="1400"/>
            </a:p>
            <a:p>
              <a:pPr algn="r"/>
              <a:r>
                <a:rPr lang="en-US" sz="1600"/>
                <a:t>R1</a:t>
              </a:r>
              <a:endParaRPr lang="en-US" sz="1000"/>
            </a:p>
            <a:p>
              <a:pPr algn="r"/>
              <a:endParaRPr lang="en-US" sz="1000"/>
            </a:p>
            <a:p>
              <a:pPr algn="r"/>
              <a:r>
                <a:rPr lang="en-US" sz="1600" b="1">
                  <a:solidFill>
                    <a:srgbClr val="FF0000"/>
                  </a:solidFill>
                </a:rPr>
                <a:t>R2</a:t>
              </a:r>
              <a:endParaRPr lang="en-US" sz="800" b="1">
                <a:solidFill>
                  <a:srgbClr val="FF0000"/>
                </a:solidFill>
              </a:endParaRPr>
            </a:p>
            <a:p>
              <a:pPr algn="r"/>
              <a:endParaRPr lang="en-US" sz="800">
                <a:solidFill>
                  <a:srgbClr val="FF0000"/>
                </a:solidFill>
              </a:endParaRPr>
            </a:p>
            <a:p>
              <a:pPr algn="r"/>
              <a:r>
                <a:rPr lang="en-US" sz="1600"/>
                <a:t>R3</a:t>
              </a:r>
            </a:p>
          </p:txBody>
        </p:sp>
        <p:grpSp>
          <p:nvGrpSpPr>
            <p:cNvPr id="4" name="Group 9"/>
            <p:cNvGrpSpPr>
              <a:grpSpLocks/>
            </p:cNvGrpSpPr>
            <p:nvPr/>
          </p:nvGrpSpPr>
          <p:grpSpPr bwMode="auto">
            <a:xfrm>
              <a:off x="2400" y="2880"/>
              <a:ext cx="1680" cy="960"/>
              <a:chOff x="2400" y="2880"/>
              <a:chExt cx="1680" cy="960"/>
            </a:xfrm>
          </p:grpSpPr>
          <p:grpSp>
            <p:nvGrpSpPr>
              <p:cNvPr id="5" name="Group 10"/>
              <p:cNvGrpSpPr>
                <a:grpSpLocks/>
              </p:cNvGrpSpPr>
              <p:nvPr/>
            </p:nvGrpSpPr>
            <p:grpSpPr bwMode="auto">
              <a:xfrm>
                <a:off x="3216" y="2880"/>
                <a:ext cx="864" cy="960"/>
                <a:chOff x="3216" y="2880"/>
                <a:chExt cx="864" cy="960"/>
              </a:xfrm>
            </p:grpSpPr>
            <p:sp>
              <p:nvSpPr>
                <p:cNvPr id="47143" name="Rectangle 11"/>
                <p:cNvSpPr>
                  <a:spLocks noChangeArrowheads="1"/>
                </p:cNvSpPr>
                <p:nvPr/>
              </p:nvSpPr>
              <p:spPr bwMode="auto">
                <a:xfrm>
                  <a:off x="3216" y="2880"/>
                  <a:ext cx="864" cy="960"/>
                </a:xfrm>
                <a:prstGeom prst="rect">
                  <a:avLst/>
                </a:prstGeom>
                <a:solidFill>
                  <a:schemeClr val="bg1"/>
                </a:solidFill>
                <a:ln w="9525">
                  <a:solidFill>
                    <a:schemeClr val="tx2"/>
                  </a:solidFill>
                  <a:miter lim="800000"/>
                  <a:headEnd/>
                  <a:tailEnd/>
                </a:ln>
              </p:spPr>
              <p:txBody>
                <a:bodyPr wrap="none" anchor="ctr"/>
                <a:lstStyle/>
                <a:p>
                  <a:endParaRPr lang="en-CA"/>
                </a:p>
              </p:txBody>
            </p:sp>
            <p:sp>
              <p:nvSpPr>
                <p:cNvPr id="47144" name="Text Box 12"/>
                <p:cNvSpPr txBox="1">
                  <a:spLocks noChangeArrowheads="1"/>
                </p:cNvSpPr>
                <p:nvPr/>
              </p:nvSpPr>
              <p:spPr bwMode="auto">
                <a:xfrm>
                  <a:off x="3456" y="3024"/>
                  <a:ext cx="480" cy="629"/>
                </a:xfrm>
                <a:prstGeom prst="rect">
                  <a:avLst/>
                </a:prstGeom>
                <a:noFill/>
                <a:ln w="9525">
                  <a:noFill/>
                  <a:miter lim="800000"/>
                  <a:headEnd/>
                  <a:tailEnd/>
                </a:ln>
              </p:spPr>
              <p:txBody>
                <a:bodyPr>
                  <a:spAutoFit/>
                </a:bodyPr>
                <a:lstStyle/>
                <a:p>
                  <a:r>
                    <a:rPr lang="en-US" sz="1600" b="1"/>
                    <a:t>2x4</a:t>
                  </a:r>
                </a:p>
                <a:p>
                  <a:r>
                    <a:rPr lang="en-US" sz="1600" b="1"/>
                    <a:t>DEC</a:t>
                  </a:r>
                </a:p>
                <a:p>
                  <a:r>
                    <a:rPr lang="en-US" sz="1600" b="1"/>
                    <a:t>(K)</a:t>
                  </a:r>
                </a:p>
              </p:txBody>
            </p:sp>
            <p:sp>
              <p:nvSpPr>
                <p:cNvPr id="47145" name="Text Box 13"/>
                <p:cNvSpPr txBox="1">
                  <a:spLocks noChangeArrowheads="1"/>
                </p:cNvSpPr>
                <p:nvPr/>
              </p:nvSpPr>
              <p:spPr bwMode="auto">
                <a:xfrm>
                  <a:off x="3840" y="2928"/>
                  <a:ext cx="240" cy="845"/>
                </a:xfrm>
                <a:prstGeom prst="rect">
                  <a:avLst/>
                </a:prstGeom>
                <a:noFill/>
                <a:ln w="9525">
                  <a:noFill/>
                  <a:miter lim="800000"/>
                  <a:headEnd/>
                  <a:tailEnd/>
                </a:ln>
              </p:spPr>
              <p:txBody>
                <a:bodyPr>
                  <a:spAutoFit/>
                </a:bodyPr>
                <a:lstStyle/>
                <a:p>
                  <a:pPr algn="r"/>
                  <a:r>
                    <a:rPr lang="en-US" sz="1600"/>
                    <a:t>0</a:t>
                  </a:r>
                </a:p>
                <a:p>
                  <a:pPr algn="r"/>
                  <a:r>
                    <a:rPr lang="en-US" sz="1600"/>
                    <a:t>1</a:t>
                  </a:r>
                </a:p>
                <a:p>
                  <a:pPr algn="r"/>
                  <a:r>
                    <a:rPr lang="en-US" sz="1600" b="1">
                      <a:solidFill>
                        <a:srgbClr val="FF0000"/>
                      </a:solidFill>
                    </a:rPr>
                    <a:t>2</a:t>
                  </a:r>
                </a:p>
                <a:p>
                  <a:pPr algn="r"/>
                  <a:r>
                    <a:rPr lang="en-US" sz="1600"/>
                    <a:t>3</a:t>
                  </a:r>
                </a:p>
              </p:txBody>
            </p:sp>
            <p:sp>
              <p:nvSpPr>
                <p:cNvPr id="47146" name="Text Box 14"/>
                <p:cNvSpPr txBox="1">
                  <a:spLocks noChangeArrowheads="1"/>
                </p:cNvSpPr>
                <p:nvPr/>
              </p:nvSpPr>
              <p:spPr bwMode="auto">
                <a:xfrm>
                  <a:off x="3216" y="2928"/>
                  <a:ext cx="336" cy="845"/>
                </a:xfrm>
                <a:prstGeom prst="rect">
                  <a:avLst/>
                </a:prstGeom>
                <a:noFill/>
                <a:ln w="9525">
                  <a:noFill/>
                  <a:miter lim="800000"/>
                  <a:headEnd/>
                  <a:tailEnd/>
                </a:ln>
              </p:spPr>
              <p:txBody>
                <a:bodyPr>
                  <a:spAutoFit/>
                </a:bodyPr>
                <a:lstStyle/>
                <a:p>
                  <a:pPr algn="l"/>
                  <a:r>
                    <a:rPr lang="en-US" sz="1600"/>
                    <a:t>S0</a:t>
                  </a:r>
                </a:p>
                <a:p>
                  <a:pPr algn="l"/>
                  <a:r>
                    <a:rPr lang="en-US" sz="1600"/>
                    <a:t>S1</a:t>
                  </a:r>
                </a:p>
                <a:p>
                  <a:pPr algn="l"/>
                  <a:endParaRPr lang="en-US" sz="1600"/>
                </a:p>
                <a:p>
                  <a:pPr algn="l"/>
                  <a:r>
                    <a:rPr lang="en-US" sz="1600"/>
                    <a:t>E</a:t>
                  </a:r>
                </a:p>
              </p:txBody>
            </p:sp>
          </p:grpSp>
          <p:sp>
            <p:nvSpPr>
              <p:cNvPr id="47138" name="Text Box 15"/>
              <p:cNvSpPr txBox="1">
                <a:spLocks noChangeArrowheads="1"/>
              </p:cNvSpPr>
              <p:nvPr/>
            </p:nvSpPr>
            <p:spPr bwMode="auto">
              <a:xfrm>
                <a:off x="2400" y="3072"/>
                <a:ext cx="576" cy="700"/>
              </a:xfrm>
              <a:prstGeom prst="rect">
                <a:avLst/>
              </a:prstGeom>
              <a:noFill/>
              <a:ln w="9525">
                <a:noFill/>
                <a:miter lim="800000"/>
                <a:headEnd/>
                <a:tailEnd/>
              </a:ln>
            </p:spPr>
            <p:txBody>
              <a:bodyPr>
                <a:spAutoFit/>
              </a:bodyPr>
              <a:lstStyle/>
              <a:p>
                <a:pPr algn="r"/>
                <a:r>
                  <a:rPr lang="en-US"/>
                  <a:t>Select</a:t>
                </a:r>
              </a:p>
              <a:p>
                <a:pPr algn="r"/>
                <a:endParaRPr lang="en-US"/>
              </a:p>
              <a:p>
                <a:pPr algn="r"/>
                <a:r>
                  <a:rPr lang="en-US"/>
                  <a:t>Enable</a:t>
                </a:r>
              </a:p>
            </p:txBody>
          </p:sp>
          <p:sp>
            <p:nvSpPr>
              <p:cNvPr id="47139" name="Text Box 16"/>
              <p:cNvSpPr txBox="1">
                <a:spLocks noChangeArrowheads="1"/>
              </p:cNvSpPr>
              <p:nvPr/>
            </p:nvSpPr>
            <p:spPr bwMode="auto">
              <a:xfrm>
                <a:off x="2880" y="2880"/>
                <a:ext cx="240" cy="404"/>
              </a:xfrm>
              <a:prstGeom prst="rect">
                <a:avLst/>
              </a:prstGeom>
              <a:noFill/>
              <a:ln w="9525">
                <a:noFill/>
                <a:miter lim="800000"/>
                <a:headEnd/>
                <a:tailEnd/>
              </a:ln>
            </p:spPr>
            <p:txBody>
              <a:bodyPr>
                <a:spAutoFit/>
              </a:bodyPr>
              <a:lstStyle/>
              <a:p>
                <a:pPr algn="r"/>
                <a:r>
                  <a:rPr lang="en-US" sz="4000"/>
                  <a:t>{</a:t>
                </a:r>
              </a:p>
            </p:txBody>
          </p:sp>
          <p:sp>
            <p:nvSpPr>
              <p:cNvPr id="47140" name="Line 17"/>
              <p:cNvSpPr>
                <a:spLocks noChangeShapeType="1"/>
              </p:cNvSpPr>
              <p:nvPr/>
            </p:nvSpPr>
            <p:spPr bwMode="auto">
              <a:xfrm>
                <a:off x="3072" y="3024"/>
                <a:ext cx="144" cy="0"/>
              </a:xfrm>
              <a:prstGeom prst="line">
                <a:avLst/>
              </a:prstGeom>
              <a:noFill/>
              <a:ln w="9525">
                <a:solidFill>
                  <a:schemeClr val="tx2"/>
                </a:solidFill>
                <a:round/>
                <a:headEnd/>
                <a:tailEnd/>
              </a:ln>
            </p:spPr>
            <p:txBody>
              <a:bodyPr wrap="none" anchor="ctr"/>
              <a:lstStyle/>
              <a:p>
                <a:endParaRPr lang="en-US"/>
              </a:p>
            </p:txBody>
          </p:sp>
          <p:sp>
            <p:nvSpPr>
              <p:cNvPr id="47141" name="Line 18"/>
              <p:cNvSpPr>
                <a:spLocks noChangeShapeType="1"/>
              </p:cNvSpPr>
              <p:nvPr/>
            </p:nvSpPr>
            <p:spPr bwMode="auto">
              <a:xfrm>
                <a:off x="3072" y="3216"/>
                <a:ext cx="144" cy="0"/>
              </a:xfrm>
              <a:prstGeom prst="line">
                <a:avLst/>
              </a:prstGeom>
              <a:noFill/>
              <a:ln w="9525">
                <a:solidFill>
                  <a:schemeClr val="tx2"/>
                </a:solidFill>
                <a:round/>
                <a:headEnd/>
                <a:tailEnd/>
              </a:ln>
            </p:spPr>
            <p:txBody>
              <a:bodyPr wrap="none" anchor="ctr"/>
              <a:lstStyle/>
              <a:p>
                <a:endParaRPr lang="en-US"/>
              </a:p>
            </p:txBody>
          </p:sp>
          <p:sp>
            <p:nvSpPr>
              <p:cNvPr id="47142" name="Line 19"/>
              <p:cNvSpPr>
                <a:spLocks noChangeShapeType="1"/>
              </p:cNvSpPr>
              <p:nvPr/>
            </p:nvSpPr>
            <p:spPr bwMode="auto">
              <a:xfrm>
                <a:off x="3024" y="3648"/>
                <a:ext cx="192" cy="0"/>
              </a:xfrm>
              <a:prstGeom prst="line">
                <a:avLst/>
              </a:prstGeom>
              <a:noFill/>
              <a:ln w="9525">
                <a:solidFill>
                  <a:schemeClr val="tx2"/>
                </a:solidFill>
                <a:round/>
                <a:headEnd/>
                <a:tailEnd/>
              </a:ln>
            </p:spPr>
            <p:txBody>
              <a:bodyPr wrap="none" anchor="ctr"/>
              <a:lstStyle/>
              <a:p>
                <a:endParaRPr lang="en-US"/>
              </a:p>
            </p:txBody>
          </p:sp>
        </p:grpSp>
        <p:sp>
          <p:nvSpPr>
            <p:cNvPr id="47113" name="Text Box 20"/>
            <p:cNvSpPr txBox="1">
              <a:spLocks noChangeArrowheads="1"/>
            </p:cNvSpPr>
            <p:nvPr/>
          </p:nvSpPr>
          <p:spPr bwMode="auto">
            <a:xfrm>
              <a:off x="4464" y="1296"/>
              <a:ext cx="1200" cy="214"/>
            </a:xfrm>
            <a:prstGeom prst="rect">
              <a:avLst/>
            </a:prstGeom>
            <a:noFill/>
            <a:ln w="9525">
              <a:noFill/>
              <a:miter lim="800000"/>
              <a:headEnd/>
              <a:tailEnd/>
            </a:ln>
          </p:spPr>
          <p:txBody>
            <a:bodyPr>
              <a:spAutoFit/>
            </a:bodyPr>
            <a:lstStyle/>
            <a:p>
              <a:r>
                <a:rPr lang="en-US" b="1"/>
                <a:t>Bus:</a:t>
              </a:r>
              <a:r>
                <a:rPr lang="en-US" b="1">
                  <a:solidFill>
                    <a:srgbClr val="FF0000"/>
                  </a:solidFill>
                </a:rPr>
                <a:t> R2(K) </a:t>
              </a:r>
            </a:p>
          </p:txBody>
        </p:sp>
        <p:grpSp>
          <p:nvGrpSpPr>
            <p:cNvPr id="6" name="Group 21"/>
            <p:cNvGrpSpPr>
              <a:grpSpLocks/>
            </p:cNvGrpSpPr>
            <p:nvPr/>
          </p:nvGrpSpPr>
          <p:grpSpPr bwMode="auto">
            <a:xfrm>
              <a:off x="3990" y="1776"/>
              <a:ext cx="768" cy="311"/>
              <a:chOff x="3990" y="1776"/>
              <a:chExt cx="768" cy="311"/>
            </a:xfrm>
          </p:grpSpPr>
          <p:sp>
            <p:nvSpPr>
              <p:cNvPr id="47135" name="Line 22"/>
              <p:cNvSpPr>
                <a:spLocks noChangeShapeType="1"/>
              </p:cNvSpPr>
              <p:nvPr/>
            </p:nvSpPr>
            <p:spPr bwMode="auto">
              <a:xfrm>
                <a:off x="3990" y="1932"/>
                <a:ext cx="768" cy="0"/>
              </a:xfrm>
              <a:prstGeom prst="line">
                <a:avLst/>
              </a:prstGeom>
              <a:noFill/>
              <a:ln w="9525">
                <a:solidFill>
                  <a:schemeClr val="tx2"/>
                </a:solidFill>
                <a:round/>
                <a:headEnd/>
                <a:tailEnd/>
              </a:ln>
            </p:spPr>
            <p:txBody>
              <a:bodyPr wrap="none" anchor="ctr"/>
              <a:lstStyle/>
              <a:p>
                <a:endParaRPr lang="en-US"/>
              </a:p>
            </p:txBody>
          </p:sp>
          <p:sp>
            <p:nvSpPr>
              <p:cNvPr id="47136" name="AutoShape 23"/>
              <p:cNvSpPr>
                <a:spLocks noChangeArrowheads="1"/>
              </p:cNvSpPr>
              <p:nvPr/>
            </p:nvSpPr>
            <p:spPr bwMode="auto">
              <a:xfrm rot="-5400000">
                <a:off x="4369" y="1823"/>
                <a:ext cx="311" cy="218"/>
              </a:xfrm>
              <a:prstGeom prst="flowChartMerge">
                <a:avLst/>
              </a:prstGeom>
              <a:solidFill>
                <a:schemeClr val="bg1"/>
              </a:solidFill>
              <a:ln w="9525">
                <a:solidFill>
                  <a:schemeClr val="tx2"/>
                </a:solidFill>
                <a:miter lim="800000"/>
                <a:headEnd/>
                <a:tailEnd/>
              </a:ln>
            </p:spPr>
            <p:txBody>
              <a:bodyPr wrap="none" anchor="ctr"/>
              <a:lstStyle/>
              <a:p>
                <a:endParaRPr lang="en-CA"/>
              </a:p>
            </p:txBody>
          </p:sp>
        </p:grpSp>
        <p:grpSp>
          <p:nvGrpSpPr>
            <p:cNvPr id="7" name="Group 24"/>
            <p:cNvGrpSpPr>
              <a:grpSpLocks/>
            </p:cNvGrpSpPr>
            <p:nvPr/>
          </p:nvGrpSpPr>
          <p:grpSpPr bwMode="auto">
            <a:xfrm>
              <a:off x="3984" y="2112"/>
              <a:ext cx="1014" cy="311"/>
              <a:chOff x="3984" y="2112"/>
              <a:chExt cx="1014" cy="311"/>
            </a:xfrm>
          </p:grpSpPr>
          <p:sp>
            <p:nvSpPr>
              <p:cNvPr id="47133" name="Line 25"/>
              <p:cNvSpPr>
                <a:spLocks noChangeShapeType="1"/>
              </p:cNvSpPr>
              <p:nvPr/>
            </p:nvSpPr>
            <p:spPr bwMode="auto">
              <a:xfrm>
                <a:off x="3984" y="2268"/>
                <a:ext cx="1014" cy="0"/>
              </a:xfrm>
              <a:prstGeom prst="line">
                <a:avLst/>
              </a:prstGeom>
              <a:noFill/>
              <a:ln w="9525">
                <a:solidFill>
                  <a:schemeClr val="tx2"/>
                </a:solidFill>
                <a:round/>
                <a:headEnd/>
                <a:tailEnd/>
              </a:ln>
            </p:spPr>
            <p:txBody>
              <a:bodyPr wrap="none" anchor="ctr"/>
              <a:lstStyle/>
              <a:p>
                <a:endParaRPr lang="en-US"/>
              </a:p>
            </p:txBody>
          </p:sp>
          <p:sp>
            <p:nvSpPr>
              <p:cNvPr id="47134" name="AutoShape 26"/>
              <p:cNvSpPr>
                <a:spLocks noChangeArrowheads="1"/>
              </p:cNvSpPr>
              <p:nvPr/>
            </p:nvSpPr>
            <p:spPr bwMode="auto">
              <a:xfrm rot="-5400000">
                <a:off x="4609" y="2159"/>
                <a:ext cx="311" cy="218"/>
              </a:xfrm>
              <a:prstGeom prst="flowChartMerge">
                <a:avLst/>
              </a:prstGeom>
              <a:solidFill>
                <a:srgbClr val="FF0000"/>
              </a:solidFill>
              <a:ln w="9525">
                <a:solidFill>
                  <a:schemeClr val="tx2"/>
                </a:solidFill>
                <a:miter lim="800000"/>
                <a:headEnd/>
                <a:tailEnd/>
              </a:ln>
            </p:spPr>
            <p:txBody>
              <a:bodyPr wrap="none" anchor="ctr"/>
              <a:lstStyle/>
              <a:p>
                <a:endParaRPr lang="en-CA"/>
              </a:p>
            </p:txBody>
          </p:sp>
        </p:grpSp>
        <p:sp>
          <p:nvSpPr>
            <p:cNvPr id="47116" name="Line 27"/>
            <p:cNvSpPr>
              <a:spLocks noChangeShapeType="1"/>
            </p:cNvSpPr>
            <p:nvPr/>
          </p:nvSpPr>
          <p:spPr bwMode="auto">
            <a:xfrm>
              <a:off x="4080" y="3024"/>
              <a:ext cx="192" cy="0"/>
            </a:xfrm>
            <a:prstGeom prst="line">
              <a:avLst/>
            </a:prstGeom>
            <a:noFill/>
            <a:ln w="9525">
              <a:solidFill>
                <a:schemeClr val="tx2"/>
              </a:solidFill>
              <a:round/>
              <a:headEnd/>
              <a:tailEnd/>
            </a:ln>
          </p:spPr>
          <p:txBody>
            <a:bodyPr wrap="none" anchor="ctr"/>
            <a:lstStyle/>
            <a:p>
              <a:endParaRPr lang="en-US"/>
            </a:p>
          </p:txBody>
        </p:sp>
        <p:sp>
          <p:nvSpPr>
            <p:cNvPr id="47117" name="Line 28"/>
            <p:cNvSpPr>
              <a:spLocks noChangeShapeType="1"/>
            </p:cNvSpPr>
            <p:nvPr/>
          </p:nvSpPr>
          <p:spPr bwMode="auto">
            <a:xfrm flipV="1">
              <a:off x="4272" y="1680"/>
              <a:ext cx="0" cy="1344"/>
            </a:xfrm>
            <a:prstGeom prst="line">
              <a:avLst/>
            </a:prstGeom>
            <a:noFill/>
            <a:ln w="9525">
              <a:solidFill>
                <a:schemeClr val="tx2"/>
              </a:solidFill>
              <a:round/>
              <a:headEnd/>
              <a:tailEnd/>
            </a:ln>
          </p:spPr>
          <p:txBody>
            <a:bodyPr wrap="none" anchor="ctr"/>
            <a:lstStyle/>
            <a:p>
              <a:endParaRPr lang="en-US"/>
            </a:p>
          </p:txBody>
        </p:sp>
        <p:sp>
          <p:nvSpPr>
            <p:cNvPr id="47118" name="Line 29"/>
            <p:cNvSpPr>
              <a:spLocks noChangeShapeType="1"/>
            </p:cNvSpPr>
            <p:nvPr/>
          </p:nvSpPr>
          <p:spPr bwMode="auto">
            <a:xfrm>
              <a:off x="4080" y="3216"/>
              <a:ext cx="432" cy="0"/>
            </a:xfrm>
            <a:prstGeom prst="line">
              <a:avLst/>
            </a:prstGeom>
            <a:noFill/>
            <a:ln w="9525">
              <a:solidFill>
                <a:schemeClr val="tx2"/>
              </a:solidFill>
              <a:round/>
              <a:headEnd/>
              <a:tailEnd/>
            </a:ln>
          </p:spPr>
          <p:txBody>
            <a:bodyPr wrap="none" anchor="ctr"/>
            <a:lstStyle/>
            <a:p>
              <a:endParaRPr lang="en-US"/>
            </a:p>
          </p:txBody>
        </p:sp>
        <p:sp>
          <p:nvSpPr>
            <p:cNvPr id="47119" name="Line 30"/>
            <p:cNvSpPr>
              <a:spLocks noChangeShapeType="1"/>
            </p:cNvSpPr>
            <p:nvPr/>
          </p:nvSpPr>
          <p:spPr bwMode="auto">
            <a:xfrm flipV="1">
              <a:off x="4512" y="2016"/>
              <a:ext cx="0" cy="1200"/>
            </a:xfrm>
            <a:prstGeom prst="line">
              <a:avLst/>
            </a:prstGeom>
            <a:noFill/>
            <a:ln w="9525">
              <a:solidFill>
                <a:schemeClr val="tx2"/>
              </a:solidFill>
              <a:round/>
              <a:headEnd/>
              <a:tailEnd/>
            </a:ln>
          </p:spPr>
          <p:txBody>
            <a:bodyPr wrap="none" anchor="ctr"/>
            <a:lstStyle/>
            <a:p>
              <a:endParaRPr lang="en-US"/>
            </a:p>
          </p:txBody>
        </p:sp>
        <p:sp>
          <p:nvSpPr>
            <p:cNvPr id="47120" name="Line 31"/>
            <p:cNvSpPr>
              <a:spLocks noChangeShapeType="1"/>
            </p:cNvSpPr>
            <p:nvPr/>
          </p:nvSpPr>
          <p:spPr bwMode="auto">
            <a:xfrm>
              <a:off x="4080" y="3456"/>
              <a:ext cx="672" cy="0"/>
            </a:xfrm>
            <a:prstGeom prst="line">
              <a:avLst/>
            </a:prstGeom>
            <a:noFill/>
            <a:ln w="9525">
              <a:solidFill>
                <a:schemeClr val="tx2"/>
              </a:solidFill>
              <a:round/>
              <a:headEnd/>
              <a:tailEnd/>
            </a:ln>
          </p:spPr>
          <p:txBody>
            <a:bodyPr wrap="none" anchor="ctr"/>
            <a:lstStyle/>
            <a:p>
              <a:endParaRPr lang="en-US"/>
            </a:p>
          </p:txBody>
        </p:sp>
        <p:sp>
          <p:nvSpPr>
            <p:cNvPr id="47121" name="Line 32"/>
            <p:cNvSpPr>
              <a:spLocks noChangeShapeType="1"/>
            </p:cNvSpPr>
            <p:nvPr/>
          </p:nvSpPr>
          <p:spPr bwMode="auto">
            <a:xfrm flipV="1">
              <a:off x="4752" y="2352"/>
              <a:ext cx="0" cy="1104"/>
            </a:xfrm>
            <a:prstGeom prst="line">
              <a:avLst/>
            </a:prstGeom>
            <a:noFill/>
            <a:ln w="9525">
              <a:solidFill>
                <a:schemeClr val="tx2"/>
              </a:solidFill>
              <a:round/>
              <a:headEnd/>
              <a:tailEnd/>
            </a:ln>
          </p:spPr>
          <p:txBody>
            <a:bodyPr wrap="none" anchor="ctr"/>
            <a:lstStyle/>
            <a:p>
              <a:endParaRPr lang="en-US"/>
            </a:p>
          </p:txBody>
        </p:sp>
        <p:sp>
          <p:nvSpPr>
            <p:cNvPr id="47122" name="Line 33"/>
            <p:cNvSpPr>
              <a:spLocks noChangeShapeType="1"/>
            </p:cNvSpPr>
            <p:nvPr/>
          </p:nvSpPr>
          <p:spPr bwMode="auto">
            <a:xfrm>
              <a:off x="4080" y="3648"/>
              <a:ext cx="912" cy="0"/>
            </a:xfrm>
            <a:prstGeom prst="line">
              <a:avLst/>
            </a:prstGeom>
            <a:noFill/>
            <a:ln w="9525">
              <a:solidFill>
                <a:schemeClr val="tx2"/>
              </a:solidFill>
              <a:round/>
              <a:headEnd/>
              <a:tailEnd/>
            </a:ln>
          </p:spPr>
          <p:txBody>
            <a:bodyPr wrap="none" anchor="ctr"/>
            <a:lstStyle/>
            <a:p>
              <a:endParaRPr lang="en-US"/>
            </a:p>
          </p:txBody>
        </p:sp>
        <p:sp>
          <p:nvSpPr>
            <p:cNvPr id="47123" name="Line 34"/>
            <p:cNvSpPr>
              <a:spLocks noChangeShapeType="1"/>
            </p:cNvSpPr>
            <p:nvPr/>
          </p:nvSpPr>
          <p:spPr bwMode="auto">
            <a:xfrm flipV="1">
              <a:off x="4992" y="2640"/>
              <a:ext cx="0" cy="1008"/>
            </a:xfrm>
            <a:prstGeom prst="line">
              <a:avLst/>
            </a:prstGeom>
            <a:noFill/>
            <a:ln w="9525">
              <a:solidFill>
                <a:schemeClr val="tx2"/>
              </a:solidFill>
              <a:round/>
              <a:headEnd/>
              <a:tailEnd/>
            </a:ln>
          </p:spPr>
          <p:txBody>
            <a:bodyPr wrap="none" anchor="ctr"/>
            <a:lstStyle/>
            <a:p>
              <a:endParaRPr lang="en-US"/>
            </a:p>
          </p:txBody>
        </p:sp>
        <p:grpSp>
          <p:nvGrpSpPr>
            <p:cNvPr id="8" name="Group 35"/>
            <p:cNvGrpSpPr>
              <a:grpSpLocks/>
            </p:cNvGrpSpPr>
            <p:nvPr/>
          </p:nvGrpSpPr>
          <p:grpSpPr bwMode="auto">
            <a:xfrm>
              <a:off x="3984" y="2436"/>
              <a:ext cx="1254" cy="311"/>
              <a:chOff x="3984" y="2436"/>
              <a:chExt cx="1254" cy="311"/>
            </a:xfrm>
          </p:grpSpPr>
          <p:sp>
            <p:nvSpPr>
              <p:cNvPr id="47131" name="Line 36"/>
              <p:cNvSpPr>
                <a:spLocks noChangeShapeType="1"/>
              </p:cNvSpPr>
              <p:nvPr/>
            </p:nvSpPr>
            <p:spPr bwMode="auto">
              <a:xfrm>
                <a:off x="3984" y="2592"/>
                <a:ext cx="1254" cy="0"/>
              </a:xfrm>
              <a:prstGeom prst="line">
                <a:avLst/>
              </a:prstGeom>
              <a:noFill/>
              <a:ln w="9525">
                <a:solidFill>
                  <a:schemeClr val="tx2"/>
                </a:solidFill>
                <a:round/>
                <a:headEnd/>
                <a:tailEnd/>
              </a:ln>
            </p:spPr>
            <p:txBody>
              <a:bodyPr wrap="none" anchor="ctr"/>
              <a:lstStyle/>
              <a:p>
                <a:endParaRPr lang="en-US"/>
              </a:p>
            </p:txBody>
          </p:sp>
          <p:sp>
            <p:nvSpPr>
              <p:cNvPr id="47132" name="AutoShape 37"/>
              <p:cNvSpPr>
                <a:spLocks noChangeArrowheads="1"/>
              </p:cNvSpPr>
              <p:nvPr/>
            </p:nvSpPr>
            <p:spPr bwMode="auto">
              <a:xfrm rot="-5400000">
                <a:off x="4849" y="2483"/>
                <a:ext cx="311" cy="218"/>
              </a:xfrm>
              <a:prstGeom prst="flowChartMerge">
                <a:avLst/>
              </a:prstGeom>
              <a:solidFill>
                <a:schemeClr val="bg1"/>
              </a:solidFill>
              <a:ln w="9525">
                <a:solidFill>
                  <a:schemeClr val="tx2"/>
                </a:solidFill>
                <a:miter lim="800000"/>
                <a:headEnd/>
                <a:tailEnd/>
              </a:ln>
            </p:spPr>
            <p:txBody>
              <a:bodyPr wrap="none" anchor="ctr"/>
              <a:lstStyle/>
              <a:p>
                <a:endParaRPr lang="en-CA"/>
              </a:p>
            </p:txBody>
          </p:sp>
        </p:grpSp>
        <p:sp>
          <p:nvSpPr>
            <p:cNvPr id="47125" name="Line 38"/>
            <p:cNvSpPr>
              <a:spLocks noChangeShapeType="1"/>
            </p:cNvSpPr>
            <p:nvPr/>
          </p:nvSpPr>
          <p:spPr bwMode="auto">
            <a:xfrm flipV="1">
              <a:off x="4752" y="1584"/>
              <a:ext cx="0" cy="336"/>
            </a:xfrm>
            <a:prstGeom prst="line">
              <a:avLst/>
            </a:prstGeom>
            <a:noFill/>
            <a:ln w="9525">
              <a:solidFill>
                <a:schemeClr val="tx2"/>
              </a:solidFill>
              <a:round/>
              <a:headEnd/>
              <a:tailEnd/>
            </a:ln>
          </p:spPr>
          <p:txBody>
            <a:bodyPr wrap="none" anchor="ctr"/>
            <a:lstStyle/>
            <a:p>
              <a:endParaRPr lang="en-US"/>
            </a:p>
          </p:txBody>
        </p:sp>
        <p:sp>
          <p:nvSpPr>
            <p:cNvPr id="47126" name="Line 39"/>
            <p:cNvSpPr>
              <a:spLocks noChangeShapeType="1"/>
            </p:cNvSpPr>
            <p:nvPr/>
          </p:nvSpPr>
          <p:spPr bwMode="auto">
            <a:xfrm flipV="1">
              <a:off x="4992" y="1584"/>
              <a:ext cx="0" cy="683"/>
            </a:xfrm>
            <a:prstGeom prst="line">
              <a:avLst/>
            </a:prstGeom>
            <a:noFill/>
            <a:ln w="9525">
              <a:solidFill>
                <a:schemeClr val="tx2"/>
              </a:solidFill>
              <a:round/>
              <a:headEnd/>
              <a:tailEnd/>
            </a:ln>
          </p:spPr>
          <p:txBody>
            <a:bodyPr wrap="none" anchor="ctr"/>
            <a:lstStyle/>
            <a:p>
              <a:endParaRPr lang="en-US"/>
            </a:p>
          </p:txBody>
        </p:sp>
        <p:sp>
          <p:nvSpPr>
            <p:cNvPr id="47127" name="Line 40"/>
            <p:cNvSpPr>
              <a:spLocks noChangeShapeType="1"/>
            </p:cNvSpPr>
            <p:nvPr/>
          </p:nvSpPr>
          <p:spPr bwMode="auto">
            <a:xfrm flipV="1">
              <a:off x="5232" y="1584"/>
              <a:ext cx="0" cy="1008"/>
            </a:xfrm>
            <a:prstGeom prst="line">
              <a:avLst/>
            </a:prstGeom>
            <a:noFill/>
            <a:ln w="9525">
              <a:solidFill>
                <a:schemeClr val="tx2"/>
              </a:solidFill>
              <a:round/>
              <a:headEnd/>
              <a:tailEnd/>
            </a:ln>
          </p:spPr>
          <p:txBody>
            <a:bodyPr wrap="none" anchor="ctr"/>
            <a:lstStyle/>
            <a:p>
              <a:endParaRPr lang="en-US"/>
            </a:p>
          </p:txBody>
        </p:sp>
        <p:sp>
          <p:nvSpPr>
            <p:cNvPr id="47128" name="Oval 41"/>
            <p:cNvSpPr>
              <a:spLocks noChangeArrowheads="1"/>
            </p:cNvSpPr>
            <p:nvPr/>
          </p:nvSpPr>
          <p:spPr bwMode="auto">
            <a:xfrm>
              <a:off x="5207" y="1568"/>
              <a:ext cx="48" cy="48"/>
            </a:xfrm>
            <a:prstGeom prst="ellipse">
              <a:avLst/>
            </a:prstGeom>
            <a:solidFill>
              <a:srgbClr val="000000"/>
            </a:solidFill>
            <a:ln w="9525">
              <a:solidFill>
                <a:schemeClr val="tx2"/>
              </a:solidFill>
              <a:round/>
              <a:headEnd/>
              <a:tailEnd/>
            </a:ln>
          </p:spPr>
          <p:txBody>
            <a:bodyPr wrap="none" anchor="ctr"/>
            <a:lstStyle/>
            <a:p>
              <a:endParaRPr lang="en-CA"/>
            </a:p>
          </p:txBody>
        </p:sp>
        <p:sp>
          <p:nvSpPr>
            <p:cNvPr id="47129" name="Oval 42"/>
            <p:cNvSpPr>
              <a:spLocks noChangeArrowheads="1"/>
            </p:cNvSpPr>
            <p:nvPr/>
          </p:nvSpPr>
          <p:spPr bwMode="auto">
            <a:xfrm>
              <a:off x="4727" y="1573"/>
              <a:ext cx="48" cy="48"/>
            </a:xfrm>
            <a:prstGeom prst="ellipse">
              <a:avLst/>
            </a:prstGeom>
            <a:solidFill>
              <a:srgbClr val="000000"/>
            </a:solidFill>
            <a:ln w="9525">
              <a:solidFill>
                <a:schemeClr val="tx2"/>
              </a:solidFill>
              <a:round/>
              <a:headEnd/>
              <a:tailEnd/>
            </a:ln>
          </p:spPr>
          <p:txBody>
            <a:bodyPr wrap="none" anchor="ctr"/>
            <a:lstStyle/>
            <a:p>
              <a:endParaRPr lang="en-CA"/>
            </a:p>
          </p:txBody>
        </p:sp>
        <p:sp>
          <p:nvSpPr>
            <p:cNvPr id="47130" name="Oval 43"/>
            <p:cNvSpPr>
              <a:spLocks noChangeArrowheads="1"/>
            </p:cNvSpPr>
            <p:nvPr/>
          </p:nvSpPr>
          <p:spPr bwMode="auto">
            <a:xfrm>
              <a:off x="4965" y="1564"/>
              <a:ext cx="48" cy="48"/>
            </a:xfrm>
            <a:prstGeom prst="ellipse">
              <a:avLst/>
            </a:prstGeom>
            <a:solidFill>
              <a:srgbClr val="000000"/>
            </a:solidFill>
            <a:ln w="9525">
              <a:solidFill>
                <a:schemeClr val="tx2"/>
              </a:solidFill>
              <a:round/>
              <a:headEnd/>
              <a:tailEnd/>
            </a:ln>
          </p:spPr>
          <p:txBody>
            <a:bodyPr wrap="none" anchor="ctr"/>
            <a:lstStyle/>
            <a:p>
              <a:endParaRPr lang="en-CA"/>
            </a:p>
          </p:txBody>
        </p:sp>
      </p:grpSp>
      <p:sp>
        <p:nvSpPr>
          <p:cNvPr id="47109" name="Text Box 44"/>
          <p:cNvSpPr txBox="1">
            <a:spLocks noChangeArrowheads="1"/>
          </p:cNvSpPr>
          <p:nvPr/>
        </p:nvSpPr>
        <p:spPr bwMode="auto">
          <a:xfrm>
            <a:off x="4800600" y="4419600"/>
            <a:ext cx="311150" cy="1882775"/>
          </a:xfrm>
          <a:prstGeom prst="rect">
            <a:avLst/>
          </a:prstGeom>
          <a:noFill/>
          <a:ln w="9525">
            <a:noFill/>
            <a:miter lim="800000"/>
            <a:headEnd/>
            <a:tailEnd/>
          </a:ln>
        </p:spPr>
        <p:txBody>
          <a:bodyPr wrap="none">
            <a:spAutoFit/>
          </a:bodyPr>
          <a:lstStyle/>
          <a:p>
            <a:r>
              <a:rPr lang="en-US" b="1">
                <a:solidFill>
                  <a:srgbClr val="FF0000"/>
                </a:solidFill>
              </a:rPr>
              <a:t>0</a:t>
            </a:r>
          </a:p>
          <a:p>
            <a:endParaRPr lang="en-US" b="1">
              <a:solidFill>
                <a:srgbClr val="FF0000"/>
              </a:solidFill>
            </a:endParaRPr>
          </a:p>
          <a:p>
            <a:r>
              <a:rPr lang="en-US" b="1">
                <a:solidFill>
                  <a:srgbClr val="FF0000"/>
                </a:solidFill>
              </a:rPr>
              <a:t>1</a:t>
            </a:r>
          </a:p>
          <a:p>
            <a:endParaRPr lang="en-US" b="1">
              <a:solidFill>
                <a:srgbClr val="FF0000"/>
              </a:solidFill>
            </a:endParaRPr>
          </a:p>
          <a:p>
            <a:r>
              <a:rPr lang="en-US" b="1">
                <a:solidFill>
                  <a:srgbClr val="FF0000"/>
                </a:solidFill>
              </a:rPr>
              <a:t>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pPr algn="l"/>
            <a:r>
              <a:rPr lang="en-US" sz="1800" dirty="0" smtClean="0"/>
              <a:t>Using Tri-state buffers and the decoder construct a bus system to transfer information from four registers. Each register is 4-bit wide.</a:t>
            </a:r>
            <a:endParaRPr lang="en-US" sz="1800" dirty="0"/>
          </a:p>
        </p:txBody>
      </p:sp>
      <p:pic>
        <p:nvPicPr>
          <p:cNvPr id="1026" name="Picture 2"/>
          <p:cNvPicPr>
            <a:picLocks noGrp="1" noChangeAspect="1" noChangeArrowheads="1"/>
          </p:cNvPicPr>
          <p:nvPr>
            <p:ph idx="1"/>
          </p:nvPr>
        </p:nvPicPr>
        <p:blipFill>
          <a:blip r:embed="rId2"/>
          <a:srcRect/>
          <a:stretch>
            <a:fillRect/>
          </a:stretch>
        </p:blipFill>
        <p:spPr bwMode="auto">
          <a:xfrm>
            <a:off x="914400" y="914400"/>
            <a:ext cx="7391400" cy="56388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0" y="293688"/>
            <a:ext cx="8810625"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BUS  TRANSFER  IN  RTL</a:t>
            </a:r>
          </a:p>
        </p:txBody>
      </p:sp>
      <p:sp>
        <p:nvSpPr>
          <p:cNvPr id="22531" name="Rectangle 22"/>
          <p:cNvSpPr>
            <a:spLocks noChangeArrowheads="1"/>
          </p:cNvSpPr>
          <p:nvPr/>
        </p:nvSpPr>
        <p:spPr bwMode="auto">
          <a:xfrm>
            <a:off x="6542088" y="0"/>
            <a:ext cx="246697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Bus and Memory Transfers</a:t>
            </a:r>
          </a:p>
        </p:txBody>
      </p:sp>
      <p:sp>
        <p:nvSpPr>
          <p:cNvPr id="22532" name="Rectangle 26"/>
          <p:cNvSpPr>
            <a:spLocks noGrp="1" noChangeArrowheads="1"/>
          </p:cNvSpPr>
          <p:nvPr>
            <p:ph type="body" idx="1"/>
          </p:nvPr>
        </p:nvSpPr>
        <p:spPr bwMode="auto">
          <a:xfrm>
            <a:off x="1038225" y="1333500"/>
            <a:ext cx="7591425" cy="4049713"/>
          </a:xfrm>
          <a:noFill/>
          <a:ln>
            <a:miter lim="800000"/>
            <a:headEnd/>
            <a:tailEnd/>
          </a:ln>
        </p:spPr>
        <p:txBody>
          <a:bodyPr vert="horz" wrap="square" lIns="91440" tIns="45720" rIns="91440" bIns="45720" numCol="1" anchor="t" anchorCtr="0" compatLnSpc="1">
            <a:prstTxWarp prst="textNoShape">
              <a:avLst/>
            </a:prstTxWarp>
          </a:bodyPr>
          <a:lstStyle/>
          <a:p>
            <a:r>
              <a:rPr lang="en-US" altLang="ko-KR" sz="2000" smtClean="0">
                <a:sym typeface="Symbol" pitchFamily="18" charset="2"/>
              </a:rPr>
              <a:t>Depending on whether the bus is to be mentioned explicitly or not, register transfer can be indicated as either</a:t>
            </a:r>
          </a:p>
          <a:p>
            <a:endParaRPr lang="en-US" altLang="ko-KR" sz="2000" smtClean="0">
              <a:sym typeface="Symbol" pitchFamily="18" charset="2"/>
            </a:endParaRPr>
          </a:p>
          <a:p>
            <a:pPr>
              <a:buFontTx/>
              <a:buNone/>
            </a:pPr>
            <a:r>
              <a:rPr lang="en-US" altLang="ko-KR" sz="2000" smtClean="0">
                <a:sym typeface="Symbol" pitchFamily="18" charset="2"/>
              </a:rPr>
              <a:t>    or</a:t>
            </a:r>
          </a:p>
          <a:p>
            <a:endParaRPr lang="en-US" altLang="ko-KR" sz="2000" smtClean="0">
              <a:sym typeface="Symbol" pitchFamily="18" charset="2"/>
            </a:endParaRPr>
          </a:p>
          <a:p>
            <a:endParaRPr lang="en-US" altLang="ko-KR" sz="2000" smtClean="0">
              <a:sym typeface="Symbol" pitchFamily="18" charset="2"/>
            </a:endParaRPr>
          </a:p>
          <a:p>
            <a:r>
              <a:rPr lang="en-US" altLang="ko-KR" sz="2000" smtClean="0">
                <a:sym typeface="Symbol" pitchFamily="18" charset="2"/>
              </a:rPr>
              <a:t>In the former case the bus is implicit, but in the latter, it is explicitly indicated</a:t>
            </a:r>
          </a:p>
        </p:txBody>
      </p:sp>
      <p:sp>
        <p:nvSpPr>
          <p:cNvPr id="22533" name="Rectangle 47"/>
          <p:cNvSpPr>
            <a:spLocks noChangeArrowheads="1"/>
          </p:cNvSpPr>
          <p:nvPr/>
        </p:nvSpPr>
        <p:spPr bwMode="auto">
          <a:xfrm>
            <a:off x="2241550" y="2220913"/>
            <a:ext cx="1162050" cy="388937"/>
          </a:xfrm>
          <a:prstGeom prst="rect">
            <a:avLst/>
          </a:prstGeom>
          <a:noFill/>
          <a:ln w="12700">
            <a:noFill/>
            <a:miter lim="800000"/>
            <a:headEnd/>
            <a:tailEnd/>
          </a:ln>
        </p:spPr>
        <p:txBody>
          <a:bodyPr wrap="none" lIns="63500" tIns="25400" rIns="63500" bIns="25400">
            <a:spAutoFit/>
          </a:bodyPr>
          <a:lstStyle/>
          <a:p>
            <a:pPr defTabSz="762000">
              <a:lnSpc>
                <a:spcPct val="111000"/>
              </a:lnSpc>
            </a:pPr>
            <a:r>
              <a:rPr lang="en-US" altLang="ko-KR" sz="2000">
                <a:solidFill>
                  <a:schemeClr val="tx1"/>
                </a:solidFill>
              </a:rPr>
              <a:t>R2 </a:t>
            </a:r>
            <a:r>
              <a:rPr lang="en-US" altLang="ko-KR" sz="2000">
                <a:solidFill>
                  <a:schemeClr val="tx1"/>
                </a:solidFill>
                <a:latin typeface="Symbol" pitchFamily="18" charset="2"/>
              </a:rPr>
              <a:t></a:t>
            </a:r>
            <a:r>
              <a:rPr lang="en-US" altLang="ko-KR" sz="2000">
                <a:solidFill>
                  <a:schemeClr val="tx1"/>
                </a:solidFill>
              </a:rPr>
              <a:t>R1</a:t>
            </a:r>
          </a:p>
        </p:txBody>
      </p:sp>
      <p:sp>
        <p:nvSpPr>
          <p:cNvPr id="22534" name="Rectangle 48"/>
          <p:cNvSpPr>
            <a:spLocks noChangeArrowheads="1"/>
          </p:cNvSpPr>
          <p:nvPr/>
        </p:nvSpPr>
        <p:spPr bwMode="auto">
          <a:xfrm>
            <a:off x="2247900" y="2998788"/>
            <a:ext cx="2768600" cy="558800"/>
          </a:xfrm>
          <a:prstGeom prst="rect">
            <a:avLst/>
          </a:prstGeom>
          <a:noFill/>
          <a:ln w="12700">
            <a:noFill/>
            <a:miter lim="800000"/>
            <a:headEnd/>
            <a:tailEnd/>
          </a:ln>
        </p:spPr>
        <p:txBody>
          <a:bodyPr wrap="none" lIns="63500" tIns="25400" rIns="63500" bIns="25400">
            <a:spAutoFit/>
          </a:bodyPr>
          <a:lstStyle/>
          <a:p>
            <a:pPr defTabSz="762000">
              <a:lnSpc>
                <a:spcPct val="111000"/>
              </a:lnSpc>
            </a:pPr>
            <a:r>
              <a:rPr lang="en-US" altLang="ko-KR" sz="2000">
                <a:solidFill>
                  <a:schemeClr val="tx1"/>
                </a:solidFill>
              </a:rPr>
              <a:t>BUS </a:t>
            </a:r>
            <a:r>
              <a:rPr lang="en-US" altLang="ko-KR" sz="2000">
                <a:solidFill>
                  <a:schemeClr val="tx1"/>
                </a:solidFill>
                <a:latin typeface="Symbol" pitchFamily="18" charset="2"/>
              </a:rPr>
              <a:t></a:t>
            </a:r>
            <a:r>
              <a:rPr lang="en-US" altLang="ko-KR" sz="2000">
                <a:solidFill>
                  <a:schemeClr val="tx1"/>
                </a:solidFill>
              </a:rPr>
              <a:t>R1, R2 </a:t>
            </a:r>
            <a:r>
              <a:rPr lang="en-US" altLang="ko-KR" sz="2000">
                <a:solidFill>
                  <a:schemeClr val="tx1"/>
                </a:solidFill>
                <a:sym typeface="Symbol" pitchFamily="18" charset="2"/>
              </a:rPr>
              <a:t> BUS</a:t>
            </a:r>
            <a:endParaRPr lang="en-US" altLang="ko-KR">
              <a:solidFill>
                <a:schemeClr val="tx1"/>
              </a:solidFill>
              <a:sym typeface="Symbol" pitchFamily="18" charset="2"/>
            </a:endParaRPr>
          </a:p>
          <a:p>
            <a:pPr defTabSz="762000">
              <a:lnSpc>
                <a:spcPct val="111000"/>
              </a:lnSpc>
            </a:pPr>
            <a:endParaRPr lang="en-US" altLang="ko-KR">
              <a:solidFill>
                <a:schemeClr val="tx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0" y="293688"/>
            <a:ext cx="8810625"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MEMORY (RAM)</a:t>
            </a:r>
          </a:p>
        </p:txBody>
      </p:sp>
      <p:sp>
        <p:nvSpPr>
          <p:cNvPr id="23555" name="Rectangle 3"/>
          <p:cNvSpPr>
            <a:spLocks noChangeArrowheads="1"/>
          </p:cNvSpPr>
          <p:nvPr/>
        </p:nvSpPr>
        <p:spPr bwMode="auto">
          <a:xfrm>
            <a:off x="6542088" y="0"/>
            <a:ext cx="246697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Bus and Memory Transfers</a:t>
            </a:r>
          </a:p>
        </p:txBody>
      </p:sp>
      <p:sp>
        <p:nvSpPr>
          <p:cNvPr id="23556" name="Rectangle 4"/>
          <p:cNvSpPr>
            <a:spLocks noGrp="1" noChangeArrowheads="1"/>
          </p:cNvSpPr>
          <p:nvPr>
            <p:ph type="body" idx="1"/>
          </p:nvPr>
        </p:nvSpPr>
        <p:spPr bwMode="auto">
          <a:xfrm>
            <a:off x="390525" y="990600"/>
            <a:ext cx="7591425" cy="5164138"/>
          </a:xfrm>
          <a:noFill/>
          <a:ln>
            <a:miter lim="800000"/>
            <a:headEnd/>
            <a:tailEnd/>
          </a:ln>
        </p:spPr>
        <p:txBody>
          <a:bodyPr vert="horz" wrap="square" lIns="91440" tIns="45720" rIns="91440" bIns="45720" numCol="1" anchor="t" anchorCtr="0" compatLnSpc="1">
            <a:prstTxWarp prst="textNoShape">
              <a:avLst/>
            </a:prstTxWarp>
          </a:bodyPr>
          <a:lstStyle/>
          <a:p>
            <a:r>
              <a:rPr lang="en-US" altLang="ko-KR" sz="2000" smtClean="0">
                <a:sym typeface="Symbol" pitchFamily="18" charset="2"/>
              </a:rPr>
              <a:t>Memory (RAM) can be thought as a sequential circuits containing some number of registers</a:t>
            </a:r>
          </a:p>
          <a:p>
            <a:r>
              <a:rPr lang="en-US" altLang="ko-KR" sz="2000" smtClean="0">
                <a:sym typeface="Symbol" pitchFamily="18" charset="2"/>
              </a:rPr>
              <a:t>These registers hold the </a:t>
            </a:r>
            <a:r>
              <a:rPr lang="en-US" altLang="ko-KR" sz="2000" i="1" smtClean="0">
                <a:sym typeface="Symbol" pitchFamily="18" charset="2"/>
              </a:rPr>
              <a:t>words</a:t>
            </a:r>
            <a:r>
              <a:rPr lang="en-US" altLang="ko-KR" sz="2000" smtClean="0">
                <a:sym typeface="Symbol" pitchFamily="18" charset="2"/>
              </a:rPr>
              <a:t> of memory</a:t>
            </a:r>
          </a:p>
          <a:p>
            <a:r>
              <a:rPr lang="en-US" altLang="ko-KR" sz="2000" smtClean="0">
                <a:sym typeface="Symbol" pitchFamily="18" charset="2"/>
              </a:rPr>
              <a:t>Each of the r registers is indicated by an </a:t>
            </a:r>
            <a:r>
              <a:rPr lang="en-US" altLang="ko-KR" sz="2000" i="1" smtClean="0">
                <a:sym typeface="Symbol" pitchFamily="18" charset="2"/>
              </a:rPr>
              <a:t>address</a:t>
            </a:r>
          </a:p>
          <a:p>
            <a:r>
              <a:rPr lang="en-US" altLang="ko-KR" sz="2000" smtClean="0">
                <a:sym typeface="Symbol" pitchFamily="18" charset="2"/>
              </a:rPr>
              <a:t>These addresses range from 0 to r-1</a:t>
            </a:r>
          </a:p>
          <a:p>
            <a:r>
              <a:rPr lang="en-US" altLang="ko-KR" sz="2000" smtClean="0">
                <a:sym typeface="Symbol" pitchFamily="18" charset="2"/>
              </a:rPr>
              <a:t>Each register (word) can hold n bits of data</a:t>
            </a:r>
          </a:p>
          <a:p>
            <a:r>
              <a:rPr lang="en-US" altLang="ko-KR" sz="2000" smtClean="0">
                <a:sym typeface="Symbol" pitchFamily="18" charset="2"/>
              </a:rPr>
              <a:t>Assume the RAM contains r = 2k words. It needs the following</a:t>
            </a:r>
          </a:p>
          <a:p>
            <a:pPr lvl="1"/>
            <a:r>
              <a:rPr lang="en-US" altLang="ko-KR" sz="1600" smtClean="0">
                <a:sym typeface="Symbol" pitchFamily="18" charset="2"/>
              </a:rPr>
              <a:t>n data input lines</a:t>
            </a:r>
          </a:p>
          <a:p>
            <a:pPr lvl="1"/>
            <a:r>
              <a:rPr lang="en-US" altLang="ko-KR" sz="1600" smtClean="0">
                <a:sym typeface="Symbol" pitchFamily="18" charset="2"/>
              </a:rPr>
              <a:t>n data output lines</a:t>
            </a:r>
          </a:p>
          <a:p>
            <a:pPr lvl="1"/>
            <a:r>
              <a:rPr lang="en-US" altLang="ko-KR" sz="1600" smtClean="0">
                <a:sym typeface="Symbol" pitchFamily="18" charset="2"/>
              </a:rPr>
              <a:t>k address lines</a:t>
            </a:r>
          </a:p>
          <a:p>
            <a:pPr lvl="1"/>
            <a:r>
              <a:rPr lang="en-US" altLang="ko-KR" sz="1600" smtClean="0">
                <a:sym typeface="Symbol" pitchFamily="18" charset="2"/>
              </a:rPr>
              <a:t>A Read control line</a:t>
            </a:r>
          </a:p>
          <a:p>
            <a:pPr lvl="1"/>
            <a:r>
              <a:rPr lang="en-US" altLang="ko-KR" sz="1600" smtClean="0">
                <a:sym typeface="Symbol" pitchFamily="18" charset="2"/>
              </a:rPr>
              <a:t>A Write control line</a:t>
            </a:r>
          </a:p>
        </p:txBody>
      </p:sp>
      <p:grpSp>
        <p:nvGrpSpPr>
          <p:cNvPr id="2" name="Group 5"/>
          <p:cNvGrpSpPr>
            <a:grpSpLocks/>
          </p:cNvGrpSpPr>
          <p:nvPr/>
        </p:nvGrpSpPr>
        <p:grpSpPr bwMode="auto">
          <a:xfrm>
            <a:off x="5451475" y="3781425"/>
            <a:ext cx="3298825" cy="2643188"/>
            <a:chOff x="3044" y="2172"/>
            <a:chExt cx="2078" cy="1665"/>
          </a:xfrm>
        </p:grpSpPr>
        <p:sp>
          <p:nvSpPr>
            <p:cNvPr id="23558" name="Rectangle 6"/>
            <p:cNvSpPr>
              <a:spLocks noChangeArrowheads="1"/>
            </p:cNvSpPr>
            <p:nvPr/>
          </p:nvSpPr>
          <p:spPr bwMode="auto">
            <a:xfrm>
              <a:off x="4092" y="2766"/>
              <a:ext cx="918" cy="654"/>
            </a:xfrm>
            <a:prstGeom prst="rect">
              <a:avLst/>
            </a:prstGeom>
            <a:noFill/>
            <a:ln w="12700">
              <a:solidFill>
                <a:schemeClr val="tx1"/>
              </a:solidFill>
              <a:miter lim="800000"/>
              <a:headEnd/>
              <a:tailEnd/>
            </a:ln>
          </p:spPr>
          <p:txBody>
            <a:bodyPr wrap="none" anchor="ctr"/>
            <a:lstStyle/>
            <a:p>
              <a:endParaRPr lang="en-US"/>
            </a:p>
          </p:txBody>
        </p:sp>
        <p:sp>
          <p:nvSpPr>
            <p:cNvPr id="23559" name="Line 7"/>
            <p:cNvSpPr>
              <a:spLocks noChangeShapeType="1"/>
            </p:cNvSpPr>
            <p:nvPr/>
          </p:nvSpPr>
          <p:spPr bwMode="auto">
            <a:xfrm>
              <a:off x="4566" y="2352"/>
              <a:ext cx="0" cy="414"/>
            </a:xfrm>
            <a:prstGeom prst="line">
              <a:avLst/>
            </a:prstGeom>
            <a:noFill/>
            <a:ln w="12700">
              <a:solidFill>
                <a:schemeClr val="tx1"/>
              </a:solidFill>
              <a:round/>
              <a:headEnd/>
              <a:tailEnd type="triangle" w="med" len="med"/>
            </a:ln>
          </p:spPr>
          <p:txBody>
            <a:bodyPr wrap="none"/>
            <a:lstStyle/>
            <a:p>
              <a:endParaRPr lang="en-US"/>
            </a:p>
          </p:txBody>
        </p:sp>
        <p:sp>
          <p:nvSpPr>
            <p:cNvPr id="23560" name="Text Box 8"/>
            <p:cNvSpPr txBox="1">
              <a:spLocks noChangeArrowheads="1"/>
            </p:cNvSpPr>
            <p:nvPr/>
          </p:nvSpPr>
          <p:spPr bwMode="auto">
            <a:xfrm>
              <a:off x="4087" y="2172"/>
              <a:ext cx="933" cy="179"/>
            </a:xfrm>
            <a:prstGeom prst="rect">
              <a:avLst/>
            </a:prstGeom>
            <a:noFill/>
            <a:ln w="25400">
              <a:noFill/>
              <a:miter lim="800000"/>
              <a:headEnd/>
              <a:tailEnd/>
            </a:ln>
          </p:spPr>
          <p:txBody>
            <a:bodyPr wrap="none">
              <a:spAutoFit/>
            </a:bodyPr>
            <a:lstStyle/>
            <a:p>
              <a:pPr algn="ctr"/>
              <a:r>
                <a:rPr lang="en-US" altLang="ko-KR" sz="1400"/>
                <a:t>data input lines</a:t>
              </a:r>
            </a:p>
          </p:txBody>
        </p:sp>
        <p:sp>
          <p:nvSpPr>
            <p:cNvPr id="23561" name="Line 9"/>
            <p:cNvSpPr>
              <a:spLocks noChangeShapeType="1"/>
            </p:cNvSpPr>
            <p:nvPr/>
          </p:nvSpPr>
          <p:spPr bwMode="auto">
            <a:xfrm>
              <a:off x="4578" y="3426"/>
              <a:ext cx="0" cy="270"/>
            </a:xfrm>
            <a:prstGeom prst="line">
              <a:avLst/>
            </a:prstGeom>
            <a:noFill/>
            <a:ln w="12700">
              <a:solidFill>
                <a:schemeClr val="tx1"/>
              </a:solidFill>
              <a:round/>
              <a:headEnd/>
              <a:tailEnd type="triangle" w="med" len="med"/>
            </a:ln>
          </p:spPr>
          <p:txBody>
            <a:bodyPr wrap="none"/>
            <a:lstStyle/>
            <a:p>
              <a:endParaRPr lang="en-US"/>
            </a:p>
          </p:txBody>
        </p:sp>
        <p:sp>
          <p:nvSpPr>
            <p:cNvPr id="23562" name="Text Box 10"/>
            <p:cNvSpPr txBox="1">
              <a:spLocks noChangeArrowheads="1"/>
            </p:cNvSpPr>
            <p:nvPr/>
          </p:nvSpPr>
          <p:spPr bwMode="auto">
            <a:xfrm>
              <a:off x="4115" y="3658"/>
              <a:ext cx="1007" cy="179"/>
            </a:xfrm>
            <a:prstGeom prst="rect">
              <a:avLst/>
            </a:prstGeom>
            <a:noFill/>
            <a:ln w="25400">
              <a:noFill/>
              <a:miter lim="800000"/>
              <a:headEnd/>
              <a:tailEnd/>
            </a:ln>
          </p:spPr>
          <p:txBody>
            <a:bodyPr wrap="none">
              <a:spAutoFit/>
            </a:bodyPr>
            <a:lstStyle/>
            <a:p>
              <a:pPr algn="ctr"/>
              <a:r>
                <a:rPr lang="en-US" altLang="ko-KR" sz="1400"/>
                <a:t>data output lines</a:t>
              </a:r>
            </a:p>
          </p:txBody>
        </p:sp>
        <p:sp>
          <p:nvSpPr>
            <p:cNvPr id="23563" name="Line 11"/>
            <p:cNvSpPr>
              <a:spLocks noChangeShapeType="1"/>
            </p:cNvSpPr>
            <p:nvPr/>
          </p:nvSpPr>
          <p:spPr bwMode="auto">
            <a:xfrm flipH="1">
              <a:off x="4542" y="2520"/>
              <a:ext cx="48" cy="72"/>
            </a:xfrm>
            <a:prstGeom prst="line">
              <a:avLst/>
            </a:prstGeom>
            <a:noFill/>
            <a:ln w="12700">
              <a:solidFill>
                <a:schemeClr val="tx1"/>
              </a:solidFill>
              <a:round/>
              <a:headEnd/>
              <a:tailEnd/>
            </a:ln>
          </p:spPr>
          <p:txBody>
            <a:bodyPr wrap="none"/>
            <a:lstStyle/>
            <a:p>
              <a:endParaRPr lang="en-US"/>
            </a:p>
          </p:txBody>
        </p:sp>
        <p:sp>
          <p:nvSpPr>
            <p:cNvPr id="23564" name="Text Box 12"/>
            <p:cNvSpPr txBox="1">
              <a:spLocks noChangeArrowheads="1"/>
            </p:cNvSpPr>
            <p:nvPr/>
          </p:nvSpPr>
          <p:spPr bwMode="auto">
            <a:xfrm>
              <a:off x="4586" y="2448"/>
              <a:ext cx="184" cy="179"/>
            </a:xfrm>
            <a:prstGeom prst="rect">
              <a:avLst/>
            </a:prstGeom>
            <a:noFill/>
            <a:ln w="25400">
              <a:noFill/>
              <a:miter lim="800000"/>
              <a:headEnd/>
              <a:tailEnd/>
            </a:ln>
          </p:spPr>
          <p:txBody>
            <a:bodyPr wrap="none">
              <a:spAutoFit/>
            </a:bodyPr>
            <a:lstStyle/>
            <a:p>
              <a:r>
                <a:rPr lang="en-US" altLang="ko-KR" sz="1400"/>
                <a:t>n</a:t>
              </a:r>
            </a:p>
          </p:txBody>
        </p:sp>
        <p:sp>
          <p:nvSpPr>
            <p:cNvPr id="23565" name="Line 13"/>
            <p:cNvSpPr>
              <a:spLocks noChangeShapeType="1"/>
            </p:cNvSpPr>
            <p:nvPr/>
          </p:nvSpPr>
          <p:spPr bwMode="auto">
            <a:xfrm flipH="1">
              <a:off x="4552" y="3526"/>
              <a:ext cx="48" cy="72"/>
            </a:xfrm>
            <a:prstGeom prst="line">
              <a:avLst/>
            </a:prstGeom>
            <a:noFill/>
            <a:ln w="12700">
              <a:solidFill>
                <a:schemeClr val="tx1"/>
              </a:solidFill>
              <a:round/>
              <a:headEnd/>
              <a:tailEnd/>
            </a:ln>
          </p:spPr>
          <p:txBody>
            <a:bodyPr wrap="none"/>
            <a:lstStyle/>
            <a:p>
              <a:endParaRPr lang="en-US"/>
            </a:p>
          </p:txBody>
        </p:sp>
        <p:sp>
          <p:nvSpPr>
            <p:cNvPr id="23566" name="Text Box 14"/>
            <p:cNvSpPr txBox="1">
              <a:spLocks noChangeArrowheads="1"/>
            </p:cNvSpPr>
            <p:nvPr/>
          </p:nvSpPr>
          <p:spPr bwMode="auto">
            <a:xfrm>
              <a:off x="4596" y="3454"/>
              <a:ext cx="184" cy="179"/>
            </a:xfrm>
            <a:prstGeom prst="rect">
              <a:avLst/>
            </a:prstGeom>
            <a:noFill/>
            <a:ln w="25400">
              <a:noFill/>
              <a:miter lim="800000"/>
              <a:headEnd/>
              <a:tailEnd/>
            </a:ln>
          </p:spPr>
          <p:txBody>
            <a:bodyPr wrap="none">
              <a:spAutoFit/>
            </a:bodyPr>
            <a:lstStyle/>
            <a:p>
              <a:r>
                <a:rPr lang="en-US" altLang="ko-KR" sz="1400"/>
                <a:t>n</a:t>
              </a:r>
            </a:p>
          </p:txBody>
        </p:sp>
        <p:sp>
          <p:nvSpPr>
            <p:cNvPr id="23567" name="Line 15"/>
            <p:cNvSpPr>
              <a:spLocks noChangeShapeType="1"/>
            </p:cNvSpPr>
            <p:nvPr/>
          </p:nvSpPr>
          <p:spPr bwMode="auto">
            <a:xfrm>
              <a:off x="3468" y="2880"/>
              <a:ext cx="618" cy="0"/>
            </a:xfrm>
            <a:prstGeom prst="line">
              <a:avLst/>
            </a:prstGeom>
            <a:noFill/>
            <a:ln w="12700">
              <a:solidFill>
                <a:schemeClr val="tx1"/>
              </a:solidFill>
              <a:round/>
              <a:headEnd/>
              <a:tailEnd type="triangle" w="med" len="med"/>
            </a:ln>
          </p:spPr>
          <p:txBody>
            <a:bodyPr wrap="none"/>
            <a:lstStyle/>
            <a:p>
              <a:endParaRPr lang="en-US"/>
            </a:p>
          </p:txBody>
        </p:sp>
        <p:sp>
          <p:nvSpPr>
            <p:cNvPr id="23568" name="Line 16"/>
            <p:cNvSpPr>
              <a:spLocks noChangeShapeType="1"/>
            </p:cNvSpPr>
            <p:nvPr/>
          </p:nvSpPr>
          <p:spPr bwMode="auto">
            <a:xfrm flipH="1">
              <a:off x="3902" y="2852"/>
              <a:ext cx="48" cy="72"/>
            </a:xfrm>
            <a:prstGeom prst="line">
              <a:avLst/>
            </a:prstGeom>
            <a:noFill/>
            <a:ln w="12700">
              <a:solidFill>
                <a:schemeClr val="tx1"/>
              </a:solidFill>
              <a:round/>
              <a:headEnd/>
              <a:tailEnd/>
            </a:ln>
          </p:spPr>
          <p:txBody>
            <a:bodyPr wrap="none"/>
            <a:lstStyle/>
            <a:p>
              <a:endParaRPr lang="en-US"/>
            </a:p>
          </p:txBody>
        </p:sp>
        <p:sp>
          <p:nvSpPr>
            <p:cNvPr id="23569" name="Text Box 17"/>
            <p:cNvSpPr txBox="1">
              <a:spLocks noChangeArrowheads="1"/>
            </p:cNvSpPr>
            <p:nvPr/>
          </p:nvSpPr>
          <p:spPr bwMode="auto">
            <a:xfrm>
              <a:off x="3772" y="2864"/>
              <a:ext cx="178" cy="179"/>
            </a:xfrm>
            <a:prstGeom prst="rect">
              <a:avLst/>
            </a:prstGeom>
            <a:noFill/>
            <a:ln w="25400">
              <a:noFill/>
              <a:miter lim="800000"/>
              <a:headEnd/>
              <a:tailEnd/>
            </a:ln>
          </p:spPr>
          <p:txBody>
            <a:bodyPr wrap="none">
              <a:spAutoFit/>
            </a:bodyPr>
            <a:lstStyle/>
            <a:p>
              <a:r>
                <a:rPr lang="en-US" altLang="ko-KR" sz="1400"/>
                <a:t>k</a:t>
              </a:r>
            </a:p>
          </p:txBody>
        </p:sp>
        <p:sp>
          <p:nvSpPr>
            <p:cNvPr id="23570" name="Text Box 18"/>
            <p:cNvSpPr txBox="1">
              <a:spLocks noChangeArrowheads="1"/>
            </p:cNvSpPr>
            <p:nvPr/>
          </p:nvSpPr>
          <p:spPr bwMode="auto">
            <a:xfrm>
              <a:off x="3044" y="2706"/>
              <a:ext cx="829" cy="179"/>
            </a:xfrm>
            <a:prstGeom prst="rect">
              <a:avLst/>
            </a:prstGeom>
            <a:noFill/>
            <a:ln w="25400">
              <a:noFill/>
              <a:miter lim="800000"/>
              <a:headEnd/>
              <a:tailEnd/>
            </a:ln>
          </p:spPr>
          <p:txBody>
            <a:bodyPr wrap="none">
              <a:spAutoFit/>
            </a:bodyPr>
            <a:lstStyle/>
            <a:p>
              <a:r>
                <a:rPr lang="en-US" altLang="ko-KR" sz="1400"/>
                <a:t>address lines</a:t>
              </a:r>
            </a:p>
          </p:txBody>
        </p:sp>
        <p:sp>
          <p:nvSpPr>
            <p:cNvPr id="23571" name="Text Box 19"/>
            <p:cNvSpPr txBox="1">
              <a:spLocks noChangeArrowheads="1"/>
            </p:cNvSpPr>
            <p:nvPr/>
          </p:nvSpPr>
          <p:spPr bwMode="auto">
            <a:xfrm>
              <a:off x="3134" y="3006"/>
              <a:ext cx="389" cy="179"/>
            </a:xfrm>
            <a:prstGeom prst="rect">
              <a:avLst/>
            </a:prstGeom>
            <a:noFill/>
            <a:ln w="25400">
              <a:noFill/>
              <a:miter lim="800000"/>
              <a:headEnd/>
              <a:tailEnd/>
            </a:ln>
          </p:spPr>
          <p:txBody>
            <a:bodyPr wrap="none">
              <a:spAutoFit/>
            </a:bodyPr>
            <a:lstStyle/>
            <a:p>
              <a:r>
                <a:rPr lang="en-US" altLang="ko-KR" sz="1400"/>
                <a:t>Read</a:t>
              </a:r>
            </a:p>
          </p:txBody>
        </p:sp>
        <p:sp>
          <p:nvSpPr>
            <p:cNvPr id="23572" name="Text Box 20"/>
            <p:cNvSpPr txBox="1">
              <a:spLocks noChangeArrowheads="1"/>
            </p:cNvSpPr>
            <p:nvPr/>
          </p:nvSpPr>
          <p:spPr bwMode="auto">
            <a:xfrm>
              <a:off x="3134" y="3234"/>
              <a:ext cx="396" cy="179"/>
            </a:xfrm>
            <a:prstGeom prst="rect">
              <a:avLst/>
            </a:prstGeom>
            <a:noFill/>
            <a:ln w="25400">
              <a:noFill/>
              <a:miter lim="800000"/>
              <a:headEnd/>
              <a:tailEnd/>
            </a:ln>
          </p:spPr>
          <p:txBody>
            <a:bodyPr wrap="none">
              <a:spAutoFit/>
            </a:bodyPr>
            <a:lstStyle/>
            <a:p>
              <a:r>
                <a:rPr lang="en-US" altLang="ko-KR" sz="1400"/>
                <a:t>Write</a:t>
              </a:r>
            </a:p>
          </p:txBody>
        </p:sp>
        <p:sp>
          <p:nvSpPr>
            <p:cNvPr id="23573" name="Line 21"/>
            <p:cNvSpPr>
              <a:spLocks noChangeShapeType="1"/>
            </p:cNvSpPr>
            <p:nvPr/>
          </p:nvSpPr>
          <p:spPr bwMode="auto">
            <a:xfrm>
              <a:off x="3472" y="3130"/>
              <a:ext cx="618" cy="0"/>
            </a:xfrm>
            <a:prstGeom prst="line">
              <a:avLst/>
            </a:prstGeom>
            <a:noFill/>
            <a:ln w="12700">
              <a:solidFill>
                <a:schemeClr val="tx1"/>
              </a:solidFill>
              <a:round/>
              <a:headEnd/>
              <a:tailEnd type="triangle" w="med" len="med"/>
            </a:ln>
          </p:spPr>
          <p:txBody>
            <a:bodyPr wrap="none"/>
            <a:lstStyle/>
            <a:p>
              <a:endParaRPr lang="en-US"/>
            </a:p>
          </p:txBody>
        </p:sp>
        <p:sp>
          <p:nvSpPr>
            <p:cNvPr id="23574" name="Line 22"/>
            <p:cNvSpPr>
              <a:spLocks noChangeShapeType="1"/>
            </p:cNvSpPr>
            <p:nvPr/>
          </p:nvSpPr>
          <p:spPr bwMode="auto">
            <a:xfrm>
              <a:off x="3476" y="3350"/>
              <a:ext cx="618" cy="0"/>
            </a:xfrm>
            <a:prstGeom prst="line">
              <a:avLst/>
            </a:prstGeom>
            <a:noFill/>
            <a:ln w="12700">
              <a:solidFill>
                <a:schemeClr val="tx1"/>
              </a:solidFill>
              <a:round/>
              <a:headEnd/>
              <a:tailEnd type="triangle" w="med" len="med"/>
            </a:ln>
          </p:spPr>
          <p:txBody>
            <a:bodyPr wrap="none"/>
            <a:lstStyle/>
            <a:p>
              <a:endParaRPr lang="en-US"/>
            </a:p>
          </p:txBody>
        </p:sp>
        <p:sp>
          <p:nvSpPr>
            <p:cNvPr id="23575" name="Text Box 23"/>
            <p:cNvSpPr txBox="1">
              <a:spLocks noChangeArrowheads="1"/>
            </p:cNvSpPr>
            <p:nvPr/>
          </p:nvSpPr>
          <p:spPr bwMode="auto">
            <a:xfrm>
              <a:off x="4352" y="2893"/>
              <a:ext cx="444" cy="370"/>
            </a:xfrm>
            <a:prstGeom prst="rect">
              <a:avLst/>
            </a:prstGeom>
            <a:noFill/>
            <a:ln w="25400">
              <a:noFill/>
              <a:miter lim="800000"/>
              <a:headEnd/>
              <a:tailEnd/>
            </a:ln>
          </p:spPr>
          <p:txBody>
            <a:bodyPr wrap="none">
              <a:spAutoFit/>
            </a:bodyPr>
            <a:lstStyle/>
            <a:p>
              <a:pPr algn="ctr"/>
              <a:r>
                <a:rPr lang="en-US" altLang="ko-KR" sz="1800"/>
                <a:t>RAM</a:t>
              </a:r>
            </a:p>
            <a:p>
              <a:pPr algn="ctr"/>
              <a:r>
                <a:rPr lang="en-US" altLang="ko-KR" sz="1800"/>
                <a:t>unit</a:t>
              </a:r>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0" y="293688"/>
            <a:ext cx="8810625"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MEMORY  TRANSFER</a:t>
            </a:r>
          </a:p>
        </p:txBody>
      </p:sp>
      <p:sp>
        <p:nvSpPr>
          <p:cNvPr id="24579" name="Rectangle 19"/>
          <p:cNvSpPr>
            <a:spLocks noChangeArrowheads="1"/>
          </p:cNvSpPr>
          <p:nvPr/>
        </p:nvSpPr>
        <p:spPr bwMode="auto">
          <a:xfrm>
            <a:off x="6542088" y="0"/>
            <a:ext cx="246697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Bus and Memory Transfers</a:t>
            </a:r>
          </a:p>
        </p:txBody>
      </p:sp>
      <p:sp>
        <p:nvSpPr>
          <p:cNvPr id="24580" name="Rectangle 22"/>
          <p:cNvSpPr>
            <a:spLocks noGrp="1" noChangeArrowheads="1"/>
          </p:cNvSpPr>
          <p:nvPr>
            <p:ph type="body" idx="1"/>
          </p:nvPr>
        </p:nvSpPr>
        <p:spPr bwMode="auto">
          <a:xfrm>
            <a:off x="390525" y="990600"/>
            <a:ext cx="7591425" cy="3630613"/>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r>
              <a:rPr lang="en-US" altLang="ko-KR" sz="2000" smtClean="0">
                <a:sym typeface="Symbol" pitchFamily="18" charset="2"/>
              </a:rPr>
              <a:t>Collectively, the memory is viewed at the register level as a device, M.</a:t>
            </a:r>
          </a:p>
          <a:p>
            <a:r>
              <a:rPr lang="en-US" altLang="ko-KR" sz="2000" smtClean="0">
                <a:sym typeface="Symbol" pitchFamily="18" charset="2"/>
              </a:rPr>
              <a:t>Since it contains multiple locations, we must specify which address in memory we will be using</a:t>
            </a:r>
          </a:p>
          <a:p>
            <a:r>
              <a:rPr lang="en-US" altLang="ko-KR" sz="2000" smtClean="0">
                <a:sym typeface="Symbol" pitchFamily="18" charset="2"/>
              </a:rPr>
              <a:t>This is done by indexing memory references</a:t>
            </a:r>
          </a:p>
          <a:p>
            <a:endParaRPr lang="en-US" altLang="ko-KR" sz="2000" smtClean="0">
              <a:sym typeface="Symbol" pitchFamily="18" charset="2"/>
            </a:endParaRPr>
          </a:p>
          <a:p>
            <a:r>
              <a:rPr lang="en-US" altLang="ko-KR" sz="2000" smtClean="0">
                <a:sym typeface="Symbol" pitchFamily="18" charset="2"/>
              </a:rPr>
              <a:t>Memory is usually accessed in computer systems by putting the desired address in a special register, the </a:t>
            </a:r>
            <a:r>
              <a:rPr lang="en-US" altLang="ko-KR" sz="2000" i="1" smtClean="0">
                <a:sym typeface="Symbol" pitchFamily="18" charset="2"/>
              </a:rPr>
              <a:t>Memory Address Register</a:t>
            </a:r>
            <a:r>
              <a:rPr lang="en-US" altLang="ko-KR" sz="2000" smtClean="0">
                <a:sym typeface="Symbol" pitchFamily="18" charset="2"/>
              </a:rPr>
              <a:t> (</a:t>
            </a:r>
            <a:r>
              <a:rPr lang="en-US" altLang="ko-KR" sz="2000" i="1" smtClean="0">
                <a:sym typeface="Symbol" pitchFamily="18" charset="2"/>
              </a:rPr>
              <a:t>MAR</a:t>
            </a:r>
            <a:r>
              <a:rPr lang="en-US" altLang="ko-KR" sz="2000" smtClean="0">
                <a:sym typeface="Symbol" pitchFamily="18" charset="2"/>
              </a:rPr>
              <a:t>, or </a:t>
            </a:r>
            <a:r>
              <a:rPr lang="en-US" altLang="ko-KR" sz="2000" i="1" smtClean="0">
                <a:sym typeface="Symbol" pitchFamily="18" charset="2"/>
              </a:rPr>
              <a:t>AR</a:t>
            </a:r>
            <a:r>
              <a:rPr lang="en-US" altLang="ko-KR" sz="2000" smtClean="0">
                <a:sym typeface="Symbol" pitchFamily="18" charset="2"/>
              </a:rPr>
              <a:t>)</a:t>
            </a:r>
          </a:p>
          <a:p>
            <a:r>
              <a:rPr lang="en-US" altLang="ko-KR" sz="2000" smtClean="0">
                <a:sym typeface="Symbol" pitchFamily="18" charset="2"/>
              </a:rPr>
              <a:t>When memory is accessed, the contents of the MAR get sent to the memory unit’s address lines</a:t>
            </a:r>
          </a:p>
          <a:p>
            <a:endParaRPr lang="en-US" altLang="ko-KR" sz="2000" smtClean="0">
              <a:sym typeface="Symbol" pitchFamily="18" charset="2"/>
            </a:endParaRPr>
          </a:p>
          <a:p>
            <a:endParaRPr lang="en-US" altLang="ko-KR" sz="2000" smtClean="0">
              <a:sym typeface="Symbol" pitchFamily="18" charset="2"/>
            </a:endParaRPr>
          </a:p>
        </p:txBody>
      </p:sp>
      <p:grpSp>
        <p:nvGrpSpPr>
          <p:cNvPr id="2" name="Group 36"/>
          <p:cNvGrpSpPr>
            <a:grpSpLocks/>
          </p:cNvGrpSpPr>
          <p:nvPr/>
        </p:nvGrpSpPr>
        <p:grpSpPr bwMode="auto">
          <a:xfrm>
            <a:off x="3081338" y="5065713"/>
            <a:ext cx="4551362" cy="1230312"/>
            <a:chOff x="1941" y="3191"/>
            <a:chExt cx="2867" cy="775"/>
          </a:xfrm>
        </p:grpSpPr>
        <p:sp>
          <p:nvSpPr>
            <p:cNvPr id="24583" name="Rectangle 23"/>
            <p:cNvSpPr>
              <a:spLocks noChangeArrowheads="1"/>
            </p:cNvSpPr>
            <p:nvPr/>
          </p:nvSpPr>
          <p:spPr bwMode="auto">
            <a:xfrm>
              <a:off x="1941" y="3320"/>
              <a:ext cx="454" cy="122"/>
            </a:xfrm>
            <a:prstGeom prst="rect">
              <a:avLst/>
            </a:prstGeom>
            <a:noFill/>
            <a:ln w="25400">
              <a:solidFill>
                <a:schemeClr val="tx1"/>
              </a:solidFill>
              <a:miter lim="800000"/>
              <a:headEnd/>
              <a:tailEnd/>
            </a:ln>
          </p:spPr>
          <p:txBody>
            <a:bodyPr wrap="none" anchor="ctr"/>
            <a:lstStyle/>
            <a:p>
              <a:endParaRPr lang="en-US"/>
            </a:p>
          </p:txBody>
        </p:sp>
        <p:sp>
          <p:nvSpPr>
            <p:cNvPr id="24584" name="Rectangle 24"/>
            <p:cNvSpPr>
              <a:spLocks noChangeArrowheads="1"/>
            </p:cNvSpPr>
            <p:nvPr/>
          </p:nvSpPr>
          <p:spPr bwMode="auto">
            <a:xfrm>
              <a:off x="2050" y="3313"/>
              <a:ext cx="242" cy="153"/>
            </a:xfrm>
            <a:prstGeom prst="rect">
              <a:avLst/>
            </a:prstGeom>
            <a:noFill/>
            <a:ln w="25400">
              <a:noFill/>
              <a:miter lim="800000"/>
              <a:headEnd/>
              <a:tailEnd/>
            </a:ln>
          </p:spPr>
          <p:txBody>
            <a:bodyPr wrap="none" lIns="63500" tIns="25400" rIns="63500" bIns="25400">
              <a:spAutoFit/>
            </a:bodyPr>
            <a:lstStyle/>
            <a:p>
              <a:pPr defTabSz="762000"/>
              <a:r>
                <a:rPr lang="en-US" altLang="ko-KR" sz="1400">
                  <a:solidFill>
                    <a:schemeClr val="tx1"/>
                  </a:solidFill>
                </a:rPr>
                <a:t>AR</a:t>
              </a:r>
            </a:p>
          </p:txBody>
        </p:sp>
        <p:sp>
          <p:nvSpPr>
            <p:cNvPr id="24585" name="Line 25"/>
            <p:cNvSpPr>
              <a:spLocks noChangeShapeType="1"/>
            </p:cNvSpPr>
            <p:nvPr/>
          </p:nvSpPr>
          <p:spPr bwMode="auto">
            <a:xfrm>
              <a:off x="2399" y="3375"/>
              <a:ext cx="798" cy="0"/>
            </a:xfrm>
            <a:prstGeom prst="line">
              <a:avLst/>
            </a:prstGeom>
            <a:noFill/>
            <a:ln w="25400">
              <a:solidFill>
                <a:schemeClr val="tx1"/>
              </a:solidFill>
              <a:round/>
              <a:headEnd/>
              <a:tailEnd type="triangle" w="med" len="med"/>
            </a:ln>
          </p:spPr>
          <p:txBody>
            <a:bodyPr wrap="none" anchor="ctr"/>
            <a:lstStyle/>
            <a:p>
              <a:endParaRPr lang="en-US"/>
            </a:p>
          </p:txBody>
        </p:sp>
        <p:sp>
          <p:nvSpPr>
            <p:cNvPr id="24586" name="Rectangle 26"/>
            <p:cNvSpPr>
              <a:spLocks noChangeArrowheads="1"/>
            </p:cNvSpPr>
            <p:nvPr/>
          </p:nvSpPr>
          <p:spPr bwMode="auto">
            <a:xfrm>
              <a:off x="3208" y="3204"/>
              <a:ext cx="808" cy="382"/>
            </a:xfrm>
            <a:prstGeom prst="rect">
              <a:avLst/>
            </a:prstGeom>
            <a:noFill/>
            <a:ln w="25400">
              <a:solidFill>
                <a:schemeClr val="tx1"/>
              </a:solidFill>
              <a:miter lim="800000"/>
              <a:headEnd/>
              <a:tailEnd/>
            </a:ln>
          </p:spPr>
          <p:txBody>
            <a:bodyPr wrap="none" anchor="ctr"/>
            <a:lstStyle/>
            <a:p>
              <a:endParaRPr lang="en-US"/>
            </a:p>
          </p:txBody>
        </p:sp>
        <p:sp>
          <p:nvSpPr>
            <p:cNvPr id="24587" name="Rectangle 27"/>
            <p:cNvSpPr>
              <a:spLocks noChangeArrowheads="1"/>
            </p:cNvSpPr>
            <p:nvPr/>
          </p:nvSpPr>
          <p:spPr bwMode="auto">
            <a:xfrm>
              <a:off x="3363" y="3246"/>
              <a:ext cx="509" cy="302"/>
            </a:xfrm>
            <a:prstGeom prst="rect">
              <a:avLst/>
            </a:prstGeom>
            <a:noFill/>
            <a:ln w="25400">
              <a:noFill/>
              <a:miter lim="800000"/>
              <a:headEnd/>
              <a:tailEnd/>
            </a:ln>
          </p:spPr>
          <p:txBody>
            <a:bodyPr wrap="none" lIns="63500" tIns="25400" rIns="63500" bIns="25400">
              <a:spAutoFit/>
            </a:bodyPr>
            <a:lstStyle/>
            <a:p>
              <a:pPr algn="ctr" defTabSz="762000">
                <a:lnSpc>
                  <a:spcPct val="101000"/>
                </a:lnSpc>
              </a:pPr>
              <a:r>
                <a:rPr lang="en-US" altLang="ko-KR" sz="1400">
                  <a:solidFill>
                    <a:schemeClr val="tx1"/>
                  </a:solidFill>
                </a:rPr>
                <a:t>Memory</a:t>
              </a:r>
            </a:p>
            <a:p>
              <a:pPr algn="ctr" defTabSz="762000">
                <a:lnSpc>
                  <a:spcPct val="101000"/>
                </a:lnSpc>
              </a:pPr>
              <a:r>
                <a:rPr lang="en-US" altLang="ko-KR" sz="1400">
                  <a:solidFill>
                    <a:schemeClr val="tx1"/>
                  </a:solidFill>
                </a:rPr>
                <a:t>unit</a:t>
              </a:r>
            </a:p>
          </p:txBody>
        </p:sp>
        <p:sp>
          <p:nvSpPr>
            <p:cNvPr id="24588" name="Line 28"/>
            <p:cNvSpPr>
              <a:spLocks noChangeShapeType="1"/>
            </p:cNvSpPr>
            <p:nvPr/>
          </p:nvSpPr>
          <p:spPr bwMode="auto">
            <a:xfrm flipH="1">
              <a:off x="4016" y="3287"/>
              <a:ext cx="366" cy="0"/>
            </a:xfrm>
            <a:prstGeom prst="line">
              <a:avLst/>
            </a:prstGeom>
            <a:noFill/>
            <a:ln w="25400">
              <a:solidFill>
                <a:schemeClr val="tx1"/>
              </a:solidFill>
              <a:round/>
              <a:headEnd/>
              <a:tailEnd type="triangle" w="med" len="med"/>
            </a:ln>
          </p:spPr>
          <p:txBody>
            <a:bodyPr wrap="none" anchor="ctr"/>
            <a:lstStyle/>
            <a:p>
              <a:endParaRPr lang="en-US"/>
            </a:p>
          </p:txBody>
        </p:sp>
        <p:sp>
          <p:nvSpPr>
            <p:cNvPr id="24589" name="Line 29"/>
            <p:cNvSpPr>
              <a:spLocks noChangeShapeType="1"/>
            </p:cNvSpPr>
            <p:nvPr/>
          </p:nvSpPr>
          <p:spPr bwMode="auto">
            <a:xfrm flipH="1">
              <a:off x="4016" y="3486"/>
              <a:ext cx="366" cy="0"/>
            </a:xfrm>
            <a:prstGeom prst="line">
              <a:avLst/>
            </a:prstGeom>
            <a:noFill/>
            <a:ln w="25400">
              <a:solidFill>
                <a:schemeClr val="tx1"/>
              </a:solidFill>
              <a:round/>
              <a:headEnd/>
              <a:tailEnd type="triangle" w="med" len="med"/>
            </a:ln>
          </p:spPr>
          <p:txBody>
            <a:bodyPr wrap="none" anchor="ctr"/>
            <a:lstStyle/>
            <a:p>
              <a:endParaRPr lang="en-US"/>
            </a:p>
          </p:txBody>
        </p:sp>
        <p:sp>
          <p:nvSpPr>
            <p:cNvPr id="24590" name="Rectangle 30"/>
            <p:cNvSpPr>
              <a:spLocks noChangeArrowheads="1"/>
            </p:cNvSpPr>
            <p:nvPr/>
          </p:nvSpPr>
          <p:spPr bwMode="auto">
            <a:xfrm>
              <a:off x="4426" y="3191"/>
              <a:ext cx="353" cy="167"/>
            </a:xfrm>
            <a:prstGeom prst="rect">
              <a:avLst/>
            </a:prstGeom>
            <a:noFill/>
            <a:ln w="25400">
              <a:noFill/>
              <a:miter lim="800000"/>
              <a:headEnd/>
              <a:tailEnd/>
            </a:ln>
          </p:spPr>
          <p:txBody>
            <a:bodyPr wrap="none" lIns="63500" tIns="25400" rIns="63500" bIns="25400">
              <a:spAutoFit/>
            </a:bodyPr>
            <a:lstStyle/>
            <a:p>
              <a:pPr defTabSz="762000">
                <a:lnSpc>
                  <a:spcPct val="101000"/>
                </a:lnSpc>
              </a:pPr>
              <a:r>
                <a:rPr lang="en-US" altLang="ko-KR" sz="1400">
                  <a:solidFill>
                    <a:schemeClr val="tx1"/>
                  </a:solidFill>
                </a:rPr>
                <a:t>Read</a:t>
              </a:r>
            </a:p>
          </p:txBody>
        </p:sp>
        <p:sp>
          <p:nvSpPr>
            <p:cNvPr id="24591" name="Rectangle 31"/>
            <p:cNvSpPr>
              <a:spLocks noChangeArrowheads="1"/>
            </p:cNvSpPr>
            <p:nvPr/>
          </p:nvSpPr>
          <p:spPr bwMode="auto">
            <a:xfrm>
              <a:off x="4448" y="3425"/>
              <a:ext cx="360" cy="167"/>
            </a:xfrm>
            <a:prstGeom prst="rect">
              <a:avLst/>
            </a:prstGeom>
            <a:noFill/>
            <a:ln w="25400">
              <a:noFill/>
              <a:miter lim="800000"/>
              <a:headEnd/>
              <a:tailEnd/>
            </a:ln>
          </p:spPr>
          <p:txBody>
            <a:bodyPr wrap="none" lIns="63500" tIns="25400" rIns="63500" bIns="25400">
              <a:spAutoFit/>
            </a:bodyPr>
            <a:lstStyle/>
            <a:p>
              <a:pPr defTabSz="762000">
                <a:lnSpc>
                  <a:spcPct val="101000"/>
                </a:lnSpc>
              </a:pPr>
              <a:r>
                <a:rPr lang="en-US" altLang="ko-KR" sz="1400">
                  <a:solidFill>
                    <a:schemeClr val="tx1"/>
                  </a:solidFill>
                </a:rPr>
                <a:t>Write</a:t>
              </a:r>
            </a:p>
          </p:txBody>
        </p:sp>
        <p:sp>
          <p:nvSpPr>
            <p:cNvPr id="24592" name="Line 32"/>
            <p:cNvSpPr>
              <a:spLocks noChangeShapeType="1"/>
            </p:cNvSpPr>
            <p:nvPr/>
          </p:nvSpPr>
          <p:spPr bwMode="auto">
            <a:xfrm>
              <a:off x="3418" y="3602"/>
              <a:ext cx="0" cy="222"/>
            </a:xfrm>
            <a:prstGeom prst="line">
              <a:avLst/>
            </a:prstGeom>
            <a:noFill/>
            <a:ln w="25400">
              <a:solidFill>
                <a:schemeClr val="tx1"/>
              </a:solidFill>
              <a:round/>
              <a:headEnd/>
              <a:tailEnd type="triangle" w="med" len="med"/>
            </a:ln>
          </p:spPr>
          <p:txBody>
            <a:bodyPr wrap="none" anchor="ctr"/>
            <a:lstStyle/>
            <a:p>
              <a:endParaRPr lang="en-US"/>
            </a:p>
          </p:txBody>
        </p:sp>
        <p:sp>
          <p:nvSpPr>
            <p:cNvPr id="24593" name="Line 33"/>
            <p:cNvSpPr>
              <a:spLocks noChangeShapeType="1"/>
            </p:cNvSpPr>
            <p:nvPr/>
          </p:nvSpPr>
          <p:spPr bwMode="auto">
            <a:xfrm flipV="1">
              <a:off x="3806" y="3586"/>
              <a:ext cx="0" cy="249"/>
            </a:xfrm>
            <a:prstGeom prst="line">
              <a:avLst/>
            </a:prstGeom>
            <a:noFill/>
            <a:ln w="25400">
              <a:solidFill>
                <a:schemeClr val="tx1"/>
              </a:solidFill>
              <a:round/>
              <a:headEnd/>
              <a:tailEnd type="triangle" w="med" len="med"/>
            </a:ln>
          </p:spPr>
          <p:txBody>
            <a:bodyPr wrap="none" anchor="ctr"/>
            <a:lstStyle/>
            <a:p>
              <a:endParaRPr lang="en-US"/>
            </a:p>
          </p:txBody>
        </p:sp>
        <p:sp>
          <p:nvSpPr>
            <p:cNvPr id="24594" name="Rectangle 34"/>
            <p:cNvSpPr>
              <a:spLocks noChangeArrowheads="1"/>
            </p:cNvSpPr>
            <p:nvPr/>
          </p:nvSpPr>
          <p:spPr bwMode="auto">
            <a:xfrm>
              <a:off x="3796" y="3787"/>
              <a:ext cx="488" cy="179"/>
            </a:xfrm>
            <a:prstGeom prst="rect">
              <a:avLst/>
            </a:prstGeom>
            <a:noFill/>
            <a:ln w="25400">
              <a:noFill/>
              <a:miter lim="800000"/>
              <a:headEnd/>
              <a:tailEnd/>
            </a:ln>
          </p:spPr>
          <p:txBody>
            <a:bodyPr wrap="none">
              <a:spAutoFit/>
            </a:bodyPr>
            <a:lstStyle/>
            <a:p>
              <a:r>
                <a:rPr lang="en-US" altLang="ko-KR" sz="1400">
                  <a:solidFill>
                    <a:schemeClr val="tx1"/>
                  </a:solidFill>
                </a:rPr>
                <a:t>Data in</a:t>
              </a:r>
            </a:p>
          </p:txBody>
        </p:sp>
        <p:sp>
          <p:nvSpPr>
            <p:cNvPr id="24595" name="Rectangle 35"/>
            <p:cNvSpPr>
              <a:spLocks noChangeArrowheads="1"/>
            </p:cNvSpPr>
            <p:nvPr/>
          </p:nvSpPr>
          <p:spPr bwMode="auto">
            <a:xfrm>
              <a:off x="3164" y="3787"/>
              <a:ext cx="562" cy="179"/>
            </a:xfrm>
            <a:prstGeom prst="rect">
              <a:avLst/>
            </a:prstGeom>
            <a:noFill/>
            <a:ln w="25400">
              <a:noFill/>
              <a:miter lim="800000"/>
              <a:headEnd/>
              <a:tailEnd/>
            </a:ln>
          </p:spPr>
          <p:txBody>
            <a:bodyPr wrap="none">
              <a:spAutoFit/>
            </a:bodyPr>
            <a:lstStyle/>
            <a:p>
              <a:r>
                <a:rPr lang="en-US" altLang="ko-KR" sz="1400">
                  <a:solidFill>
                    <a:schemeClr val="tx1"/>
                  </a:solidFill>
                </a:rPr>
                <a:t>Data out</a:t>
              </a:r>
            </a:p>
          </p:txBody>
        </p:sp>
      </p:grpSp>
      <p:sp>
        <p:nvSpPr>
          <p:cNvPr id="24582" name="Text Box 37"/>
          <p:cNvSpPr txBox="1">
            <a:spLocks noChangeArrowheads="1"/>
          </p:cNvSpPr>
          <p:nvPr/>
        </p:nvSpPr>
        <p:spPr bwMode="auto">
          <a:xfrm>
            <a:off x="5603875" y="4775200"/>
            <a:ext cx="354013" cy="312738"/>
          </a:xfrm>
          <a:prstGeom prst="rect">
            <a:avLst/>
          </a:prstGeom>
          <a:noFill/>
          <a:ln w="25400">
            <a:noFill/>
            <a:miter lim="800000"/>
            <a:headEnd/>
            <a:tailEnd/>
          </a:ln>
        </p:spPr>
        <p:txBody>
          <a:bodyPr wrap="none">
            <a:spAutoFit/>
          </a:bodyPr>
          <a:lstStyle/>
          <a:p>
            <a:r>
              <a:rPr lang="en-US" altLang="ko-KR" sz="1600"/>
              <a:t>M</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77800" y="1"/>
            <a:ext cx="8809038" cy="482183"/>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dirty="0" smtClean="0"/>
              <a:t>REGISTER  TRANSFER  LANGUAGE</a:t>
            </a:r>
          </a:p>
        </p:txBody>
      </p:sp>
      <p:sp>
        <p:nvSpPr>
          <p:cNvPr id="10244" name="Rectangle 9"/>
          <p:cNvSpPr>
            <a:spLocks noGrp="1" noChangeArrowheads="1"/>
          </p:cNvSpPr>
          <p:nvPr>
            <p:ph type="body" idx="1"/>
          </p:nvPr>
        </p:nvSpPr>
        <p:spPr bwMode="auto">
          <a:xfrm>
            <a:off x="609600" y="533400"/>
            <a:ext cx="8305800" cy="6324600"/>
          </a:xfrm>
          <a:noFill/>
          <a:ln>
            <a:miter lim="800000"/>
            <a:headEnd/>
            <a:tailEnd/>
          </a:ln>
        </p:spPr>
        <p:txBody>
          <a:bodyPr vert="horz" wrap="square" lIns="91440" tIns="45720" rIns="91440" bIns="45720" numCol="1" anchor="t" anchorCtr="0" compatLnSpc="1">
            <a:prstTxWarp prst="textNoShape">
              <a:avLst/>
            </a:prstTxWarp>
            <a:noAutofit/>
          </a:bodyPr>
          <a:lstStyle/>
          <a:p>
            <a:r>
              <a:rPr lang="en-US" sz="2400" dirty="0" smtClean="0">
                <a:latin typeface="+mj-lt"/>
              </a:rPr>
              <a:t>A micro operations is an elementary operation performed on the information stored in one or more registers. </a:t>
            </a:r>
          </a:p>
          <a:p>
            <a:r>
              <a:rPr lang="en-US" sz="2400" dirty="0" smtClean="0">
                <a:latin typeface="+mj-lt"/>
              </a:rPr>
              <a:t>The result of the operation may replace the previous binary information of a register or may by transferred to another register.</a:t>
            </a:r>
          </a:p>
          <a:p>
            <a:r>
              <a:rPr lang="en-US" sz="2400" dirty="0" smtClean="0">
                <a:latin typeface="+mj-lt"/>
              </a:rPr>
              <a:t>The symbolic notation used to describe the micro operation transfer among registers is called a register transfer language.</a:t>
            </a:r>
          </a:p>
          <a:p>
            <a:r>
              <a:rPr lang="en-US" sz="2400" dirty="0" smtClean="0">
                <a:latin typeface="+mj-lt"/>
              </a:rPr>
              <a:t>The term “register transfer” implies the availability of hardware logic circuits that can perform stated micro  operation and transfer the results to the operation to the same or another register.</a:t>
            </a:r>
            <a:endParaRPr lang="en-US" sz="2400" dirty="0" smtClean="0">
              <a:latin typeface="+mj-lt"/>
              <a:cs typeface="Times New Roman" pitchFamily="18" charset="0"/>
            </a:endParaRPr>
          </a:p>
          <a:p>
            <a:r>
              <a:rPr lang="en-US" altLang="ko-KR" sz="2400" dirty="0" smtClean="0">
                <a:latin typeface="+mj-lt"/>
                <a:cs typeface="Times New Roman" pitchFamily="18" charset="0"/>
              </a:rPr>
              <a:t>For any function of the computer, the register transfer language can be used to describe the (sequence of) </a:t>
            </a:r>
            <a:r>
              <a:rPr lang="en-US" altLang="ko-KR" sz="2400" dirty="0" err="1" smtClean="0">
                <a:latin typeface="+mj-lt"/>
                <a:cs typeface="Times New Roman" pitchFamily="18" charset="0"/>
              </a:rPr>
              <a:t>microoperations</a:t>
            </a:r>
            <a:r>
              <a:rPr lang="en-US" altLang="ko-KR" sz="2400" dirty="0" smtClean="0">
                <a:latin typeface="+mj-lt"/>
                <a:cs typeface="Times New Roman" pitchFamily="18" charset="0"/>
              </a:rPr>
              <a:t>.</a:t>
            </a:r>
          </a:p>
          <a:p>
            <a:pPr>
              <a:buNone/>
            </a:pPr>
            <a:endParaRPr lang="en-US" altLang="ko-KR" sz="2400" dirty="0" smtClean="0">
              <a:latin typeface="+mj-lt"/>
            </a:endParaRPr>
          </a:p>
          <a:p>
            <a:pPr>
              <a:buFontTx/>
              <a:buNone/>
            </a:pPr>
            <a:r>
              <a:rPr lang="en-US" altLang="ko-KR" sz="2400" dirty="0" smtClean="0">
                <a:latin typeface="+mj-lt"/>
              </a:rPr>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0" y="293688"/>
            <a:ext cx="8810625"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MEMORY  READ</a:t>
            </a:r>
          </a:p>
        </p:txBody>
      </p:sp>
      <p:sp>
        <p:nvSpPr>
          <p:cNvPr id="25603" name="Rectangle 19"/>
          <p:cNvSpPr>
            <a:spLocks noChangeArrowheads="1"/>
          </p:cNvSpPr>
          <p:nvPr/>
        </p:nvSpPr>
        <p:spPr bwMode="auto">
          <a:xfrm>
            <a:off x="6542088" y="0"/>
            <a:ext cx="246697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Bus and Memory Transfers</a:t>
            </a:r>
          </a:p>
        </p:txBody>
      </p:sp>
      <p:sp>
        <p:nvSpPr>
          <p:cNvPr id="25604" name="Rectangle 22"/>
          <p:cNvSpPr>
            <a:spLocks noGrp="1" noChangeArrowheads="1"/>
          </p:cNvSpPr>
          <p:nvPr>
            <p:ph type="body" idx="1"/>
          </p:nvPr>
        </p:nvSpPr>
        <p:spPr bwMode="auto">
          <a:xfrm>
            <a:off x="809625" y="1590675"/>
            <a:ext cx="7591425" cy="3630613"/>
          </a:xfrm>
          <a:noFill/>
          <a:ln>
            <a:miter lim="800000"/>
            <a:headEnd/>
            <a:tailEnd/>
          </a:ln>
        </p:spPr>
        <p:txBody>
          <a:bodyPr vert="horz" wrap="square" lIns="91440" tIns="45720" rIns="91440" bIns="45720" numCol="1" anchor="t" anchorCtr="0" compatLnSpc="1">
            <a:prstTxWarp prst="textNoShape">
              <a:avLst/>
            </a:prstTxWarp>
          </a:bodyPr>
          <a:lstStyle/>
          <a:p>
            <a:r>
              <a:rPr lang="en-US" altLang="ko-KR" sz="2000" dirty="0" smtClean="0">
                <a:sym typeface="Symbol" pitchFamily="18" charset="2"/>
              </a:rPr>
              <a:t>To read a value from a location in memory and load it into a register, the register transfer language notation looks like this:</a:t>
            </a:r>
          </a:p>
          <a:p>
            <a:endParaRPr lang="en-US" altLang="ko-KR" sz="2000" dirty="0" smtClean="0">
              <a:sym typeface="Symbol" pitchFamily="18" charset="2"/>
            </a:endParaRPr>
          </a:p>
          <a:p>
            <a:endParaRPr lang="en-US" altLang="ko-KR" sz="2000" dirty="0" smtClean="0">
              <a:solidFill>
                <a:schemeClr val="bg2"/>
              </a:solidFill>
              <a:sym typeface="Symbol" pitchFamily="18" charset="2"/>
            </a:endParaRPr>
          </a:p>
          <a:p>
            <a:r>
              <a:rPr lang="en-US" altLang="ko-KR" sz="2000" dirty="0" smtClean="0">
                <a:sym typeface="Symbol" pitchFamily="18" charset="2"/>
              </a:rPr>
              <a:t>This causes the following to occur</a:t>
            </a:r>
          </a:p>
          <a:p>
            <a:pPr lvl="1"/>
            <a:r>
              <a:rPr lang="en-US" altLang="ko-KR" sz="1600" dirty="0" smtClean="0">
                <a:sym typeface="Symbol" pitchFamily="18" charset="2"/>
              </a:rPr>
              <a:t>The contents of the MAR get sent to the memory address lines</a:t>
            </a:r>
          </a:p>
          <a:p>
            <a:pPr lvl="1"/>
            <a:r>
              <a:rPr lang="en-US" altLang="ko-KR" sz="1600" dirty="0" smtClean="0">
                <a:sym typeface="Symbol" pitchFamily="18" charset="2"/>
              </a:rPr>
              <a:t>A Read (= 1) gets sent to the memory unit</a:t>
            </a:r>
          </a:p>
          <a:p>
            <a:pPr lvl="1"/>
            <a:r>
              <a:rPr lang="en-US" altLang="ko-KR" sz="1600" dirty="0" smtClean="0">
                <a:sym typeface="Symbol" pitchFamily="18" charset="2"/>
              </a:rPr>
              <a:t>The contents of the specified address are put on the memory’s output data lines</a:t>
            </a:r>
          </a:p>
          <a:p>
            <a:pPr lvl="1"/>
            <a:r>
              <a:rPr lang="en-US" altLang="ko-KR" sz="1600" dirty="0" smtClean="0">
                <a:sym typeface="Symbol" pitchFamily="18" charset="2"/>
              </a:rPr>
              <a:t>These get sent over the bus to be loaded into register R1</a:t>
            </a:r>
          </a:p>
        </p:txBody>
      </p:sp>
      <p:sp>
        <p:nvSpPr>
          <p:cNvPr id="25605" name="Rectangle 23"/>
          <p:cNvSpPr>
            <a:spLocks noChangeArrowheads="1"/>
          </p:cNvSpPr>
          <p:nvPr/>
        </p:nvSpPr>
        <p:spPr bwMode="auto">
          <a:xfrm>
            <a:off x="2686050" y="2457450"/>
            <a:ext cx="1707519" cy="400110"/>
          </a:xfrm>
          <a:prstGeom prst="rect">
            <a:avLst/>
          </a:prstGeom>
          <a:noFill/>
          <a:ln w="25400">
            <a:noFill/>
            <a:miter lim="800000"/>
            <a:headEnd/>
            <a:tailEnd/>
          </a:ln>
        </p:spPr>
        <p:txBody>
          <a:bodyPr wrap="none">
            <a:spAutoFit/>
          </a:bodyPr>
          <a:lstStyle/>
          <a:p>
            <a:pPr>
              <a:spcBef>
                <a:spcPct val="30000"/>
              </a:spcBef>
              <a:buSzPct val="100000"/>
            </a:pPr>
            <a:r>
              <a:rPr lang="en-US" altLang="ko-KR" sz="2000" dirty="0">
                <a:sym typeface="Symbol" pitchFamily="18" charset="2"/>
              </a:rPr>
              <a:t>R1  M[MAR]</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0" y="293688"/>
            <a:ext cx="8810625"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MEMORY  WRITE</a:t>
            </a:r>
          </a:p>
        </p:txBody>
      </p:sp>
      <p:sp>
        <p:nvSpPr>
          <p:cNvPr id="26627" name="Rectangle 3"/>
          <p:cNvSpPr>
            <a:spLocks noChangeArrowheads="1"/>
          </p:cNvSpPr>
          <p:nvPr/>
        </p:nvSpPr>
        <p:spPr bwMode="auto">
          <a:xfrm>
            <a:off x="6542088" y="0"/>
            <a:ext cx="246697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Bus and Memory Transfers</a:t>
            </a:r>
          </a:p>
        </p:txBody>
      </p:sp>
      <p:sp>
        <p:nvSpPr>
          <p:cNvPr id="26628" name="Rectangle 4"/>
          <p:cNvSpPr>
            <a:spLocks noGrp="1" noChangeArrowheads="1"/>
          </p:cNvSpPr>
          <p:nvPr>
            <p:ph type="body" idx="1"/>
          </p:nvPr>
        </p:nvSpPr>
        <p:spPr bwMode="auto">
          <a:xfrm>
            <a:off x="809625" y="1590675"/>
            <a:ext cx="7591425" cy="3630613"/>
          </a:xfrm>
          <a:noFill/>
          <a:ln>
            <a:miter lim="800000"/>
            <a:headEnd/>
            <a:tailEnd/>
          </a:ln>
        </p:spPr>
        <p:txBody>
          <a:bodyPr vert="horz" wrap="square" lIns="91440" tIns="45720" rIns="91440" bIns="45720" numCol="1" anchor="t" anchorCtr="0" compatLnSpc="1">
            <a:prstTxWarp prst="textNoShape">
              <a:avLst/>
            </a:prstTxWarp>
          </a:bodyPr>
          <a:lstStyle/>
          <a:p>
            <a:r>
              <a:rPr lang="en-US" altLang="ko-KR" sz="2000" smtClean="0">
                <a:sym typeface="Symbol" pitchFamily="18" charset="2"/>
              </a:rPr>
              <a:t>To write a value from a register to a location in memory looks like this in register transfer language:</a:t>
            </a:r>
          </a:p>
          <a:p>
            <a:endParaRPr lang="en-US" altLang="ko-KR" sz="2000" smtClean="0">
              <a:sym typeface="Symbol" pitchFamily="18" charset="2"/>
            </a:endParaRPr>
          </a:p>
          <a:p>
            <a:endParaRPr lang="en-US" altLang="ko-KR" sz="2000" smtClean="0">
              <a:solidFill>
                <a:schemeClr val="bg2"/>
              </a:solidFill>
              <a:sym typeface="Symbol" pitchFamily="18" charset="2"/>
            </a:endParaRPr>
          </a:p>
          <a:p>
            <a:r>
              <a:rPr lang="en-US" altLang="ko-KR" sz="2000" smtClean="0">
                <a:sym typeface="Symbol" pitchFamily="18" charset="2"/>
              </a:rPr>
              <a:t>This causes the following to occur</a:t>
            </a:r>
          </a:p>
          <a:p>
            <a:pPr lvl="1"/>
            <a:r>
              <a:rPr lang="en-US" altLang="ko-KR" sz="1600" smtClean="0">
                <a:sym typeface="Symbol" pitchFamily="18" charset="2"/>
              </a:rPr>
              <a:t>The contents of the MAR get sent to the memory address lines</a:t>
            </a:r>
          </a:p>
          <a:p>
            <a:pPr lvl="1"/>
            <a:r>
              <a:rPr lang="en-US" altLang="ko-KR" sz="1600" smtClean="0">
                <a:sym typeface="Symbol" pitchFamily="18" charset="2"/>
              </a:rPr>
              <a:t>A Write (= 1) gets sent to the memory unit</a:t>
            </a:r>
          </a:p>
          <a:p>
            <a:pPr lvl="1"/>
            <a:r>
              <a:rPr lang="en-US" altLang="ko-KR" sz="1600" smtClean="0">
                <a:sym typeface="Symbol" pitchFamily="18" charset="2"/>
              </a:rPr>
              <a:t>The values in register R1 get sent over the bus to the data input lines of the memory</a:t>
            </a:r>
          </a:p>
          <a:p>
            <a:pPr lvl="1"/>
            <a:r>
              <a:rPr lang="en-US" altLang="ko-KR" sz="1600" smtClean="0">
                <a:sym typeface="Symbol" pitchFamily="18" charset="2"/>
              </a:rPr>
              <a:t>The values get loaded into the specified address in the memory</a:t>
            </a:r>
          </a:p>
        </p:txBody>
      </p:sp>
      <p:sp>
        <p:nvSpPr>
          <p:cNvPr id="26629" name="Rectangle 5"/>
          <p:cNvSpPr>
            <a:spLocks noChangeArrowheads="1"/>
          </p:cNvSpPr>
          <p:nvPr/>
        </p:nvSpPr>
        <p:spPr bwMode="auto">
          <a:xfrm>
            <a:off x="2724150" y="2400300"/>
            <a:ext cx="1707519" cy="400110"/>
          </a:xfrm>
          <a:prstGeom prst="rect">
            <a:avLst/>
          </a:prstGeom>
          <a:noFill/>
          <a:ln w="25400">
            <a:noFill/>
            <a:miter lim="800000"/>
            <a:headEnd/>
            <a:tailEnd/>
          </a:ln>
        </p:spPr>
        <p:txBody>
          <a:bodyPr wrap="none">
            <a:spAutoFit/>
          </a:bodyPr>
          <a:lstStyle/>
          <a:p>
            <a:pPr>
              <a:spcBef>
                <a:spcPct val="30000"/>
              </a:spcBef>
              <a:buSzPct val="100000"/>
            </a:pPr>
            <a:r>
              <a:rPr lang="en-US" altLang="ko-KR" sz="2000">
                <a:sym typeface="Symbol" pitchFamily="18" charset="2"/>
              </a:rPr>
              <a:t>M[MAR]  R1</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0" y="293688"/>
            <a:ext cx="9144000"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SUMMARY OF R. TRANSFER MICROOPERATIONS</a:t>
            </a:r>
          </a:p>
        </p:txBody>
      </p:sp>
      <p:sp>
        <p:nvSpPr>
          <p:cNvPr id="27651" name="Rectangle 3"/>
          <p:cNvSpPr>
            <a:spLocks noChangeArrowheads="1"/>
          </p:cNvSpPr>
          <p:nvPr/>
        </p:nvSpPr>
        <p:spPr bwMode="auto">
          <a:xfrm>
            <a:off x="358775" y="1233488"/>
            <a:ext cx="8526463" cy="4510087"/>
          </a:xfrm>
          <a:prstGeom prst="rect">
            <a:avLst/>
          </a:prstGeom>
          <a:noFill/>
          <a:ln w="38100">
            <a:solidFill>
              <a:schemeClr val="tx1"/>
            </a:solidFill>
            <a:miter lim="800000"/>
            <a:headEnd/>
            <a:tailEnd/>
          </a:ln>
        </p:spPr>
        <p:txBody>
          <a:bodyPr wrap="none" anchor="ctr"/>
          <a:lstStyle/>
          <a:p>
            <a:endParaRPr lang="en-US"/>
          </a:p>
        </p:txBody>
      </p:sp>
      <p:sp>
        <p:nvSpPr>
          <p:cNvPr id="27652" name="Rectangle 19"/>
          <p:cNvSpPr>
            <a:spLocks noChangeArrowheads="1"/>
          </p:cNvSpPr>
          <p:nvPr/>
        </p:nvSpPr>
        <p:spPr bwMode="auto">
          <a:xfrm>
            <a:off x="6542088" y="0"/>
            <a:ext cx="246697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Bus and Memory Transfers</a:t>
            </a:r>
          </a:p>
        </p:txBody>
      </p:sp>
      <p:sp>
        <p:nvSpPr>
          <p:cNvPr id="27653" name="Rectangle 20"/>
          <p:cNvSpPr>
            <a:spLocks noChangeArrowheads="1"/>
          </p:cNvSpPr>
          <p:nvPr/>
        </p:nvSpPr>
        <p:spPr bwMode="auto">
          <a:xfrm>
            <a:off x="401638" y="1222375"/>
            <a:ext cx="8580437" cy="4459288"/>
          </a:xfrm>
          <a:prstGeom prst="rect">
            <a:avLst/>
          </a:prstGeom>
          <a:noFill/>
          <a:ln w="25400">
            <a:noFill/>
            <a:miter lim="800000"/>
            <a:headEnd/>
            <a:tailEnd/>
          </a:ln>
        </p:spPr>
        <p:txBody>
          <a:bodyPr lIns="90488" tIns="44450" rIns="90488" bIns="44450">
            <a:spAutoFit/>
          </a:bodyPr>
          <a:lstStyle/>
          <a:p>
            <a:pPr defTabSz="762000">
              <a:lnSpc>
                <a:spcPct val="104000"/>
              </a:lnSpc>
            </a:pPr>
            <a:r>
              <a:rPr lang="en-US" altLang="ko-KR" sz="1800" dirty="0">
                <a:solidFill>
                  <a:schemeClr val="tx1"/>
                </a:solidFill>
              </a:rPr>
              <a:t>A </a:t>
            </a:r>
            <a:r>
              <a:rPr lang="en-US" altLang="ko-KR" sz="2400" dirty="0">
                <a:solidFill>
                  <a:schemeClr val="tx1"/>
                </a:solidFill>
                <a:sym typeface="Symbol" pitchFamily="18" charset="2"/>
              </a:rPr>
              <a:t></a:t>
            </a:r>
            <a:r>
              <a:rPr lang="en-US" altLang="ko-KR" sz="2400" dirty="0">
                <a:solidFill>
                  <a:schemeClr val="tx1"/>
                </a:solidFill>
                <a:latin typeface="Symbol" pitchFamily="18" charset="2"/>
              </a:rPr>
              <a:t> </a:t>
            </a:r>
            <a:r>
              <a:rPr lang="en-US" altLang="ko-KR" sz="1800" dirty="0">
                <a:solidFill>
                  <a:schemeClr val="tx1"/>
                </a:solidFill>
              </a:rPr>
              <a:t>B	       	</a:t>
            </a:r>
            <a:r>
              <a:rPr lang="en-US" altLang="ko-KR" sz="1800" dirty="0" smtClean="0">
                <a:solidFill>
                  <a:schemeClr val="tx1"/>
                </a:solidFill>
              </a:rPr>
              <a:t>	Transfer </a:t>
            </a:r>
            <a:r>
              <a:rPr lang="en-US" altLang="ko-KR" sz="1800" dirty="0">
                <a:solidFill>
                  <a:schemeClr val="tx1"/>
                </a:solidFill>
              </a:rPr>
              <a:t>content of reg. B into reg. A</a:t>
            </a:r>
          </a:p>
          <a:p>
            <a:pPr defTabSz="762000">
              <a:lnSpc>
                <a:spcPct val="104000"/>
              </a:lnSpc>
            </a:pPr>
            <a:r>
              <a:rPr lang="en-US" altLang="ko-KR" sz="1800" dirty="0">
                <a:solidFill>
                  <a:schemeClr val="tx1"/>
                </a:solidFill>
              </a:rPr>
              <a:t>AR </a:t>
            </a:r>
            <a:r>
              <a:rPr lang="en-US" altLang="ko-KR" sz="2400" dirty="0">
                <a:solidFill>
                  <a:schemeClr val="tx1"/>
                </a:solidFill>
                <a:sym typeface="Symbol" pitchFamily="18" charset="2"/>
              </a:rPr>
              <a:t></a:t>
            </a:r>
            <a:r>
              <a:rPr lang="en-US" altLang="ko-KR" sz="2400" dirty="0">
                <a:solidFill>
                  <a:schemeClr val="tx1"/>
                </a:solidFill>
                <a:latin typeface="Symbol" pitchFamily="18" charset="2"/>
              </a:rPr>
              <a:t></a:t>
            </a:r>
            <a:r>
              <a:rPr lang="en-US" altLang="ko-KR" sz="1800" dirty="0">
                <a:solidFill>
                  <a:schemeClr val="tx1"/>
                </a:solidFill>
              </a:rPr>
              <a:t>DR(AD)	</a:t>
            </a:r>
            <a:r>
              <a:rPr lang="en-US" altLang="ko-KR" sz="1800" dirty="0" smtClean="0">
                <a:solidFill>
                  <a:schemeClr val="tx1"/>
                </a:solidFill>
              </a:rPr>
              <a:t>	Transfer </a:t>
            </a:r>
            <a:r>
              <a:rPr lang="en-US" altLang="ko-KR" sz="1800" dirty="0">
                <a:solidFill>
                  <a:schemeClr val="tx1"/>
                </a:solidFill>
              </a:rPr>
              <a:t>content of AD portion of reg. DR into reg. AR</a:t>
            </a:r>
          </a:p>
          <a:p>
            <a:pPr defTabSz="762000">
              <a:lnSpc>
                <a:spcPct val="104000"/>
              </a:lnSpc>
            </a:pPr>
            <a:r>
              <a:rPr lang="en-US" altLang="ko-KR" sz="1800" dirty="0">
                <a:solidFill>
                  <a:schemeClr val="tx1"/>
                </a:solidFill>
              </a:rPr>
              <a:t>A </a:t>
            </a:r>
            <a:r>
              <a:rPr lang="en-US" altLang="ko-KR" sz="2400" dirty="0">
                <a:solidFill>
                  <a:schemeClr val="tx1"/>
                </a:solidFill>
                <a:sym typeface="Symbol" pitchFamily="18" charset="2"/>
              </a:rPr>
              <a:t></a:t>
            </a:r>
            <a:r>
              <a:rPr lang="en-US" altLang="ko-KR" sz="2400" dirty="0">
                <a:solidFill>
                  <a:schemeClr val="tx1"/>
                </a:solidFill>
                <a:latin typeface="Symbol" pitchFamily="18" charset="2"/>
              </a:rPr>
              <a:t></a:t>
            </a:r>
            <a:r>
              <a:rPr lang="en-US" altLang="ko-KR" sz="1800" dirty="0">
                <a:solidFill>
                  <a:schemeClr val="tx1"/>
                </a:solidFill>
              </a:rPr>
              <a:t> constant	</a:t>
            </a:r>
            <a:r>
              <a:rPr lang="en-US" altLang="ko-KR" sz="1800" dirty="0" smtClean="0">
                <a:solidFill>
                  <a:schemeClr val="tx1"/>
                </a:solidFill>
              </a:rPr>
              <a:t>	Transfer </a:t>
            </a:r>
            <a:r>
              <a:rPr lang="en-US" altLang="ko-KR" sz="1800" dirty="0">
                <a:solidFill>
                  <a:schemeClr val="tx1"/>
                </a:solidFill>
              </a:rPr>
              <a:t>a binary constant into reg. A</a:t>
            </a:r>
          </a:p>
          <a:p>
            <a:pPr defTabSz="762000">
              <a:lnSpc>
                <a:spcPct val="104000"/>
              </a:lnSpc>
            </a:pPr>
            <a:r>
              <a:rPr lang="en-US" altLang="ko-KR" sz="1800" dirty="0">
                <a:solidFill>
                  <a:schemeClr val="tx1"/>
                </a:solidFill>
              </a:rPr>
              <a:t>ABUS </a:t>
            </a:r>
            <a:r>
              <a:rPr lang="en-US" altLang="ko-KR" sz="2400" dirty="0">
                <a:solidFill>
                  <a:schemeClr val="tx1"/>
                </a:solidFill>
                <a:sym typeface="Symbol" pitchFamily="18" charset="2"/>
              </a:rPr>
              <a:t></a:t>
            </a:r>
            <a:r>
              <a:rPr lang="en-US" altLang="ko-KR" sz="2400" dirty="0">
                <a:solidFill>
                  <a:schemeClr val="tx1"/>
                </a:solidFill>
                <a:latin typeface="Symbol" pitchFamily="18" charset="2"/>
              </a:rPr>
              <a:t> </a:t>
            </a:r>
            <a:r>
              <a:rPr lang="en-US" altLang="ko-KR" sz="1800" dirty="0">
                <a:solidFill>
                  <a:schemeClr val="tx1"/>
                </a:solidFill>
              </a:rPr>
              <a:t>R1,	        	Transfer content of R1 into bus A and, at the same time, </a:t>
            </a:r>
          </a:p>
          <a:p>
            <a:pPr defTabSz="762000">
              <a:lnSpc>
                <a:spcPct val="104000"/>
              </a:lnSpc>
            </a:pPr>
            <a:r>
              <a:rPr lang="en-US" altLang="ko-KR" sz="1800" dirty="0">
                <a:solidFill>
                  <a:schemeClr val="tx1"/>
                </a:solidFill>
              </a:rPr>
              <a:t>R2 </a:t>
            </a:r>
            <a:r>
              <a:rPr lang="en-US" altLang="ko-KR" sz="2400" dirty="0">
                <a:solidFill>
                  <a:schemeClr val="tx1"/>
                </a:solidFill>
                <a:sym typeface="Symbol" pitchFamily="18" charset="2"/>
              </a:rPr>
              <a:t></a:t>
            </a:r>
            <a:r>
              <a:rPr lang="en-US" altLang="ko-KR" sz="2400" dirty="0">
                <a:solidFill>
                  <a:schemeClr val="tx1"/>
                </a:solidFill>
                <a:latin typeface="Symbol" pitchFamily="18" charset="2"/>
              </a:rPr>
              <a:t></a:t>
            </a:r>
            <a:r>
              <a:rPr lang="en-US" altLang="ko-KR" sz="1800" dirty="0">
                <a:solidFill>
                  <a:schemeClr val="tx1"/>
                </a:solidFill>
              </a:rPr>
              <a:t>ABUS		    transfer content of bus A into R2                </a:t>
            </a:r>
          </a:p>
          <a:p>
            <a:pPr defTabSz="762000">
              <a:lnSpc>
                <a:spcPct val="104000"/>
              </a:lnSpc>
            </a:pPr>
            <a:r>
              <a:rPr lang="en-US" altLang="ko-KR" sz="1800" dirty="0">
                <a:solidFill>
                  <a:schemeClr val="tx1"/>
                </a:solidFill>
              </a:rPr>
              <a:t>AR		         	Address register</a:t>
            </a:r>
          </a:p>
          <a:p>
            <a:pPr defTabSz="762000">
              <a:lnSpc>
                <a:spcPct val="104000"/>
              </a:lnSpc>
            </a:pPr>
            <a:r>
              <a:rPr lang="en-US" altLang="ko-KR" sz="1800" dirty="0">
                <a:solidFill>
                  <a:schemeClr val="tx1"/>
                </a:solidFill>
              </a:rPr>
              <a:t>DR		         	Data register</a:t>
            </a:r>
          </a:p>
          <a:p>
            <a:pPr defTabSz="762000">
              <a:lnSpc>
                <a:spcPct val="104000"/>
              </a:lnSpc>
            </a:pPr>
            <a:r>
              <a:rPr lang="en-US" altLang="ko-KR" sz="1800" dirty="0">
                <a:solidFill>
                  <a:schemeClr val="tx1"/>
                </a:solidFill>
              </a:rPr>
              <a:t>M[R]	                     	Memory word specified by reg. R</a:t>
            </a:r>
          </a:p>
          <a:p>
            <a:pPr defTabSz="762000">
              <a:lnSpc>
                <a:spcPct val="104000"/>
              </a:lnSpc>
            </a:pPr>
            <a:r>
              <a:rPr lang="en-US" altLang="ko-KR" sz="1800" dirty="0">
                <a:solidFill>
                  <a:schemeClr val="tx1"/>
                </a:solidFill>
              </a:rPr>
              <a:t>M	                      	Equivalent to M[AR]</a:t>
            </a:r>
          </a:p>
          <a:p>
            <a:pPr defTabSz="762000">
              <a:lnSpc>
                <a:spcPct val="104000"/>
              </a:lnSpc>
            </a:pPr>
            <a:r>
              <a:rPr lang="en-US" altLang="ko-KR" sz="1800" dirty="0">
                <a:solidFill>
                  <a:schemeClr val="tx1"/>
                </a:solidFill>
              </a:rPr>
              <a:t>DR </a:t>
            </a:r>
            <a:r>
              <a:rPr lang="en-US" altLang="ko-KR" sz="2400" dirty="0">
                <a:solidFill>
                  <a:schemeClr val="tx1"/>
                </a:solidFill>
                <a:sym typeface="Symbol" pitchFamily="18" charset="2"/>
              </a:rPr>
              <a:t></a:t>
            </a:r>
            <a:r>
              <a:rPr lang="en-US" altLang="ko-KR" sz="2400" dirty="0">
                <a:solidFill>
                  <a:schemeClr val="tx1"/>
                </a:solidFill>
                <a:latin typeface="Symbol" pitchFamily="18" charset="2"/>
              </a:rPr>
              <a:t></a:t>
            </a:r>
            <a:r>
              <a:rPr lang="en-US" altLang="ko-KR" sz="1800" dirty="0">
                <a:solidFill>
                  <a:schemeClr val="tx1"/>
                </a:solidFill>
              </a:rPr>
              <a:t> M	     	Memory </a:t>
            </a:r>
            <a:r>
              <a:rPr lang="en-US" altLang="ko-KR" sz="1800" i="1" dirty="0">
                <a:solidFill>
                  <a:schemeClr val="tx1"/>
                </a:solidFill>
              </a:rPr>
              <a:t>read</a:t>
            </a:r>
            <a:r>
              <a:rPr lang="en-US" altLang="ko-KR" sz="1800" dirty="0">
                <a:solidFill>
                  <a:schemeClr val="tx1"/>
                </a:solidFill>
              </a:rPr>
              <a:t> operation: transfers content of</a:t>
            </a:r>
          </a:p>
          <a:p>
            <a:pPr defTabSz="762000">
              <a:lnSpc>
                <a:spcPct val="104000"/>
              </a:lnSpc>
            </a:pPr>
            <a:r>
              <a:rPr lang="en-US" altLang="ko-KR" sz="1800" dirty="0">
                <a:solidFill>
                  <a:schemeClr val="tx1"/>
                </a:solidFill>
              </a:rPr>
              <a:t>                                     	memory word specified by AR into DR</a:t>
            </a:r>
          </a:p>
          <a:p>
            <a:pPr defTabSz="762000">
              <a:lnSpc>
                <a:spcPct val="104000"/>
              </a:lnSpc>
            </a:pPr>
            <a:r>
              <a:rPr lang="en-US" altLang="ko-KR" sz="1800" dirty="0">
                <a:solidFill>
                  <a:schemeClr val="tx1"/>
                </a:solidFill>
              </a:rPr>
              <a:t>M </a:t>
            </a:r>
            <a:r>
              <a:rPr lang="en-US" altLang="ko-KR" sz="2400" dirty="0">
                <a:solidFill>
                  <a:schemeClr val="tx1"/>
                </a:solidFill>
                <a:sym typeface="Symbol" pitchFamily="18" charset="2"/>
              </a:rPr>
              <a:t></a:t>
            </a:r>
            <a:r>
              <a:rPr lang="en-US" altLang="ko-KR" sz="2400" dirty="0">
                <a:solidFill>
                  <a:schemeClr val="tx1"/>
                </a:solidFill>
                <a:latin typeface="Symbol" pitchFamily="18" charset="2"/>
              </a:rPr>
              <a:t></a:t>
            </a:r>
            <a:r>
              <a:rPr lang="en-US" altLang="ko-KR" sz="1800" dirty="0">
                <a:solidFill>
                  <a:schemeClr val="tx1"/>
                </a:solidFill>
              </a:rPr>
              <a:t> DR	    	Memory </a:t>
            </a:r>
            <a:r>
              <a:rPr lang="en-US" altLang="ko-KR" sz="1800" i="1" dirty="0">
                <a:solidFill>
                  <a:schemeClr val="tx1"/>
                </a:solidFill>
              </a:rPr>
              <a:t>write</a:t>
            </a:r>
            <a:r>
              <a:rPr lang="en-US" altLang="ko-KR" sz="1800" dirty="0">
                <a:solidFill>
                  <a:schemeClr val="tx1"/>
                </a:solidFill>
              </a:rPr>
              <a:t> operation: transfers content of</a:t>
            </a:r>
          </a:p>
          <a:p>
            <a:pPr defTabSz="762000">
              <a:lnSpc>
                <a:spcPct val="104000"/>
              </a:lnSpc>
            </a:pPr>
            <a:r>
              <a:rPr lang="en-US" altLang="ko-KR" sz="1800" dirty="0">
                <a:solidFill>
                  <a:schemeClr val="tx1"/>
                </a:solidFill>
              </a:rPr>
              <a:t>                                      	DR into memory word specified by AR</a:t>
            </a:r>
          </a:p>
        </p:txBody>
      </p:sp>
      <p:sp>
        <p:nvSpPr>
          <p:cNvPr id="27654" name="Line 21"/>
          <p:cNvSpPr>
            <a:spLocks noChangeShapeType="1"/>
          </p:cNvSpPr>
          <p:nvPr/>
        </p:nvSpPr>
        <p:spPr bwMode="auto">
          <a:xfrm flipV="1">
            <a:off x="2352675" y="1257300"/>
            <a:ext cx="0" cy="4505325"/>
          </a:xfrm>
          <a:prstGeom prst="line">
            <a:avLst/>
          </a:prstGeom>
          <a:noFill/>
          <a:ln w="9525">
            <a:solidFill>
              <a:schemeClr val="tx1"/>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0" y="303213"/>
            <a:ext cx="9144000"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MICROOPERATIONS</a:t>
            </a:r>
          </a:p>
        </p:txBody>
      </p:sp>
      <p:sp>
        <p:nvSpPr>
          <p:cNvPr id="28675" name="Rectangle 8"/>
          <p:cNvSpPr>
            <a:spLocks noChangeArrowheads="1"/>
          </p:cNvSpPr>
          <p:nvPr/>
        </p:nvSpPr>
        <p:spPr bwMode="auto">
          <a:xfrm>
            <a:off x="544513" y="1719263"/>
            <a:ext cx="6630987" cy="309562"/>
          </a:xfrm>
          <a:prstGeom prst="rect">
            <a:avLst/>
          </a:prstGeom>
          <a:noFill/>
          <a:ln w="12700">
            <a:noFill/>
            <a:miter lim="800000"/>
            <a:headEnd/>
            <a:tailEnd/>
          </a:ln>
        </p:spPr>
        <p:txBody>
          <a:bodyPr wrap="none" lIns="63500" tIns="25400" rIns="63500" bIns="25400">
            <a:spAutoFit/>
          </a:bodyPr>
          <a:lstStyle/>
          <a:p>
            <a:pPr defTabSz="762000">
              <a:lnSpc>
                <a:spcPct val="85000"/>
              </a:lnSpc>
              <a:buFontTx/>
              <a:buChar char="•"/>
            </a:pPr>
            <a:r>
              <a:rPr lang="en-US" altLang="ko-KR" sz="2000">
                <a:solidFill>
                  <a:schemeClr val="tx1"/>
                </a:solidFill>
              </a:rPr>
              <a:t> Computer system microoperations are of four types:</a:t>
            </a:r>
          </a:p>
        </p:txBody>
      </p:sp>
      <p:sp>
        <p:nvSpPr>
          <p:cNvPr id="28676" name="Rectangle 9"/>
          <p:cNvSpPr>
            <a:spLocks noChangeArrowheads="1"/>
          </p:cNvSpPr>
          <p:nvPr/>
        </p:nvSpPr>
        <p:spPr bwMode="auto">
          <a:xfrm>
            <a:off x="1670050" y="1555750"/>
            <a:ext cx="36513" cy="158750"/>
          </a:xfrm>
          <a:prstGeom prst="rect">
            <a:avLst/>
          </a:prstGeom>
          <a:noFill/>
          <a:ln w="12700">
            <a:noFill/>
            <a:miter lim="800000"/>
            <a:headEnd/>
            <a:tailEnd/>
          </a:ln>
        </p:spPr>
        <p:txBody>
          <a:bodyPr wrap="none" anchor="ctr"/>
          <a:lstStyle/>
          <a:p>
            <a:endParaRPr lang="en-US"/>
          </a:p>
        </p:txBody>
      </p:sp>
      <p:sp>
        <p:nvSpPr>
          <p:cNvPr id="28677" name="Rectangle 10"/>
          <p:cNvSpPr>
            <a:spLocks noChangeArrowheads="1"/>
          </p:cNvSpPr>
          <p:nvPr/>
        </p:nvSpPr>
        <p:spPr bwMode="auto">
          <a:xfrm>
            <a:off x="1497013" y="2443163"/>
            <a:ext cx="6435725" cy="1862137"/>
          </a:xfrm>
          <a:prstGeom prst="rect">
            <a:avLst/>
          </a:prstGeom>
          <a:noFill/>
          <a:ln w="12700">
            <a:noFill/>
            <a:miter lim="800000"/>
            <a:headEnd/>
            <a:tailEnd/>
          </a:ln>
        </p:spPr>
        <p:txBody>
          <a:bodyPr lIns="63500" tIns="25400" rIns="63500" bIns="25400">
            <a:spAutoFit/>
          </a:bodyPr>
          <a:lstStyle/>
          <a:p>
            <a:pPr marL="381000" indent="-381000" defTabSz="152400">
              <a:lnSpc>
                <a:spcPct val="86000"/>
              </a:lnSpc>
              <a:spcBef>
                <a:spcPct val="41000"/>
              </a:spcBef>
            </a:pPr>
            <a:r>
              <a:rPr lang="en-US" altLang="ko-KR" sz="2000">
                <a:solidFill>
                  <a:schemeClr val="tx1"/>
                </a:solidFill>
              </a:rPr>
              <a:t>- Register transfer microoperations</a:t>
            </a:r>
          </a:p>
          <a:p>
            <a:pPr marL="381000" indent="-381000" defTabSz="152400">
              <a:lnSpc>
                <a:spcPct val="86000"/>
              </a:lnSpc>
              <a:spcBef>
                <a:spcPct val="41000"/>
              </a:spcBef>
            </a:pPr>
            <a:r>
              <a:rPr lang="en-US" altLang="ko-KR" sz="2000">
                <a:solidFill>
                  <a:schemeClr val="tx1"/>
                </a:solidFill>
              </a:rPr>
              <a:t>- Arithmetic microoperations</a:t>
            </a:r>
          </a:p>
          <a:p>
            <a:pPr marL="381000" indent="-381000" defTabSz="152400">
              <a:lnSpc>
                <a:spcPct val="86000"/>
              </a:lnSpc>
              <a:spcBef>
                <a:spcPct val="41000"/>
              </a:spcBef>
            </a:pPr>
            <a:r>
              <a:rPr lang="en-US" altLang="ko-KR" sz="2000">
                <a:solidFill>
                  <a:schemeClr val="tx1"/>
                </a:solidFill>
              </a:rPr>
              <a:t>- Logic microoperations</a:t>
            </a:r>
          </a:p>
          <a:p>
            <a:pPr marL="381000" indent="-381000" defTabSz="152400">
              <a:lnSpc>
                <a:spcPct val="86000"/>
              </a:lnSpc>
              <a:spcBef>
                <a:spcPct val="41000"/>
              </a:spcBef>
            </a:pPr>
            <a:r>
              <a:rPr lang="en-US" altLang="ko-KR" sz="2000">
                <a:solidFill>
                  <a:schemeClr val="tx1"/>
                </a:solidFill>
              </a:rPr>
              <a:t>- Shift microoperations</a:t>
            </a:r>
          </a:p>
          <a:p>
            <a:pPr marL="381000" indent="-381000" defTabSz="152400" latinLnBrk="1">
              <a:lnSpc>
                <a:spcPct val="86000"/>
              </a:lnSpc>
              <a:spcBef>
                <a:spcPct val="41000"/>
              </a:spcBef>
            </a:pPr>
            <a:endParaRPr lang="en-US" altLang="ko-KR" sz="2000">
              <a:solidFill>
                <a:schemeClr val="tx1"/>
              </a:solidFill>
            </a:endParaRPr>
          </a:p>
        </p:txBody>
      </p:sp>
      <p:sp>
        <p:nvSpPr>
          <p:cNvPr id="28678" name="Rectangle 12"/>
          <p:cNvSpPr>
            <a:spLocks noChangeArrowheads="1"/>
          </p:cNvSpPr>
          <p:nvPr/>
        </p:nvSpPr>
        <p:spPr bwMode="auto">
          <a:xfrm>
            <a:off x="6489700" y="0"/>
            <a:ext cx="248602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Arithmetic Microoperations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0" y="303213"/>
            <a:ext cx="9144000"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dirty="0" smtClean="0"/>
              <a:t>ARITHMETIC  MICROOPERATIONS</a:t>
            </a:r>
          </a:p>
        </p:txBody>
      </p:sp>
      <p:sp>
        <p:nvSpPr>
          <p:cNvPr id="29699" name="Rectangle 3"/>
          <p:cNvSpPr>
            <a:spLocks noChangeArrowheads="1"/>
          </p:cNvSpPr>
          <p:nvPr/>
        </p:nvSpPr>
        <p:spPr bwMode="auto">
          <a:xfrm>
            <a:off x="5033963" y="4300538"/>
            <a:ext cx="34925" cy="368300"/>
          </a:xfrm>
          <a:prstGeom prst="rect">
            <a:avLst/>
          </a:prstGeom>
          <a:noFill/>
          <a:ln w="12700">
            <a:noFill/>
            <a:miter lim="800000"/>
            <a:headEnd/>
            <a:tailEnd/>
          </a:ln>
        </p:spPr>
        <p:txBody>
          <a:bodyPr wrap="none" anchor="ctr"/>
          <a:lstStyle/>
          <a:p>
            <a:endParaRPr lang="en-US"/>
          </a:p>
        </p:txBody>
      </p:sp>
      <p:sp>
        <p:nvSpPr>
          <p:cNvPr id="29700" name="Rectangle 4"/>
          <p:cNvSpPr>
            <a:spLocks noChangeArrowheads="1"/>
          </p:cNvSpPr>
          <p:nvPr/>
        </p:nvSpPr>
        <p:spPr bwMode="auto">
          <a:xfrm>
            <a:off x="5245100" y="4405313"/>
            <a:ext cx="34925" cy="369887"/>
          </a:xfrm>
          <a:prstGeom prst="rect">
            <a:avLst/>
          </a:prstGeom>
          <a:noFill/>
          <a:ln w="12700">
            <a:noFill/>
            <a:miter lim="800000"/>
            <a:headEnd/>
            <a:tailEnd/>
          </a:ln>
        </p:spPr>
        <p:txBody>
          <a:bodyPr wrap="none" anchor="ctr"/>
          <a:lstStyle/>
          <a:p>
            <a:endParaRPr lang="en-US"/>
          </a:p>
        </p:txBody>
      </p:sp>
      <p:sp>
        <p:nvSpPr>
          <p:cNvPr id="29701" name="Rectangle 5"/>
          <p:cNvSpPr>
            <a:spLocks noChangeArrowheads="1"/>
          </p:cNvSpPr>
          <p:nvPr/>
        </p:nvSpPr>
        <p:spPr bwMode="auto">
          <a:xfrm>
            <a:off x="1187450" y="4495800"/>
            <a:ext cx="6677025" cy="1981200"/>
          </a:xfrm>
          <a:prstGeom prst="rect">
            <a:avLst/>
          </a:prstGeom>
          <a:noFill/>
          <a:ln w="25400">
            <a:solidFill>
              <a:schemeClr val="tx1"/>
            </a:solidFill>
            <a:miter lim="800000"/>
            <a:headEnd/>
            <a:tailEnd/>
          </a:ln>
        </p:spPr>
        <p:txBody>
          <a:bodyPr wrap="none" anchor="ctr"/>
          <a:lstStyle/>
          <a:p>
            <a:endParaRPr lang="en-US"/>
          </a:p>
        </p:txBody>
      </p:sp>
      <p:sp>
        <p:nvSpPr>
          <p:cNvPr id="29702" name="Rectangle 6"/>
          <p:cNvSpPr>
            <a:spLocks noChangeArrowheads="1"/>
          </p:cNvSpPr>
          <p:nvPr/>
        </p:nvSpPr>
        <p:spPr bwMode="auto">
          <a:xfrm>
            <a:off x="5807075" y="5908675"/>
            <a:ext cx="34925" cy="193675"/>
          </a:xfrm>
          <a:prstGeom prst="rect">
            <a:avLst/>
          </a:prstGeom>
          <a:noFill/>
          <a:ln w="12700">
            <a:noFill/>
            <a:miter lim="800000"/>
            <a:headEnd/>
            <a:tailEnd/>
          </a:ln>
        </p:spPr>
        <p:txBody>
          <a:bodyPr wrap="none" anchor="ctr"/>
          <a:lstStyle/>
          <a:p>
            <a:endParaRPr lang="en-US"/>
          </a:p>
        </p:txBody>
      </p:sp>
      <p:sp>
        <p:nvSpPr>
          <p:cNvPr id="29703" name="Rectangle 7"/>
          <p:cNvSpPr>
            <a:spLocks noChangeArrowheads="1"/>
          </p:cNvSpPr>
          <p:nvPr/>
        </p:nvSpPr>
        <p:spPr bwMode="auto">
          <a:xfrm>
            <a:off x="2046288" y="4035425"/>
            <a:ext cx="6032500" cy="361950"/>
          </a:xfrm>
          <a:prstGeom prst="rect">
            <a:avLst/>
          </a:prstGeom>
          <a:noFill/>
          <a:ln w="12700">
            <a:noFill/>
            <a:miter lim="800000"/>
            <a:headEnd/>
            <a:tailEnd/>
          </a:ln>
        </p:spPr>
        <p:txBody>
          <a:bodyPr wrap="none" lIns="63500" tIns="25400" rIns="63500" bIns="25400">
            <a:spAutoFit/>
          </a:bodyPr>
          <a:lstStyle/>
          <a:p>
            <a:pPr defTabSz="762000">
              <a:lnSpc>
                <a:spcPct val="102000"/>
              </a:lnSpc>
            </a:pPr>
            <a:r>
              <a:rPr lang="en-US" altLang="ko-KR" sz="2000">
                <a:solidFill>
                  <a:schemeClr val="tx1"/>
                </a:solidFill>
              </a:rPr>
              <a:t>Summary of Typical Arithmetic Micro-Operations</a:t>
            </a:r>
          </a:p>
        </p:txBody>
      </p:sp>
      <p:sp>
        <p:nvSpPr>
          <p:cNvPr id="29704" name="Rectangle 9"/>
          <p:cNvSpPr>
            <a:spLocks noChangeArrowheads="1"/>
          </p:cNvSpPr>
          <p:nvPr/>
        </p:nvSpPr>
        <p:spPr bwMode="auto">
          <a:xfrm>
            <a:off x="1670050" y="1555750"/>
            <a:ext cx="36513" cy="158750"/>
          </a:xfrm>
          <a:prstGeom prst="rect">
            <a:avLst/>
          </a:prstGeom>
          <a:noFill/>
          <a:ln w="12700">
            <a:noFill/>
            <a:miter lim="800000"/>
            <a:headEnd/>
            <a:tailEnd/>
          </a:ln>
        </p:spPr>
        <p:txBody>
          <a:bodyPr wrap="none" anchor="ctr"/>
          <a:lstStyle/>
          <a:p>
            <a:endParaRPr lang="en-US"/>
          </a:p>
        </p:txBody>
      </p:sp>
      <p:sp>
        <p:nvSpPr>
          <p:cNvPr id="29705" name="Rectangle 11"/>
          <p:cNvSpPr>
            <a:spLocks noChangeArrowheads="1"/>
          </p:cNvSpPr>
          <p:nvPr/>
        </p:nvSpPr>
        <p:spPr bwMode="auto">
          <a:xfrm>
            <a:off x="6489700" y="0"/>
            <a:ext cx="248602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Arithmetic Microoperations</a:t>
            </a:r>
          </a:p>
        </p:txBody>
      </p:sp>
      <p:sp>
        <p:nvSpPr>
          <p:cNvPr id="29706" name="Rectangle 12"/>
          <p:cNvSpPr>
            <a:spLocks noChangeArrowheads="1"/>
          </p:cNvSpPr>
          <p:nvPr/>
        </p:nvSpPr>
        <p:spPr bwMode="auto">
          <a:xfrm>
            <a:off x="692150" y="4579938"/>
            <a:ext cx="7232650" cy="1869230"/>
          </a:xfrm>
          <a:prstGeom prst="rect">
            <a:avLst/>
          </a:prstGeom>
          <a:noFill/>
          <a:ln w="25400">
            <a:noFill/>
            <a:miter lim="800000"/>
            <a:headEnd/>
            <a:tailEnd/>
          </a:ln>
        </p:spPr>
        <p:txBody>
          <a:bodyPr wrap="square" lIns="90488" tIns="44450" rIns="90488" bIns="44450">
            <a:spAutoFit/>
          </a:bodyPr>
          <a:lstStyle/>
          <a:p>
            <a:pPr marL="571500" lvl="1" defTabSz="762000">
              <a:lnSpc>
                <a:spcPct val="94000"/>
              </a:lnSpc>
              <a:spcBef>
                <a:spcPct val="28000"/>
              </a:spcBef>
            </a:pPr>
            <a:r>
              <a:rPr lang="en-US" altLang="ko-KR" sz="1400" dirty="0">
                <a:solidFill>
                  <a:schemeClr val="tx1"/>
                </a:solidFill>
              </a:rPr>
              <a:t>R3 </a:t>
            </a:r>
            <a:r>
              <a:rPr lang="en-US" altLang="ko-KR" sz="1400" dirty="0">
                <a:solidFill>
                  <a:schemeClr val="tx1"/>
                </a:solidFill>
                <a:sym typeface="Symbol" pitchFamily="18" charset="2"/>
              </a:rPr>
              <a:t></a:t>
            </a:r>
            <a:r>
              <a:rPr lang="en-US" altLang="ko-KR" sz="1400" dirty="0">
                <a:solidFill>
                  <a:schemeClr val="tx1"/>
                </a:solidFill>
                <a:latin typeface="Symbol" pitchFamily="18" charset="2"/>
              </a:rPr>
              <a:t></a:t>
            </a:r>
            <a:r>
              <a:rPr lang="en-US" altLang="ko-KR" sz="1400" dirty="0">
                <a:solidFill>
                  <a:schemeClr val="tx1"/>
                </a:solidFill>
              </a:rPr>
              <a:t> R1 + R2 	Contents of R1 plus R2 transferred to R3</a:t>
            </a:r>
          </a:p>
          <a:p>
            <a:pPr marL="571500" lvl="1" defTabSz="762000">
              <a:lnSpc>
                <a:spcPct val="94000"/>
              </a:lnSpc>
              <a:spcBef>
                <a:spcPct val="28000"/>
              </a:spcBef>
            </a:pPr>
            <a:r>
              <a:rPr lang="en-US" altLang="ko-KR" sz="1400" dirty="0">
                <a:solidFill>
                  <a:schemeClr val="tx1"/>
                </a:solidFill>
              </a:rPr>
              <a:t>R3 </a:t>
            </a:r>
            <a:r>
              <a:rPr lang="en-US" altLang="ko-KR" sz="1400" dirty="0">
                <a:solidFill>
                  <a:schemeClr val="tx1"/>
                </a:solidFill>
                <a:sym typeface="Symbol" pitchFamily="18" charset="2"/>
              </a:rPr>
              <a:t></a:t>
            </a:r>
            <a:r>
              <a:rPr lang="en-US" altLang="ko-KR" sz="1400" dirty="0">
                <a:solidFill>
                  <a:schemeClr val="tx1"/>
                </a:solidFill>
                <a:latin typeface="Symbol" pitchFamily="18" charset="2"/>
              </a:rPr>
              <a:t></a:t>
            </a:r>
            <a:r>
              <a:rPr lang="en-US" altLang="ko-KR" sz="1400" dirty="0">
                <a:solidFill>
                  <a:schemeClr val="tx1"/>
                </a:solidFill>
              </a:rPr>
              <a:t> R1 - R2	Contents of R1 minus R2 transferred to R3</a:t>
            </a:r>
          </a:p>
          <a:p>
            <a:pPr marL="571500" lvl="1" defTabSz="762000">
              <a:lnSpc>
                <a:spcPct val="94000"/>
              </a:lnSpc>
              <a:spcBef>
                <a:spcPct val="28000"/>
              </a:spcBef>
            </a:pPr>
            <a:r>
              <a:rPr lang="en-US" altLang="ko-KR" sz="1400" dirty="0">
                <a:solidFill>
                  <a:schemeClr val="tx1"/>
                </a:solidFill>
              </a:rPr>
              <a:t>R2 </a:t>
            </a:r>
            <a:r>
              <a:rPr lang="en-US" altLang="ko-KR" sz="1400" dirty="0">
                <a:solidFill>
                  <a:schemeClr val="tx1"/>
                </a:solidFill>
                <a:sym typeface="Symbol" pitchFamily="18" charset="2"/>
              </a:rPr>
              <a:t></a:t>
            </a:r>
            <a:r>
              <a:rPr lang="en-US" altLang="ko-KR" sz="1400" dirty="0">
                <a:solidFill>
                  <a:schemeClr val="tx1"/>
                </a:solidFill>
                <a:latin typeface="Symbol" pitchFamily="18" charset="2"/>
              </a:rPr>
              <a:t></a:t>
            </a:r>
            <a:r>
              <a:rPr lang="en-US" altLang="ko-KR" sz="1400" dirty="0">
                <a:solidFill>
                  <a:schemeClr val="tx1"/>
                </a:solidFill>
              </a:rPr>
              <a:t> R2’		Complement the contents of R2 </a:t>
            </a:r>
          </a:p>
          <a:p>
            <a:pPr marL="571500" lvl="1" defTabSz="762000">
              <a:lnSpc>
                <a:spcPct val="94000"/>
              </a:lnSpc>
              <a:spcBef>
                <a:spcPct val="28000"/>
              </a:spcBef>
            </a:pPr>
            <a:r>
              <a:rPr lang="en-US" altLang="ko-KR" sz="1400" dirty="0">
                <a:solidFill>
                  <a:schemeClr val="tx1"/>
                </a:solidFill>
              </a:rPr>
              <a:t>R2 </a:t>
            </a:r>
            <a:r>
              <a:rPr lang="en-US" altLang="ko-KR" sz="1400" dirty="0">
                <a:solidFill>
                  <a:schemeClr val="tx1"/>
                </a:solidFill>
                <a:sym typeface="Symbol" pitchFamily="18" charset="2"/>
              </a:rPr>
              <a:t></a:t>
            </a:r>
            <a:r>
              <a:rPr lang="en-US" altLang="ko-KR" sz="1400" dirty="0">
                <a:solidFill>
                  <a:schemeClr val="tx1"/>
                </a:solidFill>
                <a:latin typeface="Symbol" pitchFamily="18" charset="2"/>
              </a:rPr>
              <a:t></a:t>
            </a:r>
            <a:r>
              <a:rPr lang="en-US" altLang="ko-KR" sz="1400" dirty="0">
                <a:solidFill>
                  <a:schemeClr val="tx1"/>
                </a:solidFill>
              </a:rPr>
              <a:t> R2’+ </a:t>
            </a:r>
            <a:r>
              <a:rPr lang="en-US" altLang="ko-KR" sz="1400" dirty="0" smtClean="0">
                <a:solidFill>
                  <a:schemeClr val="tx1"/>
                </a:solidFill>
              </a:rPr>
              <a:t>1		2's </a:t>
            </a:r>
            <a:r>
              <a:rPr lang="en-US" altLang="ko-KR" sz="1400" dirty="0">
                <a:solidFill>
                  <a:schemeClr val="tx1"/>
                </a:solidFill>
              </a:rPr>
              <a:t>complement the contents of R2 (negate)</a:t>
            </a:r>
          </a:p>
          <a:p>
            <a:pPr marL="571500" lvl="1" defTabSz="762000">
              <a:lnSpc>
                <a:spcPct val="94000"/>
              </a:lnSpc>
              <a:spcBef>
                <a:spcPct val="28000"/>
              </a:spcBef>
            </a:pPr>
            <a:r>
              <a:rPr lang="en-US" altLang="ko-KR" sz="1400" dirty="0">
                <a:solidFill>
                  <a:schemeClr val="tx1"/>
                </a:solidFill>
              </a:rPr>
              <a:t>R3 </a:t>
            </a:r>
            <a:r>
              <a:rPr lang="en-US" altLang="ko-KR" sz="1400" dirty="0">
                <a:solidFill>
                  <a:schemeClr val="tx1"/>
                </a:solidFill>
                <a:sym typeface="Symbol" pitchFamily="18" charset="2"/>
              </a:rPr>
              <a:t></a:t>
            </a:r>
            <a:r>
              <a:rPr lang="en-US" altLang="ko-KR" sz="1400" dirty="0">
                <a:solidFill>
                  <a:schemeClr val="tx1"/>
                </a:solidFill>
                <a:latin typeface="Symbol" pitchFamily="18" charset="2"/>
              </a:rPr>
              <a:t></a:t>
            </a:r>
            <a:r>
              <a:rPr lang="en-US" altLang="ko-KR" sz="1400" dirty="0">
                <a:solidFill>
                  <a:schemeClr val="tx1"/>
                </a:solidFill>
              </a:rPr>
              <a:t> R1 + R2’+ 1	subtraction</a:t>
            </a:r>
          </a:p>
          <a:p>
            <a:pPr marL="571500" lvl="1" defTabSz="762000">
              <a:lnSpc>
                <a:spcPct val="94000"/>
              </a:lnSpc>
              <a:spcBef>
                <a:spcPct val="28000"/>
              </a:spcBef>
            </a:pPr>
            <a:r>
              <a:rPr lang="en-US" altLang="ko-KR" sz="1400" dirty="0">
                <a:solidFill>
                  <a:schemeClr val="tx1"/>
                </a:solidFill>
              </a:rPr>
              <a:t>R1 </a:t>
            </a:r>
            <a:r>
              <a:rPr lang="en-US" altLang="ko-KR" sz="1400" dirty="0">
                <a:solidFill>
                  <a:schemeClr val="tx1"/>
                </a:solidFill>
                <a:sym typeface="Symbol" pitchFamily="18" charset="2"/>
              </a:rPr>
              <a:t></a:t>
            </a:r>
            <a:r>
              <a:rPr lang="en-US" altLang="ko-KR" sz="1400" dirty="0">
                <a:solidFill>
                  <a:schemeClr val="tx1"/>
                </a:solidFill>
                <a:latin typeface="Symbol" pitchFamily="18" charset="2"/>
              </a:rPr>
              <a:t></a:t>
            </a:r>
            <a:r>
              <a:rPr lang="en-US" altLang="ko-KR" sz="1400" dirty="0">
                <a:solidFill>
                  <a:schemeClr val="tx1"/>
                </a:solidFill>
              </a:rPr>
              <a:t> R1 + </a:t>
            </a:r>
            <a:r>
              <a:rPr lang="en-US" altLang="ko-KR" sz="1400" dirty="0" smtClean="0">
                <a:solidFill>
                  <a:schemeClr val="tx1"/>
                </a:solidFill>
              </a:rPr>
              <a:t>1	</a:t>
            </a:r>
            <a:r>
              <a:rPr lang="en-US" altLang="ko-KR" sz="1400" dirty="0">
                <a:solidFill>
                  <a:schemeClr val="tx1"/>
                </a:solidFill>
              </a:rPr>
              <a:t>	Increment</a:t>
            </a:r>
          </a:p>
          <a:p>
            <a:pPr marL="571500" lvl="1" defTabSz="762000">
              <a:lnSpc>
                <a:spcPct val="94000"/>
              </a:lnSpc>
              <a:spcBef>
                <a:spcPct val="28000"/>
              </a:spcBef>
            </a:pPr>
            <a:r>
              <a:rPr lang="en-US" altLang="ko-KR" sz="1400" dirty="0">
                <a:solidFill>
                  <a:schemeClr val="tx1"/>
                </a:solidFill>
              </a:rPr>
              <a:t>R1 </a:t>
            </a:r>
            <a:r>
              <a:rPr lang="en-US" altLang="ko-KR" sz="1400" dirty="0">
                <a:solidFill>
                  <a:schemeClr val="tx1"/>
                </a:solidFill>
                <a:sym typeface="Symbol" pitchFamily="18" charset="2"/>
              </a:rPr>
              <a:t></a:t>
            </a:r>
            <a:r>
              <a:rPr lang="en-US" altLang="ko-KR" sz="1400" dirty="0">
                <a:solidFill>
                  <a:schemeClr val="tx1"/>
                </a:solidFill>
                <a:latin typeface="Symbol" pitchFamily="18" charset="2"/>
              </a:rPr>
              <a:t></a:t>
            </a:r>
            <a:r>
              <a:rPr lang="en-US" altLang="ko-KR" sz="1400" dirty="0">
                <a:solidFill>
                  <a:schemeClr val="tx1"/>
                </a:solidFill>
              </a:rPr>
              <a:t> R1 </a:t>
            </a:r>
            <a:r>
              <a:rPr lang="en-US" altLang="ko-KR" sz="1400" dirty="0" smtClean="0">
                <a:solidFill>
                  <a:schemeClr val="tx1"/>
                </a:solidFill>
              </a:rPr>
              <a:t>– 1	</a:t>
            </a:r>
            <a:r>
              <a:rPr lang="en-US" altLang="ko-KR" sz="1400" dirty="0">
                <a:solidFill>
                  <a:schemeClr val="tx1"/>
                </a:solidFill>
              </a:rPr>
              <a:t>	Decrement</a:t>
            </a:r>
          </a:p>
        </p:txBody>
      </p:sp>
      <p:sp>
        <p:nvSpPr>
          <p:cNvPr id="29707" name="Line 13"/>
          <p:cNvSpPr>
            <a:spLocks noChangeShapeType="1"/>
          </p:cNvSpPr>
          <p:nvPr/>
        </p:nvSpPr>
        <p:spPr bwMode="auto">
          <a:xfrm flipV="1">
            <a:off x="2943225" y="4486275"/>
            <a:ext cx="0" cy="1990725"/>
          </a:xfrm>
          <a:prstGeom prst="line">
            <a:avLst/>
          </a:prstGeom>
          <a:noFill/>
          <a:ln w="25400">
            <a:solidFill>
              <a:schemeClr val="tx1"/>
            </a:solidFill>
            <a:round/>
            <a:headEnd/>
            <a:tailEnd/>
          </a:ln>
        </p:spPr>
        <p:txBody>
          <a:bodyPr wrap="none" anchor="ctr"/>
          <a:lstStyle/>
          <a:p>
            <a:endParaRPr lang="en-US"/>
          </a:p>
        </p:txBody>
      </p:sp>
      <p:sp>
        <p:nvSpPr>
          <p:cNvPr id="29708" name="Rectangle 14"/>
          <p:cNvSpPr>
            <a:spLocks noGrp="1" noChangeArrowheads="1"/>
          </p:cNvSpPr>
          <p:nvPr>
            <p:ph type="body" idx="1"/>
          </p:nvPr>
        </p:nvSpPr>
        <p:spPr bwMode="auto">
          <a:xfrm>
            <a:off x="466725" y="1019175"/>
            <a:ext cx="7734300" cy="3059113"/>
          </a:xfrm>
          <a:noFill/>
          <a:ln>
            <a:miter lim="800000"/>
            <a:headEnd/>
            <a:tailEnd/>
          </a:ln>
        </p:spPr>
        <p:txBody>
          <a:bodyPr vert="horz" wrap="square" lIns="91440" tIns="45720" rIns="91440" bIns="45720" numCol="1" anchor="t" anchorCtr="0" compatLnSpc="1">
            <a:prstTxWarp prst="textNoShape">
              <a:avLst/>
            </a:prstTxWarp>
          </a:bodyPr>
          <a:lstStyle/>
          <a:p>
            <a:pPr>
              <a:lnSpc>
                <a:spcPct val="70000"/>
              </a:lnSpc>
            </a:pPr>
            <a:r>
              <a:rPr lang="en-US" altLang="ko-KR" sz="2000" dirty="0" smtClean="0">
                <a:sym typeface="Symbol" pitchFamily="18" charset="2"/>
              </a:rPr>
              <a:t>The basic arithmetic </a:t>
            </a:r>
            <a:r>
              <a:rPr lang="en-US" altLang="ko-KR" sz="2000" dirty="0" err="1" smtClean="0">
                <a:sym typeface="Symbol" pitchFamily="18" charset="2"/>
              </a:rPr>
              <a:t>microoperations</a:t>
            </a:r>
            <a:r>
              <a:rPr lang="en-US" altLang="ko-KR" sz="2000" dirty="0" smtClean="0">
                <a:sym typeface="Symbol" pitchFamily="18" charset="2"/>
              </a:rPr>
              <a:t> are</a:t>
            </a:r>
          </a:p>
          <a:p>
            <a:pPr lvl="1">
              <a:lnSpc>
                <a:spcPct val="70000"/>
              </a:lnSpc>
            </a:pPr>
            <a:r>
              <a:rPr lang="en-US" altLang="ko-KR" sz="1600" dirty="0" smtClean="0">
                <a:sym typeface="Symbol" pitchFamily="18" charset="2"/>
              </a:rPr>
              <a:t>Addition</a:t>
            </a:r>
          </a:p>
          <a:p>
            <a:pPr lvl="1">
              <a:lnSpc>
                <a:spcPct val="70000"/>
              </a:lnSpc>
            </a:pPr>
            <a:r>
              <a:rPr lang="en-US" altLang="ko-KR" sz="1600" dirty="0" smtClean="0">
                <a:sym typeface="Symbol" pitchFamily="18" charset="2"/>
              </a:rPr>
              <a:t>Subtraction</a:t>
            </a:r>
          </a:p>
          <a:p>
            <a:pPr lvl="1">
              <a:lnSpc>
                <a:spcPct val="70000"/>
              </a:lnSpc>
            </a:pPr>
            <a:r>
              <a:rPr lang="en-US" altLang="ko-KR" sz="1600" dirty="0" smtClean="0">
                <a:sym typeface="Symbol" pitchFamily="18" charset="2"/>
              </a:rPr>
              <a:t>Increment</a:t>
            </a:r>
          </a:p>
          <a:p>
            <a:pPr lvl="1">
              <a:lnSpc>
                <a:spcPct val="70000"/>
              </a:lnSpc>
            </a:pPr>
            <a:r>
              <a:rPr lang="en-US" altLang="ko-KR" sz="1600" dirty="0" smtClean="0">
                <a:sym typeface="Symbol" pitchFamily="18" charset="2"/>
              </a:rPr>
              <a:t>Decrement</a:t>
            </a:r>
          </a:p>
          <a:p>
            <a:pPr lvl="1">
              <a:lnSpc>
                <a:spcPct val="70000"/>
              </a:lnSpc>
            </a:pPr>
            <a:endParaRPr lang="en-US" altLang="ko-KR" sz="1600" dirty="0" smtClean="0">
              <a:sym typeface="Symbol" pitchFamily="18" charset="2"/>
            </a:endParaRPr>
          </a:p>
          <a:p>
            <a:pPr>
              <a:lnSpc>
                <a:spcPct val="70000"/>
              </a:lnSpc>
            </a:pPr>
            <a:r>
              <a:rPr lang="en-US" altLang="ko-KR" sz="2000" dirty="0" smtClean="0">
                <a:sym typeface="Symbol" pitchFamily="18" charset="2"/>
              </a:rPr>
              <a:t>The additional arithmetic </a:t>
            </a:r>
            <a:r>
              <a:rPr lang="en-US" altLang="ko-KR" sz="2000" dirty="0" err="1" smtClean="0">
                <a:sym typeface="Symbol" pitchFamily="18" charset="2"/>
              </a:rPr>
              <a:t>microoperations</a:t>
            </a:r>
            <a:r>
              <a:rPr lang="en-US" altLang="ko-KR" sz="2000" dirty="0" smtClean="0">
                <a:sym typeface="Symbol" pitchFamily="18" charset="2"/>
              </a:rPr>
              <a:t> are</a:t>
            </a:r>
          </a:p>
          <a:p>
            <a:pPr lvl="1">
              <a:lnSpc>
                <a:spcPct val="70000"/>
              </a:lnSpc>
            </a:pPr>
            <a:r>
              <a:rPr lang="en-US" altLang="ko-KR" sz="1600" dirty="0" smtClean="0">
                <a:sym typeface="Symbol" pitchFamily="18" charset="2"/>
              </a:rPr>
              <a:t>Add with carry</a:t>
            </a:r>
          </a:p>
          <a:p>
            <a:pPr lvl="1">
              <a:lnSpc>
                <a:spcPct val="70000"/>
              </a:lnSpc>
            </a:pPr>
            <a:r>
              <a:rPr lang="en-US" altLang="ko-KR" sz="1600" dirty="0" smtClean="0">
                <a:sym typeface="Symbol" pitchFamily="18" charset="2"/>
              </a:rPr>
              <a:t>Subtract with borrow</a:t>
            </a:r>
          </a:p>
          <a:p>
            <a:pPr lvl="1">
              <a:lnSpc>
                <a:spcPct val="70000"/>
              </a:lnSpc>
            </a:pPr>
            <a:r>
              <a:rPr lang="en-US" altLang="ko-KR" sz="1600" dirty="0" smtClean="0">
                <a:sym typeface="Symbol" pitchFamily="18" charset="2"/>
              </a:rPr>
              <a:t>Transfer/Load</a:t>
            </a:r>
          </a:p>
          <a:p>
            <a:pPr lvl="1">
              <a:lnSpc>
                <a:spcPct val="70000"/>
              </a:lnSpc>
            </a:pPr>
            <a:r>
              <a:rPr lang="en-US" altLang="ko-KR" sz="1600" dirty="0" smtClean="0">
                <a:sym typeface="Symbol" pitchFamily="18" charset="2"/>
              </a:rPr>
              <a:t>etc.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09600"/>
          </a:xfrm>
        </p:spPr>
        <p:txBody>
          <a:bodyPr>
            <a:normAutofit/>
          </a:bodyPr>
          <a:lstStyle/>
          <a:p>
            <a:r>
              <a:rPr lang="en-US" altLang="ko-KR" sz="3200" dirty="0" smtClean="0">
                <a:solidFill>
                  <a:prstClr val="black"/>
                </a:solidFill>
              </a:rPr>
              <a:t>BINARY  ADDER</a:t>
            </a:r>
            <a:endParaRPr lang="en-US" sz="4800"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sz="2800" dirty="0" smtClean="0"/>
              <a:t>A binary adder is a digital circuit that produces the arithmetic sum of two binary numbers.</a:t>
            </a:r>
          </a:p>
          <a:p>
            <a:r>
              <a:rPr lang="en-US" sz="2800" dirty="0" smtClean="0"/>
              <a:t> A binary adder can be constructed with full adders connected in cascade with the output carry form each full adder connected to the input carry of the next full adder in the chain. </a:t>
            </a:r>
          </a:p>
          <a:p>
            <a:r>
              <a:rPr lang="en-US" sz="2800" dirty="0" smtClean="0"/>
              <a:t> The four-bit adder is a typical example of a standard component .It can be used in many application involving arithmetic operations.</a:t>
            </a:r>
          </a:p>
          <a:p>
            <a:r>
              <a:rPr lang="en-US" sz="2800" dirty="0" smtClean="0"/>
              <a:t>The input carry to the adder is C</a:t>
            </a:r>
            <a:r>
              <a:rPr lang="en-US" sz="1800" dirty="0" smtClean="0">
                <a:effectLst>
                  <a:outerShdw blurRad="38100" dist="38100" dir="2700000" algn="tl">
                    <a:srgbClr val="000000">
                      <a:alpha val="43137"/>
                    </a:srgbClr>
                  </a:outerShdw>
                </a:effectLst>
              </a:rPr>
              <a:t>0</a:t>
            </a:r>
            <a:r>
              <a:rPr lang="en-US" sz="2800" dirty="0" smtClean="0"/>
              <a:t>and it ripples through the full adders to the output carry C</a:t>
            </a:r>
            <a:r>
              <a:rPr lang="en-US" sz="2000" dirty="0" smtClean="0"/>
              <a:t>4</a:t>
            </a:r>
            <a:r>
              <a:rPr lang="en-US" sz="2800" dirty="0" smtClean="0"/>
              <a:t> . </a:t>
            </a:r>
          </a:p>
          <a:p>
            <a:r>
              <a:rPr lang="en-US" sz="2800" dirty="0" smtClean="0"/>
              <a:t>n-bit binary adder requires n full adders.</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ltLang="ko-KR" sz="3200" dirty="0" smtClean="0">
                <a:solidFill>
                  <a:prstClr val="black"/>
                </a:solidFill>
              </a:rPr>
              <a:t>BINARY  ADDER</a:t>
            </a: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3200400"/>
            <a:ext cx="6877050" cy="3429000"/>
          </a:xfrm>
          <a:prstGeom prst="rect">
            <a:avLst/>
          </a:prstGeom>
          <a:noFill/>
          <a:ln w="9525">
            <a:noFill/>
            <a:miter lim="800000"/>
            <a:headEnd/>
            <a:tailEnd/>
          </a:ln>
          <a:effectLst/>
        </p:spPr>
      </p:pic>
      <p:pic>
        <p:nvPicPr>
          <p:cNvPr id="5" name="Picture 3"/>
          <p:cNvPicPr>
            <a:picLocks noChangeArrowheads="1"/>
          </p:cNvPicPr>
          <p:nvPr/>
        </p:nvPicPr>
        <p:blipFill>
          <a:blip r:embed="rId3"/>
          <a:srcRect/>
          <a:stretch>
            <a:fillRect/>
          </a:stretch>
        </p:blipFill>
        <p:spPr bwMode="auto">
          <a:xfrm>
            <a:off x="990600" y="1028700"/>
            <a:ext cx="7186613" cy="2247900"/>
          </a:xfrm>
          <a:prstGeom prst="rect">
            <a:avLst/>
          </a:prstGeom>
          <a:noFill/>
          <a:ln w="12700">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altLang="ko-KR" dirty="0" smtClean="0">
                <a:solidFill>
                  <a:prstClr val="black"/>
                </a:solidFill>
              </a:rPr>
              <a:t>BINARY  ADDER</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The addition A+B of binary numbers in </a:t>
            </a:r>
            <a:r>
              <a:rPr lang="en-US" b="1" i="1" dirty="0" smtClean="0"/>
              <a:t>parallel implies that all the bits of A and B are available for computation at the same time. </a:t>
            </a:r>
          </a:p>
          <a:p>
            <a:r>
              <a:rPr lang="en-US" dirty="0" smtClean="0"/>
              <a:t>As in any combinational circuit, the signal must </a:t>
            </a:r>
            <a:r>
              <a:rPr lang="en-US" b="1" i="1" dirty="0" smtClean="0"/>
              <a:t>propagate through the gates before the correct output sum is available. </a:t>
            </a:r>
          </a:p>
          <a:p>
            <a:r>
              <a:rPr lang="en-US" dirty="0" smtClean="0"/>
              <a:t>The output will not be correct unless the signals are given enough time to propagate through the gates connected form the input to the output. </a:t>
            </a:r>
          </a:p>
          <a:p>
            <a:r>
              <a:rPr lang="en-US" dirty="0" smtClean="0"/>
              <a:t>The longest </a:t>
            </a:r>
            <a:r>
              <a:rPr lang="en-US" b="1" i="1" dirty="0" smtClean="0"/>
              <a:t>propagation delay time in an adder is the time it takes  </a:t>
            </a:r>
            <a:r>
              <a:rPr lang="en-US" dirty="0" smtClean="0"/>
              <a:t>the carry to propagate through the full adders.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0" y="323850"/>
            <a:ext cx="9144000" cy="420756"/>
          </a:xfrm>
          <a:noFill/>
          <a:ln w="12700">
            <a:miter lim="800000"/>
            <a:headEnd/>
            <a:tailEnd/>
          </a:ln>
        </p:spPr>
        <p:txBody>
          <a:bodyPr vert="horz" wrap="square" lIns="63500" tIns="25400" rIns="63500" bIns="25400" numCol="1" anchor="t" anchorCtr="0" compatLnSpc="1">
            <a:prstTxWarp prst="textNoShape">
              <a:avLst/>
            </a:prstTxWarp>
            <a:spAutoFit/>
          </a:bodyPr>
          <a:lstStyle/>
          <a:p>
            <a:pPr defTabSz="762000">
              <a:lnSpc>
                <a:spcPct val="85000"/>
              </a:lnSpc>
            </a:pPr>
            <a:r>
              <a:rPr lang="en-US" altLang="ko-KR" sz="2800" dirty="0" smtClean="0"/>
              <a:t>Binary Adder-Subtractor</a:t>
            </a:r>
            <a:endParaRPr lang="en-US" altLang="ko-KR" sz="2800" dirty="0"/>
          </a:p>
        </p:txBody>
      </p:sp>
      <p:pic>
        <p:nvPicPr>
          <p:cNvPr id="30725" name="Picture 5"/>
          <p:cNvPicPr>
            <a:picLocks noChangeArrowheads="1"/>
          </p:cNvPicPr>
          <p:nvPr/>
        </p:nvPicPr>
        <p:blipFill>
          <a:blip r:embed="rId2"/>
          <a:srcRect/>
          <a:stretch>
            <a:fillRect/>
          </a:stretch>
        </p:blipFill>
        <p:spPr bwMode="auto">
          <a:xfrm>
            <a:off x="525194" y="3110133"/>
            <a:ext cx="8305800" cy="3340100"/>
          </a:xfrm>
          <a:prstGeom prst="rect">
            <a:avLst/>
          </a:prstGeom>
          <a:noFill/>
          <a:ln w="12700">
            <a:noFill/>
            <a:miter lim="800000"/>
            <a:headEnd/>
            <a:tailEnd/>
          </a:ln>
        </p:spPr>
      </p:pic>
      <p:sp>
        <p:nvSpPr>
          <p:cNvPr id="10" name="TextBox 9"/>
          <p:cNvSpPr txBox="1"/>
          <p:nvPr/>
        </p:nvSpPr>
        <p:spPr>
          <a:xfrm>
            <a:off x="762000" y="1066800"/>
            <a:ext cx="7924800" cy="1569660"/>
          </a:xfrm>
          <a:prstGeom prst="rect">
            <a:avLst/>
          </a:prstGeom>
          <a:noFill/>
        </p:spPr>
        <p:txBody>
          <a:bodyPr wrap="square" rtlCol="0">
            <a:spAutoFit/>
          </a:bodyPr>
          <a:lstStyle/>
          <a:p>
            <a:r>
              <a:rPr lang="en-US" sz="2400" dirty="0" smtClean="0"/>
              <a:t>Subtraction of A – B can be done by taking 2’s complement of B and added to A. The 2’s complement can be done by taking 1’s complement then adding “1” to the result. </a:t>
            </a:r>
          </a:p>
          <a:p>
            <a:r>
              <a:rPr lang="en-US" sz="2400" dirty="0" smtClean="0"/>
              <a:t>And finally the 1’s complement is the binary inversion.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altLang="ko-KR" sz="2800" dirty="0" smtClean="0">
                <a:solidFill>
                  <a:prstClr val="black"/>
                </a:solidFill>
              </a:rPr>
              <a:t>Binary Adder-Subtractor</a:t>
            </a:r>
            <a:endParaRPr lang="en-US" dirty="0"/>
          </a:p>
        </p:txBody>
      </p:sp>
      <p:sp>
        <p:nvSpPr>
          <p:cNvPr id="5" name="TextBox 4"/>
          <p:cNvSpPr txBox="1"/>
          <p:nvPr/>
        </p:nvSpPr>
        <p:spPr>
          <a:xfrm>
            <a:off x="304800" y="990600"/>
            <a:ext cx="8610600" cy="6124754"/>
          </a:xfrm>
          <a:prstGeom prst="rect">
            <a:avLst/>
          </a:prstGeom>
          <a:noFill/>
        </p:spPr>
        <p:txBody>
          <a:bodyPr wrap="square" rtlCol="0">
            <a:spAutoFit/>
          </a:bodyPr>
          <a:lstStyle/>
          <a:p>
            <a:pPr lvl="0">
              <a:buFont typeface="Arial" pitchFamily="34" charset="0"/>
              <a:buChar char="•"/>
            </a:pPr>
            <a:r>
              <a:rPr lang="en-US" sz="2800" dirty="0" smtClean="0"/>
              <a:t>The addition and subtraction operations can be combined into one common circuit by including Ex-OR with each full adder. </a:t>
            </a:r>
          </a:p>
          <a:p>
            <a:pPr lvl="0">
              <a:buFont typeface="Arial" pitchFamily="34" charset="0"/>
              <a:buChar char="•"/>
            </a:pPr>
            <a:r>
              <a:rPr lang="en-US" sz="2800" dirty="0" smtClean="0"/>
              <a:t>The mode bit M controls the operations.</a:t>
            </a:r>
          </a:p>
          <a:p>
            <a:pPr lvl="0">
              <a:buFont typeface="Arial" pitchFamily="34" charset="0"/>
              <a:buChar char="•"/>
            </a:pPr>
            <a:r>
              <a:rPr lang="en-US" sz="2800" dirty="0" smtClean="0"/>
              <a:t>When M=0 the circuit is adder and when M=1 circuit becomes a subtractor.</a:t>
            </a:r>
          </a:p>
          <a:p>
            <a:pPr lvl="0">
              <a:buFont typeface="Arial" pitchFamily="34" charset="0"/>
              <a:buChar char="•"/>
            </a:pPr>
            <a:r>
              <a:rPr lang="en-US" sz="2800" dirty="0" smtClean="0"/>
              <a:t>Each X-OR gate receives input M and one of the input B.</a:t>
            </a:r>
          </a:p>
          <a:p>
            <a:pPr lvl="0">
              <a:buFont typeface="Arial" pitchFamily="34" charset="0"/>
              <a:buChar char="•"/>
            </a:pPr>
            <a:r>
              <a:rPr lang="en-US" sz="2800" dirty="0" smtClean="0"/>
              <a:t>When M=0, we have B . 0=B  the full adders receive the value of B, the input carry 0 and circuit performs A+B.</a:t>
            </a:r>
          </a:p>
          <a:p>
            <a:pPr lvl="0">
              <a:buFont typeface="Arial" pitchFamily="34" charset="0"/>
              <a:buChar char="•"/>
            </a:pPr>
            <a:r>
              <a:rPr lang="en-US" sz="2800" dirty="0" smtClean="0"/>
              <a:t>When M=1 we have B  1=B’ and carry=1. The B input all are complemented a 1 is added through the input carry. </a:t>
            </a:r>
          </a:p>
          <a:p>
            <a:pPr lvl="0">
              <a:buFont typeface="Arial" pitchFamily="34" charset="0"/>
              <a:buChar char="•"/>
            </a:pPr>
            <a:r>
              <a:rPr lang="en-US" sz="2800" dirty="0" smtClean="0"/>
              <a:t>The circuit performs the operation A+2’s complement of B.</a:t>
            </a:r>
          </a:p>
          <a:p>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177800" y="295275"/>
            <a:ext cx="8809038"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dirty="0" smtClean="0"/>
              <a:t>DESIGNATION OF REGISTERS</a:t>
            </a:r>
          </a:p>
        </p:txBody>
      </p:sp>
      <p:sp>
        <p:nvSpPr>
          <p:cNvPr id="11268" name="Rectangle 4"/>
          <p:cNvSpPr>
            <a:spLocks noGrp="1" noChangeArrowheads="1"/>
          </p:cNvSpPr>
          <p:nvPr>
            <p:ph type="body" idx="1"/>
          </p:nvPr>
        </p:nvSpPr>
        <p:spPr bwMode="auto">
          <a:xfrm>
            <a:off x="609600" y="1390650"/>
            <a:ext cx="8105775" cy="5164138"/>
          </a:xfrm>
          <a:noFill/>
          <a:ln>
            <a:miter lim="800000"/>
            <a:headEnd/>
            <a:tailEnd/>
          </a:ln>
        </p:spPr>
        <p:txBody>
          <a:bodyPr vert="horz" wrap="square" lIns="91440" tIns="45720" rIns="91440" bIns="45720" numCol="1" anchor="t" anchorCtr="0" compatLnSpc="1">
            <a:prstTxWarp prst="textNoShape">
              <a:avLst/>
            </a:prstTxWarp>
            <a:noAutofit/>
          </a:bodyPr>
          <a:lstStyle/>
          <a:p>
            <a:r>
              <a:rPr lang="en-US" altLang="ko-KR" sz="2400" dirty="0" smtClean="0"/>
              <a:t>Registers are designated by capital letters, sometimes followed by numbers (e.g., A, R13, IR)</a:t>
            </a:r>
          </a:p>
          <a:p>
            <a:r>
              <a:rPr lang="en-US" altLang="ko-KR" sz="2400" dirty="0" smtClean="0"/>
              <a:t>Often the names indicate function:</a:t>
            </a:r>
          </a:p>
          <a:p>
            <a:pPr lvl="1"/>
            <a:r>
              <a:rPr lang="en-US" altLang="ko-KR" sz="1800" dirty="0" smtClean="0"/>
              <a:t>MAR	- memory address register</a:t>
            </a:r>
          </a:p>
          <a:p>
            <a:pPr lvl="1"/>
            <a:r>
              <a:rPr lang="en-US" altLang="ko-KR" sz="1800" dirty="0" smtClean="0"/>
              <a:t>PC	- program counter</a:t>
            </a:r>
          </a:p>
          <a:p>
            <a:pPr lvl="1"/>
            <a:r>
              <a:rPr lang="en-US" altLang="ko-KR" sz="1800" dirty="0" smtClean="0"/>
              <a:t>IR	- instruction register</a:t>
            </a:r>
          </a:p>
          <a:p>
            <a:pPr lvl="1"/>
            <a:endParaRPr lang="en-US" altLang="ko-KR" sz="1800" dirty="0" smtClean="0"/>
          </a:p>
          <a:p>
            <a:r>
              <a:rPr lang="en-US" altLang="ko-KR" sz="2400" dirty="0" smtClean="0"/>
              <a:t>Registers and their contents can be viewed and represented in </a:t>
            </a:r>
            <a:r>
              <a:rPr lang="en-US" altLang="ko-KR" sz="2400" i="1" dirty="0" smtClean="0"/>
              <a:t>various</a:t>
            </a:r>
            <a:r>
              <a:rPr lang="en-US" altLang="ko-KR" sz="2400" dirty="0" smtClean="0"/>
              <a:t> </a:t>
            </a:r>
            <a:r>
              <a:rPr lang="en-US" altLang="ko-KR" sz="2400" i="1" dirty="0" smtClean="0"/>
              <a:t>ways</a:t>
            </a:r>
          </a:p>
          <a:p>
            <a:pPr lvl="1"/>
            <a:r>
              <a:rPr lang="en-US" altLang="ko-KR" sz="1800" dirty="0" smtClean="0"/>
              <a:t>A register can be viewed as a single entity:</a:t>
            </a:r>
          </a:p>
          <a:p>
            <a:pPr lvl="1"/>
            <a:endParaRPr lang="en-US" altLang="ko-KR" sz="1800" dirty="0" smtClean="0"/>
          </a:p>
          <a:p>
            <a:pPr lvl="1"/>
            <a:endParaRPr lang="en-US" altLang="ko-KR" sz="1800" dirty="0" smtClean="0"/>
          </a:p>
          <a:p>
            <a:pPr lvl="1"/>
            <a:endParaRPr lang="en-US" altLang="ko-KR" sz="1800" dirty="0" smtClean="0"/>
          </a:p>
          <a:p>
            <a:pPr lvl="1"/>
            <a:r>
              <a:rPr lang="en-US" altLang="ko-KR" sz="1800" dirty="0" smtClean="0"/>
              <a:t>Registers may also be represented showing the bits of data they contain</a:t>
            </a:r>
          </a:p>
          <a:p>
            <a:pPr>
              <a:buFontTx/>
              <a:buNone/>
            </a:pPr>
            <a:r>
              <a:rPr lang="en-US" altLang="ko-KR" sz="2400" dirty="0" smtClean="0"/>
              <a:t>	</a:t>
            </a:r>
          </a:p>
        </p:txBody>
      </p:sp>
      <p:sp>
        <p:nvSpPr>
          <p:cNvPr id="11269" name="Rectangle 5"/>
          <p:cNvSpPr>
            <a:spLocks noChangeArrowheads="1"/>
          </p:cNvSpPr>
          <p:nvPr/>
        </p:nvSpPr>
        <p:spPr bwMode="auto">
          <a:xfrm>
            <a:off x="3200400" y="5486400"/>
            <a:ext cx="2524125" cy="352425"/>
          </a:xfrm>
          <a:prstGeom prst="rect">
            <a:avLst/>
          </a:prstGeom>
          <a:noFill/>
          <a:ln w="12700">
            <a:solidFill>
              <a:schemeClr val="tx1"/>
            </a:solidFill>
            <a:miter lim="800000"/>
            <a:headEnd/>
            <a:tailEnd/>
          </a:ln>
        </p:spPr>
        <p:txBody>
          <a:bodyPr wrap="none" anchor="ctr"/>
          <a:lstStyle/>
          <a:p>
            <a:endParaRPr lang="en-US"/>
          </a:p>
        </p:txBody>
      </p:sp>
      <p:sp>
        <p:nvSpPr>
          <p:cNvPr id="11270" name="Text Box 6"/>
          <p:cNvSpPr txBox="1">
            <a:spLocks noChangeArrowheads="1"/>
          </p:cNvSpPr>
          <p:nvPr/>
        </p:nvSpPr>
        <p:spPr bwMode="auto">
          <a:xfrm>
            <a:off x="4191000" y="5486400"/>
            <a:ext cx="646113" cy="312738"/>
          </a:xfrm>
          <a:prstGeom prst="rect">
            <a:avLst/>
          </a:prstGeom>
          <a:noFill/>
          <a:ln w="25400">
            <a:noFill/>
            <a:miter lim="800000"/>
            <a:headEnd/>
            <a:tailEnd/>
          </a:ln>
        </p:spPr>
        <p:txBody>
          <a:bodyPr wrap="none">
            <a:spAutoFit/>
          </a:bodyPr>
          <a:lstStyle/>
          <a:p>
            <a:r>
              <a:rPr lang="en-US" altLang="ko-KR" sz="1600" dirty="0"/>
              <a:t>MAR</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err="1" smtClean="0"/>
              <a:t>Incrementer</a:t>
            </a:r>
            <a:endParaRPr lang="en-US" dirty="0"/>
          </a:p>
        </p:txBody>
      </p:sp>
      <p:pic>
        <p:nvPicPr>
          <p:cNvPr id="4" name="Picture 7"/>
          <p:cNvPicPr>
            <a:picLocks noChangeArrowheads="1"/>
          </p:cNvPicPr>
          <p:nvPr/>
        </p:nvPicPr>
        <p:blipFill>
          <a:blip r:embed="rId2"/>
          <a:srcRect/>
          <a:stretch>
            <a:fillRect/>
          </a:stretch>
        </p:blipFill>
        <p:spPr bwMode="auto">
          <a:xfrm>
            <a:off x="762000" y="3733800"/>
            <a:ext cx="7543800" cy="2738438"/>
          </a:xfrm>
          <a:prstGeom prst="rect">
            <a:avLst/>
          </a:prstGeom>
          <a:noFill/>
          <a:ln w="12700">
            <a:noFill/>
            <a:miter lim="800000"/>
            <a:headEnd/>
            <a:tailEnd/>
          </a:ln>
        </p:spPr>
      </p:pic>
      <p:sp>
        <p:nvSpPr>
          <p:cNvPr id="5" name="TextBox 4"/>
          <p:cNvSpPr txBox="1"/>
          <p:nvPr/>
        </p:nvSpPr>
        <p:spPr>
          <a:xfrm>
            <a:off x="228600" y="609600"/>
            <a:ext cx="8534400" cy="2677656"/>
          </a:xfrm>
          <a:prstGeom prst="rect">
            <a:avLst/>
          </a:prstGeom>
          <a:noFill/>
        </p:spPr>
        <p:txBody>
          <a:bodyPr wrap="square" rtlCol="0">
            <a:spAutoFit/>
          </a:bodyPr>
          <a:lstStyle/>
          <a:p>
            <a:pPr>
              <a:buFont typeface="Arial" pitchFamily="34" charset="0"/>
              <a:buChar char="•"/>
            </a:pPr>
            <a:r>
              <a:rPr lang="en-US" sz="2400" dirty="0" smtClean="0"/>
              <a:t>The binary </a:t>
            </a:r>
            <a:r>
              <a:rPr lang="en-US" sz="2400" dirty="0" err="1" smtClean="0"/>
              <a:t>incrementer</a:t>
            </a:r>
            <a:r>
              <a:rPr lang="en-US" sz="2400" dirty="0" smtClean="0"/>
              <a:t> increases the value stored in a register by ‘1’. </a:t>
            </a:r>
          </a:p>
          <a:p>
            <a:pPr>
              <a:buFont typeface="Arial" pitchFamily="34" charset="0"/>
              <a:buChar char="•"/>
            </a:pPr>
            <a:r>
              <a:rPr lang="en-US" sz="2400" dirty="0" smtClean="0"/>
              <a:t>For this, it simply adds ‘1’ to the existing value stored in a register. </a:t>
            </a:r>
          </a:p>
          <a:p>
            <a:pPr>
              <a:buFont typeface="Arial" pitchFamily="34" charset="0"/>
              <a:buChar char="•"/>
            </a:pPr>
            <a:r>
              <a:rPr lang="en-US" sz="2400" dirty="0" smtClean="0"/>
              <a:t>It is made by cascading ‘n’ half adders for ‘n’ number of bits i.e. the storage capacity of the register to be incremented. </a:t>
            </a:r>
          </a:p>
          <a:p>
            <a:pPr>
              <a:buFont typeface="Arial" pitchFamily="34" charset="0"/>
              <a:buChar char="•"/>
            </a:pPr>
            <a:r>
              <a:rPr lang="en-US" sz="2400" dirty="0" smtClean="0"/>
              <a:t>Hence, a 4-bit binary </a:t>
            </a:r>
            <a:r>
              <a:rPr lang="en-US" sz="2400" dirty="0" err="1" smtClean="0"/>
              <a:t>incrementer</a:t>
            </a:r>
            <a:r>
              <a:rPr lang="en-US" sz="2400" dirty="0" smtClean="0"/>
              <a:t> requires 4 cascaded half adder circuits.</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Binary </a:t>
            </a:r>
            <a:r>
              <a:rPr lang="en-US" dirty="0" err="1" smtClean="0"/>
              <a:t>Decrementer</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143000" y="3733800"/>
            <a:ext cx="7391399" cy="2286000"/>
          </a:xfrm>
          <a:prstGeom prst="rect">
            <a:avLst/>
          </a:prstGeom>
          <a:noFill/>
          <a:ln w="9525">
            <a:noFill/>
            <a:miter lim="800000"/>
            <a:headEnd/>
            <a:tailEnd/>
          </a:ln>
          <a:effectLst/>
        </p:spPr>
      </p:pic>
      <p:sp>
        <p:nvSpPr>
          <p:cNvPr id="5" name="TextBox 4"/>
          <p:cNvSpPr txBox="1"/>
          <p:nvPr/>
        </p:nvSpPr>
        <p:spPr>
          <a:xfrm>
            <a:off x="228600" y="1295400"/>
            <a:ext cx="8534400" cy="1569660"/>
          </a:xfrm>
          <a:prstGeom prst="rect">
            <a:avLst/>
          </a:prstGeom>
          <a:noFill/>
        </p:spPr>
        <p:txBody>
          <a:bodyPr wrap="square" rtlCol="0">
            <a:spAutoFit/>
          </a:bodyPr>
          <a:lstStyle/>
          <a:p>
            <a:pPr>
              <a:buFont typeface="Arial" pitchFamily="34" charset="0"/>
              <a:buChar char="•"/>
            </a:pPr>
            <a:r>
              <a:rPr lang="en-US" sz="2400" dirty="0" smtClean="0"/>
              <a:t>Binary </a:t>
            </a:r>
            <a:r>
              <a:rPr lang="en-US" sz="2400" dirty="0" err="1" smtClean="0"/>
              <a:t>decrementer</a:t>
            </a:r>
            <a:r>
              <a:rPr lang="en-US" sz="2400" dirty="0" smtClean="0"/>
              <a:t> decrease the register value by 1.</a:t>
            </a:r>
          </a:p>
          <a:p>
            <a:pPr>
              <a:buFont typeface="Arial" pitchFamily="34" charset="0"/>
              <a:buChar char="•"/>
            </a:pPr>
            <a:r>
              <a:rPr lang="en-US" sz="2400" dirty="0" smtClean="0"/>
              <a:t>Decrement can be achieved by taking 2’s complement of 1 and adding to A.</a:t>
            </a:r>
          </a:p>
          <a:p>
            <a:pPr>
              <a:buFont typeface="Arial" pitchFamily="34" charset="0"/>
              <a:buChar char="•"/>
            </a:pPr>
            <a:r>
              <a:rPr lang="en-US" sz="2400" dirty="0" smtClean="0"/>
              <a:t>A – 1 = A + 2’s complement of 1 = A + 1111</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altLang="ko-KR" sz="2800" dirty="0" smtClean="0">
                <a:solidFill>
                  <a:prstClr val="black"/>
                </a:solidFill>
              </a:rPr>
              <a:t>ARITHMETIC  CIRCUIT</a:t>
            </a:r>
            <a:endParaRPr lang="en-US" dirty="0"/>
          </a:p>
        </p:txBody>
      </p:sp>
      <p:sp>
        <p:nvSpPr>
          <p:cNvPr id="3" name="Content Placeholder 2"/>
          <p:cNvSpPr>
            <a:spLocks noGrp="1"/>
          </p:cNvSpPr>
          <p:nvPr>
            <p:ph idx="1"/>
          </p:nvPr>
        </p:nvSpPr>
        <p:spPr>
          <a:xfrm>
            <a:off x="457200" y="1143000"/>
            <a:ext cx="8229600" cy="5181600"/>
          </a:xfrm>
        </p:spPr>
        <p:txBody>
          <a:bodyPr>
            <a:normAutofit fontScale="92500"/>
          </a:bodyPr>
          <a:lstStyle/>
          <a:p>
            <a:r>
              <a:rPr lang="en-US" dirty="0" smtClean="0"/>
              <a:t>The  arithmetic  micro  operations  listed  in  table can  be  implemented  in  one composite arithmetic circuit. </a:t>
            </a:r>
          </a:p>
          <a:p>
            <a:r>
              <a:rPr lang="en-US" dirty="0" smtClean="0"/>
              <a:t>This circuit comprised of full adders and multiplexers. The multiplexer controls which data is fed into Y input of the adder. </a:t>
            </a:r>
          </a:p>
          <a:p>
            <a:r>
              <a:rPr lang="en-US" dirty="0" smtClean="0"/>
              <a:t>The output of the binary adder is computed from</a:t>
            </a:r>
          </a:p>
          <a:p>
            <a:pPr>
              <a:buNone/>
            </a:pPr>
            <a:r>
              <a:rPr lang="en-US" dirty="0" smtClean="0"/>
              <a:t> 	D = A + Y +</a:t>
            </a:r>
            <a:r>
              <a:rPr lang="en-US" dirty="0" err="1" smtClean="0"/>
              <a:t>C</a:t>
            </a:r>
            <a:r>
              <a:rPr lang="en-US" sz="2600" dirty="0" err="1" smtClean="0"/>
              <a:t>in</a:t>
            </a:r>
            <a:endParaRPr lang="en-US" dirty="0" smtClean="0"/>
          </a:p>
          <a:p>
            <a:r>
              <a:rPr lang="en-US" dirty="0" smtClean="0"/>
              <a:t>The Y input can have one of 4 different values: B, B’, always “1”, or always “0”.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altLang="ko-KR" sz="2800" dirty="0" smtClean="0">
                <a:solidFill>
                  <a:prstClr val="black"/>
                </a:solidFill>
              </a:rPr>
              <a:t>ARITHMETIC  CIRCUIT</a:t>
            </a:r>
            <a:endParaRPr lang="en-US" dirty="0"/>
          </a:p>
        </p:txBody>
      </p:sp>
      <p:pic>
        <p:nvPicPr>
          <p:cNvPr id="4" name="Picture 3"/>
          <p:cNvPicPr/>
          <p:nvPr/>
        </p:nvPicPr>
        <p:blipFill>
          <a:blip r:embed="rId2"/>
          <a:srcRect/>
          <a:stretch>
            <a:fillRect/>
          </a:stretch>
        </p:blipFill>
        <p:spPr bwMode="auto">
          <a:xfrm>
            <a:off x="990600" y="457200"/>
            <a:ext cx="6858000" cy="6172199"/>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333375" y="228600"/>
            <a:ext cx="8810625"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dirty="0" smtClean="0"/>
              <a:t>ARITHMETIC  CIRCUIT</a:t>
            </a:r>
          </a:p>
        </p:txBody>
      </p:sp>
      <p:sp>
        <p:nvSpPr>
          <p:cNvPr id="31892" name="Rectangle 163"/>
          <p:cNvSpPr>
            <a:spLocks noChangeArrowheads="1"/>
          </p:cNvSpPr>
          <p:nvPr/>
        </p:nvSpPr>
        <p:spPr bwMode="auto">
          <a:xfrm>
            <a:off x="6518275" y="0"/>
            <a:ext cx="248602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Arithmetic Microoperations</a:t>
            </a:r>
          </a:p>
        </p:txBody>
      </p:sp>
      <p:pic>
        <p:nvPicPr>
          <p:cNvPr id="6146" name="Picture 2"/>
          <p:cNvPicPr>
            <a:picLocks noChangeAspect="1" noChangeArrowheads="1"/>
          </p:cNvPicPr>
          <p:nvPr/>
        </p:nvPicPr>
        <p:blipFill>
          <a:blip r:embed="rId2"/>
          <a:srcRect/>
          <a:stretch>
            <a:fillRect/>
          </a:stretch>
        </p:blipFill>
        <p:spPr bwMode="auto">
          <a:xfrm>
            <a:off x="1066800" y="1066800"/>
            <a:ext cx="7315200" cy="4876800"/>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943600"/>
          </a:xfrm>
        </p:spPr>
        <p:txBody>
          <a:bodyPr>
            <a:normAutofit fontScale="62500" lnSpcReduction="20000"/>
          </a:bodyPr>
          <a:lstStyle/>
          <a:p>
            <a:pPr>
              <a:buNone/>
            </a:pPr>
            <a:r>
              <a:rPr lang="en-US" b="1" dirty="0" smtClean="0"/>
              <a:t>	Case 1</a:t>
            </a:r>
            <a:r>
              <a:rPr lang="en-US" dirty="0" smtClean="0"/>
              <a:t>: When S1 S0=0 0</a:t>
            </a:r>
          </a:p>
          <a:p>
            <a:pPr>
              <a:buNone/>
            </a:pPr>
            <a:r>
              <a:rPr lang="en-US" dirty="0" smtClean="0"/>
              <a:t>		</a:t>
            </a:r>
            <a:r>
              <a:rPr lang="en-US" dirty="0" err="1" smtClean="0"/>
              <a:t>Cin</a:t>
            </a:r>
            <a:r>
              <a:rPr lang="en-US" dirty="0" smtClean="0"/>
              <a:t> =0 then output D= A+B</a:t>
            </a:r>
          </a:p>
          <a:p>
            <a:pPr>
              <a:buNone/>
            </a:pPr>
            <a:r>
              <a:rPr lang="en-US" dirty="0" smtClean="0"/>
              <a:t>		</a:t>
            </a:r>
            <a:r>
              <a:rPr lang="en-US" dirty="0" err="1" smtClean="0"/>
              <a:t>Cin</a:t>
            </a:r>
            <a:r>
              <a:rPr lang="en-US" dirty="0" smtClean="0"/>
              <a:t> = 1 then output D=A+B+1</a:t>
            </a:r>
          </a:p>
          <a:p>
            <a:pPr>
              <a:buNone/>
            </a:pPr>
            <a:r>
              <a:rPr lang="en-US" dirty="0" smtClean="0"/>
              <a:t>		Both cases perform add micro operation with or without adding input carry.</a:t>
            </a:r>
          </a:p>
          <a:p>
            <a:pPr>
              <a:buNone/>
            </a:pPr>
            <a:r>
              <a:rPr lang="en-US" b="1" dirty="0" smtClean="0"/>
              <a:t>	Case 2: S1 S0 =01</a:t>
            </a:r>
            <a:r>
              <a:rPr lang="en-US" dirty="0" smtClean="0"/>
              <a:t> the complement of B is applied to the y inputs of the adder.</a:t>
            </a:r>
          </a:p>
          <a:p>
            <a:pPr>
              <a:buNone/>
            </a:pPr>
            <a:r>
              <a:rPr lang="en-US" dirty="0" smtClean="0"/>
              <a:t>		If </a:t>
            </a:r>
            <a:r>
              <a:rPr lang="en-US" dirty="0" err="1" smtClean="0"/>
              <a:t>Cin</a:t>
            </a:r>
            <a:r>
              <a:rPr lang="en-US" dirty="0" smtClean="0"/>
              <a:t>=1 then  D= A + B’ +1  =&gt;A - B</a:t>
            </a:r>
          </a:p>
          <a:p>
            <a:pPr>
              <a:buNone/>
            </a:pPr>
            <a:r>
              <a:rPr lang="en-US" dirty="0" smtClean="0"/>
              <a:t>		</a:t>
            </a:r>
            <a:r>
              <a:rPr lang="en-US" dirty="0" err="1" smtClean="0"/>
              <a:t>Cin</a:t>
            </a:r>
            <a:r>
              <a:rPr lang="en-US" dirty="0" smtClean="0"/>
              <a:t> = 0 then D= A + B’      =&gt; A – B- 1</a:t>
            </a:r>
          </a:p>
          <a:p>
            <a:pPr>
              <a:buNone/>
            </a:pPr>
            <a:r>
              <a:rPr lang="en-US" b="1" dirty="0" smtClean="0"/>
              <a:t>	Case 3: S1 S0= 10 </a:t>
            </a:r>
            <a:r>
              <a:rPr lang="en-US" dirty="0" smtClean="0"/>
              <a:t>all zero’s are inserted into the y inputs.</a:t>
            </a:r>
          </a:p>
          <a:p>
            <a:pPr>
              <a:buNone/>
            </a:pPr>
            <a:r>
              <a:rPr lang="en-US" dirty="0" smtClean="0"/>
              <a:t> 		If </a:t>
            </a:r>
            <a:r>
              <a:rPr lang="en-US" dirty="0" err="1" smtClean="0"/>
              <a:t>Cin</a:t>
            </a:r>
            <a:r>
              <a:rPr lang="en-US" dirty="0" smtClean="0"/>
              <a:t> = 0 then the output D= A + 0 + 0  =&gt; A</a:t>
            </a:r>
          </a:p>
          <a:p>
            <a:pPr>
              <a:buNone/>
            </a:pPr>
            <a:r>
              <a:rPr lang="en-US" dirty="0" smtClean="0"/>
              <a:t>		</a:t>
            </a:r>
            <a:r>
              <a:rPr lang="en-US" dirty="0" err="1" smtClean="0"/>
              <a:t>Cin</a:t>
            </a:r>
            <a:r>
              <a:rPr lang="en-US" dirty="0" smtClean="0"/>
              <a:t> = 1 then the output D= A+1</a:t>
            </a:r>
          </a:p>
          <a:p>
            <a:pPr>
              <a:buNone/>
            </a:pPr>
            <a:r>
              <a:rPr lang="en-US" dirty="0" smtClean="0"/>
              <a:t>	In a first case we have a direct transfer from input A to output D. in the second case, the value of A is incremented by 1. </a:t>
            </a:r>
          </a:p>
          <a:p>
            <a:pPr>
              <a:buNone/>
            </a:pPr>
            <a:r>
              <a:rPr lang="en-US" b="1" dirty="0" smtClean="0"/>
              <a:t>	Case 1 : When S1 S0 =11 </a:t>
            </a:r>
            <a:r>
              <a:rPr lang="en-US" dirty="0" smtClean="0"/>
              <a:t>all the one’s are inserted into the Y inputs.</a:t>
            </a:r>
          </a:p>
          <a:p>
            <a:pPr>
              <a:buNone/>
            </a:pPr>
            <a:r>
              <a:rPr lang="en-US" dirty="0" smtClean="0"/>
              <a:t>		If </a:t>
            </a:r>
            <a:r>
              <a:rPr lang="en-US" dirty="0" err="1" smtClean="0"/>
              <a:t>Cin</a:t>
            </a:r>
            <a:r>
              <a:rPr lang="en-US" dirty="0" smtClean="0"/>
              <a:t> = 0 then output D= A+ all 1’s</a:t>
            </a:r>
          </a:p>
          <a:p>
            <a:pPr>
              <a:buNone/>
            </a:pPr>
            <a:r>
              <a:rPr lang="en-US" dirty="0" smtClean="0"/>
              <a:t>		D= A+ ( 2’s Complement of 1)  </a:t>
            </a:r>
          </a:p>
          <a:p>
            <a:pPr>
              <a:buNone/>
            </a:pPr>
            <a:r>
              <a:rPr lang="en-US" dirty="0" smtClean="0"/>
              <a:t>		D= A - 1</a:t>
            </a:r>
          </a:p>
          <a:p>
            <a:pPr>
              <a:buNone/>
            </a:pPr>
            <a:r>
              <a:rPr lang="en-US" dirty="0" smtClean="0"/>
              <a:t>		</a:t>
            </a:r>
            <a:r>
              <a:rPr lang="en-US" dirty="0" err="1" smtClean="0"/>
              <a:t>Cin</a:t>
            </a:r>
            <a:r>
              <a:rPr lang="en-US" dirty="0" smtClean="0"/>
              <a:t>= 1 then output D = A- 1- 1 = A</a:t>
            </a:r>
          </a:p>
          <a:p>
            <a:pPr>
              <a:buNone/>
            </a:pPr>
            <a:r>
              <a:rPr lang="en-US" dirty="0" smtClean="0"/>
              <a:t>		Which causes a direct transfer from input A to output D.</a:t>
            </a:r>
          </a:p>
          <a:p>
            <a:endParaRPr lang="en-US" dirty="0"/>
          </a:p>
        </p:txBody>
      </p:sp>
      <p:sp>
        <p:nvSpPr>
          <p:cNvPr id="4" name="Title 1"/>
          <p:cNvSpPr>
            <a:spLocks noGrp="1"/>
          </p:cNvSpPr>
          <p:nvPr>
            <p:ph type="title"/>
          </p:nvPr>
        </p:nvSpPr>
        <p:spPr>
          <a:xfrm>
            <a:off x="457200" y="0"/>
            <a:ext cx="8229600" cy="609600"/>
          </a:xfrm>
        </p:spPr>
        <p:txBody>
          <a:bodyPr>
            <a:normAutofit/>
          </a:bodyPr>
          <a:lstStyle/>
          <a:p>
            <a:r>
              <a:rPr lang="en-US" altLang="ko-KR" sz="2800" dirty="0" smtClean="0">
                <a:solidFill>
                  <a:prstClr val="black"/>
                </a:solidFill>
              </a:rPr>
              <a:t>ARITHMETIC  CIRCUIT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altLang="ko-KR" sz="2800" dirty="0" smtClean="0">
                <a:solidFill>
                  <a:prstClr val="black"/>
                </a:solidFill>
              </a:rPr>
              <a:t>LOGIC  MICROOPERATIONS</a:t>
            </a:r>
            <a:endParaRPr lang="en-US" dirty="0"/>
          </a:p>
        </p:txBody>
      </p:sp>
      <p:sp>
        <p:nvSpPr>
          <p:cNvPr id="5" name="TextBox 4"/>
          <p:cNvSpPr txBox="1"/>
          <p:nvPr/>
        </p:nvSpPr>
        <p:spPr>
          <a:xfrm>
            <a:off x="457200" y="838200"/>
            <a:ext cx="8686800" cy="1938992"/>
          </a:xfrm>
          <a:prstGeom prst="rect">
            <a:avLst/>
          </a:prstGeom>
          <a:noFill/>
        </p:spPr>
        <p:txBody>
          <a:bodyPr wrap="square" rtlCol="0">
            <a:spAutoFit/>
          </a:bodyPr>
          <a:lstStyle/>
          <a:p>
            <a:r>
              <a:rPr lang="en-US" sz="2000" dirty="0" smtClean="0"/>
              <a:t>Logic micro operations specify binary operations on the strings of bits in registers. Logic micro operations are bit-wise operations, i.e., they work on the individual bits of data.</a:t>
            </a:r>
          </a:p>
          <a:p>
            <a:r>
              <a:rPr lang="en-US" sz="2000" dirty="0" smtClean="0"/>
              <a:t>Most systems only implement four of these:</a:t>
            </a:r>
          </a:p>
          <a:p>
            <a:r>
              <a:rPr lang="en-US" sz="2000" dirty="0" smtClean="0"/>
              <a:t> AND ( ), OR ( ), XOR (  ), Complement/NOT</a:t>
            </a:r>
          </a:p>
          <a:p>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lstStyle/>
          <a:p>
            <a:r>
              <a:rPr lang="en-US" altLang="ko-KR" sz="2800" dirty="0" smtClean="0">
                <a:solidFill>
                  <a:prstClr val="black"/>
                </a:solidFill>
              </a:rPr>
              <a:t>LOGIC  MICROOPERATIONS</a:t>
            </a:r>
            <a:endParaRPr lang="en-US" dirty="0"/>
          </a:p>
        </p:txBody>
      </p:sp>
      <p:pic>
        <p:nvPicPr>
          <p:cNvPr id="7170" name="Picture 2"/>
          <p:cNvPicPr>
            <a:picLocks noChangeAspect="1" noChangeArrowheads="1"/>
          </p:cNvPicPr>
          <p:nvPr/>
        </p:nvPicPr>
        <p:blipFill>
          <a:blip r:embed="rId2"/>
          <a:srcRect l="20615"/>
          <a:stretch>
            <a:fillRect/>
          </a:stretch>
        </p:blipFill>
        <p:spPr bwMode="auto">
          <a:xfrm>
            <a:off x="1447800" y="1066800"/>
            <a:ext cx="67056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44463" y="374650"/>
            <a:ext cx="8785225" cy="325438"/>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000" smtClean="0"/>
              <a:t>HARDWARE  IMPLEMENTATION  OF  LOGIC MICROOPERATIONS</a:t>
            </a:r>
          </a:p>
        </p:txBody>
      </p:sp>
      <p:sp>
        <p:nvSpPr>
          <p:cNvPr id="34819" name="Rectangle 3"/>
          <p:cNvSpPr>
            <a:spLocks noChangeArrowheads="1"/>
          </p:cNvSpPr>
          <p:nvPr/>
        </p:nvSpPr>
        <p:spPr bwMode="auto">
          <a:xfrm>
            <a:off x="1754188" y="4511675"/>
            <a:ext cx="3652731" cy="1303434"/>
          </a:xfrm>
          <a:prstGeom prst="rect">
            <a:avLst/>
          </a:prstGeom>
          <a:noFill/>
          <a:ln w="25400">
            <a:noFill/>
            <a:miter lim="800000"/>
            <a:headEnd/>
            <a:tailEnd/>
          </a:ln>
        </p:spPr>
        <p:txBody>
          <a:bodyPr wrap="none" lIns="63500" tIns="25400" rIns="63500" bIns="25400">
            <a:spAutoFit/>
          </a:bodyPr>
          <a:lstStyle/>
          <a:p>
            <a:pPr defTabSz="762000">
              <a:lnSpc>
                <a:spcPct val="113000"/>
              </a:lnSpc>
            </a:pPr>
            <a:r>
              <a:rPr lang="en-US" altLang="ko-KR" sz="1800" dirty="0">
                <a:solidFill>
                  <a:schemeClr val="tx1"/>
                </a:solidFill>
              </a:rPr>
              <a:t>0    0     F = A </a:t>
            </a:r>
            <a:r>
              <a:rPr lang="en-US" altLang="ko-KR" sz="1800" dirty="0">
                <a:solidFill>
                  <a:schemeClr val="tx1"/>
                </a:solidFill>
                <a:latin typeface="Symbol" pitchFamily="18" charset="2"/>
              </a:rPr>
              <a:t></a:t>
            </a:r>
            <a:r>
              <a:rPr lang="en-US" altLang="ko-KR" sz="1800" dirty="0">
                <a:solidFill>
                  <a:schemeClr val="tx1"/>
                </a:solidFill>
              </a:rPr>
              <a:t> B          </a:t>
            </a:r>
            <a:r>
              <a:rPr lang="en-US" altLang="ko-KR" sz="1800" dirty="0" smtClean="0">
                <a:solidFill>
                  <a:schemeClr val="tx1"/>
                </a:solidFill>
              </a:rPr>
              <a:t>    AND</a:t>
            </a:r>
            <a:endParaRPr lang="en-US" altLang="ko-KR" sz="1800" dirty="0">
              <a:solidFill>
                <a:schemeClr val="tx1"/>
              </a:solidFill>
            </a:endParaRPr>
          </a:p>
          <a:p>
            <a:pPr defTabSz="762000">
              <a:lnSpc>
                <a:spcPct val="113000"/>
              </a:lnSpc>
            </a:pPr>
            <a:r>
              <a:rPr lang="en-US" altLang="ko-KR" sz="1800" dirty="0">
                <a:solidFill>
                  <a:schemeClr val="tx1"/>
                </a:solidFill>
              </a:rPr>
              <a:t>0    1     F = A</a:t>
            </a:r>
            <a:r>
              <a:rPr lang="en-US" altLang="ko-KR" sz="1800" dirty="0">
                <a:solidFill>
                  <a:schemeClr val="tx1"/>
                </a:solidFill>
                <a:latin typeface="Symbol" pitchFamily="18" charset="2"/>
              </a:rPr>
              <a:t></a:t>
            </a:r>
            <a:r>
              <a:rPr lang="en-US" altLang="ko-KR" sz="1800" dirty="0">
                <a:solidFill>
                  <a:schemeClr val="tx1"/>
                </a:solidFill>
              </a:rPr>
              <a:t>B           </a:t>
            </a:r>
            <a:r>
              <a:rPr lang="en-US" altLang="ko-KR" sz="1800" dirty="0" smtClean="0">
                <a:solidFill>
                  <a:schemeClr val="tx1"/>
                </a:solidFill>
              </a:rPr>
              <a:t>   OR</a:t>
            </a:r>
            <a:endParaRPr lang="en-US" altLang="ko-KR" sz="1800" dirty="0">
              <a:solidFill>
                <a:schemeClr val="tx1"/>
              </a:solidFill>
            </a:endParaRPr>
          </a:p>
          <a:p>
            <a:pPr defTabSz="762000">
              <a:lnSpc>
                <a:spcPct val="113000"/>
              </a:lnSpc>
            </a:pPr>
            <a:r>
              <a:rPr lang="en-US" altLang="ko-KR" sz="1800" dirty="0">
                <a:solidFill>
                  <a:schemeClr val="tx1"/>
                </a:solidFill>
              </a:rPr>
              <a:t>1    0     F = A </a:t>
            </a:r>
            <a:r>
              <a:rPr lang="en-US" altLang="ko-KR" sz="1800" dirty="0">
                <a:solidFill>
                  <a:schemeClr val="tx1"/>
                </a:solidFill>
                <a:latin typeface="Symbol" pitchFamily="18" charset="2"/>
              </a:rPr>
              <a:t></a:t>
            </a:r>
            <a:r>
              <a:rPr lang="en-US" altLang="ko-KR" sz="1800" dirty="0">
                <a:solidFill>
                  <a:schemeClr val="tx1"/>
                </a:solidFill>
              </a:rPr>
              <a:t> B          </a:t>
            </a:r>
            <a:r>
              <a:rPr lang="en-US" altLang="ko-KR" sz="1800" dirty="0" smtClean="0">
                <a:solidFill>
                  <a:schemeClr val="tx1"/>
                </a:solidFill>
              </a:rPr>
              <a:t>    XOR</a:t>
            </a:r>
            <a:endParaRPr lang="en-US" altLang="ko-KR" sz="1800" dirty="0">
              <a:solidFill>
                <a:schemeClr val="tx1"/>
              </a:solidFill>
            </a:endParaRPr>
          </a:p>
          <a:p>
            <a:pPr defTabSz="762000">
              <a:lnSpc>
                <a:spcPct val="113000"/>
              </a:lnSpc>
            </a:pPr>
            <a:r>
              <a:rPr lang="en-US" altLang="ko-KR" sz="1800" dirty="0">
                <a:solidFill>
                  <a:schemeClr val="tx1"/>
                </a:solidFill>
              </a:rPr>
              <a:t>1    1     F = A’           </a:t>
            </a:r>
            <a:r>
              <a:rPr lang="en-US" altLang="ko-KR" sz="1800" dirty="0" smtClean="0">
                <a:solidFill>
                  <a:schemeClr val="tx1"/>
                </a:solidFill>
              </a:rPr>
              <a:t>	Complement</a:t>
            </a:r>
            <a:endParaRPr lang="en-US" altLang="ko-KR" sz="1800" dirty="0">
              <a:solidFill>
                <a:schemeClr val="tx1"/>
              </a:solidFill>
            </a:endParaRPr>
          </a:p>
        </p:txBody>
      </p:sp>
      <p:sp>
        <p:nvSpPr>
          <p:cNvPr id="34820" name="Line 4"/>
          <p:cNvSpPr>
            <a:spLocks noChangeShapeType="1"/>
          </p:cNvSpPr>
          <p:nvPr/>
        </p:nvSpPr>
        <p:spPr bwMode="auto">
          <a:xfrm>
            <a:off x="1577975" y="4576763"/>
            <a:ext cx="4532313" cy="0"/>
          </a:xfrm>
          <a:prstGeom prst="line">
            <a:avLst/>
          </a:prstGeom>
          <a:noFill/>
          <a:ln w="25400">
            <a:solidFill>
              <a:schemeClr val="tx1"/>
            </a:solidFill>
            <a:round/>
            <a:headEnd/>
            <a:tailEnd/>
          </a:ln>
        </p:spPr>
        <p:txBody>
          <a:bodyPr wrap="none" anchor="ctr"/>
          <a:lstStyle/>
          <a:p>
            <a:endParaRPr lang="en-US"/>
          </a:p>
        </p:txBody>
      </p:sp>
      <p:sp>
        <p:nvSpPr>
          <p:cNvPr id="34821" name="Line 5"/>
          <p:cNvSpPr>
            <a:spLocks noChangeShapeType="1"/>
          </p:cNvSpPr>
          <p:nvPr/>
        </p:nvSpPr>
        <p:spPr bwMode="auto">
          <a:xfrm>
            <a:off x="2438400" y="4267200"/>
            <a:ext cx="0" cy="1479550"/>
          </a:xfrm>
          <a:prstGeom prst="line">
            <a:avLst/>
          </a:prstGeom>
          <a:noFill/>
          <a:ln w="25400">
            <a:solidFill>
              <a:schemeClr val="tx1"/>
            </a:solidFill>
            <a:round/>
            <a:headEnd/>
            <a:tailEnd/>
          </a:ln>
        </p:spPr>
        <p:txBody>
          <a:bodyPr wrap="none" anchor="ctr"/>
          <a:lstStyle/>
          <a:p>
            <a:endParaRPr lang="en-US"/>
          </a:p>
        </p:txBody>
      </p:sp>
      <p:sp>
        <p:nvSpPr>
          <p:cNvPr id="34822" name="Line 6"/>
          <p:cNvSpPr>
            <a:spLocks noChangeShapeType="1"/>
          </p:cNvSpPr>
          <p:nvPr/>
        </p:nvSpPr>
        <p:spPr bwMode="auto">
          <a:xfrm>
            <a:off x="3870325" y="4281488"/>
            <a:ext cx="0" cy="1508125"/>
          </a:xfrm>
          <a:prstGeom prst="line">
            <a:avLst/>
          </a:prstGeom>
          <a:noFill/>
          <a:ln w="25400">
            <a:solidFill>
              <a:schemeClr val="tx1"/>
            </a:solidFill>
            <a:round/>
            <a:headEnd/>
            <a:tailEnd/>
          </a:ln>
        </p:spPr>
        <p:txBody>
          <a:bodyPr wrap="none" anchor="ctr"/>
          <a:lstStyle/>
          <a:p>
            <a:endParaRPr lang="en-US"/>
          </a:p>
        </p:txBody>
      </p:sp>
      <p:sp>
        <p:nvSpPr>
          <p:cNvPr id="34823" name="Rectangle 7"/>
          <p:cNvSpPr>
            <a:spLocks noChangeArrowheads="1"/>
          </p:cNvSpPr>
          <p:nvPr/>
        </p:nvSpPr>
        <p:spPr bwMode="auto">
          <a:xfrm>
            <a:off x="1711325" y="4268788"/>
            <a:ext cx="727075" cy="317500"/>
          </a:xfrm>
          <a:prstGeom prst="rect">
            <a:avLst/>
          </a:prstGeom>
          <a:noFill/>
          <a:ln w="25400">
            <a:noFill/>
            <a:miter lim="800000"/>
            <a:headEnd/>
            <a:tailEnd/>
          </a:ln>
        </p:spPr>
        <p:txBody>
          <a:bodyPr wrap="none" lIns="63500" tIns="25400" rIns="63500" bIns="25400">
            <a:spAutoFit/>
          </a:bodyPr>
          <a:lstStyle/>
          <a:p>
            <a:pPr defTabSz="762000">
              <a:lnSpc>
                <a:spcPct val="97000"/>
              </a:lnSpc>
            </a:pPr>
            <a:r>
              <a:rPr lang="en-US" altLang="ko-KR" sz="1800">
                <a:solidFill>
                  <a:schemeClr val="tx1"/>
                </a:solidFill>
              </a:rPr>
              <a:t>S</a:t>
            </a:r>
            <a:r>
              <a:rPr lang="en-US" altLang="ko-KR" sz="1800" baseline="-25000">
                <a:solidFill>
                  <a:schemeClr val="tx1"/>
                </a:solidFill>
              </a:rPr>
              <a:t>1</a:t>
            </a:r>
            <a:r>
              <a:rPr lang="en-US" altLang="ko-KR" sz="1800">
                <a:solidFill>
                  <a:schemeClr val="tx1"/>
                </a:solidFill>
              </a:rPr>
              <a:t>  S</a:t>
            </a:r>
            <a:r>
              <a:rPr lang="en-US" altLang="ko-KR" sz="1800" baseline="-25000">
                <a:solidFill>
                  <a:schemeClr val="tx1"/>
                </a:solidFill>
              </a:rPr>
              <a:t>0</a:t>
            </a:r>
          </a:p>
        </p:txBody>
      </p:sp>
      <p:sp>
        <p:nvSpPr>
          <p:cNvPr id="34824" name="Rectangle 8"/>
          <p:cNvSpPr>
            <a:spLocks noChangeArrowheads="1"/>
          </p:cNvSpPr>
          <p:nvPr/>
        </p:nvSpPr>
        <p:spPr bwMode="auto">
          <a:xfrm>
            <a:off x="2717800" y="4268788"/>
            <a:ext cx="876300" cy="317500"/>
          </a:xfrm>
          <a:prstGeom prst="rect">
            <a:avLst/>
          </a:prstGeom>
          <a:noFill/>
          <a:ln w="25400">
            <a:noFill/>
            <a:miter lim="800000"/>
            <a:headEnd/>
            <a:tailEnd/>
          </a:ln>
        </p:spPr>
        <p:txBody>
          <a:bodyPr wrap="none" lIns="63500" tIns="25400" rIns="63500" bIns="25400">
            <a:spAutoFit/>
          </a:bodyPr>
          <a:lstStyle/>
          <a:p>
            <a:pPr defTabSz="762000">
              <a:lnSpc>
                <a:spcPct val="97000"/>
              </a:lnSpc>
            </a:pPr>
            <a:r>
              <a:rPr lang="en-US" altLang="ko-KR" sz="1800">
                <a:solidFill>
                  <a:schemeClr val="tx1"/>
                </a:solidFill>
              </a:rPr>
              <a:t>Output</a:t>
            </a:r>
          </a:p>
        </p:txBody>
      </p:sp>
      <p:sp>
        <p:nvSpPr>
          <p:cNvPr id="34825" name="Rectangle 9"/>
          <p:cNvSpPr>
            <a:spLocks noChangeArrowheads="1"/>
          </p:cNvSpPr>
          <p:nvPr/>
        </p:nvSpPr>
        <p:spPr bwMode="auto">
          <a:xfrm>
            <a:off x="4221163" y="4224338"/>
            <a:ext cx="1376362" cy="374650"/>
          </a:xfrm>
          <a:prstGeom prst="rect">
            <a:avLst/>
          </a:prstGeom>
          <a:noFill/>
          <a:ln w="25400">
            <a:noFill/>
            <a:miter lim="800000"/>
            <a:headEnd/>
            <a:tailEnd/>
          </a:ln>
        </p:spPr>
        <p:txBody>
          <a:bodyPr wrap="none" lIns="63500" tIns="25400" rIns="63500" bIns="25400">
            <a:spAutoFit/>
          </a:bodyPr>
          <a:lstStyle/>
          <a:p>
            <a:pPr defTabSz="762000">
              <a:lnSpc>
                <a:spcPct val="118000"/>
              </a:lnSpc>
            </a:pPr>
            <a:r>
              <a:rPr lang="en-US" altLang="ko-KR" sz="1800">
                <a:solidFill>
                  <a:schemeClr val="tx1"/>
                </a:solidFill>
                <a:latin typeface="Symbol" pitchFamily="18" charset="2"/>
              </a:rPr>
              <a:t></a:t>
            </a:r>
            <a:r>
              <a:rPr lang="en-US" altLang="ko-KR" sz="1800">
                <a:solidFill>
                  <a:schemeClr val="tx1"/>
                </a:solidFill>
              </a:rPr>
              <a:t>-operation</a:t>
            </a:r>
          </a:p>
        </p:txBody>
      </p:sp>
      <p:sp>
        <p:nvSpPr>
          <p:cNvPr id="34826" name="Rectangle 10"/>
          <p:cNvSpPr>
            <a:spLocks noChangeArrowheads="1"/>
          </p:cNvSpPr>
          <p:nvPr/>
        </p:nvSpPr>
        <p:spPr bwMode="auto">
          <a:xfrm>
            <a:off x="2906713" y="3932238"/>
            <a:ext cx="2141537" cy="346075"/>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sz="2000">
                <a:solidFill>
                  <a:schemeClr val="tx1"/>
                </a:solidFill>
              </a:rPr>
              <a:t>    Function table</a:t>
            </a:r>
          </a:p>
        </p:txBody>
      </p:sp>
      <p:sp>
        <p:nvSpPr>
          <p:cNvPr id="34827" name="Rectangle 11"/>
          <p:cNvSpPr>
            <a:spLocks noChangeArrowheads="1"/>
          </p:cNvSpPr>
          <p:nvPr/>
        </p:nvSpPr>
        <p:spPr bwMode="auto">
          <a:xfrm>
            <a:off x="6923088" y="0"/>
            <a:ext cx="207962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Logic Microoperations</a:t>
            </a:r>
          </a:p>
        </p:txBody>
      </p:sp>
      <p:grpSp>
        <p:nvGrpSpPr>
          <p:cNvPr id="2" name="Group 17"/>
          <p:cNvGrpSpPr>
            <a:grpSpLocks/>
          </p:cNvGrpSpPr>
          <p:nvPr/>
        </p:nvGrpSpPr>
        <p:grpSpPr bwMode="auto">
          <a:xfrm>
            <a:off x="3559175" y="1054100"/>
            <a:ext cx="455613" cy="336550"/>
            <a:chOff x="1772" y="1428"/>
            <a:chExt cx="301" cy="272"/>
          </a:xfrm>
        </p:grpSpPr>
        <p:sp>
          <p:nvSpPr>
            <p:cNvPr id="34886" name="Line 12"/>
            <p:cNvSpPr>
              <a:spLocks noChangeShapeType="1"/>
            </p:cNvSpPr>
            <p:nvPr/>
          </p:nvSpPr>
          <p:spPr bwMode="auto">
            <a:xfrm>
              <a:off x="1772" y="1432"/>
              <a:ext cx="0" cy="256"/>
            </a:xfrm>
            <a:prstGeom prst="line">
              <a:avLst/>
            </a:prstGeom>
            <a:noFill/>
            <a:ln w="25400">
              <a:solidFill>
                <a:srgbClr val="000000"/>
              </a:solidFill>
              <a:round/>
              <a:headEnd/>
              <a:tailEnd/>
            </a:ln>
          </p:spPr>
          <p:txBody>
            <a:bodyPr wrap="none" anchor="ctr"/>
            <a:lstStyle/>
            <a:p>
              <a:endParaRPr lang="en-US"/>
            </a:p>
          </p:txBody>
        </p:sp>
        <p:sp>
          <p:nvSpPr>
            <p:cNvPr id="34887" name="Line 13"/>
            <p:cNvSpPr>
              <a:spLocks noChangeShapeType="1"/>
            </p:cNvSpPr>
            <p:nvPr/>
          </p:nvSpPr>
          <p:spPr bwMode="auto">
            <a:xfrm>
              <a:off x="1776" y="1428"/>
              <a:ext cx="176" cy="0"/>
            </a:xfrm>
            <a:prstGeom prst="line">
              <a:avLst/>
            </a:prstGeom>
            <a:noFill/>
            <a:ln w="25400">
              <a:solidFill>
                <a:srgbClr val="000000"/>
              </a:solidFill>
              <a:round/>
              <a:headEnd/>
              <a:tailEnd/>
            </a:ln>
          </p:spPr>
          <p:txBody>
            <a:bodyPr wrap="none" anchor="ctr"/>
            <a:lstStyle/>
            <a:p>
              <a:endParaRPr lang="en-US"/>
            </a:p>
          </p:txBody>
        </p:sp>
        <p:sp>
          <p:nvSpPr>
            <p:cNvPr id="34888" name="Line 14"/>
            <p:cNvSpPr>
              <a:spLocks noChangeShapeType="1"/>
            </p:cNvSpPr>
            <p:nvPr/>
          </p:nvSpPr>
          <p:spPr bwMode="auto">
            <a:xfrm>
              <a:off x="1776" y="1700"/>
              <a:ext cx="176" cy="0"/>
            </a:xfrm>
            <a:prstGeom prst="line">
              <a:avLst/>
            </a:prstGeom>
            <a:noFill/>
            <a:ln w="25400">
              <a:solidFill>
                <a:srgbClr val="000000"/>
              </a:solidFill>
              <a:round/>
              <a:headEnd/>
              <a:tailEnd/>
            </a:ln>
          </p:spPr>
          <p:txBody>
            <a:bodyPr wrap="none" anchor="ctr"/>
            <a:lstStyle/>
            <a:p>
              <a:endParaRPr lang="en-US"/>
            </a:p>
          </p:txBody>
        </p:sp>
        <p:sp>
          <p:nvSpPr>
            <p:cNvPr id="34889" name="Arc 15"/>
            <p:cNvSpPr>
              <a:spLocks/>
            </p:cNvSpPr>
            <p:nvPr/>
          </p:nvSpPr>
          <p:spPr bwMode="auto">
            <a:xfrm>
              <a:off x="1956" y="1433"/>
              <a:ext cx="117" cy="128"/>
            </a:xfrm>
            <a:custGeom>
              <a:avLst/>
              <a:gdLst>
                <a:gd name="T0" fmla="*/ 0 w 21786"/>
                <a:gd name="T1" fmla="*/ 0 h 21600"/>
                <a:gd name="T2" fmla="*/ 0 w 21786"/>
                <a:gd name="T3" fmla="*/ 0 h 21600"/>
                <a:gd name="T4" fmla="*/ 0 w 21786"/>
                <a:gd name="T5" fmla="*/ 0 h 21600"/>
                <a:gd name="T6" fmla="*/ 0 60000 65536"/>
                <a:gd name="T7" fmla="*/ 0 60000 65536"/>
                <a:gd name="T8" fmla="*/ 0 60000 65536"/>
                <a:gd name="T9" fmla="*/ 0 w 21786"/>
                <a:gd name="T10" fmla="*/ 0 h 21600"/>
                <a:gd name="T11" fmla="*/ 21786 w 21786"/>
                <a:gd name="T12" fmla="*/ 21600 h 21600"/>
              </a:gdLst>
              <a:ahLst/>
              <a:cxnLst>
                <a:cxn ang="T6">
                  <a:pos x="T0" y="T1"/>
                </a:cxn>
                <a:cxn ang="T7">
                  <a:pos x="T2" y="T3"/>
                </a:cxn>
                <a:cxn ang="T8">
                  <a:pos x="T4" y="T5"/>
                </a:cxn>
              </a:cxnLst>
              <a:rect l="T9" t="T10" r="T11" b="T12"/>
              <a:pathLst>
                <a:path w="21786" h="21600" fill="none" extrusionOk="0">
                  <a:moveTo>
                    <a:pt x="-1" y="0"/>
                  </a:moveTo>
                  <a:cubicBezTo>
                    <a:pt x="61" y="0"/>
                    <a:pt x="123" y="-1"/>
                    <a:pt x="186" y="0"/>
                  </a:cubicBezTo>
                  <a:cubicBezTo>
                    <a:pt x="12115" y="0"/>
                    <a:pt x="21786" y="9670"/>
                    <a:pt x="21786" y="21600"/>
                  </a:cubicBezTo>
                </a:path>
                <a:path w="21786" h="21600" stroke="0" extrusionOk="0">
                  <a:moveTo>
                    <a:pt x="-1" y="0"/>
                  </a:moveTo>
                  <a:cubicBezTo>
                    <a:pt x="61" y="0"/>
                    <a:pt x="123" y="-1"/>
                    <a:pt x="186" y="0"/>
                  </a:cubicBezTo>
                  <a:cubicBezTo>
                    <a:pt x="12115" y="0"/>
                    <a:pt x="21786" y="9670"/>
                    <a:pt x="21786" y="21600"/>
                  </a:cubicBezTo>
                  <a:lnTo>
                    <a:pt x="186" y="21600"/>
                  </a:lnTo>
                  <a:close/>
                </a:path>
              </a:pathLst>
            </a:custGeom>
            <a:noFill/>
            <a:ln w="25400" cap="rnd">
              <a:solidFill>
                <a:srgbClr val="000000"/>
              </a:solidFill>
              <a:round/>
              <a:headEnd/>
              <a:tailEnd/>
            </a:ln>
          </p:spPr>
          <p:txBody>
            <a:bodyPr wrap="none" anchor="ctr"/>
            <a:lstStyle/>
            <a:p>
              <a:endParaRPr lang="en-US"/>
            </a:p>
          </p:txBody>
        </p:sp>
        <p:sp>
          <p:nvSpPr>
            <p:cNvPr id="34890" name="Arc 16"/>
            <p:cNvSpPr>
              <a:spLocks/>
            </p:cNvSpPr>
            <p:nvPr/>
          </p:nvSpPr>
          <p:spPr bwMode="auto">
            <a:xfrm>
              <a:off x="1956" y="1560"/>
              <a:ext cx="116" cy="1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34829" name="Line 18"/>
          <p:cNvSpPr>
            <a:spLocks noChangeShapeType="1"/>
          </p:cNvSpPr>
          <p:nvPr/>
        </p:nvSpPr>
        <p:spPr bwMode="auto">
          <a:xfrm flipH="1">
            <a:off x="2849563" y="1331913"/>
            <a:ext cx="715962" cy="0"/>
          </a:xfrm>
          <a:prstGeom prst="line">
            <a:avLst/>
          </a:prstGeom>
          <a:noFill/>
          <a:ln w="25400">
            <a:solidFill>
              <a:srgbClr val="000000"/>
            </a:solidFill>
            <a:round/>
            <a:headEnd/>
            <a:tailEnd/>
          </a:ln>
        </p:spPr>
        <p:txBody>
          <a:bodyPr wrap="none" anchor="ctr"/>
          <a:lstStyle/>
          <a:p>
            <a:endParaRPr lang="en-US"/>
          </a:p>
        </p:txBody>
      </p:sp>
      <p:grpSp>
        <p:nvGrpSpPr>
          <p:cNvPr id="3" name="Group 25"/>
          <p:cNvGrpSpPr>
            <a:grpSpLocks/>
          </p:cNvGrpSpPr>
          <p:nvPr/>
        </p:nvGrpSpPr>
        <p:grpSpPr bwMode="auto">
          <a:xfrm>
            <a:off x="3522663" y="1500188"/>
            <a:ext cx="492125" cy="336550"/>
            <a:chOff x="1748" y="1788"/>
            <a:chExt cx="324" cy="272"/>
          </a:xfrm>
        </p:grpSpPr>
        <p:sp>
          <p:nvSpPr>
            <p:cNvPr id="34880" name="Line 19"/>
            <p:cNvSpPr>
              <a:spLocks noChangeShapeType="1"/>
            </p:cNvSpPr>
            <p:nvPr/>
          </p:nvSpPr>
          <p:spPr bwMode="auto">
            <a:xfrm>
              <a:off x="1760" y="1788"/>
              <a:ext cx="88" cy="0"/>
            </a:xfrm>
            <a:prstGeom prst="line">
              <a:avLst/>
            </a:prstGeom>
            <a:noFill/>
            <a:ln w="25400">
              <a:solidFill>
                <a:srgbClr val="000000"/>
              </a:solidFill>
              <a:round/>
              <a:headEnd/>
              <a:tailEnd/>
            </a:ln>
          </p:spPr>
          <p:txBody>
            <a:bodyPr wrap="none" anchor="ctr"/>
            <a:lstStyle/>
            <a:p>
              <a:endParaRPr lang="en-US"/>
            </a:p>
          </p:txBody>
        </p:sp>
        <p:sp>
          <p:nvSpPr>
            <p:cNvPr id="34881" name="Line 20"/>
            <p:cNvSpPr>
              <a:spLocks noChangeShapeType="1"/>
            </p:cNvSpPr>
            <p:nvPr/>
          </p:nvSpPr>
          <p:spPr bwMode="auto">
            <a:xfrm>
              <a:off x="1760" y="2060"/>
              <a:ext cx="88" cy="0"/>
            </a:xfrm>
            <a:prstGeom prst="line">
              <a:avLst/>
            </a:prstGeom>
            <a:noFill/>
            <a:ln w="25400">
              <a:solidFill>
                <a:srgbClr val="000000"/>
              </a:solidFill>
              <a:round/>
              <a:headEnd/>
              <a:tailEnd/>
            </a:ln>
          </p:spPr>
          <p:txBody>
            <a:bodyPr wrap="none" anchor="ctr"/>
            <a:lstStyle/>
            <a:p>
              <a:endParaRPr lang="en-US"/>
            </a:p>
          </p:txBody>
        </p:sp>
        <p:sp>
          <p:nvSpPr>
            <p:cNvPr id="34882" name="Arc 21"/>
            <p:cNvSpPr>
              <a:spLocks/>
            </p:cNvSpPr>
            <p:nvPr/>
          </p:nvSpPr>
          <p:spPr bwMode="auto">
            <a:xfrm>
              <a:off x="1863" y="1793"/>
              <a:ext cx="209" cy="128"/>
            </a:xfrm>
            <a:custGeom>
              <a:avLst/>
              <a:gdLst>
                <a:gd name="T0" fmla="*/ 0 w 21704"/>
                <a:gd name="T1" fmla="*/ 0 h 21600"/>
                <a:gd name="T2" fmla="*/ 0 w 21704"/>
                <a:gd name="T3" fmla="*/ 0 h 21600"/>
                <a:gd name="T4" fmla="*/ 0 w 21704"/>
                <a:gd name="T5" fmla="*/ 0 h 21600"/>
                <a:gd name="T6" fmla="*/ 0 60000 65536"/>
                <a:gd name="T7" fmla="*/ 0 60000 65536"/>
                <a:gd name="T8" fmla="*/ 0 60000 65536"/>
                <a:gd name="T9" fmla="*/ 0 w 21704"/>
                <a:gd name="T10" fmla="*/ 0 h 21600"/>
                <a:gd name="T11" fmla="*/ 21704 w 21704"/>
                <a:gd name="T12" fmla="*/ 21600 h 21600"/>
              </a:gdLst>
              <a:ahLst/>
              <a:cxnLst>
                <a:cxn ang="T6">
                  <a:pos x="T0" y="T1"/>
                </a:cxn>
                <a:cxn ang="T7">
                  <a:pos x="T2" y="T3"/>
                </a:cxn>
                <a:cxn ang="T8">
                  <a:pos x="T4" y="T5"/>
                </a:cxn>
              </a:cxnLst>
              <a:rect l="T9" t="T10" r="T11" b="T12"/>
              <a:pathLst>
                <a:path w="21704" h="21600" fill="none" extrusionOk="0">
                  <a:moveTo>
                    <a:pt x="0" y="0"/>
                  </a:moveTo>
                  <a:cubicBezTo>
                    <a:pt x="34" y="0"/>
                    <a:pt x="69" y="-1"/>
                    <a:pt x="104" y="0"/>
                  </a:cubicBezTo>
                  <a:cubicBezTo>
                    <a:pt x="12033" y="0"/>
                    <a:pt x="21704" y="9670"/>
                    <a:pt x="21704" y="21600"/>
                  </a:cubicBezTo>
                </a:path>
                <a:path w="21704" h="21600" stroke="0" extrusionOk="0">
                  <a:moveTo>
                    <a:pt x="0" y="0"/>
                  </a:moveTo>
                  <a:cubicBezTo>
                    <a:pt x="34" y="0"/>
                    <a:pt x="69" y="-1"/>
                    <a:pt x="104" y="0"/>
                  </a:cubicBezTo>
                  <a:cubicBezTo>
                    <a:pt x="12033" y="0"/>
                    <a:pt x="21704" y="9670"/>
                    <a:pt x="21704" y="21600"/>
                  </a:cubicBezTo>
                  <a:lnTo>
                    <a:pt x="104" y="21600"/>
                  </a:lnTo>
                  <a:close/>
                </a:path>
              </a:pathLst>
            </a:custGeom>
            <a:noFill/>
            <a:ln w="25400" cap="rnd">
              <a:solidFill>
                <a:srgbClr val="000000"/>
              </a:solidFill>
              <a:round/>
              <a:headEnd/>
              <a:tailEnd/>
            </a:ln>
          </p:spPr>
          <p:txBody>
            <a:bodyPr wrap="none" anchor="ctr"/>
            <a:lstStyle/>
            <a:p>
              <a:endParaRPr lang="en-US"/>
            </a:p>
          </p:txBody>
        </p:sp>
        <p:sp>
          <p:nvSpPr>
            <p:cNvPr id="34883" name="Arc 22"/>
            <p:cNvSpPr>
              <a:spLocks/>
            </p:cNvSpPr>
            <p:nvPr/>
          </p:nvSpPr>
          <p:spPr bwMode="auto">
            <a:xfrm>
              <a:off x="1864" y="1920"/>
              <a:ext cx="208" cy="1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34884" name="Arc 23"/>
            <p:cNvSpPr>
              <a:spLocks/>
            </p:cNvSpPr>
            <p:nvPr/>
          </p:nvSpPr>
          <p:spPr bwMode="auto">
            <a:xfrm>
              <a:off x="1748" y="1793"/>
              <a:ext cx="29" cy="128"/>
            </a:xfrm>
            <a:custGeom>
              <a:avLst/>
              <a:gdLst>
                <a:gd name="T0" fmla="*/ 0 w 22371"/>
                <a:gd name="T1" fmla="*/ 0 h 21600"/>
                <a:gd name="T2" fmla="*/ 0 w 22371"/>
                <a:gd name="T3" fmla="*/ 0 h 21600"/>
                <a:gd name="T4" fmla="*/ 0 w 22371"/>
                <a:gd name="T5" fmla="*/ 0 h 21600"/>
                <a:gd name="T6" fmla="*/ 0 60000 65536"/>
                <a:gd name="T7" fmla="*/ 0 60000 65536"/>
                <a:gd name="T8" fmla="*/ 0 60000 65536"/>
                <a:gd name="T9" fmla="*/ 0 w 22371"/>
                <a:gd name="T10" fmla="*/ 0 h 21600"/>
                <a:gd name="T11" fmla="*/ 22371 w 22371"/>
                <a:gd name="T12" fmla="*/ 21600 h 21600"/>
              </a:gdLst>
              <a:ahLst/>
              <a:cxnLst>
                <a:cxn ang="T6">
                  <a:pos x="T0" y="T1"/>
                </a:cxn>
                <a:cxn ang="T7">
                  <a:pos x="T2" y="T3"/>
                </a:cxn>
                <a:cxn ang="T8">
                  <a:pos x="T4" y="T5"/>
                </a:cxn>
              </a:cxnLst>
              <a:rect l="T9" t="T10" r="T11" b="T12"/>
              <a:pathLst>
                <a:path w="22371" h="21600" fill="none" extrusionOk="0">
                  <a:moveTo>
                    <a:pt x="-1" y="13"/>
                  </a:moveTo>
                  <a:cubicBezTo>
                    <a:pt x="256" y="4"/>
                    <a:pt x="513" y="-1"/>
                    <a:pt x="771" y="0"/>
                  </a:cubicBezTo>
                  <a:cubicBezTo>
                    <a:pt x="12700" y="0"/>
                    <a:pt x="22371" y="9670"/>
                    <a:pt x="22371" y="21600"/>
                  </a:cubicBezTo>
                </a:path>
                <a:path w="22371" h="21600" stroke="0" extrusionOk="0">
                  <a:moveTo>
                    <a:pt x="-1" y="13"/>
                  </a:moveTo>
                  <a:cubicBezTo>
                    <a:pt x="256" y="4"/>
                    <a:pt x="513" y="-1"/>
                    <a:pt x="771" y="0"/>
                  </a:cubicBezTo>
                  <a:cubicBezTo>
                    <a:pt x="12700" y="0"/>
                    <a:pt x="22371" y="9670"/>
                    <a:pt x="22371" y="21600"/>
                  </a:cubicBezTo>
                  <a:lnTo>
                    <a:pt x="771" y="21600"/>
                  </a:lnTo>
                  <a:close/>
                </a:path>
              </a:pathLst>
            </a:custGeom>
            <a:noFill/>
            <a:ln w="25400" cap="rnd">
              <a:solidFill>
                <a:srgbClr val="000000"/>
              </a:solidFill>
              <a:round/>
              <a:headEnd/>
              <a:tailEnd/>
            </a:ln>
          </p:spPr>
          <p:txBody>
            <a:bodyPr wrap="none" anchor="ctr"/>
            <a:lstStyle/>
            <a:p>
              <a:endParaRPr lang="en-US"/>
            </a:p>
          </p:txBody>
        </p:sp>
        <p:sp>
          <p:nvSpPr>
            <p:cNvPr id="34885" name="Arc 24"/>
            <p:cNvSpPr>
              <a:spLocks/>
            </p:cNvSpPr>
            <p:nvPr/>
          </p:nvSpPr>
          <p:spPr bwMode="auto">
            <a:xfrm>
              <a:off x="1748" y="1920"/>
              <a:ext cx="28" cy="1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34831" name="Line 26"/>
          <p:cNvSpPr>
            <a:spLocks noChangeShapeType="1"/>
          </p:cNvSpPr>
          <p:nvPr/>
        </p:nvSpPr>
        <p:spPr bwMode="auto">
          <a:xfrm flipV="1">
            <a:off x="3270250" y="1108075"/>
            <a:ext cx="0" cy="1477963"/>
          </a:xfrm>
          <a:prstGeom prst="line">
            <a:avLst/>
          </a:prstGeom>
          <a:noFill/>
          <a:ln w="25400">
            <a:solidFill>
              <a:srgbClr val="000000"/>
            </a:solidFill>
            <a:round/>
            <a:headEnd/>
            <a:tailEnd/>
          </a:ln>
        </p:spPr>
        <p:txBody>
          <a:bodyPr wrap="none" anchor="ctr"/>
          <a:lstStyle/>
          <a:p>
            <a:endParaRPr lang="en-US"/>
          </a:p>
        </p:txBody>
      </p:sp>
      <p:grpSp>
        <p:nvGrpSpPr>
          <p:cNvPr id="4" name="Group 31"/>
          <p:cNvGrpSpPr>
            <a:grpSpLocks/>
          </p:cNvGrpSpPr>
          <p:nvPr/>
        </p:nvGrpSpPr>
        <p:grpSpPr bwMode="auto">
          <a:xfrm>
            <a:off x="3600450" y="2387600"/>
            <a:ext cx="414338" cy="346075"/>
            <a:chOff x="1800" y="2504"/>
            <a:chExt cx="272" cy="280"/>
          </a:xfrm>
        </p:grpSpPr>
        <p:sp>
          <p:nvSpPr>
            <p:cNvPr id="34876" name="Line 27"/>
            <p:cNvSpPr>
              <a:spLocks noChangeShapeType="1"/>
            </p:cNvSpPr>
            <p:nvPr/>
          </p:nvSpPr>
          <p:spPr bwMode="auto">
            <a:xfrm flipH="1" flipV="1">
              <a:off x="1800" y="2504"/>
              <a:ext cx="240" cy="160"/>
            </a:xfrm>
            <a:prstGeom prst="line">
              <a:avLst/>
            </a:prstGeom>
            <a:noFill/>
            <a:ln w="25400">
              <a:solidFill>
                <a:srgbClr val="000000"/>
              </a:solidFill>
              <a:round/>
              <a:headEnd/>
              <a:tailEnd/>
            </a:ln>
          </p:spPr>
          <p:txBody>
            <a:bodyPr wrap="none" anchor="ctr"/>
            <a:lstStyle/>
            <a:p>
              <a:endParaRPr lang="en-US"/>
            </a:p>
          </p:txBody>
        </p:sp>
        <p:sp>
          <p:nvSpPr>
            <p:cNvPr id="34877" name="Line 28"/>
            <p:cNvSpPr>
              <a:spLocks noChangeShapeType="1"/>
            </p:cNvSpPr>
            <p:nvPr/>
          </p:nvSpPr>
          <p:spPr bwMode="auto">
            <a:xfrm flipH="1">
              <a:off x="1800" y="2656"/>
              <a:ext cx="240" cy="128"/>
            </a:xfrm>
            <a:prstGeom prst="line">
              <a:avLst/>
            </a:prstGeom>
            <a:noFill/>
            <a:ln w="25400">
              <a:solidFill>
                <a:srgbClr val="000000"/>
              </a:solidFill>
              <a:round/>
              <a:headEnd/>
              <a:tailEnd/>
            </a:ln>
          </p:spPr>
          <p:txBody>
            <a:bodyPr wrap="none" anchor="ctr"/>
            <a:lstStyle/>
            <a:p>
              <a:endParaRPr lang="en-US"/>
            </a:p>
          </p:txBody>
        </p:sp>
        <p:sp>
          <p:nvSpPr>
            <p:cNvPr id="34878" name="Line 29"/>
            <p:cNvSpPr>
              <a:spLocks noChangeShapeType="1"/>
            </p:cNvSpPr>
            <p:nvPr/>
          </p:nvSpPr>
          <p:spPr bwMode="auto">
            <a:xfrm>
              <a:off x="1812" y="2520"/>
              <a:ext cx="0" cy="256"/>
            </a:xfrm>
            <a:prstGeom prst="line">
              <a:avLst/>
            </a:prstGeom>
            <a:noFill/>
            <a:ln w="25400">
              <a:solidFill>
                <a:srgbClr val="000000"/>
              </a:solidFill>
              <a:round/>
              <a:headEnd/>
              <a:tailEnd/>
            </a:ln>
          </p:spPr>
          <p:txBody>
            <a:bodyPr wrap="none" anchor="ctr"/>
            <a:lstStyle/>
            <a:p>
              <a:endParaRPr lang="en-US"/>
            </a:p>
          </p:txBody>
        </p:sp>
        <p:sp>
          <p:nvSpPr>
            <p:cNvPr id="34879" name="Oval 30"/>
            <p:cNvSpPr>
              <a:spLocks noChangeArrowheads="1"/>
            </p:cNvSpPr>
            <p:nvPr/>
          </p:nvSpPr>
          <p:spPr bwMode="auto">
            <a:xfrm>
              <a:off x="2032" y="2624"/>
              <a:ext cx="40" cy="48"/>
            </a:xfrm>
            <a:prstGeom prst="ellipse">
              <a:avLst/>
            </a:prstGeom>
            <a:noFill/>
            <a:ln w="25400">
              <a:solidFill>
                <a:srgbClr val="000000"/>
              </a:solidFill>
              <a:round/>
              <a:headEnd/>
              <a:tailEnd/>
            </a:ln>
          </p:spPr>
          <p:txBody>
            <a:bodyPr wrap="none" anchor="ctr"/>
            <a:lstStyle/>
            <a:p>
              <a:endParaRPr lang="en-US"/>
            </a:p>
          </p:txBody>
        </p:sp>
      </p:grpSp>
      <p:sp>
        <p:nvSpPr>
          <p:cNvPr id="34833" name="Line 32"/>
          <p:cNvSpPr>
            <a:spLocks noChangeShapeType="1"/>
          </p:cNvSpPr>
          <p:nvPr/>
        </p:nvSpPr>
        <p:spPr bwMode="auto">
          <a:xfrm>
            <a:off x="3074988" y="1335088"/>
            <a:ext cx="0" cy="911225"/>
          </a:xfrm>
          <a:prstGeom prst="line">
            <a:avLst/>
          </a:prstGeom>
          <a:noFill/>
          <a:ln w="25400">
            <a:solidFill>
              <a:srgbClr val="000000"/>
            </a:solidFill>
            <a:round/>
            <a:headEnd/>
            <a:tailEnd/>
          </a:ln>
        </p:spPr>
        <p:txBody>
          <a:bodyPr wrap="none" anchor="ctr"/>
          <a:lstStyle/>
          <a:p>
            <a:endParaRPr lang="en-US"/>
          </a:p>
        </p:txBody>
      </p:sp>
      <p:sp>
        <p:nvSpPr>
          <p:cNvPr id="34834" name="Rectangle 33"/>
          <p:cNvSpPr>
            <a:spLocks noChangeArrowheads="1"/>
          </p:cNvSpPr>
          <p:nvPr/>
        </p:nvSpPr>
        <p:spPr bwMode="auto">
          <a:xfrm>
            <a:off x="2568575" y="1214438"/>
            <a:ext cx="290513" cy="254000"/>
          </a:xfrm>
          <a:prstGeom prst="rect">
            <a:avLst/>
          </a:prstGeom>
          <a:noFill/>
          <a:ln w="25400">
            <a:noFill/>
            <a:miter lim="800000"/>
            <a:headEnd/>
            <a:tailEnd/>
          </a:ln>
        </p:spPr>
        <p:txBody>
          <a:bodyPr wrap="none" lIns="90488" tIns="44450" rIns="90488" bIns="44450">
            <a:spAutoFit/>
          </a:bodyPr>
          <a:lstStyle/>
          <a:p>
            <a:pPr defTabSz="762000"/>
            <a:r>
              <a:rPr lang="en-US" altLang="ko-KR" sz="1200"/>
              <a:t>B</a:t>
            </a:r>
          </a:p>
        </p:txBody>
      </p:sp>
      <p:sp>
        <p:nvSpPr>
          <p:cNvPr id="34835" name="Rectangle 34"/>
          <p:cNvSpPr>
            <a:spLocks noChangeArrowheads="1"/>
          </p:cNvSpPr>
          <p:nvPr/>
        </p:nvSpPr>
        <p:spPr bwMode="auto">
          <a:xfrm>
            <a:off x="2557463" y="985838"/>
            <a:ext cx="2905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t>A</a:t>
            </a:r>
          </a:p>
        </p:txBody>
      </p:sp>
      <p:sp>
        <p:nvSpPr>
          <p:cNvPr id="34836" name="Rectangle 35"/>
          <p:cNvSpPr>
            <a:spLocks noChangeArrowheads="1"/>
          </p:cNvSpPr>
          <p:nvPr/>
        </p:nvSpPr>
        <p:spPr bwMode="auto">
          <a:xfrm>
            <a:off x="2568575" y="2782888"/>
            <a:ext cx="282575" cy="254000"/>
          </a:xfrm>
          <a:prstGeom prst="rect">
            <a:avLst/>
          </a:prstGeom>
          <a:noFill/>
          <a:ln w="25400">
            <a:noFill/>
            <a:miter lim="800000"/>
            <a:headEnd/>
            <a:tailEnd/>
          </a:ln>
        </p:spPr>
        <p:txBody>
          <a:bodyPr wrap="none" lIns="90488" tIns="44450" rIns="90488" bIns="44450">
            <a:spAutoFit/>
          </a:bodyPr>
          <a:lstStyle/>
          <a:p>
            <a:pPr defTabSz="762000"/>
            <a:r>
              <a:rPr lang="en-US" altLang="ko-KR" sz="1200"/>
              <a:t>S</a:t>
            </a:r>
          </a:p>
        </p:txBody>
      </p:sp>
      <p:sp>
        <p:nvSpPr>
          <p:cNvPr id="34837" name="Rectangle 36"/>
          <p:cNvSpPr>
            <a:spLocks noChangeArrowheads="1"/>
          </p:cNvSpPr>
          <p:nvPr/>
        </p:nvSpPr>
        <p:spPr bwMode="auto">
          <a:xfrm>
            <a:off x="2568575" y="3011488"/>
            <a:ext cx="282575" cy="254000"/>
          </a:xfrm>
          <a:prstGeom prst="rect">
            <a:avLst/>
          </a:prstGeom>
          <a:noFill/>
          <a:ln w="25400">
            <a:noFill/>
            <a:miter lim="800000"/>
            <a:headEnd/>
            <a:tailEnd/>
          </a:ln>
        </p:spPr>
        <p:txBody>
          <a:bodyPr wrap="none" lIns="90488" tIns="44450" rIns="90488" bIns="44450">
            <a:spAutoFit/>
          </a:bodyPr>
          <a:lstStyle/>
          <a:p>
            <a:pPr defTabSz="762000"/>
            <a:r>
              <a:rPr lang="en-US" altLang="ko-KR" sz="1200"/>
              <a:t>S</a:t>
            </a:r>
          </a:p>
        </p:txBody>
      </p:sp>
      <p:sp>
        <p:nvSpPr>
          <p:cNvPr id="34838" name="Rectangle 37"/>
          <p:cNvSpPr>
            <a:spLocks noChangeArrowheads="1"/>
          </p:cNvSpPr>
          <p:nvPr/>
        </p:nvSpPr>
        <p:spPr bwMode="auto">
          <a:xfrm>
            <a:off x="5370513" y="1720850"/>
            <a:ext cx="274637" cy="254000"/>
          </a:xfrm>
          <a:prstGeom prst="rect">
            <a:avLst/>
          </a:prstGeom>
          <a:noFill/>
          <a:ln w="25400">
            <a:noFill/>
            <a:miter lim="800000"/>
            <a:headEnd/>
            <a:tailEnd/>
          </a:ln>
        </p:spPr>
        <p:txBody>
          <a:bodyPr wrap="none" lIns="90488" tIns="44450" rIns="90488" bIns="44450">
            <a:spAutoFit/>
          </a:bodyPr>
          <a:lstStyle/>
          <a:p>
            <a:pPr defTabSz="762000"/>
            <a:r>
              <a:rPr lang="en-US" altLang="ko-KR" sz="1200"/>
              <a:t>F</a:t>
            </a:r>
          </a:p>
        </p:txBody>
      </p:sp>
      <p:sp>
        <p:nvSpPr>
          <p:cNvPr id="34839" name="Rectangle 38"/>
          <p:cNvSpPr>
            <a:spLocks noChangeArrowheads="1"/>
          </p:cNvSpPr>
          <p:nvPr/>
        </p:nvSpPr>
        <p:spPr bwMode="auto">
          <a:xfrm>
            <a:off x="2678113" y="2820988"/>
            <a:ext cx="2651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t>1</a:t>
            </a:r>
          </a:p>
        </p:txBody>
      </p:sp>
      <p:sp>
        <p:nvSpPr>
          <p:cNvPr id="34840" name="Rectangle 39"/>
          <p:cNvSpPr>
            <a:spLocks noChangeArrowheads="1"/>
          </p:cNvSpPr>
          <p:nvPr/>
        </p:nvSpPr>
        <p:spPr bwMode="auto">
          <a:xfrm>
            <a:off x="2678113" y="3049588"/>
            <a:ext cx="2651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t>0</a:t>
            </a:r>
          </a:p>
        </p:txBody>
      </p:sp>
      <p:sp>
        <p:nvSpPr>
          <p:cNvPr id="34841" name="Rectangle 40"/>
          <p:cNvSpPr>
            <a:spLocks noChangeArrowheads="1"/>
          </p:cNvSpPr>
          <p:nvPr/>
        </p:nvSpPr>
        <p:spPr bwMode="auto">
          <a:xfrm>
            <a:off x="5478463" y="1739900"/>
            <a:ext cx="223837" cy="254000"/>
          </a:xfrm>
          <a:prstGeom prst="rect">
            <a:avLst/>
          </a:prstGeom>
          <a:noFill/>
          <a:ln w="25400">
            <a:noFill/>
            <a:miter lim="800000"/>
            <a:headEnd/>
            <a:tailEnd/>
          </a:ln>
        </p:spPr>
        <p:txBody>
          <a:bodyPr wrap="none" lIns="90488" tIns="44450" rIns="90488" bIns="44450">
            <a:spAutoFit/>
          </a:bodyPr>
          <a:lstStyle/>
          <a:p>
            <a:pPr defTabSz="762000"/>
            <a:r>
              <a:rPr lang="en-US" altLang="ko-KR" sz="1200"/>
              <a:t>i</a:t>
            </a:r>
          </a:p>
        </p:txBody>
      </p:sp>
      <p:sp>
        <p:nvSpPr>
          <p:cNvPr id="34842" name="Rectangle 41"/>
          <p:cNvSpPr>
            <a:spLocks noChangeArrowheads="1"/>
          </p:cNvSpPr>
          <p:nvPr/>
        </p:nvSpPr>
        <p:spPr bwMode="auto">
          <a:xfrm>
            <a:off x="2678113" y="1254125"/>
            <a:ext cx="223837" cy="254000"/>
          </a:xfrm>
          <a:prstGeom prst="rect">
            <a:avLst/>
          </a:prstGeom>
          <a:noFill/>
          <a:ln w="25400">
            <a:noFill/>
            <a:miter lim="800000"/>
            <a:headEnd/>
            <a:tailEnd/>
          </a:ln>
        </p:spPr>
        <p:txBody>
          <a:bodyPr wrap="none" lIns="90488" tIns="44450" rIns="90488" bIns="44450">
            <a:spAutoFit/>
          </a:bodyPr>
          <a:lstStyle/>
          <a:p>
            <a:pPr defTabSz="762000"/>
            <a:r>
              <a:rPr lang="en-US" altLang="ko-KR" sz="1200"/>
              <a:t>i</a:t>
            </a:r>
          </a:p>
        </p:txBody>
      </p:sp>
      <p:sp>
        <p:nvSpPr>
          <p:cNvPr id="34843" name="Rectangle 42"/>
          <p:cNvSpPr>
            <a:spLocks noChangeArrowheads="1"/>
          </p:cNvSpPr>
          <p:nvPr/>
        </p:nvSpPr>
        <p:spPr bwMode="auto">
          <a:xfrm>
            <a:off x="2665413" y="1016000"/>
            <a:ext cx="223837" cy="254000"/>
          </a:xfrm>
          <a:prstGeom prst="rect">
            <a:avLst/>
          </a:prstGeom>
          <a:noFill/>
          <a:ln w="25400">
            <a:noFill/>
            <a:miter lim="800000"/>
            <a:headEnd/>
            <a:tailEnd/>
          </a:ln>
        </p:spPr>
        <p:txBody>
          <a:bodyPr wrap="none" lIns="90488" tIns="44450" rIns="90488" bIns="44450">
            <a:spAutoFit/>
          </a:bodyPr>
          <a:lstStyle/>
          <a:p>
            <a:pPr defTabSz="762000"/>
            <a:r>
              <a:rPr lang="en-US" altLang="ko-KR" sz="1200"/>
              <a:t>i</a:t>
            </a:r>
          </a:p>
        </p:txBody>
      </p:sp>
      <p:sp>
        <p:nvSpPr>
          <p:cNvPr id="34844" name="Line 43"/>
          <p:cNvSpPr>
            <a:spLocks noChangeShapeType="1"/>
          </p:cNvSpPr>
          <p:nvPr/>
        </p:nvSpPr>
        <p:spPr bwMode="auto">
          <a:xfrm flipH="1">
            <a:off x="2849563" y="1112838"/>
            <a:ext cx="715962" cy="0"/>
          </a:xfrm>
          <a:prstGeom prst="line">
            <a:avLst/>
          </a:prstGeom>
          <a:noFill/>
          <a:ln w="25400">
            <a:solidFill>
              <a:srgbClr val="000000"/>
            </a:solidFill>
            <a:round/>
            <a:headEnd/>
            <a:tailEnd/>
          </a:ln>
        </p:spPr>
        <p:txBody>
          <a:bodyPr wrap="none" anchor="ctr"/>
          <a:lstStyle/>
          <a:p>
            <a:endParaRPr lang="en-US"/>
          </a:p>
        </p:txBody>
      </p:sp>
      <p:sp>
        <p:nvSpPr>
          <p:cNvPr id="34845" name="Line 44"/>
          <p:cNvSpPr>
            <a:spLocks noChangeShapeType="1"/>
          </p:cNvSpPr>
          <p:nvPr/>
        </p:nvSpPr>
        <p:spPr bwMode="auto">
          <a:xfrm>
            <a:off x="3541713" y="1957388"/>
            <a:ext cx="133350" cy="0"/>
          </a:xfrm>
          <a:prstGeom prst="line">
            <a:avLst/>
          </a:prstGeom>
          <a:noFill/>
          <a:ln w="25400">
            <a:solidFill>
              <a:srgbClr val="000000"/>
            </a:solidFill>
            <a:round/>
            <a:headEnd/>
            <a:tailEnd/>
          </a:ln>
        </p:spPr>
        <p:txBody>
          <a:bodyPr wrap="none" anchor="ctr"/>
          <a:lstStyle/>
          <a:p>
            <a:endParaRPr lang="en-US"/>
          </a:p>
        </p:txBody>
      </p:sp>
      <p:sp>
        <p:nvSpPr>
          <p:cNvPr id="34846" name="Line 45"/>
          <p:cNvSpPr>
            <a:spLocks noChangeShapeType="1"/>
          </p:cNvSpPr>
          <p:nvPr/>
        </p:nvSpPr>
        <p:spPr bwMode="auto">
          <a:xfrm>
            <a:off x="3541713" y="2293938"/>
            <a:ext cx="133350" cy="0"/>
          </a:xfrm>
          <a:prstGeom prst="line">
            <a:avLst/>
          </a:prstGeom>
          <a:noFill/>
          <a:ln w="25400">
            <a:solidFill>
              <a:srgbClr val="000000"/>
            </a:solidFill>
            <a:round/>
            <a:headEnd/>
            <a:tailEnd/>
          </a:ln>
        </p:spPr>
        <p:txBody>
          <a:bodyPr wrap="none" anchor="ctr"/>
          <a:lstStyle/>
          <a:p>
            <a:endParaRPr lang="en-US"/>
          </a:p>
        </p:txBody>
      </p:sp>
      <p:sp>
        <p:nvSpPr>
          <p:cNvPr id="34847" name="Arc 46"/>
          <p:cNvSpPr>
            <a:spLocks/>
          </p:cNvSpPr>
          <p:nvPr/>
        </p:nvSpPr>
        <p:spPr bwMode="auto">
          <a:xfrm>
            <a:off x="3697288" y="1962150"/>
            <a:ext cx="317500" cy="158750"/>
          </a:xfrm>
          <a:custGeom>
            <a:avLst/>
            <a:gdLst>
              <a:gd name="T0" fmla="*/ 0 w 21704"/>
              <a:gd name="T1" fmla="*/ 0 h 21600"/>
              <a:gd name="T2" fmla="*/ 67944069 w 21704"/>
              <a:gd name="T3" fmla="*/ 8574992 h 21600"/>
              <a:gd name="T4" fmla="*/ 325487 w 21704"/>
              <a:gd name="T5" fmla="*/ 8574992 h 21600"/>
              <a:gd name="T6" fmla="*/ 0 60000 65536"/>
              <a:gd name="T7" fmla="*/ 0 60000 65536"/>
              <a:gd name="T8" fmla="*/ 0 60000 65536"/>
              <a:gd name="T9" fmla="*/ 0 w 21704"/>
              <a:gd name="T10" fmla="*/ 0 h 21600"/>
              <a:gd name="T11" fmla="*/ 21704 w 21704"/>
              <a:gd name="T12" fmla="*/ 21600 h 21600"/>
            </a:gdLst>
            <a:ahLst/>
            <a:cxnLst>
              <a:cxn ang="T6">
                <a:pos x="T0" y="T1"/>
              </a:cxn>
              <a:cxn ang="T7">
                <a:pos x="T2" y="T3"/>
              </a:cxn>
              <a:cxn ang="T8">
                <a:pos x="T4" y="T5"/>
              </a:cxn>
            </a:cxnLst>
            <a:rect l="T9" t="T10" r="T11" b="T12"/>
            <a:pathLst>
              <a:path w="21704" h="21600" fill="none" extrusionOk="0">
                <a:moveTo>
                  <a:pt x="0" y="0"/>
                </a:moveTo>
                <a:cubicBezTo>
                  <a:pt x="34" y="0"/>
                  <a:pt x="69" y="-1"/>
                  <a:pt x="104" y="0"/>
                </a:cubicBezTo>
                <a:cubicBezTo>
                  <a:pt x="12033" y="0"/>
                  <a:pt x="21704" y="9670"/>
                  <a:pt x="21704" y="21600"/>
                </a:cubicBezTo>
              </a:path>
              <a:path w="21704" h="21600" stroke="0" extrusionOk="0">
                <a:moveTo>
                  <a:pt x="0" y="0"/>
                </a:moveTo>
                <a:cubicBezTo>
                  <a:pt x="34" y="0"/>
                  <a:pt x="69" y="-1"/>
                  <a:pt x="104" y="0"/>
                </a:cubicBezTo>
                <a:cubicBezTo>
                  <a:pt x="12033" y="0"/>
                  <a:pt x="21704" y="9670"/>
                  <a:pt x="21704" y="21600"/>
                </a:cubicBezTo>
                <a:lnTo>
                  <a:pt x="104" y="21600"/>
                </a:lnTo>
                <a:close/>
              </a:path>
            </a:pathLst>
          </a:custGeom>
          <a:noFill/>
          <a:ln w="25400" cap="rnd">
            <a:solidFill>
              <a:srgbClr val="000000"/>
            </a:solidFill>
            <a:round/>
            <a:headEnd/>
            <a:tailEnd/>
          </a:ln>
        </p:spPr>
        <p:txBody>
          <a:bodyPr wrap="none" anchor="ctr"/>
          <a:lstStyle/>
          <a:p>
            <a:endParaRPr lang="en-US"/>
          </a:p>
        </p:txBody>
      </p:sp>
      <p:sp>
        <p:nvSpPr>
          <p:cNvPr id="34848" name="Arc 47"/>
          <p:cNvSpPr>
            <a:spLocks/>
          </p:cNvSpPr>
          <p:nvPr/>
        </p:nvSpPr>
        <p:spPr bwMode="auto">
          <a:xfrm>
            <a:off x="3698875" y="2119313"/>
            <a:ext cx="315913" cy="160337"/>
          </a:xfrm>
          <a:custGeom>
            <a:avLst/>
            <a:gdLst>
              <a:gd name="T0" fmla="*/ 67576370 w 21600"/>
              <a:gd name="T1" fmla="*/ 0 h 21600"/>
              <a:gd name="T2" fmla="*/ 0 w 21600"/>
              <a:gd name="T3" fmla="*/ 883474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34849" name="Arc 48"/>
          <p:cNvSpPr>
            <a:spLocks/>
          </p:cNvSpPr>
          <p:nvPr/>
        </p:nvSpPr>
        <p:spPr bwMode="auto">
          <a:xfrm>
            <a:off x="3522663" y="1962150"/>
            <a:ext cx="42862" cy="158750"/>
          </a:xfrm>
          <a:custGeom>
            <a:avLst/>
            <a:gdLst>
              <a:gd name="T0" fmla="*/ 0 w 22371"/>
              <a:gd name="T1" fmla="*/ 5564 h 21600"/>
              <a:gd name="T2" fmla="*/ 157343 w 22371"/>
              <a:gd name="T3" fmla="*/ 8574992 h 21600"/>
              <a:gd name="T4" fmla="*/ 5422 w 22371"/>
              <a:gd name="T5" fmla="*/ 8574992 h 21600"/>
              <a:gd name="T6" fmla="*/ 0 60000 65536"/>
              <a:gd name="T7" fmla="*/ 0 60000 65536"/>
              <a:gd name="T8" fmla="*/ 0 60000 65536"/>
              <a:gd name="T9" fmla="*/ 0 w 22371"/>
              <a:gd name="T10" fmla="*/ 0 h 21600"/>
              <a:gd name="T11" fmla="*/ 22371 w 22371"/>
              <a:gd name="T12" fmla="*/ 21600 h 21600"/>
            </a:gdLst>
            <a:ahLst/>
            <a:cxnLst>
              <a:cxn ang="T6">
                <a:pos x="T0" y="T1"/>
              </a:cxn>
              <a:cxn ang="T7">
                <a:pos x="T2" y="T3"/>
              </a:cxn>
              <a:cxn ang="T8">
                <a:pos x="T4" y="T5"/>
              </a:cxn>
            </a:cxnLst>
            <a:rect l="T9" t="T10" r="T11" b="T12"/>
            <a:pathLst>
              <a:path w="22371" h="21600" fill="none" extrusionOk="0">
                <a:moveTo>
                  <a:pt x="-1" y="13"/>
                </a:moveTo>
                <a:cubicBezTo>
                  <a:pt x="256" y="4"/>
                  <a:pt x="513" y="-1"/>
                  <a:pt x="771" y="0"/>
                </a:cubicBezTo>
                <a:cubicBezTo>
                  <a:pt x="12700" y="0"/>
                  <a:pt x="22371" y="9670"/>
                  <a:pt x="22371" y="21600"/>
                </a:cubicBezTo>
              </a:path>
              <a:path w="22371" h="21600" stroke="0" extrusionOk="0">
                <a:moveTo>
                  <a:pt x="-1" y="13"/>
                </a:moveTo>
                <a:cubicBezTo>
                  <a:pt x="256" y="4"/>
                  <a:pt x="513" y="-1"/>
                  <a:pt x="771" y="0"/>
                </a:cubicBezTo>
                <a:cubicBezTo>
                  <a:pt x="12700" y="0"/>
                  <a:pt x="22371" y="9670"/>
                  <a:pt x="22371" y="21600"/>
                </a:cubicBezTo>
                <a:lnTo>
                  <a:pt x="771" y="21600"/>
                </a:lnTo>
                <a:close/>
              </a:path>
            </a:pathLst>
          </a:custGeom>
          <a:noFill/>
          <a:ln w="25400" cap="rnd">
            <a:solidFill>
              <a:srgbClr val="000000"/>
            </a:solidFill>
            <a:round/>
            <a:headEnd/>
            <a:tailEnd/>
          </a:ln>
        </p:spPr>
        <p:txBody>
          <a:bodyPr wrap="none" anchor="ctr"/>
          <a:lstStyle/>
          <a:p>
            <a:endParaRPr lang="en-US"/>
          </a:p>
        </p:txBody>
      </p:sp>
      <p:sp>
        <p:nvSpPr>
          <p:cNvPr id="34850" name="Arc 49"/>
          <p:cNvSpPr>
            <a:spLocks/>
          </p:cNvSpPr>
          <p:nvPr/>
        </p:nvSpPr>
        <p:spPr bwMode="auto">
          <a:xfrm>
            <a:off x="3522663" y="2119313"/>
            <a:ext cx="42862" cy="160337"/>
          </a:xfrm>
          <a:custGeom>
            <a:avLst/>
            <a:gdLst>
              <a:gd name="T0" fmla="*/ 168775 w 21600"/>
              <a:gd name="T1" fmla="*/ 0 h 21600"/>
              <a:gd name="T2" fmla="*/ 0 w 21600"/>
              <a:gd name="T3" fmla="*/ 883474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34851" name="Line 50"/>
          <p:cNvSpPr>
            <a:spLocks noChangeShapeType="1"/>
          </p:cNvSpPr>
          <p:nvPr/>
        </p:nvSpPr>
        <p:spPr bwMode="auto">
          <a:xfrm flipH="1">
            <a:off x="3074988" y="1785938"/>
            <a:ext cx="490537" cy="0"/>
          </a:xfrm>
          <a:prstGeom prst="line">
            <a:avLst/>
          </a:prstGeom>
          <a:noFill/>
          <a:ln w="25400">
            <a:solidFill>
              <a:srgbClr val="000000"/>
            </a:solidFill>
            <a:round/>
            <a:headEnd/>
            <a:tailEnd/>
          </a:ln>
        </p:spPr>
        <p:txBody>
          <a:bodyPr wrap="none" anchor="ctr"/>
          <a:lstStyle/>
          <a:p>
            <a:endParaRPr lang="en-US"/>
          </a:p>
        </p:txBody>
      </p:sp>
      <p:sp>
        <p:nvSpPr>
          <p:cNvPr id="34852" name="Line 51"/>
          <p:cNvSpPr>
            <a:spLocks noChangeShapeType="1"/>
          </p:cNvSpPr>
          <p:nvPr/>
        </p:nvSpPr>
        <p:spPr bwMode="auto">
          <a:xfrm flipH="1">
            <a:off x="3262313" y="1558925"/>
            <a:ext cx="303212" cy="0"/>
          </a:xfrm>
          <a:prstGeom prst="line">
            <a:avLst/>
          </a:prstGeom>
          <a:noFill/>
          <a:ln w="25400">
            <a:solidFill>
              <a:srgbClr val="000000"/>
            </a:solidFill>
            <a:round/>
            <a:headEnd/>
            <a:tailEnd/>
          </a:ln>
        </p:spPr>
        <p:txBody>
          <a:bodyPr wrap="none" anchor="ctr"/>
          <a:lstStyle/>
          <a:p>
            <a:endParaRPr lang="en-US"/>
          </a:p>
        </p:txBody>
      </p:sp>
      <p:sp>
        <p:nvSpPr>
          <p:cNvPr id="34853" name="Line 52"/>
          <p:cNvSpPr>
            <a:spLocks noChangeShapeType="1"/>
          </p:cNvSpPr>
          <p:nvPr/>
        </p:nvSpPr>
        <p:spPr bwMode="auto">
          <a:xfrm flipH="1">
            <a:off x="3055938" y="2233613"/>
            <a:ext cx="509587" cy="0"/>
          </a:xfrm>
          <a:prstGeom prst="line">
            <a:avLst/>
          </a:prstGeom>
          <a:noFill/>
          <a:ln w="25400">
            <a:solidFill>
              <a:srgbClr val="000000"/>
            </a:solidFill>
            <a:round/>
            <a:headEnd/>
            <a:tailEnd/>
          </a:ln>
        </p:spPr>
        <p:txBody>
          <a:bodyPr wrap="none" anchor="ctr"/>
          <a:lstStyle/>
          <a:p>
            <a:endParaRPr lang="en-US"/>
          </a:p>
        </p:txBody>
      </p:sp>
      <p:sp>
        <p:nvSpPr>
          <p:cNvPr id="34854" name="Line 53"/>
          <p:cNvSpPr>
            <a:spLocks noChangeShapeType="1"/>
          </p:cNvSpPr>
          <p:nvPr/>
        </p:nvSpPr>
        <p:spPr bwMode="auto">
          <a:xfrm flipH="1">
            <a:off x="3262313" y="2005013"/>
            <a:ext cx="303212" cy="0"/>
          </a:xfrm>
          <a:prstGeom prst="line">
            <a:avLst/>
          </a:prstGeom>
          <a:noFill/>
          <a:ln w="25400">
            <a:solidFill>
              <a:srgbClr val="000000"/>
            </a:solidFill>
            <a:round/>
            <a:headEnd/>
            <a:tailEnd/>
          </a:ln>
        </p:spPr>
        <p:txBody>
          <a:bodyPr wrap="none" anchor="ctr"/>
          <a:lstStyle/>
          <a:p>
            <a:endParaRPr lang="en-US"/>
          </a:p>
        </p:txBody>
      </p:sp>
      <p:sp>
        <p:nvSpPr>
          <p:cNvPr id="34855" name="Line 54"/>
          <p:cNvSpPr>
            <a:spLocks noChangeShapeType="1"/>
          </p:cNvSpPr>
          <p:nvPr/>
        </p:nvSpPr>
        <p:spPr bwMode="auto">
          <a:xfrm flipH="1">
            <a:off x="3262313" y="2571750"/>
            <a:ext cx="363537" cy="0"/>
          </a:xfrm>
          <a:prstGeom prst="line">
            <a:avLst/>
          </a:prstGeom>
          <a:noFill/>
          <a:ln w="25400">
            <a:solidFill>
              <a:srgbClr val="000000"/>
            </a:solidFill>
            <a:round/>
            <a:headEnd/>
            <a:tailEnd/>
          </a:ln>
        </p:spPr>
        <p:txBody>
          <a:bodyPr wrap="none" anchor="ctr"/>
          <a:lstStyle/>
          <a:p>
            <a:endParaRPr lang="en-US"/>
          </a:p>
        </p:txBody>
      </p:sp>
      <p:sp>
        <p:nvSpPr>
          <p:cNvPr id="34856" name="Line 55"/>
          <p:cNvSpPr>
            <a:spLocks noChangeShapeType="1"/>
          </p:cNvSpPr>
          <p:nvPr/>
        </p:nvSpPr>
        <p:spPr bwMode="auto">
          <a:xfrm>
            <a:off x="4029075" y="1222375"/>
            <a:ext cx="365125" cy="0"/>
          </a:xfrm>
          <a:prstGeom prst="line">
            <a:avLst/>
          </a:prstGeom>
          <a:noFill/>
          <a:ln w="25400">
            <a:solidFill>
              <a:srgbClr val="000000"/>
            </a:solidFill>
            <a:round/>
            <a:headEnd/>
            <a:tailEnd/>
          </a:ln>
        </p:spPr>
        <p:txBody>
          <a:bodyPr wrap="none" anchor="ctr"/>
          <a:lstStyle/>
          <a:p>
            <a:endParaRPr lang="en-US"/>
          </a:p>
        </p:txBody>
      </p:sp>
      <p:sp>
        <p:nvSpPr>
          <p:cNvPr id="34857" name="Line 56"/>
          <p:cNvSpPr>
            <a:spLocks noChangeShapeType="1"/>
          </p:cNvSpPr>
          <p:nvPr/>
        </p:nvSpPr>
        <p:spPr bwMode="auto">
          <a:xfrm>
            <a:off x="4029075" y="1668463"/>
            <a:ext cx="355600" cy="0"/>
          </a:xfrm>
          <a:prstGeom prst="line">
            <a:avLst/>
          </a:prstGeom>
          <a:noFill/>
          <a:ln w="25400">
            <a:solidFill>
              <a:srgbClr val="000000"/>
            </a:solidFill>
            <a:round/>
            <a:headEnd/>
            <a:tailEnd/>
          </a:ln>
        </p:spPr>
        <p:txBody>
          <a:bodyPr wrap="none" anchor="ctr"/>
          <a:lstStyle/>
          <a:p>
            <a:endParaRPr lang="en-US"/>
          </a:p>
        </p:txBody>
      </p:sp>
      <p:sp>
        <p:nvSpPr>
          <p:cNvPr id="34858" name="Line 57"/>
          <p:cNvSpPr>
            <a:spLocks noChangeShapeType="1"/>
          </p:cNvSpPr>
          <p:nvPr/>
        </p:nvSpPr>
        <p:spPr bwMode="auto">
          <a:xfrm>
            <a:off x="4029075" y="2125663"/>
            <a:ext cx="346075" cy="0"/>
          </a:xfrm>
          <a:prstGeom prst="line">
            <a:avLst/>
          </a:prstGeom>
          <a:noFill/>
          <a:ln w="25400">
            <a:solidFill>
              <a:srgbClr val="000000"/>
            </a:solidFill>
            <a:round/>
            <a:headEnd/>
            <a:tailEnd/>
          </a:ln>
        </p:spPr>
        <p:txBody>
          <a:bodyPr wrap="none" anchor="ctr"/>
          <a:lstStyle/>
          <a:p>
            <a:endParaRPr lang="en-US"/>
          </a:p>
        </p:txBody>
      </p:sp>
      <p:sp>
        <p:nvSpPr>
          <p:cNvPr id="34859" name="Line 58"/>
          <p:cNvSpPr>
            <a:spLocks noChangeShapeType="1"/>
          </p:cNvSpPr>
          <p:nvPr/>
        </p:nvSpPr>
        <p:spPr bwMode="auto">
          <a:xfrm>
            <a:off x="4038600" y="2571750"/>
            <a:ext cx="346075" cy="0"/>
          </a:xfrm>
          <a:prstGeom prst="line">
            <a:avLst/>
          </a:prstGeom>
          <a:noFill/>
          <a:ln w="25400">
            <a:solidFill>
              <a:srgbClr val="000000"/>
            </a:solidFill>
            <a:round/>
            <a:headEnd/>
            <a:tailEnd/>
          </a:ln>
        </p:spPr>
        <p:txBody>
          <a:bodyPr wrap="none" anchor="ctr"/>
          <a:lstStyle/>
          <a:p>
            <a:endParaRPr lang="en-US"/>
          </a:p>
        </p:txBody>
      </p:sp>
      <p:sp>
        <p:nvSpPr>
          <p:cNvPr id="34860" name="Arc 59"/>
          <p:cNvSpPr>
            <a:spLocks/>
          </p:cNvSpPr>
          <p:nvPr/>
        </p:nvSpPr>
        <p:spPr bwMode="auto">
          <a:xfrm>
            <a:off x="3462338" y="1962150"/>
            <a:ext cx="42862" cy="158750"/>
          </a:xfrm>
          <a:custGeom>
            <a:avLst/>
            <a:gdLst>
              <a:gd name="T0" fmla="*/ 0 w 22371"/>
              <a:gd name="T1" fmla="*/ 5564 h 21600"/>
              <a:gd name="T2" fmla="*/ 157343 w 22371"/>
              <a:gd name="T3" fmla="*/ 8574992 h 21600"/>
              <a:gd name="T4" fmla="*/ 5422 w 22371"/>
              <a:gd name="T5" fmla="*/ 8574992 h 21600"/>
              <a:gd name="T6" fmla="*/ 0 60000 65536"/>
              <a:gd name="T7" fmla="*/ 0 60000 65536"/>
              <a:gd name="T8" fmla="*/ 0 60000 65536"/>
              <a:gd name="T9" fmla="*/ 0 w 22371"/>
              <a:gd name="T10" fmla="*/ 0 h 21600"/>
              <a:gd name="T11" fmla="*/ 22371 w 22371"/>
              <a:gd name="T12" fmla="*/ 21600 h 21600"/>
            </a:gdLst>
            <a:ahLst/>
            <a:cxnLst>
              <a:cxn ang="T6">
                <a:pos x="T0" y="T1"/>
              </a:cxn>
              <a:cxn ang="T7">
                <a:pos x="T2" y="T3"/>
              </a:cxn>
              <a:cxn ang="T8">
                <a:pos x="T4" y="T5"/>
              </a:cxn>
            </a:cxnLst>
            <a:rect l="T9" t="T10" r="T11" b="T12"/>
            <a:pathLst>
              <a:path w="22371" h="21600" fill="none" extrusionOk="0">
                <a:moveTo>
                  <a:pt x="-1" y="13"/>
                </a:moveTo>
                <a:cubicBezTo>
                  <a:pt x="256" y="4"/>
                  <a:pt x="513" y="-1"/>
                  <a:pt x="771" y="0"/>
                </a:cubicBezTo>
                <a:cubicBezTo>
                  <a:pt x="12700" y="0"/>
                  <a:pt x="22371" y="9670"/>
                  <a:pt x="22371" y="21600"/>
                </a:cubicBezTo>
              </a:path>
              <a:path w="22371" h="21600" stroke="0" extrusionOk="0">
                <a:moveTo>
                  <a:pt x="-1" y="13"/>
                </a:moveTo>
                <a:cubicBezTo>
                  <a:pt x="256" y="4"/>
                  <a:pt x="513" y="-1"/>
                  <a:pt x="771" y="0"/>
                </a:cubicBezTo>
                <a:cubicBezTo>
                  <a:pt x="12700" y="0"/>
                  <a:pt x="22371" y="9670"/>
                  <a:pt x="22371" y="21600"/>
                </a:cubicBezTo>
                <a:lnTo>
                  <a:pt x="771" y="21600"/>
                </a:lnTo>
                <a:close/>
              </a:path>
            </a:pathLst>
          </a:custGeom>
          <a:noFill/>
          <a:ln w="25400" cap="rnd">
            <a:solidFill>
              <a:srgbClr val="000000"/>
            </a:solidFill>
            <a:round/>
            <a:headEnd/>
            <a:tailEnd/>
          </a:ln>
        </p:spPr>
        <p:txBody>
          <a:bodyPr wrap="none" anchor="ctr"/>
          <a:lstStyle/>
          <a:p>
            <a:endParaRPr lang="en-US"/>
          </a:p>
        </p:txBody>
      </p:sp>
      <p:sp>
        <p:nvSpPr>
          <p:cNvPr id="34861" name="Arc 60"/>
          <p:cNvSpPr>
            <a:spLocks/>
          </p:cNvSpPr>
          <p:nvPr/>
        </p:nvSpPr>
        <p:spPr bwMode="auto">
          <a:xfrm>
            <a:off x="3462338" y="2119313"/>
            <a:ext cx="42862" cy="160337"/>
          </a:xfrm>
          <a:custGeom>
            <a:avLst/>
            <a:gdLst>
              <a:gd name="T0" fmla="*/ 168775 w 21600"/>
              <a:gd name="T1" fmla="*/ 0 h 21600"/>
              <a:gd name="T2" fmla="*/ 0 w 21600"/>
              <a:gd name="T3" fmla="*/ 883474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34862" name="Rectangle 61"/>
          <p:cNvSpPr>
            <a:spLocks noChangeArrowheads="1"/>
          </p:cNvSpPr>
          <p:nvPr/>
        </p:nvSpPr>
        <p:spPr bwMode="auto">
          <a:xfrm>
            <a:off x="4389438" y="1057275"/>
            <a:ext cx="800100" cy="1668463"/>
          </a:xfrm>
          <a:prstGeom prst="rect">
            <a:avLst/>
          </a:prstGeom>
          <a:noFill/>
          <a:ln w="25400">
            <a:solidFill>
              <a:srgbClr val="000000"/>
            </a:solidFill>
            <a:miter lim="800000"/>
            <a:headEnd/>
            <a:tailEnd/>
          </a:ln>
        </p:spPr>
        <p:txBody>
          <a:bodyPr wrap="none" anchor="ctr"/>
          <a:lstStyle/>
          <a:p>
            <a:endParaRPr lang="en-US"/>
          </a:p>
        </p:txBody>
      </p:sp>
      <p:sp>
        <p:nvSpPr>
          <p:cNvPr id="34863" name="Rectangle 62"/>
          <p:cNvSpPr>
            <a:spLocks noChangeArrowheads="1"/>
          </p:cNvSpPr>
          <p:nvPr/>
        </p:nvSpPr>
        <p:spPr bwMode="auto">
          <a:xfrm>
            <a:off x="4364038" y="1106488"/>
            <a:ext cx="2651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t>0</a:t>
            </a:r>
          </a:p>
        </p:txBody>
      </p:sp>
      <p:sp>
        <p:nvSpPr>
          <p:cNvPr id="34864" name="Rectangle 63"/>
          <p:cNvSpPr>
            <a:spLocks noChangeArrowheads="1"/>
          </p:cNvSpPr>
          <p:nvPr/>
        </p:nvSpPr>
        <p:spPr bwMode="auto">
          <a:xfrm>
            <a:off x="4351338" y="1552575"/>
            <a:ext cx="2651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t>1</a:t>
            </a:r>
          </a:p>
        </p:txBody>
      </p:sp>
      <p:sp>
        <p:nvSpPr>
          <p:cNvPr id="34865" name="Rectangle 64"/>
          <p:cNvSpPr>
            <a:spLocks noChangeArrowheads="1"/>
          </p:cNvSpPr>
          <p:nvPr/>
        </p:nvSpPr>
        <p:spPr bwMode="auto">
          <a:xfrm>
            <a:off x="4364038" y="2008188"/>
            <a:ext cx="2651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t>2</a:t>
            </a:r>
          </a:p>
        </p:txBody>
      </p:sp>
      <p:sp>
        <p:nvSpPr>
          <p:cNvPr id="34866" name="Rectangle 65"/>
          <p:cNvSpPr>
            <a:spLocks noChangeArrowheads="1"/>
          </p:cNvSpPr>
          <p:nvPr/>
        </p:nvSpPr>
        <p:spPr bwMode="auto">
          <a:xfrm>
            <a:off x="4351338" y="2454275"/>
            <a:ext cx="2651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t>3</a:t>
            </a:r>
          </a:p>
        </p:txBody>
      </p:sp>
      <p:sp>
        <p:nvSpPr>
          <p:cNvPr id="34867" name="Rectangle 66"/>
          <p:cNvSpPr>
            <a:spLocks noChangeArrowheads="1"/>
          </p:cNvSpPr>
          <p:nvPr/>
        </p:nvSpPr>
        <p:spPr bwMode="auto">
          <a:xfrm>
            <a:off x="4632325" y="1670050"/>
            <a:ext cx="536575" cy="419100"/>
          </a:xfrm>
          <a:prstGeom prst="rect">
            <a:avLst/>
          </a:prstGeom>
          <a:noFill/>
          <a:ln w="25400">
            <a:noFill/>
            <a:miter lim="800000"/>
            <a:headEnd/>
            <a:tailEnd/>
          </a:ln>
        </p:spPr>
        <p:txBody>
          <a:bodyPr wrap="none" lIns="90488" tIns="44450" rIns="90488" bIns="44450">
            <a:spAutoFit/>
          </a:bodyPr>
          <a:lstStyle/>
          <a:p>
            <a:pPr defTabSz="762000"/>
            <a:r>
              <a:rPr lang="en-US" altLang="ko-KR" sz="1200"/>
              <a:t>4 X 1</a:t>
            </a:r>
          </a:p>
          <a:p>
            <a:pPr defTabSz="762000" eaLnBrk="1"/>
            <a:endParaRPr lang="en-US" altLang="ko-KR" sz="1200"/>
          </a:p>
        </p:txBody>
      </p:sp>
      <p:sp>
        <p:nvSpPr>
          <p:cNvPr id="34868" name="Rectangle 67"/>
          <p:cNvSpPr>
            <a:spLocks noChangeArrowheads="1"/>
          </p:cNvSpPr>
          <p:nvPr/>
        </p:nvSpPr>
        <p:spPr bwMode="auto">
          <a:xfrm>
            <a:off x="4630738" y="1809750"/>
            <a:ext cx="5191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t>MUX</a:t>
            </a:r>
          </a:p>
        </p:txBody>
      </p:sp>
      <p:sp>
        <p:nvSpPr>
          <p:cNvPr id="34869" name="Line 68"/>
          <p:cNvSpPr>
            <a:spLocks noChangeShapeType="1"/>
          </p:cNvSpPr>
          <p:nvPr/>
        </p:nvSpPr>
        <p:spPr bwMode="auto">
          <a:xfrm>
            <a:off x="5214938" y="1836738"/>
            <a:ext cx="182562" cy="0"/>
          </a:xfrm>
          <a:prstGeom prst="line">
            <a:avLst/>
          </a:prstGeom>
          <a:noFill/>
          <a:ln w="25400">
            <a:solidFill>
              <a:srgbClr val="000000"/>
            </a:solidFill>
            <a:round/>
            <a:headEnd/>
            <a:tailEnd/>
          </a:ln>
        </p:spPr>
        <p:txBody>
          <a:bodyPr wrap="none" anchor="ctr"/>
          <a:lstStyle/>
          <a:p>
            <a:endParaRPr lang="en-US"/>
          </a:p>
        </p:txBody>
      </p:sp>
      <p:sp>
        <p:nvSpPr>
          <p:cNvPr id="34870" name="Rectangle 69"/>
          <p:cNvSpPr>
            <a:spLocks noChangeArrowheads="1"/>
          </p:cNvSpPr>
          <p:nvPr/>
        </p:nvSpPr>
        <p:spPr bwMode="auto">
          <a:xfrm>
            <a:off x="4506913" y="2497138"/>
            <a:ext cx="628650" cy="254000"/>
          </a:xfrm>
          <a:prstGeom prst="rect">
            <a:avLst/>
          </a:prstGeom>
          <a:noFill/>
          <a:ln w="25400">
            <a:noFill/>
            <a:miter lim="800000"/>
            <a:headEnd/>
            <a:tailEnd/>
          </a:ln>
        </p:spPr>
        <p:txBody>
          <a:bodyPr wrap="none" lIns="90488" tIns="44450" rIns="90488" bIns="44450">
            <a:spAutoFit/>
          </a:bodyPr>
          <a:lstStyle/>
          <a:p>
            <a:pPr defTabSz="762000"/>
            <a:r>
              <a:rPr lang="en-US" altLang="ko-KR" sz="1200"/>
              <a:t>Select</a:t>
            </a:r>
          </a:p>
        </p:txBody>
      </p:sp>
      <p:sp>
        <p:nvSpPr>
          <p:cNvPr id="34871" name="Line 70"/>
          <p:cNvSpPr>
            <a:spLocks noChangeShapeType="1"/>
          </p:cNvSpPr>
          <p:nvPr/>
        </p:nvSpPr>
        <p:spPr bwMode="auto">
          <a:xfrm>
            <a:off x="4589463" y="2744788"/>
            <a:ext cx="0" cy="149225"/>
          </a:xfrm>
          <a:prstGeom prst="line">
            <a:avLst/>
          </a:prstGeom>
          <a:noFill/>
          <a:ln w="25400">
            <a:solidFill>
              <a:srgbClr val="000000"/>
            </a:solidFill>
            <a:round/>
            <a:headEnd/>
            <a:tailEnd/>
          </a:ln>
        </p:spPr>
        <p:txBody>
          <a:bodyPr wrap="none" anchor="ctr"/>
          <a:lstStyle/>
          <a:p>
            <a:endParaRPr lang="en-US"/>
          </a:p>
        </p:txBody>
      </p:sp>
      <p:sp>
        <p:nvSpPr>
          <p:cNvPr id="34872" name="Line 71"/>
          <p:cNvSpPr>
            <a:spLocks noChangeShapeType="1"/>
          </p:cNvSpPr>
          <p:nvPr/>
        </p:nvSpPr>
        <p:spPr bwMode="auto">
          <a:xfrm>
            <a:off x="5003800" y="2744788"/>
            <a:ext cx="0" cy="376237"/>
          </a:xfrm>
          <a:prstGeom prst="line">
            <a:avLst/>
          </a:prstGeom>
          <a:noFill/>
          <a:ln w="25400">
            <a:solidFill>
              <a:srgbClr val="000000"/>
            </a:solidFill>
            <a:round/>
            <a:headEnd/>
            <a:tailEnd/>
          </a:ln>
        </p:spPr>
        <p:txBody>
          <a:bodyPr wrap="none" anchor="ctr"/>
          <a:lstStyle/>
          <a:p>
            <a:endParaRPr lang="en-US"/>
          </a:p>
        </p:txBody>
      </p:sp>
      <p:sp>
        <p:nvSpPr>
          <p:cNvPr id="34873" name="Line 72"/>
          <p:cNvSpPr>
            <a:spLocks noChangeShapeType="1"/>
          </p:cNvSpPr>
          <p:nvPr/>
        </p:nvSpPr>
        <p:spPr bwMode="auto">
          <a:xfrm flipH="1">
            <a:off x="2849563" y="2908300"/>
            <a:ext cx="1747837" cy="0"/>
          </a:xfrm>
          <a:prstGeom prst="line">
            <a:avLst/>
          </a:prstGeom>
          <a:noFill/>
          <a:ln w="25400">
            <a:solidFill>
              <a:srgbClr val="000000"/>
            </a:solidFill>
            <a:round/>
            <a:headEnd/>
            <a:tailEnd/>
          </a:ln>
        </p:spPr>
        <p:txBody>
          <a:bodyPr wrap="none" anchor="ctr"/>
          <a:lstStyle/>
          <a:p>
            <a:endParaRPr lang="en-US"/>
          </a:p>
        </p:txBody>
      </p:sp>
      <p:sp>
        <p:nvSpPr>
          <p:cNvPr id="34874" name="Line 73"/>
          <p:cNvSpPr>
            <a:spLocks noChangeShapeType="1"/>
          </p:cNvSpPr>
          <p:nvPr/>
        </p:nvSpPr>
        <p:spPr bwMode="auto">
          <a:xfrm flipH="1">
            <a:off x="2849563" y="3136900"/>
            <a:ext cx="2159000" cy="0"/>
          </a:xfrm>
          <a:prstGeom prst="line">
            <a:avLst/>
          </a:prstGeom>
          <a:noFill/>
          <a:ln w="25400">
            <a:solidFill>
              <a:srgbClr val="000000"/>
            </a:solidFill>
            <a:round/>
            <a:headEnd/>
            <a:tailEnd/>
          </a:ln>
        </p:spPr>
        <p:txBody>
          <a:bodyPr wrap="none" anchor="ctr"/>
          <a:lstStyle/>
          <a:p>
            <a:endParaRPr lang="en-US"/>
          </a:p>
        </p:txBody>
      </p:sp>
      <p:sp>
        <p:nvSpPr>
          <p:cNvPr id="34875" name="Rectangle 74"/>
          <p:cNvSpPr>
            <a:spLocks noChangeArrowheads="1"/>
          </p:cNvSpPr>
          <p:nvPr/>
        </p:nvSpPr>
        <p:spPr bwMode="auto">
          <a:xfrm>
            <a:off x="1570038" y="4273550"/>
            <a:ext cx="4556125" cy="1514475"/>
          </a:xfrm>
          <a:prstGeom prst="rect">
            <a:avLst/>
          </a:prstGeom>
          <a:noFill/>
          <a:ln w="25400">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0" y="303213"/>
            <a:ext cx="9144000"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dirty="0" smtClean="0"/>
              <a:t>APPLICATIONS OF LOGIC MICROOPERATIONS</a:t>
            </a:r>
          </a:p>
        </p:txBody>
      </p:sp>
      <p:sp>
        <p:nvSpPr>
          <p:cNvPr id="35843" name="Rectangle 4"/>
          <p:cNvSpPr>
            <a:spLocks noChangeArrowheads="1"/>
          </p:cNvSpPr>
          <p:nvPr/>
        </p:nvSpPr>
        <p:spPr bwMode="auto">
          <a:xfrm>
            <a:off x="6934200" y="0"/>
            <a:ext cx="207962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Logic Microoperations</a:t>
            </a:r>
          </a:p>
        </p:txBody>
      </p:sp>
      <p:sp>
        <p:nvSpPr>
          <p:cNvPr id="35844" name="Rectangle 8"/>
          <p:cNvSpPr>
            <a:spLocks noGrp="1" noChangeArrowheads="1"/>
          </p:cNvSpPr>
          <p:nvPr>
            <p:ph type="body" idx="1"/>
          </p:nvPr>
        </p:nvSpPr>
        <p:spPr bwMode="auto">
          <a:xfrm>
            <a:off x="466725" y="1019175"/>
            <a:ext cx="7886700" cy="54403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ko-KR" sz="2400" dirty="0" smtClean="0">
                <a:sym typeface="Symbol" pitchFamily="18" charset="2"/>
              </a:rPr>
              <a:t>Logic </a:t>
            </a:r>
            <a:r>
              <a:rPr lang="en-US" altLang="ko-KR" sz="2400" dirty="0" err="1" smtClean="0">
                <a:sym typeface="Symbol" pitchFamily="18" charset="2"/>
              </a:rPr>
              <a:t>microoperations</a:t>
            </a:r>
            <a:r>
              <a:rPr lang="en-US" altLang="ko-KR" sz="2400" dirty="0" smtClean="0">
                <a:sym typeface="Symbol" pitchFamily="18" charset="2"/>
              </a:rPr>
              <a:t> can be used to </a:t>
            </a:r>
            <a:r>
              <a:rPr lang="en-US" altLang="ko-KR" sz="2400" dirty="0" smtClean="0"/>
              <a:t>manipulate individual bits or a portions of a word in a register</a:t>
            </a:r>
          </a:p>
          <a:p>
            <a:endParaRPr lang="en-US" altLang="ko-KR" sz="2400" dirty="0" smtClean="0"/>
          </a:p>
          <a:p>
            <a:r>
              <a:rPr lang="en-US" altLang="ko-KR" sz="2400" dirty="0" smtClean="0"/>
              <a:t>Consider the data in a register A. In another register, B, is bit data that will be used to modify the contents of A</a:t>
            </a:r>
          </a:p>
          <a:p>
            <a:endParaRPr lang="en-US" altLang="ko-KR" sz="2400" dirty="0" smtClean="0"/>
          </a:p>
          <a:p>
            <a:pPr lvl="1"/>
            <a:r>
              <a:rPr lang="en-US" altLang="ko-KR" sz="2000" dirty="0" smtClean="0"/>
              <a:t>Selective-set	                     	A </a:t>
            </a:r>
            <a:r>
              <a:rPr lang="en-US" altLang="ko-KR" sz="2000" dirty="0" smtClean="0">
                <a:sym typeface="Symbol" pitchFamily="18" charset="2"/>
              </a:rPr>
              <a:t> </a:t>
            </a:r>
            <a:r>
              <a:rPr lang="en-US" altLang="ko-KR" sz="2000" dirty="0" smtClean="0"/>
              <a:t>A + B</a:t>
            </a:r>
          </a:p>
          <a:p>
            <a:pPr lvl="1"/>
            <a:r>
              <a:rPr lang="en-US" altLang="ko-KR" sz="2000" dirty="0" smtClean="0"/>
              <a:t>Selective-complement 		A </a:t>
            </a:r>
            <a:r>
              <a:rPr lang="en-US" altLang="ko-KR" sz="2000" dirty="0" smtClean="0">
                <a:sym typeface="Symbol" pitchFamily="18" charset="2"/>
              </a:rPr>
              <a:t> </a:t>
            </a:r>
            <a:r>
              <a:rPr lang="en-US" altLang="ko-KR" sz="2000" dirty="0" smtClean="0"/>
              <a:t>A </a:t>
            </a:r>
            <a:r>
              <a:rPr lang="en-US" altLang="ko-KR" sz="2000" dirty="0" smtClean="0">
                <a:sym typeface="Symbol" pitchFamily="18" charset="2"/>
              </a:rPr>
              <a:t></a:t>
            </a:r>
            <a:r>
              <a:rPr lang="en-US" altLang="ko-KR" sz="2000" dirty="0" smtClean="0"/>
              <a:t> B	</a:t>
            </a:r>
          </a:p>
          <a:p>
            <a:pPr lvl="1"/>
            <a:r>
              <a:rPr lang="en-US" altLang="ko-KR" sz="2000" dirty="0" smtClean="0"/>
              <a:t>Selective-clear 			A </a:t>
            </a:r>
            <a:r>
              <a:rPr lang="en-US" altLang="ko-KR" sz="2000" dirty="0" smtClean="0">
                <a:sym typeface="Symbol" pitchFamily="18" charset="2"/>
              </a:rPr>
              <a:t> </a:t>
            </a:r>
            <a:r>
              <a:rPr lang="en-US" altLang="ko-KR" sz="2000" dirty="0" smtClean="0"/>
              <a:t>A • B’	</a:t>
            </a:r>
          </a:p>
          <a:p>
            <a:pPr lvl="1"/>
            <a:r>
              <a:rPr lang="en-US" altLang="ko-KR" sz="2000" dirty="0" smtClean="0"/>
              <a:t>Mask (Delete)	 		A </a:t>
            </a:r>
            <a:r>
              <a:rPr lang="en-US" altLang="ko-KR" sz="2000" dirty="0" smtClean="0">
                <a:sym typeface="Symbol" pitchFamily="18" charset="2"/>
              </a:rPr>
              <a:t> </a:t>
            </a:r>
            <a:r>
              <a:rPr lang="en-US" altLang="ko-KR" sz="2000" dirty="0" smtClean="0"/>
              <a:t>A • B</a:t>
            </a:r>
          </a:p>
          <a:p>
            <a:pPr lvl="1"/>
            <a:r>
              <a:rPr lang="en-US" altLang="ko-KR" sz="2000" dirty="0" smtClean="0"/>
              <a:t>Clear			 	A </a:t>
            </a:r>
            <a:r>
              <a:rPr lang="en-US" altLang="ko-KR" sz="2000" dirty="0" smtClean="0">
                <a:sym typeface="Symbol" pitchFamily="18" charset="2"/>
              </a:rPr>
              <a:t> </a:t>
            </a:r>
            <a:r>
              <a:rPr lang="en-US" altLang="ko-KR" sz="2000" dirty="0" smtClean="0"/>
              <a:t>A </a:t>
            </a:r>
            <a:r>
              <a:rPr lang="en-US" altLang="ko-KR" sz="2000" dirty="0" smtClean="0">
                <a:sym typeface="Symbol" pitchFamily="18" charset="2"/>
              </a:rPr>
              <a:t></a:t>
            </a:r>
            <a:r>
              <a:rPr lang="en-US" altLang="ko-KR" sz="2000" dirty="0" smtClean="0"/>
              <a:t> B</a:t>
            </a:r>
          </a:p>
          <a:p>
            <a:pPr lvl="1"/>
            <a:r>
              <a:rPr lang="en-US" altLang="ko-KR" sz="2000" dirty="0" smtClean="0"/>
              <a:t>Insert	 			A </a:t>
            </a:r>
            <a:r>
              <a:rPr lang="en-US" altLang="ko-KR" sz="2000" dirty="0" smtClean="0">
                <a:sym typeface="Symbol" pitchFamily="18" charset="2"/>
              </a:rPr>
              <a:t> </a:t>
            </a:r>
            <a:r>
              <a:rPr lang="en-US" altLang="ko-KR" sz="2000" dirty="0" smtClean="0"/>
              <a:t>(A • B) + C</a:t>
            </a:r>
          </a:p>
          <a:p>
            <a:pPr lvl="1"/>
            <a:r>
              <a:rPr lang="en-US" altLang="ko-KR" sz="2000" dirty="0" smtClean="0"/>
              <a:t>Compare 				A </a:t>
            </a:r>
            <a:r>
              <a:rPr lang="en-US" altLang="ko-KR" sz="2000" dirty="0" smtClean="0">
                <a:sym typeface="Symbol" pitchFamily="18" charset="2"/>
              </a:rPr>
              <a:t> </a:t>
            </a:r>
            <a:r>
              <a:rPr lang="en-US" altLang="ko-KR" sz="2000" dirty="0" smtClean="0"/>
              <a:t>A </a:t>
            </a:r>
            <a:r>
              <a:rPr lang="en-US" altLang="ko-KR" sz="2000" dirty="0" smtClean="0">
                <a:sym typeface="Symbol" pitchFamily="18" charset="2"/>
              </a:rPr>
              <a:t></a:t>
            </a:r>
            <a:r>
              <a:rPr lang="en-US" altLang="ko-KR" sz="2000" dirty="0" smtClean="0"/>
              <a:t> B</a:t>
            </a:r>
          </a:p>
          <a:p>
            <a:pPr lvl="1">
              <a:buNone/>
            </a:pPr>
            <a:endParaRPr lang="en-US" altLang="ko-KR" sz="2000" dirty="0" smtClean="0"/>
          </a:p>
          <a:p>
            <a:endParaRPr lang="en-US" altLang="ko-KR" sz="24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28600" y="914400"/>
            <a:ext cx="8915400" cy="1981200"/>
          </a:xfrm>
        </p:spPr>
        <p:txBody>
          <a:bodyPr/>
          <a:lstStyle/>
          <a:p>
            <a:pPr eaLnBrk="1" hangingPunct="1"/>
            <a:r>
              <a:rPr lang="en-US" sz="2400" dirty="0" smtClean="0"/>
              <a:t>Notations and conventions:</a:t>
            </a:r>
            <a:br>
              <a:rPr lang="en-US" sz="2400" dirty="0" smtClean="0"/>
            </a:br>
            <a:endParaRPr lang="en-US" sz="2400" dirty="0" smtClean="0"/>
          </a:p>
          <a:p>
            <a:pPr eaLnBrk="1" hangingPunct="1"/>
            <a:r>
              <a:rPr lang="en-US" sz="2400" dirty="0" smtClean="0"/>
              <a:t>If we intend to copy only a portion of data it is important to specify precisely where the data is located within the storage.</a:t>
            </a:r>
          </a:p>
        </p:txBody>
      </p:sp>
      <p:grpSp>
        <p:nvGrpSpPr>
          <p:cNvPr id="2" name="Group 22"/>
          <p:cNvGrpSpPr>
            <a:grpSpLocks/>
          </p:cNvGrpSpPr>
          <p:nvPr/>
        </p:nvGrpSpPr>
        <p:grpSpPr bwMode="auto">
          <a:xfrm>
            <a:off x="990600" y="3124200"/>
            <a:ext cx="2774950" cy="1101725"/>
            <a:chOff x="624" y="1968"/>
            <a:chExt cx="1748" cy="694"/>
          </a:xfrm>
        </p:grpSpPr>
        <p:sp>
          <p:nvSpPr>
            <p:cNvPr id="17426" name="Text Box 8"/>
            <p:cNvSpPr txBox="1">
              <a:spLocks noChangeArrowheads="1"/>
            </p:cNvSpPr>
            <p:nvPr/>
          </p:nvSpPr>
          <p:spPr bwMode="auto">
            <a:xfrm>
              <a:off x="912" y="1968"/>
              <a:ext cx="1104" cy="220"/>
            </a:xfrm>
            <a:prstGeom prst="rect">
              <a:avLst/>
            </a:prstGeom>
            <a:noFill/>
            <a:ln w="9525">
              <a:solidFill>
                <a:schemeClr val="tx1"/>
              </a:solidFill>
              <a:miter lim="800000"/>
              <a:headEnd/>
              <a:tailEnd/>
            </a:ln>
          </p:spPr>
          <p:txBody>
            <a:bodyPr>
              <a:spAutoFit/>
            </a:bodyPr>
            <a:lstStyle/>
            <a:p>
              <a:r>
                <a:rPr lang="en-US"/>
                <a:t>R1</a:t>
              </a:r>
            </a:p>
          </p:txBody>
        </p:sp>
        <p:sp>
          <p:nvSpPr>
            <p:cNvPr id="17427" name="Text Box 16"/>
            <p:cNvSpPr txBox="1">
              <a:spLocks noChangeArrowheads="1"/>
            </p:cNvSpPr>
            <p:nvPr/>
          </p:nvSpPr>
          <p:spPr bwMode="auto">
            <a:xfrm>
              <a:off x="624" y="2448"/>
              <a:ext cx="1748" cy="214"/>
            </a:xfrm>
            <a:prstGeom prst="rect">
              <a:avLst/>
            </a:prstGeom>
            <a:noFill/>
            <a:ln w="9525">
              <a:noFill/>
              <a:miter lim="800000"/>
              <a:headEnd/>
              <a:tailEnd/>
            </a:ln>
          </p:spPr>
          <p:txBody>
            <a:bodyPr wrap="none">
              <a:spAutoFit/>
            </a:bodyPr>
            <a:lstStyle/>
            <a:p>
              <a:r>
                <a:rPr lang="en-US"/>
                <a:t>(a) Complete Register R1</a:t>
              </a:r>
            </a:p>
          </p:txBody>
        </p:sp>
      </p:grpSp>
      <p:grpSp>
        <p:nvGrpSpPr>
          <p:cNvPr id="3" name="Group 26"/>
          <p:cNvGrpSpPr>
            <a:grpSpLocks/>
          </p:cNvGrpSpPr>
          <p:nvPr/>
        </p:nvGrpSpPr>
        <p:grpSpPr bwMode="auto">
          <a:xfrm>
            <a:off x="4114800" y="2743200"/>
            <a:ext cx="3397250" cy="1730375"/>
            <a:chOff x="2592" y="1728"/>
            <a:chExt cx="2140" cy="1090"/>
          </a:xfrm>
        </p:grpSpPr>
        <p:sp>
          <p:nvSpPr>
            <p:cNvPr id="17423" name="Text Box 9"/>
            <p:cNvSpPr txBox="1">
              <a:spLocks noChangeArrowheads="1"/>
            </p:cNvSpPr>
            <p:nvPr/>
          </p:nvSpPr>
          <p:spPr bwMode="auto">
            <a:xfrm>
              <a:off x="2980" y="1968"/>
              <a:ext cx="1104" cy="220"/>
            </a:xfrm>
            <a:prstGeom prst="rect">
              <a:avLst/>
            </a:prstGeom>
            <a:noFill/>
            <a:ln w="9525">
              <a:solidFill>
                <a:schemeClr val="tx1"/>
              </a:solidFill>
              <a:miter lim="800000"/>
              <a:headEnd/>
              <a:tailEnd/>
            </a:ln>
          </p:spPr>
          <p:txBody>
            <a:bodyPr>
              <a:spAutoFit/>
            </a:bodyPr>
            <a:lstStyle/>
            <a:p>
              <a:r>
                <a:rPr lang="en-US"/>
                <a:t>7 6 5 4 3 2 1 0</a:t>
              </a:r>
            </a:p>
          </p:txBody>
        </p:sp>
        <p:sp>
          <p:nvSpPr>
            <p:cNvPr id="17424" name="Text Box 10"/>
            <p:cNvSpPr txBox="1">
              <a:spLocks noChangeArrowheads="1"/>
            </p:cNvSpPr>
            <p:nvPr/>
          </p:nvSpPr>
          <p:spPr bwMode="auto">
            <a:xfrm>
              <a:off x="2692" y="1728"/>
              <a:ext cx="1420" cy="214"/>
            </a:xfrm>
            <a:prstGeom prst="rect">
              <a:avLst/>
            </a:prstGeom>
            <a:noFill/>
            <a:ln w="9525">
              <a:noFill/>
              <a:miter lim="800000"/>
              <a:headEnd/>
              <a:tailEnd/>
            </a:ln>
          </p:spPr>
          <p:txBody>
            <a:bodyPr>
              <a:spAutoFit/>
            </a:bodyPr>
            <a:lstStyle/>
            <a:p>
              <a:r>
                <a:rPr lang="en-US"/>
                <a:t>R  :  High          Low</a:t>
              </a:r>
            </a:p>
          </p:txBody>
        </p:sp>
        <p:sp>
          <p:nvSpPr>
            <p:cNvPr id="17425" name="Text Box 19"/>
            <p:cNvSpPr txBox="1">
              <a:spLocks noChangeArrowheads="1"/>
            </p:cNvSpPr>
            <p:nvPr/>
          </p:nvSpPr>
          <p:spPr bwMode="auto">
            <a:xfrm>
              <a:off x="2592" y="2448"/>
              <a:ext cx="2140" cy="370"/>
            </a:xfrm>
            <a:prstGeom prst="rect">
              <a:avLst/>
            </a:prstGeom>
            <a:noFill/>
            <a:ln w="9525">
              <a:noFill/>
              <a:miter lim="800000"/>
              <a:headEnd/>
              <a:tailEnd/>
            </a:ln>
          </p:spPr>
          <p:txBody>
            <a:bodyPr>
              <a:spAutoFit/>
            </a:bodyPr>
            <a:lstStyle/>
            <a:p>
              <a:r>
                <a:rPr lang="en-US"/>
                <a:t>(b) Individual bits within R, such as R(0-7), R(15), R(L)</a:t>
              </a:r>
            </a:p>
          </p:txBody>
        </p:sp>
      </p:grpSp>
      <p:grpSp>
        <p:nvGrpSpPr>
          <p:cNvPr id="4" name="Group 24"/>
          <p:cNvGrpSpPr>
            <a:grpSpLocks/>
          </p:cNvGrpSpPr>
          <p:nvPr/>
        </p:nvGrpSpPr>
        <p:grpSpPr bwMode="auto">
          <a:xfrm>
            <a:off x="927100" y="4800600"/>
            <a:ext cx="2901950" cy="1406525"/>
            <a:chOff x="584" y="3024"/>
            <a:chExt cx="1828" cy="886"/>
          </a:xfrm>
        </p:grpSpPr>
        <p:sp>
          <p:nvSpPr>
            <p:cNvPr id="17420" name="Text Box 11"/>
            <p:cNvSpPr txBox="1">
              <a:spLocks noChangeArrowheads="1"/>
            </p:cNvSpPr>
            <p:nvPr/>
          </p:nvSpPr>
          <p:spPr bwMode="auto">
            <a:xfrm>
              <a:off x="912" y="3264"/>
              <a:ext cx="1104" cy="220"/>
            </a:xfrm>
            <a:prstGeom prst="rect">
              <a:avLst/>
            </a:prstGeom>
            <a:noFill/>
            <a:ln w="9525">
              <a:solidFill>
                <a:schemeClr val="tx1"/>
              </a:solidFill>
              <a:miter lim="800000"/>
              <a:headEnd/>
              <a:tailEnd/>
            </a:ln>
          </p:spPr>
          <p:txBody>
            <a:bodyPr>
              <a:spAutoFit/>
            </a:bodyPr>
            <a:lstStyle/>
            <a:p>
              <a:r>
                <a:rPr lang="en-US"/>
                <a:t>R2</a:t>
              </a:r>
            </a:p>
          </p:txBody>
        </p:sp>
        <p:sp>
          <p:nvSpPr>
            <p:cNvPr id="17421" name="Text Box 12"/>
            <p:cNvSpPr txBox="1">
              <a:spLocks noChangeArrowheads="1"/>
            </p:cNvSpPr>
            <p:nvPr/>
          </p:nvSpPr>
          <p:spPr bwMode="auto">
            <a:xfrm>
              <a:off x="816" y="3024"/>
              <a:ext cx="1228" cy="214"/>
            </a:xfrm>
            <a:prstGeom prst="rect">
              <a:avLst/>
            </a:prstGeom>
            <a:noFill/>
            <a:ln w="9525">
              <a:noFill/>
              <a:miter lim="800000"/>
              <a:headEnd/>
              <a:tailEnd/>
            </a:ln>
          </p:spPr>
          <p:txBody>
            <a:bodyPr>
              <a:spAutoFit/>
            </a:bodyPr>
            <a:lstStyle/>
            <a:p>
              <a:r>
                <a:rPr lang="en-US"/>
                <a:t>15                     0</a:t>
              </a:r>
            </a:p>
          </p:txBody>
        </p:sp>
        <p:sp>
          <p:nvSpPr>
            <p:cNvPr id="17422" name="Text Box 20"/>
            <p:cNvSpPr txBox="1">
              <a:spLocks noChangeArrowheads="1"/>
            </p:cNvSpPr>
            <p:nvPr/>
          </p:nvSpPr>
          <p:spPr bwMode="auto">
            <a:xfrm>
              <a:off x="584" y="3696"/>
              <a:ext cx="1828" cy="214"/>
            </a:xfrm>
            <a:prstGeom prst="rect">
              <a:avLst/>
            </a:prstGeom>
            <a:noFill/>
            <a:ln w="9525">
              <a:noFill/>
              <a:miter lim="800000"/>
              <a:headEnd/>
              <a:tailEnd/>
            </a:ln>
          </p:spPr>
          <p:txBody>
            <a:bodyPr wrap="none">
              <a:spAutoFit/>
            </a:bodyPr>
            <a:lstStyle/>
            <a:p>
              <a:r>
                <a:rPr lang="en-US"/>
                <a:t>(c) Numbering of bits in R2</a:t>
              </a:r>
            </a:p>
          </p:txBody>
        </p:sp>
      </p:grpSp>
      <p:grpSp>
        <p:nvGrpSpPr>
          <p:cNvPr id="5" name="Group 25"/>
          <p:cNvGrpSpPr>
            <a:grpSpLocks/>
          </p:cNvGrpSpPr>
          <p:nvPr/>
        </p:nvGrpSpPr>
        <p:grpSpPr bwMode="auto">
          <a:xfrm>
            <a:off x="4191000" y="4800600"/>
            <a:ext cx="3276600" cy="1654175"/>
            <a:chOff x="2640" y="3024"/>
            <a:chExt cx="2064" cy="1042"/>
          </a:xfrm>
        </p:grpSpPr>
        <p:sp>
          <p:nvSpPr>
            <p:cNvPr id="17416" name="Text Box 13"/>
            <p:cNvSpPr txBox="1">
              <a:spLocks noChangeArrowheads="1"/>
            </p:cNvSpPr>
            <p:nvPr/>
          </p:nvSpPr>
          <p:spPr bwMode="auto">
            <a:xfrm>
              <a:off x="2832" y="3264"/>
              <a:ext cx="1440" cy="220"/>
            </a:xfrm>
            <a:prstGeom prst="rect">
              <a:avLst/>
            </a:prstGeom>
            <a:noFill/>
            <a:ln w="9525">
              <a:solidFill>
                <a:schemeClr val="tx1"/>
              </a:solidFill>
              <a:miter lim="800000"/>
              <a:headEnd/>
              <a:tailEnd/>
            </a:ln>
          </p:spPr>
          <p:txBody>
            <a:bodyPr>
              <a:spAutoFit/>
            </a:bodyPr>
            <a:lstStyle/>
            <a:p>
              <a:r>
                <a:rPr lang="en-US"/>
                <a:t>PC (H)     PC (L)</a:t>
              </a:r>
            </a:p>
          </p:txBody>
        </p:sp>
        <p:sp>
          <p:nvSpPr>
            <p:cNvPr id="17417" name="Text Box 14"/>
            <p:cNvSpPr txBox="1">
              <a:spLocks noChangeArrowheads="1"/>
            </p:cNvSpPr>
            <p:nvPr/>
          </p:nvSpPr>
          <p:spPr bwMode="auto">
            <a:xfrm>
              <a:off x="2736" y="3024"/>
              <a:ext cx="1584" cy="214"/>
            </a:xfrm>
            <a:prstGeom prst="rect">
              <a:avLst/>
            </a:prstGeom>
            <a:noFill/>
            <a:ln w="9525">
              <a:noFill/>
              <a:miter lim="800000"/>
              <a:headEnd/>
              <a:tailEnd/>
            </a:ln>
          </p:spPr>
          <p:txBody>
            <a:bodyPr>
              <a:spAutoFit/>
            </a:bodyPr>
            <a:lstStyle/>
            <a:p>
              <a:r>
                <a:rPr lang="en-US"/>
                <a:t>15            8 7             0</a:t>
              </a:r>
            </a:p>
          </p:txBody>
        </p:sp>
        <p:sp>
          <p:nvSpPr>
            <p:cNvPr id="17418" name="Line 15"/>
            <p:cNvSpPr>
              <a:spLocks noChangeShapeType="1"/>
            </p:cNvSpPr>
            <p:nvPr/>
          </p:nvSpPr>
          <p:spPr bwMode="auto">
            <a:xfrm>
              <a:off x="3456" y="3264"/>
              <a:ext cx="0" cy="240"/>
            </a:xfrm>
            <a:prstGeom prst="line">
              <a:avLst/>
            </a:prstGeom>
            <a:noFill/>
            <a:ln w="9525">
              <a:solidFill>
                <a:schemeClr val="tx2"/>
              </a:solidFill>
              <a:round/>
              <a:headEnd/>
              <a:tailEnd/>
            </a:ln>
          </p:spPr>
          <p:txBody>
            <a:bodyPr wrap="none" anchor="ctr"/>
            <a:lstStyle/>
            <a:p>
              <a:endParaRPr lang="en-US"/>
            </a:p>
          </p:txBody>
        </p:sp>
        <p:sp>
          <p:nvSpPr>
            <p:cNvPr id="17419" name="Text Box 21"/>
            <p:cNvSpPr txBox="1">
              <a:spLocks noChangeArrowheads="1"/>
            </p:cNvSpPr>
            <p:nvPr/>
          </p:nvSpPr>
          <p:spPr bwMode="auto">
            <a:xfrm>
              <a:off x="2640" y="3696"/>
              <a:ext cx="2064" cy="370"/>
            </a:xfrm>
            <a:prstGeom prst="rect">
              <a:avLst/>
            </a:prstGeom>
            <a:noFill/>
            <a:ln w="9525">
              <a:noFill/>
              <a:miter lim="800000"/>
              <a:headEnd/>
              <a:tailEnd/>
            </a:ln>
          </p:spPr>
          <p:txBody>
            <a:bodyPr>
              <a:spAutoFit/>
            </a:bodyPr>
            <a:lstStyle/>
            <a:p>
              <a:r>
                <a:rPr lang="en-US"/>
                <a:t>(d) PC register divided into a High and a Low part</a:t>
              </a:r>
            </a:p>
          </p:txBody>
        </p:sp>
      </p:grpSp>
      <p:sp>
        <p:nvSpPr>
          <p:cNvPr id="21" name="Rectangle 2"/>
          <p:cNvSpPr>
            <a:spLocks noGrp="1" noChangeArrowheads="1"/>
          </p:cNvSpPr>
          <p:nvPr>
            <p:ph type="title"/>
          </p:nvPr>
        </p:nvSpPr>
        <p:spPr bwMode="auto">
          <a:xfrm>
            <a:off x="0" y="0"/>
            <a:ext cx="9144000" cy="482183"/>
          </a:xfrm>
          <a:noFill/>
          <a:ln w="12700">
            <a:miter lim="800000"/>
            <a:headEnd/>
            <a:tailEnd/>
          </a:ln>
        </p:spPr>
        <p:txBody>
          <a:bodyPr vert="horz" wrap="square" lIns="63500" tIns="25400" rIns="63500" bIns="25400" numCol="1" anchor="t" anchorCtr="0" compatLnSpc="1">
            <a:prstTxWarp prst="textNoShape">
              <a:avLst/>
            </a:prstTxWarp>
            <a:spAutoFit/>
          </a:bodyPr>
          <a:lstStyle/>
          <a:p>
            <a:pPr algn="ctr"/>
            <a:r>
              <a:rPr lang="en-US" altLang="ko-KR" sz="2800" dirty="0" smtClean="0"/>
              <a:t>DESIGNATION OF REGISTERS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0" y="303213"/>
            <a:ext cx="9144000"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SELECTIVE SET</a:t>
            </a:r>
          </a:p>
        </p:txBody>
      </p:sp>
      <p:sp>
        <p:nvSpPr>
          <p:cNvPr id="36867" name="Rectangle 3"/>
          <p:cNvSpPr>
            <a:spLocks noChangeArrowheads="1"/>
          </p:cNvSpPr>
          <p:nvPr/>
        </p:nvSpPr>
        <p:spPr bwMode="auto">
          <a:xfrm>
            <a:off x="6934200" y="0"/>
            <a:ext cx="207962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Logic Microoperations</a:t>
            </a:r>
          </a:p>
        </p:txBody>
      </p:sp>
      <p:sp>
        <p:nvSpPr>
          <p:cNvPr id="36868" name="Rectangle 4"/>
          <p:cNvSpPr>
            <a:spLocks noGrp="1" noChangeArrowheads="1"/>
          </p:cNvSpPr>
          <p:nvPr>
            <p:ph type="body" idx="1"/>
          </p:nvPr>
        </p:nvSpPr>
        <p:spPr bwMode="auto">
          <a:xfrm>
            <a:off x="476250" y="1809750"/>
            <a:ext cx="7886700" cy="3468688"/>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2400" dirty="0" smtClean="0"/>
              <a:t>The selective-set operation sets to 1 the bits in register A where there are corresponding 1’s in register B.</a:t>
            </a:r>
          </a:p>
          <a:p>
            <a:r>
              <a:rPr lang="en-US" sz="2400" dirty="0" smtClean="0"/>
              <a:t> it does not affect bit positions that have 0’s in B. the following numerical example clarifies this operation:-</a:t>
            </a:r>
          </a:p>
          <a:p>
            <a:pPr>
              <a:buNone/>
            </a:pPr>
            <a:r>
              <a:rPr lang="en-US" sz="2400" dirty="0" smtClean="0"/>
              <a:t>	1010 A before</a:t>
            </a:r>
          </a:p>
          <a:p>
            <a:pPr>
              <a:buNone/>
            </a:pPr>
            <a:r>
              <a:rPr lang="en-US" sz="2400" dirty="0" smtClean="0"/>
              <a:t>	1100 B (logic operand)</a:t>
            </a:r>
          </a:p>
          <a:p>
            <a:pPr>
              <a:buNone/>
            </a:pPr>
            <a:r>
              <a:rPr lang="en-US" sz="2400" dirty="0" smtClean="0"/>
              <a:t>	1110 A after</a:t>
            </a:r>
            <a:endParaRPr lang="en-US" altLang="ko-KR" sz="2400" dirty="0" smtClean="0"/>
          </a:p>
        </p:txBody>
      </p:sp>
      <p:sp>
        <p:nvSpPr>
          <p:cNvPr id="36869" name="Line 5"/>
          <p:cNvSpPr>
            <a:spLocks noChangeShapeType="1"/>
          </p:cNvSpPr>
          <p:nvPr/>
        </p:nvSpPr>
        <p:spPr bwMode="auto">
          <a:xfrm>
            <a:off x="838200" y="426720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0" y="303213"/>
            <a:ext cx="9144000"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SELECTIVE COMPLEMENT</a:t>
            </a:r>
          </a:p>
        </p:txBody>
      </p:sp>
      <p:sp>
        <p:nvSpPr>
          <p:cNvPr id="37891" name="Rectangle 3"/>
          <p:cNvSpPr>
            <a:spLocks noChangeArrowheads="1"/>
          </p:cNvSpPr>
          <p:nvPr/>
        </p:nvSpPr>
        <p:spPr bwMode="auto">
          <a:xfrm>
            <a:off x="6934200" y="0"/>
            <a:ext cx="207962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Logic Microoperations</a:t>
            </a:r>
          </a:p>
        </p:txBody>
      </p:sp>
      <p:sp>
        <p:nvSpPr>
          <p:cNvPr id="37892" name="Rectangle 4"/>
          <p:cNvSpPr>
            <a:spLocks noGrp="1" noChangeArrowheads="1"/>
          </p:cNvSpPr>
          <p:nvPr>
            <p:ph type="body" idx="1"/>
          </p:nvPr>
        </p:nvSpPr>
        <p:spPr bwMode="auto">
          <a:xfrm>
            <a:off x="476250" y="1809750"/>
            <a:ext cx="7886700" cy="3468688"/>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2400" dirty="0" smtClean="0"/>
              <a:t>The selective-complement operation complements bits in register A where there are corresponding 1’s in register B. it does not affect bit positions that have 0’s in B. </a:t>
            </a:r>
          </a:p>
          <a:p>
            <a:r>
              <a:rPr lang="en-US" sz="2400" dirty="0" smtClean="0"/>
              <a:t>The following numerical example clarifies this operation:-</a:t>
            </a:r>
          </a:p>
          <a:p>
            <a:pPr>
              <a:buNone/>
            </a:pPr>
            <a:r>
              <a:rPr lang="en-US" sz="2400" dirty="0" smtClean="0"/>
              <a:t>	1010 A before</a:t>
            </a:r>
          </a:p>
          <a:p>
            <a:pPr>
              <a:buNone/>
            </a:pPr>
            <a:r>
              <a:rPr lang="en-US" sz="2400" dirty="0" smtClean="0"/>
              <a:t>	1100 B (logic operand)</a:t>
            </a:r>
          </a:p>
          <a:p>
            <a:pPr>
              <a:buNone/>
            </a:pPr>
            <a:r>
              <a:rPr lang="en-US" sz="2400" dirty="0" smtClean="0"/>
              <a:t>	0110 A after</a:t>
            </a:r>
            <a:endParaRPr lang="en-US" altLang="ko-KR" sz="2400" dirty="0" smtClean="0"/>
          </a:p>
        </p:txBody>
      </p:sp>
      <p:sp>
        <p:nvSpPr>
          <p:cNvPr id="37893" name="Line 5"/>
          <p:cNvSpPr>
            <a:spLocks noChangeShapeType="1"/>
          </p:cNvSpPr>
          <p:nvPr/>
        </p:nvSpPr>
        <p:spPr bwMode="auto">
          <a:xfrm>
            <a:off x="914400" y="434340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0" y="303213"/>
            <a:ext cx="9144000"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SELECTIVE CLEAR</a:t>
            </a:r>
          </a:p>
        </p:txBody>
      </p:sp>
      <p:sp>
        <p:nvSpPr>
          <p:cNvPr id="38915" name="Rectangle 3"/>
          <p:cNvSpPr>
            <a:spLocks noChangeArrowheads="1"/>
          </p:cNvSpPr>
          <p:nvPr/>
        </p:nvSpPr>
        <p:spPr bwMode="auto">
          <a:xfrm>
            <a:off x="6934200" y="0"/>
            <a:ext cx="207962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Logic Microoperations</a:t>
            </a:r>
          </a:p>
        </p:txBody>
      </p:sp>
      <p:sp>
        <p:nvSpPr>
          <p:cNvPr id="38916" name="Rectangle 4"/>
          <p:cNvSpPr>
            <a:spLocks noGrp="1" noChangeArrowheads="1"/>
          </p:cNvSpPr>
          <p:nvPr>
            <p:ph type="body" idx="1"/>
          </p:nvPr>
        </p:nvSpPr>
        <p:spPr bwMode="auto">
          <a:xfrm>
            <a:off x="476250" y="1809750"/>
            <a:ext cx="7886700" cy="4106863"/>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2400" dirty="0" smtClean="0"/>
              <a:t>The selective-clear operation clears to 0 the bits in register A only where there are corresponding 1’s in register B. For example:-</a:t>
            </a:r>
            <a:endParaRPr lang="en-US" altLang="ko-KR" sz="2000" dirty="0" smtClean="0"/>
          </a:p>
          <a:p>
            <a:pPr>
              <a:buNone/>
            </a:pPr>
            <a:r>
              <a:rPr lang="en-US" altLang="ko-KR" sz="2400" dirty="0" smtClean="0"/>
              <a:t>	</a:t>
            </a:r>
            <a:r>
              <a:rPr lang="en-US" sz="2400" dirty="0" smtClean="0"/>
              <a:t>1010 A before</a:t>
            </a:r>
          </a:p>
          <a:p>
            <a:pPr>
              <a:buNone/>
            </a:pPr>
            <a:r>
              <a:rPr lang="en-US" sz="2400" dirty="0" smtClean="0"/>
              <a:t>	1100 B (logic operand)</a:t>
            </a:r>
          </a:p>
          <a:p>
            <a:pPr>
              <a:buNone/>
            </a:pPr>
            <a:r>
              <a:rPr lang="en-US" sz="2400" dirty="0" smtClean="0"/>
              <a:t>	0010 A after</a:t>
            </a:r>
            <a:endParaRPr lang="en-US" altLang="ko-KR" sz="2400" dirty="0" smtClean="0"/>
          </a:p>
        </p:txBody>
      </p:sp>
      <p:sp>
        <p:nvSpPr>
          <p:cNvPr id="38917" name="Line 5"/>
          <p:cNvSpPr>
            <a:spLocks noChangeShapeType="1"/>
          </p:cNvSpPr>
          <p:nvPr/>
        </p:nvSpPr>
        <p:spPr bwMode="auto">
          <a:xfrm>
            <a:off x="762000" y="388620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0" y="303213"/>
            <a:ext cx="9144000"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MASK OPERATION</a:t>
            </a:r>
          </a:p>
        </p:txBody>
      </p:sp>
      <p:sp>
        <p:nvSpPr>
          <p:cNvPr id="39939" name="Rectangle 3"/>
          <p:cNvSpPr>
            <a:spLocks noChangeArrowheads="1"/>
          </p:cNvSpPr>
          <p:nvPr/>
        </p:nvSpPr>
        <p:spPr bwMode="auto">
          <a:xfrm>
            <a:off x="6934200" y="0"/>
            <a:ext cx="207962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Logic Microoperations</a:t>
            </a:r>
          </a:p>
        </p:txBody>
      </p:sp>
      <p:sp>
        <p:nvSpPr>
          <p:cNvPr id="39940" name="Rectangle 4"/>
          <p:cNvSpPr>
            <a:spLocks noGrp="1" noChangeArrowheads="1"/>
          </p:cNvSpPr>
          <p:nvPr>
            <p:ph type="body" idx="1"/>
          </p:nvPr>
        </p:nvSpPr>
        <p:spPr bwMode="auto">
          <a:xfrm>
            <a:off x="476250" y="1809750"/>
            <a:ext cx="7886700" cy="3468688"/>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2400" dirty="0" smtClean="0"/>
              <a:t>The mask operation is similar to the selective-clear operation except that the bits of A are cleared only where there are corresponding 0’s in B. the mask operation is an AND micro operation, for example:-</a:t>
            </a:r>
          </a:p>
          <a:p>
            <a:pPr>
              <a:buNone/>
            </a:pPr>
            <a:r>
              <a:rPr lang="en-US" sz="2400" dirty="0" smtClean="0"/>
              <a:t>	1010 A before</a:t>
            </a:r>
          </a:p>
          <a:p>
            <a:pPr>
              <a:buNone/>
            </a:pPr>
            <a:r>
              <a:rPr lang="en-US" sz="2400" dirty="0" smtClean="0"/>
              <a:t>	1100 B (logic operand)</a:t>
            </a:r>
          </a:p>
          <a:p>
            <a:pPr>
              <a:buNone/>
            </a:pPr>
            <a:r>
              <a:rPr lang="en-US" sz="2400" dirty="0" smtClean="0"/>
              <a:t>	1000 A after masking</a:t>
            </a:r>
            <a:endParaRPr lang="en-US" altLang="ko-KR" sz="2400" dirty="0" smtClean="0"/>
          </a:p>
        </p:txBody>
      </p:sp>
      <p:sp>
        <p:nvSpPr>
          <p:cNvPr id="39941" name="Line 5"/>
          <p:cNvSpPr>
            <a:spLocks noChangeShapeType="1"/>
          </p:cNvSpPr>
          <p:nvPr/>
        </p:nvSpPr>
        <p:spPr bwMode="auto">
          <a:xfrm>
            <a:off x="838200" y="426720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0" y="303213"/>
            <a:ext cx="9144000"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CLEAR OPERATION</a:t>
            </a:r>
          </a:p>
        </p:txBody>
      </p:sp>
      <p:sp>
        <p:nvSpPr>
          <p:cNvPr id="40963" name="Rectangle 3"/>
          <p:cNvSpPr>
            <a:spLocks noChangeArrowheads="1"/>
          </p:cNvSpPr>
          <p:nvPr/>
        </p:nvSpPr>
        <p:spPr bwMode="auto">
          <a:xfrm>
            <a:off x="6934200" y="0"/>
            <a:ext cx="207962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Logic Microoperations</a:t>
            </a:r>
          </a:p>
        </p:txBody>
      </p:sp>
      <p:sp>
        <p:nvSpPr>
          <p:cNvPr id="40964" name="Rectangle 4"/>
          <p:cNvSpPr>
            <a:spLocks noGrp="1" noChangeArrowheads="1"/>
          </p:cNvSpPr>
          <p:nvPr>
            <p:ph type="body" idx="1"/>
          </p:nvPr>
        </p:nvSpPr>
        <p:spPr bwMode="auto">
          <a:xfrm>
            <a:off x="476250" y="1809750"/>
            <a:ext cx="7886700" cy="4002088"/>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2000" dirty="0" smtClean="0"/>
              <a:t>The clear operation compares the words in A and B and produces an all 0’s result if the two numbers are equal. </a:t>
            </a:r>
          </a:p>
          <a:p>
            <a:r>
              <a:rPr lang="en-US" sz="2000" dirty="0" smtClean="0"/>
              <a:t>This operation is achieved by an exclusive-OR </a:t>
            </a:r>
            <a:r>
              <a:rPr lang="en-US" sz="2000" dirty="0" err="1" smtClean="0"/>
              <a:t>microoperation</a:t>
            </a:r>
            <a:r>
              <a:rPr lang="en-US" sz="2000" dirty="0" smtClean="0"/>
              <a:t> as has own by the following example:</a:t>
            </a:r>
          </a:p>
          <a:p>
            <a:pPr>
              <a:buNone/>
            </a:pPr>
            <a:r>
              <a:rPr lang="en-US" sz="2000" dirty="0" smtClean="0"/>
              <a:t>	1010 A</a:t>
            </a:r>
          </a:p>
          <a:p>
            <a:pPr>
              <a:buNone/>
            </a:pPr>
            <a:r>
              <a:rPr lang="en-US" sz="2000" dirty="0" smtClean="0"/>
              <a:t>	1010 B</a:t>
            </a:r>
          </a:p>
          <a:p>
            <a:pPr>
              <a:buNone/>
            </a:pPr>
            <a:r>
              <a:rPr lang="en-US" sz="2000" dirty="0" smtClean="0"/>
              <a:t>	0000 A       </a:t>
            </a:r>
            <a:r>
              <a:rPr lang="en-US" sz="2000" dirty="0" err="1" smtClean="0"/>
              <a:t>A</a:t>
            </a:r>
            <a:r>
              <a:rPr lang="en-US" sz="2000" dirty="0" smtClean="0"/>
              <a:t>     B</a:t>
            </a:r>
          </a:p>
          <a:p>
            <a:r>
              <a:rPr lang="en-US" sz="2000" dirty="0" smtClean="0"/>
              <a:t>When A and B are equal, the two corresponding bits are either both 0 or both 1. in either case the exclusive-OR operation produces a 0.</a:t>
            </a:r>
          </a:p>
          <a:p>
            <a:r>
              <a:rPr lang="en-US" sz="2000" dirty="0" smtClean="0"/>
              <a:t>The all-0’s result is then checked to determine if the tow numbers were equal.</a:t>
            </a:r>
            <a:endParaRPr lang="en-US" altLang="ko-KR" sz="2000" baseline="-25000" dirty="0" smtClean="0"/>
          </a:p>
        </p:txBody>
      </p:sp>
      <p:sp>
        <p:nvSpPr>
          <p:cNvPr id="40965" name="Line 5"/>
          <p:cNvSpPr>
            <a:spLocks noChangeShapeType="1"/>
          </p:cNvSpPr>
          <p:nvPr/>
        </p:nvSpPr>
        <p:spPr bwMode="auto">
          <a:xfrm>
            <a:off x="990600" y="3962400"/>
            <a:ext cx="2295525" cy="0"/>
          </a:xfrm>
          <a:prstGeom prst="line">
            <a:avLst/>
          </a:prstGeom>
          <a:noFill/>
          <a:ln w="19050">
            <a:solidFill>
              <a:schemeClr val="tx1"/>
            </a:solidFill>
            <a:round/>
            <a:headEnd/>
            <a:tailEnd/>
          </a:ln>
        </p:spPr>
        <p:txBody>
          <a:bodyPr wrap="none"/>
          <a:lstStyle/>
          <a:p>
            <a:endParaRPr lang="en-US"/>
          </a:p>
        </p:txBody>
      </p:sp>
      <p:cxnSp>
        <p:nvCxnSpPr>
          <p:cNvPr id="9" name="Straight Arrow Connector 8"/>
          <p:cNvCxnSpPr/>
          <p:nvPr/>
        </p:nvCxnSpPr>
        <p:spPr>
          <a:xfrm rot="10800000">
            <a:off x="1600200" y="4114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lowchart: Or 11"/>
          <p:cNvSpPr/>
          <p:nvPr/>
        </p:nvSpPr>
        <p:spPr>
          <a:xfrm>
            <a:off x="2209800" y="4038600"/>
            <a:ext cx="152400" cy="1524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0" y="303213"/>
            <a:ext cx="9144000"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INSERT OPERATION</a:t>
            </a:r>
          </a:p>
        </p:txBody>
      </p:sp>
      <p:sp>
        <p:nvSpPr>
          <p:cNvPr id="41987" name="Rectangle 3"/>
          <p:cNvSpPr>
            <a:spLocks noChangeArrowheads="1"/>
          </p:cNvSpPr>
          <p:nvPr/>
        </p:nvSpPr>
        <p:spPr bwMode="auto">
          <a:xfrm>
            <a:off x="6934200" y="0"/>
            <a:ext cx="2079625"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Logic Microoperations</a:t>
            </a:r>
          </a:p>
        </p:txBody>
      </p:sp>
      <p:sp>
        <p:nvSpPr>
          <p:cNvPr id="41988" name="Rectangle 6"/>
          <p:cNvSpPr>
            <a:spLocks noGrp="1" noChangeArrowheads="1"/>
          </p:cNvSpPr>
          <p:nvPr>
            <p:ph type="body" idx="1"/>
          </p:nvPr>
        </p:nvSpPr>
        <p:spPr bwMode="auto">
          <a:xfrm>
            <a:off x="228600" y="914400"/>
            <a:ext cx="8915400" cy="5611813"/>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2000" dirty="0" smtClean="0"/>
              <a:t>The insert operation inserts a new value into a group of bits. This is done by first masking the bits and then </a:t>
            </a:r>
            <a:r>
              <a:rPr lang="en-US" sz="2000" dirty="0" err="1" smtClean="0"/>
              <a:t>Oring</a:t>
            </a:r>
            <a:r>
              <a:rPr lang="en-US" sz="2000" dirty="0" smtClean="0"/>
              <a:t> them with the required value. </a:t>
            </a:r>
          </a:p>
          <a:p>
            <a:r>
              <a:rPr lang="en-US" sz="2000" dirty="0" smtClean="0"/>
              <a:t>For example, suppose that an A register contains eight bits, 0110 1010. to replace the four leftmost bits by the value 1001 we first the four unwanted bits:-</a:t>
            </a:r>
          </a:p>
          <a:p>
            <a:pPr>
              <a:buNone/>
            </a:pPr>
            <a:r>
              <a:rPr lang="en-US" sz="2000" dirty="0" smtClean="0"/>
              <a:t>	0110 1010 A before</a:t>
            </a:r>
          </a:p>
          <a:p>
            <a:pPr>
              <a:buNone/>
            </a:pPr>
            <a:r>
              <a:rPr lang="en-US" sz="2000" dirty="0" smtClean="0"/>
              <a:t>	0000 1111 B (mask)</a:t>
            </a:r>
          </a:p>
          <a:p>
            <a:pPr>
              <a:buNone/>
            </a:pPr>
            <a:r>
              <a:rPr lang="en-US" sz="2000" dirty="0" smtClean="0"/>
              <a:t>	0000 1010 A after masking</a:t>
            </a:r>
          </a:p>
          <a:p>
            <a:pPr>
              <a:buNone/>
            </a:pPr>
            <a:r>
              <a:rPr lang="en-US" sz="2000" dirty="0" smtClean="0"/>
              <a:t>	and then insert the new value:-</a:t>
            </a:r>
          </a:p>
          <a:p>
            <a:pPr>
              <a:buNone/>
            </a:pPr>
            <a:r>
              <a:rPr lang="en-US" sz="2000" dirty="0" smtClean="0"/>
              <a:t>	0000 1010 A before</a:t>
            </a:r>
          </a:p>
          <a:p>
            <a:pPr>
              <a:buNone/>
            </a:pPr>
            <a:r>
              <a:rPr lang="en-US" sz="2000" dirty="0" smtClean="0"/>
              <a:t>	1001 0000 B (insert)</a:t>
            </a:r>
          </a:p>
          <a:p>
            <a:pPr>
              <a:buNone/>
            </a:pPr>
            <a:r>
              <a:rPr lang="en-US" sz="2000" dirty="0" smtClean="0"/>
              <a:t>	1001 1010 A after insertion</a:t>
            </a:r>
          </a:p>
          <a:p>
            <a:r>
              <a:rPr lang="en-US" sz="2000" dirty="0" smtClean="0"/>
              <a:t>The mask operation is an AND </a:t>
            </a:r>
            <a:r>
              <a:rPr lang="en-US" sz="2000" dirty="0" err="1" smtClean="0"/>
              <a:t>microoperation</a:t>
            </a:r>
            <a:r>
              <a:rPr lang="en-US" sz="2000" dirty="0" smtClean="0"/>
              <a:t> and the insert operation is an OR </a:t>
            </a:r>
            <a:r>
              <a:rPr lang="en-US" sz="2000" dirty="0" err="1" smtClean="0"/>
              <a:t>microoperation</a:t>
            </a:r>
            <a:r>
              <a:rPr lang="en-US" sz="2000" dirty="0" smtClean="0"/>
              <a:t>.</a:t>
            </a:r>
            <a:endParaRPr lang="en-US" altLang="ko-KR" sz="1800" dirty="0" smtClean="0">
              <a:latin typeface="Courier New" pitchFamily="49" charset="0"/>
            </a:endParaRPr>
          </a:p>
        </p:txBody>
      </p:sp>
      <p:sp>
        <p:nvSpPr>
          <p:cNvPr id="41989" name="Line 7"/>
          <p:cNvSpPr>
            <a:spLocks noChangeShapeType="1"/>
          </p:cNvSpPr>
          <p:nvPr/>
        </p:nvSpPr>
        <p:spPr bwMode="auto">
          <a:xfrm>
            <a:off x="304800" y="3048000"/>
            <a:ext cx="6086475" cy="0"/>
          </a:xfrm>
          <a:prstGeom prst="line">
            <a:avLst/>
          </a:prstGeom>
          <a:noFill/>
          <a:ln w="25400">
            <a:solidFill>
              <a:schemeClr val="tx1"/>
            </a:solidFill>
            <a:round/>
            <a:headEnd/>
            <a:tailEnd/>
          </a:ln>
        </p:spPr>
        <p:txBody>
          <a:bodyPr wrap="none"/>
          <a:lstStyle/>
          <a:p>
            <a:endParaRPr lang="en-US"/>
          </a:p>
        </p:txBody>
      </p:sp>
      <p:sp>
        <p:nvSpPr>
          <p:cNvPr id="41990" name="Line 8"/>
          <p:cNvSpPr>
            <a:spLocks noChangeShapeType="1"/>
          </p:cNvSpPr>
          <p:nvPr/>
        </p:nvSpPr>
        <p:spPr bwMode="auto">
          <a:xfrm>
            <a:off x="533400" y="4495800"/>
            <a:ext cx="6086475" cy="0"/>
          </a:xfrm>
          <a:prstGeom prst="line">
            <a:avLst/>
          </a:prstGeom>
          <a:noFill/>
          <a:ln w="25400">
            <a:solidFill>
              <a:schemeClr val="tx1"/>
            </a:solidFill>
            <a:round/>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609600"/>
          </a:xfrm>
        </p:spPr>
        <p:txBody>
          <a:bodyPr>
            <a:normAutofit fontScale="90000"/>
          </a:bodyPr>
          <a:lstStyle/>
          <a:p>
            <a:r>
              <a:rPr lang="en-US" dirty="0"/>
              <a:t>Shift </a:t>
            </a:r>
            <a:r>
              <a:rPr lang="en-US" dirty="0" err="1"/>
              <a:t>Microoperations</a:t>
            </a:r>
            <a:endParaRPr lang="en-US" dirty="0"/>
          </a:p>
        </p:txBody>
      </p:sp>
      <p:sp>
        <p:nvSpPr>
          <p:cNvPr id="3" name="Content Placeholder 2"/>
          <p:cNvSpPr>
            <a:spLocks noGrp="1"/>
          </p:cNvSpPr>
          <p:nvPr>
            <p:ph idx="1"/>
          </p:nvPr>
        </p:nvSpPr>
        <p:spPr>
          <a:xfrm>
            <a:off x="457200" y="1219200"/>
            <a:ext cx="8229600" cy="5334000"/>
          </a:xfrm>
        </p:spPr>
        <p:txBody>
          <a:bodyPr>
            <a:normAutofit lnSpcReduction="10000"/>
          </a:bodyPr>
          <a:lstStyle/>
          <a:p>
            <a:r>
              <a:rPr lang="en-US" dirty="0"/>
              <a:t>Shift </a:t>
            </a:r>
            <a:r>
              <a:rPr lang="en-US" dirty="0" err="1" smtClean="0"/>
              <a:t>Microoperations</a:t>
            </a:r>
            <a:r>
              <a:rPr lang="en-US" dirty="0" smtClean="0"/>
              <a:t> are used for serial transfer of data.</a:t>
            </a:r>
          </a:p>
          <a:p>
            <a:r>
              <a:rPr lang="en-US" dirty="0" smtClean="0"/>
              <a:t>They are also used for conjunction  with arithmetic, logic and other data-processing operations.</a:t>
            </a:r>
          </a:p>
          <a:p>
            <a:r>
              <a:rPr lang="en-US" dirty="0" smtClean="0"/>
              <a:t>Shift operations can be done on registers.</a:t>
            </a:r>
          </a:p>
          <a:p>
            <a:r>
              <a:rPr lang="en-US" dirty="0" smtClean="0"/>
              <a:t>The content of registers can be shifted to the left or to the right.</a:t>
            </a:r>
          </a:p>
          <a:p>
            <a:r>
              <a:rPr lang="en-US" dirty="0" smtClean="0"/>
              <a:t>A logical shift is one that transfers 0 through the serial inputs.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609600"/>
          </a:xfrm>
        </p:spPr>
        <p:txBody>
          <a:bodyPr/>
          <a:lstStyle/>
          <a:p>
            <a:pPr algn="ctr" eaLnBrk="1" hangingPunct="1"/>
            <a:r>
              <a:rPr lang="en-US" sz="3200" dirty="0" smtClean="0"/>
              <a:t>Shift </a:t>
            </a:r>
            <a:r>
              <a:rPr lang="en-US" sz="3200" dirty="0" err="1" smtClean="0"/>
              <a:t>Microoperations</a:t>
            </a:r>
            <a:endParaRPr lang="en-US" sz="1000" dirty="0" smtClean="0"/>
          </a:p>
        </p:txBody>
      </p:sp>
      <p:sp>
        <p:nvSpPr>
          <p:cNvPr id="35843" name="Rectangle 3"/>
          <p:cNvSpPr>
            <a:spLocks noGrp="1" noChangeArrowheads="1"/>
          </p:cNvSpPr>
          <p:nvPr>
            <p:ph type="body" sz="half" idx="1"/>
          </p:nvPr>
        </p:nvSpPr>
        <p:spPr>
          <a:xfrm>
            <a:off x="0" y="609600"/>
            <a:ext cx="9144000" cy="1447800"/>
          </a:xfrm>
        </p:spPr>
        <p:txBody>
          <a:bodyPr>
            <a:normAutofit fontScale="92500" lnSpcReduction="10000"/>
          </a:bodyPr>
          <a:lstStyle/>
          <a:p>
            <a:pPr marL="590550" indent="-590550" eaLnBrk="1" hangingPunct="1"/>
            <a:r>
              <a:rPr lang="en-US" sz="2500" dirty="0" smtClean="0"/>
              <a:t>In shift left operation the serial input transfers a bit Contents of register into the right most position.</a:t>
            </a:r>
          </a:p>
          <a:p>
            <a:pPr marL="590550" indent="-590550"/>
            <a:r>
              <a:rPr lang="en-US" sz="2500" dirty="0" smtClean="0"/>
              <a:t>In shift right operation the serial input transfers a bit Contents of register into the left most position.</a:t>
            </a:r>
          </a:p>
          <a:p>
            <a:pPr marL="590550" indent="-590550" eaLnBrk="1" hangingPunct="1"/>
            <a:endParaRPr lang="en-US" sz="2500" dirty="0" smtClean="0"/>
          </a:p>
        </p:txBody>
      </p:sp>
      <p:graphicFrame>
        <p:nvGraphicFramePr>
          <p:cNvPr id="1337377" name="Group 33"/>
          <p:cNvGraphicFramePr>
            <a:graphicFrameLocks noGrp="1"/>
          </p:cNvGraphicFramePr>
          <p:nvPr>
            <p:ph sz="half" idx="2"/>
          </p:nvPr>
        </p:nvGraphicFramePr>
        <p:xfrm>
          <a:off x="1371600" y="2057400"/>
          <a:ext cx="6705600" cy="2986090"/>
        </p:xfrm>
        <a:graphic>
          <a:graphicData uri="http://schemas.openxmlformats.org/drawingml/2006/table">
            <a:tbl>
              <a:tblPr/>
              <a:tblGrid>
                <a:gridCol w="1914525"/>
                <a:gridCol w="4791075"/>
              </a:tblGrid>
              <a:tr h="377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Shift Microoperations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CA"/>
                    </a:p>
                  </a:txBody>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Symbolic</a:t>
                      </a:r>
                    </a:p>
                  </a:txBody>
                  <a:tcPr horzOverflow="overflow">
                    <a:lnL w="12700" cap="flat" cmpd="sng" algn="ctr">
                      <a:solidFill>
                        <a:schemeClr val="bg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Descriptive</a:t>
                      </a:r>
                    </a:p>
                  </a:txBody>
                  <a:tcPr horzOverflow="overflow">
                    <a:lnL>
                      <a:noFill/>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shl R</a:t>
                      </a:r>
                    </a:p>
                  </a:txBody>
                  <a:tcPr horzOverflow="overflow">
                    <a:lnL w="12700" cap="flat" cmpd="sng" algn="ctr">
                      <a:solidFill>
                        <a:schemeClr val="bg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Shift-left logical register R</a:t>
                      </a:r>
                    </a:p>
                  </a:txBody>
                  <a:tcPr horzOverflow="overflow">
                    <a:lnL>
                      <a:noFill/>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shr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Shift-right logical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cil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Circular shift-left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cir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Circular shift-right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ashl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Shift-left arithmetic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ashr R</a:t>
                      </a:r>
                    </a:p>
                  </a:txBody>
                  <a:tcPr horzOverflow="overflow">
                    <a:lnL w="12700" cap="flat" cmpd="sng" algn="ctr">
                      <a:solidFill>
                        <a:schemeClr val="bg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Shift-right arithmetic register R</a:t>
                      </a:r>
                    </a:p>
                  </a:txBody>
                  <a:tcPr horzOverflow="overflow">
                    <a:lnL>
                      <a:noFill/>
                    </a:lnL>
                    <a:lnR w="12700" cap="flat" cmpd="sng" algn="ctr">
                      <a:solidFill>
                        <a:schemeClr val="bg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7377"/>
                                        </p:tgtEl>
                                        <p:attrNameLst>
                                          <p:attrName>style.visibility</p:attrName>
                                        </p:attrNameLst>
                                      </p:cBhvr>
                                      <p:to>
                                        <p:strVal val="visible"/>
                                      </p:to>
                                    </p:set>
                                    <p:anim calcmode="lin" valueType="num">
                                      <p:cBhvr additive="base">
                                        <p:cTn id="7" dur="500" fill="hold"/>
                                        <p:tgtEl>
                                          <p:spTgt spid="1337377"/>
                                        </p:tgtEl>
                                        <p:attrNameLst>
                                          <p:attrName>ppt_x</p:attrName>
                                        </p:attrNameLst>
                                      </p:cBhvr>
                                      <p:tavLst>
                                        <p:tav tm="0">
                                          <p:val>
                                            <p:strVal val="#ppt_x"/>
                                          </p:val>
                                        </p:tav>
                                        <p:tav tm="100000">
                                          <p:val>
                                            <p:strVal val="#ppt_x"/>
                                          </p:val>
                                        </p:tav>
                                      </p:tavLst>
                                    </p:anim>
                                    <p:anim calcmode="lin" valueType="num">
                                      <p:cBhvr additive="base">
                                        <p:cTn id="8" dur="500" fill="hold"/>
                                        <p:tgtEl>
                                          <p:spTgt spid="13373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9144000" cy="990600"/>
          </a:xfrm>
        </p:spPr>
        <p:txBody>
          <a:bodyPr/>
          <a:lstStyle/>
          <a:p>
            <a:pPr algn="ctr" eaLnBrk="1" hangingPunct="1"/>
            <a:r>
              <a:rPr lang="en-US" sz="3200" smtClean="0"/>
              <a:t>Shift Microoperations</a:t>
            </a:r>
            <a:endParaRPr lang="en-US" sz="1000" smtClean="0"/>
          </a:p>
        </p:txBody>
      </p:sp>
      <p:graphicFrame>
        <p:nvGraphicFramePr>
          <p:cNvPr id="1374212" name="Group 4"/>
          <p:cNvGraphicFramePr>
            <a:graphicFrameLocks noGrp="1"/>
          </p:cNvGraphicFramePr>
          <p:nvPr>
            <p:ph sz="half" idx="2"/>
          </p:nvPr>
        </p:nvGraphicFramePr>
        <p:xfrm>
          <a:off x="1371600" y="2057400"/>
          <a:ext cx="6705600" cy="2986090"/>
        </p:xfrm>
        <a:graphic>
          <a:graphicData uri="http://schemas.openxmlformats.org/drawingml/2006/table">
            <a:tbl>
              <a:tblPr/>
              <a:tblGrid>
                <a:gridCol w="1914525"/>
                <a:gridCol w="4791075"/>
              </a:tblGrid>
              <a:tr h="377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Shift Microoperations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CA"/>
                    </a:p>
                  </a:txBody>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Symbolic</a:t>
                      </a:r>
                    </a:p>
                  </a:txBody>
                  <a:tcPr horzOverflow="overflow">
                    <a:lnL w="12700" cap="flat" cmpd="sng" algn="ctr">
                      <a:solidFill>
                        <a:schemeClr val="bg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Descriptive</a:t>
                      </a:r>
                    </a:p>
                  </a:txBody>
                  <a:tcPr horzOverflow="overflow">
                    <a:lnL>
                      <a:noFill/>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R = shl R</a:t>
                      </a:r>
                    </a:p>
                  </a:txBody>
                  <a:tcPr horzOverflow="overflow">
                    <a:lnL w="12700" cap="flat" cmpd="sng" algn="ctr">
                      <a:solidFill>
                        <a:schemeClr val="bg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Shift-left logical register R</a:t>
                      </a:r>
                    </a:p>
                  </a:txBody>
                  <a:tcPr horzOverflow="overflow">
                    <a:lnL>
                      <a:noFill/>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R = shr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Shift-right logical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cil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Circular shift-left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cir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Circular shift-right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ashl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Shift-left arithmetic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ashr R</a:t>
                      </a:r>
                    </a:p>
                  </a:txBody>
                  <a:tcPr horzOverflow="overflow">
                    <a:lnL w="12700" cap="flat" cmpd="sng" algn="ctr">
                      <a:solidFill>
                        <a:schemeClr val="bg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Shift-right arithmetic register R</a:t>
                      </a:r>
                    </a:p>
                  </a:txBody>
                  <a:tcPr horzOverflow="overflow">
                    <a:lnL>
                      <a:noFill/>
                    </a:lnL>
                    <a:lnR w="12700" cap="flat" cmpd="sng" algn="ctr">
                      <a:solidFill>
                        <a:schemeClr val="bg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7"/>
          <p:cNvGrpSpPr>
            <a:grpSpLocks/>
          </p:cNvGrpSpPr>
          <p:nvPr/>
        </p:nvGrpSpPr>
        <p:grpSpPr bwMode="auto">
          <a:xfrm>
            <a:off x="1295400" y="5257800"/>
            <a:ext cx="6661150" cy="1182688"/>
            <a:chOff x="816" y="3312"/>
            <a:chExt cx="4196" cy="745"/>
          </a:xfrm>
        </p:grpSpPr>
        <p:grpSp>
          <p:nvGrpSpPr>
            <p:cNvPr id="3" name="Group 34"/>
            <p:cNvGrpSpPr>
              <a:grpSpLocks/>
            </p:cNvGrpSpPr>
            <p:nvPr/>
          </p:nvGrpSpPr>
          <p:grpSpPr bwMode="auto">
            <a:xfrm>
              <a:off x="1776" y="3552"/>
              <a:ext cx="2160" cy="384"/>
              <a:chOff x="1776" y="3456"/>
              <a:chExt cx="2160" cy="384"/>
            </a:xfrm>
          </p:grpSpPr>
          <p:sp>
            <p:nvSpPr>
              <p:cNvPr id="36925" name="Rectangle 26"/>
              <p:cNvSpPr>
                <a:spLocks noChangeArrowheads="1"/>
              </p:cNvSpPr>
              <p:nvPr/>
            </p:nvSpPr>
            <p:spPr bwMode="auto">
              <a:xfrm>
                <a:off x="1776" y="3456"/>
                <a:ext cx="2160" cy="384"/>
              </a:xfrm>
              <a:prstGeom prst="rect">
                <a:avLst/>
              </a:prstGeom>
              <a:noFill/>
              <a:ln w="9525">
                <a:solidFill>
                  <a:schemeClr val="tx2"/>
                </a:solidFill>
                <a:miter lim="800000"/>
                <a:headEnd/>
                <a:tailEnd/>
              </a:ln>
            </p:spPr>
            <p:txBody>
              <a:bodyPr wrap="none" anchor="ctr"/>
              <a:lstStyle/>
              <a:p>
                <a:endParaRPr lang="en-CA"/>
              </a:p>
            </p:txBody>
          </p:sp>
          <p:sp>
            <p:nvSpPr>
              <p:cNvPr id="36926" name="Line 27"/>
              <p:cNvSpPr>
                <a:spLocks noChangeShapeType="1"/>
              </p:cNvSpPr>
              <p:nvPr/>
            </p:nvSpPr>
            <p:spPr bwMode="auto">
              <a:xfrm>
                <a:off x="2880" y="3456"/>
                <a:ext cx="0" cy="384"/>
              </a:xfrm>
              <a:prstGeom prst="line">
                <a:avLst/>
              </a:prstGeom>
              <a:noFill/>
              <a:ln w="9525">
                <a:solidFill>
                  <a:schemeClr val="tx2"/>
                </a:solidFill>
                <a:round/>
                <a:headEnd/>
                <a:tailEnd/>
              </a:ln>
            </p:spPr>
            <p:txBody>
              <a:bodyPr wrap="none" anchor="ctr"/>
              <a:lstStyle/>
              <a:p>
                <a:endParaRPr lang="en-US"/>
              </a:p>
            </p:txBody>
          </p:sp>
          <p:sp>
            <p:nvSpPr>
              <p:cNvPr id="36927" name="Line 28"/>
              <p:cNvSpPr>
                <a:spLocks noChangeShapeType="1"/>
              </p:cNvSpPr>
              <p:nvPr/>
            </p:nvSpPr>
            <p:spPr bwMode="auto">
              <a:xfrm>
                <a:off x="2304" y="3456"/>
                <a:ext cx="0" cy="384"/>
              </a:xfrm>
              <a:prstGeom prst="line">
                <a:avLst/>
              </a:prstGeom>
              <a:noFill/>
              <a:ln w="9525">
                <a:solidFill>
                  <a:schemeClr val="tx2"/>
                </a:solidFill>
                <a:round/>
                <a:headEnd/>
                <a:tailEnd/>
              </a:ln>
            </p:spPr>
            <p:txBody>
              <a:bodyPr wrap="none" anchor="ctr"/>
              <a:lstStyle/>
              <a:p>
                <a:endParaRPr lang="en-US"/>
              </a:p>
            </p:txBody>
          </p:sp>
          <p:sp>
            <p:nvSpPr>
              <p:cNvPr id="36928" name="Line 29"/>
              <p:cNvSpPr>
                <a:spLocks noChangeShapeType="1"/>
              </p:cNvSpPr>
              <p:nvPr/>
            </p:nvSpPr>
            <p:spPr bwMode="auto">
              <a:xfrm>
                <a:off x="3408" y="3456"/>
                <a:ext cx="0" cy="384"/>
              </a:xfrm>
              <a:prstGeom prst="line">
                <a:avLst/>
              </a:prstGeom>
              <a:noFill/>
              <a:ln w="9525">
                <a:solidFill>
                  <a:schemeClr val="tx2"/>
                </a:solidFill>
                <a:round/>
                <a:headEnd/>
                <a:tailEnd/>
              </a:ln>
            </p:spPr>
            <p:txBody>
              <a:bodyPr wrap="none" anchor="ctr"/>
              <a:lstStyle/>
              <a:p>
                <a:endParaRPr lang="en-US"/>
              </a:p>
            </p:txBody>
          </p:sp>
          <p:sp>
            <p:nvSpPr>
              <p:cNvPr id="36929" name="Line 30"/>
              <p:cNvSpPr>
                <a:spLocks noChangeShapeType="1"/>
              </p:cNvSpPr>
              <p:nvPr/>
            </p:nvSpPr>
            <p:spPr bwMode="auto">
              <a:xfrm>
                <a:off x="2016" y="3456"/>
                <a:ext cx="0" cy="384"/>
              </a:xfrm>
              <a:prstGeom prst="line">
                <a:avLst/>
              </a:prstGeom>
              <a:noFill/>
              <a:ln w="9525">
                <a:solidFill>
                  <a:schemeClr val="tx2"/>
                </a:solidFill>
                <a:round/>
                <a:headEnd/>
                <a:tailEnd/>
              </a:ln>
            </p:spPr>
            <p:txBody>
              <a:bodyPr wrap="none" anchor="ctr"/>
              <a:lstStyle/>
              <a:p>
                <a:endParaRPr lang="en-US"/>
              </a:p>
            </p:txBody>
          </p:sp>
          <p:sp>
            <p:nvSpPr>
              <p:cNvPr id="36930" name="Line 31"/>
              <p:cNvSpPr>
                <a:spLocks noChangeShapeType="1"/>
              </p:cNvSpPr>
              <p:nvPr/>
            </p:nvSpPr>
            <p:spPr bwMode="auto">
              <a:xfrm>
                <a:off x="2592" y="3456"/>
                <a:ext cx="0" cy="384"/>
              </a:xfrm>
              <a:prstGeom prst="line">
                <a:avLst/>
              </a:prstGeom>
              <a:noFill/>
              <a:ln w="9525">
                <a:solidFill>
                  <a:schemeClr val="tx2"/>
                </a:solidFill>
                <a:round/>
                <a:headEnd/>
                <a:tailEnd/>
              </a:ln>
            </p:spPr>
            <p:txBody>
              <a:bodyPr wrap="none" anchor="ctr"/>
              <a:lstStyle/>
              <a:p>
                <a:endParaRPr lang="en-US"/>
              </a:p>
            </p:txBody>
          </p:sp>
          <p:sp>
            <p:nvSpPr>
              <p:cNvPr id="36931" name="Line 32"/>
              <p:cNvSpPr>
                <a:spLocks noChangeShapeType="1"/>
              </p:cNvSpPr>
              <p:nvPr/>
            </p:nvSpPr>
            <p:spPr bwMode="auto">
              <a:xfrm>
                <a:off x="3120" y="3456"/>
                <a:ext cx="0" cy="384"/>
              </a:xfrm>
              <a:prstGeom prst="line">
                <a:avLst/>
              </a:prstGeom>
              <a:noFill/>
              <a:ln w="9525">
                <a:solidFill>
                  <a:schemeClr val="tx2"/>
                </a:solidFill>
                <a:round/>
                <a:headEnd/>
                <a:tailEnd/>
              </a:ln>
            </p:spPr>
            <p:txBody>
              <a:bodyPr wrap="none" anchor="ctr"/>
              <a:lstStyle/>
              <a:p>
                <a:endParaRPr lang="en-US"/>
              </a:p>
            </p:txBody>
          </p:sp>
          <p:sp>
            <p:nvSpPr>
              <p:cNvPr id="36932" name="Line 33"/>
              <p:cNvSpPr>
                <a:spLocks noChangeShapeType="1"/>
              </p:cNvSpPr>
              <p:nvPr/>
            </p:nvSpPr>
            <p:spPr bwMode="auto">
              <a:xfrm>
                <a:off x="3648" y="3456"/>
                <a:ext cx="0" cy="384"/>
              </a:xfrm>
              <a:prstGeom prst="line">
                <a:avLst/>
              </a:prstGeom>
              <a:noFill/>
              <a:ln w="9525">
                <a:solidFill>
                  <a:schemeClr val="tx2"/>
                </a:solidFill>
                <a:round/>
                <a:headEnd/>
                <a:tailEnd/>
              </a:ln>
            </p:spPr>
            <p:txBody>
              <a:bodyPr wrap="none" anchor="ctr"/>
              <a:lstStyle/>
              <a:p>
                <a:endParaRPr lang="en-US"/>
              </a:p>
            </p:txBody>
          </p:sp>
        </p:grpSp>
        <p:sp>
          <p:nvSpPr>
            <p:cNvPr id="36913" name="Line 35"/>
            <p:cNvSpPr>
              <a:spLocks noChangeShapeType="1"/>
            </p:cNvSpPr>
            <p:nvPr/>
          </p:nvSpPr>
          <p:spPr bwMode="auto">
            <a:xfrm>
              <a:off x="1872" y="3744"/>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6914" name="Line 36"/>
            <p:cNvSpPr>
              <a:spLocks noChangeShapeType="1"/>
            </p:cNvSpPr>
            <p:nvPr/>
          </p:nvSpPr>
          <p:spPr bwMode="auto">
            <a:xfrm>
              <a:off x="2160" y="3792"/>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6915" name="Line 37"/>
            <p:cNvSpPr>
              <a:spLocks noChangeShapeType="1"/>
            </p:cNvSpPr>
            <p:nvPr/>
          </p:nvSpPr>
          <p:spPr bwMode="auto">
            <a:xfrm>
              <a:off x="2448" y="3744"/>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6916" name="Line 38"/>
            <p:cNvSpPr>
              <a:spLocks noChangeShapeType="1"/>
            </p:cNvSpPr>
            <p:nvPr/>
          </p:nvSpPr>
          <p:spPr bwMode="auto">
            <a:xfrm>
              <a:off x="2736" y="3792"/>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6917" name="Line 39"/>
            <p:cNvSpPr>
              <a:spLocks noChangeShapeType="1"/>
            </p:cNvSpPr>
            <p:nvPr/>
          </p:nvSpPr>
          <p:spPr bwMode="auto">
            <a:xfrm>
              <a:off x="2976" y="3744"/>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6918" name="Line 40"/>
            <p:cNvSpPr>
              <a:spLocks noChangeShapeType="1"/>
            </p:cNvSpPr>
            <p:nvPr/>
          </p:nvSpPr>
          <p:spPr bwMode="auto">
            <a:xfrm>
              <a:off x="3264" y="3792"/>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6919" name="Line 41"/>
            <p:cNvSpPr>
              <a:spLocks noChangeShapeType="1"/>
            </p:cNvSpPr>
            <p:nvPr/>
          </p:nvSpPr>
          <p:spPr bwMode="auto">
            <a:xfrm>
              <a:off x="3504" y="3744"/>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6920" name="Line 42"/>
            <p:cNvSpPr>
              <a:spLocks noChangeShapeType="1"/>
            </p:cNvSpPr>
            <p:nvPr/>
          </p:nvSpPr>
          <p:spPr bwMode="auto">
            <a:xfrm>
              <a:off x="3744" y="3792"/>
              <a:ext cx="384" cy="0"/>
            </a:xfrm>
            <a:prstGeom prst="line">
              <a:avLst/>
            </a:prstGeom>
            <a:noFill/>
            <a:ln w="9525">
              <a:solidFill>
                <a:schemeClr val="tx2"/>
              </a:solidFill>
              <a:round/>
              <a:headEnd/>
              <a:tailEnd type="triangle" w="med" len="med"/>
            </a:ln>
          </p:spPr>
          <p:txBody>
            <a:bodyPr wrap="none" anchor="ctr"/>
            <a:lstStyle/>
            <a:p>
              <a:endParaRPr lang="en-US"/>
            </a:p>
          </p:txBody>
        </p:sp>
        <p:sp>
          <p:nvSpPr>
            <p:cNvPr id="36921" name="Line 43"/>
            <p:cNvSpPr>
              <a:spLocks noChangeShapeType="1"/>
            </p:cNvSpPr>
            <p:nvPr/>
          </p:nvSpPr>
          <p:spPr bwMode="auto">
            <a:xfrm>
              <a:off x="1632" y="3792"/>
              <a:ext cx="240" cy="0"/>
            </a:xfrm>
            <a:prstGeom prst="line">
              <a:avLst/>
            </a:prstGeom>
            <a:noFill/>
            <a:ln w="9525">
              <a:solidFill>
                <a:schemeClr val="tx2"/>
              </a:solidFill>
              <a:round/>
              <a:headEnd/>
              <a:tailEnd type="triangle" w="med" len="med"/>
            </a:ln>
          </p:spPr>
          <p:txBody>
            <a:bodyPr wrap="none" anchor="ctr"/>
            <a:lstStyle/>
            <a:p>
              <a:endParaRPr lang="en-US"/>
            </a:p>
          </p:txBody>
        </p:sp>
        <p:sp>
          <p:nvSpPr>
            <p:cNvPr id="36922" name="Text Box 44"/>
            <p:cNvSpPr txBox="1">
              <a:spLocks noChangeArrowheads="1"/>
            </p:cNvSpPr>
            <p:nvPr/>
          </p:nvSpPr>
          <p:spPr bwMode="auto">
            <a:xfrm>
              <a:off x="816" y="3504"/>
              <a:ext cx="844" cy="457"/>
            </a:xfrm>
            <a:prstGeom prst="rect">
              <a:avLst/>
            </a:prstGeom>
            <a:noFill/>
            <a:ln w="9525">
              <a:noFill/>
              <a:miter lim="800000"/>
              <a:headEnd/>
              <a:tailEnd/>
            </a:ln>
          </p:spPr>
          <p:txBody>
            <a:bodyPr wrap="none">
              <a:spAutoFit/>
            </a:bodyPr>
            <a:lstStyle/>
            <a:p>
              <a:r>
                <a:rPr lang="en-US" b="1"/>
                <a:t>High order</a:t>
              </a:r>
            </a:p>
            <a:p>
              <a:r>
                <a:rPr lang="en-US" b="1"/>
                <a:t>Input  0</a:t>
              </a:r>
            </a:p>
          </p:txBody>
        </p:sp>
        <p:sp>
          <p:nvSpPr>
            <p:cNvPr id="36923" name="Text Box 45"/>
            <p:cNvSpPr txBox="1">
              <a:spLocks noChangeArrowheads="1"/>
            </p:cNvSpPr>
            <p:nvPr/>
          </p:nvSpPr>
          <p:spPr bwMode="auto">
            <a:xfrm>
              <a:off x="2460" y="3312"/>
              <a:ext cx="796" cy="214"/>
            </a:xfrm>
            <a:prstGeom prst="rect">
              <a:avLst/>
            </a:prstGeom>
            <a:noFill/>
            <a:ln w="9525">
              <a:noFill/>
              <a:miter lim="800000"/>
              <a:headEnd/>
              <a:tailEnd/>
            </a:ln>
          </p:spPr>
          <p:txBody>
            <a:bodyPr wrap="none">
              <a:spAutoFit/>
            </a:bodyPr>
            <a:lstStyle/>
            <a:p>
              <a:r>
                <a:rPr lang="en-US" b="1"/>
                <a:t>Shift right</a:t>
              </a:r>
            </a:p>
          </p:txBody>
        </p:sp>
        <p:sp>
          <p:nvSpPr>
            <p:cNvPr id="36924" name="Text Box 46"/>
            <p:cNvSpPr txBox="1">
              <a:spLocks noChangeArrowheads="1"/>
            </p:cNvSpPr>
            <p:nvPr/>
          </p:nvSpPr>
          <p:spPr bwMode="auto">
            <a:xfrm>
              <a:off x="4176" y="3600"/>
              <a:ext cx="836" cy="457"/>
            </a:xfrm>
            <a:prstGeom prst="rect">
              <a:avLst/>
            </a:prstGeom>
            <a:noFill/>
            <a:ln w="9525">
              <a:noFill/>
              <a:miter lim="800000"/>
              <a:headEnd/>
              <a:tailEnd/>
            </a:ln>
          </p:spPr>
          <p:txBody>
            <a:bodyPr wrap="none">
              <a:spAutoFit/>
            </a:bodyPr>
            <a:lstStyle/>
            <a:p>
              <a:r>
                <a:rPr lang="en-US" b="1"/>
                <a:t>Low Order</a:t>
              </a:r>
            </a:p>
            <a:p>
              <a:r>
                <a:rPr lang="en-US" b="1"/>
                <a:t>Bit Loss</a:t>
              </a:r>
            </a:p>
          </p:txBody>
        </p:sp>
      </p:grpSp>
      <p:grpSp>
        <p:nvGrpSpPr>
          <p:cNvPr id="4" name="Group 70"/>
          <p:cNvGrpSpPr>
            <a:grpSpLocks/>
          </p:cNvGrpSpPr>
          <p:nvPr/>
        </p:nvGrpSpPr>
        <p:grpSpPr bwMode="auto">
          <a:xfrm>
            <a:off x="1371600" y="3733800"/>
            <a:ext cx="6661150" cy="1182688"/>
            <a:chOff x="864" y="2352"/>
            <a:chExt cx="4196" cy="745"/>
          </a:xfrm>
        </p:grpSpPr>
        <p:grpSp>
          <p:nvGrpSpPr>
            <p:cNvPr id="5" name="Group 49"/>
            <p:cNvGrpSpPr>
              <a:grpSpLocks/>
            </p:cNvGrpSpPr>
            <p:nvPr/>
          </p:nvGrpSpPr>
          <p:grpSpPr bwMode="auto">
            <a:xfrm>
              <a:off x="1824" y="2592"/>
              <a:ext cx="2160" cy="384"/>
              <a:chOff x="1776" y="3456"/>
              <a:chExt cx="2160" cy="384"/>
            </a:xfrm>
          </p:grpSpPr>
          <p:sp>
            <p:nvSpPr>
              <p:cNvPr id="36904" name="Rectangle 50"/>
              <p:cNvSpPr>
                <a:spLocks noChangeArrowheads="1"/>
              </p:cNvSpPr>
              <p:nvPr/>
            </p:nvSpPr>
            <p:spPr bwMode="auto">
              <a:xfrm>
                <a:off x="1776" y="3456"/>
                <a:ext cx="2160" cy="384"/>
              </a:xfrm>
              <a:prstGeom prst="rect">
                <a:avLst/>
              </a:prstGeom>
              <a:noFill/>
              <a:ln w="9525">
                <a:solidFill>
                  <a:schemeClr val="tx2"/>
                </a:solidFill>
                <a:miter lim="800000"/>
                <a:headEnd/>
                <a:tailEnd/>
              </a:ln>
            </p:spPr>
            <p:txBody>
              <a:bodyPr wrap="none" anchor="ctr"/>
              <a:lstStyle/>
              <a:p>
                <a:endParaRPr lang="en-CA"/>
              </a:p>
            </p:txBody>
          </p:sp>
          <p:sp>
            <p:nvSpPr>
              <p:cNvPr id="36905" name="Line 51"/>
              <p:cNvSpPr>
                <a:spLocks noChangeShapeType="1"/>
              </p:cNvSpPr>
              <p:nvPr/>
            </p:nvSpPr>
            <p:spPr bwMode="auto">
              <a:xfrm>
                <a:off x="2880" y="3456"/>
                <a:ext cx="0" cy="384"/>
              </a:xfrm>
              <a:prstGeom prst="line">
                <a:avLst/>
              </a:prstGeom>
              <a:noFill/>
              <a:ln w="9525">
                <a:solidFill>
                  <a:schemeClr val="tx2"/>
                </a:solidFill>
                <a:round/>
                <a:headEnd/>
                <a:tailEnd/>
              </a:ln>
            </p:spPr>
            <p:txBody>
              <a:bodyPr wrap="none" anchor="ctr"/>
              <a:lstStyle/>
              <a:p>
                <a:endParaRPr lang="en-US"/>
              </a:p>
            </p:txBody>
          </p:sp>
          <p:sp>
            <p:nvSpPr>
              <p:cNvPr id="36906" name="Line 52"/>
              <p:cNvSpPr>
                <a:spLocks noChangeShapeType="1"/>
              </p:cNvSpPr>
              <p:nvPr/>
            </p:nvSpPr>
            <p:spPr bwMode="auto">
              <a:xfrm>
                <a:off x="2304" y="3456"/>
                <a:ext cx="0" cy="384"/>
              </a:xfrm>
              <a:prstGeom prst="line">
                <a:avLst/>
              </a:prstGeom>
              <a:noFill/>
              <a:ln w="9525">
                <a:solidFill>
                  <a:schemeClr val="tx2"/>
                </a:solidFill>
                <a:round/>
                <a:headEnd/>
                <a:tailEnd/>
              </a:ln>
            </p:spPr>
            <p:txBody>
              <a:bodyPr wrap="none" anchor="ctr"/>
              <a:lstStyle/>
              <a:p>
                <a:endParaRPr lang="en-US"/>
              </a:p>
            </p:txBody>
          </p:sp>
          <p:sp>
            <p:nvSpPr>
              <p:cNvPr id="36907" name="Line 53"/>
              <p:cNvSpPr>
                <a:spLocks noChangeShapeType="1"/>
              </p:cNvSpPr>
              <p:nvPr/>
            </p:nvSpPr>
            <p:spPr bwMode="auto">
              <a:xfrm>
                <a:off x="3408" y="3456"/>
                <a:ext cx="0" cy="384"/>
              </a:xfrm>
              <a:prstGeom prst="line">
                <a:avLst/>
              </a:prstGeom>
              <a:noFill/>
              <a:ln w="9525">
                <a:solidFill>
                  <a:schemeClr val="tx2"/>
                </a:solidFill>
                <a:round/>
                <a:headEnd/>
                <a:tailEnd/>
              </a:ln>
            </p:spPr>
            <p:txBody>
              <a:bodyPr wrap="none" anchor="ctr"/>
              <a:lstStyle/>
              <a:p>
                <a:endParaRPr lang="en-US"/>
              </a:p>
            </p:txBody>
          </p:sp>
          <p:sp>
            <p:nvSpPr>
              <p:cNvPr id="36908" name="Line 54"/>
              <p:cNvSpPr>
                <a:spLocks noChangeShapeType="1"/>
              </p:cNvSpPr>
              <p:nvPr/>
            </p:nvSpPr>
            <p:spPr bwMode="auto">
              <a:xfrm>
                <a:off x="2016" y="3456"/>
                <a:ext cx="0" cy="384"/>
              </a:xfrm>
              <a:prstGeom prst="line">
                <a:avLst/>
              </a:prstGeom>
              <a:noFill/>
              <a:ln w="9525">
                <a:solidFill>
                  <a:schemeClr val="tx2"/>
                </a:solidFill>
                <a:round/>
                <a:headEnd/>
                <a:tailEnd/>
              </a:ln>
            </p:spPr>
            <p:txBody>
              <a:bodyPr wrap="none" anchor="ctr"/>
              <a:lstStyle/>
              <a:p>
                <a:endParaRPr lang="en-US"/>
              </a:p>
            </p:txBody>
          </p:sp>
          <p:sp>
            <p:nvSpPr>
              <p:cNvPr id="36909" name="Line 55"/>
              <p:cNvSpPr>
                <a:spLocks noChangeShapeType="1"/>
              </p:cNvSpPr>
              <p:nvPr/>
            </p:nvSpPr>
            <p:spPr bwMode="auto">
              <a:xfrm>
                <a:off x="2592" y="3456"/>
                <a:ext cx="0" cy="384"/>
              </a:xfrm>
              <a:prstGeom prst="line">
                <a:avLst/>
              </a:prstGeom>
              <a:noFill/>
              <a:ln w="9525">
                <a:solidFill>
                  <a:schemeClr val="tx2"/>
                </a:solidFill>
                <a:round/>
                <a:headEnd/>
                <a:tailEnd/>
              </a:ln>
            </p:spPr>
            <p:txBody>
              <a:bodyPr wrap="none" anchor="ctr"/>
              <a:lstStyle/>
              <a:p>
                <a:endParaRPr lang="en-US"/>
              </a:p>
            </p:txBody>
          </p:sp>
          <p:sp>
            <p:nvSpPr>
              <p:cNvPr id="36910" name="Line 56"/>
              <p:cNvSpPr>
                <a:spLocks noChangeShapeType="1"/>
              </p:cNvSpPr>
              <p:nvPr/>
            </p:nvSpPr>
            <p:spPr bwMode="auto">
              <a:xfrm>
                <a:off x="3120" y="3456"/>
                <a:ext cx="0" cy="384"/>
              </a:xfrm>
              <a:prstGeom prst="line">
                <a:avLst/>
              </a:prstGeom>
              <a:noFill/>
              <a:ln w="9525">
                <a:solidFill>
                  <a:schemeClr val="tx2"/>
                </a:solidFill>
                <a:round/>
                <a:headEnd/>
                <a:tailEnd/>
              </a:ln>
            </p:spPr>
            <p:txBody>
              <a:bodyPr wrap="none" anchor="ctr"/>
              <a:lstStyle/>
              <a:p>
                <a:endParaRPr lang="en-US"/>
              </a:p>
            </p:txBody>
          </p:sp>
          <p:sp>
            <p:nvSpPr>
              <p:cNvPr id="36911" name="Line 57"/>
              <p:cNvSpPr>
                <a:spLocks noChangeShapeType="1"/>
              </p:cNvSpPr>
              <p:nvPr/>
            </p:nvSpPr>
            <p:spPr bwMode="auto">
              <a:xfrm>
                <a:off x="3648" y="3456"/>
                <a:ext cx="0" cy="384"/>
              </a:xfrm>
              <a:prstGeom prst="line">
                <a:avLst/>
              </a:prstGeom>
              <a:noFill/>
              <a:ln w="9525">
                <a:solidFill>
                  <a:schemeClr val="tx2"/>
                </a:solidFill>
                <a:round/>
                <a:headEnd/>
                <a:tailEnd/>
              </a:ln>
            </p:spPr>
            <p:txBody>
              <a:bodyPr wrap="none" anchor="ctr"/>
              <a:lstStyle/>
              <a:p>
                <a:endParaRPr lang="en-US"/>
              </a:p>
            </p:txBody>
          </p:sp>
        </p:grpSp>
        <p:sp>
          <p:nvSpPr>
            <p:cNvPr id="36892" name="Line 58"/>
            <p:cNvSpPr>
              <a:spLocks noChangeShapeType="1"/>
            </p:cNvSpPr>
            <p:nvPr/>
          </p:nvSpPr>
          <p:spPr bwMode="auto">
            <a:xfrm>
              <a:off x="1920" y="2784"/>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6893" name="Line 59"/>
            <p:cNvSpPr>
              <a:spLocks noChangeShapeType="1"/>
            </p:cNvSpPr>
            <p:nvPr/>
          </p:nvSpPr>
          <p:spPr bwMode="auto">
            <a:xfrm>
              <a:off x="2208" y="2832"/>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6894" name="Line 60"/>
            <p:cNvSpPr>
              <a:spLocks noChangeShapeType="1"/>
            </p:cNvSpPr>
            <p:nvPr/>
          </p:nvSpPr>
          <p:spPr bwMode="auto">
            <a:xfrm>
              <a:off x="2496" y="2784"/>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6895" name="Line 61"/>
            <p:cNvSpPr>
              <a:spLocks noChangeShapeType="1"/>
            </p:cNvSpPr>
            <p:nvPr/>
          </p:nvSpPr>
          <p:spPr bwMode="auto">
            <a:xfrm>
              <a:off x="2784" y="2832"/>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6896" name="Line 62"/>
            <p:cNvSpPr>
              <a:spLocks noChangeShapeType="1"/>
            </p:cNvSpPr>
            <p:nvPr/>
          </p:nvSpPr>
          <p:spPr bwMode="auto">
            <a:xfrm>
              <a:off x="3024" y="2784"/>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6897" name="Line 63"/>
            <p:cNvSpPr>
              <a:spLocks noChangeShapeType="1"/>
            </p:cNvSpPr>
            <p:nvPr/>
          </p:nvSpPr>
          <p:spPr bwMode="auto">
            <a:xfrm>
              <a:off x="3312" y="2832"/>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6898" name="Line 64"/>
            <p:cNvSpPr>
              <a:spLocks noChangeShapeType="1"/>
            </p:cNvSpPr>
            <p:nvPr/>
          </p:nvSpPr>
          <p:spPr bwMode="auto">
            <a:xfrm>
              <a:off x="3552" y="2784"/>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6899" name="Line 65"/>
            <p:cNvSpPr>
              <a:spLocks noChangeShapeType="1"/>
            </p:cNvSpPr>
            <p:nvPr/>
          </p:nvSpPr>
          <p:spPr bwMode="auto">
            <a:xfrm>
              <a:off x="3792" y="2832"/>
              <a:ext cx="384" cy="0"/>
            </a:xfrm>
            <a:prstGeom prst="line">
              <a:avLst/>
            </a:prstGeom>
            <a:noFill/>
            <a:ln w="9525">
              <a:solidFill>
                <a:schemeClr val="tx2"/>
              </a:solidFill>
              <a:round/>
              <a:headEnd type="triangle" w="med" len="med"/>
              <a:tailEnd/>
            </a:ln>
          </p:spPr>
          <p:txBody>
            <a:bodyPr wrap="none" anchor="ctr"/>
            <a:lstStyle/>
            <a:p>
              <a:endParaRPr lang="en-US"/>
            </a:p>
          </p:txBody>
        </p:sp>
        <p:sp>
          <p:nvSpPr>
            <p:cNvPr id="36900" name="Line 66"/>
            <p:cNvSpPr>
              <a:spLocks noChangeShapeType="1"/>
            </p:cNvSpPr>
            <p:nvPr/>
          </p:nvSpPr>
          <p:spPr bwMode="auto">
            <a:xfrm>
              <a:off x="1680" y="2832"/>
              <a:ext cx="240" cy="0"/>
            </a:xfrm>
            <a:prstGeom prst="line">
              <a:avLst/>
            </a:prstGeom>
            <a:noFill/>
            <a:ln w="9525">
              <a:solidFill>
                <a:schemeClr val="tx2"/>
              </a:solidFill>
              <a:round/>
              <a:headEnd type="triangle" w="med" len="med"/>
              <a:tailEnd/>
            </a:ln>
          </p:spPr>
          <p:txBody>
            <a:bodyPr wrap="none" anchor="ctr"/>
            <a:lstStyle/>
            <a:p>
              <a:endParaRPr lang="en-US"/>
            </a:p>
          </p:txBody>
        </p:sp>
        <p:sp>
          <p:nvSpPr>
            <p:cNvPr id="36901" name="Text Box 67"/>
            <p:cNvSpPr txBox="1">
              <a:spLocks noChangeArrowheads="1"/>
            </p:cNvSpPr>
            <p:nvPr/>
          </p:nvSpPr>
          <p:spPr bwMode="auto">
            <a:xfrm>
              <a:off x="864" y="2544"/>
              <a:ext cx="844" cy="457"/>
            </a:xfrm>
            <a:prstGeom prst="rect">
              <a:avLst/>
            </a:prstGeom>
            <a:noFill/>
            <a:ln w="9525">
              <a:noFill/>
              <a:miter lim="800000"/>
              <a:headEnd/>
              <a:tailEnd/>
            </a:ln>
          </p:spPr>
          <p:txBody>
            <a:bodyPr wrap="none">
              <a:spAutoFit/>
            </a:bodyPr>
            <a:lstStyle/>
            <a:p>
              <a:r>
                <a:rPr lang="en-US" b="1"/>
                <a:t>High order</a:t>
              </a:r>
            </a:p>
            <a:p>
              <a:r>
                <a:rPr lang="en-US" b="1"/>
                <a:t>Bit Loss</a:t>
              </a:r>
            </a:p>
          </p:txBody>
        </p:sp>
        <p:sp>
          <p:nvSpPr>
            <p:cNvPr id="36902" name="Text Box 68"/>
            <p:cNvSpPr txBox="1">
              <a:spLocks noChangeArrowheads="1"/>
            </p:cNvSpPr>
            <p:nvPr/>
          </p:nvSpPr>
          <p:spPr bwMode="auto">
            <a:xfrm>
              <a:off x="2560" y="2352"/>
              <a:ext cx="692" cy="214"/>
            </a:xfrm>
            <a:prstGeom prst="rect">
              <a:avLst/>
            </a:prstGeom>
            <a:noFill/>
            <a:ln w="9525">
              <a:noFill/>
              <a:miter lim="800000"/>
              <a:headEnd/>
              <a:tailEnd/>
            </a:ln>
          </p:spPr>
          <p:txBody>
            <a:bodyPr wrap="none">
              <a:spAutoFit/>
            </a:bodyPr>
            <a:lstStyle/>
            <a:p>
              <a:r>
                <a:rPr lang="en-US" b="1"/>
                <a:t>Shift left</a:t>
              </a:r>
            </a:p>
          </p:txBody>
        </p:sp>
        <p:sp>
          <p:nvSpPr>
            <p:cNvPr id="36903" name="Text Box 69"/>
            <p:cNvSpPr txBox="1">
              <a:spLocks noChangeArrowheads="1"/>
            </p:cNvSpPr>
            <p:nvPr/>
          </p:nvSpPr>
          <p:spPr bwMode="auto">
            <a:xfrm>
              <a:off x="4224" y="2640"/>
              <a:ext cx="836" cy="457"/>
            </a:xfrm>
            <a:prstGeom prst="rect">
              <a:avLst/>
            </a:prstGeom>
            <a:noFill/>
            <a:ln w="9525">
              <a:noFill/>
              <a:miter lim="800000"/>
              <a:headEnd/>
              <a:tailEnd/>
            </a:ln>
          </p:spPr>
          <p:txBody>
            <a:bodyPr wrap="none">
              <a:spAutoFit/>
            </a:bodyPr>
            <a:lstStyle/>
            <a:p>
              <a:r>
                <a:rPr lang="en-US" b="1"/>
                <a:t>Low Order</a:t>
              </a:r>
            </a:p>
            <a:p>
              <a:r>
                <a:rPr lang="en-US" b="1"/>
                <a:t>Input  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9144000" cy="990600"/>
          </a:xfrm>
        </p:spPr>
        <p:txBody>
          <a:bodyPr/>
          <a:lstStyle/>
          <a:p>
            <a:pPr algn="ctr" eaLnBrk="1" hangingPunct="1"/>
            <a:r>
              <a:rPr lang="en-US" sz="3200" smtClean="0"/>
              <a:t>Shift Microoperations</a:t>
            </a:r>
            <a:endParaRPr lang="en-US" sz="1000" smtClean="0"/>
          </a:p>
        </p:txBody>
      </p:sp>
      <p:sp>
        <p:nvSpPr>
          <p:cNvPr id="37891" name="Rectangle 3"/>
          <p:cNvSpPr>
            <a:spLocks noGrp="1" noChangeArrowheads="1"/>
          </p:cNvSpPr>
          <p:nvPr>
            <p:ph type="body" sz="half" idx="1"/>
          </p:nvPr>
        </p:nvSpPr>
        <p:spPr>
          <a:xfrm>
            <a:off x="0" y="1066800"/>
            <a:ext cx="9144000" cy="990600"/>
          </a:xfrm>
        </p:spPr>
        <p:txBody>
          <a:bodyPr/>
          <a:lstStyle/>
          <a:p>
            <a:pPr marL="590550" indent="-590550" eaLnBrk="1" hangingPunct="1"/>
            <a:r>
              <a:rPr lang="en-US" sz="2500" dirty="0" smtClean="0"/>
              <a:t>In circular shift circulate the bit of register around the two ends without loss of information.</a:t>
            </a:r>
          </a:p>
        </p:txBody>
      </p:sp>
      <p:graphicFrame>
        <p:nvGraphicFramePr>
          <p:cNvPr id="1376260" name="Group 4"/>
          <p:cNvGraphicFramePr>
            <a:graphicFrameLocks noGrp="1"/>
          </p:cNvGraphicFramePr>
          <p:nvPr>
            <p:ph sz="half" idx="2"/>
          </p:nvPr>
        </p:nvGraphicFramePr>
        <p:xfrm>
          <a:off x="1371600" y="2057400"/>
          <a:ext cx="6705600" cy="2986090"/>
        </p:xfrm>
        <a:graphic>
          <a:graphicData uri="http://schemas.openxmlformats.org/drawingml/2006/table">
            <a:tbl>
              <a:tblPr/>
              <a:tblGrid>
                <a:gridCol w="1914525"/>
                <a:gridCol w="4791075"/>
              </a:tblGrid>
              <a:tr h="377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Shift Microoperations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CA"/>
                    </a:p>
                  </a:txBody>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Symbolic</a:t>
                      </a:r>
                    </a:p>
                  </a:txBody>
                  <a:tcPr horzOverflow="overflow">
                    <a:lnL w="12700" cap="flat" cmpd="sng" algn="ctr">
                      <a:solidFill>
                        <a:schemeClr val="bg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Descriptive</a:t>
                      </a:r>
                    </a:p>
                  </a:txBody>
                  <a:tcPr horzOverflow="overflow">
                    <a:lnL>
                      <a:noFill/>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 = shl R</a:t>
                      </a:r>
                    </a:p>
                  </a:txBody>
                  <a:tcPr horzOverflow="overflow">
                    <a:lnL w="12700" cap="flat" cmpd="sng" algn="ctr">
                      <a:solidFill>
                        <a:schemeClr val="bg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Shift-left logical register R</a:t>
                      </a:r>
                    </a:p>
                  </a:txBody>
                  <a:tcPr horzOverflow="overflow">
                    <a:lnL>
                      <a:noFill/>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 = shr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Shift-right logical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R = cil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Circular shift-left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R = cir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Circular shift-right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ashl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Shift-left arithmetic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R = ashr R</a:t>
                      </a:r>
                    </a:p>
                  </a:txBody>
                  <a:tcPr horzOverflow="overflow">
                    <a:lnL w="12700" cap="flat" cmpd="sng" algn="ctr">
                      <a:solidFill>
                        <a:schemeClr val="bg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Shift-right arithmetic register R</a:t>
                      </a:r>
                    </a:p>
                  </a:txBody>
                  <a:tcPr horzOverflow="overflow">
                    <a:lnL>
                      <a:noFill/>
                    </a:lnL>
                    <a:lnR w="12700" cap="flat" cmpd="sng" algn="ctr">
                      <a:solidFill>
                        <a:schemeClr val="bg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54"/>
          <p:cNvGrpSpPr>
            <a:grpSpLocks/>
          </p:cNvGrpSpPr>
          <p:nvPr/>
        </p:nvGrpSpPr>
        <p:grpSpPr bwMode="auto">
          <a:xfrm>
            <a:off x="228600" y="4495800"/>
            <a:ext cx="8686800" cy="1524000"/>
            <a:chOff x="144" y="3264"/>
            <a:chExt cx="5472" cy="960"/>
          </a:xfrm>
        </p:grpSpPr>
        <p:sp>
          <p:nvSpPr>
            <p:cNvPr id="37940" name="Rectangle 53"/>
            <p:cNvSpPr>
              <a:spLocks noChangeArrowheads="1"/>
            </p:cNvSpPr>
            <p:nvPr/>
          </p:nvSpPr>
          <p:spPr bwMode="auto">
            <a:xfrm>
              <a:off x="144" y="3264"/>
              <a:ext cx="5472" cy="960"/>
            </a:xfrm>
            <a:prstGeom prst="rect">
              <a:avLst/>
            </a:prstGeom>
            <a:solidFill>
              <a:srgbClr val="FFFFFF"/>
            </a:solidFill>
            <a:ln w="9525">
              <a:solidFill>
                <a:schemeClr val="tx2"/>
              </a:solidFill>
              <a:miter lim="800000"/>
              <a:headEnd/>
              <a:tailEnd/>
            </a:ln>
          </p:spPr>
          <p:txBody>
            <a:bodyPr wrap="none" anchor="ctr"/>
            <a:lstStyle/>
            <a:p>
              <a:endParaRPr lang="en-CA"/>
            </a:p>
          </p:txBody>
        </p:sp>
        <p:grpSp>
          <p:nvGrpSpPr>
            <p:cNvPr id="3" name="Group 52"/>
            <p:cNvGrpSpPr>
              <a:grpSpLocks/>
            </p:cNvGrpSpPr>
            <p:nvPr/>
          </p:nvGrpSpPr>
          <p:grpSpPr bwMode="auto">
            <a:xfrm>
              <a:off x="384" y="3312"/>
              <a:ext cx="4956" cy="768"/>
              <a:chOff x="384" y="3312"/>
              <a:chExt cx="4956" cy="768"/>
            </a:xfrm>
          </p:grpSpPr>
          <p:grpSp>
            <p:nvGrpSpPr>
              <p:cNvPr id="4" name="Group 27"/>
              <p:cNvGrpSpPr>
                <a:grpSpLocks/>
              </p:cNvGrpSpPr>
              <p:nvPr/>
            </p:nvGrpSpPr>
            <p:grpSpPr bwMode="auto">
              <a:xfrm>
                <a:off x="1776" y="3552"/>
                <a:ext cx="2160" cy="384"/>
                <a:chOff x="1776" y="3456"/>
                <a:chExt cx="2160" cy="384"/>
              </a:xfrm>
            </p:grpSpPr>
            <p:sp>
              <p:nvSpPr>
                <p:cNvPr id="37958" name="Rectangle 28"/>
                <p:cNvSpPr>
                  <a:spLocks noChangeArrowheads="1"/>
                </p:cNvSpPr>
                <p:nvPr/>
              </p:nvSpPr>
              <p:spPr bwMode="auto">
                <a:xfrm>
                  <a:off x="1776" y="3456"/>
                  <a:ext cx="2160" cy="384"/>
                </a:xfrm>
                <a:prstGeom prst="rect">
                  <a:avLst/>
                </a:prstGeom>
                <a:noFill/>
                <a:ln w="9525">
                  <a:solidFill>
                    <a:schemeClr val="tx2"/>
                  </a:solidFill>
                  <a:miter lim="800000"/>
                  <a:headEnd/>
                  <a:tailEnd/>
                </a:ln>
              </p:spPr>
              <p:txBody>
                <a:bodyPr wrap="none" anchor="ctr"/>
                <a:lstStyle/>
                <a:p>
                  <a:endParaRPr lang="en-CA"/>
                </a:p>
              </p:txBody>
            </p:sp>
            <p:sp>
              <p:nvSpPr>
                <p:cNvPr id="37959" name="Line 29"/>
                <p:cNvSpPr>
                  <a:spLocks noChangeShapeType="1"/>
                </p:cNvSpPr>
                <p:nvPr/>
              </p:nvSpPr>
              <p:spPr bwMode="auto">
                <a:xfrm>
                  <a:off x="2880" y="3456"/>
                  <a:ext cx="0" cy="384"/>
                </a:xfrm>
                <a:prstGeom prst="line">
                  <a:avLst/>
                </a:prstGeom>
                <a:noFill/>
                <a:ln w="9525">
                  <a:solidFill>
                    <a:schemeClr val="tx2"/>
                  </a:solidFill>
                  <a:round/>
                  <a:headEnd/>
                  <a:tailEnd/>
                </a:ln>
              </p:spPr>
              <p:txBody>
                <a:bodyPr wrap="none" anchor="ctr"/>
                <a:lstStyle/>
                <a:p>
                  <a:endParaRPr lang="en-US"/>
                </a:p>
              </p:txBody>
            </p:sp>
            <p:sp>
              <p:nvSpPr>
                <p:cNvPr id="37960" name="Line 30"/>
                <p:cNvSpPr>
                  <a:spLocks noChangeShapeType="1"/>
                </p:cNvSpPr>
                <p:nvPr/>
              </p:nvSpPr>
              <p:spPr bwMode="auto">
                <a:xfrm>
                  <a:off x="2304" y="3456"/>
                  <a:ext cx="0" cy="384"/>
                </a:xfrm>
                <a:prstGeom prst="line">
                  <a:avLst/>
                </a:prstGeom>
                <a:noFill/>
                <a:ln w="9525">
                  <a:solidFill>
                    <a:schemeClr val="tx2"/>
                  </a:solidFill>
                  <a:round/>
                  <a:headEnd/>
                  <a:tailEnd/>
                </a:ln>
              </p:spPr>
              <p:txBody>
                <a:bodyPr wrap="none" anchor="ctr"/>
                <a:lstStyle/>
                <a:p>
                  <a:endParaRPr lang="en-US"/>
                </a:p>
              </p:txBody>
            </p:sp>
            <p:sp>
              <p:nvSpPr>
                <p:cNvPr id="37961" name="Line 31"/>
                <p:cNvSpPr>
                  <a:spLocks noChangeShapeType="1"/>
                </p:cNvSpPr>
                <p:nvPr/>
              </p:nvSpPr>
              <p:spPr bwMode="auto">
                <a:xfrm>
                  <a:off x="3408" y="3456"/>
                  <a:ext cx="0" cy="384"/>
                </a:xfrm>
                <a:prstGeom prst="line">
                  <a:avLst/>
                </a:prstGeom>
                <a:noFill/>
                <a:ln w="9525">
                  <a:solidFill>
                    <a:schemeClr val="tx2"/>
                  </a:solidFill>
                  <a:round/>
                  <a:headEnd/>
                  <a:tailEnd/>
                </a:ln>
              </p:spPr>
              <p:txBody>
                <a:bodyPr wrap="none" anchor="ctr"/>
                <a:lstStyle/>
                <a:p>
                  <a:endParaRPr lang="en-US"/>
                </a:p>
              </p:txBody>
            </p:sp>
            <p:sp>
              <p:nvSpPr>
                <p:cNvPr id="37962" name="Line 32"/>
                <p:cNvSpPr>
                  <a:spLocks noChangeShapeType="1"/>
                </p:cNvSpPr>
                <p:nvPr/>
              </p:nvSpPr>
              <p:spPr bwMode="auto">
                <a:xfrm>
                  <a:off x="2016" y="3456"/>
                  <a:ext cx="0" cy="384"/>
                </a:xfrm>
                <a:prstGeom prst="line">
                  <a:avLst/>
                </a:prstGeom>
                <a:noFill/>
                <a:ln w="9525">
                  <a:solidFill>
                    <a:schemeClr val="tx2"/>
                  </a:solidFill>
                  <a:round/>
                  <a:headEnd/>
                  <a:tailEnd/>
                </a:ln>
              </p:spPr>
              <p:txBody>
                <a:bodyPr wrap="none" anchor="ctr"/>
                <a:lstStyle/>
                <a:p>
                  <a:endParaRPr lang="en-US"/>
                </a:p>
              </p:txBody>
            </p:sp>
            <p:sp>
              <p:nvSpPr>
                <p:cNvPr id="37963" name="Line 33"/>
                <p:cNvSpPr>
                  <a:spLocks noChangeShapeType="1"/>
                </p:cNvSpPr>
                <p:nvPr/>
              </p:nvSpPr>
              <p:spPr bwMode="auto">
                <a:xfrm>
                  <a:off x="2592" y="3456"/>
                  <a:ext cx="0" cy="384"/>
                </a:xfrm>
                <a:prstGeom prst="line">
                  <a:avLst/>
                </a:prstGeom>
                <a:noFill/>
                <a:ln w="9525">
                  <a:solidFill>
                    <a:schemeClr val="tx2"/>
                  </a:solidFill>
                  <a:round/>
                  <a:headEnd/>
                  <a:tailEnd/>
                </a:ln>
              </p:spPr>
              <p:txBody>
                <a:bodyPr wrap="none" anchor="ctr"/>
                <a:lstStyle/>
                <a:p>
                  <a:endParaRPr lang="en-US"/>
                </a:p>
              </p:txBody>
            </p:sp>
            <p:sp>
              <p:nvSpPr>
                <p:cNvPr id="37964" name="Line 34"/>
                <p:cNvSpPr>
                  <a:spLocks noChangeShapeType="1"/>
                </p:cNvSpPr>
                <p:nvPr/>
              </p:nvSpPr>
              <p:spPr bwMode="auto">
                <a:xfrm>
                  <a:off x="3120" y="3456"/>
                  <a:ext cx="0" cy="384"/>
                </a:xfrm>
                <a:prstGeom prst="line">
                  <a:avLst/>
                </a:prstGeom>
                <a:noFill/>
                <a:ln w="9525">
                  <a:solidFill>
                    <a:schemeClr val="tx2"/>
                  </a:solidFill>
                  <a:round/>
                  <a:headEnd/>
                  <a:tailEnd/>
                </a:ln>
              </p:spPr>
              <p:txBody>
                <a:bodyPr wrap="none" anchor="ctr"/>
                <a:lstStyle/>
                <a:p>
                  <a:endParaRPr lang="en-US"/>
                </a:p>
              </p:txBody>
            </p:sp>
            <p:sp>
              <p:nvSpPr>
                <p:cNvPr id="37965" name="Line 35"/>
                <p:cNvSpPr>
                  <a:spLocks noChangeShapeType="1"/>
                </p:cNvSpPr>
                <p:nvPr/>
              </p:nvSpPr>
              <p:spPr bwMode="auto">
                <a:xfrm>
                  <a:off x="3648" y="3456"/>
                  <a:ext cx="0" cy="384"/>
                </a:xfrm>
                <a:prstGeom prst="line">
                  <a:avLst/>
                </a:prstGeom>
                <a:noFill/>
                <a:ln w="9525">
                  <a:solidFill>
                    <a:schemeClr val="tx2"/>
                  </a:solidFill>
                  <a:round/>
                  <a:headEnd/>
                  <a:tailEnd/>
                </a:ln>
              </p:spPr>
              <p:txBody>
                <a:bodyPr wrap="none" anchor="ctr"/>
                <a:lstStyle/>
                <a:p>
                  <a:endParaRPr lang="en-US"/>
                </a:p>
              </p:txBody>
            </p:sp>
          </p:grpSp>
          <p:sp>
            <p:nvSpPr>
              <p:cNvPr id="37943" name="Line 36"/>
              <p:cNvSpPr>
                <a:spLocks noChangeShapeType="1"/>
              </p:cNvSpPr>
              <p:nvPr/>
            </p:nvSpPr>
            <p:spPr bwMode="auto">
              <a:xfrm>
                <a:off x="1872" y="3744"/>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7944" name="Line 37"/>
              <p:cNvSpPr>
                <a:spLocks noChangeShapeType="1"/>
              </p:cNvSpPr>
              <p:nvPr/>
            </p:nvSpPr>
            <p:spPr bwMode="auto">
              <a:xfrm>
                <a:off x="2160" y="3792"/>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7945" name="Line 38"/>
              <p:cNvSpPr>
                <a:spLocks noChangeShapeType="1"/>
              </p:cNvSpPr>
              <p:nvPr/>
            </p:nvSpPr>
            <p:spPr bwMode="auto">
              <a:xfrm>
                <a:off x="2448" y="3744"/>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7946" name="Line 39"/>
              <p:cNvSpPr>
                <a:spLocks noChangeShapeType="1"/>
              </p:cNvSpPr>
              <p:nvPr/>
            </p:nvSpPr>
            <p:spPr bwMode="auto">
              <a:xfrm>
                <a:off x="2736" y="3792"/>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7947" name="Line 40"/>
              <p:cNvSpPr>
                <a:spLocks noChangeShapeType="1"/>
              </p:cNvSpPr>
              <p:nvPr/>
            </p:nvSpPr>
            <p:spPr bwMode="auto">
              <a:xfrm>
                <a:off x="2976" y="3744"/>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7948" name="Line 41"/>
              <p:cNvSpPr>
                <a:spLocks noChangeShapeType="1"/>
              </p:cNvSpPr>
              <p:nvPr/>
            </p:nvSpPr>
            <p:spPr bwMode="auto">
              <a:xfrm>
                <a:off x="3264" y="3792"/>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7949" name="Line 42"/>
              <p:cNvSpPr>
                <a:spLocks noChangeShapeType="1"/>
              </p:cNvSpPr>
              <p:nvPr/>
            </p:nvSpPr>
            <p:spPr bwMode="auto">
              <a:xfrm>
                <a:off x="3504" y="3744"/>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7950" name="Line 44"/>
              <p:cNvSpPr>
                <a:spLocks noChangeShapeType="1"/>
              </p:cNvSpPr>
              <p:nvPr/>
            </p:nvSpPr>
            <p:spPr bwMode="auto">
              <a:xfrm>
                <a:off x="1632" y="3792"/>
                <a:ext cx="240" cy="0"/>
              </a:xfrm>
              <a:prstGeom prst="line">
                <a:avLst/>
              </a:prstGeom>
              <a:noFill/>
              <a:ln w="9525">
                <a:solidFill>
                  <a:schemeClr val="tx2"/>
                </a:solidFill>
                <a:round/>
                <a:headEnd/>
                <a:tailEnd type="triangle" w="med" len="med"/>
              </a:ln>
            </p:spPr>
            <p:txBody>
              <a:bodyPr wrap="none" anchor="ctr"/>
              <a:lstStyle/>
              <a:p>
                <a:endParaRPr lang="en-US"/>
              </a:p>
            </p:txBody>
          </p:sp>
          <p:sp>
            <p:nvSpPr>
              <p:cNvPr id="37951" name="Text Box 45"/>
              <p:cNvSpPr txBox="1">
                <a:spLocks noChangeArrowheads="1"/>
              </p:cNvSpPr>
              <p:nvPr/>
            </p:nvSpPr>
            <p:spPr bwMode="auto">
              <a:xfrm>
                <a:off x="384" y="3552"/>
                <a:ext cx="1212" cy="457"/>
              </a:xfrm>
              <a:prstGeom prst="rect">
                <a:avLst/>
              </a:prstGeom>
              <a:noFill/>
              <a:ln w="9525">
                <a:noFill/>
                <a:miter lim="800000"/>
                <a:headEnd/>
                <a:tailEnd/>
              </a:ln>
            </p:spPr>
            <p:txBody>
              <a:bodyPr wrap="none">
                <a:spAutoFit/>
              </a:bodyPr>
              <a:lstStyle/>
              <a:p>
                <a:r>
                  <a:rPr lang="en-US" b="1"/>
                  <a:t>High order</a:t>
                </a:r>
              </a:p>
              <a:p>
                <a:r>
                  <a:rPr lang="en-US" b="1"/>
                  <a:t>From Low order</a:t>
                </a:r>
              </a:p>
            </p:txBody>
          </p:sp>
          <p:sp>
            <p:nvSpPr>
              <p:cNvPr id="37952" name="Text Box 46"/>
              <p:cNvSpPr txBox="1">
                <a:spLocks noChangeArrowheads="1"/>
              </p:cNvSpPr>
              <p:nvPr/>
            </p:nvSpPr>
            <p:spPr bwMode="auto">
              <a:xfrm>
                <a:off x="2176" y="3312"/>
                <a:ext cx="1364" cy="214"/>
              </a:xfrm>
              <a:prstGeom prst="rect">
                <a:avLst/>
              </a:prstGeom>
              <a:noFill/>
              <a:ln w="9525">
                <a:noFill/>
                <a:miter lim="800000"/>
                <a:headEnd/>
                <a:tailEnd/>
              </a:ln>
            </p:spPr>
            <p:txBody>
              <a:bodyPr wrap="none">
                <a:spAutoFit/>
              </a:bodyPr>
              <a:lstStyle/>
              <a:p>
                <a:r>
                  <a:rPr lang="en-US" b="1"/>
                  <a:t>Circular shift right</a:t>
                </a:r>
              </a:p>
            </p:txBody>
          </p:sp>
          <p:sp>
            <p:nvSpPr>
              <p:cNvPr id="37953" name="Text Box 47"/>
              <p:cNvSpPr txBox="1">
                <a:spLocks noChangeArrowheads="1"/>
              </p:cNvSpPr>
              <p:nvPr/>
            </p:nvSpPr>
            <p:spPr bwMode="auto">
              <a:xfrm>
                <a:off x="4320" y="3552"/>
                <a:ext cx="1020" cy="457"/>
              </a:xfrm>
              <a:prstGeom prst="rect">
                <a:avLst/>
              </a:prstGeom>
              <a:noFill/>
              <a:ln w="9525">
                <a:noFill/>
                <a:miter lim="800000"/>
                <a:headEnd/>
                <a:tailEnd/>
              </a:ln>
            </p:spPr>
            <p:txBody>
              <a:bodyPr wrap="none">
                <a:spAutoFit/>
              </a:bodyPr>
              <a:lstStyle/>
              <a:p>
                <a:r>
                  <a:rPr lang="en-US" b="1"/>
                  <a:t>Low order</a:t>
                </a:r>
              </a:p>
              <a:p>
                <a:r>
                  <a:rPr lang="en-US" b="1"/>
                  <a:t>to High order</a:t>
                </a:r>
              </a:p>
            </p:txBody>
          </p:sp>
          <p:sp>
            <p:nvSpPr>
              <p:cNvPr id="37954" name="Line 48"/>
              <p:cNvSpPr>
                <a:spLocks noChangeShapeType="1"/>
              </p:cNvSpPr>
              <p:nvPr/>
            </p:nvSpPr>
            <p:spPr bwMode="auto">
              <a:xfrm>
                <a:off x="1632" y="3792"/>
                <a:ext cx="0" cy="288"/>
              </a:xfrm>
              <a:prstGeom prst="line">
                <a:avLst/>
              </a:prstGeom>
              <a:noFill/>
              <a:ln w="9525">
                <a:solidFill>
                  <a:schemeClr val="tx2"/>
                </a:solidFill>
                <a:round/>
                <a:headEnd/>
                <a:tailEnd/>
              </a:ln>
            </p:spPr>
            <p:txBody>
              <a:bodyPr wrap="none" anchor="ctr"/>
              <a:lstStyle/>
              <a:p>
                <a:endParaRPr lang="en-US"/>
              </a:p>
            </p:txBody>
          </p:sp>
          <p:sp>
            <p:nvSpPr>
              <p:cNvPr id="37955" name="Line 49"/>
              <p:cNvSpPr>
                <a:spLocks noChangeShapeType="1"/>
              </p:cNvSpPr>
              <p:nvPr/>
            </p:nvSpPr>
            <p:spPr bwMode="auto">
              <a:xfrm>
                <a:off x="1632" y="4080"/>
                <a:ext cx="2448" cy="0"/>
              </a:xfrm>
              <a:prstGeom prst="line">
                <a:avLst/>
              </a:prstGeom>
              <a:noFill/>
              <a:ln w="9525">
                <a:solidFill>
                  <a:schemeClr val="tx2"/>
                </a:solidFill>
                <a:round/>
                <a:headEnd/>
                <a:tailEnd/>
              </a:ln>
            </p:spPr>
            <p:txBody>
              <a:bodyPr wrap="none" anchor="ctr"/>
              <a:lstStyle/>
              <a:p>
                <a:endParaRPr lang="en-US"/>
              </a:p>
            </p:txBody>
          </p:sp>
          <p:sp>
            <p:nvSpPr>
              <p:cNvPr id="37956" name="Line 50"/>
              <p:cNvSpPr>
                <a:spLocks noChangeShapeType="1"/>
              </p:cNvSpPr>
              <p:nvPr/>
            </p:nvSpPr>
            <p:spPr bwMode="auto">
              <a:xfrm flipV="1">
                <a:off x="4080" y="3792"/>
                <a:ext cx="0" cy="288"/>
              </a:xfrm>
              <a:prstGeom prst="line">
                <a:avLst/>
              </a:prstGeom>
              <a:noFill/>
              <a:ln w="9525">
                <a:solidFill>
                  <a:schemeClr val="tx2"/>
                </a:solidFill>
                <a:round/>
                <a:headEnd/>
                <a:tailEnd/>
              </a:ln>
            </p:spPr>
            <p:txBody>
              <a:bodyPr wrap="none" anchor="ctr"/>
              <a:lstStyle/>
              <a:p>
                <a:endParaRPr lang="en-US"/>
              </a:p>
            </p:txBody>
          </p:sp>
          <p:sp>
            <p:nvSpPr>
              <p:cNvPr id="37957" name="Line 51"/>
              <p:cNvSpPr>
                <a:spLocks noChangeShapeType="1"/>
              </p:cNvSpPr>
              <p:nvPr/>
            </p:nvSpPr>
            <p:spPr bwMode="auto">
              <a:xfrm flipH="1">
                <a:off x="3792" y="3792"/>
                <a:ext cx="288" cy="0"/>
              </a:xfrm>
              <a:prstGeom prst="line">
                <a:avLst/>
              </a:prstGeom>
              <a:noFill/>
              <a:ln w="9525">
                <a:solidFill>
                  <a:schemeClr val="tx2"/>
                </a:solidFill>
                <a:round/>
                <a:headEnd/>
                <a:tailEnd/>
              </a:ln>
            </p:spPr>
            <p:txBody>
              <a:bodyPr wrap="none" anchor="ctr"/>
              <a:lstStyle/>
              <a:p>
                <a:endParaRPr lang="en-US"/>
              </a:p>
            </p:txBody>
          </p:sp>
        </p:grpSp>
      </p:grpSp>
      <p:grpSp>
        <p:nvGrpSpPr>
          <p:cNvPr id="5" name="Group 82"/>
          <p:cNvGrpSpPr>
            <a:grpSpLocks/>
          </p:cNvGrpSpPr>
          <p:nvPr/>
        </p:nvGrpSpPr>
        <p:grpSpPr bwMode="auto">
          <a:xfrm>
            <a:off x="228600" y="1981200"/>
            <a:ext cx="8686800" cy="1524000"/>
            <a:chOff x="144" y="1008"/>
            <a:chExt cx="5472" cy="960"/>
          </a:xfrm>
        </p:grpSpPr>
        <p:sp>
          <p:nvSpPr>
            <p:cNvPr id="37915" name="Rectangle 56"/>
            <p:cNvSpPr>
              <a:spLocks noChangeArrowheads="1"/>
            </p:cNvSpPr>
            <p:nvPr/>
          </p:nvSpPr>
          <p:spPr bwMode="auto">
            <a:xfrm>
              <a:off x="144" y="1008"/>
              <a:ext cx="5472" cy="960"/>
            </a:xfrm>
            <a:prstGeom prst="rect">
              <a:avLst/>
            </a:prstGeom>
            <a:solidFill>
              <a:srgbClr val="FFFFFF"/>
            </a:solidFill>
            <a:ln w="9525">
              <a:solidFill>
                <a:schemeClr val="tx2"/>
              </a:solidFill>
              <a:miter lim="800000"/>
              <a:headEnd/>
              <a:tailEnd/>
            </a:ln>
          </p:spPr>
          <p:txBody>
            <a:bodyPr wrap="none" anchor="ctr"/>
            <a:lstStyle/>
            <a:p>
              <a:endParaRPr lang="en-CA"/>
            </a:p>
          </p:txBody>
        </p:sp>
        <p:grpSp>
          <p:nvGrpSpPr>
            <p:cNvPr id="6" name="Group 58"/>
            <p:cNvGrpSpPr>
              <a:grpSpLocks/>
            </p:cNvGrpSpPr>
            <p:nvPr/>
          </p:nvGrpSpPr>
          <p:grpSpPr bwMode="auto">
            <a:xfrm>
              <a:off x="1776" y="1296"/>
              <a:ext cx="2160" cy="384"/>
              <a:chOff x="1776" y="3456"/>
              <a:chExt cx="2160" cy="384"/>
            </a:xfrm>
          </p:grpSpPr>
          <p:sp>
            <p:nvSpPr>
              <p:cNvPr id="37932" name="Rectangle 59"/>
              <p:cNvSpPr>
                <a:spLocks noChangeArrowheads="1"/>
              </p:cNvSpPr>
              <p:nvPr/>
            </p:nvSpPr>
            <p:spPr bwMode="auto">
              <a:xfrm>
                <a:off x="1776" y="3456"/>
                <a:ext cx="2160" cy="384"/>
              </a:xfrm>
              <a:prstGeom prst="rect">
                <a:avLst/>
              </a:prstGeom>
              <a:noFill/>
              <a:ln w="9525">
                <a:solidFill>
                  <a:schemeClr val="tx2"/>
                </a:solidFill>
                <a:miter lim="800000"/>
                <a:headEnd/>
                <a:tailEnd/>
              </a:ln>
            </p:spPr>
            <p:txBody>
              <a:bodyPr wrap="none" anchor="ctr"/>
              <a:lstStyle/>
              <a:p>
                <a:endParaRPr lang="en-CA"/>
              </a:p>
            </p:txBody>
          </p:sp>
          <p:sp>
            <p:nvSpPr>
              <p:cNvPr id="37933" name="Line 60"/>
              <p:cNvSpPr>
                <a:spLocks noChangeShapeType="1"/>
              </p:cNvSpPr>
              <p:nvPr/>
            </p:nvSpPr>
            <p:spPr bwMode="auto">
              <a:xfrm>
                <a:off x="2880" y="3456"/>
                <a:ext cx="0" cy="384"/>
              </a:xfrm>
              <a:prstGeom prst="line">
                <a:avLst/>
              </a:prstGeom>
              <a:noFill/>
              <a:ln w="9525">
                <a:solidFill>
                  <a:schemeClr val="tx2"/>
                </a:solidFill>
                <a:round/>
                <a:headEnd/>
                <a:tailEnd/>
              </a:ln>
            </p:spPr>
            <p:txBody>
              <a:bodyPr wrap="none" anchor="ctr"/>
              <a:lstStyle/>
              <a:p>
                <a:endParaRPr lang="en-US"/>
              </a:p>
            </p:txBody>
          </p:sp>
          <p:sp>
            <p:nvSpPr>
              <p:cNvPr id="37934" name="Line 61"/>
              <p:cNvSpPr>
                <a:spLocks noChangeShapeType="1"/>
              </p:cNvSpPr>
              <p:nvPr/>
            </p:nvSpPr>
            <p:spPr bwMode="auto">
              <a:xfrm>
                <a:off x="2304" y="3456"/>
                <a:ext cx="0" cy="384"/>
              </a:xfrm>
              <a:prstGeom prst="line">
                <a:avLst/>
              </a:prstGeom>
              <a:noFill/>
              <a:ln w="9525">
                <a:solidFill>
                  <a:schemeClr val="tx2"/>
                </a:solidFill>
                <a:round/>
                <a:headEnd/>
                <a:tailEnd/>
              </a:ln>
            </p:spPr>
            <p:txBody>
              <a:bodyPr wrap="none" anchor="ctr"/>
              <a:lstStyle/>
              <a:p>
                <a:endParaRPr lang="en-US"/>
              </a:p>
            </p:txBody>
          </p:sp>
          <p:sp>
            <p:nvSpPr>
              <p:cNvPr id="37935" name="Line 62"/>
              <p:cNvSpPr>
                <a:spLocks noChangeShapeType="1"/>
              </p:cNvSpPr>
              <p:nvPr/>
            </p:nvSpPr>
            <p:spPr bwMode="auto">
              <a:xfrm>
                <a:off x="3408" y="3456"/>
                <a:ext cx="0" cy="384"/>
              </a:xfrm>
              <a:prstGeom prst="line">
                <a:avLst/>
              </a:prstGeom>
              <a:noFill/>
              <a:ln w="9525">
                <a:solidFill>
                  <a:schemeClr val="tx2"/>
                </a:solidFill>
                <a:round/>
                <a:headEnd/>
                <a:tailEnd/>
              </a:ln>
            </p:spPr>
            <p:txBody>
              <a:bodyPr wrap="none" anchor="ctr"/>
              <a:lstStyle/>
              <a:p>
                <a:endParaRPr lang="en-US"/>
              </a:p>
            </p:txBody>
          </p:sp>
          <p:sp>
            <p:nvSpPr>
              <p:cNvPr id="37936" name="Line 63"/>
              <p:cNvSpPr>
                <a:spLocks noChangeShapeType="1"/>
              </p:cNvSpPr>
              <p:nvPr/>
            </p:nvSpPr>
            <p:spPr bwMode="auto">
              <a:xfrm>
                <a:off x="2016" y="3456"/>
                <a:ext cx="0" cy="384"/>
              </a:xfrm>
              <a:prstGeom prst="line">
                <a:avLst/>
              </a:prstGeom>
              <a:noFill/>
              <a:ln w="9525">
                <a:solidFill>
                  <a:schemeClr val="tx2"/>
                </a:solidFill>
                <a:round/>
                <a:headEnd/>
                <a:tailEnd/>
              </a:ln>
            </p:spPr>
            <p:txBody>
              <a:bodyPr wrap="none" anchor="ctr"/>
              <a:lstStyle/>
              <a:p>
                <a:endParaRPr lang="en-US"/>
              </a:p>
            </p:txBody>
          </p:sp>
          <p:sp>
            <p:nvSpPr>
              <p:cNvPr id="37937" name="Line 64"/>
              <p:cNvSpPr>
                <a:spLocks noChangeShapeType="1"/>
              </p:cNvSpPr>
              <p:nvPr/>
            </p:nvSpPr>
            <p:spPr bwMode="auto">
              <a:xfrm>
                <a:off x="2592" y="3456"/>
                <a:ext cx="0" cy="384"/>
              </a:xfrm>
              <a:prstGeom prst="line">
                <a:avLst/>
              </a:prstGeom>
              <a:noFill/>
              <a:ln w="9525">
                <a:solidFill>
                  <a:schemeClr val="tx2"/>
                </a:solidFill>
                <a:round/>
                <a:headEnd/>
                <a:tailEnd/>
              </a:ln>
            </p:spPr>
            <p:txBody>
              <a:bodyPr wrap="none" anchor="ctr"/>
              <a:lstStyle/>
              <a:p>
                <a:endParaRPr lang="en-US"/>
              </a:p>
            </p:txBody>
          </p:sp>
          <p:sp>
            <p:nvSpPr>
              <p:cNvPr id="37938" name="Line 65"/>
              <p:cNvSpPr>
                <a:spLocks noChangeShapeType="1"/>
              </p:cNvSpPr>
              <p:nvPr/>
            </p:nvSpPr>
            <p:spPr bwMode="auto">
              <a:xfrm>
                <a:off x="3120" y="3456"/>
                <a:ext cx="0" cy="384"/>
              </a:xfrm>
              <a:prstGeom prst="line">
                <a:avLst/>
              </a:prstGeom>
              <a:noFill/>
              <a:ln w="9525">
                <a:solidFill>
                  <a:schemeClr val="tx2"/>
                </a:solidFill>
                <a:round/>
                <a:headEnd/>
                <a:tailEnd/>
              </a:ln>
            </p:spPr>
            <p:txBody>
              <a:bodyPr wrap="none" anchor="ctr"/>
              <a:lstStyle/>
              <a:p>
                <a:endParaRPr lang="en-US"/>
              </a:p>
            </p:txBody>
          </p:sp>
          <p:sp>
            <p:nvSpPr>
              <p:cNvPr id="37939" name="Line 66"/>
              <p:cNvSpPr>
                <a:spLocks noChangeShapeType="1"/>
              </p:cNvSpPr>
              <p:nvPr/>
            </p:nvSpPr>
            <p:spPr bwMode="auto">
              <a:xfrm>
                <a:off x="3648" y="3456"/>
                <a:ext cx="0" cy="384"/>
              </a:xfrm>
              <a:prstGeom prst="line">
                <a:avLst/>
              </a:prstGeom>
              <a:noFill/>
              <a:ln w="9525">
                <a:solidFill>
                  <a:schemeClr val="tx2"/>
                </a:solidFill>
                <a:round/>
                <a:headEnd/>
                <a:tailEnd/>
              </a:ln>
            </p:spPr>
            <p:txBody>
              <a:bodyPr wrap="none" anchor="ctr"/>
              <a:lstStyle/>
              <a:p>
                <a:endParaRPr lang="en-US"/>
              </a:p>
            </p:txBody>
          </p:sp>
        </p:grpSp>
        <p:sp>
          <p:nvSpPr>
            <p:cNvPr id="37917" name="Line 67"/>
            <p:cNvSpPr>
              <a:spLocks noChangeShapeType="1"/>
            </p:cNvSpPr>
            <p:nvPr/>
          </p:nvSpPr>
          <p:spPr bwMode="auto">
            <a:xfrm>
              <a:off x="1872" y="1488"/>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7918" name="Line 68"/>
            <p:cNvSpPr>
              <a:spLocks noChangeShapeType="1"/>
            </p:cNvSpPr>
            <p:nvPr/>
          </p:nvSpPr>
          <p:spPr bwMode="auto">
            <a:xfrm>
              <a:off x="2160" y="1536"/>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7919" name="Line 69"/>
            <p:cNvSpPr>
              <a:spLocks noChangeShapeType="1"/>
            </p:cNvSpPr>
            <p:nvPr/>
          </p:nvSpPr>
          <p:spPr bwMode="auto">
            <a:xfrm>
              <a:off x="2448" y="1488"/>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7920" name="Line 70"/>
            <p:cNvSpPr>
              <a:spLocks noChangeShapeType="1"/>
            </p:cNvSpPr>
            <p:nvPr/>
          </p:nvSpPr>
          <p:spPr bwMode="auto">
            <a:xfrm>
              <a:off x="2736" y="1536"/>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7921" name="Line 71"/>
            <p:cNvSpPr>
              <a:spLocks noChangeShapeType="1"/>
            </p:cNvSpPr>
            <p:nvPr/>
          </p:nvSpPr>
          <p:spPr bwMode="auto">
            <a:xfrm>
              <a:off x="2976" y="1488"/>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7922" name="Line 72"/>
            <p:cNvSpPr>
              <a:spLocks noChangeShapeType="1"/>
            </p:cNvSpPr>
            <p:nvPr/>
          </p:nvSpPr>
          <p:spPr bwMode="auto">
            <a:xfrm>
              <a:off x="3264" y="1536"/>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7923" name="Line 73"/>
            <p:cNvSpPr>
              <a:spLocks noChangeShapeType="1"/>
            </p:cNvSpPr>
            <p:nvPr/>
          </p:nvSpPr>
          <p:spPr bwMode="auto">
            <a:xfrm>
              <a:off x="3504" y="1488"/>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7924" name="Line 74"/>
            <p:cNvSpPr>
              <a:spLocks noChangeShapeType="1"/>
            </p:cNvSpPr>
            <p:nvPr/>
          </p:nvSpPr>
          <p:spPr bwMode="auto">
            <a:xfrm>
              <a:off x="1632" y="1536"/>
              <a:ext cx="240" cy="0"/>
            </a:xfrm>
            <a:prstGeom prst="line">
              <a:avLst/>
            </a:prstGeom>
            <a:noFill/>
            <a:ln w="9525">
              <a:solidFill>
                <a:schemeClr val="tx2"/>
              </a:solidFill>
              <a:round/>
              <a:headEnd/>
              <a:tailEnd/>
            </a:ln>
          </p:spPr>
          <p:txBody>
            <a:bodyPr wrap="none" anchor="ctr"/>
            <a:lstStyle/>
            <a:p>
              <a:endParaRPr lang="en-US"/>
            </a:p>
          </p:txBody>
        </p:sp>
        <p:sp>
          <p:nvSpPr>
            <p:cNvPr id="37925" name="Text Box 75"/>
            <p:cNvSpPr txBox="1">
              <a:spLocks noChangeArrowheads="1"/>
            </p:cNvSpPr>
            <p:nvPr/>
          </p:nvSpPr>
          <p:spPr bwMode="auto">
            <a:xfrm>
              <a:off x="496" y="1296"/>
              <a:ext cx="988" cy="457"/>
            </a:xfrm>
            <a:prstGeom prst="rect">
              <a:avLst/>
            </a:prstGeom>
            <a:noFill/>
            <a:ln w="9525">
              <a:noFill/>
              <a:miter lim="800000"/>
              <a:headEnd/>
              <a:tailEnd/>
            </a:ln>
          </p:spPr>
          <p:txBody>
            <a:bodyPr wrap="none">
              <a:spAutoFit/>
            </a:bodyPr>
            <a:lstStyle/>
            <a:p>
              <a:r>
                <a:rPr lang="en-US" b="1"/>
                <a:t>High order</a:t>
              </a:r>
            </a:p>
            <a:p>
              <a:r>
                <a:rPr lang="en-US" b="1"/>
                <a:t>to Low order</a:t>
              </a:r>
            </a:p>
          </p:txBody>
        </p:sp>
        <p:sp>
          <p:nvSpPr>
            <p:cNvPr id="37926" name="Text Box 76"/>
            <p:cNvSpPr txBox="1">
              <a:spLocks noChangeArrowheads="1"/>
            </p:cNvSpPr>
            <p:nvPr/>
          </p:nvSpPr>
          <p:spPr bwMode="auto">
            <a:xfrm>
              <a:off x="2228" y="1056"/>
              <a:ext cx="1260" cy="214"/>
            </a:xfrm>
            <a:prstGeom prst="rect">
              <a:avLst/>
            </a:prstGeom>
            <a:noFill/>
            <a:ln w="9525">
              <a:noFill/>
              <a:miter lim="800000"/>
              <a:headEnd/>
              <a:tailEnd/>
            </a:ln>
          </p:spPr>
          <p:txBody>
            <a:bodyPr wrap="none">
              <a:spAutoFit/>
            </a:bodyPr>
            <a:lstStyle/>
            <a:p>
              <a:r>
                <a:rPr lang="en-US" b="1"/>
                <a:t>Circular shift left</a:t>
              </a:r>
            </a:p>
          </p:txBody>
        </p:sp>
        <p:sp>
          <p:nvSpPr>
            <p:cNvPr id="37927" name="Text Box 77"/>
            <p:cNvSpPr txBox="1">
              <a:spLocks noChangeArrowheads="1"/>
            </p:cNvSpPr>
            <p:nvPr/>
          </p:nvSpPr>
          <p:spPr bwMode="auto">
            <a:xfrm>
              <a:off x="4228" y="1296"/>
              <a:ext cx="1204" cy="457"/>
            </a:xfrm>
            <a:prstGeom prst="rect">
              <a:avLst/>
            </a:prstGeom>
            <a:noFill/>
            <a:ln w="9525">
              <a:noFill/>
              <a:miter lim="800000"/>
              <a:headEnd/>
              <a:tailEnd/>
            </a:ln>
          </p:spPr>
          <p:txBody>
            <a:bodyPr wrap="none">
              <a:spAutoFit/>
            </a:bodyPr>
            <a:lstStyle/>
            <a:p>
              <a:r>
                <a:rPr lang="en-US" b="1"/>
                <a:t>Low order</a:t>
              </a:r>
            </a:p>
            <a:p>
              <a:r>
                <a:rPr lang="en-US" b="1"/>
                <a:t>from High order</a:t>
              </a:r>
            </a:p>
          </p:txBody>
        </p:sp>
        <p:sp>
          <p:nvSpPr>
            <p:cNvPr id="37928" name="Line 78"/>
            <p:cNvSpPr>
              <a:spLocks noChangeShapeType="1"/>
            </p:cNvSpPr>
            <p:nvPr/>
          </p:nvSpPr>
          <p:spPr bwMode="auto">
            <a:xfrm>
              <a:off x="1632" y="1536"/>
              <a:ext cx="0" cy="288"/>
            </a:xfrm>
            <a:prstGeom prst="line">
              <a:avLst/>
            </a:prstGeom>
            <a:noFill/>
            <a:ln w="9525">
              <a:solidFill>
                <a:schemeClr val="tx2"/>
              </a:solidFill>
              <a:round/>
              <a:headEnd/>
              <a:tailEnd/>
            </a:ln>
          </p:spPr>
          <p:txBody>
            <a:bodyPr wrap="none" anchor="ctr"/>
            <a:lstStyle/>
            <a:p>
              <a:endParaRPr lang="en-US"/>
            </a:p>
          </p:txBody>
        </p:sp>
        <p:sp>
          <p:nvSpPr>
            <p:cNvPr id="37929" name="Line 79"/>
            <p:cNvSpPr>
              <a:spLocks noChangeShapeType="1"/>
            </p:cNvSpPr>
            <p:nvPr/>
          </p:nvSpPr>
          <p:spPr bwMode="auto">
            <a:xfrm>
              <a:off x="1632" y="1824"/>
              <a:ext cx="2448" cy="0"/>
            </a:xfrm>
            <a:prstGeom prst="line">
              <a:avLst/>
            </a:prstGeom>
            <a:noFill/>
            <a:ln w="9525">
              <a:solidFill>
                <a:schemeClr val="tx2"/>
              </a:solidFill>
              <a:round/>
              <a:headEnd/>
              <a:tailEnd/>
            </a:ln>
          </p:spPr>
          <p:txBody>
            <a:bodyPr wrap="none" anchor="ctr"/>
            <a:lstStyle/>
            <a:p>
              <a:endParaRPr lang="en-US"/>
            </a:p>
          </p:txBody>
        </p:sp>
        <p:sp>
          <p:nvSpPr>
            <p:cNvPr id="37930" name="Line 80"/>
            <p:cNvSpPr>
              <a:spLocks noChangeShapeType="1"/>
            </p:cNvSpPr>
            <p:nvPr/>
          </p:nvSpPr>
          <p:spPr bwMode="auto">
            <a:xfrm flipV="1">
              <a:off x="4080" y="1536"/>
              <a:ext cx="0" cy="288"/>
            </a:xfrm>
            <a:prstGeom prst="line">
              <a:avLst/>
            </a:prstGeom>
            <a:noFill/>
            <a:ln w="9525">
              <a:solidFill>
                <a:schemeClr val="tx2"/>
              </a:solidFill>
              <a:round/>
              <a:headEnd/>
              <a:tailEnd/>
            </a:ln>
          </p:spPr>
          <p:txBody>
            <a:bodyPr wrap="none" anchor="ctr"/>
            <a:lstStyle/>
            <a:p>
              <a:endParaRPr lang="en-US"/>
            </a:p>
          </p:txBody>
        </p:sp>
        <p:sp>
          <p:nvSpPr>
            <p:cNvPr id="37931" name="Line 81"/>
            <p:cNvSpPr>
              <a:spLocks noChangeShapeType="1"/>
            </p:cNvSpPr>
            <p:nvPr/>
          </p:nvSpPr>
          <p:spPr bwMode="auto">
            <a:xfrm flipH="1">
              <a:off x="3792" y="1536"/>
              <a:ext cx="288" cy="0"/>
            </a:xfrm>
            <a:prstGeom prst="line">
              <a:avLst/>
            </a:prstGeom>
            <a:noFill/>
            <a:ln w="9525">
              <a:solidFill>
                <a:schemeClr val="tx2"/>
              </a:solidFill>
              <a:round/>
              <a:headEnd/>
              <a:tailEnd type="triangle" w="med" len="me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0" y="314325"/>
            <a:ext cx="8809038"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REGISTER  TRANSFER</a:t>
            </a:r>
          </a:p>
        </p:txBody>
      </p:sp>
      <p:sp>
        <p:nvSpPr>
          <p:cNvPr id="13315" name="Rectangle 32"/>
          <p:cNvSpPr>
            <a:spLocks noChangeArrowheads="1"/>
          </p:cNvSpPr>
          <p:nvPr/>
        </p:nvSpPr>
        <p:spPr bwMode="auto">
          <a:xfrm>
            <a:off x="7369175" y="0"/>
            <a:ext cx="1649413"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Register Transfer</a:t>
            </a:r>
          </a:p>
        </p:txBody>
      </p:sp>
      <p:sp>
        <p:nvSpPr>
          <p:cNvPr id="13316" name="Rectangle 33"/>
          <p:cNvSpPr>
            <a:spLocks noGrp="1" noChangeArrowheads="1"/>
          </p:cNvSpPr>
          <p:nvPr>
            <p:ph type="body" idx="1"/>
          </p:nvPr>
        </p:nvSpPr>
        <p:spPr bwMode="auto">
          <a:xfrm>
            <a:off x="552450" y="1314450"/>
            <a:ext cx="8105775" cy="5164138"/>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ko-KR" sz="2400" dirty="0" smtClean="0"/>
              <a:t>Copying the contents of one register to another is a register transfer</a:t>
            </a:r>
          </a:p>
          <a:p>
            <a:endParaRPr lang="en-US" altLang="ko-KR" sz="2400" dirty="0" smtClean="0"/>
          </a:p>
          <a:p>
            <a:r>
              <a:rPr lang="en-US" altLang="ko-KR" sz="2400" dirty="0" smtClean="0"/>
              <a:t>A register transfer is indicated as</a:t>
            </a:r>
          </a:p>
          <a:p>
            <a:pPr lvl="1">
              <a:buFontTx/>
              <a:buNone/>
            </a:pPr>
            <a:endParaRPr lang="en-US" altLang="ko-KR" sz="2000" dirty="0" smtClean="0"/>
          </a:p>
          <a:p>
            <a:pPr lvl="1">
              <a:buFontTx/>
              <a:buNone/>
            </a:pPr>
            <a:r>
              <a:rPr lang="en-US" altLang="ko-KR" sz="2000" dirty="0" smtClean="0"/>
              <a:t>R2 </a:t>
            </a:r>
            <a:r>
              <a:rPr lang="en-US" altLang="ko-KR" sz="2000" dirty="0" smtClean="0">
                <a:sym typeface="Symbol" pitchFamily="18" charset="2"/>
              </a:rPr>
              <a:t> R1</a:t>
            </a:r>
          </a:p>
          <a:p>
            <a:pPr lvl="1">
              <a:buFontTx/>
              <a:buNone/>
            </a:pPr>
            <a:endParaRPr lang="en-US" altLang="ko-KR" sz="2000" dirty="0" smtClean="0">
              <a:sym typeface="Symbol" pitchFamily="18" charset="2"/>
            </a:endParaRPr>
          </a:p>
          <a:p>
            <a:pPr lvl="1"/>
            <a:r>
              <a:rPr lang="en-US" altLang="ko-KR" sz="2000" dirty="0" smtClean="0">
                <a:sym typeface="Symbol" pitchFamily="18" charset="2"/>
              </a:rPr>
              <a:t>In this case the contents of register R1 are copied (loaded) into register R2</a:t>
            </a:r>
          </a:p>
          <a:p>
            <a:pPr lvl="1"/>
            <a:r>
              <a:rPr lang="en-US" altLang="ko-KR" sz="2000" dirty="0" smtClean="0"/>
              <a:t>A simultaneous transfer of all bits from the source R1 to the 		destination register R2, during one clock pulse</a:t>
            </a:r>
          </a:p>
          <a:p>
            <a:pPr lvl="1"/>
            <a:r>
              <a:rPr lang="en-US" altLang="ko-KR" sz="2000" dirty="0" smtClean="0"/>
              <a:t>Note that this is a non-destructive; i.e. the contents of R1 are not altered by copying (loading) them to R2</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0"/>
            <a:ext cx="9144000" cy="685800"/>
          </a:xfrm>
        </p:spPr>
        <p:txBody>
          <a:bodyPr/>
          <a:lstStyle/>
          <a:p>
            <a:pPr algn="ctr" eaLnBrk="1" hangingPunct="1"/>
            <a:r>
              <a:rPr lang="en-US" sz="3200" dirty="0" smtClean="0"/>
              <a:t>Shift </a:t>
            </a:r>
            <a:r>
              <a:rPr lang="en-US" sz="3200" dirty="0" err="1" smtClean="0"/>
              <a:t>Microoperations</a:t>
            </a:r>
            <a:endParaRPr lang="en-US" sz="1000" dirty="0" smtClean="0"/>
          </a:p>
        </p:txBody>
      </p:sp>
      <p:sp>
        <p:nvSpPr>
          <p:cNvPr id="38915" name="Rectangle 3"/>
          <p:cNvSpPr>
            <a:spLocks noGrp="1" noChangeArrowheads="1"/>
          </p:cNvSpPr>
          <p:nvPr>
            <p:ph type="body" sz="half" idx="1"/>
          </p:nvPr>
        </p:nvSpPr>
        <p:spPr>
          <a:xfrm>
            <a:off x="0" y="685800"/>
            <a:ext cx="9144000" cy="1371600"/>
          </a:xfrm>
        </p:spPr>
        <p:txBody>
          <a:bodyPr>
            <a:normAutofit fontScale="92500" lnSpcReduction="20000"/>
          </a:bodyPr>
          <a:lstStyle/>
          <a:p>
            <a:pPr marL="590550" indent="-590550" eaLnBrk="1" hangingPunct="1"/>
            <a:r>
              <a:rPr lang="en-US" sz="2500" dirty="0" smtClean="0"/>
              <a:t>An arithmetic shift is a </a:t>
            </a:r>
            <a:r>
              <a:rPr lang="en-US" sz="2500" dirty="0" err="1" smtClean="0"/>
              <a:t>microoperation</a:t>
            </a:r>
            <a:r>
              <a:rPr lang="en-US" sz="2500" dirty="0" smtClean="0"/>
              <a:t> that shifts a signed binary number to the left or right.</a:t>
            </a:r>
          </a:p>
          <a:p>
            <a:pPr marL="590550" indent="-590550" eaLnBrk="1" hangingPunct="1"/>
            <a:r>
              <a:rPr lang="en-US" sz="2500" dirty="0" smtClean="0"/>
              <a:t>An arithmetic shift left multiplies a signed number by 2.</a:t>
            </a:r>
          </a:p>
          <a:p>
            <a:pPr marL="590550" indent="-590550"/>
            <a:r>
              <a:rPr lang="en-US" sz="2500" dirty="0" smtClean="0"/>
              <a:t>An arithmetic shift right divides a signed number by 2.</a:t>
            </a:r>
          </a:p>
          <a:p>
            <a:pPr marL="590550" indent="-590550" eaLnBrk="1" hangingPunct="1"/>
            <a:endParaRPr lang="en-US" sz="2500" dirty="0" smtClean="0"/>
          </a:p>
          <a:p>
            <a:pPr marL="590550" indent="-590550" eaLnBrk="1" hangingPunct="1"/>
            <a:endParaRPr lang="en-US" sz="2500" dirty="0" smtClean="0"/>
          </a:p>
        </p:txBody>
      </p:sp>
      <p:graphicFrame>
        <p:nvGraphicFramePr>
          <p:cNvPr id="1378308" name="Group 4"/>
          <p:cNvGraphicFramePr>
            <a:graphicFrameLocks noGrp="1"/>
          </p:cNvGraphicFramePr>
          <p:nvPr>
            <p:ph sz="half" idx="2"/>
          </p:nvPr>
        </p:nvGraphicFramePr>
        <p:xfrm>
          <a:off x="1371600" y="2057400"/>
          <a:ext cx="6705600" cy="2986090"/>
        </p:xfrm>
        <a:graphic>
          <a:graphicData uri="http://schemas.openxmlformats.org/drawingml/2006/table">
            <a:tbl>
              <a:tblPr/>
              <a:tblGrid>
                <a:gridCol w="1914525"/>
                <a:gridCol w="4791075"/>
              </a:tblGrid>
              <a:tr h="377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Shift Microoperations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CA"/>
                    </a:p>
                  </a:txBody>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Symbolic</a:t>
                      </a:r>
                    </a:p>
                  </a:txBody>
                  <a:tcPr horzOverflow="overflow">
                    <a:lnL w="12700" cap="flat" cmpd="sng" algn="ctr">
                      <a:solidFill>
                        <a:schemeClr val="bg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Descriptive</a:t>
                      </a:r>
                    </a:p>
                  </a:txBody>
                  <a:tcPr horzOverflow="overflow">
                    <a:lnL>
                      <a:noFill/>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 = shl R</a:t>
                      </a:r>
                    </a:p>
                  </a:txBody>
                  <a:tcPr horzOverflow="overflow">
                    <a:lnL w="12700" cap="flat" cmpd="sng" algn="ctr">
                      <a:solidFill>
                        <a:schemeClr val="bg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Shift-left logical register R</a:t>
                      </a:r>
                    </a:p>
                  </a:txBody>
                  <a:tcPr horzOverflow="overflow">
                    <a:lnL>
                      <a:noFill/>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 = shr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Shift-right logical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 = cil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Circular shift-left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 = cir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Circular shift-right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41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R = ashl R</a:t>
                      </a:r>
                    </a:p>
                  </a:txBody>
                  <a:tcP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Shift-left arithmetic register R</a:t>
                      </a:r>
                    </a:p>
                  </a:txBody>
                  <a:tcP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R = ashr R</a:t>
                      </a:r>
                    </a:p>
                  </a:txBody>
                  <a:tcPr horzOverflow="overflow">
                    <a:lnL w="12700" cap="flat" cmpd="sng" algn="ctr">
                      <a:solidFill>
                        <a:schemeClr val="bg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Shift-right arithmetic register R</a:t>
                      </a:r>
                    </a:p>
                  </a:txBody>
                  <a:tcPr horzOverflow="overflow">
                    <a:lnL>
                      <a:noFill/>
                    </a:lnL>
                    <a:lnR w="12700" cap="flat" cmpd="sng" algn="ctr">
                      <a:solidFill>
                        <a:schemeClr val="bg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9"/>
          <p:cNvGrpSpPr>
            <a:grpSpLocks/>
          </p:cNvGrpSpPr>
          <p:nvPr/>
        </p:nvGrpSpPr>
        <p:grpSpPr bwMode="auto">
          <a:xfrm>
            <a:off x="381000" y="2819400"/>
            <a:ext cx="8458200" cy="1447800"/>
            <a:chOff x="240" y="3264"/>
            <a:chExt cx="5328" cy="912"/>
          </a:xfrm>
        </p:grpSpPr>
        <p:sp>
          <p:nvSpPr>
            <p:cNvPr id="38965" name="Rectangle 48"/>
            <p:cNvSpPr>
              <a:spLocks noChangeArrowheads="1"/>
            </p:cNvSpPr>
            <p:nvPr/>
          </p:nvSpPr>
          <p:spPr bwMode="auto">
            <a:xfrm>
              <a:off x="240" y="3264"/>
              <a:ext cx="5328" cy="912"/>
            </a:xfrm>
            <a:prstGeom prst="rect">
              <a:avLst/>
            </a:prstGeom>
            <a:solidFill>
              <a:schemeClr val="bg1"/>
            </a:solidFill>
            <a:ln w="9525">
              <a:solidFill>
                <a:schemeClr val="tx2"/>
              </a:solidFill>
              <a:miter lim="800000"/>
              <a:headEnd/>
              <a:tailEnd/>
            </a:ln>
          </p:spPr>
          <p:txBody>
            <a:bodyPr wrap="none" anchor="ctr"/>
            <a:lstStyle/>
            <a:p>
              <a:endParaRPr lang="en-CA"/>
            </a:p>
          </p:txBody>
        </p:sp>
        <p:grpSp>
          <p:nvGrpSpPr>
            <p:cNvPr id="3" name="Group 26"/>
            <p:cNvGrpSpPr>
              <a:grpSpLocks/>
            </p:cNvGrpSpPr>
            <p:nvPr/>
          </p:nvGrpSpPr>
          <p:grpSpPr bwMode="auto">
            <a:xfrm>
              <a:off x="864" y="3312"/>
              <a:ext cx="4196" cy="745"/>
              <a:chOff x="864" y="2352"/>
              <a:chExt cx="4196" cy="745"/>
            </a:xfrm>
          </p:grpSpPr>
          <p:grpSp>
            <p:nvGrpSpPr>
              <p:cNvPr id="4" name="Group 27"/>
              <p:cNvGrpSpPr>
                <a:grpSpLocks/>
              </p:cNvGrpSpPr>
              <p:nvPr/>
            </p:nvGrpSpPr>
            <p:grpSpPr bwMode="auto">
              <a:xfrm>
                <a:off x="1824" y="2592"/>
                <a:ext cx="2160" cy="384"/>
                <a:chOff x="1776" y="3456"/>
                <a:chExt cx="2160" cy="384"/>
              </a:xfrm>
            </p:grpSpPr>
            <p:sp>
              <p:nvSpPr>
                <p:cNvPr id="38980" name="Rectangle 28"/>
                <p:cNvSpPr>
                  <a:spLocks noChangeArrowheads="1"/>
                </p:cNvSpPr>
                <p:nvPr/>
              </p:nvSpPr>
              <p:spPr bwMode="auto">
                <a:xfrm>
                  <a:off x="1776" y="3456"/>
                  <a:ext cx="2160" cy="384"/>
                </a:xfrm>
                <a:prstGeom prst="rect">
                  <a:avLst/>
                </a:prstGeom>
                <a:noFill/>
                <a:ln w="9525">
                  <a:solidFill>
                    <a:schemeClr val="tx2"/>
                  </a:solidFill>
                  <a:miter lim="800000"/>
                  <a:headEnd/>
                  <a:tailEnd/>
                </a:ln>
              </p:spPr>
              <p:txBody>
                <a:bodyPr wrap="none" anchor="ctr"/>
                <a:lstStyle/>
                <a:p>
                  <a:endParaRPr lang="en-CA"/>
                </a:p>
              </p:txBody>
            </p:sp>
            <p:sp>
              <p:nvSpPr>
                <p:cNvPr id="38981" name="Line 29"/>
                <p:cNvSpPr>
                  <a:spLocks noChangeShapeType="1"/>
                </p:cNvSpPr>
                <p:nvPr/>
              </p:nvSpPr>
              <p:spPr bwMode="auto">
                <a:xfrm>
                  <a:off x="2880" y="3456"/>
                  <a:ext cx="0" cy="384"/>
                </a:xfrm>
                <a:prstGeom prst="line">
                  <a:avLst/>
                </a:prstGeom>
                <a:noFill/>
                <a:ln w="9525">
                  <a:solidFill>
                    <a:schemeClr val="tx2"/>
                  </a:solidFill>
                  <a:round/>
                  <a:headEnd/>
                  <a:tailEnd/>
                </a:ln>
              </p:spPr>
              <p:txBody>
                <a:bodyPr wrap="none" anchor="ctr"/>
                <a:lstStyle/>
                <a:p>
                  <a:endParaRPr lang="en-US"/>
                </a:p>
              </p:txBody>
            </p:sp>
            <p:sp>
              <p:nvSpPr>
                <p:cNvPr id="38982" name="Line 30"/>
                <p:cNvSpPr>
                  <a:spLocks noChangeShapeType="1"/>
                </p:cNvSpPr>
                <p:nvPr/>
              </p:nvSpPr>
              <p:spPr bwMode="auto">
                <a:xfrm>
                  <a:off x="2304" y="3456"/>
                  <a:ext cx="0" cy="384"/>
                </a:xfrm>
                <a:prstGeom prst="line">
                  <a:avLst/>
                </a:prstGeom>
                <a:noFill/>
                <a:ln w="9525">
                  <a:solidFill>
                    <a:schemeClr val="tx2"/>
                  </a:solidFill>
                  <a:round/>
                  <a:headEnd/>
                  <a:tailEnd/>
                </a:ln>
              </p:spPr>
              <p:txBody>
                <a:bodyPr wrap="none" anchor="ctr"/>
                <a:lstStyle/>
                <a:p>
                  <a:endParaRPr lang="en-US"/>
                </a:p>
              </p:txBody>
            </p:sp>
            <p:sp>
              <p:nvSpPr>
                <p:cNvPr id="38983" name="Line 31"/>
                <p:cNvSpPr>
                  <a:spLocks noChangeShapeType="1"/>
                </p:cNvSpPr>
                <p:nvPr/>
              </p:nvSpPr>
              <p:spPr bwMode="auto">
                <a:xfrm>
                  <a:off x="3408" y="3456"/>
                  <a:ext cx="0" cy="384"/>
                </a:xfrm>
                <a:prstGeom prst="line">
                  <a:avLst/>
                </a:prstGeom>
                <a:noFill/>
                <a:ln w="9525">
                  <a:solidFill>
                    <a:schemeClr val="tx2"/>
                  </a:solidFill>
                  <a:round/>
                  <a:headEnd/>
                  <a:tailEnd/>
                </a:ln>
              </p:spPr>
              <p:txBody>
                <a:bodyPr wrap="none" anchor="ctr"/>
                <a:lstStyle/>
                <a:p>
                  <a:endParaRPr lang="en-US"/>
                </a:p>
              </p:txBody>
            </p:sp>
            <p:sp>
              <p:nvSpPr>
                <p:cNvPr id="38984" name="Line 32"/>
                <p:cNvSpPr>
                  <a:spLocks noChangeShapeType="1"/>
                </p:cNvSpPr>
                <p:nvPr/>
              </p:nvSpPr>
              <p:spPr bwMode="auto">
                <a:xfrm>
                  <a:off x="2016" y="3456"/>
                  <a:ext cx="0" cy="384"/>
                </a:xfrm>
                <a:prstGeom prst="line">
                  <a:avLst/>
                </a:prstGeom>
                <a:noFill/>
                <a:ln w="9525">
                  <a:solidFill>
                    <a:schemeClr val="tx2"/>
                  </a:solidFill>
                  <a:round/>
                  <a:headEnd/>
                  <a:tailEnd/>
                </a:ln>
              </p:spPr>
              <p:txBody>
                <a:bodyPr wrap="none" anchor="ctr"/>
                <a:lstStyle/>
                <a:p>
                  <a:endParaRPr lang="en-US"/>
                </a:p>
              </p:txBody>
            </p:sp>
            <p:sp>
              <p:nvSpPr>
                <p:cNvPr id="38985" name="Line 33"/>
                <p:cNvSpPr>
                  <a:spLocks noChangeShapeType="1"/>
                </p:cNvSpPr>
                <p:nvPr/>
              </p:nvSpPr>
              <p:spPr bwMode="auto">
                <a:xfrm>
                  <a:off x="2592" y="3456"/>
                  <a:ext cx="0" cy="384"/>
                </a:xfrm>
                <a:prstGeom prst="line">
                  <a:avLst/>
                </a:prstGeom>
                <a:noFill/>
                <a:ln w="9525">
                  <a:solidFill>
                    <a:schemeClr val="tx2"/>
                  </a:solidFill>
                  <a:round/>
                  <a:headEnd/>
                  <a:tailEnd/>
                </a:ln>
              </p:spPr>
              <p:txBody>
                <a:bodyPr wrap="none" anchor="ctr"/>
                <a:lstStyle/>
                <a:p>
                  <a:endParaRPr lang="en-US"/>
                </a:p>
              </p:txBody>
            </p:sp>
            <p:sp>
              <p:nvSpPr>
                <p:cNvPr id="38986" name="Line 34"/>
                <p:cNvSpPr>
                  <a:spLocks noChangeShapeType="1"/>
                </p:cNvSpPr>
                <p:nvPr/>
              </p:nvSpPr>
              <p:spPr bwMode="auto">
                <a:xfrm>
                  <a:off x="3120" y="3456"/>
                  <a:ext cx="0" cy="384"/>
                </a:xfrm>
                <a:prstGeom prst="line">
                  <a:avLst/>
                </a:prstGeom>
                <a:noFill/>
                <a:ln w="9525">
                  <a:solidFill>
                    <a:schemeClr val="tx2"/>
                  </a:solidFill>
                  <a:round/>
                  <a:headEnd/>
                  <a:tailEnd/>
                </a:ln>
              </p:spPr>
              <p:txBody>
                <a:bodyPr wrap="none" anchor="ctr"/>
                <a:lstStyle/>
                <a:p>
                  <a:endParaRPr lang="en-US"/>
                </a:p>
              </p:txBody>
            </p:sp>
            <p:sp>
              <p:nvSpPr>
                <p:cNvPr id="38987" name="Line 35"/>
                <p:cNvSpPr>
                  <a:spLocks noChangeShapeType="1"/>
                </p:cNvSpPr>
                <p:nvPr/>
              </p:nvSpPr>
              <p:spPr bwMode="auto">
                <a:xfrm>
                  <a:off x="3648" y="3456"/>
                  <a:ext cx="0" cy="384"/>
                </a:xfrm>
                <a:prstGeom prst="line">
                  <a:avLst/>
                </a:prstGeom>
                <a:noFill/>
                <a:ln w="9525">
                  <a:solidFill>
                    <a:schemeClr val="tx2"/>
                  </a:solidFill>
                  <a:round/>
                  <a:headEnd/>
                  <a:tailEnd/>
                </a:ln>
              </p:spPr>
              <p:txBody>
                <a:bodyPr wrap="none" anchor="ctr"/>
                <a:lstStyle/>
                <a:p>
                  <a:endParaRPr lang="en-US"/>
                </a:p>
              </p:txBody>
            </p:sp>
          </p:grpSp>
          <p:sp>
            <p:nvSpPr>
              <p:cNvPr id="38968" name="Line 36"/>
              <p:cNvSpPr>
                <a:spLocks noChangeShapeType="1"/>
              </p:cNvSpPr>
              <p:nvPr/>
            </p:nvSpPr>
            <p:spPr bwMode="auto">
              <a:xfrm>
                <a:off x="1920" y="2784"/>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8969" name="Line 37"/>
              <p:cNvSpPr>
                <a:spLocks noChangeShapeType="1"/>
              </p:cNvSpPr>
              <p:nvPr/>
            </p:nvSpPr>
            <p:spPr bwMode="auto">
              <a:xfrm>
                <a:off x="2208" y="2832"/>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8970" name="Line 38"/>
              <p:cNvSpPr>
                <a:spLocks noChangeShapeType="1"/>
              </p:cNvSpPr>
              <p:nvPr/>
            </p:nvSpPr>
            <p:spPr bwMode="auto">
              <a:xfrm>
                <a:off x="2496" y="2784"/>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8971" name="Line 39"/>
              <p:cNvSpPr>
                <a:spLocks noChangeShapeType="1"/>
              </p:cNvSpPr>
              <p:nvPr/>
            </p:nvSpPr>
            <p:spPr bwMode="auto">
              <a:xfrm>
                <a:off x="2784" y="2832"/>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8972" name="Line 40"/>
              <p:cNvSpPr>
                <a:spLocks noChangeShapeType="1"/>
              </p:cNvSpPr>
              <p:nvPr/>
            </p:nvSpPr>
            <p:spPr bwMode="auto">
              <a:xfrm>
                <a:off x="3024" y="2784"/>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8973" name="Line 41"/>
              <p:cNvSpPr>
                <a:spLocks noChangeShapeType="1"/>
              </p:cNvSpPr>
              <p:nvPr/>
            </p:nvSpPr>
            <p:spPr bwMode="auto">
              <a:xfrm>
                <a:off x="3312" y="2832"/>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8974" name="Line 42"/>
              <p:cNvSpPr>
                <a:spLocks noChangeShapeType="1"/>
              </p:cNvSpPr>
              <p:nvPr/>
            </p:nvSpPr>
            <p:spPr bwMode="auto">
              <a:xfrm>
                <a:off x="3552" y="2784"/>
                <a:ext cx="288" cy="0"/>
              </a:xfrm>
              <a:prstGeom prst="line">
                <a:avLst/>
              </a:prstGeom>
              <a:noFill/>
              <a:ln w="9525">
                <a:solidFill>
                  <a:schemeClr val="tx2"/>
                </a:solidFill>
                <a:round/>
                <a:headEnd type="triangle" w="med" len="med"/>
                <a:tailEnd/>
              </a:ln>
            </p:spPr>
            <p:txBody>
              <a:bodyPr wrap="none" anchor="ctr"/>
              <a:lstStyle/>
              <a:p>
                <a:endParaRPr lang="en-US"/>
              </a:p>
            </p:txBody>
          </p:sp>
          <p:sp>
            <p:nvSpPr>
              <p:cNvPr id="38975" name="Line 43"/>
              <p:cNvSpPr>
                <a:spLocks noChangeShapeType="1"/>
              </p:cNvSpPr>
              <p:nvPr/>
            </p:nvSpPr>
            <p:spPr bwMode="auto">
              <a:xfrm>
                <a:off x="3792" y="2832"/>
                <a:ext cx="384" cy="0"/>
              </a:xfrm>
              <a:prstGeom prst="line">
                <a:avLst/>
              </a:prstGeom>
              <a:noFill/>
              <a:ln w="9525">
                <a:solidFill>
                  <a:schemeClr val="tx2"/>
                </a:solidFill>
                <a:round/>
                <a:headEnd type="triangle" w="med" len="med"/>
                <a:tailEnd/>
              </a:ln>
            </p:spPr>
            <p:txBody>
              <a:bodyPr wrap="none" anchor="ctr"/>
              <a:lstStyle/>
              <a:p>
                <a:endParaRPr lang="en-US"/>
              </a:p>
            </p:txBody>
          </p:sp>
          <p:sp>
            <p:nvSpPr>
              <p:cNvPr id="38976" name="Line 44"/>
              <p:cNvSpPr>
                <a:spLocks noChangeShapeType="1"/>
              </p:cNvSpPr>
              <p:nvPr/>
            </p:nvSpPr>
            <p:spPr bwMode="auto">
              <a:xfrm>
                <a:off x="1680" y="2832"/>
                <a:ext cx="240" cy="0"/>
              </a:xfrm>
              <a:prstGeom prst="line">
                <a:avLst/>
              </a:prstGeom>
              <a:noFill/>
              <a:ln w="9525">
                <a:solidFill>
                  <a:schemeClr val="tx2"/>
                </a:solidFill>
                <a:round/>
                <a:headEnd type="triangle" w="med" len="med"/>
                <a:tailEnd/>
              </a:ln>
            </p:spPr>
            <p:txBody>
              <a:bodyPr wrap="none" anchor="ctr"/>
              <a:lstStyle/>
              <a:p>
                <a:endParaRPr lang="en-US"/>
              </a:p>
            </p:txBody>
          </p:sp>
          <p:sp>
            <p:nvSpPr>
              <p:cNvPr id="38977" name="Text Box 45"/>
              <p:cNvSpPr txBox="1">
                <a:spLocks noChangeArrowheads="1"/>
              </p:cNvSpPr>
              <p:nvPr/>
            </p:nvSpPr>
            <p:spPr bwMode="auto">
              <a:xfrm>
                <a:off x="864" y="2544"/>
                <a:ext cx="844" cy="457"/>
              </a:xfrm>
              <a:prstGeom prst="rect">
                <a:avLst/>
              </a:prstGeom>
              <a:noFill/>
              <a:ln w="9525">
                <a:noFill/>
                <a:miter lim="800000"/>
                <a:headEnd/>
                <a:tailEnd/>
              </a:ln>
            </p:spPr>
            <p:txBody>
              <a:bodyPr wrap="none">
                <a:spAutoFit/>
              </a:bodyPr>
              <a:lstStyle/>
              <a:p>
                <a:r>
                  <a:rPr lang="en-US" b="1"/>
                  <a:t>High order</a:t>
                </a:r>
              </a:p>
              <a:p>
                <a:r>
                  <a:rPr lang="en-US" b="1"/>
                  <a:t>Bit Loss</a:t>
                </a:r>
              </a:p>
            </p:txBody>
          </p:sp>
          <p:sp>
            <p:nvSpPr>
              <p:cNvPr id="38978" name="Text Box 46"/>
              <p:cNvSpPr txBox="1">
                <a:spLocks noChangeArrowheads="1"/>
              </p:cNvSpPr>
              <p:nvPr/>
            </p:nvSpPr>
            <p:spPr bwMode="auto">
              <a:xfrm>
                <a:off x="2192" y="2352"/>
                <a:ext cx="1428" cy="214"/>
              </a:xfrm>
              <a:prstGeom prst="rect">
                <a:avLst/>
              </a:prstGeom>
              <a:noFill/>
              <a:ln w="9525">
                <a:noFill/>
                <a:miter lim="800000"/>
                <a:headEnd/>
                <a:tailEnd/>
              </a:ln>
            </p:spPr>
            <p:txBody>
              <a:bodyPr wrap="none">
                <a:spAutoFit/>
              </a:bodyPr>
              <a:lstStyle/>
              <a:p>
                <a:r>
                  <a:rPr lang="en-US" b="1"/>
                  <a:t>Arithmetic shift left</a:t>
                </a:r>
              </a:p>
            </p:txBody>
          </p:sp>
          <p:sp>
            <p:nvSpPr>
              <p:cNvPr id="38979" name="Text Box 47"/>
              <p:cNvSpPr txBox="1">
                <a:spLocks noChangeArrowheads="1"/>
              </p:cNvSpPr>
              <p:nvPr/>
            </p:nvSpPr>
            <p:spPr bwMode="auto">
              <a:xfrm>
                <a:off x="4224" y="2640"/>
                <a:ext cx="836" cy="457"/>
              </a:xfrm>
              <a:prstGeom prst="rect">
                <a:avLst/>
              </a:prstGeom>
              <a:noFill/>
              <a:ln w="9525">
                <a:noFill/>
                <a:miter lim="800000"/>
                <a:headEnd/>
                <a:tailEnd/>
              </a:ln>
            </p:spPr>
            <p:txBody>
              <a:bodyPr wrap="none">
                <a:spAutoFit/>
              </a:bodyPr>
              <a:lstStyle/>
              <a:p>
                <a:r>
                  <a:rPr lang="en-US" b="1"/>
                  <a:t>Low Order</a:t>
                </a:r>
              </a:p>
              <a:p>
                <a:r>
                  <a:rPr lang="en-US" b="1"/>
                  <a:t>Input  0</a:t>
                </a:r>
              </a:p>
            </p:txBody>
          </p:sp>
        </p:grpSp>
      </p:grpSp>
      <p:grpSp>
        <p:nvGrpSpPr>
          <p:cNvPr id="5" name="Group 102"/>
          <p:cNvGrpSpPr>
            <a:grpSpLocks/>
          </p:cNvGrpSpPr>
          <p:nvPr/>
        </p:nvGrpSpPr>
        <p:grpSpPr bwMode="auto">
          <a:xfrm>
            <a:off x="228600" y="5105400"/>
            <a:ext cx="8686800" cy="1524000"/>
            <a:chOff x="144" y="3216"/>
            <a:chExt cx="5472" cy="960"/>
          </a:xfrm>
        </p:grpSpPr>
        <p:sp>
          <p:nvSpPr>
            <p:cNvPr id="38939" name="Rectangle 75"/>
            <p:cNvSpPr>
              <a:spLocks noChangeArrowheads="1"/>
            </p:cNvSpPr>
            <p:nvPr/>
          </p:nvSpPr>
          <p:spPr bwMode="auto">
            <a:xfrm>
              <a:off x="144" y="3216"/>
              <a:ext cx="5472" cy="960"/>
            </a:xfrm>
            <a:prstGeom prst="rect">
              <a:avLst/>
            </a:prstGeom>
            <a:solidFill>
              <a:srgbClr val="FFFFFF"/>
            </a:solidFill>
            <a:ln w="9525">
              <a:solidFill>
                <a:schemeClr val="tx2"/>
              </a:solidFill>
              <a:miter lim="800000"/>
              <a:headEnd/>
              <a:tailEnd/>
            </a:ln>
          </p:spPr>
          <p:txBody>
            <a:bodyPr wrap="none" anchor="ctr"/>
            <a:lstStyle/>
            <a:p>
              <a:endParaRPr lang="en-CA"/>
            </a:p>
          </p:txBody>
        </p:sp>
        <p:grpSp>
          <p:nvGrpSpPr>
            <p:cNvPr id="6" name="Group 77"/>
            <p:cNvGrpSpPr>
              <a:grpSpLocks/>
            </p:cNvGrpSpPr>
            <p:nvPr/>
          </p:nvGrpSpPr>
          <p:grpSpPr bwMode="auto">
            <a:xfrm>
              <a:off x="1776" y="3504"/>
              <a:ext cx="2160" cy="384"/>
              <a:chOff x="1776" y="3456"/>
              <a:chExt cx="2160" cy="384"/>
            </a:xfrm>
          </p:grpSpPr>
          <p:sp>
            <p:nvSpPr>
              <p:cNvPr id="38957" name="Rectangle 78"/>
              <p:cNvSpPr>
                <a:spLocks noChangeArrowheads="1"/>
              </p:cNvSpPr>
              <p:nvPr/>
            </p:nvSpPr>
            <p:spPr bwMode="auto">
              <a:xfrm>
                <a:off x="1776" y="3456"/>
                <a:ext cx="2160" cy="384"/>
              </a:xfrm>
              <a:prstGeom prst="rect">
                <a:avLst/>
              </a:prstGeom>
              <a:noFill/>
              <a:ln w="9525">
                <a:solidFill>
                  <a:schemeClr val="tx2"/>
                </a:solidFill>
                <a:miter lim="800000"/>
                <a:headEnd/>
                <a:tailEnd/>
              </a:ln>
            </p:spPr>
            <p:txBody>
              <a:bodyPr wrap="none" anchor="ctr"/>
              <a:lstStyle/>
              <a:p>
                <a:endParaRPr lang="en-CA"/>
              </a:p>
            </p:txBody>
          </p:sp>
          <p:sp>
            <p:nvSpPr>
              <p:cNvPr id="38958" name="Line 79"/>
              <p:cNvSpPr>
                <a:spLocks noChangeShapeType="1"/>
              </p:cNvSpPr>
              <p:nvPr/>
            </p:nvSpPr>
            <p:spPr bwMode="auto">
              <a:xfrm>
                <a:off x="2880" y="3456"/>
                <a:ext cx="0" cy="384"/>
              </a:xfrm>
              <a:prstGeom prst="line">
                <a:avLst/>
              </a:prstGeom>
              <a:noFill/>
              <a:ln w="9525">
                <a:solidFill>
                  <a:schemeClr val="tx2"/>
                </a:solidFill>
                <a:round/>
                <a:headEnd/>
                <a:tailEnd/>
              </a:ln>
            </p:spPr>
            <p:txBody>
              <a:bodyPr wrap="none" anchor="ctr"/>
              <a:lstStyle/>
              <a:p>
                <a:endParaRPr lang="en-US"/>
              </a:p>
            </p:txBody>
          </p:sp>
          <p:sp>
            <p:nvSpPr>
              <p:cNvPr id="38959" name="Line 80"/>
              <p:cNvSpPr>
                <a:spLocks noChangeShapeType="1"/>
              </p:cNvSpPr>
              <p:nvPr/>
            </p:nvSpPr>
            <p:spPr bwMode="auto">
              <a:xfrm>
                <a:off x="2304" y="3456"/>
                <a:ext cx="0" cy="384"/>
              </a:xfrm>
              <a:prstGeom prst="line">
                <a:avLst/>
              </a:prstGeom>
              <a:noFill/>
              <a:ln w="9525">
                <a:solidFill>
                  <a:schemeClr val="tx2"/>
                </a:solidFill>
                <a:round/>
                <a:headEnd/>
                <a:tailEnd/>
              </a:ln>
            </p:spPr>
            <p:txBody>
              <a:bodyPr wrap="none" anchor="ctr"/>
              <a:lstStyle/>
              <a:p>
                <a:endParaRPr lang="en-US"/>
              </a:p>
            </p:txBody>
          </p:sp>
          <p:sp>
            <p:nvSpPr>
              <p:cNvPr id="38960" name="Line 81"/>
              <p:cNvSpPr>
                <a:spLocks noChangeShapeType="1"/>
              </p:cNvSpPr>
              <p:nvPr/>
            </p:nvSpPr>
            <p:spPr bwMode="auto">
              <a:xfrm>
                <a:off x="3408" y="3456"/>
                <a:ext cx="0" cy="384"/>
              </a:xfrm>
              <a:prstGeom prst="line">
                <a:avLst/>
              </a:prstGeom>
              <a:noFill/>
              <a:ln w="9525">
                <a:solidFill>
                  <a:schemeClr val="tx2"/>
                </a:solidFill>
                <a:round/>
                <a:headEnd/>
                <a:tailEnd/>
              </a:ln>
            </p:spPr>
            <p:txBody>
              <a:bodyPr wrap="none" anchor="ctr"/>
              <a:lstStyle/>
              <a:p>
                <a:endParaRPr lang="en-US"/>
              </a:p>
            </p:txBody>
          </p:sp>
          <p:sp>
            <p:nvSpPr>
              <p:cNvPr id="38961" name="Line 82"/>
              <p:cNvSpPr>
                <a:spLocks noChangeShapeType="1"/>
              </p:cNvSpPr>
              <p:nvPr/>
            </p:nvSpPr>
            <p:spPr bwMode="auto">
              <a:xfrm>
                <a:off x="2016" y="3456"/>
                <a:ext cx="0" cy="384"/>
              </a:xfrm>
              <a:prstGeom prst="line">
                <a:avLst/>
              </a:prstGeom>
              <a:noFill/>
              <a:ln w="9525">
                <a:solidFill>
                  <a:schemeClr val="tx2"/>
                </a:solidFill>
                <a:round/>
                <a:headEnd/>
                <a:tailEnd/>
              </a:ln>
            </p:spPr>
            <p:txBody>
              <a:bodyPr wrap="none" anchor="ctr"/>
              <a:lstStyle/>
              <a:p>
                <a:endParaRPr lang="en-US"/>
              </a:p>
            </p:txBody>
          </p:sp>
          <p:sp>
            <p:nvSpPr>
              <p:cNvPr id="38962" name="Line 83"/>
              <p:cNvSpPr>
                <a:spLocks noChangeShapeType="1"/>
              </p:cNvSpPr>
              <p:nvPr/>
            </p:nvSpPr>
            <p:spPr bwMode="auto">
              <a:xfrm>
                <a:off x="2592" y="3456"/>
                <a:ext cx="0" cy="384"/>
              </a:xfrm>
              <a:prstGeom prst="line">
                <a:avLst/>
              </a:prstGeom>
              <a:noFill/>
              <a:ln w="9525">
                <a:solidFill>
                  <a:schemeClr val="tx2"/>
                </a:solidFill>
                <a:round/>
                <a:headEnd/>
                <a:tailEnd/>
              </a:ln>
            </p:spPr>
            <p:txBody>
              <a:bodyPr wrap="none" anchor="ctr"/>
              <a:lstStyle/>
              <a:p>
                <a:endParaRPr lang="en-US"/>
              </a:p>
            </p:txBody>
          </p:sp>
          <p:sp>
            <p:nvSpPr>
              <p:cNvPr id="38963" name="Line 84"/>
              <p:cNvSpPr>
                <a:spLocks noChangeShapeType="1"/>
              </p:cNvSpPr>
              <p:nvPr/>
            </p:nvSpPr>
            <p:spPr bwMode="auto">
              <a:xfrm>
                <a:off x="3120" y="3456"/>
                <a:ext cx="0" cy="384"/>
              </a:xfrm>
              <a:prstGeom prst="line">
                <a:avLst/>
              </a:prstGeom>
              <a:noFill/>
              <a:ln w="9525">
                <a:solidFill>
                  <a:schemeClr val="tx2"/>
                </a:solidFill>
                <a:round/>
                <a:headEnd/>
                <a:tailEnd/>
              </a:ln>
            </p:spPr>
            <p:txBody>
              <a:bodyPr wrap="none" anchor="ctr"/>
              <a:lstStyle/>
              <a:p>
                <a:endParaRPr lang="en-US"/>
              </a:p>
            </p:txBody>
          </p:sp>
          <p:sp>
            <p:nvSpPr>
              <p:cNvPr id="38964" name="Line 85"/>
              <p:cNvSpPr>
                <a:spLocks noChangeShapeType="1"/>
              </p:cNvSpPr>
              <p:nvPr/>
            </p:nvSpPr>
            <p:spPr bwMode="auto">
              <a:xfrm>
                <a:off x="3648" y="3456"/>
                <a:ext cx="0" cy="384"/>
              </a:xfrm>
              <a:prstGeom prst="line">
                <a:avLst/>
              </a:prstGeom>
              <a:noFill/>
              <a:ln w="9525">
                <a:solidFill>
                  <a:schemeClr val="tx2"/>
                </a:solidFill>
                <a:round/>
                <a:headEnd/>
                <a:tailEnd/>
              </a:ln>
            </p:spPr>
            <p:txBody>
              <a:bodyPr wrap="none" anchor="ctr"/>
              <a:lstStyle/>
              <a:p>
                <a:endParaRPr lang="en-US"/>
              </a:p>
            </p:txBody>
          </p:sp>
        </p:grpSp>
        <p:sp>
          <p:nvSpPr>
            <p:cNvPr id="38941" name="Line 86"/>
            <p:cNvSpPr>
              <a:spLocks noChangeShapeType="1"/>
            </p:cNvSpPr>
            <p:nvPr/>
          </p:nvSpPr>
          <p:spPr bwMode="auto">
            <a:xfrm>
              <a:off x="1872" y="3696"/>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8942" name="Line 87"/>
            <p:cNvSpPr>
              <a:spLocks noChangeShapeType="1"/>
            </p:cNvSpPr>
            <p:nvPr/>
          </p:nvSpPr>
          <p:spPr bwMode="auto">
            <a:xfrm>
              <a:off x="2160" y="3744"/>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8943" name="Line 88"/>
            <p:cNvSpPr>
              <a:spLocks noChangeShapeType="1"/>
            </p:cNvSpPr>
            <p:nvPr/>
          </p:nvSpPr>
          <p:spPr bwMode="auto">
            <a:xfrm>
              <a:off x="2448" y="3696"/>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8944" name="Line 89"/>
            <p:cNvSpPr>
              <a:spLocks noChangeShapeType="1"/>
            </p:cNvSpPr>
            <p:nvPr/>
          </p:nvSpPr>
          <p:spPr bwMode="auto">
            <a:xfrm>
              <a:off x="2736" y="3744"/>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8945" name="Line 90"/>
            <p:cNvSpPr>
              <a:spLocks noChangeShapeType="1"/>
            </p:cNvSpPr>
            <p:nvPr/>
          </p:nvSpPr>
          <p:spPr bwMode="auto">
            <a:xfrm>
              <a:off x="2976" y="3696"/>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8946" name="Line 91"/>
            <p:cNvSpPr>
              <a:spLocks noChangeShapeType="1"/>
            </p:cNvSpPr>
            <p:nvPr/>
          </p:nvSpPr>
          <p:spPr bwMode="auto">
            <a:xfrm>
              <a:off x="3264" y="3744"/>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8947" name="Line 92"/>
            <p:cNvSpPr>
              <a:spLocks noChangeShapeType="1"/>
            </p:cNvSpPr>
            <p:nvPr/>
          </p:nvSpPr>
          <p:spPr bwMode="auto">
            <a:xfrm>
              <a:off x="3504" y="3696"/>
              <a:ext cx="288" cy="0"/>
            </a:xfrm>
            <a:prstGeom prst="line">
              <a:avLst/>
            </a:prstGeom>
            <a:noFill/>
            <a:ln w="9525">
              <a:solidFill>
                <a:schemeClr val="tx2"/>
              </a:solidFill>
              <a:round/>
              <a:headEnd/>
              <a:tailEnd type="triangle" w="med" len="med"/>
            </a:ln>
          </p:spPr>
          <p:txBody>
            <a:bodyPr wrap="none" anchor="ctr"/>
            <a:lstStyle/>
            <a:p>
              <a:endParaRPr lang="en-US"/>
            </a:p>
          </p:txBody>
        </p:sp>
        <p:sp>
          <p:nvSpPr>
            <p:cNvPr id="38948" name="Line 93"/>
            <p:cNvSpPr>
              <a:spLocks noChangeShapeType="1"/>
            </p:cNvSpPr>
            <p:nvPr/>
          </p:nvSpPr>
          <p:spPr bwMode="auto">
            <a:xfrm>
              <a:off x="1632" y="3744"/>
              <a:ext cx="240" cy="0"/>
            </a:xfrm>
            <a:prstGeom prst="line">
              <a:avLst/>
            </a:prstGeom>
            <a:noFill/>
            <a:ln w="9525">
              <a:solidFill>
                <a:schemeClr val="tx2"/>
              </a:solidFill>
              <a:round/>
              <a:headEnd/>
              <a:tailEnd type="triangle" w="med" len="med"/>
            </a:ln>
          </p:spPr>
          <p:txBody>
            <a:bodyPr wrap="none" anchor="ctr"/>
            <a:lstStyle/>
            <a:p>
              <a:endParaRPr lang="en-US"/>
            </a:p>
          </p:txBody>
        </p:sp>
        <p:sp>
          <p:nvSpPr>
            <p:cNvPr id="38949" name="Text Box 94"/>
            <p:cNvSpPr txBox="1">
              <a:spLocks noChangeArrowheads="1"/>
            </p:cNvSpPr>
            <p:nvPr/>
          </p:nvSpPr>
          <p:spPr bwMode="auto">
            <a:xfrm>
              <a:off x="372" y="3504"/>
              <a:ext cx="1236" cy="457"/>
            </a:xfrm>
            <a:prstGeom prst="rect">
              <a:avLst/>
            </a:prstGeom>
            <a:noFill/>
            <a:ln w="9525">
              <a:noFill/>
              <a:miter lim="800000"/>
              <a:headEnd/>
              <a:tailEnd/>
            </a:ln>
          </p:spPr>
          <p:txBody>
            <a:bodyPr wrap="none">
              <a:spAutoFit/>
            </a:bodyPr>
            <a:lstStyle/>
            <a:p>
              <a:r>
                <a:rPr lang="en-US" b="1"/>
                <a:t>High order</a:t>
              </a:r>
            </a:p>
            <a:p>
              <a:r>
                <a:rPr lang="en-US" b="1"/>
                <a:t>Input High order</a:t>
              </a:r>
            </a:p>
          </p:txBody>
        </p:sp>
        <p:sp>
          <p:nvSpPr>
            <p:cNvPr id="38950" name="Text Box 95"/>
            <p:cNvSpPr txBox="1">
              <a:spLocks noChangeArrowheads="1"/>
            </p:cNvSpPr>
            <p:nvPr/>
          </p:nvSpPr>
          <p:spPr bwMode="auto">
            <a:xfrm>
              <a:off x="2092" y="3264"/>
              <a:ext cx="1532" cy="214"/>
            </a:xfrm>
            <a:prstGeom prst="rect">
              <a:avLst/>
            </a:prstGeom>
            <a:noFill/>
            <a:ln w="9525">
              <a:noFill/>
              <a:miter lim="800000"/>
              <a:headEnd/>
              <a:tailEnd/>
            </a:ln>
          </p:spPr>
          <p:txBody>
            <a:bodyPr wrap="none">
              <a:spAutoFit/>
            </a:bodyPr>
            <a:lstStyle/>
            <a:p>
              <a:r>
                <a:rPr lang="en-US" b="1"/>
                <a:t>Arithmetic shift right</a:t>
              </a:r>
            </a:p>
          </p:txBody>
        </p:sp>
        <p:sp>
          <p:nvSpPr>
            <p:cNvPr id="38951" name="Text Box 96"/>
            <p:cNvSpPr txBox="1">
              <a:spLocks noChangeArrowheads="1"/>
            </p:cNvSpPr>
            <p:nvPr/>
          </p:nvSpPr>
          <p:spPr bwMode="auto">
            <a:xfrm>
              <a:off x="4424" y="3504"/>
              <a:ext cx="812" cy="457"/>
            </a:xfrm>
            <a:prstGeom prst="rect">
              <a:avLst/>
            </a:prstGeom>
            <a:noFill/>
            <a:ln w="9525">
              <a:noFill/>
              <a:miter lim="800000"/>
              <a:headEnd/>
              <a:tailEnd/>
            </a:ln>
          </p:spPr>
          <p:txBody>
            <a:bodyPr wrap="none">
              <a:spAutoFit/>
            </a:bodyPr>
            <a:lstStyle/>
            <a:p>
              <a:r>
                <a:rPr lang="en-US" b="1"/>
                <a:t>Low order</a:t>
              </a:r>
            </a:p>
            <a:p>
              <a:r>
                <a:rPr lang="en-US" b="1"/>
                <a:t>Bit Loss</a:t>
              </a:r>
            </a:p>
          </p:txBody>
        </p:sp>
        <p:sp>
          <p:nvSpPr>
            <p:cNvPr id="38952" name="Line 97"/>
            <p:cNvSpPr>
              <a:spLocks noChangeShapeType="1"/>
            </p:cNvSpPr>
            <p:nvPr/>
          </p:nvSpPr>
          <p:spPr bwMode="auto">
            <a:xfrm>
              <a:off x="1632" y="3744"/>
              <a:ext cx="0" cy="288"/>
            </a:xfrm>
            <a:prstGeom prst="line">
              <a:avLst/>
            </a:prstGeom>
            <a:noFill/>
            <a:ln w="9525">
              <a:solidFill>
                <a:schemeClr val="tx2"/>
              </a:solidFill>
              <a:round/>
              <a:headEnd/>
              <a:tailEnd/>
            </a:ln>
          </p:spPr>
          <p:txBody>
            <a:bodyPr wrap="none" anchor="ctr"/>
            <a:lstStyle/>
            <a:p>
              <a:endParaRPr lang="en-US"/>
            </a:p>
          </p:txBody>
        </p:sp>
        <p:grpSp>
          <p:nvGrpSpPr>
            <p:cNvPr id="7" name="Group 101"/>
            <p:cNvGrpSpPr>
              <a:grpSpLocks/>
            </p:cNvGrpSpPr>
            <p:nvPr/>
          </p:nvGrpSpPr>
          <p:grpSpPr bwMode="auto">
            <a:xfrm>
              <a:off x="1632" y="3744"/>
              <a:ext cx="288" cy="288"/>
              <a:chOff x="1632" y="3744"/>
              <a:chExt cx="2448" cy="288"/>
            </a:xfrm>
          </p:grpSpPr>
          <p:sp>
            <p:nvSpPr>
              <p:cNvPr id="38955" name="Line 98"/>
              <p:cNvSpPr>
                <a:spLocks noChangeShapeType="1"/>
              </p:cNvSpPr>
              <p:nvPr/>
            </p:nvSpPr>
            <p:spPr bwMode="auto">
              <a:xfrm>
                <a:off x="1632" y="4032"/>
                <a:ext cx="2448" cy="0"/>
              </a:xfrm>
              <a:prstGeom prst="line">
                <a:avLst/>
              </a:prstGeom>
              <a:noFill/>
              <a:ln w="9525">
                <a:solidFill>
                  <a:schemeClr val="tx2"/>
                </a:solidFill>
                <a:round/>
                <a:headEnd/>
                <a:tailEnd/>
              </a:ln>
            </p:spPr>
            <p:txBody>
              <a:bodyPr wrap="none" anchor="ctr"/>
              <a:lstStyle/>
              <a:p>
                <a:endParaRPr lang="en-US"/>
              </a:p>
            </p:txBody>
          </p:sp>
          <p:sp>
            <p:nvSpPr>
              <p:cNvPr id="38956" name="Line 99"/>
              <p:cNvSpPr>
                <a:spLocks noChangeShapeType="1"/>
              </p:cNvSpPr>
              <p:nvPr/>
            </p:nvSpPr>
            <p:spPr bwMode="auto">
              <a:xfrm flipV="1">
                <a:off x="4080" y="3744"/>
                <a:ext cx="0" cy="288"/>
              </a:xfrm>
              <a:prstGeom prst="line">
                <a:avLst/>
              </a:prstGeom>
              <a:noFill/>
              <a:ln w="9525">
                <a:solidFill>
                  <a:schemeClr val="tx2"/>
                </a:solidFill>
                <a:round/>
                <a:headEnd/>
                <a:tailEnd/>
              </a:ln>
            </p:spPr>
            <p:txBody>
              <a:bodyPr wrap="none" anchor="ctr"/>
              <a:lstStyle/>
              <a:p>
                <a:endParaRPr lang="en-US"/>
              </a:p>
            </p:txBody>
          </p:sp>
        </p:grpSp>
        <p:sp>
          <p:nvSpPr>
            <p:cNvPr id="38954" name="Line 100"/>
            <p:cNvSpPr>
              <a:spLocks noChangeShapeType="1"/>
            </p:cNvSpPr>
            <p:nvPr/>
          </p:nvSpPr>
          <p:spPr bwMode="auto">
            <a:xfrm flipH="1">
              <a:off x="3792" y="3744"/>
              <a:ext cx="288" cy="0"/>
            </a:xfrm>
            <a:prstGeom prst="line">
              <a:avLst/>
            </a:prstGeom>
            <a:noFill/>
            <a:ln w="9525">
              <a:solidFill>
                <a:schemeClr val="tx2"/>
              </a:solidFill>
              <a:round/>
              <a:headEnd type="triangle" w="med" len="me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dirty="0" smtClean="0"/>
              <a:t>Shift </a:t>
            </a:r>
            <a:r>
              <a:rPr lang="en-US" sz="3600" dirty="0" err="1" smtClean="0"/>
              <a:t>Microoperations</a:t>
            </a:r>
            <a:endParaRPr lang="en-US" sz="3600" dirty="0"/>
          </a:p>
        </p:txBody>
      </p:sp>
      <p:sp>
        <p:nvSpPr>
          <p:cNvPr id="3" name="Content Placeholder 2"/>
          <p:cNvSpPr>
            <a:spLocks noGrp="1"/>
          </p:cNvSpPr>
          <p:nvPr>
            <p:ph idx="1"/>
          </p:nvPr>
        </p:nvSpPr>
        <p:spPr>
          <a:xfrm>
            <a:off x="457200" y="762001"/>
            <a:ext cx="8229600" cy="4572000"/>
          </a:xfrm>
        </p:spPr>
        <p:txBody>
          <a:bodyPr>
            <a:normAutofit fontScale="92500" lnSpcReduction="20000"/>
          </a:bodyPr>
          <a:lstStyle/>
          <a:p>
            <a:r>
              <a:rPr lang="en-US" dirty="0" smtClean="0"/>
              <a:t>The arithmetic shift right leaves the sign bit unchanged and shift the number(including the sign bit) to the right. </a:t>
            </a:r>
          </a:p>
          <a:p>
            <a:r>
              <a:rPr lang="en-US" dirty="0" smtClean="0"/>
              <a:t>The R</a:t>
            </a:r>
            <a:r>
              <a:rPr lang="en-US" sz="1800" dirty="0" smtClean="0"/>
              <a:t>n-1</a:t>
            </a:r>
            <a:r>
              <a:rPr lang="en-US" dirty="0" smtClean="0"/>
              <a:t> remains the same, R</a:t>
            </a:r>
            <a:r>
              <a:rPr lang="en-US" sz="2000" dirty="0" smtClean="0"/>
              <a:t>n-2</a:t>
            </a:r>
            <a:r>
              <a:rPr lang="en-US" dirty="0" smtClean="0"/>
              <a:t> receives the bit from R</a:t>
            </a:r>
            <a:r>
              <a:rPr lang="en-US" sz="2000" dirty="0" smtClean="0"/>
              <a:t>n-1 </a:t>
            </a:r>
            <a:r>
              <a:rPr lang="en-US" dirty="0" smtClean="0"/>
              <a:t>and so on for the other bits of the register. The bit in R</a:t>
            </a:r>
            <a:r>
              <a:rPr lang="en-US" sz="2000" dirty="0" smtClean="0"/>
              <a:t>0 </a:t>
            </a:r>
            <a:r>
              <a:rPr lang="en-US" dirty="0" smtClean="0"/>
              <a:t>is lost.</a:t>
            </a:r>
          </a:p>
          <a:p>
            <a:r>
              <a:rPr lang="en-US" dirty="0" smtClean="0"/>
              <a:t>The arithmetic shift-left inserts a 0 in R</a:t>
            </a:r>
            <a:r>
              <a:rPr lang="en-US" sz="2000" dirty="0" smtClean="0"/>
              <a:t>0</a:t>
            </a:r>
            <a:r>
              <a:rPr lang="en-US" dirty="0" smtClean="0"/>
              <a:t>, and shift all other bits to the left.</a:t>
            </a:r>
          </a:p>
          <a:p>
            <a:r>
              <a:rPr lang="en-US" dirty="0" smtClean="0"/>
              <a:t>The initial bit R</a:t>
            </a:r>
            <a:r>
              <a:rPr lang="en-US" sz="2000" dirty="0" smtClean="0"/>
              <a:t>n-1</a:t>
            </a:r>
            <a:r>
              <a:rPr lang="en-US" dirty="0" smtClean="0"/>
              <a:t> is lost and replace by R</a:t>
            </a:r>
            <a:r>
              <a:rPr lang="en-US" sz="2000" dirty="0" smtClean="0"/>
              <a:t>n-2</a:t>
            </a:r>
            <a:r>
              <a:rPr lang="en-US" dirty="0" smtClean="0"/>
              <a:t>. A sign reversal occurs if the bit in R</a:t>
            </a:r>
            <a:r>
              <a:rPr lang="en-US" sz="2000" dirty="0" smtClean="0"/>
              <a:t>n-1</a:t>
            </a:r>
            <a:r>
              <a:rPr lang="en-US" dirty="0" smtClean="0"/>
              <a:t> changes in value after the shift.</a:t>
            </a:r>
            <a:endParaRPr lang="en-US" dirty="0"/>
          </a:p>
        </p:txBody>
      </p:sp>
      <p:pic>
        <p:nvPicPr>
          <p:cNvPr id="4098" name="Picture 2"/>
          <p:cNvPicPr>
            <a:picLocks noChangeAspect="1" noChangeArrowheads="1"/>
          </p:cNvPicPr>
          <p:nvPr/>
        </p:nvPicPr>
        <p:blipFill>
          <a:blip r:embed="rId2"/>
          <a:srcRect/>
          <a:stretch>
            <a:fillRect/>
          </a:stretch>
        </p:blipFill>
        <p:spPr bwMode="auto">
          <a:xfrm>
            <a:off x="1447800" y="5105400"/>
            <a:ext cx="6372225" cy="1524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9144000" cy="990600"/>
          </a:xfrm>
        </p:spPr>
        <p:txBody>
          <a:bodyPr/>
          <a:lstStyle/>
          <a:p>
            <a:pPr algn="ctr" eaLnBrk="1" hangingPunct="1"/>
            <a:r>
              <a:rPr lang="en-US" sz="3200" dirty="0" smtClean="0"/>
              <a:t>Shift </a:t>
            </a:r>
            <a:r>
              <a:rPr lang="en-US" sz="3200" dirty="0" err="1" smtClean="0"/>
              <a:t>Microoperations</a:t>
            </a:r>
            <a:endParaRPr lang="en-US" sz="1000" dirty="0" smtClean="0"/>
          </a:p>
        </p:txBody>
      </p:sp>
      <p:sp>
        <p:nvSpPr>
          <p:cNvPr id="39939" name="Rectangle 3"/>
          <p:cNvSpPr>
            <a:spLocks noGrp="1" noChangeArrowheads="1"/>
          </p:cNvSpPr>
          <p:nvPr>
            <p:ph type="body" sz="half" idx="1"/>
          </p:nvPr>
        </p:nvSpPr>
        <p:spPr>
          <a:xfrm>
            <a:off x="0" y="1066800"/>
            <a:ext cx="9144000" cy="2438400"/>
          </a:xfrm>
        </p:spPr>
        <p:txBody>
          <a:bodyPr/>
          <a:lstStyle/>
          <a:p>
            <a:pPr marL="590550" indent="-590550" eaLnBrk="1" hangingPunct="1"/>
            <a:r>
              <a:rPr lang="en-US" sz="2500" dirty="0" smtClean="0"/>
              <a:t>If the bits R</a:t>
            </a:r>
            <a:r>
              <a:rPr lang="en-US" sz="1800" dirty="0" smtClean="0"/>
              <a:t>n-1</a:t>
            </a:r>
            <a:r>
              <a:rPr lang="en-US" sz="2500" dirty="0" smtClean="0"/>
              <a:t> and R</a:t>
            </a:r>
            <a:r>
              <a:rPr lang="en-US" sz="1800" dirty="0" smtClean="0"/>
              <a:t>n-2</a:t>
            </a:r>
            <a:r>
              <a:rPr lang="en-US" sz="2500" dirty="0" smtClean="0"/>
              <a:t> are not same then overflow will occur. </a:t>
            </a:r>
          </a:p>
          <a:p>
            <a:r>
              <a:rPr lang="en-US" sz="2800" dirty="0" smtClean="0"/>
              <a:t>An overflow flip-flop V</a:t>
            </a:r>
            <a:r>
              <a:rPr lang="en-US" sz="2800" baseline="-25000" dirty="0" smtClean="0"/>
              <a:t>s</a:t>
            </a:r>
            <a:r>
              <a:rPr lang="en-US" sz="2800" dirty="0" smtClean="0"/>
              <a:t> can be used to detect an arithmetic shift-left overflow</a:t>
            </a:r>
          </a:p>
          <a:p>
            <a:pPr algn="ctr">
              <a:buFontTx/>
              <a:buNone/>
            </a:pPr>
            <a:r>
              <a:rPr lang="en-US" sz="2800" dirty="0" smtClean="0"/>
              <a:t>V</a:t>
            </a:r>
            <a:r>
              <a:rPr lang="en-US" sz="2800" baseline="-25000" dirty="0" smtClean="0"/>
              <a:t>s</a:t>
            </a:r>
            <a:r>
              <a:rPr lang="en-US" sz="2800" dirty="0" smtClean="0"/>
              <a:t> = R</a:t>
            </a:r>
            <a:r>
              <a:rPr lang="en-US" sz="2800" baseline="-25000" dirty="0" smtClean="0"/>
              <a:t>n-1</a:t>
            </a:r>
            <a:r>
              <a:rPr lang="en-US" sz="2800" dirty="0" smtClean="0"/>
              <a:t> </a:t>
            </a:r>
            <a:r>
              <a:rPr lang="en-US" sz="2800" b="1" dirty="0" smtClean="0">
                <a:sym typeface="Symbol" pitchFamily="18" charset="2"/>
              </a:rPr>
              <a:t></a:t>
            </a:r>
            <a:r>
              <a:rPr lang="en-US" sz="2800" dirty="0" smtClean="0">
                <a:sym typeface="Symbol" pitchFamily="18" charset="2"/>
              </a:rPr>
              <a:t> R</a:t>
            </a:r>
            <a:r>
              <a:rPr lang="en-US" sz="2800" baseline="-25000" dirty="0" smtClean="0">
                <a:sym typeface="Symbol" pitchFamily="18" charset="2"/>
              </a:rPr>
              <a:t>n-2</a:t>
            </a:r>
            <a:endParaRPr lang="en-US" sz="2800" dirty="0" smtClean="0">
              <a:sym typeface="Symbol" pitchFamily="18" charset="2"/>
            </a:endParaRPr>
          </a:p>
          <a:p>
            <a:pPr marL="590550" indent="-590550" eaLnBrk="1" hangingPunct="1"/>
            <a:endParaRPr lang="en-US" sz="2500" dirty="0" smtClean="0"/>
          </a:p>
          <a:p>
            <a:pPr marL="590550" indent="-590550">
              <a:buNone/>
            </a:pPr>
            <a:endParaRPr lang="en-US" sz="2500" dirty="0" smtClean="0"/>
          </a:p>
        </p:txBody>
      </p:sp>
      <p:grpSp>
        <p:nvGrpSpPr>
          <p:cNvPr id="5" name="Group 4"/>
          <p:cNvGrpSpPr/>
          <p:nvPr/>
        </p:nvGrpSpPr>
        <p:grpSpPr>
          <a:xfrm>
            <a:off x="2743200" y="4724400"/>
            <a:ext cx="4759325" cy="806450"/>
            <a:chOff x="2743200" y="4724400"/>
            <a:chExt cx="4759325" cy="806450"/>
          </a:xfrm>
        </p:grpSpPr>
        <p:grpSp>
          <p:nvGrpSpPr>
            <p:cNvPr id="6" name="Group 4"/>
            <p:cNvGrpSpPr>
              <a:grpSpLocks/>
            </p:cNvGrpSpPr>
            <p:nvPr/>
          </p:nvGrpSpPr>
          <p:grpSpPr bwMode="auto">
            <a:xfrm>
              <a:off x="3352800" y="4724400"/>
              <a:ext cx="1524000" cy="806450"/>
              <a:chOff x="2064" y="2514"/>
              <a:chExt cx="960" cy="508"/>
            </a:xfrm>
          </p:grpSpPr>
          <p:sp>
            <p:nvSpPr>
              <p:cNvPr id="11" name="AutoShape 5"/>
              <p:cNvSpPr>
                <a:spLocks noChangeArrowheads="1"/>
              </p:cNvSpPr>
              <p:nvPr/>
            </p:nvSpPr>
            <p:spPr bwMode="auto">
              <a:xfrm rot="-10800000">
                <a:off x="2256" y="2552"/>
                <a:ext cx="432" cy="432"/>
              </a:xfrm>
              <a:prstGeom prst="moon">
                <a:avLst>
                  <a:gd name="adj" fmla="val 83333"/>
                </a:avLst>
              </a:prstGeom>
              <a:noFill/>
              <a:ln w="9525" algn="ctr">
                <a:solidFill>
                  <a:schemeClr val="tx1"/>
                </a:solidFill>
                <a:miter lim="800000"/>
                <a:headEnd/>
                <a:tailEnd/>
              </a:ln>
              <a:effectLst/>
            </p:spPr>
            <p:txBody>
              <a:bodyPr wrap="none" anchor="ctr"/>
              <a:lstStyle/>
              <a:p>
                <a:endParaRPr lang="en-US"/>
              </a:p>
            </p:txBody>
          </p:sp>
          <p:sp>
            <p:nvSpPr>
              <p:cNvPr id="12" name="AutoShape 6"/>
              <p:cNvSpPr>
                <a:spLocks noChangeArrowheads="1"/>
              </p:cNvSpPr>
              <p:nvPr/>
            </p:nvSpPr>
            <p:spPr bwMode="auto">
              <a:xfrm rot="-10800000">
                <a:off x="2304" y="2552"/>
                <a:ext cx="432" cy="432"/>
              </a:xfrm>
              <a:prstGeom prst="moon">
                <a:avLst>
                  <a:gd name="adj" fmla="val 83333"/>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13" name="Rectangle 7"/>
              <p:cNvSpPr>
                <a:spLocks noChangeArrowheads="1"/>
              </p:cNvSpPr>
              <p:nvPr/>
            </p:nvSpPr>
            <p:spPr bwMode="auto">
              <a:xfrm rot="-10800000">
                <a:off x="2256" y="2974"/>
                <a:ext cx="48" cy="48"/>
              </a:xfrm>
              <a:prstGeom prst="rect">
                <a:avLst/>
              </a:prstGeom>
              <a:solidFill>
                <a:schemeClr val="bg1"/>
              </a:solidFill>
              <a:ln w="9525" algn="ctr">
                <a:noFill/>
                <a:miter lim="800000"/>
                <a:headEnd/>
                <a:tailEnd/>
              </a:ln>
              <a:effectLst/>
            </p:spPr>
            <p:txBody>
              <a:bodyPr wrap="none" anchor="ctr"/>
              <a:lstStyle/>
              <a:p>
                <a:endParaRPr lang="en-US"/>
              </a:p>
            </p:txBody>
          </p:sp>
          <p:sp>
            <p:nvSpPr>
              <p:cNvPr id="14" name="Rectangle 8"/>
              <p:cNvSpPr>
                <a:spLocks noChangeArrowheads="1"/>
              </p:cNvSpPr>
              <p:nvPr/>
            </p:nvSpPr>
            <p:spPr bwMode="auto">
              <a:xfrm rot="10800000" flipH="1">
                <a:off x="2254" y="2514"/>
                <a:ext cx="50" cy="48"/>
              </a:xfrm>
              <a:prstGeom prst="rect">
                <a:avLst/>
              </a:prstGeom>
              <a:solidFill>
                <a:schemeClr val="bg1"/>
              </a:solidFill>
              <a:ln w="9525" algn="ctr">
                <a:noFill/>
                <a:miter lim="800000"/>
                <a:headEnd/>
                <a:tailEnd/>
              </a:ln>
              <a:effectLst/>
            </p:spPr>
            <p:txBody>
              <a:bodyPr wrap="none" anchor="ctr"/>
              <a:lstStyle/>
              <a:p>
                <a:endParaRPr lang="en-US"/>
              </a:p>
            </p:txBody>
          </p:sp>
          <p:sp>
            <p:nvSpPr>
              <p:cNvPr id="15" name="Line 9"/>
              <p:cNvSpPr>
                <a:spLocks noChangeShapeType="1"/>
              </p:cNvSpPr>
              <p:nvPr/>
            </p:nvSpPr>
            <p:spPr bwMode="auto">
              <a:xfrm rot="-10800000">
                <a:off x="2066" y="2888"/>
                <a:ext cx="288" cy="0"/>
              </a:xfrm>
              <a:prstGeom prst="line">
                <a:avLst/>
              </a:prstGeom>
              <a:noFill/>
              <a:ln w="9525">
                <a:solidFill>
                  <a:schemeClr val="tx1"/>
                </a:solidFill>
                <a:round/>
                <a:headEnd/>
                <a:tailEnd type="oval" w="med" len="med"/>
              </a:ln>
              <a:effectLst/>
            </p:spPr>
            <p:txBody>
              <a:bodyPr/>
              <a:lstStyle/>
              <a:p>
                <a:endParaRPr lang="en-US"/>
              </a:p>
            </p:txBody>
          </p:sp>
          <p:sp>
            <p:nvSpPr>
              <p:cNvPr id="16" name="Line 10"/>
              <p:cNvSpPr>
                <a:spLocks noChangeShapeType="1"/>
              </p:cNvSpPr>
              <p:nvPr/>
            </p:nvSpPr>
            <p:spPr bwMode="auto">
              <a:xfrm rot="-10800000">
                <a:off x="2064" y="2648"/>
                <a:ext cx="288" cy="0"/>
              </a:xfrm>
              <a:prstGeom prst="line">
                <a:avLst/>
              </a:prstGeom>
              <a:noFill/>
              <a:ln w="9525">
                <a:solidFill>
                  <a:schemeClr val="tx1"/>
                </a:solidFill>
                <a:round/>
                <a:headEnd/>
                <a:tailEnd type="oval" w="med" len="med"/>
              </a:ln>
              <a:effectLst/>
            </p:spPr>
            <p:txBody>
              <a:bodyPr/>
              <a:lstStyle/>
              <a:p>
                <a:endParaRPr lang="en-US"/>
              </a:p>
            </p:txBody>
          </p:sp>
          <p:sp>
            <p:nvSpPr>
              <p:cNvPr id="17" name="AutoShape 11"/>
              <p:cNvSpPr>
                <a:spLocks noChangeArrowheads="1"/>
              </p:cNvSpPr>
              <p:nvPr/>
            </p:nvSpPr>
            <p:spPr bwMode="auto">
              <a:xfrm rot="10800000" flipV="1">
                <a:off x="2448" y="2696"/>
                <a:ext cx="144" cy="144"/>
              </a:xfrm>
              <a:prstGeom prst="flowChartOr">
                <a:avLst/>
              </a:prstGeom>
              <a:solidFill>
                <a:schemeClr val="accent1"/>
              </a:solidFill>
              <a:ln w="9525">
                <a:solidFill>
                  <a:schemeClr val="tx1"/>
                </a:solidFill>
                <a:round/>
                <a:headEnd/>
                <a:tailEnd/>
              </a:ln>
              <a:effectLst/>
            </p:spPr>
            <p:txBody>
              <a:bodyPr wrap="none" anchor="ctr"/>
              <a:lstStyle/>
              <a:p>
                <a:endParaRPr lang="en-US"/>
              </a:p>
            </p:txBody>
          </p:sp>
          <p:sp>
            <p:nvSpPr>
              <p:cNvPr id="18" name="Line 12"/>
              <p:cNvSpPr>
                <a:spLocks noChangeShapeType="1"/>
              </p:cNvSpPr>
              <p:nvPr/>
            </p:nvSpPr>
            <p:spPr bwMode="auto">
              <a:xfrm rot="-10800000">
                <a:off x="2736" y="2782"/>
                <a:ext cx="288" cy="0"/>
              </a:xfrm>
              <a:prstGeom prst="line">
                <a:avLst/>
              </a:prstGeom>
              <a:noFill/>
              <a:ln w="9525">
                <a:solidFill>
                  <a:schemeClr val="tx1"/>
                </a:solidFill>
                <a:round/>
                <a:headEnd/>
                <a:tailEnd/>
              </a:ln>
              <a:effectLst/>
            </p:spPr>
            <p:txBody>
              <a:bodyPr/>
              <a:lstStyle/>
              <a:p>
                <a:endParaRPr lang="en-US"/>
              </a:p>
            </p:txBody>
          </p:sp>
        </p:grpSp>
        <p:sp>
          <p:nvSpPr>
            <p:cNvPr id="7" name="Text Box 13"/>
            <p:cNvSpPr txBox="1">
              <a:spLocks noChangeArrowheads="1"/>
            </p:cNvSpPr>
            <p:nvPr/>
          </p:nvSpPr>
          <p:spPr bwMode="auto">
            <a:xfrm>
              <a:off x="2743200" y="5124450"/>
              <a:ext cx="717550" cy="366713"/>
            </a:xfrm>
            <a:prstGeom prst="rect">
              <a:avLst/>
            </a:prstGeom>
            <a:noFill/>
            <a:ln w="9525" algn="ctr">
              <a:noFill/>
              <a:miter lim="800000"/>
              <a:headEnd/>
              <a:tailEnd/>
            </a:ln>
            <a:effectLst/>
          </p:spPr>
          <p:txBody>
            <a:bodyPr>
              <a:spAutoFit/>
            </a:bodyPr>
            <a:lstStyle/>
            <a:p>
              <a:pPr algn="ctr">
                <a:spcBef>
                  <a:spcPct val="50000"/>
                </a:spcBef>
              </a:pPr>
              <a:r>
                <a:rPr lang="en-US">
                  <a:cs typeface="Arial" charset="0"/>
                </a:rPr>
                <a:t>R</a:t>
              </a:r>
              <a:r>
                <a:rPr lang="en-US" baseline="-25000">
                  <a:cs typeface="Arial" charset="0"/>
                </a:rPr>
                <a:t>n-2</a:t>
              </a:r>
              <a:endParaRPr lang="en-US">
                <a:cs typeface="Arial" charset="0"/>
              </a:endParaRPr>
            </a:p>
          </p:txBody>
        </p:sp>
        <p:sp>
          <p:nvSpPr>
            <p:cNvPr id="8" name="Text Box 14"/>
            <p:cNvSpPr txBox="1">
              <a:spLocks noChangeArrowheads="1"/>
            </p:cNvSpPr>
            <p:nvPr/>
          </p:nvSpPr>
          <p:spPr bwMode="auto">
            <a:xfrm>
              <a:off x="4765675" y="4953000"/>
              <a:ext cx="644525" cy="366713"/>
            </a:xfrm>
            <a:prstGeom prst="rect">
              <a:avLst/>
            </a:prstGeom>
            <a:noFill/>
            <a:ln w="9525" algn="ctr">
              <a:noFill/>
              <a:miter lim="800000"/>
              <a:headEnd/>
              <a:tailEnd/>
            </a:ln>
            <a:effectLst/>
          </p:spPr>
          <p:txBody>
            <a:bodyPr>
              <a:spAutoFit/>
            </a:bodyPr>
            <a:lstStyle/>
            <a:p>
              <a:pPr algn="ctr">
                <a:spcBef>
                  <a:spcPct val="50000"/>
                </a:spcBef>
              </a:pPr>
              <a:r>
                <a:rPr lang="en-US">
                  <a:cs typeface="Arial" charset="0"/>
                </a:rPr>
                <a:t>V</a:t>
              </a:r>
              <a:r>
                <a:rPr lang="en-US" baseline="-25000">
                  <a:cs typeface="Arial" charset="0"/>
                </a:rPr>
                <a:t>s</a:t>
              </a:r>
              <a:r>
                <a:rPr lang="en-US">
                  <a:cs typeface="Arial" charset="0"/>
                </a:rPr>
                <a:t>=</a:t>
              </a:r>
            </a:p>
          </p:txBody>
        </p:sp>
        <p:sp>
          <p:nvSpPr>
            <p:cNvPr id="9" name="Text Box 15"/>
            <p:cNvSpPr txBox="1">
              <a:spLocks noChangeArrowheads="1"/>
            </p:cNvSpPr>
            <p:nvPr/>
          </p:nvSpPr>
          <p:spPr bwMode="auto">
            <a:xfrm>
              <a:off x="2743200" y="4740275"/>
              <a:ext cx="717550" cy="366713"/>
            </a:xfrm>
            <a:prstGeom prst="rect">
              <a:avLst/>
            </a:prstGeom>
            <a:noFill/>
            <a:ln w="9525" algn="ctr">
              <a:noFill/>
              <a:miter lim="800000"/>
              <a:headEnd/>
              <a:tailEnd/>
            </a:ln>
            <a:effectLst/>
          </p:spPr>
          <p:txBody>
            <a:bodyPr>
              <a:spAutoFit/>
            </a:bodyPr>
            <a:lstStyle/>
            <a:p>
              <a:pPr algn="ctr">
                <a:spcBef>
                  <a:spcPct val="50000"/>
                </a:spcBef>
              </a:pPr>
              <a:r>
                <a:rPr lang="en-US" dirty="0">
                  <a:cs typeface="Arial" charset="0"/>
                </a:rPr>
                <a:t>R</a:t>
              </a:r>
              <a:r>
                <a:rPr lang="en-US" baseline="-25000" dirty="0">
                  <a:cs typeface="Arial" charset="0"/>
                </a:rPr>
                <a:t>n-1</a:t>
              </a:r>
              <a:endParaRPr lang="en-US" dirty="0">
                <a:cs typeface="Arial" charset="0"/>
              </a:endParaRPr>
            </a:p>
          </p:txBody>
        </p:sp>
        <p:sp>
          <p:nvSpPr>
            <p:cNvPr id="10" name="Text Box 17"/>
            <p:cNvSpPr txBox="1">
              <a:spLocks noChangeArrowheads="1"/>
            </p:cNvSpPr>
            <p:nvPr/>
          </p:nvSpPr>
          <p:spPr bwMode="auto">
            <a:xfrm>
              <a:off x="5445125" y="4746625"/>
              <a:ext cx="2057400" cy="779463"/>
            </a:xfrm>
            <a:prstGeom prst="rect">
              <a:avLst/>
            </a:prstGeom>
            <a:noFill/>
            <a:ln w="9525" algn="ctr">
              <a:noFill/>
              <a:miter lim="800000"/>
              <a:headEnd/>
              <a:tailEnd/>
            </a:ln>
            <a:effectLst/>
          </p:spPr>
          <p:txBody>
            <a:bodyPr>
              <a:spAutoFit/>
            </a:bodyPr>
            <a:lstStyle/>
            <a:p>
              <a:pPr>
                <a:spcBef>
                  <a:spcPct val="50000"/>
                </a:spcBef>
              </a:pPr>
              <a:r>
                <a:rPr lang="en-US" dirty="0">
                  <a:cs typeface="Arial" charset="0"/>
                </a:rPr>
                <a:t>1 </a:t>
              </a:r>
              <a:r>
                <a:rPr lang="en-US" dirty="0">
                  <a:cs typeface="Arial" charset="0"/>
                  <a:sym typeface="Wingdings" pitchFamily="2" charset="2"/>
                </a:rPr>
                <a:t> overflow</a:t>
              </a:r>
            </a:p>
            <a:p>
              <a:pPr>
                <a:spcBef>
                  <a:spcPct val="50000"/>
                </a:spcBef>
              </a:pPr>
              <a:r>
                <a:rPr lang="en-US" dirty="0">
                  <a:cs typeface="Arial" charset="0"/>
                  <a:sym typeface="Wingdings" pitchFamily="2" charset="2"/>
                </a:rPr>
                <a:t>0  no overflow</a:t>
              </a:r>
              <a:endParaRPr lang="en-US" dirty="0">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7" dur="500"/>
                                        <p:tgtEl>
                                          <p:spTgt spid="3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Hardware Implementation of logic </a:t>
            </a:r>
            <a:r>
              <a:rPr lang="en-US" sz="3200" dirty="0" err="1" smtClean="0"/>
              <a:t>microoperations</a:t>
            </a:r>
            <a:endParaRPr lang="en-US" sz="3200" dirty="0"/>
          </a:p>
        </p:txBody>
      </p:sp>
      <p:pic>
        <p:nvPicPr>
          <p:cNvPr id="1026" name="Picture 2"/>
          <p:cNvPicPr>
            <a:picLocks noGrp="1" noChangeAspect="1" noChangeArrowheads="1"/>
          </p:cNvPicPr>
          <p:nvPr>
            <p:ph idx="1"/>
          </p:nvPr>
        </p:nvPicPr>
        <p:blipFill>
          <a:blip r:embed="rId2"/>
          <a:srcRect/>
          <a:stretch>
            <a:fillRect/>
          </a:stretch>
        </p:blipFill>
        <p:spPr bwMode="auto">
          <a:xfrm rot="16200000">
            <a:off x="952500" y="1196181"/>
            <a:ext cx="4191000" cy="533399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181600" y="1981200"/>
            <a:ext cx="3657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Arithmetic Logic Shift Unit</a:t>
            </a:r>
            <a:endParaRPr lang="en-US" sz="4000" dirty="0"/>
          </a:p>
        </p:txBody>
      </p:sp>
      <p:sp>
        <p:nvSpPr>
          <p:cNvPr id="3" name="Content Placeholder 2"/>
          <p:cNvSpPr>
            <a:spLocks noGrp="1"/>
          </p:cNvSpPr>
          <p:nvPr>
            <p:ph idx="1"/>
          </p:nvPr>
        </p:nvSpPr>
        <p:spPr>
          <a:xfrm>
            <a:off x="457200" y="1143000"/>
            <a:ext cx="8229600" cy="4983163"/>
          </a:xfrm>
        </p:spPr>
        <p:txBody>
          <a:bodyPr/>
          <a:lstStyle/>
          <a:p>
            <a:r>
              <a:rPr lang="en-US" dirty="0" smtClean="0"/>
              <a:t>Instead of having individual registers performing the </a:t>
            </a:r>
            <a:r>
              <a:rPr lang="en-US" dirty="0" err="1" smtClean="0"/>
              <a:t>microoperations</a:t>
            </a:r>
            <a:r>
              <a:rPr lang="en-US" dirty="0" smtClean="0"/>
              <a:t> directly, computer systems employ a number of storage registers connected to a common operational unit called an Arithmetic Logic Unit (</a:t>
            </a:r>
            <a:r>
              <a:rPr lang="en-US" b="1" dirty="0" smtClean="0"/>
              <a:t>ALU</a:t>
            </a:r>
            <a:r>
              <a:rPr lang="en-US" dirty="0" smtClean="0"/>
              <a: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4000" dirty="0" smtClean="0"/>
              <a:t>Arithmetic Logic Shift Unit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447800" y="1219200"/>
            <a:ext cx="5648325"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Arithmetic Logic Shift Unit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914400" y="1371600"/>
            <a:ext cx="6553200" cy="3720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0" y="314325"/>
            <a:ext cx="8809038"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REGISTER  TRANSFER</a:t>
            </a:r>
          </a:p>
        </p:txBody>
      </p:sp>
      <p:sp>
        <p:nvSpPr>
          <p:cNvPr id="14339" name="Rectangle 3"/>
          <p:cNvSpPr>
            <a:spLocks noChangeArrowheads="1"/>
          </p:cNvSpPr>
          <p:nvPr/>
        </p:nvSpPr>
        <p:spPr bwMode="auto">
          <a:xfrm>
            <a:off x="7369175" y="0"/>
            <a:ext cx="1649413"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Register Transfer</a:t>
            </a:r>
          </a:p>
        </p:txBody>
      </p:sp>
      <p:sp>
        <p:nvSpPr>
          <p:cNvPr id="14340" name="Rectangle 4"/>
          <p:cNvSpPr>
            <a:spLocks noGrp="1" noChangeArrowheads="1"/>
          </p:cNvSpPr>
          <p:nvPr>
            <p:ph type="body" idx="1"/>
          </p:nvPr>
        </p:nvSpPr>
        <p:spPr bwMode="auto">
          <a:xfrm>
            <a:off x="552450" y="1314450"/>
            <a:ext cx="8105775" cy="5164138"/>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ko-KR" sz="2400" dirty="0" smtClean="0"/>
              <a:t>A register transfer such as</a:t>
            </a:r>
          </a:p>
          <a:p>
            <a:pPr lvl="1">
              <a:buFontTx/>
              <a:buNone/>
            </a:pPr>
            <a:endParaRPr lang="en-US" altLang="ko-KR" sz="2000" dirty="0" smtClean="0"/>
          </a:p>
          <a:p>
            <a:pPr lvl="1">
              <a:buFontTx/>
              <a:buNone/>
            </a:pPr>
            <a:r>
              <a:rPr lang="en-US" altLang="ko-KR" sz="2000" dirty="0" smtClean="0"/>
              <a:t>R3 </a:t>
            </a:r>
            <a:r>
              <a:rPr lang="en-US" altLang="ko-KR" sz="2000" dirty="0" smtClean="0">
                <a:sym typeface="Symbol" pitchFamily="18" charset="2"/>
              </a:rPr>
              <a:t> R5</a:t>
            </a:r>
          </a:p>
          <a:p>
            <a:pPr lvl="1">
              <a:buFontTx/>
              <a:buNone/>
            </a:pPr>
            <a:endParaRPr lang="en-US" altLang="ko-KR" sz="2000" dirty="0" smtClean="0">
              <a:sym typeface="Symbol" pitchFamily="18" charset="2"/>
            </a:endParaRPr>
          </a:p>
          <a:p>
            <a:pPr lvl="1">
              <a:buFontTx/>
              <a:buNone/>
            </a:pPr>
            <a:r>
              <a:rPr lang="en-US" altLang="ko-KR" sz="2000" dirty="0" smtClean="0">
                <a:sym typeface="Symbol" pitchFamily="18" charset="2"/>
              </a:rPr>
              <a:t>Implies that the digital system has</a:t>
            </a:r>
          </a:p>
          <a:p>
            <a:pPr lvl="1">
              <a:buFontTx/>
              <a:buNone/>
            </a:pPr>
            <a:endParaRPr lang="en-US" altLang="ko-KR" sz="2000" dirty="0" smtClean="0">
              <a:sym typeface="Symbol" pitchFamily="18" charset="2"/>
            </a:endParaRPr>
          </a:p>
          <a:p>
            <a:pPr lvl="1"/>
            <a:r>
              <a:rPr lang="en-US" altLang="ko-KR" sz="2000" dirty="0" smtClean="0">
                <a:sym typeface="Symbol" pitchFamily="18" charset="2"/>
              </a:rPr>
              <a:t>the data lines from the source register (R5) to the destination register (R3)</a:t>
            </a:r>
          </a:p>
          <a:p>
            <a:pPr lvl="1"/>
            <a:r>
              <a:rPr lang="en-US" altLang="ko-KR" sz="2000" dirty="0" smtClean="0">
                <a:sym typeface="Symbol" pitchFamily="18" charset="2"/>
              </a:rPr>
              <a:t>Parallel load in the destination register (R3)</a:t>
            </a:r>
          </a:p>
          <a:p>
            <a:pPr lvl="1"/>
            <a:r>
              <a:rPr lang="en-US" altLang="ko-KR" sz="2000" dirty="0" smtClean="0">
                <a:sym typeface="Symbol" pitchFamily="18" charset="2"/>
              </a:rPr>
              <a:t>Control lines to perform the action</a:t>
            </a:r>
            <a:endParaRPr lang="en-US" altLang="ko-KR" sz="20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0" y="314325"/>
            <a:ext cx="8809038"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CONTROL FUNCTIONS</a:t>
            </a:r>
          </a:p>
        </p:txBody>
      </p:sp>
      <p:sp>
        <p:nvSpPr>
          <p:cNvPr id="15363" name="Rectangle 3"/>
          <p:cNvSpPr>
            <a:spLocks noChangeArrowheads="1"/>
          </p:cNvSpPr>
          <p:nvPr/>
        </p:nvSpPr>
        <p:spPr bwMode="auto">
          <a:xfrm>
            <a:off x="7369175" y="0"/>
            <a:ext cx="1649413"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Register Transfer</a:t>
            </a:r>
          </a:p>
        </p:txBody>
      </p:sp>
      <p:sp>
        <p:nvSpPr>
          <p:cNvPr id="15364" name="Rectangle 4"/>
          <p:cNvSpPr>
            <a:spLocks noGrp="1" noChangeArrowheads="1"/>
          </p:cNvSpPr>
          <p:nvPr>
            <p:ph type="body" idx="1"/>
          </p:nvPr>
        </p:nvSpPr>
        <p:spPr bwMode="auto">
          <a:xfrm>
            <a:off x="742950" y="1066800"/>
            <a:ext cx="8105775" cy="5164138"/>
          </a:xfrm>
          <a:noFill/>
          <a:ln>
            <a:miter lim="800000"/>
            <a:headEnd/>
            <a:tailEnd/>
          </a:ln>
        </p:spPr>
        <p:txBody>
          <a:bodyPr vert="horz" wrap="square" lIns="91440" tIns="45720" rIns="91440" bIns="45720" numCol="1" anchor="t" anchorCtr="0" compatLnSpc="1">
            <a:prstTxWarp prst="textNoShape">
              <a:avLst/>
            </a:prstTxWarp>
            <a:normAutofit/>
          </a:bodyPr>
          <a:lstStyle/>
          <a:p>
            <a:r>
              <a:rPr lang="en-US" altLang="ko-KR" sz="2400" dirty="0" smtClean="0"/>
              <a:t>Often actions need to only occur if a certain condition is true</a:t>
            </a:r>
          </a:p>
          <a:p>
            <a:r>
              <a:rPr lang="en-US" altLang="ko-KR" sz="2400" dirty="0" smtClean="0"/>
              <a:t>This is similar to an “if” statement in a programming language</a:t>
            </a:r>
          </a:p>
          <a:p>
            <a:r>
              <a:rPr lang="en-US" altLang="ko-KR" sz="2400" dirty="0" smtClean="0"/>
              <a:t>In digital systems, this is often done via a </a:t>
            </a:r>
            <a:r>
              <a:rPr lang="en-US" altLang="ko-KR" sz="2400" i="1" dirty="0" smtClean="0"/>
              <a:t>control signal</a:t>
            </a:r>
            <a:r>
              <a:rPr lang="en-US" altLang="ko-KR" sz="2400" dirty="0" smtClean="0"/>
              <a:t>, called a </a:t>
            </a:r>
            <a:r>
              <a:rPr lang="en-US" altLang="ko-KR" sz="2400" i="1" dirty="0" smtClean="0"/>
              <a:t>control function</a:t>
            </a:r>
          </a:p>
          <a:p>
            <a:pPr lvl="1"/>
            <a:r>
              <a:rPr lang="en-US" altLang="ko-KR" sz="2000" dirty="0" smtClean="0"/>
              <a:t>If the signal is 1, the action takes place</a:t>
            </a:r>
          </a:p>
          <a:p>
            <a:r>
              <a:rPr lang="en-US" altLang="ko-KR" sz="2400" dirty="0" smtClean="0"/>
              <a:t>This is represented as:</a:t>
            </a:r>
          </a:p>
          <a:p>
            <a:endParaRPr lang="en-US" altLang="ko-KR" sz="2400" dirty="0" smtClean="0"/>
          </a:p>
          <a:p>
            <a:pPr lvl="1">
              <a:buFontTx/>
              <a:buNone/>
            </a:pPr>
            <a:r>
              <a:rPr lang="en-US" altLang="ko-KR" sz="2000" dirty="0" smtClean="0"/>
              <a:t>P: R2 </a:t>
            </a:r>
            <a:r>
              <a:rPr lang="en-US" altLang="ko-KR" sz="2000" dirty="0" smtClean="0">
                <a:sym typeface="Symbol" pitchFamily="18" charset="2"/>
              </a:rPr>
              <a:t> R1</a:t>
            </a:r>
          </a:p>
          <a:p>
            <a:pPr lvl="1">
              <a:buFontTx/>
              <a:buNone/>
            </a:pPr>
            <a:endParaRPr lang="en-US" altLang="ko-KR" sz="2000" dirty="0" smtClean="0">
              <a:sym typeface="Symbol" pitchFamily="18" charset="2"/>
            </a:endParaRPr>
          </a:p>
          <a:p>
            <a:pPr lvl="1">
              <a:buFontTx/>
              <a:buNone/>
            </a:pPr>
            <a:r>
              <a:rPr lang="en-US" altLang="ko-KR" sz="2000" dirty="0" smtClean="0">
                <a:sym typeface="Symbol" pitchFamily="18" charset="2"/>
              </a:rPr>
              <a:t>Which means “if P = 1, then load the contents of register R1 into register R2”, i.e., </a:t>
            </a:r>
            <a:r>
              <a:rPr lang="en-US" altLang="ko-KR" sz="2000" dirty="0" smtClean="0"/>
              <a:t>if (P = 1)  then  (R2 </a:t>
            </a:r>
            <a:r>
              <a:rPr lang="en-US" altLang="ko-KR" sz="2000" dirty="0" smtClean="0">
                <a:sym typeface="Symbol" pitchFamily="18" charset="2"/>
              </a:rPr>
              <a:t> R1</a:t>
            </a:r>
            <a:r>
              <a:rPr lang="en-US" altLang="ko-KR" sz="2000" dirty="0" smtClean="0"/>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393700" y="319088"/>
            <a:ext cx="8386763" cy="325437"/>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000" smtClean="0"/>
              <a:t>HARDWARE  IMPLEMENTATION  OF  CONTROLLED TRANSFERS</a:t>
            </a:r>
          </a:p>
        </p:txBody>
      </p:sp>
      <p:sp>
        <p:nvSpPr>
          <p:cNvPr id="16387" name="Rectangle 4"/>
          <p:cNvSpPr>
            <a:spLocks noChangeArrowheads="1"/>
          </p:cNvSpPr>
          <p:nvPr/>
        </p:nvSpPr>
        <p:spPr bwMode="auto">
          <a:xfrm>
            <a:off x="579438" y="1123950"/>
            <a:ext cx="4692650" cy="361950"/>
          </a:xfrm>
          <a:prstGeom prst="rect">
            <a:avLst/>
          </a:prstGeom>
          <a:noFill/>
          <a:ln w="12700">
            <a:noFill/>
            <a:miter lim="800000"/>
            <a:headEnd/>
            <a:tailEnd/>
          </a:ln>
        </p:spPr>
        <p:txBody>
          <a:bodyPr wrap="none" lIns="63500" tIns="25400" rIns="63500" bIns="25400">
            <a:spAutoFit/>
          </a:bodyPr>
          <a:lstStyle/>
          <a:p>
            <a:pPr defTabSz="762000">
              <a:lnSpc>
                <a:spcPct val="102000"/>
              </a:lnSpc>
            </a:pPr>
            <a:r>
              <a:rPr lang="en-US" altLang="ko-KR" sz="2000">
                <a:solidFill>
                  <a:schemeClr val="tx1"/>
                </a:solidFill>
              </a:rPr>
              <a:t>Implementation of controlled transfer </a:t>
            </a:r>
          </a:p>
        </p:txBody>
      </p:sp>
      <p:sp>
        <p:nvSpPr>
          <p:cNvPr id="16388" name="Rectangle 5"/>
          <p:cNvSpPr>
            <a:spLocks noChangeArrowheads="1"/>
          </p:cNvSpPr>
          <p:nvPr/>
        </p:nvSpPr>
        <p:spPr bwMode="auto">
          <a:xfrm>
            <a:off x="1241425" y="1477963"/>
            <a:ext cx="1555750" cy="388937"/>
          </a:xfrm>
          <a:prstGeom prst="rect">
            <a:avLst/>
          </a:prstGeom>
          <a:noFill/>
          <a:ln w="12700">
            <a:noFill/>
            <a:miter lim="800000"/>
            <a:headEnd/>
            <a:tailEnd/>
          </a:ln>
        </p:spPr>
        <p:txBody>
          <a:bodyPr wrap="none" lIns="63500" tIns="25400" rIns="63500" bIns="25400">
            <a:spAutoFit/>
          </a:bodyPr>
          <a:lstStyle/>
          <a:p>
            <a:pPr defTabSz="762000">
              <a:lnSpc>
                <a:spcPct val="111000"/>
              </a:lnSpc>
            </a:pPr>
            <a:r>
              <a:rPr lang="en-US" altLang="ko-KR" sz="2000">
                <a:solidFill>
                  <a:schemeClr val="tx1"/>
                </a:solidFill>
              </a:rPr>
              <a:t>P:  R2 </a:t>
            </a:r>
            <a:r>
              <a:rPr lang="en-US" altLang="ko-KR" sz="2000">
                <a:solidFill>
                  <a:schemeClr val="tx1"/>
                </a:solidFill>
                <a:latin typeface="Symbol" pitchFamily="18" charset="2"/>
              </a:rPr>
              <a:t></a:t>
            </a:r>
            <a:r>
              <a:rPr lang="en-US" altLang="ko-KR" sz="2000">
                <a:solidFill>
                  <a:schemeClr val="tx1"/>
                </a:solidFill>
              </a:rPr>
              <a:t>R1</a:t>
            </a:r>
          </a:p>
        </p:txBody>
      </p:sp>
      <p:sp>
        <p:nvSpPr>
          <p:cNvPr id="16389" name="Rectangle 6"/>
          <p:cNvSpPr>
            <a:spLocks noChangeArrowheads="1"/>
          </p:cNvSpPr>
          <p:nvPr/>
        </p:nvSpPr>
        <p:spPr bwMode="auto">
          <a:xfrm>
            <a:off x="579438" y="2590800"/>
            <a:ext cx="1876425" cy="358775"/>
          </a:xfrm>
          <a:prstGeom prst="rect">
            <a:avLst/>
          </a:prstGeom>
          <a:noFill/>
          <a:ln w="12700">
            <a:noFill/>
            <a:miter lim="800000"/>
            <a:headEnd/>
            <a:tailEnd/>
          </a:ln>
        </p:spPr>
        <p:txBody>
          <a:bodyPr wrap="none" lIns="63500" tIns="25400" rIns="63500" bIns="25400">
            <a:spAutoFit/>
          </a:bodyPr>
          <a:lstStyle/>
          <a:p>
            <a:pPr defTabSz="762000">
              <a:lnSpc>
                <a:spcPct val="101000"/>
              </a:lnSpc>
            </a:pPr>
            <a:r>
              <a:rPr lang="en-US" altLang="ko-KR" sz="2000">
                <a:solidFill>
                  <a:schemeClr val="tx1"/>
                </a:solidFill>
              </a:rPr>
              <a:t>Block diagram</a:t>
            </a:r>
          </a:p>
        </p:txBody>
      </p:sp>
      <p:sp>
        <p:nvSpPr>
          <p:cNvPr id="16390" name="Rectangle 7"/>
          <p:cNvSpPr>
            <a:spLocks noChangeArrowheads="1"/>
          </p:cNvSpPr>
          <p:nvPr/>
        </p:nvSpPr>
        <p:spPr bwMode="auto">
          <a:xfrm>
            <a:off x="598488" y="3757613"/>
            <a:ext cx="2016125" cy="358775"/>
          </a:xfrm>
          <a:prstGeom prst="rect">
            <a:avLst/>
          </a:prstGeom>
          <a:noFill/>
          <a:ln w="12700">
            <a:noFill/>
            <a:miter lim="800000"/>
            <a:headEnd/>
            <a:tailEnd/>
          </a:ln>
        </p:spPr>
        <p:txBody>
          <a:bodyPr wrap="none" lIns="63500" tIns="25400" rIns="63500" bIns="25400">
            <a:spAutoFit/>
          </a:bodyPr>
          <a:lstStyle/>
          <a:p>
            <a:pPr defTabSz="762000">
              <a:lnSpc>
                <a:spcPct val="101000"/>
              </a:lnSpc>
            </a:pPr>
            <a:r>
              <a:rPr lang="en-US" altLang="ko-KR" sz="2000" dirty="0">
                <a:solidFill>
                  <a:schemeClr val="tx1"/>
                </a:solidFill>
              </a:rPr>
              <a:t>Timing diagram</a:t>
            </a:r>
          </a:p>
        </p:txBody>
      </p:sp>
      <p:sp>
        <p:nvSpPr>
          <p:cNvPr id="16391" name="Rectangle 17"/>
          <p:cNvSpPr>
            <a:spLocks noChangeArrowheads="1"/>
          </p:cNvSpPr>
          <p:nvPr/>
        </p:nvSpPr>
        <p:spPr bwMode="auto">
          <a:xfrm>
            <a:off x="4708525" y="2235200"/>
            <a:ext cx="279400" cy="280988"/>
          </a:xfrm>
          <a:prstGeom prst="rect">
            <a:avLst/>
          </a:prstGeom>
          <a:noFill/>
          <a:ln w="25400">
            <a:noFill/>
            <a:miter lim="800000"/>
            <a:headEnd/>
            <a:tailEnd/>
          </a:ln>
        </p:spPr>
        <p:txBody>
          <a:bodyPr wrap="none" lIns="90488" tIns="44450" rIns="90488" bIns="44450">
            <a:spAutoFit/>
          </a:bodyPr>
          <a:lstStyle/>
          <a:p>
            <a:pPr defTabSz="762000"/>
            <a:r>
              <a:rPr lang="en-US" altLang="ko-KR" sz="1400"/>
              <a:t>  </a:t>
            </a:r>
          </a:p>
        </p:txBody>
      </p:sp>
      <p:sp>
        <p:nvSpPr>
          <p:cNvPr id="16392" name="Rectangle 26"/>
          <p:cNvSpPr>
            <a:spLocks noChangeArrowheads="1"/>
          </p:cNvSpPr>
          <p:nvPr/>
        </p:nvSpPr>
        <p:spPr bwMode="auto">
          <a:xfrm>
            <a:off x="7548563" y="2781300"/>
            <a:ext cx="5953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t>Clock</a:t>
            </a:r>
          </a:p>
        </p:txBody>
      </p:sp>
      <p:sp>
        <p:nvSpPr>
          <p:cNvPr id="16393" name="Rectangle 52"/>
          <p:cNvSpPr>
            <a:spLocks noChangeArrowheads="1"/>
          </p:cNvSpPr>
          <p:nvPr/>
        </p:nvSpPr>
        <p:spPr bwMode="auto">
          <a:xfrm>
            <a:off x="7283450" y="0"/>
            <a:ext cx="1649413"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Register Transfer</a:t>
            </a:r>
          </a:p>
        </p:txBody>
      </p:sp>
      <p:sp>
        <p:nvSpPr>
          <p:cNvPr id="16394" name="Rectangle 8"/>
          <p:cNvSpPr>
            <a:spLocks noChangeArrowheads="1"/>
          </p:cNvSpPr>
          <p:nvPr/>
        </p:nvSpPr>
        <p:spPr bwMode="auto">
          <a:xfrm>
            <a:off x="3813175" y="4814888"/>
            <a:ext cx="1890713" cy="257175"/>
          </a:xfrm>
          <a:prstGeom prst="rect">
            <a:avLst/>
          </a:prstGeom>
          <a:noFill/>
          <a:ln w="25400">
            <a:noFill/>
            <a:miter lim="800000"/>
            <a:headEnd/>
            <a:tailEnd/>
          </a:ln>
        </p:spPr>
        <p:txBody>
          <a:bodyPr wrap="none" lIns="63500" tIns="25400" rIns="63500" bIns="25400">
            <a:spAutoFit/>
          </a:bodyPr>
          <a:lstStyle/>
          <a:p>
            <a:pPr defTabSz="762000">
              <a:lnSpc>
                <a:spcPct val="97000"/>
              </a:lnSpc>
            </a:pPr>
            <a:r>
              <a:rPr lang="en-US" altLang="ko-KR" sz="1400">
                <a:solidFill>
                  <a:schemeClr val="tx1"/>
                </a:solidFill>
              </a:rPr>
              <a:t>Transfer occurs here</a:t>
            </a:r>
          </a:p>
        </p:txBody>
      </p:sp>
      <p:sp>
        <p:nvSpPr>
          <p:cNvPr id="16395" name="Line 9"/>
          <p:cNvSpPr>
            <a:spLocks noChangeShapeType="1"/>
          </p:cNvSpPr>
          <p:nvPr/>
        </p:nvSpPr>
        <p:spPr bwMode="auto">
          <a:xfrm flipH="1">
            <a:off x="5373688" y="4830763"/>
            <a:ext cx="644525" cy="0"/>
          </a:xfrm>
          <a:prstGeom prst="line">
            <a:avLst/>
          </a:prstGeom>
          <a:noFill/>
          <a:ln w="25400">
            <a:solidFill>
              <a:schemeClr val="tx1"/>
            </a:solidFill>
            <a:round/>
            <a:headEnd/>
            <a:tailEnd/>
          </a:ln>
        </p:spPr>
        <p:txBody>
          <a:bodyPr wrap="none" anchor="ctr"/>
          <a:lstStyle/>
          <a:p>
            <a:endParaRPr lang="en-US"/>
          </a:p>
        </p:txBody>
      </p:sp>
      <p:sp>
        <p:nvSpPr>
          <p:cNvPr id="16396" name="Line 10"/>
          <p:cNvSpPr>
            <a:spLocks noChangeShapeType="1"/>
          </p:cNvSpPr>
          <p:nvPr/>
        </p:nvSpPr>
        <p:spPr bwMode="auto">
          <a:xfrm flipV="1">
            <a:off x="6005513" y="4613275"/>
            <a:ext cx="0" cy="225425"/>
          </a:xfrm>
          <a:prstGeom prst="line">
            <a:avLst/>
          </a:prstGeom>
          <a:noFill/>
          <a:ln w="25400">
            <a:solidFill>
              <a:schemeClr val="tx1"/>
            </a:solidFill>
            <a:round/>
            <a:headEnd/>
            <a:tailEnd type="triangle" w="med" len="med"/>
          </a:ln>
        </p:spPr>
        <p:txBody>
          <a:bodyPr wrap="none" anchor="ctr"/>
          <a:lstStyle/>
          <a:p>
            <a:endParaRPr lang="en-US"/>
          </a:p>
        </p:txBody>
      </p:sp>
      <p:sp>
        <p:nvSpPr>
          <p:cNvPr id="16397" name="Rectangle 11"/>
          <p:cNvSpPr>
            <a:spLocks noChangeArrowheads="1"/>
          </p:cNvSpPr>
          <p:nvPr/>
        </p:nvSpPr>
        <p:spPr bwMode="auto">
          <a:xfrm>
            <a:off x="3832225" y="2640013"/>
            <a:ext cx="1019175" cy="485775"/>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16398" name="Rectangle 12"/>
          <p:cNvSpPr>
            <a:spLocks noChangeArrowheads="1"/>
          </p:cNvSpPr>
          <p:nvPr/>
        </p:nvSpPr>
        <p:spPr bwMode="auto">
          <a:xfrm>
            <a:off x="5859463" y="2787650"/>
            <a:ext cx="1339850" cy="180975"/>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16399" name="Rectangle 13"/>
          <p:cNvSpPr>
            <a:spLocks noChangeArrowheads="1"/>
          </p:cNvSpPr>
          <p:nvPr/>
        </p:nvSpPr>
        <p:spPr bwMode="auto">
          <a:xfrm>
            <a:off x="6254750" y="2751138"/>
            <a:ext cx="407988" cy="280987"/>
          </a:xfrm>
          <a:prstGeom prst="rect">
            <a:avLst/>
          </a:prstGeom>
          <a:noFill/>
          <a:ln w="25400">
            <a:noFill/>
            <a:miter lim="800000"/>
            <a:headEnd/>
            <a:tailEnd/>
          </a:ln>
        </p:spPr>
        <p:txBody>
          <a:bodyPr wrap="none" lIns="90488" tIns="44450" rIns="90488" bIns="44450">
            <a:spAutoFit/>
          </a:bodyPr>
          <a:lstStyle/>
          <a:p>
            <a:pPr defTabSz="762000"/>
            <a:r>
              <a:rPr lang="en-US" altLang="ko-KR" sz="1400"/>
              <a:t>R2</a:t>
            </a:r>
          </a:p>
        </p:txBody>
      </p:sp>
      <p:sp>
        <p:nvSpPr>
          <p:cNvPr id="16400" name="Rectangle 14"/>
          <p:cNvSpPr>
            <a:spLocks noChangeArrowheads="1"/>
          </p:cNvSpPr>
          <p:nvPr/>
        </p:nvSpPr>
        <p:spPr bwMode="auto">
          <a:xfrm>
            <a:off x="5872163" y="3241675"/>
            <a:ext cx="1339850" cy="190500"/>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16401" name="Rectangle 15"/>
          <p:cNvSpPr>
            <a:spLocks noChangeArrowheads="1"/>
          </p:cNvSpPr>
          <p:nvPr/>
        </p:nvSpPr>
        <p:spPr bwMode="auto">
          <a:xfrm>
            <a:off x="6257925" y="3213100"/>
            <a:ext cx="407988" cy="280988"/>
          </a:xfrm>
          <a:prstGeom prst="rect">
            <a:avLst/>
          </a:prstGeom>
          <a:noFill/>
          <a:ln w="25400">
            <a:noFill/>
            <a:miter lim="800000"/>
            <a:headEnd/>
            <a:tailEnd/>
          </a:ln>
        </p:spPr>
        <p:txBody>
          <a:bodyPr wrap="none" lIns="90488" tIns="44450" rIns="90488" bIns="44450">
            <a:spAutoFit/>
          </a:bodyPr>
          <a:lstStyle/>
          <a:p>
            <a:pPr defTabSz="762000"/>
            <a:r>
              <a:rPr lang="en-US" altLang="ko-KR" sz="1400"/>
              <a:t>R1</a:t>
            </a:r>
          </a:p>
        </p:txBody>
      </p:sp>
      <p:sp>
        <p:nvSpPr>
          <p:cNvPr id="16402" name="Rectangle 16"/>
          <p:cNvSpPr>
            <a:spLocks noChangeArrowheads="1"/>
          </p:cNvSpPr>
          <p:nvPr/>
        </p:nvSpPr>
        <p:spPr bwMode="auto">
          <a:xfrm>
            <a:off x="3929063" y="2667000"/>
            <a:ext cx="860425" cy="857250"/>
          </a:xfrm>
          <a:prstGeom prst="rect">
            <a:avLst/>
          </a:prstGeom>
          <a:noFill/>
          <a:ln w="25400">
            <a:noFill/>
            <a:miter lim="800000"/>
            <a:headEnd/>
            <a:tailEnd/>
          </a:ln>
        </p:spPr>
        <p:txBody>
          <a:bodyPr wrap="none" lIns="90488" tIns="44450" rIns="90488" bIns="44450">
            <a:spAutoFit/>
          </a:bodyPr>
          <a:lstStyle/>
          <a:p>
            <a:pPr defTabSz="762000"/>
            <a:r>
              <a:rPr lang="en-US" altLang="ko-KR" sz="1400"/>
              <a:t>Control </a:t>
            </a:r>
          </a:p>
          <a:p>
            <a:pPr defTabSz="762000"/>
            <a:r>
              <a:rPr lang="en-US" altLang="ko-KR" sz="1400"/>
              <a:t>Circuit</a:t>
            </a:r>
          </a:p>
          <a:p>
            <a:pPr defTabSz="762000"/>
            <a:endParaRPr lang="en-US" altLang="ko-KR" sz="1400"/>
          </a:p>
          <a:p>
            <a:pPr defTabSz="762000" latinLnBrk="1"/>
            <a:endParaRPr lang="en-US" altLang="ko-KR" sz="1400"/>
          </a:p>
        </p:txBody>
      </p:sp>
      <p:sp>
        <p:nvSpPr>
          <p:cNvPr id="16403" name="Line 19"/>
          <p:cNvSpPr>
            <a:spLocks noChangeShapeType="1"/>
          </p:cNvSpPr>
          <p:nvPr/>
        </p:nvSpPr>
        <p:spPr bwMode="auto">
          <a:xfrm>
            <a:off x="6519863" y="2962275"/>
            <a:ext cx="1587" cy="274638"/>
          </a:xfrm>
          <a:prstGeom prst="line">
            <a:avLst/>
          </a:prstGeom>
          <a:noFill/>
          <a:ln w="25400">
            <a:solidFill>
              <a:srgbClr val="000000"/>
            </a:solidFill>
            <a:round/>
            <a:headEnd type="triangle" w="med" len="med"/>
            <a:tailEnd/>
          </a:ln>
        </p:spPr>
        <p:txBody>
          <a:bodyPr wrap="none" anchor="ctr"/>
          <a:lstStyle/>
          <a:p>
            <a:endParaRPr lang="en-US"/>
          </a:p>
        </p:txBody>
      </p:sp>
      <p:sp>
        <p:nvSpPr>
          <p:cNvPr id="16404" name="Rectangle 20"/>
          <p:cNvSpPr>
            <a:spLocks noChangeArrowheads="1"/>
          </p:cNvSpPr>
          <p:nvPr/>
        </p:nvSpPr>
        <p:spPr bwMode="auto">
          <a:xfrm>
            <a:off x="5221288" y="2646363"/>
            <a:ext cx="546100" cy="254000"/>
          </a:xfrm>
          <a:prstGeom prst="rect">
            <a:avLst/>
          </a:prstGeom>
          <a:noFill/>
          <a:ln w="25400">
            <a:noFill/>
            <a:miter lim="800000"/>
            <a:headEnd/>
            <a:tailEnd/>
          </a:ln>
        </p:spPr>
        <p:txBody>
          <a:bodyPr wrap="none" lIns="90488" tIns="44450" rIns="90488" bIns="44450">
            <a:spAutoFit/>
          </a:bodyPr>
          <a:lstStyle/>
          <a:p>
            <a:pPr defTabSz="762000"/>
            <a:r>
              <a:rPr lang="en-US" altLang="ko-KR" sz="1200"/>
              <a:t>Load</a:t>
            </a:r>
          </a:p>
        </p:txBody>
      </p:sp>
      <p:sp>
        <p:nvSpPr>
          <p:cNvPr id="16405" name="Rectangle 21"/>
          <p:cNvSpPr>
            <a:spLocks noChangeArrowheads="1"/>
          </p:cNvSpPr>
          <p:nvPr/>
        </p:nvSpPr>
        <p:spPr bwMode="auto">
          <a:xfrm>
            <a:off x="4822825" y="2657475"/>
            <a:ext cx="300038" cy="280988"/>
          </a:xfrm>
          <a:prstGeom prst="rect">
            <a:avLst/>
          </a:prstGeom>
          <a:noFill/>
          <a:ln w="25400">
            <a:noFill/>
            <a:miter lim="800000"/>
            <a:headEnd/>
            <a:tailEnd/>
          </a:ln>
        </p:spPr>
        <p:txBody>
          <a:bodyPr wrap="none" lIns="90488" tIns="44450" rIns="90488" bIns="44450">
            <a:spAutoFit/>
          </a:bodyPr>
          <a:lstStyle/>
          <a:p>
            <a:pPr defTabSz="762000"/>
            <a:r>
              <a:rPr lang="en-US" altLang="ko-KR" sz="1400"/>
              <a:t>P</a:t>
            </a:r>
          </a:p>
        </p:txBody>
      </p:sp>
      <p:sp>
        <p:nvSpPr>
          <p:cNvPr id="16406" name="Line 23"/>
          <p:cNvSpPr>
            <a:spLocks noChangeShapeType="1"/>
          </p:cNvSpPr>
          <p:nvPr/>
        </p:nvSpPr>
        <p:spPr bwMode="auto">
          <a:xfrm>
            <a:off x="4851400" y="2882900"/>
            <a:ext cx="993775" cy="4763"/>
          </a:xfrm>
          <a:prstGeom prst="line">
            <a:avLst/>
          </a:prstGeom>
          <a:noFill/>
          <a:ln w="25400">
            <a:solidFill>
              <a:srgbClr val="000000"/>
            </a:solidFill>
            <a:round/>
            <a:headEnd/>
            <a:tailEnd type="triangle" w="med" len="med"/>
          </a:ln>
        </p:spPr>
        <p:txBody>
          <a:bodyPr wrap="none" anchor="ctr"/>
          <a:lstStyle/>
          <a:p>
            <a:endParaRPr lang="en-US"/>
          </a:p>
        </p:txBody>
      </p:sp>
      <p:sp>
        <p:nvSpPr>
          <p:cNvPr id="16407" name="Line 27"/>
          <p:cNvSpPr>
            <a:spLocks noChangeShapeType="1"/>
          </p:cNvSpPr>
          <p:nvPr/>
        </p:nvSpPr>
        <p:spPr bwMode="auto">
          <a:xfrm flipH="1">
            <a:off x="6457950" y="3105150"/>
            <a:ext cx="130175" cy="44450"/>
          </a:xfrm>
          <a:prstGeom prst="line">
            <a:avLst/>
          </a:prstGeom>
          <a:noFill/>
          <a:ln w="25400">
            <a:solidFill>
              <a:srgbClr val="000000"/>
            </a:solidFill>
            <a:round/>
            <a:headEnd/>
            <a:tailEnd/>
          </a:ln>
        </p:spPr>
        <p:txBody>
          <a:bodyPr wrap="none" anchor="ctr"/>
          <a:lstStyle/>
          <a:p>
            <a:endParaRPr lang="en-US"/>
          </a:p>
        </p:txBody>
      </p:sp>
      <p:sp>
        <p:nvSpPr>
          <p:cNvPr id="16408" name="Rectangle 28"/>
          <p:cNvSpPr>
            <a:spLocks noChangeArrowheads="1"/>
          </p:cNvSpPr>
          <p:nvPr/>
        </p:nvSpPr>
        <p:spPr bwMode="auto">
          <a:xfrm>
            <a:off x="6540500" y="3021013"/>
            <a:ext cx="274638" cy="254000"/>
          </a:xfrm>
          <a:prstGeom prst="rect">
            <a:avLst/>
          </a:prstGeom>
          <a:noFill/>
          <a:ln w="25400">
            <a:noFill/>
            <a:miter lim="800000"/>
            <a:headEnd/>
            <a:tailEnd/>
          </a:ln>
        </p:spPr>
        <p:txBody>
          <a:bodyPr wrap="none" lIns="90488" tIns="44450" rIns="90488" bIns="44450">
            <a:spAutoFit/>
          </a:bodyPr>
          <a:lstStyle/>
          <a:p>
            <a:pPr defTabSz="762000"/>
            <a:r>
              <a:rPr lang="en-US" altLang="ko-KR" sz="1200"/>
              <a:t>n</a:t>
            </a:r>
          </a:p>
        </p:txBody>
      </p:sp>
      <p:sp>
        <p:nvSpPr>
          <p:cNvPr id="16409" name="Freeform 29"/>
          <p:cNvSpPr>
            <a:spLocks/>
          </p:cNvSpPr>
          <p:nvPr/>
        </p:nvSpPr>
        <p:spPr bwMode="auto">
          <a:xfrm>
            <a:off x="4148138" y="4005263"/>
            <a:ext cx="1058862" cy="209550"/>
          </a:xfrm>
          <a:custGeom>
            <a:avLst/>
            <a:gdLst>
              <a:gd name="T0" fmla="*/ 0 w 593"/>
              <a:gd name="T1" fmla="*/ 236074492 h 185"/>
              <a:gd name="T2" fmla="*/ 433619100 w 593"/>
              <a:gd name="T3" fmla="*/ 236074492 h 185"/>
              <a:gd name="T4" fmla="*/ 433619100 w 593"/>
              <a:gd name="T5" fmla="*/ 0 h 185"/>
              <a:gd name="T6" fmla="*/ 1020280523 w 593"/>
              <a:gd name="T7" fmla="*/ 0 h 185"/>
              <a:gd name="T8" fmla="*/ 1020280523 w 593"/>
              <a:gd name="T9" fmla="*/ 236074492 h 185"/>
              <a:gd name="T10" fmla="*/ 1887517160 w 593"/>
              <a:gd name="T11" fmla="*/ 236074492 h 185"/>
              <a:gd name="T12" fmla="*/ 0 60000 65536"/>
              <a:gd name="T13" fmla="*/ 0 60000 65536"/>
              <a:gd name="T14" fmla="*/ 0 60000 65536"/>
              <a:gd name="T15" fmla="*/ 0 60000 65536"/>
              <a:gd name="T16" fmla="*/ 0 60000 65536"/>
              <a:gd name="T17" fmla="*/ 0 60000 65536"/>
              <a:gd name="T18" fmla="*/ 0 w 593"/>
              <a:gd name="T19" fmla="*/ 0 h 185"/>
              <a:gd name="T20" fmla="*/ 593 w 593"/>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593" h="185">
                <a:moveTo>
                  <a:pt x="0" y="184"/>
                </a:moveTo>
                <a:lnTo>
                  <a:pt x="136" y="184"/>
                </a:lnTo>
                <a:lnTo>
                  <a:pt x="136" y="0"/>
                </a:lnTo>
                <a:lnTo>
                  <a:pt x="320" y="0"/>
                </a:lnTo>
                <a:lnTo>
                  <a:pt x="320" y="184"/>
                </a:lnTo>
                <a:lnTo>
                  <a:pt x="592" y="184"/>
                </a:lnTo>
              </a:path>
            </a:pathLst>
          </a:custGeom>
          <a:noFill/>
          <a:ln w="25400" cap="rnd">
            <a:solidFill>
              <a:srgbClr val="000000"/>
            </a:solidFill>
            <a:round/>
            <a:headEnd/>
            <a:tailEnd/>
          </a:ln>
        </p:spPr>
        <p:txBody>
          <a:bodyPr/>
          <a:lstStyle/>
          <a:p>
            <a:endParaRPr lang="en-US"/>
          </a:p>
        </p:txBody>
      </p:sp>
      <p:sp>
        <p:nvSpPr>
          <p:cNvPr id="16410" name="Arc 30"/>
          <p:cNvSpPr>
            <a:spLocks/>
          </p:cNvSpPr>
          <p:nvPr/>
        </p:nvSpPr>
        <p:spPr bwMode="auto">
          <a:xfrm>
            <a:off x="5159375" y="4000500"/>
            <a:ext cx="107950" cy="85725"/>
          </a:xfrm>
          <a:custGeom>
            <a:avLst/>
            <a:gdLst>
              <a:gd name="T0" fmla="*/ 4124587 w 17464"/>
              <a:gd name="T1" fmla="*/ 1238294 h 21600"/>
              <a:gd name="T2" fmla="*/ 0 w 17464"/>
              <a:gd name="T3" fmla="*/ 1231662 h 21600"/>
              <a:gd name="T4" fmla="*/ 2090641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16411" name="Freeform 32"/>
          <p:cNvSpPr>
            <a:spLocks/>
          </p:cNvSpPr>
          <p:nvPr/>
        </p:nvSpPr>
        <p:spPr bwMode="auto">
          <a:xfrm>
            <a:off x="5205413" y="4005263"/>
            <a:ext cx="801687" cy="209550"/>
          </a:xfrm>
          <a:custGeom>
            <a:avLst/>
            <a:gdLst>
              <a:gd name="T0" fmla="*/ 0 w 449"/>
              <a:gd name="T1" fmla="*/ 0 h 185"/>
              <a:gd name="T2" fmla="*/ 561086339 w 449"/>
              <a:gd name="T3" fmla="*/ 0 h 185"/>
              <a:gd name="T4" fmla="*/ 561086339 w 449"/>
              <a:gd name="T5" fmla="*/ 236074492 h 185"/>
              <a:gd name="T6" fmla="*/ 1428220625 w 449"/>
              <a:gd name="T7" fmla="*/ 236074492 h 185"/>
              <a:gd name="T8" fmla="*/ 0 60000 65536"/>
              <a:gd name="T9" fmla="*/ 0 60000 65536"/>
              <a:gd name="T10" fmla="*/ 0 60000 65536"/>
              <a:gd name="T11" fmla="*/ 0 60000 65536"/>
              <a:gd name="T12" fmla="*/ 0 w 449"/>
              <a:gd name="T13" fmla="*/ 0 h 185"/>
              <a:gd name="T14" fmla="*/ 449 w 449"/>
              <a:gd name="T15" fmla="*/ 185 h 185"/>
            </a:gdLst>
            <a:ahLst/>
            <a:cxnLst>
              <a:cxn ang="T8">
                <a:pos x="T0" y="T1"/>
              </a:cxn>
              <a:cxn ang="T9">
                <a:pos x="T2" y="T3"/>
              </a:cxn>
              <a:cxn ang="T10">
                <a:pos x="T4" y="T5"/>
              </a:cxn>
              <a:cxn ang="T11">
                <a:pos x="T6" y="T7"/>
              </a:cxn>
            </a:cxnLst>
            <a:rect l="T12" t="T13" r="T14" b="T15"/>
            <a:pathLst>
              <a:path w="449" h="185">
                <a:moveTo>
                  <a:pt x="0" y="0"/>
                </a:moveTo>
                <a:lnTo>
                  <a:pt x="176" y="0"/>
                </a:lnTo>
                <a:lnTo>
                  <a:pt x="176" y="184"/>
                </a:lnTo>
                <a:lnTo>
                  <a:pt x="448" y="184"/>
                </a:lnTo>
              </a:path>
            </a:pathLst>
          </a:custGeom>
          <a:noFill/>
          <a:ln w="25400" cap="rnd">
            <a:solidFill>
              <a:srgbClr val="000000"/>
            </a:solidFill>
            <a:round/>
            <a:headEnd/>
            <a:tailEnd/>
          </a:ln>
        </p:spPr>
        <p:txBody>
          <a:bodyPr/>
          <a:lstStyle/>
          <a:p>
            <a:endParaRPr lang="en-US"/>
          </a:p>
        </p:txBody>
      </p:sp>
      <p:sp>
        <p:nvSpPr>
          <p:cNvPr id="16412" name="Arc 33"/>
          <p:cNvSpPr>
            <a:spLocks/>
          </p:cNvSpPr>
          <p:nvPr/>
        </p:nvSpPr>
        <p:spPr bwMode="auto">
          <a:xfrm>
            <a:off x="5957888" y="4000500"/>
            <a:ext cx="109537" cy="85725"/>
          </a:xfrm>
          <a:custGeom>
            <a:avLst/>
            <a:gdLst>
              <a:gd name="T0" fmla="*/ 4309180 w 17464"/>
              <a:gd name="T1" fmla="*/ 1238294 h 21600"/>
              <a:gd name="T2" fmla="*/ 0 w 17464"/>
              <a:gd name="T3" fmla="*/ 1231662 h 21600"/>
              <a:gd name="T4" fmla="*/ 2184198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16413" name="Line 34"/>
          <p:cNvSpPr>
            <a:spLocks noChangeShapeType="1"/>
          </p:cNvSpPr>
          <p:nvPr/>
        </p:nvSpPr>
        <p:spPr bwMode="auto">
          <a:xfrm flipV="1">
            <a:off x="6011863" y="4067175"/>
            <a:ext cx="0" cy="155575"/>
          </a:xfrm>
          <a:prstGeom prst="line">
            <a:avLst/>
          </a:prstGeom>
          <a:noFill/>
          <a:ln w="25400">
            <a:solidFill>
              <a:srgbClr val="000000"/>
            </a:solidFill>
            <a:round/>
            <a:headEnd/>
            <a:tailEnd/>
          </a:ln>
        </p:spPr>
        <p:txBody>
          <a:bodyPr wrap="none" anchor="ctr"/>
          <a:lstStyle/>
          <a:p>
            <a:endParaRPr lang="en-US"/>
          </a:p>
        </p:txBody>
      </p:sp>
      <p:sp>
        <p:nvSpPr>
          <p:cNvPr id="16414" name="Freeform 35"/>
          <p:cNvSpPr>
            <a:spLocks/>
          </p:cNvSpPr>
          <p:nvPr/>
        </p:nvSpPr>
        <p:spPr bwMode="auto">
          <a:xfrm>
            <a:off x="6005513" y="4005263"/>
            <a:ext cx="1455737" cy="209550"/>
          </a:xfrm>
          <a:custGeom>
            <a:avLst/>
            <a:gdLst>
              <a:gd name="T0" fmla="*/ 0 w 817"/>
              <a:gd name="T1" fmla="*/ 0 h 185"/>
              <a:gd name="T2" fmla="*/ 584171092 w 817"/>
              <a:gd name="T3" fmla="*/ 0 h 185"/>
              <a:gd name="T4" fmla="*/ 584171092 w 817"/>
              <a:gd name="T5" fmla="*/ 236074492 h 185"/>
              <a:gd name="T6" fmla="*/ 1447726005 w 817"/>
              <a:gd name="T7" fmla="*/ 236074492 h 185"/>
              <a:gd name="T8" fmla="*/ 1447726005 w 817"/>
              <a:gd name="T9" fmla="*/ 0 h 185"/>
              <a:gd name="T10" fmla="*/ 2031897319 w 817"/>
              <a:gd name="T11" fmla="*/ 0 h 185"/>
              <a:gd name="T12" fmla="*/ 2031897319 w 817"/>
              <a:gd name="T13" fmla="*/ 236074492 h 185"/>
              <a:gd name="T14" fmla="*/ 2147483647 w 817"/>
              <a:gd name="T15" fmla="*/ 236074492 h 185"/>
              <a:gd name="T16" fmla="*/ 0 60000 65536"/>
              <a:gd name="T17" fmla="*/ 0 60000 65536"/>
              <a:gd name="T18" fmla="*/ 0 60000 65536"/>
              <a:gd name="T19" fmla="*/ 0 60000 65536"/>
              <a:gd name="T20" fmla="*/ 0 60000 65536"/>
              <a:gd name="T21" fmla="*/ 0 60000 65536"/>
              <a:gd name="T22" fmla="*/ 0 60000 65536"/>
              <a:gd name="T23" fmla="*/ 0 60000 65536"/>
              <a:gd name="T24" fmla="*/ 0 w 817"/>
              <a:gd name="T25" fmla="*/ 0 h 185"/>
              <a:gd name="T26" fmla="*/ 817 w 817"/>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 h="185">
                <a:moveTo>
                  <a:pt x="0" y="0"/>
                </a:moveTo>
                <a:lnTo>
                  <a:pt x="184" y="0"/>
                </a:lnTo>
                <a:lnTo>
                  <a:pt x="184" y="184"/>
                </a:lnTo>
                <a:lnTo>
                  <a:pt x="456" y="184"/>
                </a:lnTo>
                <a:lnTo>
                  <a:pt x="456" y="0"/>
                </a:lnTo>
                <a:lnTo>
                  <a:pt x="640" y="0"/>
                </a:lnTo>
                <a:lnTo>
                  <a:pt x="640" y="184"/>
                </a:lnTo>
                <a:lnTo>
                  <a:pt x="816" y="184"/>
                </a:lnTo>
              </a:path>
            </a:pathLst>
          </a:custGeom>
          <a:noFill/>
          <a:ln w="25400" cap="rnd">
            <a:solidFill>
              <a:srgbClr val="000000"/>
            </a:solidFill>
            <a:round/>
            <a:headEnd/>
            <a:tailEnd/>
          </a:ln>
        </p:spPr>
        <p:txBody>
          <a:bodyPr/>
          <a:lstStyle/>
          <a:p>
            <a:endParaRPr lang="en-US"/>
          </a:p>
        </p:txBody>
      </p:sp>
      <p:sp>
        <p:nvSpPr>
          <p:cNvPr id="16415" name="Rectangle 36"/>
          <p:cNvSpPr>
            <a:spLocks noChangeArrowheads="1"/>
          </p:cNvSpPr>
          <p:nvPr/>
        </p:nvSpPr>
        <p:spPr bwMode="auto">
          <a:xfrm>
            <a:off x="3390900" y="4111625"/>
            <a:ext cx="663575" cy="280988"/>
          </a:xfrm>
          <a:prstGeom prst="rect">
            <a:avLst/>
          </a:prstGeom>
          <a:noFill/>
          <a:ln w="25400">
            <a:noFill/>
            <a:miter lim="800000"/>
            <a:headEnd/>
            <a:tailEnd/>
          </a:ln>
        </p:spPr>
        <p:txBody>
          <a:bodyPr wrap="none" lIns="90488" tIns="44450" rIns="90488" bIns="44450">
            <a:spAutoFit/>
          </a:bodyPr>
          <a:lstStyle/>
          <a:p>
            <a:pPr defTabSz="762000"/>
            <a:r>
              <a:rPr lang="en-US" altLang="ko-KR" sz="1400"/>
              <a:t>Clock</a:t>
            </a:r>
          </a:p>
        </p:txBody>
      </p:sp>
      <p:sp>
        <p:nvSpPr>
          <p:cNvPr id="16416" name="Rectangle 37"/>
          <p:cNvSpPr>
            <a:spLocks noChangeArrowheads="1"/>
          </p:cNvSpPr>
          <p:nvPr/>
        </p:nvSpPr>
        <p:spPr bwMode="auto">
          <a:xfrm>
            <a:off x="3405188" y="4529138"/>
            <a:ext cx="603250" cy="280987"/>
          </a:xfrm>
          <a:prstGeom prst="rect">
            <a:avLst/>
          </a:prstGeom>
          <a:noFill/>
          <a:ln w="25400">
            <a:noFill/>
            <a:miter lim="800000"/>
            <a:headEnd/>
            <a:tailEnd/>
          </a:ln>
        </p:spPr>
        <p:txBody>
          <a:bodyPr wrap="none" lIns="90488" tIns="44450" rIns="90488" bIns="44450">
            <a:spAutoFit/>
          </a:bodyPr>
          <a:lstStyle/>
          <a:p>
            <a:pPr defTabSz="762000"/>
            <a:r>
              <a:rPr lang="en-US" altLang="ko-KR" sz="1400"/>
              <a:t>Load</a:t>
            </a:r>
          </a:p>
        </p:txBody>
      </p:sp>
      <p:sp>
        <p:nvSpPr>
          <p:cNvPr id="16417" name="Line 38"/>
          <p:cNvSpPr>
            <a:spLocks noChangeShapeType="1"/>
          </p:cNvSpPr>
          <p:nvPr/>
        </p:nvSpPr>
        <p:spPr bwMode="auto">
          <a:xfrm>
            <a:off x="4076700" y="4625975"/>
            <a:ext cx="1112838" cy="0"/>
          </a:xfrm>
          <a:prstGeom prst="line">
            <a:avLst/>
          </a:prstGeom>
          <a:noFill/>
          <a:ln w="25400">
            <a:solidFill>
              <a:srgbClr val="000000"/>
            </a:solidFill>
            <a:round/>
            <a:headEnd/>
            <a:tailEnd/>
          </a:ln>
        </p:spPr>
        <p:txBody>
          <a:bodyPr wrap="none" anchor="ctr"/>
          <a:lstStyle/>
          <a:p>
            <a:endParaRPr lang="en-US"/>
          </a:p>
        </p:txBody>
      </p:sp>
      <p:sp>
        <p:nvSpPr>
          <p:cNvPr id="16418" name="Line 39"/>
          <p:cNvSpPr>
            <a:spLocks noChangeShapeType="1"/>
          </p:cNvSpPr>
          <p:nvPr/>
        </p:nvSpPr>
        <p:spPr bwMode="auto">
          <a:xfrm flipH="1">
            <a:off x="5197475" y="4421188"/>
            <a:ext cx="107950" cy="209550"/>
          </a:xfrm>
          <a:prstGeom prst="line">
            <a:avLst/>
          </a:prstGeom>
          <a:noFill/>
          <a:ln w="25400">
            <a:solidFill>
              <a:srgbClr val="000000"/>
            </a:solidFill>
            <a:round/>
            <a:headEnd/>
            <a:tailEnd/>
          </a:ln>
        </p:spPr>
        <p:txBody>
          <a:bodyPr wrap="none" anchor="ctr"/>
          <a:lstStyle/>
          <a:p>
            <a:endParaRPr lang="en-US"/>
          </a:p>
        </p:txBody>
      </p:sp>
      <p:sp>
        <p:nvSpPr>
          <p:cNvPr id="16419" name="Freeform 40"/>
          <p:cNvSpPr>
            <a:spLocks/>
          </p:cNvSpPr>
          <p:nvPr/>
        </p:nvSpPr>
        <p:spPr bwMode="auto">
          <a:xfrm>
            <a:off x="5305425" y="4418013"/>
            <a:ext cx="2155825" cy="204787"/>
          </a:xfrm>
          <a:custGeom>
            <a:avLst/>
            <a:gdLst>
              <a:gd name="T0" fmla="*/ 0 w 1225"/>
              <a:gd name="T1" fmla="*/ 0 h 177"/>
              <a:gd name="T2" fmla="*/ 1263616082 w 1225"/>
              <a:gd name="T3" fmla="*/ 0 h 177"/>
              <a:gd name="T4" fmla="*/ 1412276435 w 1225"/>
              <a:gd name="T5" fmla="*/ 235597600 h 177"/>
              <a:gd name="T6" fmla="*/ 2147483647 w 1225"/>
              <a:gd name="T7" fmla="*/ 235597600 h 177"/>
              <a:gd name="T8" fmla="*/ 0 60000 65536"/>
              <a:gd name="T9" fmla="*/ 0 60000 65536"/>
              <a:gd name="T10" fmla="*/ 0 60000 65536"/>
              <a:gd name="T11" fmla="*/ 0 60000 65536"/>
              <a:gd name="T12" fmla="*/ 0 w 1225"/>
              <a:gd name="T13" fmla="*/ 0 h 177"/>
              <a:gd name="T14" fmla="*/ 1225 w 1225"/>
              <a:gd name="T15" fmla="*/ 177 h 177"/>
            </a:gdLst>
            <a:ahLst/>
            <a:cxnLst>
              <a:cxn ang="T8">
                <a:pos x="T0" y="T1"/>
              </a:cxn>
              <a:cxn ang="T9">
                <a:pos x="T2" y="T3"/>
              </a:cxn>
              <a:cxn ang="T10">
                <a:pos x="T4" y="T5"/>
              </a:cxn>
              <a:cxn ang="T11">
                <a:pos x="T6" y="T7"/>
              </a:cxn>
            </a:cxnLst>
            <a:rect l="T12" t="T13" r="T14" b="T15"/>
            <a:pathLst>
              <a:path w="1225" h="177">
                <a:moveTo>
                  <a:pt x="0" y="0"/>
                </a:moveTo>
                <a:lnTo>
                  <a:pt x="408" y="0"/>
                </a:lnTo>
                <a:lnTo>
                  <a:pt x="456" y="176"/>
                </a:lnTo>
                <a:lnTo>
                  <a:pt x="1224" y="176"/>
                </a:lnTo>
              </a:path>
            </a:pathLst>
          </a:custGeom>
          <a:noFill/>
          <a:ln w="25400" cap="rnd">
            <a:solidFill>
              <a:srgbClr val="000000"/>
            </a:solidFill>
            <a:round/>
            <a:headEnd/>
            <a:tailEnd/>
          </a:ln>
        </p:spPr>
        <p:txBody>
          <a:bodyPr/>
          <a:lstStyle/>
          <a:p>
            <a:endParaRPr lang="en-US"/>
          </a:p>
        </p:txBody>
      </p:sp>
      <p:sp>
        <p:nvSpPr>
          <p:cNvPr id="16420" name="Rectangle 41"/>
          <p:cNvSpPr>
            <a:spLocks noChangeArrowheads="1"/>
          </p:cNvSpPr>
          <p:nvPr/>
        </p:nvSpPr>
        <p:spPr bwMode="auto">
          <a:xfrm>
            <a:off x="5026025" y="3752850"/>
            <a:ext cx="239713" cy="280988"/>
          </a:xfrm>
          <a:prstGeom prst="rect">
            <a:avLst/>
          </a:prstGeom>
          <a:noFill/>
          <a:ln w="25400">
            <a:noFill/>
            <a:miter lim="800000"/>
            <a:headEnd/>
            <a:tailEnd/>
          </a:ln>
        </p:spPr>
        <p:txBody>
          <a:bodyPr wrap="none" lIns="90488" tIns="44450" rIns="90488" bIns="44450">
            <a:spAutoFit/>
          </a:bodyPr>
          <a:lstStyle/>
          <a:p>
            <a:pPr defTabSz="762000"/>
            <a:r>
              <a:rPr lang="en-US" altLang="ko-KR" sz="1400"/>
              <a:t>t</a:t>
            </a:r>
          </a:p>
        </p:txBody>
      </p:sp>
      <p:sp>
        <p:nvSpPr>
          <p:cNvPr id="16421" name="Rectangle 42"/>
          <p:cNvSpPr>
            <a:spLocks noChangeArrowheads="1"/>
          </p:cNvSpPr>
          <p:nvPr/>
        </p:nvSpPr>
        <p:spPr bwMode="auto">
          <a:xfrm>
            <a:off x="5737225" y="3762375"/>
            <a:ext cx="441325" cy="280988"/>
          </a:xfrm>
          <a:prstGeom prst="rect">
            <a:avLst/>
          </a:prstGeom>
          <a:noFill/>
          <a:ln w="25400">
            <a:noFill/>
            <a:miter lim="800000"/>
            <a:headEnd/>
            <a:tailEnd/>
          </a:ln>
        </p:spPr>
        <p:txBody>
          <a:bodyPr wrap="none" lIns="90488" tIns="44450" rIns="90488" bIns="44450">
            <a:spAutoFit/>
          </a:bodyPr>
          <a:lstStyle/>
          <a:p>
            <a:pPr defTabSz="762000"/>
            <a:r>
              <a:rPr lang="en-US" altLang="ko-KR" sz="1400"/>
              <a:t>t+1</a:t>
            </a:r>
          </a:p>
        </p:txBody>
      </p:sp>
      <p:sp>
        <p:nvSpPr>
          <p:cNvPr id="16422" name="Freeform 43"/>
          <p:cNvSpPr>
            <a:spLocks/>
          </p:cNvSpPr>
          <p:nvPr/>
        </p:nvSpPr>
        <p:spPr bwMode="auto">
          <a:xfrm>
            <a:off x="7100888" y="2824163"/>
            <a:ext cx="101600" cy="109537"/>
          </a:xfrm>
          <a:custGeom>
            <a:avLst/>
            <a:gdLst>
              <a:gd name="T0" fmla="*/ 177921215 w 57"/>
              <a:gd name="T1" fmla="*/ 0 h 97"/>
              <a:gd name="T2" fmla="*/ 0 w 57"/>
              <a:gd name="T3" fmla="*/ 71411344 h 97"/>
              <a:gd name="T4" fmla="*/ 177921215 w 57"/>
              <a:gd name="T5" fmla="*/ 122419451 h 97"/>
              <a:gd name="T6" fmla="*/ 0 60000 65536"/>
              <a:gd name="T7" fmla="*/ 0 60000 65536"/>
              <a:gd name="T8" fmla="*/ 0 60000 65536"/>
              <a:gd name="T9" fmla="*/ 0 w 57"/>
              <a:gd name="T10" fmla="*/ 0 h 97"/>
              <a:gd name="T11" fmla="*/ 57 w 57"/>
              <a:gd name="T12" fmla="*/ 97 h 97"/>
            </a:gdLst>
            <a:ahLst/>
            <a:cxnLst>
              <a:cxn ang="T6">
                <a:pos x="T0" y="T1"/>
              </a:cxn>
              <a:cxn ang="T7">
                <a:pos x="T2" y="T3"/>
              </a:cxn>
              <a:cxn ang="T8">
                <a:pos x="T4" y="T5"/>
              </a:cxn>
            </a:cxnLst>
            <a:rect l="T9" t="T10" r="T11" b="T12"/>
            <a:pathLst>
              <a:path w="57" h="97">
                <a:moveTo>
                  <a:pt x="56" y="0"/>
                </a:moveTo>
                <a:lnTo>
                  <a:pt x="0" y="56"/>
                </a:lnTo>
                <a:lnTo>
                  <a:pt x="56" y="96"/>
                </a:lnTo>
              </a:path>
            </a:pathLst>
          </a:custGeom>
          <a:noFill/>
          <a:ln w="25400" cap="rnd">
            <a:solidFill>
              <a:srgbClr val="000000"/>
            </a:solidFill>
            <a:round/>
            <a:headEnd/>
            <a:tailEnd/>
          </a:ln>
        </p:spPr>
        <p:txBody>
          <a:bodyPr/>
          <a:lstStyle/>
          <a:p>
            <a:endParaRPr lang="en-US"/>
          </a:p>
        </p:txBody>
      </p:sp>
      <p:sp>
        <p:nvSpPr>
          <p:cNvPr id="16423" name="Line 54"/>
          <p:cNvSpPr>
            <a:spLocks noChangeShapeType="1"/>
          </p:cNvSpPr>
          <p:nvPr/>
        </p:nvSpPr>
        <p:spPr bwMode="auto">
          <a:xfrm flipH="1">
            <a:off x="7205663" y="2894013"/>
            <a:ext cx="295275" cy="0"/>
          </a:xfrm>
          <a:prstGeom prst="line">
            <a:avLst/>
          </a:prstGeom>
          <a:noFill/>
          <a:ln w="25400">
            <a:solidFill>
              <a:schemeClr val="tx1"/>
            </a:solidFill>
            <a:round/>
            <a:headEnd/>
            <a:tailEnd type="triangle" w="med" len="med"/>
          </a:ln>
        </p:spPr>
        <p:txBody>
          <a:bodyPr wrap="none" anchor="ctr"/>
          <a:lstStyle/>
          <a:p>
            <a:endParaRPr lang="en-US"/>
          </a:p>
        </p:txBody>
      </p:sp>
      <p:sp>
        <p:nvSpPr>
          <p:cNvPr id="16424" name="Line 57"/>
          <p:cNvSpPr>
            <a:spLocks noChangeShapeType="1"/>
          </p:cNvSpPr>
          <p:nvPr/>
        </p:nvSpPr>
        <p:spPr bwMode="auto">
          <a:xfrm flipV="1">
            <a:off x="5208588" y="4048125"/>
            <a:ext cx="0" cy="155575"/>
          </a:xfrm>
          <a:prstGeom prst="line">
            <a:avLst/>
          </a:prstGeom>
          <a:noFill/>
          <a:ln w="25400">
            <a:solidFill>
              <a:srgbClr val="000000"/>
            </a:solidFill>
            <a:round/>
            <a:headEnd/>
            <a:tailEnd/>
          </a:ln>
        </p:spPr>
        <p:txBody>
          <a:bodyPr wrap="none" anchor="ctr"/>
          <a:lstStyle/>
          <a:p>
            <a:endParaRPr lang="en-US"/>
          </a:p>
        </p:txBody>
      </p:sp>
      <p:sp>
        <p:nvSpPr>
          <p:cNvPr id="16425" name="Freeform 58"/>
          <p:cNvSpPr>
            <a:spLocks/>
          </p:cNvSpPr>
          <p:nvPr/>
        </p:nvSpPr>
        <p:spPr bwMode="auto">
          <a:xfrm>
            <a:off x="7107238" y="3278188"/>
            <a:ext cx="101600" cy="109537"/>
          </a:xfrm>
          <a:custGeom>
            <a:avLst/>
            <a:gdLst>
              <a:gd name="T0" fmla="*/ 177921215 w 57"/>
              <a:gd name="T1" fmla="*/ 0 h 97"/>
              <a:gd name="T2" fmla="*/ 0 w 57"/>
              <a:gd name="T3" fmla="*/ 71411344 h 97"/>
              <a:gd name="T4" fmla="*/ 177921215 w 57"/>
              <a:gd name="T5" fmla="*/ 122419451 h 97"/>
              <a:gd name="T6" fmla="*/ 0 60000 65536"/>
              <a:gd name="T7" fmla="*/ 0 60000 65536"/>
              <a:gd name="T8" fmla="*/ 0 60000 65536"/>
              <a:gd name="T9" fmla="*/ 0 w 57"/>
              <a:gd name="T10" fmla="*/ 0 h 97"/>
              <a:gd name="T11" fmla="*/ 57 w 57"/>
              <a:gd name="T12" fmla="*/ 97 h 97"/>
            </a:gdLst>
            <a:ahLst/>
            <a:cxnLst>
              <a:cxn ang="T6">
                <a:pos x="T0" y="T1"/>
              </a:cxn>
              <a:cxn ang="T7">
                <a:pos x="T2" y="T3"/>
              </a:cxn>
              <a:cxn ang="T8">
                <a:pos x="T4" y="T5"/>
              </a:cxn>
            </a:cxnLst>
            <a:rect l="T9" t="T10" r="T11" b="T12"/>
            <a:pathLst>
              <a:path w="57" h="97">
                <a:moveTo>
                  <a:pt x="56" y="0"/>
                </a:moveTo>
                <a:lnTo>
                  <a:pt x="0" y="56"/>
                </a:lnTo>
                <a:lnTo>
                  <a:pt x="56" y="96"/>
                </a:lnTo>
              </a:path>
            </a:pathLst>
          </a:custGeom>
          <a:noFill/>
          <a:ln w="25400" cap="rnd">
            <a:solidFill>
              <a:srgbClr val="000000"/>
            </a:solidFill>
            <a:round/>
            <a:headEnd/>
            <a:tailEnd/>
          </a:ln>
        </p:spPr>
        <p:txBody>
          <a:bodyPr/>
          <a:lstStyle/>
          <a:p>
            <a:endParaRPr lang="en-US"/>
          </a:p>
        </p:txBody>
      </p:sp>
      <p:sp>
        <p:nvSpPr>
          <p:cNvPr id="16426" name="Line 60"/>
          <p:cNvSpPr>
            <a:spLocks noChangeShapeType="1"/>
          </p:cNvSpPr>
          <p:nvPr/>
        </p:nvSpPr>
        <p:spPr bwMode="auto">
          <a:xfrm>
            <a:off x="7400925" y="2400300"/>
            <a:ext cx="0" cy="933450"/>
          </a:xfrm>
          <a:prstGeom prst="line">
            <a:avLst/>
          </a:prstGeom>
          <a:noFill/>
          <a:ln w="25400">
            <a:solidFill>
              <a:schemeClr val="tx1"/>
            </a:solidFill>
            <a:round/>
            <a:headEnd/>
            <a:tailEnd/>
          </a:ln>
        </p:spPr>
        <p:txBody>
          <a:bodyPr wrap="none"/>
          <a:lstStyle/>
          <a:p>
            <a:endParaRPr lang="en-US"/>
          </a:p>
        </p:txBody>
      </p:sp>
      <p:sp>
        <p:nvSpPr>
          <p:cNvPr id="16427" name="Line 61"/>
          <p:cNvSpPr>
            <a:spLocks noChangeShapeType="1"/>
          </p:cNvSpPr>
          <p:nvPr/>
        </p:nvSpPr>
        <p:spPr bwMode="auto">
          <a:xfrm>
            <a:off x="7210425" y="3333750"/>
            <a:ext cx="190500" cy="0"/>
          </a:xfrm>
          <a:prstGeom prst="line">
            <a:avLst/>
          </a:prstGeom>
          <a:noFill/>
          <a:ln w="25400">
            <a:solidFill>
              <a:schemeClr val="tx1"/>
            </a:solidFill>
            <a:round/>
            <a:headEnd type="triangle" w="med" len="med"/>
            <a:tailEnd/>
          </a:ln>
        </p:spPr>
        <p:txBody>
          <a:bodyPr wrap="none"/>
          <a:lstStyle/>
          <a:p>
            <a:endParaRPr lang="en-US"/>
          </a:p>
        </p:txBody>
      </p:sp>
      <p:sp>
        <p:nvSpPr>
          <p:cNvPr id="16428" name="Line 62"/>
          <p:cNvSpPr>
            <a:spLocks noChangeShapeType="1"/>
          </p:cNvSpPr>
          <p:nvPr/>
        </p:nvSpPr>
        <p:spPr bwMode="auto">
          <a:xfrm flipH="1">
            <a:off x="4419600" y="2419350"/>
            <a:ext cx="2971800" cy="0"/>
          </a:xfrm>
          <a:prstGeom prst="line">
            <a:avLst/>
          </a:prstGeom>
          <a:noFill/>
          <a:ln w="25400">
            <a:solidFill>
              <a:schemeClr val="tx1"/>
            </a:solidFill>
            <a:round/>
            <a:headEnd/>
            <a:tailEnd/>
          </a:ln>
        </p:spPr>
        <p:txBody>
          <a:bodyPr wrap="none"/>
          <a:lstStyle/>
          <a:p>
            <a:endParaRPr lang="en-US"/>
          </a:p>
        </p:txBody>
      </p:sp>
      <p:sp>
        <p:nvSpPr>
          <p:cNvPr id="16429" name="Line 63"/>
          <p:cNvSpPr>
            <a:spLocks noChangeShapeType="1"/>
          </p:cNvSpPr>
          <p:nvPr/>
        </p:nvSpPr>
        <p:spPr bwMode="auto">
          <a:xfrm>
            <a:off x="4429125" y="2419350"/>
            <a:ext cx="0" cy="219075"/>
          </a:xfrm>
          <a:prstGeom prst="line">
            <a:avLst/>
          </a:prstGeom>
          <a:noFill/>
          <a:ln w="25400">
            <a:solidFill>
              <a:schemeClr val="tx1"/>
            </a:solidFill>
            <a:round/>
            <a:headEnd/>
            <a:tailEnd type="triangle" w="med" len="med"/>
          </a:ln>
        </p:spPr>
        <p:txBody>
          <a:bodyPr wrap="none"/>
          <a:lstStyle/>
          <a:p>
            <a:endParaRPr lang="en-US"/>
          </a:p>
        </p:txBody>
      </p:sp>
      <p:sp>
        <p:nvSpPr>
          <p:cNvPr id="16430" name="Oval 64"/>
          <p:cNvSpPr>
            <a:spLocks noChangeArrowheads="1"/>
          </p:cNvSpPr>
          <p:nvPr/>
        </p:nvSpPr>
        <p:spPr bwMode="auto">
          <a:xfrm>
            <a:off x="7353300" y="2847975"/>
            <a:ext cx="88900" cy="88900"/>
          </a:xfrm>
          <a:prstGeom prst="ellipse">
            <a:avLst/>
          </a:prstGeom>
          <a:solidFill>
            <a:schemeClr val="tx1"/>
          </a:solidFill>
          <a:ln w="25400">
            <a:solidFill>
              <a:schemeClr val="tx1"/>
            </a:solidFill>
            <a:round/>
            <a:headEnd/>
            <a:tailEnd/>
          </a:ln>
        </p:spPr>
        <p:txBody>
          <a:bodyPr wrap="none" anchor="ctr"/>
          <a:lstStyle/>
          <a:p>
            <a:endParaRPr lang="en-US"/>
          </a:p>
        </p:txBody>
      </p:sp>
      <p:sp>
        <p:nvSpPr>
          <p:cNvPr id="16431" name="Text Box 65"/>
          <p:cNvSpPr txBox="1">
            <a:spLocks noChangeArrowheads="1"/>
          </p:cNvSpPr>
          <p:nvPr/>
        </p:nvSpPr>
        <p:spPr bwMode="auto">
          <a:xfrm>
            <a:off x="1509713" y="5422900"/>
            <a:ext cx="7127875" cy="754063"/>
          </a:xfrm>
          <a:prstGeom prst="rect">
            <a:avLst/>
          </a:prstGeom>
          <a:noFill/>
          <a:ln w="25400">
            <a:noFill/>
            <a:miter lim="800000"/>
            <a:headEnd/>
            <a:tailEnd/>
          </a:ln>
        </p:spPr>
        <p:txBody>
          <a:bodyPr wrap="none">
            <a:spAutoFit/>
          </a:bodyPr>
          <a:lstStyle/>
          <a:p>
            <a:pPr>
              <a:buFontTx/>
              <a:buChar char="•"/>
            </a:pPr>
            <a:r>
              <a:rPr lang="en-US" altLang="ko-KR" sz="1600"/>
              <a:t> The same clock controls the circuits that generate the control function</a:t>
            </a:r>
          </a:p>
          <a:p>
            <a:r>
              <a:rPr lang="en-US" altLang="ko-KR" sz="1600"/>
              <a:t>   and the destination register</a:t>
            </a:r>
          </a:p>
          <a:p>
            <a:pPr>
              <a:buFontTx/>
              <a:buChar char="•"/>
            </a:pPr>
            <a:r>
              <a:rPr lang="en-US" altLang="ko-KR" sz="1600"/>
              <a:t> Registers are assumed to use </a:t>
            </a:r>
            <a:r>
              <a:rPr lang="en-US" altLang="ko-KR" sz="1600" i="1"/>
              <a:t>positive-edge-triggered</a:t>
            </a:r>
            <a:r>
              <a:rPr lang="en-US" altLang="ko-KR" sz="1600"/>
              <a:t> flip-flops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0" y="314325"/>
            <a:ext cx="8809038" cy="434975"/>
          </a:xfrm>
          <a:noFill/>
          <a:ln w="12700">
            <a:miter lim="800000"/>
            <a:headEnd/>
            <a:tailEnd/>
          </a:ln>
        </p:spPr>
        <p:txBody>
          <a:bodyPr vert="horz" wrap="square" lIns="63500" tIns="25400" rIns="63500" bIns="25400" numCol="1" anchor="t" anchorCtr="0" compatLnSpc="1">
            <a:prstTxWarp prst="textNoShape">
              <a:avLst/>
            </a:prstTxWarp>
            <a:spAutoFit/>
          </a:bodyPr>
          <a:lstStyle/>
          <a:p>
            <a:r>
              <a:rPr lang="en-US" altLang="ko-KR" sz="2800" smtClean="0"/>
              <a:t>SIMULTANEOUS OPERATIONS</a:t>
            </a:r>
          </a:p>
        </p:txBody>
      </p:sp>
      <p:sp>
        <p:nvSpPr>
          <p:cNvPr id="17411" name="Rectangle 3"/>
          <p:cNvSpPr>
            <a:spLocks noChangeArrowheads="1"/>
          </p:cNvSpPr>
          <p:nvPr/>
        </p:nvSpPr>
        <p:spPr bwMode="auto">
          <a:xfrm>
            <a:off x="7369175" y="0"/>
            <a:ext cx="1649413" cy="280988"/>
          </a:xfrm>
          <a:prstGeom prst="rect">
            <a:avLst/>
          </a:prstGeom>
          <a:noFill/>
          <a:ln w="25400">
            <a:noFill/>
            <a:miter lim="800000"/>
            <a:headEnd/>
            <a:tailEnd/>
          </a:ln>
        </p:spPr>
        <p:txBody>
          <a:bodyPr wrap="none" lIns="90488" tIns="44450" rIns="90488" bIns="44450">
            <a:spAutoFit/>
          </a:bodyPr>
          <a:lstStyle/>
          <a:p>
            <a:pPr algn="r" defTabSz="762000"/>
            <a:r>
              <a:rPr lang="en-US" altLang="ko-KR" sz="1400" i="1">
                <a:solidFill>
                  <a:schemeClr val="tx1"/>
                </a:solidFill>
              </a:rPr>
              <a:t>Register Transfer</a:t>
            </a:r>
          </a:p>
        </p:txBody>
      </p:sp>
      <p:sp>
        <p:nvSpPr>
          <p:cNvPr id="17412" name="Rectangle 4"/>
          <p:cNvSpPr>
            <a:spLocks noGrp="1" noChangeArrowheads="1"/>
          </p:cNvSpPr>
          <p:nvPr>
            <p:ph type="body" idx="1"/>
          </p:nvPr>
        </p:nvSpPr>
        <p:spPr bwMode="auto">
          <a:xfrm>
            <a:off x="1038225" y="1209675"/>
            <a:ext cx="6781800" cy="5164138"/>
          </a:xfrm>
          <a:noFill/>
          <a:ln>
            <a:miter lim="800000"/>
            <a:headEnd/>
            <a:tailEnd/>
          </a:ln>
        </p:spPr>
        <p:txBody>
          <a:bodyPr vert="horz" wrap="square" lIns="91440" tIns="45720" rIns="91440" bIns="45720" numCol="1" anchor="t" anchorCtr="0" compatLnSpc="1">
            <a:prstTxWarp prst="textNoShape">
              <a:avLst/>
            </a:prstTxWarp>
          </a:bodyPr>
          <a:lstStyle/>
          <a:p>
            <a:r>
              <a:rPr lang="en-US" altLang="ko-KR" sz="2000" dirty="0" smtClean="0"/>
              <a:t>If two or more operations are to occur simultaneously, they are separated with commas</a:t>
            </a:r>
          </a:p>
          <a:p>
            <a:endParaRPr lang="en-US" altLang="ko-KR" sz="2000" dirty="0" smtClean="0"/>
          </a:p>
          <a:p>
            <a:pPr lvl="1">
              <a:buFontTx/>
              <a:buNone/>
            </a:pPr>
            <a:r>
              <a:rPr lang="en-US" altLang="ko-KR" sz="2000" dirty="0" smtClean="0"/>
              <a:t>P:  R3 </a:t>
            </a:r>
            <a:r>
              <a:rPr lang="en-US" altLang="ko-KR" sz="1800" dirty="0" smtClean="0">
                <a:sym typeface="Symbol" pitchFamily="18" charset="2"/>
              </a:rPr>
              <a:t> </a:t>
            </a:r>
            <a:r>
              <a:rPr lang="en-US" altLang="ko-KR" sz="2000" dirty="0" smtClean="0">
                <a:sym typeface="Symbol" pitchFamily="18" charset="2"/>
              </a:rPr>
              <a:t>R5</a:t>
            </a:r>
            <a:r>
              <a:rPr lang="en-US" altLang="ko-KR" sz="2000" dirty="0" smtClean="0">
                <a:solidFill>
                  <a:schemeClr val="bg2"/>
                </a:solidFill>
                <a:sym typeface="Symbol" pitchFamily="18" charset="2"/>
              </a:rPr>
              <a:t>, </a:t>
            </a:r>
            <a:r>
              <a:rPr lang="en-US" altLang="ko-KR" sz="2000" dirty="0" smtClean="0">
                <a:sym typeface="Symbol" pitchFamily="18" charset="2"/>
              </a:rPr>
              <a:t>MAR </a:t>
            </a:r>
            <a:r>
              <a:rPr lang="en-US" altLang="ko-KR" sz="1800" dirty="0" smtClean="0">
                <a:sym typeface="Symbol" pitchFamily="18" charset="2"/>
              </a:rPr>
              <a:t></a:t>
            </a:r>
            <a:r>
              <a:rPr lang="en-US" altLang="ko-KR" sz="2000" dirty="0" smtClean="0">
                <a:sym typeface="Symbol" pitchFamily="18" charset="2"/>
              </a:rPr>
              <a:t> IR</a:t>
            </a:r>
            <a:r>
              <a:rPr lang="en-US" altLang="ko-KR" sz="1800" dirty="0" smtClean="0">
                <a:sym typeface="Symbol" pitchFamily="18" charset="2"/>
              </a:rPr>
              <a:t> </a:t>
            </a:r>
          </a:p>
          <a:p>
            <a:pPr lvl="1">
              <a:buFontTx/>
              <a:buNone/>
            </a:pPr>
            <a:endParaRPr lang="en-US" altLang="ko-KR" sz="1800" dirty="0" smtClean="0">
              <a:sym typeface="Symbol" pitchFamily="18" charset="2"/>
            </a:endParaRPr>
          </a:p>
          <a:p>
            <a:r>
              <a:rPr lang="en-US" altLang="ko-KR" sz="2000" dirty="0" smtClean="0">
                <a:sym typeface="Symbol" pitchFamily="18" charset="2"/>
              </a:rPr>
              <a:t>Here, if the control function P = 1, load the contents of R5 into R3, and at the same time (clock), load the contents of register IR into register MAR</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HTemplate150">
  <a:themeElements>
    <a:clrScheme name="MHTemplate15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HTemplate150">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9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imesNewRomanPS Bold" charset="0"/>
          </a:defRPr>
        </a:defPPr>
      </a:lstStyle>
    </a:spDef>
    <a:lnDef>
      <a:spPr bwMode="auto">
        <a:xfrm>
          <a:off x="0" y="0"/>
          <a:ext cx="1" cy="1"/>
        </a:xfrm>
        <a:custGeom>
          <a:avLst/>
          <a:gdLst/>
          <a:ahLst/>
          <a:cxnLst/>
          <a:rect l="0" t="0" r="0" b="0"/>
          <a:pathLst/>
        </a:custGeom>
        <a:noFill/>
        <a:ln w="9525"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9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imesNewRomanPS Bold" charset="0"/>
          </a:defRPr>
        </a:defPPr>
      </a:lstStyle>
    </a:lnDef>
  </a:objectDefaults>
  <a:extraClrSchemeLst>
    <a:extraClrScheme>
      <a:clrScheme name="MHTemplate15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HTemplate15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HTemplate15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HTemplate15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HTemplate15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HTemplate15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HTemplate15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D206A4-6F00-4592-A96E-7925F6057F80}"/>
</file>

<file path=customXml/itemProps2.xml><?xml version="1.0" encoding="utf-8"?>
<ds:datastoreItem xmlns:ds="http://schemas.openxmlformats.org/officeDocument/2006/customXml" ds:itemID="{028A0490-8D1B-4C24-B73A-6B7E99CD348B}"/>
</file>

<file path=customXml/itemProps3.xml><?xml version="1.0" encoding="utf-8"?>
<ds:datastoreItem xmlns:ds="http://schemas.openxmlformats.org/officeDocument/2006/customXml" ds:itemID="{BDD73C60-C36D-469D-9995-2A9F74E00B57}"/>
</file>

<file path=docProps/app.xml><?xml version="1.0" encoding="utf-8"?>
<Properties xmlns="http://schemas.openxmlformats.org/officeDocument/2006/extended-properties" xmlns:vt="http://schemas.openxmlformats.org/officeDocument/2006/docPropsVTypes">
  <TotalTime>566</TotalTime>
  <Words>3115</Words>
  <Application>Microsoft Office PowerPoint</Application>
  <PresentationFormat>On-screen Show (4:3)</PresentationFormat>
  <Paragraphs>625</Paragraphs>
  <Slides>56</Slides>
  <Notes>9</Notes>
  <HiddenSlides>0</HiddenSlides>
  <MMClips>0</MMClips>
  <ScaleCrop>false</ScaleCrop>
  <HeadingPairs>
    <vt:vector size="4" baseType="variant">
      <vt:variant>
        <vt:lpstr>Theme</vt:lpstr>
      </vt:variant>
      <vt:variant>
        <vt:i4>2</vt:i4>
      </vt:variant>
      <vt:variant>
        <vt:lpstr>Slide Titles</vt:lpstr>
      </vt:variant>
      <vt:variant>
        <vt:i4>56</vt:i4>
      </vt:variant>
    </vt:vector>
  </HeadingPairs>
  <TitlesOfParts>
    <vt:vector size="58" baseType="lpstr">
      <vt:lpstr>Office Theme</vt:lpstr>
      <vt:lpstr>MHTemplate150</vt:lpstr>
      <vt:lpstr>Computer System Architecture</vt:lpstr>
      <vt:lpstr>REGISTER  TRANSFER  LANGUAGE</vt:lpstr>
      <vt:lpstr>DESIGNATION OF REGISTERS</vt:lpstr>
      <vt:lpstr>DESIGNATION OF REGISTERS</vt:lpstr>
      <vt:lpstr>REGISTER  TRANSFER</vt:lpstr>
      <vt:lpstr>REGISTER  TRANSFER</vt:lpstr>
      <vt:lpstr>CONTROL FUNCTIONS</vt:lpstr>
      <vt:lpstr>HARDWARE  IMPLEMENTATION  OF  CONTROLLED TRANSFERS</vt:lpstr>
      <vt:lpstr>SIMULTANEOUS OPERATIONS</vt:lpstr>
      <vt:lpstr>BASIC SYMBOLS FOR REGISTER TRANSFERS</vt:lpstr>
      <vt:lpstr>CONNECTING REGISTRS</vt:lpstr>
      <vt:lpstr>BUS  AND  BUS  TRANSFER</vt:lpstr>
      <vt:lpstr>Three-State Buffers</vt:lpstr>
      <vt:lpstr>Three-State Buffers</vt:lpstr>
      <vt:lpstr>Three-State Buffers</vt:lpstr>
      <vt:lpstr>Using Tri-state buffers and the decoder construct a bus system to transfer information from four registers. Each register is 4-bit wide.</vt:lpstr>
      <vt:lpstr>BUS  TRANSFER  IN  RTL</vt:lpstr>
      <vt:lpstr>MEMORY (RAM)</vt:lpstr>
      <vt:lpstr>MEMORY  TRANSFER</vt:lpstr>
      <vt:lpstr>MEMORY  READ</vt:lpstr>
      <vt:lpstr>MEMORY  WRITE</vt:lpstr>
      <vt:lpstr>SUMMARY OF R. TRANSFER MICROOPERATIONS</vt:lpstr>
      <vt:lpstr>MICROOPERATIONS</vt:lpstr>
      <vt:lpstr>ARITHMETIC  MICROOPERATIONS</vt:lpstr>
      <vt:lpstr>BINARY  ADDER</vt:lpstr>
      <vt:lpstr>BINARY  ADDER</vt:lpstr>
      <vt:lpstr>BINARY  ADDER</vt:lpstr>
      <vt:lpstr>Binary Adder-Subtractor</vt:lpstr>
      <vt:lpstr>Binary Adder-Subtractor</vt:lpstr>
      <vt:lpstr>Incrementer</vt:lpstr>
      <vt:lpstr>Binary Decrementer</vt:lpstr>
      <vt:lpstr>ARITHMETIC  CIRCUIT</vt:lpstr>
      <vt:lpstr>ARITHMETIC  CIRCUIT</vt:lpstr>
      <vt:lpstr>ARITHMETIC  CIRCUIT</vt:lpstr>
      <vt:lpstr>ARITHMETIC  CIRCUIT</vt:lpstr>
      <vt:lpstr>LOGIC  MICROOPERATIONS</vt:lpstr>
      <vt:lpstr>LOGIC  MICROOPERATIONS</vt:lpstr>
      <vt:lpstr>HARDWARE  IMPLEMENTATION  OF  LOGIC MICROOPERATIONS</vt:lpstr>
      <vt:lpstr>APPLICATIONS OF LOGIC MICROOPERATIONS</vt:lpstr>
      <vt:lpstr>SELECTIVE SET</vt:lpstr>
      <vt:lpstr>SELECTIVE COMPLEMENT</vt:lpstr>
      <vt:lpstr>SELECTIVE CLEAR</vt:lpstr>
      <vt:lpstr>MASK OPERATION</vt:lpstr>
      <vt:lpstr>CLEAR OPERATION</vt:lpstr>
      <vt:lpstr>INSERT OPERATION</vt:lpstr>
      <vt:lpstr>Shift Microoperations</vt:lpstr>
      <vt:lpstr>Shift Microoperations</vt:lpstr>
      <vt:lpstr>Shift Microoperations</vt:lpstr>
      <vt:lpstr>Shift Microoperations</vt:lpstr>
      <vt:lpstr>Shift Microoperations</vt:lpstr>
      <vt:lpstr>Shift Microoperations</vt:lpstr>
      <vt:lpstr>Shift Microoperations</vt:lpstr>
      <vt:lpstr>Hardware Implementation of logic microoperations</vt:lpstr>
      <vt:lpstr>Arithmetic Logic Shift Unit</vt:lpstr>
      <vt:lpstr>Arithmetic Logic Shift Unit</vt:lpstr>
      <vt:lpstr>Arithmetic Logic Shift Unit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Architecture</dc:title>
  <dc:creator>GM</dc:creator>
  <cp:lastModifiedBy>Nishu</cp:lastModifiedBy>
  <cp:revision>84</cp:revision>
  <dcterms:created xsi:type="dcterms:W3CDTF">2014-09-17T07:30:13Z</dcterms:created>
  <dcterms:modified xsi:type="dcterms:W3CDTF">2017-08-18T06:11:41Z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