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2" r:id="rId3"/>
    <p:sldId id="261" r:id="rId4"/>
    <p:sldId id="265" r:id="rId5"/>
    <p:sldId id="268" r:id="rId6"/>
    <p:sldId id="269" r:id="rId7"/>
    <p:sldId id="270" r:id="rId8"/>
    <p:sldId id="272" r:id="rId9"/>
    <p:sldId id="271" r:id="rId10"/>
    <p:sldId id="264" r:id="rId11"/>
    <p:sldId id="273" r:id="rId12"/>
    <p:sldId id="274" r:id="rId13"/>
    <p:sldId id="275" r:id="rId14"/>
    <p:sldId id="276" r:id="rId15"/>
    <p:sldId id="277" r:id="rId16"/>
    <p:sldId id="278" r:id="rId17"/>
    <p:sldId id="279" r:id="rId18"/>
    <p:sldId id="284" r:id="rId19"/>
    <p:sldId id="285" r:id="rId20"/>
    <p:sldId id="282" r:id="rId21"/>
    <p:sldId id="287" r:id="rId22"/>
    <p:sldId id="286"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D6C8B6-B0CC-4280-AFC9-DB160419C9A0}" type="datetimeFigureOut">
              <a:rPr lang="en-US" smtClean="0"/>
              <a:pPr/>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8C589-596C-4385-841B-47AFB8B4991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36FC6633-3DC1-4802-8555-E7BA3337FF81}" type="slidenum">
              <a:rPr lang="en-US" altLang="ko-KR" smtClean="0"/>
              <a:pPr/>
              <a:t>5</a:t>
            </a:fld>
            <a:endParaRPr lang="en-US" altLang="ko-KR" smtClean="0"/>
          </a:p>
        </p:txBody>
      </p:sp>
      <p:sp>
        <p:nvSpPr>
          <p:cNvPr id="55299" name="Rectangle 2"/>
          <p:cNvSpPr>
            <a:spLocks noGrp="1" noRot="1" noChangeAspect="1" noChangeArrowheads="1" noTextEdit="1"/>
          </p:cNvSpPr>
          <p:nvPr>
            <p:ph type="sldImg"/>
          </p:nvPr>
        </p:nvSpPr>
        <p:spPr>
          <a:xfrm>
            <a:off x="-2686050" y="1276350"/>
            <a:ext cx="8809038" cy="6607175"/>
          </a:xfrm>
          <a:ln w="12699"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18AD675C-2F2C-4592-9360-A1134F703397}" type="slidenum">
              <a:rPr lang="en-US" altLang="ko-KR" smtClean="0"/>
              <a:pPr/>
              <a:t>6</a:t>
            </a:fld>
            <a:endParaRPr lang="en-US" altLang="ko-KR" smtClean="0"/>
          </a:p>
        </p:txBody>
      </p:sp>
      <p:sp>
        <p:nvSpPr>
          <p:cNvPr id="56323" name="Rectangle 2"/>
          <p:cNvSpPr>
            <a:spLocks noGrp="1" noRot="1" noChangeAspect="1" noChangeArrowheads="1" noTextEdit="1"/>
          </p:cNvSpPr>
          <p:nvPr>
            <p:ph type="sldImg"/>
          </p:nvPr>
        </p:nvSpPr>
        <p:spPr>
          <a:xfrm>
            <a:off x="-2686050" y="1276350"/>
            <a:ext cx="8809038" cy="6607175"/>
          </a:xfrm>
          <a:ln w="12699"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390E9E77-E018-439C-9581-5803382F05A1}" type="slidenum">
              <a:rPr lang="en-US" altLang="ko-KR" smtClean="0"/>
              <a:pPr/>
              <a:t>7</a:t>
            </a:fld>
            <a:endParaRPr lang="en-US" altLang="ko-KR" smtClean="0"/>
          </a:p>
        </p:txBody>
      </p:sp>
      <p:sp>
        <p:nvSpPr>
          <p:cNvPr id="57347" name="Rectangle 2"/>
          <p:cNvSpPr>
            <a:spLocks noGrp="1" noRot="1" noChangeAspect="1" noChangeArrowheads="1" noTextEdit="1"/>
          </p:cNvSpPr>
          <p:nvPr>
            <p:ph type="sldImg"/>
          </p:nvPr>
        </p:nvSpPr>
        <p:spPr>
          <a:xfrm>
            <a:off x="-2686050" y="1276350"/>
            <a:ext cx="8809038" cy="6607175"/>
          </a:xfrm>
          <a:ln w="12699"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4788E88A-6465-431B-A0C4-B64F5B4A5541}" type="slidenum">
              <a:rPr lang="en-US" altLang="ko-KR" smtClean="0"/>
              <a:pPr/>
              <a:t>9</a:t>
            </a:fld>
            <a:endParaRPr lang="en-US" altLang="ko-KR" smtClean="0"/>
          </a:p>
        </p:txBody>
      </p:sp>
      <p:sp>
        <p:nvSpPr>
          <p:cNvPr id="58371" name="Rectangle 2"/>
          <p:cNvSpPr>
            <a:spLocks noGrp="1" noRot="1" noChangeAspect="1" noChangeArrowheads="1" noTextEdit="1"/>
          </p:cNvSpPr>
          <p:nvPr>
            <p:ph type="sldImg"/>
          </p:nvPr>
        </p:nvSpPr>
        <p:spPr>
          <a:xfrm>
            <a:off x="-2686050" y="1276350"/>
            <a:ext cx="8809038" cy="6607175"/>
          </a:xfrm>
          <a:ln w="12699"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E8F13-F69E-4CA5-8601-9A76F23E3C4F}" type="slidenum">
              <a:rPr lang="en-US"/>
              <a:pPr/>
              <a:t>15</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82CFB4-1434-46E0-80D3-F8616EFAE457}"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82CFB4-1434-46E0-80D3-F8616EFAE457}"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82CFB4-1434-46E0-80D3-F8616EFAE457}"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82CFB4-1434-46E0-80D3-F8616EFAE457}"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2CFB4-1434-46E0-80D3-F8616EFAE457}"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82CFB4-1434-46E0-80D3-F8616EFAE457}"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82CFB4-1434-46E0-80D3-F8616EFAE457}" type="datetimeFigureOut">
              <a:rPr lang="en-US" smtClean="0"/>
              <a:pPr/>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82CFB4-1434-46E0-80D3-F8616EFAE457}" type="datetimeFigureOut">
              <a:rPr lang="en-US" smtClean="0"/>
              <a:pPr/>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2CFB4-1434-46E0-80D3-F8616EFAE457}" type="datetimeFigureOut">
              <a:rPr lang="en-US" smtClean="0"/>
              <a:pPr/>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2CFB4-1434-46E0-80D3-F8616EFAE457}"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2CFB4-1434-46E0-80D3-F8616EFAE457}"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9D92B-1A12-4E0E-BF76-CB06896B71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2CFB4-1434-46E0-80D3-F8616EFAE457}" type="datetimeFigureOut">
              <a:rPr lang="en-US" smtClean="0"/>
              <a:pPr/>
              <a:t>9/23/2015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9D92B-1A12-4E0E-BF76-CB06896B71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Pipeline and vector processing</a:t>
            </a:r>
            <a:endParaRPr lang="en-US" dirty="0"/>
          </a:p>
        </p:txBody>
      </p:sp>
      <p:sp>
        <p:nvSpPr>
          <p:cNvPr id="3" name="Subtitle 2"/>
          <p:cNvSpPr>
            <a:spLocks noGrp="1"/>
          </p:cNvSpPr>
          <p:nvPr>
            <p:ph type="subTitle" idx="1"/>
          </p:nvPr>
        </p:nvSpPr>
        <p:spPr/>
        <p:txBody>
          <a:bodyPr/>
          <a:lstStyle/>
          <a:p>
            <a:r>
              <a:rPr lang="en-US" dirty="0" smtClean="0"/>
              <a:t>UNIT-2 2</a:t>
            </a:r>
            <a:r>
              <a:rPr lang="en-US" baseline="30000" dirty="0" smtClean="0"/>
              <a:t>nd</a:t>
            </a:r>
            <a:r>
              <a:rPr lang="en-US" dirty="0" smtClean="0"/>
              <a:t> part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smtClean="0"/>
              <a:t>Example </a:t>
            </a:r>
            <a:endParaRPr lang="en-US" sz="3600" dirty="0"/>
          </a:p>
        </p:txBody>
      </p:sp>
      <p:sp>
        <p:nvSpPr>
          <p:cNvPr id="3" name="Content Placeholder 2"/>
          <p:cNvSpPr>
            <a:spLocks noGrp="1"/>
          </p:cNvSpPr>
          <p:nvPr>
            <p:ph idx="1"/>
          </p:nvPr>
        </p:nvSpPr>
        <p:spPr>
          <a:xfrm>
            <a:off x="228600" y="914400"/>
            <a:ext cx="8763000" cy="5211763"/>
          </a:xfrm>
        </p:spPr>
        <p:txBody>
          <a:bodyPr>
            <a:normAutofit fontScale="85000" lnSpcReduction="20000"/>
          </a:bodyPr>
          <a:lstStyle/>
          <a:p>
            <a:endParaRPr lang="en-US" dirty="0"/>
          </a:p>
          <a:p>
            <a:r>
              <a:rPr lang="en-US" dirty="0"/>
              <a:t>X = 0.9504 x 10</a:t>
            </a:r>
            <a:r>
              <a:rPr lang="en-US" baseline="30000" dirty="0"/>
              <a:t>3 </a:t>
            </a:r>
            <a:r>
              <a:rPr lang="en-US" dirty="0"/>
              <a:t>and Y = 0.8200 x 10</a:t>
            </a:r>
            <a:r>
              <a:rPr lang="en-US" baseline="30000" dirty="0"/>
              <a:t>2 </a:t>
            </a:r>
            <a:endParaRPr lang="en-US" baseline="30000" dirty="0" smtClean="0"/>
          </a:p>
          <a:p>
            <a:r>
              <a:rPr lang="en-US" dirty="0" smtClean="0"/>
              <a:t>The </a:t>
            </a:r>
            <a:r>
              <a:rPr lang="en-US" dirty="0"/>
              <a:t>two exponents are subtracted in the first segment to obtain 3-2=1 </a:t>
            </a:r>
          </a:p>
          <a:p>
            <a:r>
              <a:rPr lang="en-US" dirty="0" smtClean="0"/>
              <a:t>The </a:t>
            </a:r>
            <a:r>
              <a:rPr lang="en-US" dirty="0"/>
              <a:t>larger exponent 3 is chosen as the exponent of the result </a:t>
            </a:r>
          </a:p>
          <a:p>
            <a:r>
              <a:rPr lang="en-US" dirty="0" smtClean="0"/>
              <a:t>Segment </a:t>
            </a:r>
            <a:r>
              <a:rPr lang="en-US" dirty="0"/>
              <a:t>2 shifts the mantissa of Y to the right to obtain Y = 0.0820 x 10</a:t>
            </a:r>
            <a:r>
              <a:rPr lang="en-US" baseline="30000" dirty="0"/>
              <a:t>3 </a:t>
            </a:r>
            <a:endParaRPr lang="en-US" dirty="0"/>
          </a:p>
          <a:p>
            <a:r>
              <a:rPr lang="en-US" dirty="0" smtClean="0"/>
              <a:t>The </a:t>
            </a:r>
            <a:r>
              <a:rPr lang="en-US" dirty="0"/>
              <a:t>mantissas are now aligned </a:t>
            </a:r>
          </a:p>
          <a:p>
            <a:r>
              <a:rPr lang="en-US" dirty="0" smtClean="0"/>
              <a:t>Segment </a:t>
            </a:r>
            <a:r>
              <a:rPr lang="en-US" dirty="0"/>
              <a:t>3 produces the sum Z = 1.0324 x 10</a:t>
            </a:r>
            <a:r>
              <a:rPr lang="en-US" baseline="30000" dirty="0"/>
              <a:t>3 </a:t>
            </a:r>
            <a:endParaRPr lang="en-US" dirty="0"/>
          </a:p>
          <a:p>
            <a:r>
              <a:rPr lang="en-US" dirty="0" smtClean="0"/>
              <a:t>Segment </a:t>
            </a:r>
            <a:r>
              <a:rPr lang="en-US" dirty="0"/>
              <a:t>4 normalizes the result by shifting the mantissa once to the right and incrementing the exponent by one to obtain Z = 0.10324 x 10</a:t>
            </a:r>
            <a:r>
              <a:rPr lang="en-US" baseline="30000" dirty="0"/>
              <a:t>4 </a:t>
            </a:r>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319B7FA7-922F-43B3-A199-CD7E04C8CF15}" type="slidenum">
              <a:rPr lang="en-US"/>
              <a:pPr/>
              <a:t>11</a:t>
            </a:fld>
            <a:endParaRPr lang="en-US"/>
          </a:p>
        </p:txBody>
      </p:sp>
      <p:sp>
        <p:nvSpPr>
          <p:cNvPr id="14339" name="Rectangle 2"/>
          <p:cNvSpPr>
            <a:spLocks noGrp="1" noChangeArrowheads="1"/>
          </p:cNvSpPr>
          <p:nvPr>
            <p:ph type="title"/>
          </p:nvPr>
        </p:nvSpPr>
        <p:spPr>
          <a:xfrm>
            <a:off x="457200" y="0"/>
            <a:ext cx="8229600" cy="685800"/>
          </a:xfrm>
        </p:spPr>
        <p:txBody>
          <a:bodyPr>
            <a:normAutofit/>
          </a:bodyPr>
          <a:lstStyle/>
          <a:p>
            <a:pPr eaLnBrk="1" hangingPunct="1"/>
            <a:r>
              <a:rPr lang="en-US" sz="2800" b="1" dirty="0" smtClean="0"/>
              <a:t>Instruction Pipeline</a:t>
            </a:r>
          </a:p>
        </p:txBody>
      </p:sp>
      <p:sp>
        <p:nvSpPr>
          <p:cNvPr id="14340" name="Rectangle 3"/>
          <p:cNvSpPr>
            <a:spLocks noGrp="1" noChangeArrowheads="1"/>
          </p:cNvSpPr>
          <p:nvPr>
            <p:ph type="body" idx="1"/>
          </p:nvPr>
        </p:nvSpPr>
        <p:spPr>
          <a:xfrm>
            <a:off x="381000" y="685800"/>
            <a:ext cx="8305800" cy="5638800"/>
          </a:xfrm>
        </p:spPr>
        <p:txBody>
          <a:bodyPr>
            <a:normAutofit/>
          </a:bodyPr>
          <a:lstStyle/>
          <a:p>
            <a:r>
              <a:rPr lang="en-US" sz="2000" dirty="0" smtClean="0"/>
              <a:t>An </a:t>
            </a:r>
            <a:r>
              <a:rPr lang="en-US" sz="2000" dirty="0"/>
              <a:t>instruction pipeline reads consecutive instructions from memory while previous instructions are being executed in other segments </a:t>
            </a:r>
          </a:p>
          <a:p>
            <a:r>
              <a:rPr lang="en-US" sz="2000" dirty="0" smtClean="0"/>
              <a:t>This </a:t>
            </a:r>
            <a:r>
              <a:rPr lang="en-US" sz="2000" dirty="0"/>
              <a:t>causes the instruction fetch and execute phases to overlap and perform simultaneous operations </a:t>
            </a:r>
          </a:p>
          <a:p>
            <a:r>
              <a:rPr lang="en-US" sz="2000" dirty="0" smtClean="0"/>
              <a:t>If </a:t>
            </a:r>
            <a:r>
              <a:rPr lang="en-US" sz="2000" dirty="0"/>
              <a:t>a branch out of sequence occurs, the pipeline must be emptied and all the instructions that have been read from memory after the branch instruction must be </a:t>
            </a:r>
            <a:r>
              <a:rPr lang="en-US" sz="2000" dirty="0" smtClean="0"/>
              <a:t>discarded. </a:t>
            </a:r>
            <a:endParaRPr lang="en-US" sz="2000" dirty="0"/>
          </a:p>
          <a:p>
            <a:r>
              <a:rPr lang="en-US" sz="2000" dirty="0" smtClean="0">
                <a:latin typeface="Times New Roman" pitchFamily="18" charset="0"/>
              </a:rPr>
              <a:t>In the most General cases the computer needs to process each instruction with the following sequence of steps:</a:t>
            </a:r>
          </a:p>
          <a:p>
            <a:pPr eaLnBrk="1" hangingPunct="1"/>
            <a:r>
              <a:rPr lang="en-US" sz="2000" dirty="0" smtClean="0">
                <a:latin typeface="Times New Roman" pitchFamily="18" charset="0"/>
              </a:rPr>
              <a:t>Fetch the instruction from memory.</a:t>
            </a:r>
          </a:p>
          <a:p>
            <a:pPr eaLnBrk="1" hangingPunct="1"/>
            <a:r>
              <a:rPr lang="en-US" sz="2000" dirty="0" smtClean="0">
                <a:latin typeface="Times New Roman" pitchFamily="18" charset="0"/>
              </a:rPr>
              <a:t>Decode the instruction.</a:t>
            </a:r>
          </a:p>
          <a:p>
            <a:pPr eaLnBrk="1" hangingPunct="1"/>
            <a:r>
              <a:rPr lang="en-US" sz="2000" dirty="0" smtClean="0">
                <a:latin typeface="Times New Roman" pitchFamily="18" charset="0"/>
              </a:rPr>
              <a:t>Calculate the effective address.</a:t>
            </a:r>
          </a:p>
          <a:p>
            <a:pPr eaLnBrk="1" hangingPunct="1"/>
            <a:r>
              <a:rPr lang="en-US" sz="2000" dirty="0" smtClean="0">
                <a:latin typeface="Times New Roman" pitchFamily="18" charset="0"/>
              </a:rPr>
              <a:t>Fetch the operands from memory.</a:t>
            </a:r>
          </a:p>
          <a:p>
            <a:pPr eaLnBrk="1" hangingPunct="1"/>
            <a:r>
              <a:rPr lang="en-US" sz="2000" dirty="0" smtClean="0">
                <a:latin typeface="Times New Roman" pitchFamily="18" charset="0"/>
              </a:rPr>
              <a:t>Execute the instruction.</a:t>
            </a:r>
          </a:p>
          <a:p>
            <a:pPr eaLnBrk="1" hangingPunct="1"/>
            <a:r>
              <a:rPr lang="en-US" sz="2000" dirty="0" smtClean="0">
                <a:latin typeface="Times New Roman" pitchFamily="18" charset="0"/>
              </a:rPr>
              <a:t>Store the result in the proper place.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blinds(horizontal)">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blinds(horizontal)">
                                      <p:cBhvr>
                                        <p:cTn id="12" dur="5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blinds(horizontal)">
                                      <p:cBhvr>
                                        <p:cTn id="17" dur="500"/>
                                        <p:tgtEl>
                                          <p:spTgt spid="143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40">
                                            <p:txEl>
                                              <p:pRg st="3" end="3"/>
                                            </p:txEl>
                                          </p:spTgt>
                                        </p:tgtEl>
                                        <p:attrNameLst>
                                          <p:attrName>style.visibility</p:attrName>
                                        </p:attrNameLst>
                                      </p:cBhvr>
                                      <p:to>
                                        <p:strVal val="visible"/>
                                      </p:to>
                                    </p:set>
                                    <p:animEffect transition="in" filter="blinds(horizontal)">
                                      <p:cBhvr>
                                        <p:cTn id="22" dur="500"/>
                                        <p:tgtEl>
                                          <p:spTgt spid="143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340">
                                            <p:txEl>
                                              <p:pRg st="4" end="4"/>
                                            </p:txEl>
                                          </p:spTgt>
                                        </p:tgtEl>
                                        <p:attrNameLst>
                                          <p:attrName>style.visibility</p:attrName>
                                        </p:attrNameLst>
                                      </p:cBhvr>
                                      <p:to>
                                        <p:strVal val="visible"/>
                                      </p:to>
                                    </p:set>
                                    <p:animEffect transition="in" filter="blinds(horizontal)">
                                      <p:cBhvr>
                                        <p:cTn id="27" dur="500"/>
                                        <p:tgtEl>
                                          <p:spTgt spid="143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340">
                                            <p:txEl>
                                              <p:pRg st="5" end="5"/>
                                            </p:txEl>
                                          </p:spTgt>
                                        </p:tgtEl>
                                        <p:attrNameLst>
                                          <p:attrName>style.visibility</p:attrName>
                                        </p:attrNameLst>
                                      </p:cBhvr>
                                      <p:to>
                                        <p:strVal val="visible"/>
                                      </p:to>
                                    </p:set>
                                    <p:animEffect transition="in" filter="blinds(horizontal)">
                                      <p:cBhvr>
                                        <p:cTn id="32" dur="500"/>
                                        <p:tgtEl>
                                          <p:spTgt spid="1434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340">
                                            <p:txEl>
                                              <p:pRg st="6" end="6"/>
                                            </p:txEl>
                                          </p:spTgt>
                                        </p:tgtEl>
                                        <p:attrNameLst>
                                          <p:attrName>style.visibility</p:attrName>
                                        </p:attrNameLst>
                                      </p:cBhvr>
                                      <p:to>
                                        <p:strVal val="visible"/>
                                      </p:to>
                                    </p:set>
                                    <p:animEffect transition="in" filter="blinds(horizontal)">
                                      <p:cBhvr>
                                        <p:cTn id="37" dur="500"/>
                                        <p:tgtEl>
                                          <p:spTgt spid="1434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340">
                                            <p:txEl>
                                              <p:pRg st="7" end="7"/>
                                            </p:txEl>
                                          </p:spTgt>
                                        </p:tgtEl>
                                        <p:attrNameLst>
                                          <p:attrName>style.visibility</p:attrName>
                                        </p:attrNameLst>
                                      </p:cBhvr>
                                      <p:to>
                                        <p:strVal val="visible"/>
                                      </p:to>
                                    </p:set>
                                    <p:animEffect transition="in" filter="blinds(horizontal)">
                                      <p:cBhvr>
                                        <p:cTn id="42" dur="500"/>
                                        <p:tgtEl>
                                          <p:spTgt spid="1434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340">
                                            <p:txEl>
                                              <p:pRg st="8" end="8"/>
                                            </p:txEl>
                                          </p:spTgt>
                                        </p:tgtEl>
                                        <p:attrNameLst>
                                          <p:attrName>style.visibility</p:attrName>
                                        </p:attrNameLst>
                                      </p:cBhvr>
                                      <p:to>
                                        <p:strVal val="visible"/>
                                      </p:to>
                                    </p:set>
                                    <p:animEffect transition="in" filter="blinds(horizontal)">
                                      <p:cBhvr>
                                        <p:cTn id="47" dur="500"/>
                                        <p:tgtEl>
                                          <p:spTgt spid="1434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340">
                                            <p:txEl>
                                              <p:pRg st="9" end="9"/>
                                            </p:txEl>
                                          </p:spTgt>
                                        </p:tgtEl>
                                        <p:attrNameLst>
                                          <p:attrName>style.visibility</p:attrName>
                                        </p:attrNameLst>
                                      </p:cBhvr>
                                      <p:to>
                                        <p:strVal val="visible"/>
                                      </p:to>
                                    </p:set>
                                    <p:animEffect transition="in" filter="blinds(horizontal)">
                                      <p:cBhvr>
                                        <p:cTn id="52" dur="500"/>
                                        <p:tgtEl>
                                          <p:spTgt spid="1434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4F3301B7-52B1-4388-AF49-351A427943B7}" type="slidenum">
              <a:rPr lang="en-US"/>
              <a:pPr/>
              <a:t>12</a:t>
            </a:fld>
            <a:endParaRPr lang="en-US"/>
          </a:p>
        </p:txBody>
      </p:sp>
      <p:sp>
        <p:nvSpPr>
          <p:cNvPr id="15363" name="Line 16"/>
          <p:cNvSpPr>
            <a:spLocks noChangeShapeType="1"/>
          </p:cNvSpPr>
          <p:nvPr/>
        </p:nvSpPr>
        <p:spPr bwMode="auto">
          <a:xfrm>
            <a:off x="3892550" y="1870075"/>
            <a:ext cx="1524000" cy="0"/>
          </a:xfrm>
          <a:prstGeom prst="line">
            <a:avLst/>
          </a:prstGeom>
          <a:noFill/>
          <a:ln w="12700" cap="sq">
            <a:noFill/>
            <a:miter lim="800000"/>
            <a:headEnd/>
            <a:tailEnd/>
          </a:ln>
        </p:spPr>
        <p:txBody>
          <a:bodyPr wrap="none"/>
          <a:lstStyle/>
          <a:p>
            <a:endParaRPr lang="en-US"/>
          </a:p>
        </p:txBody>
      </p:sp>
      <p:sp>
        <p:nvSpPr>
          <p:cNvPr id="15364" name="Line 17"/>
          <p:cNvSpPr>
            <a:spLocks noChangeShapeType="1"/>
          </p:cNvSpPr>
          <p:nvPr/>
        </p:nvSpPr>
        <p:spPr bwMode="auto">
          <a:xfrm>
            <a:off x="3892550" y="2260600"/>
            <a:ext cx="1524000" cy="0"/>
          </a:xfrm>
          <a:prstGeom prst="line">
            <a:avLst/>
          </a:prstGeom>
          <a:noFill/>
          <a:ln w="12700" cap="sq">
            <a:noFill/>
            <a:miter lim="800000"/>
            <a:headEnd/>
            <a:tailEnd/>
          </a:ln>
        </p:spPr>
        <p:txBody>
          <a:bodyPr wrap="none"/>
          <a:lstStyle/>
          <a:p>
            <a:endParaRPr lang="en-US"/>
          </a:p>
        </p:txBody>
      </p:sp>
      <p:sp>
        <p:nvSpPr>
          <p:cNvPr id="15365" name="Line 18"/>
          <p:cNvSpPr>
            <a:spLocks noChangeShapeType="1"/>
          </p:cNvSpPr>
          <p:nvPr/>
        </p:nvSpPr>
        <p:spPr bwMode="auto">
          <a:xfrm>
            <a:off x="3892550" y="1870075"/>
            <a:ext cx="0" cy="390525"/>
          </a:xfrm>
          <a:prstGeom prst="line">
            <a:avLst/>
          </a:prstGeom>
          <a:noFill/>
          <a:ln w="12700" cap="sq">
            <a:noFill/>
            <a:miter lim="800000"/>
            <a:headEnd/>
            <a:tailEnd/>
          </a:ln>
        </p:spPr>
        <p:txBody>
          <a:bodyPr wrap="none"/>
          <a:lstStyle/>
          <a:p>
            <a:endParaRPr lang="en-US"/>
          </a:p>
        </p:txBody>
      </p:sp>
      <p:sp>
        <p:nvSpPr>
          <p:cNvPr id="15366" name="Line 19"/>
          <p:cNvSpPr>
            <a:spLocks noChangeShapeType="1"/>
          </p:cNvSpPr>
          <p:nvPr/>
        </p:nvSpPr>
        <p:spPr bwMode="auto">
          <a:xfrm>
            <a:off x="5416550" y="1870075"/>
            <a:ext cx="0" cy="390525"/>
          </a:xfrm>
          <a:prstGeom prst="line">
            <a:avLst/>
          </a:prstGeom>
          <a:noFill/>
          <a:ln w="12700" cap="sq">
            <a:noFill/>
            <a:miter lim="800000"/>
            <a:headEnd/>
            <a:tailEnd/>
          </a:ln>
        </p:spPr>
        <p:txBody>
          <a:bodyPr wrap="none"/>
          <a:lstStyle/>
          <a:p>
            <a:endParaRPr lang="en-US"/>
          </a:p>
        </p:txBody>
      </p:sp>
      <p:sp>
        <p:nvSpPr>
          <p:cNvPr id="15367" name="Line 22"/>
          <p:cNvSpPr>
            <a:spLocks noChangeShapeType="1"/>
          </p:cNvSpPr>
          <p:nvPr/>
        </p:nvSpPr>
        <p:spPr bwMode="auto">
          <a:xfrm>
            <a:off x="3906838" y="2524125"/>
            <a:ext cx="1524000" cy="0"/>
          </a:xfrm>
          <a:prstGeom prst="line">
            <a:avLst/>
          </a:prstGeom>
          <a:noFill/>
          <a:ln w="12700" cap="sq">
            <a:noFill/>
            <a:miter lim="800000"/>
            <a:headEnd/>
            <a:tailEnd/>
          </a:ln>
        </p:spPr>
        <p:txBody>
          <a:bodyPr wrap="none"/>
          <a:lstStyle/>
          <a:p>
            <a:endParaRPr lang="en-US"/>
          </a:p>
        </p:txBody>
      </p:sp>
      <p:sp>
        <p:nvSpPr>
          <p:cNvPr id="15368" name="Line 23"/>
          <p:cNvSpPr>
            <a:spLocks noChangeShapeType="1"/>
          </p:cNvSpPr>
          <p:nvPr/>
        </p:nvSpPr>
        <p:spPr bwMode="auto">
          <a:xfrm>
            <a:off x="3906838" y="2914650"/>
            <a:ext cx="1524000" cy="0"/>
          </a:xfrm>
          <a:prstGeom prst="line">
            <a:avLst/>
          </a:prstGeom>
          <a:noFill/>
          <a:ln w="12700" cap="sq">
            <a:noFill/>
            <a:miter lim="800000"/>
            <a:headEnd/>
            <a:tailEnd/>
          </a:ln>
        </p:spPr>
        <p:txBody>
          <a:bodyPr wrap="none"/>
          <a:lstStyle/>
          <a:p>
            <a:endParaRPr lang="en-US"/>
          </a:p>
        </p:txBody>
      </p:sp>
      <p:sp>
        <p:nvSpPr>
          <p:cNvPr id="15369" name="Line 24"/>
          <p:cNvSpPr>
            <a:spLocks noChangeShapeType="1"/>
          </p:cNvSpPr>
          <p:nvPr/>
        </p:nvSpPr>
        <p:spPr bwMode="auto">
          <a:xfrm>
            <a:off x="3906838" y="2524125"/>
            <a:ext cx="0" cy="390525"/>
          </a:xfrm>
          <a:prstGeom prst="line">
            <a:avLst/>
          </a:prstGeom>
          <a:noFill/>
          <a:ln w="12700" cap="sq">
            <a:noFill/>
            <a:miter lim="800000"/>
            <a:headEnd/>
            <a:tailEnd/>
          </a:ln>
        </p:spPr>
        <p:txBody>
          <a:bodyPr wrap="none"/>
          <a:lstStyle/>
          <a:p>
            <a:endParaRPr lang="en-US"/>
          </a:p>
        </p:txBody>
      </p:sp>
      <p:sp>
        <p:nvSpPr>
          <p:cNvPr id="15370" name="Line 25"/>
          <p:cNvSpPr>
            <a:spLocks noChangeShapeType="1"/>
          </p:cNvSpPr>
          <p:nvPr/>
        </p:nvSpPr>
        <p:spPr bwMode="auto">
          <a:xfrm>
            <a:off x="5430838" y="2524125"/>
            <a:ext cx="0" cy="390525"/>
          </a:xfrm>
          <a:prstGeom prst="line">
            <a:avLst/>
          </a:prstGeom>
          <a:noFill/>
          <a:ln w="12700" cap="sq">
            <a:noFill/>
            <a:miter lim="800000"/>
            <a:headEnd/>
            <a:tailEnd/>
          </a:ln>
        </p:spPr>
        <p:txBody>
          <a:bodyPr wrap="none"/>
          <a:lstStyle/>
          <a:p>
            <a:endParaRPr lang="en-US"/>
          </a:p>
        </p:txBody>
      </p:sp>
      <p:sp>
        <p:nvSpPr>
          <p:cNvPr id="15371" name="Line 28"/>
          <p:cNvSpPr>
            <a:spLocks noChangeShapeType="1"/>
          </p:cNvSpPr>
          <p:nvPr/>
        </p:nvSpPr>
        <p:spPr bwMode="auto">
          <a:xfrm>
            <a:off x="3906838" y="3911600"/>
            <a:ext cx="1524000" cy="0"/>
          </a:xfrm>
          <a:prstGeom prst="line">
            <a:avLst/>
          </a:prstGeom>
          <a:noFill/>
          <a:ln w="12700" cap="sq">
            <a:noFill/>
            <a:miter lim="800000"/>
            <a:headEnd/>
            <a:tailEnd/>
          </a:ln>
        </p:spPr>
        <p:txBody>
          <a:bodyPr wrap="none"/>
          <a:lstStyle/>
          <a:p>
            <a:endParaRPr lang="en-US"/>
          </a:p>
        </p:txBody>
      </p:sp>
      <p:sp>
        <p:nvSpPr>
          <p:cNvPr id="15372" name="Line 29"/>
          <p:cNvSpPr>
            <a:spLocks noChangeShapeType="1"/>
          </p:cNvSpPr>
          <p:nvPr/>
        </p:nvSpPr>
        <p:spPr bwMode="auto">
          <a:xfrm>
            <a:off x="3906838" y="4302125"/>
            <a:ext cx="1524000" cy="0"/>
          </a:xfrm>
          <a:prstGeom prst="line">
            <a:avLst/>
          </a:prstGeom>
          <a:noFill/>
          <a:ln w="12700" cap="sq">
            <a:noFill/>
            <a:miter lim="800000"/>
            <a:headEnd/>
            <a:tailEnd/>
          </a:ln>
        </p:spPr>
        <p:txBody>
          <a:bodyPr wrap="none"/>
          <a:lstStyle/>
          <a:p>
            <a:endParaRPr lang="en-US"/>
          </a:p>
        </p:txBody>
      </p:sp>
      <p:sp>
        <p:nvSpPr>
          <p:cNvPr id="15373" name="Line 30"/>
          <p:cNvSpPr>
            <a:spLocks noChangeShapeType="1"/>
          </p:cNvSpPr>
          <p:nvPr/>
        </p:nvSpPr>
        <p:spPr bwMode="auto">
          <a:xfrm>
            <a:off x="3906838" y="3911600"/>
            <a:ext cx="0" cy="390525"/>
          </a:xfrm>
          <a:prstGeom prst="line">
            <a:avLst/>
          </a:prstGeom>
          <a:noFill/>
          <a:ln w="12700" cap="sq">
            <a:noFill/>
            <a:miter lim="800000"/>
            <a:headEnd/>
            <a:tailEnd/>
          </a:ln>
        </p:spPr>
        <p:txBody>
          <a:bodyPr wrap="none"/>
          <a:lstStyle/>
          <a:p>
            <a:endParaRPr lang="en-US"/>
          </a:p>
        </p:txBody>
      </p:sp>
      <p:sp>
        <p:nvSpPr>
          <p:cNvPr id="15374" name="Line 31"/>
          <p:cNvSpPr>
            <a:spLocks noChangeShapeType="1"/>
          </p:cNvSpPr>
          <p:nvPr/>
        </p:nvSpPr>
        <p:spPr bwMode="auto">
          <a:xfrm>
            <a:off x="5430838" y="3911600"/>
            <a:ext cx="0" cy="390525"/>
          </a:xfrm>
          <a:prstGeom prst="line">
            <a:avLst/>
          </a:prstGeom>
          <a:noFill/>
          <a:ln w="12700" cap="sq">
            <a:noFill/>
            <a:miter lim="800000"/>
            <a:headEnd/>
            <a:tailEnd/>
          </a:ln>
        </p:spPr>
        <p:txBody>
          <a:bodyPr wrap="none"/>
          <a:lstStyle/>
          <a:p>
            <a:endParaRPr lang="en-US"/>
          </a:p>
        </p:txBody>
      </p:sp>
      <p:sp>
        <p:nvSpPr>
          <p:cNvPr id="15375" name="Line 34"/>
          <p:cNvSpPr>
            <a:spLocks noChangeShapeType="1"/>
          </p:cNvSpPr>
          <p:nvPr/>
        </p:nvSpPr>
        <p:spPr bwMode="auto">
          <a:xfrm>
            <a:off x="3927475" y="4530725"/>
            <a:ext cx="1524000" cy="0"/>
          </a:xfrm>
          <a:prstGeom prst="line">
            <a:avLst/>
          </a:prstGeom>
          <a:noFill/>
          <a:ln w="12700" cap="sq">
            <a:noFill/>
            <a:miter lim="800000"/>
            <a:headEnd/>
            <a:tailEnd/>
          </a:ln>
        </p:spPr>
        <p:txBody>
          <a:bodyPr wrap="none"/>
          <a:lstStyle/>
          <a:p>
            <a:endParaRPr lang="en-US"/>
          </a:p>
        </p:txBody>
      </p:sp>
      <p:sp>
        <p:nvSpPr>
          <p:cNvPr id="15376" name="Line 35"/>
          <p:cNvSpPr>
            <a:spLocks noChangeShapeType="1"/>
          </p:cNvSpPr>
          <p:nvPr/>
        </p:nvSpPr>
        <p:spPr bwMode="auto">
          <a:xfrm>
            <a:off x="3927475" y="4921250"/>
            <a:ext cx="1524000" cy="0"/>
          </a:xfrm>
          <a:prstGeom prst="line">
            <a:avLst/>
          </a:prstGeom>
          <a:noFill/>
          <a:ln w="12700" cap="sq">
            <a:noFill/>
            <a:miter lim="800000"/>
            <a:headEnd/>
            <a:tailEnd/>
          </a:ln>
        </p:spPr>
        <p:txBody>
          <a:bodyPr wrap="none"/>
          <a:lstStyle/>
          <a:p>
            <a:endParaRPr lang="en-US"/>
          </a:p>
        </p:txBody>
      </p:sp>
      <p:sp>
        <p:nvSpPr>
          <p:cNvPr id="15377" name="Line 36"/>
          <p:cNvSpPr>
            <a:spLocks noChangeShapeType="1"/>
          </p:cNvSpPr>
          <p:nvPr/>
        </p:nvSpPr>
        <p:spPr bwMode="auto">
          <a:xfrm>
            <a:off x="3927475" y="4530725"/>
            <a:ext cx="0" cy="390525"/>
          </a:xfrm>
          <a:prstGeom prst="line">
            <a:avLst/>
          </a:prstGeom>
          <a:noFill/>
          <a:ln w="12700" cap="sq">
            <a:noFill/>
            <a:miter lim="800000"/>
            <a:headEnd/>
            <a:tailEnd/>
          </a:ln>
        </p:spPr>
        <p:txBody>
          <a:bodyPr wrap="none"/>
          <a:lstStyle/>
          <a:p>
            <a:endParaRPr lang="en-US"/>
          </a:p>
        </p:txBody>
      </p:sp>
      <p:sp>
        <p:nvSpPr>
          <p:cNvPr id="15378" name="Line 37"/>
          <p:cNvSpPr>
            <a:spLocks noChangeShapeType="1"/>
          </p:cNvSpPr>
          <p:nvPr/>
        </p:nvSpPr>
        <p:spPr bwMode="auto">
          <a:xfrm>
            <a:off x="5451475" y="4530725"/>
            <a:ext cx="0" cy="390525"/>
          </a:xfrm>
          <a:prstGeom prst="line">
            <a:avLst/>
          </a:prstGeom>
          <a:noFill/>
          <a:ln w="12700" cap="sq">
            <a:noFill/>
            <a:miter lim="800000"/>
            <a:headEnd/>
            <a:tailEnd/>
          </a:ln>
        </p:spPr>
        <p:txBody>
          <a:bodyPr wrap="none"/>
          <a:lstStyle/>
          <a:p>
            <a:endParaRPr lang="en-US"/>
          </a:p>
        </p:txBody>
      </p:sp>
      <p:sp>
        <p:nvSpPr>
          <p:cNvPr id="15379" name="Line 69"/>
          <p:cNvSpPr>
            <a:spLocks noChangeShapeType="1"/>
          </p:cNvSpPr>
          <p:nvPr/>
        </p:nvSpPr>
        <p:spPr bwMode="auto">
          <a:xfrm>
            <a:off x="5232400" y="2311400"/>
            <a:ext cx="1524000" cy="0"/>
          </a:xfrm>
          <a:prstGeom prst="line">
            <a:avLst/>
          </a:prstGeom>
          <a:noFill/>
          <a:ln w="12700" cap="sq">
            <a:noFill/>
            <a:miter lim="800000"/>
            <a:headEnd/>
            <a:tailEnd/>
          </a:ln>
        </p:spPr>
        <p:txBody>
          <a:bodyPr wrap="none"/>
          <a:lstStyle/>
          <a:p>
            <a:endParaRPr lang="en-US"/>
          </a:p>
        </p:txBody>
      </p:sp>
      <p:sp>
        <p:nvSpPr>
          <p:cNvPr id="15380" name="Line 70"/>
          <p:cNvSpPr>
            <a:spLocks noChangeShapeType="1"/>
          </p:cNvSpPr>
          <p:nvPr/>
        </p:nvSpPr>
        <p:spPr bwMode="auto">
          <a:xfrm>
            <a:off x="5232400" y="2919413"/>
            <a:ext cx="1524000" cy="0"/>
          </a:xfrm>
          <a:prstGeom prst="line">
            <a:avLst/>
          </a:prstGeom>
          <a:noFill/>
          <a:ln w="12700" cap="sq">
            <a:noFill/>
            <a:miter lim="800000"/>
            <a:headEnd/>
            <a:tailEnd/>
          </a:ln>
        </p:spPr>
        <p:txBody>
          <a:bodyPr wrap="none"/>
          <a:lstStyle/>
          <a:p>
            <a:endParaRPr lang="en-US"/>
          </a:p>
        </p:txBody>
      </p:sp>
      <p:sp>
        <p:nvSpPr>
          <p:cNvPr id="15381" name="Line 71"/>
          <p:cNvSpPr>
            <a:spLocks noChangeShapeType="1"/>
          </p:cNvSpPr>
          <p:nvPr/>
        </p:nvSpPr>
        <p:spPr bwMode="auto">
          <a:xfrm>
            <a:off x="5232400" y="2311400"/>
            <a:ext cx="0" cy="608013"/>
          </a:xfrm>
          <a:prstGeom prst="line">
            <a:avLst/>
          </a:prstGeom>
          <a:noFill/>
          <a:ln w="12700" cap="sq">
            <a:noFill/>
            <a:miter lim="800000"/>
            <a:headEnd/>
            <a:tailEnd/>
          </a:ln>
        </p:spPr>
        <p:txBody>
          <a:bodyPr wrap="none"/>
          <a:lstStyle/>
          <a:p>
            <a:endParaRPr lang="en-US"/>
          </a:p>
        </p:txBody>
      </p:sp>
      <p:sp>
        <p:nvSpPr>
          <p:cNvPr id="15382" name="Line 72"/>
          <p:cNvSpPr>
            <a:spLocks noChangeShapeType="1"/>
          </p:cNvSpPr>
          <p:nvPr/>
        </p:nvSpPr>
        <p:spPr bwMode="auto">
          <a:xfrm>
            <a:off x="6756400" y="2311400"/>
            <a:ext cx="0" cy="608013"/>
          </a:xfrm>
          <a:prstGeom prst="line">
            <a:avLst/>
          </a:prstGeom>
          <a:noFill/>
          <a:ln w="12700" cap="sq">
            <a:noFill/>
            <a:miter lim="800000"/>
            <a:headEnd/>
            <a:tailEnd/>
          </a:ln>
        </p:spPr>
        <p:txBody>
          <a:bodyPr wrap="none"/>
          <a:lstStyle/>
          <a:p>
            <a:endParaRPr lang="en-US"/>
          </a:p>
        </p:txBody>
      </p:sp>
      <p:sp>
        <p:nvSpPr>
          <p:cNvPr id="15383" name="Line 75"/>
          <p:cNvSpPr>
            <a:spLocks noChangeShapeType="1"/>
          </p:cNvSpPr>
          <p:nvPr/>
        </p:nvSpPr>
        <p:spPr bwMode="auto">
          <a:xfrm>
            <a:off x="5308600" y="1701800"/>
            <a:ext cx="1371600" cy="0"/>
          </a:xfrm>
          <a:prstGeom prst="line">
            <a:avLst/>
          </a:prstGeom>
          <a:noFill/>
          <a:ln w="12700" cap="sq">
            <a:noFill/>
            <a:miter lim="800000"/>
            <a:headEnd/>
            <a:tailEnd/>
          </a:ln>
        </p:spPr>
        <p:txBody>
          <a:bodyPr wrap="none"/>
          <a:lstStyle/>
          <a:p>
            <a:endParaRPr lang="en-US"/>
          </a:p>
        </p:txBody>
      </p:sp>
      <p:sp>
        <p:nvSpPr>
          <p:cNvPr id="15384" name="Line 76"/>
          <p:cNvSpPr>
            <a:spLocks noChangeShapeType="1"/>
          </p:cNvSpPr>
          <p:nvPr/>
        </p:nvSpPr>
        <p:spPr bwMode="auto">
          <a:xfrm>
            <a:off x="5308600" y="2127250"/>
            <a:ext cx="1371600" cy="0"/>
          </a:xfrm>
          <a:prstGeom prst="line">
            <a:avLst/>
          </a:prstGeom>
          <a:noFill/>
          <a:ln w="12700" cap="sq">
            <a:noFill/>
            <a:miter lim="800000"/>
            <a:headEnd/>
            <a:tailEnd/>
          </a:ln>
        </p:spPr>
        <p:txBody>
          <a:bodyPr wrap="none"/>
          <a:lstStyle/>
          <a:p>
            <a:endParaRPr lang="en-US"/>
          </a:p>
        </p:txBody>
      </p:sp>
      <p:sp>
        <p:nvSpPr>
          <p:cNvPr id="15385" name="Line 77"/>
          <p:cNvSpPr>
            <a:spLocks noChangeShapeType="1"/>
          </p:cNvSpPr>
          <p:nvPr/>
        </p:nvSpPr>
        <p:spPr bwMode="auto">
          <a:xfrm>
            <a:off x="5308600" y="1701800"/>
            <a:ext cx="0" cy="425450"/>
          </a:xfrm>
          <a:prstGeom prst="line">
            <a:avLst/>
          </a:prstGeom>
          <a:noFill/>
          <a:ln w="12700" cap="sq">
            <a:noFill/>
            <a:miter lim="800000"/>
            <a:headEnd/>
            <a:tailEnd/>
          </a:ln>
        </p:spPr>
        <p:txBody>
          <a:bodyPr wrap="none"/>
          <a:lstStyle/>
          <a:p>
            <a:endParaRPr lang="en-US"/>
          </a:p>
        </p:txBody>
      </p:sp>
      <p:sp>
        <p:nvSpPr>
          <p:cNvPr id="15386" name="Line 78"/>
          <p:cNvSpPr>
            <a:spLocks noChangeShapeType="1"/>
          </p:cNvSpPr>
          <p:nvPr/>
        </p:nvSpPr>
        <p:spPr bwMode="auto">
          <a:xfrm>
            <a:off x="6680200" y="1701800"/>
            <a:ext cx="0" cy="425450"/>
          </a:xfrm>
          <a:prstGeom prst="line">
            <a:avLst/>
          </a:prstGeom>
          <a:noFill/>
          <a:ln w="12700" cap="sq">
            <a:noFill/>
            <a:miter lim="800000"/>
            <a:headEnd/>
            <a:tailEnd/>
          </a:ln>
        </p:spPr>
        <p:txBody>
          <a:bodyPr wrap="none"/>
          <a:lstStyle/>
          <a:p>
            <a:endParaRPr lang="en-US"/>
          </a:p>
        </p:txBody>
      </p:sp>
      <p:sp>
        <p:nvSpPr>
          <p:cNvPr id="15387" name="Line 81"/>
          <p:cNvSpPr>
            <a:spLocks noChangeShapeType="1"/>
          </p:cNvSpPr>
          <p:nvPr/>
        </p:nvSpPr>
        <p:spPr bwMode="auto">
          <a:xfrm>
            <a:off x="5473700" y="3238500"/>
            <a:ext cx="838200" cy="0"/>
          </a:xfrm>
          <a:prstGeom prst="line">
            <a:avLst/>
          </a:prstGeom>
          <a:noFill/>
          <a:ln w="12700" cap="sq">
            <a:noFill/>
            <a:miter lim="800000"/>
            <a:headEnd/>
            <a:tailEnd/>
          </a:ln>
        </p:spPr>
        <p:txBody>
          <a:bodyPr wrap="none"/>
          <a:lstStyle/>
          <a:p>
            <a:endParaRPr lang="en-US"/>
          </a:p>
        </p:txBody>
      </p:sp>
      <p:sp>
        <p:nvSpPr>
          <p:cNvPr id="15388" name="Line 82"/>
          <p:cNvSpPr>
            <a:spLocks noChangeShapeType="1"/>
          </p:cNvSpPr>
          <p:nvPr/>
        </p:nvSpPr>
        <p:spPr bwMode="auto">
          <a:xfrm>
            <a:off x="5473700" y="3619500"/>
            <a:ext cx="838200" cy="0"/>
          </a:xfrm>
          <a:prstGeom prst="line">
            <a:avLst/>
          </a:prstGeom>
          <a:noFill/>
          <a:ln w="12700" cap="sq">
            <a:noFill/>
            <a:miter lim="800000"/>
            <a:headEnd/>
            <a:tailEnd/>
          </a:ln>
        </p:spPr>
        <p:txBody>
          <a:bodyPr wrap="none"/>
          <a:lstStyle/>
          <a:p>
            <a:endParaRPr lang="en-US"/>
          </a:p>
        </p:txBody>
      </p:sp>
      <p:sp>
        <p:nvSpPr>
          <p:cNvPr id="15389" name="Line 83"/>
          <p:cNvSpPr>
            <a:spLocks noChangeShapeType="1"/>
          </p:cNvSpPr>
          <p:nvPr/>
        </p:nvSpPr>
        <p:spPr bwMode="auto">
          <a:xfrm>
            <a:off x="5473700" y="3238500"/>
            <a:ext cx="0" cy="381000"/>
          </a:xfrm>
          <a:prstGeom prst="line">
            <a:avLst/>
          </a:prstGeom>
          <a:noFill/>
          <a:ln w="12700" cap="sq">
            <a:noFill/>
            <a:miter lim="800000"/>
            <a:headEnd/>
            <a:tailEnd/>
          </a:ln>
        </p:spPr>
        <p:txBody>
          <a:bodyPr wrap="none"/>
          <a:lstStyle/>
          <a:p>
            <a:endParaRPr lang="en-US"/>
          </a:p>
        </p:txBody>
      </p:sp>
      <p:sp>
        <p:nvSpPr>
          <p:cNvPr id="15390" name="Line 84"/>
          <p:cNvSpPr>
            <a:spLocks noChangeShapeType="1"/>
          </p:cNvSpPr>
          <p:nvPr/>
        </p:nvSpPr>
        <p:spPr bwMode="auto">
          <a:xfrm>
            <a:off x="6311900" y="3238500"/>
            <a:ext cx="0" cy="381000"/>
          </a:xfrm>
          <a:prstGeom prst="line">
            <a:avLst/>
          </a:prstGeom>
          <a:noFill/>
          <a:ln w="12700" cap="sq">
            <a:noFill/>
            <a:miter lim="800000"/>
            <a:headEnd/>
            <a:tailEnd/>
          </a:ln>
        </p:spPr>
        <p:txBody>
          <a:bodyPr wrap="none"/>
          <a:lstStyle/>
          <a:p>
            <a:endParaRPr lang="en-US"/>
          </a:p>
        </p:txBody>
      </p:sp>
      <p:sp>
        <p:nvSpPr>
          <p:cNvPr id="15391" name="Line 87"/>
          <p:cNvSpPr>
            <a:spLocks noChangeShapeType="1"/>
          </p:cNvSpPr>
          <p:nvPr/>
        </p:nvSpPr>
        <p:spPr bwMode="auto">
          <a:xfrm>
            <a:off x="5308600" y="3797300"/>
            <a:ext cx="1295400" cy="0"/>
          </a:xfrm>
          <a:prstGeom prst="line">
            <a:avLst/>
          </a:prstGeom>
          <a:noFill/>
          <a:ln w="12700" cap="sq">
            <a:noFill/>
            <a:miter lim="800000"/>
            <a:headEnd/>
            <a:tailEnd/>
          </a:ln>
        </p:spPr>
        <p:txBody>
          <a:bodyPr wrap="none"/>
          <a:lstStyle/>
          <a:p>
            <a:endParaRPr lang="en-US"/>
          </a:p>
        </p:txBody>
      </p:sp>
      <p:sp>
        <p:nvSpPr>
          <p:cNvPr id="15392" name="Line 88"/>
          <p:cNvSpPr>
            <a:spLocks noChangeShapeType="1"/>
          </p:cNvSpPr>
          <p:nvPr/>
        </p:nvSpPr>
        <p:spPr bwMode="auto">
          <a:xfrm>
            <a:off x="5308600" y="4289425"/>
            <a:ext cx="1295400" cy="0"/>
          </a:xfrm>
          <a:prstGeom prst="line">
            <a:avLst/>
          </a:prstGeom>
          <a:noFill/>
          <a:ln w="12700" cap="sq">
            <a:noFill/>
            <a:miter lim="800000"/>
            <a:headEnd/>
            <a:tailEnd/>
          </a:ln>
        </p:spPr>
        <p:txBody>
          <a:bodyPr wrap="none"/>
          <a:lstStyle/>
          <a:p>
            <a:endParaRPr lang="en-US"/>
          </a:p>
        </p:txBody>
      </p:sp>
      <p:sp>
        <p:nvSpPr>
          <p:cNvPr id="15393" name="Line 89"/>
          <p:cNvSpPr>
            <a:spLocks noChangeShapeType="1"/>
          </p:cNvSpPr>
          <p:nvPr/>
        </p:nvSpPr>
        <p:spPr bwMode="auto">
          <a:xfrm>
            <a:off x="5308600" y="3797300"/>
            <a:ext cx="0" cy="492125"/>
          </a:xfrm>
          <a:prstGeom prst="line">
            <a:avLst/>
          </a:prstGeom>
          <a:noFill/>
          <a:ln w="12700" cap="sq">
            <a:noFill/>
            <a:miter lim="800000"/>
            <a:headEnd/>
            <a:tailEnd/>
          </a:ln>
        </p:spPr>
        <p:txBody>
          <a:bodyPr wrap="none"/>
          <a:lstStyle/>
          <a:p>
            <a:endParaRPr lang="en-US"/>
          </a:p>
        </p:txBody>
      </p:sp>
      <p:sp>
        <p:nvSpPr>
          <p:cNvPr id="15394" name="Line 90"/>
          <p:cNvSpPr>
            <a:spLocks noChangeShapeType="1"/>
          </p:cNvSpPr>
          <p:nvPr/>
        </p:nvSpPr>
        <p:spPr bwMode="auto">
          <a:xfrm>
            <a:off x="6604000" y="3797300"/>
            <a:ext cx="0" cy="492125"/>
          </a:xfrm>
          <a:prstGeom prst="line">
            <a:avLst/>
          </a:prstGeom>
          <a:noFill/>
          <a:ln w="12700" cap="sq">
            <a:noFill/>
            <a:miter lim="800000"/>
            <a:headEnd/>
            <a:tailEnd/>
          </a:ln>
        </p:spPr>
        <p:txBody>
          <a:bodyPr wrap="none"/>
          <a:lstStyle/>
          <a:p>
            <a:endParaRPr lang="en-US"/>
          </a:p>
        </p:txBody>
      </p:sp>
      <p:sp>
        <p:nvSpPr>
          <p:cNvPr id="15395" name="Line 93"/>
          <p:cNvSpPr>
            <a:spLocks noChangeShapeType="1"/>
          </p:cNvSpPr>
          <p:nvPr/>
        </p:nvSpPr>
        <p:spPr bwMode="auto">
          <a:xfrm>
            <a:off x="5486400" y="4470400"/>
            <a:ext cx="1371600" cy="0"/>
          </a:xfrm>
          <a:prstGeom prst="line">
            <a:avLst/>
          </a:prstGeom>
          <a:noFill/>
          <a:ln w="12700" cap="sq">
            <a:noFill/>
            <a:miter lim="800000"/>
            <a:headEnd/>
            <a:tailEnd/>
          </a:ln>
        </p:spPr>
        <p:txBody>
          <a:bodyPr wrap="none"/>
          <a:lstStyle/>
          <a:p>
            <a:endParaRPr lang="en-US"/>
          </a:p>
        </p:txBody>
      </p:sp>
      <p:sp>
        <p:nvSpPr>
          <p:cNvPr id="15396" name="Line 94"/>
          <p:cNvSpPr>
            <a:spLocks noChangeShapeType="1"/>
          </p:cNvSpPr>
          <p:nvPr/>
        </p:nvSpPr>
        <p:spPr bwMode="auto">
          <a:xfrm>
            <a:off x="5486400" y="4926013"/>
            <a:ext cx="1371600" cy="0"/>
          </a:xfrm>
          <a:prstGeom prst="line">
            <a:avLst/>
          </a:prstGeom>
          <a:noFill/>
          <a:ln w="12700" cap="sq">
            <a:noFill/>
            <a:miter lim="800000"/>
            <a:headEnd/>
            <a:tailEnd/>
          </a:ln>
        </p:spPr>
        <p:txBody>
          <a:bodyPr wrap="none"/>
          <a:lstStyle/>
          <a:p>
            <a:endParaRPr lang="en-US"/>
          </a:p>
        </p:txBody>
      </p:sp>
      <p:sp>
        <p:nvSpPr>
          <p:cNvPr id="15397" name="Line 95"/>
          <p:cNvSpPr>
            <a:spLocks noChangeShapeType="1"/>
          </p:cNvSpPr>
          <p:nvPr/>
        </p:nvSpPr>
        <p:spPr bwMode="auto">
          <a:xfrm>
            <a:off x="5486400" y="4470400"/>
            <a:ext cx="0" cy="455613"/>
          </a:xfrm>
          <a:prstGeom prst="line">
            <a:avLst/>
          </a:prstGeom>
          <a:noFill/>
          <a:ln w="12700" cap="sq">
            <a:noFill/>
            <a:miter lim="800000"/>
            <a:headEnd/>
            <a:tailEnd/>
          </a:ln>
        </p:spPr>
        <p:txBody>
          <a:bodyPr wrap="none"/>
          <a:lstStyle/>
          <a:p>
            <a:endParaRPr lang="en-US"/>
          </a:p>
        </p:txBody>
      </p:sp>
      <p:sp>
        <p:nvSpPr>
          <p:cNvPr id="15398" name="Line 96"/>
          <p:cNvSpPr>
            <a:spLocks noChangeShapeType="1"/>
          </p:cNvSpPr>
          <p:nvPr/>
        </p:nvSpPr>
        <p:spPr bwMode="auto">
          <a:xfrm>
            <a:off x="6858000" y="4470400"/>
            <a:ext cx="0" cy="455613"/>
          </a:xfrm>
          <a:prstGeom prst="line">
            <a:avLst/>
          </a:prstGeom>
          <a:noFill/>
          <a:ln w="12700" cap="sq">
            <a:noFill/>
            <a:miter lim="800000"/>
            <a:headEnd/>
            <a:tailEnd/>
          </a:ln>
        </p:spPr>
        <p:txBody>
          <a:bodyPr wrap="none"/>
          <a:lstStyle/>
          <a:p>
            <a:endParaRPr lang="en-US"/>
          </a:p>
        </p:txBody>
      </p:sp>
      <p:sp>
        <p:nvSpPr>
          <p:cNvPr id="15399" name="Line 99"/>
          <p:cNvSpPr>
            <a:spLocks noChangeShapeType="1"/>
          </p:cNvSpPr>
          <p:nvPr/>
        </p:nvSpPr>
        <p:spPr bwMode="auto">
          <a:xfrm>
            <a:off x="5486400" y="5130800"/>
            <a:ext cx="1066800" cy="0"/>
          </a:xfrm>
          <a:prstGeom prst="line">
            <a:avLst/>
          </a:prstGeom>
          <a:noFill/>
          <a:ln w="12700" cap="sq">
            <a:noFill/>
            <a:miter lim="800000"/>
            <a:headEnd/>
            <a:tailEnd/>
          </a:ln>
        </p:spPr>
        <p:txBody>
          <a:bodyPr wrap="none"/>
          <a:lstStyle/>
          <a:p>
            <a:endParaRPr lang="en-US"/>
          </a:p>
        </p:txBody>
      </p:sp>
      <p:sp>
        <p:nvSpPr>
          <p:cNvPr id="15400" name="Line 100"/>
          <p:cNvSpPr>
            <a:spLocks noChangeShapeType="1"/>
          </p:cNvSpPr>
          <p:nvPr/>
        </p:nvSpPr>
        <p:spPr bwMode="auto">
          <a:xfrm>
            <a:off x="5486400" y="5435600"/>
            <a:ext cx="1066800" cy="0"/>
          </a:xfrm>
          <a:prstGeom prst="line">
            <a:avLst/>
          </a:prstGeom>
          <a:noFill/>
          <a:ln w="12700" cap="sq">
            <a:noFill/>
            <a:miter lim="800000"/>
            <a:headEnd/>
            <a:tailEnd/>
          </a:ln>
        </p:spPr>
        <p:txBody>
          <a:bodyPr wrap="none"/>
          <a:lstStyle/>
          <a:p>
            <a:endParaRPr lang="en-US"/>
          </a:p>
        </p:txBody>
      </p:sp>
      <p:sp>
        <p:nvSpPr>
          <p:cNvPr id="15401" name="Line 101"/>
          <p:cNvSpPr>
            <a:spLocks noChangeShapeType="1"/>
          </p:cNvSpPr>
          <p:nvPr/>
        </p:nvSpPr>
        <p:spPr bwMode="auto">
          <a:xfrm>
            <a:off x="5486400" y="5130800"/>
            <a:ext cx="0" cy="304800"/>
          </a:xfrm>
          <a:prstGeom prst="line">
            <a:avLst/>
          </a:prstGeom>
          <a:noFill/>
          <a:ln w="12700" cap="sq">
            <a:noFill/>
            <a:miter lim="800000"/>
            <a:headEnd/>
            <a:tailEnd/>
          </a:ln>
        </p:spPr>
        <p:txBody>
          <a:bodyPr wrap="none"/>
          <a:lstStyle/>
          <a:p>
            <a:endParaRPr lang="en-US"/>
          </a:p>
        </p:txBody>
      </p:sp>
      <p:sp>
        <p:nvSpPr>
          <p:cNvPr id="15402" name="Line 102"/>
          <p:cNvSpPr>
            <a:spLocks noChangeShapeType="1"/>
          </p:cNvSpPr>
          <p:nvPr/>
        </p:nvSpPr>
        <p:spPr bwMode="auto">
          <a:xfrm>
            <a:off x="6553200" y="5130800"/>
            <a:ext cx="0" cy="304800"/>
          </a:xfrm>
          <a:prstGeom prst="line">
            <a:avLst/>
          </a:prstGeom>
          <a:noFill/>
          <a:ln w="12700" cap="sq">
            <a:noFill/>
            <a:miter lim="800000"/>
            <a:headEnd/>
            <a:tailEnd/>
          </a:ln>
        </p:spPr>
        <p:txBody>
          <a:bodyPr wrap="none"/>
          <a:lstStyle/>
          <a:p>
            <a:endParaRPr lang="en-US"/>
          </a:p>
        </p:txBody>
      </p:sp>
      <p:sp>
        <p:nvSpPr>
          <p:cNvPr id="15403" name="Line 105"/>
          <p:cNvSpPr>
            <a:spLocks noChangeShapeType="1"/>
          </p:cNvSpPr>
          <p:nvPr/>
        </p:nvSpPr>
        <p:spPr bwMode="auto">
          <a:xfrm>
            <a:off x="3149600" y="4991100"/>
            <a:ext cx="990600" cy="0"/>
          </a:xfrm>
          <a:prstGeom prst="line">
            <a:avLst/>
          </a:prstGeom>
          <a:noFill/>
          <a:ln w="12700" cap="sq">
            <a:noFill/>
            <a:miter lim="800000"/>
            <a:headEnd/>
            <a:tailEnd/>
          </a:ln>
        </p:spPr>
        <p:txBody>
          <a:bodyPr wrap="none"/>
          <a:lstStyle/>
          <a:p>
            <a:endParaRPr lang="en-US"/>
          </a:p>
        </p:txBody>
      </p:sp>
      <p:sp>
        <p:nvSpPr>
          <p:cNvPr id="15404" name="Line 106"/>
          <p:cNvSpPr>
            <a:spLocks noChangeShapeType="1"/>
          </p:cNvSpPr>
          <p:nvPr/>
        </p:nvSpPr>
        <p:spPr bwMode="auto">
          <a:xfrm>
            <a:off x="3149600" y="5483225"/>
            <a:ext cx="990600" cy="0"/>
          </a:xfrm>
          <a:prstGeom prst="line">
            <a:avLst/>
          </a:prstGeom>
          <a:noFill/>
          <a:ln w="12700" cap="sq">
            <a:noFill/>
            <a:miter lim="800000"/>
            <a:headEnd/>
            <a:tailEnd/>
          </a:ln>
        </p:spPr>
        <p:txBody>
          <a:bodyPr wrap="none"/>
          <a:lstStyle/>
          <a:p>
            <a:endParaRPr lang="en-US"/>
          </a:p>
        </p:txBody>
      </p:sp>
      <p:sp>
        <p:nvSpPr>
          <p:cNvPr id="15405" name="Line 107"/>
          <p:cNvSpPr>
            <a:spLocks noChangeShapeType="1"/>
          </p:cNvSpPr>
          <p:nvPr/>
        </p:nvSpPr>
        <p:spPr bwMode="auto">
          <a:xfrm>
            <a:off x="3149600" y="4991100"/>
            <a:ext cx="0" cy="492125"/>
          </a:xfrm>
          <a:prstGeom prst="line">
            <a:avLst/>
          </a:prstGeom>
          <a:noFill/>
          <a:ln w="12700" cap="sq">
            <a:noFill/>
            <a:miter lim="800000"/>
            <a:headEnd/>
            <a:tailEnd/>
          </a:ln>
        </p:spPr>
        <p:txBody>
          <a:bodyPr wrap="none"/>
          <a:lstStyle/>
          <a:p>
            <a:endParaRPr lang="en-US"/>
          </a:p>
        </p:txBody>
      </p:sp>
      <p:sp>
        <p:nvSpPr>
          <p:cNvPr id="15406" name="Line 108"/>
          <p:cNvSpPr>
            <a:spLocks noChangeShapeType="1"/>
          </p:cNvSpPr>
          <p:nvPr/>
        </p:nvSpPr>
        <p:spPr bwMode="auto">
          <a:xfrm>
            <a:off x="4140200" y="4991100"/>
            <a:ext cx="0" cy="492125"/>
          </a:xfrm>
          <a:prstGeom prst="line">
            <a:avLst/>
          </a:prstGeom>
          <a:noFill/>
          <a:ln w="12700" cap="sq">
            <a:noFill/>
            <a:miter lim="800000"/>
            <a:headEnd/>
            <a:tailEnd/>
          </a:ln>
        </p:spPr>
        <p:txBody>
          <a:bodyPr wrap="none"/>
          <a:lstStyle/>
          <a:p>
            <a:endParaRPr lang="en-US"/>
          </a:p>
        </p:txBody>
      </p:sp>
      <p:sp>
        <p:nvSpPr>
          <p:cNvPr id="15407" name="Line 111"/>
          <p:cNvSpPr>
            <a:spLocks noChangeShapeType="1"/>
          </p:cNvSpPr>
          <p:nvPr/>
        </p:nvSpPr>
        <p:spPr bwMode="auto">
          <a:xfrm>
            <a:off x="2487613" y="5700713"/>
            <a:ext cx="1462087" cy="0"/>
          </a:xfrm>
          <a:prstGeom prst="line">
            <a:avLst/>
          </a:prstGeom>
          <a:noFill/>
          <a:ln w="12700" cap="sq">
            <a:noFill/>
            <a:miter lim="800000"/>
            <a:headEnd/>
            <a:tailEnd/>
          </a:ln>
        </p:spPr>
        <p:txBody>
          <a:bodyPr wrap="none"/>
          <a:lstStyle/>
          <a:p>
            <a:endParaRPr lang="en-US"/>
          </a:p>
        </p:txBody>
      </p:sp>
      <p:sp>
        <p:nvSpPr>
          <p:cNvPr id="15408" name="Line 112"/>
          <p:cNvSpPr>
            <a:spLocks noChangeShapeType="1"/>
          </p:cNvSpPr>
          <p:nvPr/>
        </p:nvSpPr>
        <p:spPr bwMode="auto">
          <a:xfrm>
            <a:off x="2487613" y="5973763"/>
            <a:ext cx="1462087" cy="0"/>
          </a:xfrm>
          <a:prstGeom prst="line">
            <a:avLst/>
          </a:prstGeom>
          <a:noFill/>
          <a:ln w="12700" cap="sq">
            <a:noFill/>
            <a:miter lim="800000"/>
            <a:headEnd/>
            <a:tailEnd/>
          </a:ln>
        </p:spPr>
        <p:txBody>
          <a:bodyPr wrap="none"/>
          <a:lstStyle/>
          <a:p>
            <a:endParaRPr lang="en-US"/>
          </a:p>
        </p:txBody>
      </p:sp>
      <p:sp>
        <p:nvSpPr>
          <p:cNvPr id="15409" name="Line 113"/>
          <p:cNvSpPr>
            <a:spLocks noChangeShapeType="1"/>
          </p:cNvSpPr>
          <p:nvPr/>
        </p:nvSpPr>
        <p:spPr bwMode="auto">
          <a:xfrm>
            <a:off x="2487613" y="5700713"/>
            <a:ext cx="0" cy="273050"/>
          </a:xfrm>
          <a:prstGeom prst="line">
            <a:avLst/>
          </a:prstGeom>
          <a:noFill/>
          <a:ln w="12700" cap="sq">
            <a:noFill/>
            <a:miter lim="800000"/>
            <a:headEnd/>
            <a:tailEnd/>
          </a:ln>
        </p:spPr>
        <p:txBody>
          <a:bodyPr wrap="none"/>
          <a:lstStyle/>
          <a:p>
            <a:endParaRPr lang="en-US"/>
          </a:p>
        </p:txBody>
      </p:sp>
      <p:sp>
        <p:nvSpPr>
          <p:cNvPr id="15410" name="Line 114"/>
          <p:cNvSpPr>
            <a:spLocks noChangeShapeType="1"/>
          </p:cNvSpPr>
          <p:nvPr/>
        </p:nvSpPr>
        <p:spPr bwMode="auto">
          <a:xfrm>
            <a:off x="3949700" y="5700713"/>
            <a:ext cx="0" cy="273050"/>
          </a:xfrm>
          <a:prstGeom prst="line">
            <a:avLst/>
          </a:prstGeom>
          <a:noFill/>
          <a:ln w="12700" cap="sq">
            <a:noFill/>
            <a:miter lim="800000"/>
            <a:headEnd/>
            <a:tailEnd/>
          </a:ln>
        </p:spPr>
        <p:txBody>
          <a:bodyPr wrap="none"/>
          <a:lstStyle/>
          <a:p>
            <a:endParaRPr lang="en-US"/>
          </a:p>
        </p:txBody>
      </p:sp>
      <p:sp>
        <p:nvSpPr>
          <p:cNvPr id="15411" name="Line 117"/>
          <p:cNvSpPr>
            <a:spLocks noChangeShapeType="1"/>
          </p:cNvSpPr>
          <p:nvPr/>
        </p:nvSpPr>
        <p:spPr bwMode="auto">
          <a:xfrm>
            <a:off x="2501900" y="6121400"/>
            <a:ext cx="1177925" cy="0"/>
          </a:xfrm>
          <a:prstGeom prst="line">
            <a:avLst/>
          </a:prstGeom>
          <a:noFill/>
          <a:ln w="12700" cap="sq">
            <a:noFill/>
            <a:miter lim="800000"/>
            <a:headEnd/>
            <a:tailEnd/>
          </a:ln>
        </p:spPr>
        <p:txBody>
          <a:bodyPr wrap="none"/>
          <a:lstStyle/>
          <a:p>
            <a:endParaRPr lang="en-US"/>
          </a:p>
        </p:txBody>
      </p:sp>
      <p:sp>
        <p:nvSpPr>
          <p:cNvPr id="15412" name="Line 118"/>
          <p:cNvSpPr>
            <a:spLocks noChangeShapeType="1"/>
          </p:cNvSpPr>
          <p:nvPr/>
        </p:nvSpPr>
        <p:spPr bwMode="auto">
          <a:xfrm>
            <a:off x="2501900" y="6446838"/>
            <a:ext cx="1177925" cy="0"/>
          </a:xfrm>
          <a:prstGeom prst="line">
            <a:avLst/>
          </a:prstGeom>
          <a:noFill/>
          <a:ln w="12700" cap="sq">
            <a:noFill/>
            <a:miter lim="800000"/>
            <a:headEnd/>
            <a:tailEnd/>
          </a:ln>
        </p:spPr>
        <p:txBody>
          <a:bodyPr wrap="none"/>
          <a:lstStyle/>
          <a:p>
            <a:endParaRPr lang="en-US"/>
          </a:p>
        </p:txBody>
      </p:sp>
      <p:sp>
        <p:nvSpPr>
          <p:cNvPr id="15413" name="Line 119"/>
          <p:cNvSpPr>
            <a:spLocks noChangeShapeType="1"/>
          </p:cNvSpPr>
          <p:nvPr/>
        </p:nvSpPr>
        <p:spPr bwMode="auto">
          <a:xfrm>
            <a:off x="2501900" y="6121400"/>
            <a:ext cx="0" cy="325438"/>
          </a:xfrm>
          <a:prstGeom prst="line">
            <a:avLst/>
          </a:prstGeom>
          <a:noFill/>
          <a:ln w="12700" cap="sq">
            <a:noFill/>
            <a:miter lim="800000"/>
            <a:headEnd/>
            <a:tailEnd/>
          </a:ln>
        </p:spPr>
        <p:txBody>
          <a:bodyPr wrap="none"/>
          <a:lstStyle/>
          <a:p>
            <a:endParaRPr lang="en-US"/>
          </a:p>
        </p:txBody>
      </p:sp>
      <p:sp>
        <p:nvSpPr>
          <p:cNvPr id="15414" name="Line 120"/>
          <p:cNvSpPr>
            <a:spLocks noChangeShapeType="1"/>
          </p:cNvSpPr>
          <p:nvPr/>
        </p:nvSpPr>
        <p:spPr bwMode="auto">
          <a:xfrm>
            <a:off x="3679825" y="6121400"/>
            <a:ext cx="0" cy="325438"/>
          </a:xfrm>
          <a:prstGeom prst="line">
            <a:avLst/>
          </a:prstGeom>
          <a:noFill/>
          <a:ln w="12700" cap="sq">
            <a:noFill/>
            <a:miter lim="800000"/>
            <a:headEnd/>
            <a:tailEnd/>
          </a:ln>
        </p:spPr>
        <p:txBody>
          <a:bodyPr wrap="none"/>
          <a:lstStyle/>
          <a:p>
            <a:endParaRPr lang="en-US"/>
          </a:p>
        </p:txBody>
      </p:sp>
      <p:sp>
        <p:nvSpPr>
          <p:cNvPr id="15415" name="Rectangle 150"/>
          <p:cNvSpPr>
            <a:spLocks noGrp="1" noChangeArrowheads="1"/>
          </p:cNvSpPr>
          <p:nvPr>
            <p:ph type="title"/>
          </p:nvPr>
        </p:nvSpPr>
        <p:spPr/>
        <p:txBody>
          <a:bodyPr/>
          <a:lstStyle/>
          <a:p>
            <a:pPr eaLnBrk="1" hangingPunct="1"/>
            <a:r>
              <a:rPr lang="en-US" sz="1400" b="1" smtClean="0"/>
              <a:t>Figure 9-7</a:t>
            </a:r>
            <a:r>
              <a:rPr lang="en-US" sz="1400" smtClean="0"/>
              <a:t/>
            </a:r>
            <a:br>
              <a:rPr lang="en-US" sz="1400" smtClean="0"/>
            </a:br>
            <a:r>
              <a:rPr lang="en-US" sz="2000" b="1" smtClean="0"/>
              <a:t>Four-segment CPU pipeline.</a:t>
            </a:r>
            <a:endParaRPr lang="en-US" sz="1400" smtClean="0"/>
          </a:p>
        </p:txBody>
      </p:sp>
      <p:grpSp>
        <p:nvGrpSpPr>
          <p:cNvPr id="2" name="Group 173"/>
          <p:cNvGrpSpPr>
            <a:grpSpLocks/>
          </p:cNvGrpSpPr>
          <p:nvPr/>
        </p:nvGrpSpPr>
        <p:grpSpPr bwMode="auto">
          <a:xfrm>
            <a:off x="1981200" y="1447800"/>
            <a:ext cx="5257800" cy="5105400"/>
            <a:chOff x="1248" y="912"/>
            <a:chExt cx="3312" cy="3216"/>
          </a:xfrm>
        </p:grpSpPr>
        <p:sp>
          <p:nvSpPr>
            <p:cNvPr id="15417" name="Rectangle 5"/>
            <p:cNvSpPr>
              <a:spLocks noChangeArrowheads="1"/>
            </p:cNvSpPr>
            <p:nvPr/>
          </p:nvSpPr>
          <p:spPr bwMode="auto">
            <a:xfrm>
              <a:off x="3312" y="1056"/>
              <a:ext cx="816" cy="288"/>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15418" name="Rectangle 6"/>
            <p:cNvSpPr>
              <a:spLocks noChangeArrowheads="1"/>
            </p:cNvSpPr>
            <p:nvPr/>
          </p:nvSpPr>
          <p:spPr bwMode="auto">
            <a:xfrm>
              <a:off x="3312" y="1488"/>
              <a:ext cx="816"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419" name="AutoShape 7"/>
            <p:cNvSpPr>
              <a:spLocks noChangeArrowheads="1"/>
            </p:cNvSpPr>
            <p:nvPr/>
          </p:nvSpPr>
          <p:spPr bwMode="auto">
            <a:xfrm>
              <a:off x="3360" y="1972"/>
              <a:ext cx="672" cy="332"/>
            </a:xfrm>
            <a:prstGeom prst="diamond">
              <a:avLst/>
            </a:prstGeom>
            <a:solidFill>
              <a:schemeClr val="bg1"/>
            </a:solidFill>
            <a:ln w="9525">
              <a:solidFill>
                <a:schemeClr val="tx1"/>
              </a:solidFill>
              <a:miter lim="800000"/>
              <a:headEnd/>
              <a:tailEnd/>
            </a:ln>
          </p:spPr>
          <p:txBody>
            <a:bodyPr wrap="none" anchor="ctr"/>
            <a:lstStyle/>
            <a:p>
              <a:endParaRPr lang="en-US"/>
            </a:p>
          </p:txBody>
        </p:sp>
        <p:sp>
          <p:nvSpPr>
            <p:cNvPr id="15420" name="Rectangle 8"/>
            <p:cNvSpPr>
              <a:spLocks noChangeArrowheads="1"/>
            </p:cNvSpPr>
            <p:nvPr/>
          </p:nvSpPr>
          <p:spPr bwMode="auto">
            <a:xfrm>
              <a:off x="3312" y="2400"/>
              <a:ext cx="816" cy="2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421" name="Rectangle 9"/>
            <p:cNvSpPr>
              <a:spLocks noChangeArrowheads="1"/>
            </p:cNvSpPr>
            <p:nvPr/>
          </p:nvSpPr>
          <p:spPr bwMode="auto">
            <a:xfrm>
              <a:off x="3312" y="2832"/>
              <a:ext cx="912" cy="24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422" name="AutoShape 10"/>
            <p:cNvSpPr>
              <a:spLocks noChangeArrowheads="1"/>
            </p:cNvSpPr>
            <p:nvPr/>
          </p:nvSpPr>
          <p:spPr bwMode="auto">
            <a:xfrm>
              <a:off x="3392" y="3152"/>
              <a:ext cx="720" cy="336"/>
            </a:xfrm>
            <a:prstGeom prst="diamond">
              <a:avLst/>
            </a:prstGeom>
            <a:solidFill>
              <a:schemeClr val="bg1"/>
            </a:solidFill>
            <a:ln w="9525">
              <a:solidFill>
                <a:schemeClr val="tx1"/>
              </a:solidFill>
              <a:miter lim="800000"/>
              <a:headEnd/>
              <a:tailEnd/>
            </a:ln>
          </p:spPr>
          <p:txBody>
            <a:bodyPr wrap="none" anchor="ctr"/>
            <a:lstStyle/>
            <a:p>
              <a:endParaRPr lang="en-US"/>
            </a:p>
          </p:txBody>
        </p:sp>
        <p:sp>
          <p:nvSpPr>
            <p:cNvPr id="15423" name="Rectangle 11"/>
            <p:cNvSpPr>
              <a:spLocks noChangeArrowheads="1"/>
            </p:cNvSpPr>
            <p:nvPr/>
          </p:nvSpPr>
          <p:spPr bwMode="auto">
            <a:xfrm>
              <a:off x="1968" y="3168"/>
              <a:ext cx="624" cy="2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424" name="Rectangle 12"/>
            <p:cNvSpPr>
              <a:spLocks noChangeArrowheads="1"/>
            </p:cNvSpPr>
            <p:nvPr/>
          </p:nvSpPr>
          <p:spPr bwMode="auto">
            <a:xfrm>
              <a:off x="1584" y="3600"/>
              <a:ext cx="624" cy="14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425" name="Rectangle 13"/>
            <p:cNvSpPr>
              <a:spLocks noChangeArrowheads="1"/>
            </p:cNvSpPr>
            <p:nvPr/>
          </p:nvSpPr>
          <p:spPr bwMode="auto">
            <a:xfrm>
              <a:off x="1512" y="3840"/>
              <a:ext cx="715"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426" name="Rectangle 15"/>
            <p:cNvSpPr>
              <a:spLocks noChangeArrowheads="1"/>
            </p:cNvSpPr>
            <p:nvPr/>
          </p:nvSpPr>
          <p:spPr bwMode="auto">
            <a:xfrm>
              <a:off x="2452" y="1178"/>
              <a:ext cx="960" cy="246"/>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400"/>
                <a:t>Segment </a:t>
              </a:r>
              <a:r>
                <a:rPr lang="en-US" sz="1400">
                  <a:latin typeface="Times New Roman" pitchFamily="18" charset="0"/>
                </a:rPr>
                <a:t>1</a:t>
              </a:r>
            </a:p>
          </p:txBody>
        </p:sp>
        <p:sp>
          <p:nvSpPr>
            <p:cNvPr id="15427" name="Rectangle 21"/>
            <p:cNvSpPr>
              <a:spLocks noChangeArrowheads="1"/>
            </p:cNvSpPr>
            <p:nvPr/>
          </p:nvSpPr>
          <p:spPr bwMode="auto">
            <a:xfrm>
              <a:off x="2461" y="1590"/>
              <a:ext cx="960" cy="246"/>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400"/>
                <a:t>Segment </a:t>
              </a:r>
              <a:r>
                <a:rPr lang="en-US" sz="1400">
                  <a:latin typeface="Times New Roman" pitchFamily="18" charset="0"/>
                </a:rPr>
                <a:t>2</a:t>
              </a:r>
            </a:p>
          </p:txBody>
        </p:sp>
        <p:sp>
          <p:nvSpPr>
            <p:cNvPr id="15428" name="Rectangle 27"/>
            <p:cNvSpPr>
              <a:spLocks noChangeArrowheads="1"/>
            </p:cNvSpPr>
            <p:nvPr/>
          </p:nvSpPr>
          <p:spPr bwMode="auto">
            <a:xfrm>
              <a:off x="2461" y="2464"/>
              <a:ext cx="960" cy="246"/>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400"/>
                <a:t>Segment </a:t>
              </a:r>
              <a:r>
                <a:rPr lang="en-US" sz="1400">
                  <a:latin typeface="Times New Roman" pitchFamily="18" charset="0"/>
                </a:rPr>
                <a:t>3</a:t>
              </a:r>
            </a:p>
          </p:txBody>
        </p:sp>
        <p:sp>
          <p:nvSpPr>
            <p:cNvPr id="15429" name="Rectangle 33"/>
            <p:cNvSpPr>
              <a:spLocks noChangeArrowheads="1"/>
            </p:cNvSpPr>
            <p:nvPr/>
          </p:nvSpPr>
          <p:spPr bwMode="auto">
            <a:xfrm>
              <a:off x="2474" y="2854"/>
              <a:ext cx="960" cy="246"/>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400"/>
                <a:t>Segment </a:t>
              </a:r>
              <a:r>
                <a:rPr lang="en-US" sz="1400">
                  <a:latin typeface="Times New Roman" pitchFamily="18" charset="0"/>
                </a:rPr>
                <a:t>4</a:t>
              </a:r>
            </a:p>
          </p:txBody>
        </p:sp>
        <p:sp>
          <p:nvSpPr>
            <p:cNvPr id="15430" name="Line 61"/>
            <p:cNvSpPr>
              <a:spLocks noChangeShapeType="1"/>
            </p:cNvSpPr>
            <p:nvPr/>
          </p:nvSpPr>
          <p:spPr bwMode="auto">
            <a:xfrm>
              <a:off x="3744" y="3496"/>
              <a:ext cx="0" cy="144"/>
            </a:xfrm>
            <a:prstGeom prst="line">
              <a:avLst/>
            </a:prstGeom>
            <a:noFill/>
            <a:ln w="9525">
              <a:solidFill>
                <a:schemeClr val="tx1"/>
              </a:solidFill>
              <a:miter lim="800000"/>
              <a:headEnd/>
              <a:tailEnd/>
            </a:ln>
          </p:spPr>
          <p:txBody>
            <a:bodyPr wrap="none"/>
            <a:lstStyle/>
            <a:p>
              <a:endParaRPr lang="en-US"/>
            </a:p>
          </p:txBody>
        </p:sp>
        <p:sp>
          <p:nvSpPr>
            <p:cNvPr id="15431" name="Line 62"/>
            <p:cNvSpPr>
              <a:spLocks noChangeShapeType="1"/>
            </p:cNvSpPr>
            <p:nvPr/>
          </p:nvSpPr>
          <p:spPr bwMode="auto">
            <a:xfrm>
              <a:off x="3744" y="3648"/>
              <a:ext cx="816" cy="0"/>
            </a:xfrm>
            <a:prstGeom prst="line">
              <a:avLst/>
            </a:prstGeom>
            <a:noFill/>
            <a:ln w="9525">
              <a:solidFill>
                <a:schemeClr val="tx1"/>
              </a:solidFill>
              <a:miter lim="800000"/>
              <a:headEnd/>
              <a:tailEnd/>
            </a:ln>
          </p:spPr>
          <p:txBody>
            <a:bodyPr wrap="none"/>
            <a:lstStyle/>
            <a:p>
              <a:endParaRPr lang="en-US"/>
            </a:p>
          </p:txBody>
        </p:sp>
        <p:sp>
          <p:nvSpPr>
            <p:cNvPr id="15432" name="Line 63"/>
            <p:cNvSpPr>
              <a:spLocks noChangeShapeType="1"/>
            </p:cNvSpPr>
            <p:nvPr/>
          </p:nvSpPr>
          <p:spPr bwMode="auto">
            <a:xfrm flipV="1">
              <a:off x="4560" y="912"/>
              <a:ext cx="0" cy="2736"/>
            </a:xfrm>
            <a:prstGeom prst="line">
              <a:avLst/>
            </a:prstGeom>
            <a:noFill/>
            <a:ln w="9525">
              <a:solidFill>
                <a:schemeClr val="tx1"/>
              </a:solidFill>
              <a:miter lim="800000"/>
              <a:headEnd/>
              <a:tailEnd/>
            </a:ln>
          </p:spPr>
          <p:txBody>
            <a:bodyPr wrap="none"/>
            <a:lstStyle/>
            <a:p>
              <a:endParaRPr lang="en-US"/>
            </a:p>
          </p:txBody>
        </p:sp>
        <p:sp>
          <p:nvSpPr>
            <p:cNvPr id="15433" name="Line 64"/>
            <p:cNvSpPr>
              <a:spLocks noChangeShapeType="1"/>
            </p:cNvSpPr>
            <p:nvPr/>
          </p:nvSpPr>
          <p:spPr bwMode="auto">
            <a:xfrm flipH="1">
              <a:off x="3984" y="912"/>
              <a:ext cx="576" cy="0"/>
            </a:xfrm>
            <a:prstGeom prst="line">
              <a:avLst/>
            </a:prstGeom>
            <a:noFill/>
            <a:ln w="9525">
              <a:solidFill>
                <a:schemeClr val="tx1"/>
              </a:solidFill>
              <a:miter lim="800000"/>
              <a:headEnd/>
              <a:tailEnd/>
            </a:ln>
          </p:spPr>
          <p:txBody>
            <a:bodyPr wrap="none"/>
            <a:lstStyle/>
            <a:p>
              <a:endParaRPr lang="en-US"/>
            </a:p>
          </p:txBody>
        </p:sp>
        <p:sp>
          <p:nvSpPr>
            <p:cNvPr id="15434" name="Line 66"/>
            <p:cNvSpPr>
              <a:spLocks noChangeShapeType="1"/>
            </p:cNvSpPr>
            <p:nvPr/>
          </p:nvSpPr>
          <p:spPr bwMode="auto">
            <a:xfrm>
              <a:off x="3984" y="912"/>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15435" name="Rectangle 68"/>
            <p:cNvSpPr>
              <a:spLocks noChangeArrowheads="1"/>
            </p:cNvSpPr>
            <p:nvPr/>
          </p:nvSpPr>
          <p:spPr bwMode="auto">
            <a:xfrm>
              <a:off x="3296" y="1456"/>
              <a:ext cx="960" cy="383"/>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000"/>
                <a:t>Decode instruction</a:t>
              </a:r>
            </a:p>
            <a:p>
              <a:pPr>
                <a:spcBef>
                  <a:spcPct val="20000"/>
                </a:spcBef>
                <a:buClr>
                  <a:schemeClr val="folHlink"/>
                </a:buClr>
                <a:buSzPct val="60000"/>
                <a:buFont typeface="Wingdings" pitchFamily="2" charset="2"/>
                <a:buNone/>
              </a:pPr>
              <a:r>
                <a:rPr lang="en-US" sz="1000"/>
                <a:t>And calculate</a:t>
              </a:r>
            </a:p>
            <a:p>
              <a:pPr>
                <a:spcBef>
                  <a:spcPct val="20000"/>
                </a:spcBef>
                <a:buClr>
                  <a:schemeClr val="folHlink"/>
                </a:buClr>
                <a:buSzPct val="60000"/>
                <a:buFont typeface="Wingdings" pitchFamily="2" charset="2"/>
                <a:buNone/>
              </a:pPr>
              <a:r>
                <a:rPr lang="en-US" sz="1000"/>
                <a:t>Effective address</a:t>
              </a:r>
            </a:p>
          </p:txBody>
        </p:sp>
        <p:sp>
          <p:nvSpPr>
            <p:cNvPr id="15436" name="Rectangle 74"/>
            <p:cNvSpPr>
              <a:spLocks noChangeArrowheads="1"/>
            </p:cNvSpPr>
            <p:nvPr/>
          </p:nvSpPr>
          <p:spPr bwMode="auto">
            <a:xfrm>
              <a:off x="3344" y="1072"/>
              <a:ext cx="864" cy="268"/>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000"/>
                <a:t>Fetch  instruction</a:t>
              </a:r>
            </a:p>
            <a:p>
              <a:pPr>
                <a:spcBef>
                  <a:spcPct val="20000"/>
                </a:spcBef>
                <a:buClr>
                  <a:schemeClr val="folHlink"/>
                </a:buClr>
                <a:buSzPct val="60000"/>
                <a:buFont typeface="Wingdings" pitchFamily="2" charset="2"/>
                <a:buNone/>
              </a:pPr>
              <a:r>
                <a:rPr lang="en-US" sz="1000"/>
                <a:t> from memory</a:t>
              </a:r>
            </a:p>
          </p:txBody>
        </p:sp>
        <p:sp>
          <p:nvSpPr>
            <p:cNvPr id="15437" name="Rectangle 80"/>
            <p:cNvSpPr>
              <a:spLocks noChangeArrowheads="1"/>
            </p:cNvSpPr>
            <p:nvPr/>
          </p:nvSpPr>
          <p:spPr bwMode="auto">
            <a:xfrm>
              <a:off x="3448" y="2040"/>
              <a:ext cx="528" cy="24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200"/>
                <a:t>Branch?</a:t>
              </a:r>
            </a:p>
          </p:txBody>
        </p:sp>
        <p:sp>
          <p:nvSpPr>
            <p:cNvPr id="15438" name="Rectangle 86"/>
            <p:cNvSpPr>
              <a:spLocks noChangeArrowheads="1"/>
            </p:cNvSpPr>
            <p:nvPr/>
          </p:nvSpPr>
          <p:spPr bwMode="auto">
            <a:xfrm>
              <a:off x="3344" y="2392"/>
              <a:ext cx="816" cy="31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200"/>
                <a:t>Fetch operand</a:t>
              </a:r>
            </a:p>
            <a:p>
              <a:pPr>
                <a:spcBef>
                  <a:spcPct val="20000"/>
                </a:spcBef>
                <a:buClr>
                  <a:schemeClr val="folHlink"/>
                </a:buClr>
                <a:buSzPct val="60000"/>
                <a:buFont typeface="Wingdings" pitchFamily="2" charset="2"/>
                <a:buNone/>
              </a:pPr>
              <a:r>
                <a:rPr lang="en-US" sz="1200"/>
                <a:t>From memory</a:t>
              </a:r>
            </a:p>
          </p:txBody>
        </p:sp>
        <p:sp>
          <p:nvSpPr>
            <p:cNvPr id="15439" name="Rectangle 92"/>
            <p:cNvSpPr>
              <a:spLocks noChangeArrowheads="1"/>
            </p:cNvSpPr>
            <p:nvPr/>
          </p:nvSpPr>
          <p:spPr bwMode="auto">
            <a:xfrm>
              <a:off x="3456" y="2816"/>
              <a:ext cx="864" cy="287"/>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200"/>
                <a:t>Execute instruction</a:t>
              </a:r>
            </a:p>
          </p:txBody>
        </p:sp>
        <p:sp>
          <p:nvSpPr>
            <p:cNvPr id="15440" name="Rectangle 98"/>
            <p:cNvSpPr>
              <a:spLocks noChangeArrowheads="1"/>
            </p:cNvSpPr>
            <p:nvPr/>
          </p:nvSpPr>
          <p:spPr bwMode="auto">
            <a:xfrm>
              <a:off x="3456" y="3232"/>
              <a:ext cx="672" cy="192"/>
            </a:xfrm>
            <a:prstGeom prst="rect">
              <a:avLst/>
            </a:prstGeom>
            <a:noFill/>
            <a:ln w="9525">
              <a:noFill/>
              <a:miter lim="800000"/>
              <a:headEnd/>
              <a:tailEnd/>
            </a:ln>
          </p:spPr>
          <p:txBody>
            <a:bodyPr/>
            <a:lstStyle/>
            <a:p>
              <a:pPr eaLnBrk="0" hangingPunct="0"/>
              <a:r>
                <a:rPr lang="en-US" sz="1200"/>
                <a:t>Interrupt?</a:t>
              </a:r>
            </a:p>
          </p:txBody>
        </p:sp>
        <p:sp>
          <p:nvSpPr>
            <p:cNvPr id="15441" name="Rectangle 104"/>
            <p:cNvSpPr>
              <a:spLocks noChangeArrowheads="1"/>
            </p:cNvSpPr>
            <p:nvPr/>
          </p:nvSpPr>
          <p:spPr bwMode="auto">
            <a:xfrm>
              <a:off x="1984" y="3144"/>
              <a:ext cx="624" cy="31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200"/>
                <a:t>Interrupt</a:t>
              </a:r>
            </a:p>
            <a:p>
              <a:pPr>
                <a:spcBef>
                  <a:spcPct val="20000"/>
                </a:spcBef>
                <a:buClr>
                  <a:schemeClr val="folHlink"/>
                </a:buClr>
                <a:buSzPct val="60000"/>
                <a:buFont typeface="Wingdings" pitchFamily="2" charset="2"/>
                <a:buNone/>
              </a:pPr>
              <a:r>
                <a:rPr lang="en-US" sz="1200"/>
                <a:t>handling</a:t>
              </a:r>
            </a:p>
          </p:txBody>
        </p:sp>
        <p:sp>
          <p:nvSpPr>
            <p:cNvPr id="15442" name="Rectangle 110"/>
            <p:cNvSpPr>
              <a:spLocks noChangeArrowheads="1"/>
            </p:cNvSpPr>
            <p:nvPr/>
          </p:nvSpPr>
          <p:spPr bwMode="auto">
            <a:xfrm>
              <a:off x="1567" y="3591"/>
              <a:ext cx="921" cy="172"/>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200"/>
                <a:t>Update PC</a:t>
              </a:r>
            </a:p>
          </p:txBody>
        </p:sp>
        <p:sp>
          <p:nvSpPr>
            <p:cNvPr id="15443" name="Rectangle 116"/>
            <p:cNvSpPr>
              <a:spLocks noChangeArrowheads="1"/>
            </p:cNvSpPr>
            <p:nvPr/>
          </p:nvSpPr>
          <p:spPr bwMode="auto">
            <a:xfrm>
              <a:off x="1576" y="3856"/>
              <a:ext cx="742" cy="205"/>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200"/>
                <a:t>Empty pipe</a:t>
              </a:r>
            </a:p>
          </p:txBody>
        </p:sp>
        <p:sp>
          <p:nvSpPr>
            <p:cNvPr id="15444" name="Line 123"/>
            <p:cNvSpPr>
              <a:spLocks noChangeShapeType="1"/>
            </p:cNvSpPr>
            <p:nvPr/>
          </p:nvSpPr>
          <p:spPr bwMode="auto">
            <a:xfrm>
              <a:off x="1728" y="2151"/>
              <a:ext cx="1632" cy="0"/>
            </a:xfrm>
            <a:prstGeom prst="line">
              <a:avLst/>
            </a:prstGeom>
            <a:noFill/>
            <a:ln w="9525">
              <a:solidFill>
                <a:schemeClr val="tx1"/>
              </a:solidFill>
              <a:miter lim="800000"/>
              <a:headEnd/>
              <a:tailEnd/>
            </a:ln>
          </p:spPr>
          <p:txBody>
            <a:bodyPr wrap="none"/>
            <a:lstStyle/>
            <a:p>
              <a:endParaRPr lang="en-US"/>
            </a:p>
          </p:txBody>
        </p:sp>
        <p:sp>
          <p:nvSpPr>
            <p:cNvPr id="15445" name="Line 125"/>
            <p:cNvSpPr>
              <a:spLocks noChangeShapeType="1"/>
            </p:cNvSpPr>
            <p:nvPr/>
          </p:nvSpPr>
          <p:spPr bwMode="auto">
            <a:xfrm>
              <a:off x="2064" y="3456"/>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15446" name="Line 126"/>
            <p:cNvSpPr>
              <a:spLocks noChangeShapeType="1"/>
            </p:cNvSpPr>
            <p:nvPr/>
          </p:nvSpPr>
          <p:spPr bwMode="auto">
            <a:xfrm flipH="1">
              <a:off x="2592" y="3312"/>
              <a:ext cx="816" cy="0"/>
            </a:xfrm>
            <a:prstGeom prst="line">
              <a:avLst/>
            </a:prstGeom>
            <a:noFill/>
            <a:ln w="9525">
              <a:solidFill>
                <a:schemeClr val="tx1"/>
              </a:solidFill>
              <a:miter lim="800000"/>
              <a:headEnd/>
              <a:tailEnd type="triangle" w="med" len="med"/>
            </a:ln>
          </p:spPr>
          <p:txBody>
            <a:bodyPr wrap="none"/>
            <a:lstStyle/>
            <a:p>
              <a:endParaRPr lang="en-US"/>
            </a:p>
          </p:txBody>
        </p:sp>
        <p:sp>
          <p:nvSpPr>
            <p:cNvPr id="15447" name="Line 129"/>
            <p:cNvSpPr>
              <a:spLocks noChangeShapeType="1"/>
            </p:cNvSpPr>
            <p:nvPr/>
          </p:nvSpPr>
          <p:spPr bwMode="auto">
            <a:xfrm>
              <a:off x="3696" y="1344"/>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15448" name="Line 131"/>
            <p:cNvSpPr>
              <a:spLocks noChangeShapeType="1"/>
            </p:cNvSpPr>
            <p:nvPr/>
          </p:nvSpPr>
          <p:spPr bwMode="auto">
            <a:xfrm>
              <a:off x="3709" y="1824"/>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15449" name="Line 132"/>
            <p:cNvSpPr>
              <a:spLocks noChangeShapeType="1"/>
            </p:cNvSpPr>
            <p:nvPr/>
          </p:nvSpPr>
          <p:spPr bwMode="auto">
            <a:xfrm>
              <a:off x="3709" y="2304"/>
              <a:ext cx="0" cy="96"/>
            </a:xfrm>
            <a:prstGeom prst="line">
              <a:avLst/>
            </a:prstGeom>
            <a:noFill/>
            <a:ln w="9525">
              <a:solidFill>
                <a:schemeClr val="tx1"/>
              </a:solidFill>
              <a:miter lim="800000"/>
              <a:headEnd/>
              <a:tailEnd type="triangle" w="med" len="med"/>
            </a:ln>
          </p:spPr>
          <p:txBody>
            <a:bodyPr wrap="none"/>
            <a:lstStyle/>
            <a:p>
              <a:endParaRPr lang="en-US"/>
            </a:p>
          </p:txBody>
        </p:sp>
        <p:sp>
          <p:nvSpPr>
            <p:cNvPr id="15450" name="Line 134"/>
            <p:cNvSpPr>
              <a:spLocks noChangeShapeType="1"/>
            </p:cNvSpPr>
            <p:nvPr/>
          </p:nvSpPr>
          <p:spPr bwMode="auto">
            <a:xfrm>
              <a:off x="3744" y="2688"/>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15451" name="Line 136"/>
            <p:cNvSpPr>
              <a:spLocks noChangeShapeType="1"/>
            </p:cNvSpPr>
            <p:nvPr/>
          </p:nvSpPr>
          <p:spPr bwMode="auto">
            <a:xfrm>
              <a:off x="3744" y="3072"/>
              <a:ext cx="0" cy="96"/>
            </a:xfrm>
            <a:prstGeom prst="line">
              <a:avLst/>
            </a:prstGeom>
            <a:noFill/>
            <a:ln w="9525">
              <a:solidFill>
                <a:schemeClr val="tx1"/>
              </a:solidFill>
              <a:miter lim="800000"/>
              <a:headEnd/>
              <a:tailEnd type="triangle" w="med" len="med"/>
            </a:ln>
          </p:spPr>
          <p:txBody>
            <a:bodyPr wrap="none"/>
            <a:lstStyle/>
            <a:p>
              <a:endParaRPr lang="en-US"/>
            </a:p>
          </p:txBody>
        </p:sp>
        <p:sp>
          <p:nvSpPr>
            <p:cNvPr id="15452" name="Line 138"/>
            <p:cNvSpPr>
              <a:spLocks noChangeShapeType="1"/>
            </p:cNvSpPr>
            <p:nvPr/>
          </p:nvSpPr>
          <p:spPr bwMode="auto">
            <a:xfrm flipH="1" flipV="1">
              <a:off x="1872" y="4032"/>
              <a:ext cx="0" cy="96"/>
            </a:xfrm>
            <a:prstGeom prst="line">
              <a:avLst/>
            </a:prstGeom>
            <a:noFill/>
            <a:ln w="9525">
              <a:solidFill>
                <a:schemeClr val="tx1"/>
              </a:solidFill>
              <a:miter lim="800000"/>
              <a:headEnd/>
              <a:tailEnd/>
            </a:ln>
          </p:spPr>
          <p:txBody>
            <a:bodyPr wrap="none"/>
            <a:lstStyle/>
            <a:p>
              <a:endParaRPr lang="en-US"/>
            </a:p>
          </p:txBody>
        </p:sp>
        <p:sp>
          <p:nvSpPr>
            <p:cNvPr id="15453" name="Line 139"/>
            <p:cNvSpPr>
              <a:spLocks noChangeShapeType="1"/>
            </p:cNvSpPr>
            <p:nvPr/>
          </p:nvSpPr>
          <p:spPr bwMode="auto">
            <a:xfrm flipH="1">
              <a:off x="1248" y="4128"/>
              <a:ext cx="624" cy="0"/>
            </a:xfrm>
            <a:prstGeom prst="line">
              <a:avLst/>
            </a:prstGeom>
            <a:noFill/>
            <a:ln w="9525">
              <a:solidFill>
                <a:schemeClr val="tx1"/>
              </a:solidFill>
              <a:miter lim="800000"/>
              <a:headEnd/>
              <a:tailEnd/>
            </a:ln>
          </p:spPr>
          <p:txBody>
            <a:bodyPr wrap="none"/>
            <a:lstStyle/>
            <a:p>
              <a:endParaRPr lang="en-US"/>
            </a:p>
          </p:txBody>
        </p:sp>
        <p:sp>
          <p:nvSpPr>
            <p:cNvPr id="15454" name="Line 140"/>
            <p:cNvSpPr>
              <a:spLocks noChangeShapeType="1"/>
            </p:cNvSpPr>
            <p:nvPr/>
          </p:nvSpPr>
          <p:spPr bwMode="auto">
            <a:xfrm flipV="1">
              <a:off x="1248" y="912"/>
              <a:ext cx="0" cy="3216"/>
            </a:xfrm>
            <a:prstGeom prst="line">
              <a:avLst/>
            </a:prstGeom>
            <a:noFill/>
            <a:ln w="9525">
              <a:solidFill>
                <a:schemeClr val="tx1"/>
              </a:solidFill>
              <a:miter lim="800000"/>
              <a:headEnd/>
              <a:tailEnd/>
            </a:ln>
          </p:spPr>
          <p:txBody>
            <a:bodyPr wrap="none"/>
            <a:lstStyle/>
            <a:p>
              <a:endParaRPr lang="en-US"/>
            </a:p>
          </p:txBody>
        </p:sp>
        <p:sp>
          <p:nvSpPr>
            <p:cNvPr id="15455" name="Line 141"/>
            <p:cNvSpPr>
              <a:spLocks noChangeShapeType="1"/>
            </p:cNvSpPr>
            <p:nvPr/>
          </p:nvSpPr>
          <p:spPr bwMode="auto">
            <a:xfrm>
              <a:off x="1248" y="912"/>
              <a:ext cx="2208" cy="0"/>
            </a:xfrm>
            <a:prstGeom prst="line">
              <a:avLst/>
            </a:prstGeom>
            <a:noFill/>
            <a:ln w="9525">
              <a:solidFill>
                <a:schemeClr val="tx1"/>
              </a:solidFill>
              <a:miter lim="800000"/>
              <a:headEnd/>
              <a:tailEnd/>
            </a:ln>
          </p:spPr>
          <p:txBody>
            <a:bodyPr wrap="none"/>
            <a:lstStyle/>
            <a:p>
              <a:endParaRPr lang="en-US"/>
            </a:p>
          </p:txBody>
        </p:sp>
        <p:sp>
          <p:nvSpPr>
            <p:cNvPr id="15456" name="Line 143"/>
            <p:cNvSpPr>
              <a:spLocks noChangeShapeType="1"/>
            </p:cNvSpPr>
            <p:nvPr/>
          </p:nvSpPr>
          <p:spPr bwMode="auto">
            <a:xfrm>
              <a:off x="3456" y="912"/>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15457" name="Line 145"/>
            <p:cNvSpPr>
              <a:spLocks noChangeShapeType="1"/>
            </p:cNvSpPr>
            <p:nvPr/>
          </p:nvSpPr>
          <p:spPr bwMode="auto">
            <a:xfrm>
              <a:off x="1872" y="3744"/>
              <a:ext cx="0" cy="96"/>
            </a:xfrm>
            <a:prstGeom prst="line">
              <a:avLst/>
            </a:prstGeom>
            <a:noFill/>
            <a:ln w="9525">
              <a:solidFill>
                <a:schemeClr val="tx1"/>
              </a:solidFill>
              <a:miter lim="800000"/>
              <a:headEnd/>
              <a:tailEnd type="triangle" w="med" len="med"/>
            </a:ln>
          </p:spPr>
          <p:txBody>
            <a:bodyPr wrap="none"/>
            <a:lstStyle/>
            <a:p>
              <a:endParaRPr lang="en-US"/>
            </a:p>
          </p:txBody>
        </p:sp>
        <p:sp>
          <p:nvSpPr>
            <p:cNvPr id="15458" name="Rectangle 146"/>
            <p:cNvSpPr>
              <a:spLocks noChangeArrowheads="1"/>
            </p:cNvSpPr>
            <p:nvPr/>
          </p:nvSpPr>
          <p:spPr bwMode="auto">
            <a:xfrm>
              <a:off x="3072" y="1968"/>
              <a:ext cx="432" cy="173"/>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200"/>
                <a:t>yes</a:t>
              </a:r>
            </a:p>
          </p:txBody>
        </p:sp>
        <p:sp>
          <p:nvSpPr>
            <p:cNvPr id="15459" name="Rectangle 147"/>
            <p:cNvSpPr>
              <a:spLocks noChangeArrowheads="1"/>
            </p:cNvSpPr>
            <p:nvPr/>
          </p:nvSpPr>
          <p:spPr bwMode="auto">
            <a:xfrm>
              <a:off x="3744" y="2256"/>
              <a:ext cx="432" cy="173"/>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200"/>
                <a:t>no</a:t>
              </a:r>
            </a:p>
          </p:txBody>
        </p:sp>
        <p:sp>
          <p:nvSpPr>
            <p:cNvPr id="15460" name="Rectangle 148"/>
            <p:cNvSpPr>
              <a:spLocks noChangeArrowheads="1"/>
            </p:cNvSpPr>
            <p:nvPr/>
          </p:nvSpPr>
          <p:spPr bwMode="auto">
            <a:xfrm>
              <a:off x="3168" y="3139"/>
              <a:ext cx="432" cy="173"/>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200"/>
                <a:t>yes</a:t>
              </a:r>
            </a:p>
          </p:txBody>
        </p:sp>
        <p:sp>
          <p:nvSpPr>
            <p:cNvPr id="15461" name="Rectangle 149"/>
            <p:cNvSpPr>
              <a:spLocks noChangeArrowheads="1"/>
            </p:cNvSpPr>
            <p:nvPr/>
          </p:nvSpPr>
          <p:spPr bwMode="auto">
            <a:xfrm>
              <a:off x="3792" y="3504"/>
              <a:ext cx="432" cy="173"/>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200"/>
                <a:t>no</a:t>
              </a:r>
            </a:p>
          </p:txBody>
        </p:sp>
        <p:sp>
          <p:nvSpPr>
            <p:cNvPr id="15462" name="Line 152"/>
            <p:cNvSpPr>
              <a:spLocks noChangeShapeType="1"/>
            </p:cNvSpPr>
            <p:nvPr/>
          </p:nvSpPr>
          <p:spPr bwMode="auto">
            <a:xfrm>
              <a:off x="1728" y="2160"/>
              <a:ext cx="0" cy="1440"/>
            </a:xfrm>
            <a:prstGeom prst="line">
              <a:avLst/>
            </a:prstGeom>
            <a:noFill/>
            <a:ln w="9525">
              <a:solidFill>
                <a:schemeClr val="tx1"/>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p>
            <a:fld id="{CEB0DB9F-2E05-4C84-8405-21B429DF7F74}" type="slidenum">
              <a:rPr lang="en-US"/>
              <a:pPr/>
              <a:t>13</a:t>
            </a:fld>
            <a:endParaRPr lang="en-US"/>
          </a:p>
        </p:txBody>
      </p:sp>
      <p:graphicFrame>
        <p:nvGraphicFramePr>
          <p:cNvPr id="37922" name="Group 34"/>
          <p:cNvGraphicFramePr>
            <a:graphicFrameLocks noGrp="1"/>
          </p:cNvGraphicFramePr>
          <p:nvPr/>
        </p:nvGraphicFramePr>
        <p:xfrm>
          <a:off x="1143000" y="1600200"/>
          <a:ext cx="7696200" cy="2895600"/>
        </p:xfrm>
        <a:graphic>
          <a:graphicData uri="http://schemas.openxmlformats.org/drawingml/2006/table">
            <a:tbl>
              <a:tblPr/>
              <a:tblGrid>
                <a:gridCol w="7696200"/>
              </a:tblGrid>
              <a:tr h="2327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600" b="0" i="0" u="none" strike="noStrike" cap="none" normalizeH="0" baseline="0" smtClean="0">
                          <a:ln>
                            <a:noFill/>
                          </a:ln>
                          <a:solidFill>
                            <a:schemeClr val="tx1"/>
                          </a:solidFill>
                          <a:effectLst/>
                          <a:latin typeface="Tahoma" pitchFamily="34" charset="0"/>
                        </a:rPr>
                        <a:t> </a:t>
                      </a:r>
                      <a:r>
                        <a:rPr kumimoji="0" lang="en-US" sz="1600" b="1" i="0" u="none" strike="noStrike" cap="none" normalizeH="0" baseline="0" smtClean="0">
                          <a:ln>
                            <a:noFill/>
                          </a:ln>
                          <a:solidFill>
                            <a:schemeClr val="tx1"/>
                          </a:solidFill>
                          <a:effectLst/>
                          <a:latin typeface="Times New Roman" pitchFamily="18" charset="0"/>
                        </a:rPr>
                        <a:t>FI</a:t>
                      </a:r>
                      <a:r>
                        <a:rPr kumimoji="0" lang="en-US" sz="1400" b="0" i="0" u="none" strike="noStrike" cap="none" normalizeH="0" baseline="0" smtClean="0">
                          <a:ln>
                            <a:noFill/>
                          </a:ln>
                          <a:solidFill>
                            <a:schemeClr val="tx1"/>
                          </a:solidFill>
                          <a:effectLst/>
                          <a:latin typeface="Times New Roman" pitchFamily="18" charset="0"/>
                        </a:rPr>
                        <a:t> </a:t>
                      </a:r>
                      <a:r>
                        <a:rPr kumimoji="0" lang="en-US" sz="1400" b="1" i="0" u="none" strike="noStrike" cap="none" normalizeH="0" baseline="0" smtClean="0">
                          <a:ln>
                            <a:noFill/>
                          </a:ln>
                          <a:solidFill>
                            <a:schemeClr val="tx1"/>
                          </a:solidFill>
                          <a:effectLst/>
                          <a:latin typeface="Times New Roman" pitchFamily="18" charset="0"/>
                        </a:rPr>
                        <a:t>is the segment that fetches an instruction.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600" b="0" i="0" u="none" strike="noStrike" cap="none" normalizeH="0" baseline="0" smtClean="0">
                          <a:ln>
                            <a:noFill/>
                          </a:ln>
                          <a:solidFill>
                            <a:schemeClr val="tx1"/>
                          </a:solidFill>
                          <a:effectLst/>
                          <a:latin typeface="Times New Roman" pitchFamily="18" charset="0"/>
                        </a:rPr>
                        <a:t> </a:t>
                      </a:r>
                      <a:r>
                        <a:rPr kumimoji="0" lang="en-US" sz="1600" b="1" i="0" u="none" strike="noStrike" cap="none" normalizeH="0" baseline="0" smtClean="0">
                          <a:ln>
                            <a:noFill/>
                          </a:ln>
                          <a:solidFill>
                            <a:schemeClr val="tx1"/>
                          </a:solidFill>
                          <a:effectLst/>
                          <a:latin typeface="Times New Roman" pitchFamily="18" charset="0"/>
                        </a:rPr>
                        <a:t>DA</a:t>
                      </a:r>
                      <a:r>
                        <a:rPr kumimoji="0" lang="en-US" sz="1600" b="0" i="0" u="none" strike="noStrike" cap="none" normalizeH="0" baseline="0" smtClean="0">
                          <a:ln>
                            <a:noFill/>
                          </a:ln>
                          <a:solidFill>
                            <a:schemeClr val="tx1"/>
                          </a:solidFill>
                          <a:effectLst/>
                          <a:latin typeface="Times New Roman" pitchFamily="18" charset="0"/>
                        </a:rPr>
                        <a:t> </a:t>
                      </a:r>
                      <a:r>
                        <a:rPr kumimoji="0" lang="en-US" sz="1400" b="0" i="0" u="none" strike="noStrike" cap="none" normalizeH="0" baseline="0" smtClean="0">
                          <a:ln>
                            <a:noFill/>
                          </a:ln>
                          <a:solidFill>
                            <a:schemeClr val="tx1"/>
                          </a:solidFill>
                          <a:effectLst/>
                          <a:latin typeface="Times New Roman" pitchFamily="18" charset="0"/>
                        </a:rPr>
                        <a:t> </a:t>
                      </a:r>
                      <a:r>
                        <a:rPr kumimoji="0" lang="en-US" sz="1400" b="1" i="0" u="none" strike="noStrike" cap="none" normalizeH="0" baseline="0" smtClean="0">
                          <a:ln>
                            <a:noFill/>
                          </a:ln>
                          <a:solidFill>
                            <a:schemeClr val="tx1"/>
                          </a:solidFill>
                          <a:effectLst/>
                          <a:latin typeface="Times New Roman" pitchFamily="18" charset="0"/>
                        </a:rPr>
                        <a:t>is the segment that decodes the instruction and  calculate the  effective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1600" b="0" i="0" u="none" strike="noStrike" cap="none" normalizeH="0" baseline="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600" b="0" i="0" u="none" strike="noStrike" cap="none" normalizeH="0" baseline="0" smtClean="0">
                          <a:ln>
                            <a:noFill/>
                          </a:ln>
                          <a:solidFill>
                            <a:schemeClr val="tx1"/>
                          </a:solidFill>
                          <a:effectLst/>
                          <a:latin typeface="Times New Roman" pitchFamily="18" charset="0"/>
                        </a:rPr>
                        <a:t> </a:t>
                      </a:r>
                      <a:r>
                        <a:rPr kumimoji="0" lang="en-US" sz="1600" b="1" i="0" u="none" strike="noStrike" cap="none" normalizeH="0" baseline="0" smtClean="0">
                          <a:ln>
                            <a:noFill/>
                          </a:ln>
                          <a:solidFill>
                            <a:schemeClr val="tx1"/>
                          </a:solidFill>
                          <a:effectLst/>
                          <a:latin typeface="Times New Roman" pitchFamily="18" charset="0"/>
                        </a:rPr>
                        <a:t>FO</a:t>
                      </a:r>
                      <a:r>
                        <a:rPr kumimoji="0" lang="en-US" sz="1400" b="0" i="0" u="none" strike="noStrike" cap="none" normalizeH="0" baseline="0" smtClean="0">
                          <a:ln>
                            <a:noFill/>
                          </a:ln>
                          <a:solidFill>
                            <a:schemeClr val="tx1"/>
                          </a:solidFill>
                          <a:effectLst/>
                          <a:latin typeface="Times New Roman" pitchFamily="18" charset="0"/>
                        </a:rPr>
                        <a:t> </a:t>
                      </a:r>
                      <a:r>
                        <a:rPr kumimoji="0" lang="en-US" sz="1400" b="1" i="0" u="none" strike="noStrike" cap="none" normalizeH="0" baseline="0" smtClean="0">
                          <a:ln>
                            <a:noFill/>
                          </a:ln>
                          <a:solidFill>
                            <a:schemeClr val="tx1"/>
                          </a:solidFill>
                          <a:effectLst/>
                          <a:latin typeface="Times New Roman" pitchFamily="18" charset="0"/>
                        </a:rPr>
                        <a:t>is the segment that fetches the operand.</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1400" b="1" i="0" u="none" strike="noStrike" cap="none" normalizeH="0" baseline="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600" b="1" i="0" u="none" strike="noStrike" cap="none" normalizeH="0" baseline="0" smtClean="0">
                          <a:ln>
                            <a:noFill/>
                          </a:ln>
                          <a:solidFill>
                            <a:schemeClr val="tx1"/>
                          </a:solidFill>
                          <a:effectLst/>
                          <a:latin typeface="Times New Roman" pitchFamily="18" charset="0"/>
                        </a:rPr>
                        <a:t> EX</a:t>
                      </a:r>
                      <a:r>
                        <a:rPr kumimoji="0" lang="en-US" sz="1600" b="0" i="0" u="none" strike="noStrike" cap="none" normalizeH="0" baseline="0" smtClean="0">
                          <a:ln>
                            <a:noFill/>
                          </a:ln>
                          <a:solidFill>
                            <a:schemeClr val="tx1"/>
                          </a:solidFill>
                          <a:effectLst/>
                          <a:latin typeface="Times New Roman" pitchFamily="18" charset="0"/>
                        </a:rPr>
                        <a:t> </a:t>
                      </a:r>
                      <a:r>
                        <a:rPr kumimoji="0" lang="en-US" sz="1400" b="1" i="0" u="none" strike="noStrike" cap="none" normalizeH="0" baseline="0" smtClean="0">
                          <a:ln>
                            <a:noFill/>
                          </a:ln>
                          <a:solidFill>
                            <a:schemeClr val="tx1"/>
                          </a:solidFill>
                          <a:effectLst/>
                          <a:latin typeface="Times New Roman" pitchFamily="18" charset="0"/>
                        </a:rPr>
                        <a:t>is the segment that executes the instruction.</a:t>
                      </a:r>
                      <a:r>
                        <a:rPr kumimoji="0" lang="en-US" sz="1400" b="0" i="0" u="none" strike="noStrike" cap="none" normalizeH="0" baseline="0" smtClean="0">
                          <a:ln>
                            <a:noFill/>
                          </a:ln>
                          <a:solidFill>
                            <a:schemeClr val="tx1"/>
                          </a:solidFill>
                          <a:effectLst/>
                          <a:latin typeface="Times New Roman" pitchFamily="18" charset="0"/>
                        </a:rPr>
                        <a:t>  </a:t>
                      </a:r>
                    </a:p>
                  </a:txBody>
                  <a:tcPr horzOverflow="overflow">
                    <a:lnL cap="flat">
                      <a:noFill/>
                    </a:lnL>
                    <a:lnR cap="flat">
                      <a:noFill/>
                    </a:lnR>
                    <a:lnT cap="flat">
                      <a:noFill/>
                    </a:lnT>
                    <a:lnB>
                      <a:noFill/>
                    </a:lnB>
                    <a:lnTlToBr>
                      <a:noFill/>
                    </a:lnTlToBr>
                    <a:lnBlToTr>
                      <a:noFill/>
                    </a:lnBlToTr>
                    <a:noFill/>
                  </a:tcPr>
                </a:tc>
              </a:tr>
              <a:tr h="568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cap="flat">
                      <a:noFill/>
                    </a:lnL>
                    <a:lnR cap="flat">
                      <a:noFill/>
                    </a:lnR>
                    <a:lnT>
                      <a:noFill/>
                    </a:lnT>
                    <a:lnB cap="flat">
                      <a:noFill/>
                    </a:lnB>
                    <a:lnTlToBr>
                      <a:noFill/>
                    </a:lnTlToBr>
                    <a:lnBlToTr>
                      <a:noFill/>
                    </a:lnBlToTr>
                    <a:noFill/>
                  </a:tcPr>
                </a:tc>
              </a:tr>
            </a:tbl>
          </a:graphicData>
        </a:graphic>
      </p:graphicFrame>
      <p:sp>
        <p:nvSpPr>
          <p:cNvPr id="16390" name="Rectangle 19"/>
          <p:cNvSpPr>
            <a:spLocks noGrp="1" noChangeArrowheads="1"/>
          </p:cNvSpPr>
          <p:nvPr>
            <p:ph type="title" idx="4294967295"/>
          </p:nvPr>
        </p:nvSpPr>
        <p:spPr/>
        <p:txBody>
          <a:bodyPr/>
          <a:lstStyle/>
          <a:p>
            <a:pPr eaLnBrk="1" hangingPunct="1"/>
            <a:r>
              <a:rPr lang="en-US" sz="2000" b="1" smtClean="0"/>
              <a:t>Segments and their purpose.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911CB4F4-0DD1-4215-A79C-7366CB23E99C}" type="slidenum">
              <a:rPr lang="en-US"/>
              <a:pPr/>
              <a:t>14</a:t>
            </a:fld>
            <a:endParaRPr lang="en-US"/>
          </a:p>
        </p:txBody>
      </p:sp>
      <p:graphicFrame>
        <p:nvGraphicFramePr>
          <p:cNvPr id="35958" name="Group 118"/>
          <p:cNvGraphicFramePr>
            <a:graphicFrameLocks noGrp="1"/>
          </p:cNvGraphicFramePr>
          <p:nvPr/>
        </p:nvGraphicFramePr>
        <p:xfrm>
          <a:off x="1870075" y="2357438"/>
          <a:ext cx="6096000" cy="4064001"/>
        </p:xfrm>
        <a:graphic>
          <a:graphicData uri="http://schemas.openxmlformats.org/drawingml/2006/table">
            <a:tbl>
              <a:tblPr/>
              <a:tblGrid>
                <a:gridCol w="468313"/>
                <a:gridCol w="469900"/>
                <a:gridCol w="468312"/>
                <a:gridCol w="469900"/>
                <a:gridCol w="468313"/>
                <a:gridCol w="468312"/>
                <a:gridCol w="469900"/>
                <a:gridCol w="468313"/>
                <a:gridCol w="468312"/>
                <a:gridCol w="469900"/>
                <a:gridCol w="468313"/>
                <a:gridCol w="469900"/>
                <a:gridCol w="468312"/>
              </a:tblGrid>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525" name="Line 119"/>
          <p:cNvSpPr>
            <a:spLocks noChangeShapeType="1"/>
          </p:cNvSpPr>
          <p:nvPr/>
        </p:nvSpPr>
        <p:spPr bwMode="auto">
          <a:xfrm flipH="1">
            <a:off x="879475" y="2357438"/>
            <a:ext cx="990600" cy="0"/>
          </a:xfrm>
          <a:prstGeom prst="line">
            <a:avLst/>
          </a:prstGeom>
          <a:noFill/>
          <a:ln w="9525">
            <a:solidFill>
              <a:schemeClr val="tx1"/>
            </a:solidFill>
            <a:miter lim="800000"/>
            <a:headEnd/>
            <a:tailEnd/>
          </a:ln>
        </p:spPr>
        <p:txBody>
          <a:bodyPr wrap="none"/>
          <a:lstStyle/>
          <a:p>
            <a:endParaRPr lang="en-US"/>
          </a:p>
        </p:txBody>
      </p:sp>
      <p:sp>
        <p:nvSpPr>
          <p:cNvPr id="17526" name="Line 120"/>
          <p:cNvSpPr>
            <a:spLocks noChangeShapeType="1"/>
          </p:cNvSpPr>
          <p:nvPr/>
        </p:nvSpPr>
        <p:spPr bwMode="auto">
          <a:xfrm flipV="1">
            <a:off x="1870075" y="1900238"/>
            <a:ext cx="0" cy="457200"/>
          </a:xfrm>
          <a:prstGeom prst="line">
            <a:avLst/>
          </a:prstGeom>
          <a:noFill/>
          <a:ln w="9525">
            <a:solidFill>
              <a:schemeClr val="tx1"/>
            </a:solidFill>
            <a:miter lim="800000"/>
            <a:headEnd/>
            <a:tailEnd/>
          </a:ln>
        </p:spPr>
        <p:txBody>
          <a:bodyPr wrap="none"/>
          <a:lstStyle/>
          <a:p>
            <a:endParaRPr lang="en-US"/>
          </a:p>
        </p:txBody>
      </p:sp>
      <p:sp>
        <p:nvSpPr>
          <p:cNvPr id="17527" name="Line 121"/>
          <p:cNvSpPr>
            <a:spLocks noChangeShapeType="1"/>
          </p:cNvSpPr>
          <p:nvPr/>
        </p:nvSpPr>
        <p:spPr bwMode="auto">
          <a:xfrm flipV="1">
            <a:off x="2347913" y="1976438"/>
            <a:ext cx="0" cy="381000"/>
          </a:xfrm>
          <a:prstGeom prst="line">
            <a:avLst/>
          </a:prstGeom>
          <a:noFill/>
          <a:ln w="9525">
            <a:solidFill>
              <a:schemeClr val="tx1"/>
            </a:solidFill>
            <a:miter lim="800000"/>
            <a:headEnd/>
            <a:tailEnd/>
          </a:ln>
        </p:spPr>
        <p:txBody>
          <a:bodyPr wrap="none"/>
          <a:lstStyle/>
          <a:p>
            <a:endParaRPr lang="en-US"/>
          </a:p>
        </p:txBody>
      </p:sp>
      <p:sp>
        <p:nvSpPr>
          <p:cNvPr id="17528" name="Line 122"/>
          <p:cNvSpPr>
            <a:spLocks noChangeShapeType="1"/>
          </p:cNvSpPr>
          <p:nvPr/>
        </p:nvSpPr>
        <p:spPr bwMode="auto">
          <a:xfrm flipV="1">
            <a:off x="2805113" y="1976438"/>
            <a:ext cx="0" cy="381000"/>
          </a:xfrm>
          <a:prstGeom prst="line">
            <a:avLst/>
          </a:prstGeom>
          <a:noFill/>
          <a:ln w="9525">
            <a:solidFill>
              <a:schemeClr val="tx1"/>
            </a:solidFill>
            <a:miter lim="800000"/>
            <a:headEnd/>
            <a:tailEnd/>
          </a:ln>
        </p:spPr>
        <p:txBody>
          <a:bodyPr wrap="none"/>
          <a:lstStyle/>
          <a:p>
            <a:endParaRPr lang="en-US"/>
          </a:p>
        </p:txBody>
      </p:sp>
      <p:sp>
        <p:nvSpPr>
          <p:cNvPr id="17529" name="Line 123"/>
          <p:cNvSpPr>
            <a:spLocks noChangeShapeType="1"/>
          </p:cNvSpPr>
          <p:nvPr/>
        </p:nvSpPr>
        <p:spPr bwMode="auto">
          <a:xfrm flipV="1">
            <a:off x="3268663" y="1970088"/>
            <a:ext cx="0" cy="381000"/>
          </a:xfrm>
          <a:prstGeom prst="line">
            <a:avLst/>
          </a:prstGeom>
          <a:noFill/>
          <a:ln w="9525">
            <a:solidFill>
              <a:schemeClr val="tx1"/>
            </a:solidFill>
            <a:miter lim="800000"/>
            <a:headEnd/>
            <a:tailEnd/>
          </a:ln>
        </p:spPr>
        <p:txBody>
          <a:bodyPr wrap="none"/>
          <a:lstStyle/>
          <a:p>
            <a:endParaRPr lang="en-US"/>
          </a:p>
        </p:txBody>
      </p:sp>
      <p:sp>
        <p:nvSpPr>
          <p:cNvPr id="17530" name="Line 124"/>
          <p:cNvSpPr>
            <a:spLocks noChangeShapeType="1"/>
          </p:cNvSpPr>
          <p:nvPr/>
        </p:nvSpPr>
        <p:spPr bwMode="auto">
          <a:xfrm flipV="1">
            <a:off x="3754438" y="1984375"/>
            <a:ext cx="0" cy="381000"/>
          </a:xfrm>
          <a:prstGeom prst="line">
            <a:avLst/>
          </a:prstGeom>
          <a:noFill/>
          <a:ln w="9525">
            <a:solidFill>
              <a:schemeClr val="tx1"/>
            </a:solidFill>
            <a:miter lim="800000"/>
            <a:headEnd/>
            <a:tailEnd/>
          </a:ln>
        </p:spPr>
        <p:txBody>
          <a:bodyPr wrap="none"/>
          <a:lstStyle/>
          <a:p>
            <a:endParaRPr lang="en-US"/>
          </a:p>
        </p:txBody>
      </p:sp>
      <p:sp>
        <p:nvSpPr>
          <p:cNvPr id="17531" name="Line 125"/>
          <p:cNvSpPr>
            <a:spLocks noChangeShapeType="1"/>
          </p:cNvSpPr>
          <p:nvPr/>
        </p:nvSpPr>
        <p:spPr bwMode="auto">
          <a:xfrm flipV="1">
            <a:off x="4211638" y="1982788"/>
            <a:ext cx="0" cy="381000"/>
          </a:xfrm>
          <a:prstGeom prst="line">
            <a:avLst/>
          </a:prstGeom>
          <a:noFill/>
          <a:ln w="9525">
            <a:solidFill>
              <a:schemeClr val="tx1"/>
            </a:solidFill>
            <a:miter lim="800000"/>
            <a:headEnd/>
            <a:tailEnd/>
          </a:ln>
        </p:spPr>
        <p:txBody>
          <a:bodyPr wrap="none"/>
          <a:lstStyle/>
          <a:p>
            <a:endParaRPr lang="en-US"/>
          </a:p>
        </p:txBody>
      </p:sp>
      <p:sp>
        <p:nvSpPr>
          <p:cNvPr id="17532" name="Line 126"/>
          <p:cNvSpPr>
            <a:spLocks noChangeShapeType="1"/>
          </p:cNvSpPr>
          <p:nvPr/>
        </p:nvSpPr>
        <p:spPr bwMode="auto">
          <a:xfrm flipV="1">
            <a:off x="4689475" y="1984375"/>
            <a:ext cx="0" cy="381000"/>
          </a:xfrm>
          <a:prstGeom prst="line">
            <a:avLst/>
          </a:prstGeom>
          <a:noFill/>
          <a:ln w="9525">
            <a:solidFill>
              <a:schemeClr val="tx1"/>
            </a:solidFill>
            <a:miter lim="800000"/>
            <a:headEnd/>
            <a:tailEnd/>
          </a:ln>
        </p:spPr>
        <p:txBody>
          <a:bodyPr wrap="none"/>
          <a:lstStyle/>
          <a:p>
            <a:endParaRPr lang="en-US"/>
          </a:p>
        </p:txBody>
      </p:sp>
      <p:sp>
        <p:nvSpPr>
          <p:cNvPr id="17533" name="Line 127"/>
          <p:cNvSpPr>
            <a:spLocks noChangeShapeType="1"/>
          </p:cNvSpPr>
          <p:nvPr/>
        </p:nvSpPr>
        <p:spPr bwMode="auto">
          <a:xfrm flipV="1">
            <a:off x="5146675" y="1984375"/>
            <a:ext cx="0" cy="381000"/>
          </a:xfrm>
          <a:prstGeom prst="line">
            <a:avLst/>
          </a:prstGeom>
          <a:noFill/>
          <a:ln w="9525">
            <a:solidFill>
              <a:schemeClr val="tx1"/>
            </a:solidFill>
            <a:miter lim="800000"/>
            <a:headEnd/>
            <a:tailEnd/>
          </a:ln>
        </p:spPr>
        <p:txBody>
          <a:bodyPr wrap="none"/>
          <a:lstStyle/>
          <a:p>
            <a:endParaRPr lang="en-US"/>
          </a:p>
        </p:txBody>
      </p:sp>
      <p:sp>
        <p:nvSpPr>
          <p:cNvPr id="17534" name="Line 128"/>
          <p:cNvSpPr>
            <a:spLocks noChangeShapeType="1"/>
          </p:cNvSpPr>
          <p:nvPr/>
        </p:nvSpPr>
        <p:spPr bwMode="auto">
          <a:xfrm flipV="1">
            <a:off x="5624513" y="1984375"/>
            <a:ext cx="0" cy="381000"/>
          </a:xfrm>
          <a:prstGeom prst="line">
            <a:avLst/>
          </a:prstGeom>
          <a:noFill/>
          <a:ln w="9525">
            <a:solidFill>
              <a:schemeClr val="tx1"/>
            </a:solidFill>
            <a:miter lim="800000"/>
            <a:headEnd/>
            <a:tailEnd/>
          </a:ln>
        </p:spPr>
        <p:txBody>
          <a:bodyPr wrap="none"/>
          <a:lstStyle/>
          <a:p>
            <a:endParaRPr lang="en-US"/>
          </a:p>
        </p:txBody>
      </p:sp>
      <p:sp>
        <p:nvSpPr>
          <p:cNvPr id="17535" name="Line 129"/>
          <p:cNvSpPr>
            <a:spLocks noChangeShapeType="1"/>
          </p:cNvSpPr>
          <p:nvPr/>
        </p:nvSpPr>
        <p:spPr bwMode="auto">
          <a:xfrm flipV="1">
            <a:off x="6081713" y="2005013"/>
            <a:ext cx="0" cy="381000"/>
          </a:xfrm>
          <a:prstGeom prst="line">
            <a:avLst/>
          </a:prstGeom>
          <a:noFill/>
          <a:ln w="9525">
            <a:solidFill>
              <a:schemeClr val="tx1"/>
            </a:solidFill>
            <a:miter lim="800000"/>
            <a:headEnd/>
            <a:tailEnd/>
          </a:ln>
        </p:spPr>
        <p:txBody>
          <a:bodyPr wrap="none"/>
          <a:lstStyle/>
          <a:p>
            <a:endParaRPr lang="en-US"/>
          </a:p>
        </p:txBody>
      </p:sp>
      <p:sp>
        <p:nvSpPr>
          <p:cNvPr id="17536" name="Line 130"/>
          <p:cNvSpPr>
            <a:spLocks noChangeShapeType="1"/>
          </p:cNvSpPr>
          <p:nvPr/>
        </p:nvSpPr>
        <p:spPr bwMode="auto">
          <a:xfrm flipV="1">
            <a:off x="6559550" y="1984375"/>
            <a:ext cx="0" cy="381000"/>
          </a:xfrm>
          <a:prstGeom prst="line">
            <a:avLst/>
          </a:prstGeom>
          <a:noFill/>
          <a:ln w="9525">
            <a:solidFill>
              <a:schemeClr val="tx1"/>
            </a:solidFill>
            <a:miter lim="800000"/>
            <a:headEnd/>
            <a:tailEnd/>
          </a:ln>
        </p:spPr>
        <p:txBody>
          <a:bodyPr wrap="none"/>
          <a:lstStyle/>
          <a:p>
            <a:endParaRPr lang="en-US"/>
          </a:p>
        </p:txBody>
      </p:sp>
      <p:sp>
        <p:nvSpPr>
          <p:cNvPr id="17537" name="Line 131"/>
          <p:cNvSpPr>
            <a:spLocks noChangeShapeType="1"/>
          </p:cNvSpPr>
          <p:nvPr/>
        </p:nvSpPr>
        <p:spPr bwMode="auto">
          <a:xfrm flipV="1">
            <a:off x="7031038" y="1984375"/>
            <a:ext cx="0" cy="381000"/>
          </a:xfrm>
          <a:prstGeom prst="line">
            <a:avLst/>
          </a:prstGeom>
          <a:noFill/>
          <a:ln w="9525">
            <a:solidFill>
              <a:schemeClr val="tx1"/>
            </a:solidFill>
            <a:miter lim="800000"/>
            <a:headEnd/>
            <a:tailEnd/>
          </a:ln>
        </p:spPr>
        <p:txBody>
          <a:bodyPr wrap="none"/>
          <a:lstStyle/>
          <a:p>
            <a:endParaRPr lang="en-US"/>
          </a:p>
        </p:txBody>
      </p:sp>
      <p:sp>
        <p:nvSpPr>
          <p:cNvPr id="17538" name="Line 132"/>
          <p:cNvSpPr>
            <a:spLocks noChangeShapeType="1"/>
          </p:cNvSpPr>
          <p:nvPr/>
        </p:nvSpPr>
        <p:spPr bwMode="auto">
          <a:xfrm flipV="1">
            <a:off x="7488238" y="1984375"/>
            <a:ext cx="0" cy="381000"/>
          </a:xfrm>
          <a:prstGeom prst="line">
            <a:avLst/>
          </a:prstGeom>
          <a:noFill/>
          <a:ln w="9525">
            <a:solidFill>
              <a:schemeClr val="tx1"/>
            </a:solidFill>
            <a:miter lim="800000"/>
            <a:headEnd/>
            <a:tailEnd/>
          </a:ln>
        </p:spPr>
        <p:txBody>
          <a:bodyPr wrap="none"/>
          <a:lstStyle/>
          <a:p>
            <a:endParaRPr lang="en-US"/>
          </a:p>
        </p:txBody>
      </p:sp>
      <p:sp>
        <p:nvSpPr>
          <p:cNvPr id="17539" name="Line 133"/>
          <p:cNvSpPr>
            <a:spLocks noChangeShapeType="1"/>
          </p:cNvSpPr>
          <p:nvPr/>
        </p:nvSpPr>
        <p:spPr bwMode="auto">
          <a:xfrm flipV="1">
            <a:off x="7966075" y="1984375"/>
            <a:ext cx="0" cy="381000"/>
          </a:xfrm>
          <a:prstGeom prst="line">
            <a:avLst/>
          </a:prstGeom>
          <a:noFill/>
          <a:ln w="9525">
            <a:solidFill>
              <a:schemeClr val="tx1"/>
            </a:solidFill>
            <a:miter lim="800000"/>
            <a:headEnd/>
            <a:tailEnd/>
          </a:ln>
        </p:spPr>
        <p:txBody>
          <a:bodyPr wrap="none"/>
          <a:lstStyle/>
          <a:p>
            <a:endParaRPr lang="en-US"/>
          </a:p>
        </p:txBody>
      </p:sp>
      <p:sp>
        <p:nvSpPr>
          <p:cNvPr id="17540" name="Line 134"/>
          <p:cNvSpPr>
            <a:spLocks noChangeShapeType="1"/>
          </p:cNvSpPr>
          <p:nvPr/>
        </p:nvSpPr>
        <p:spPr bwMode="auto">
          <a:xfrm>
            <a:off x="1412875" y="2932113"/>
            <a:ext cx="457200" cy="0"/>
          </a:xfrm>
          <a:prstGeom prst="line">
            <a:avLst/>
          </a:prstGeom>
          <a:noFill/>
          <a:ln w="9525">
            <a:solidFill>
              <a:schemeClr val="tx1"/>
            </a:solidFill>
            <a:miter lim="800000"/>
            <a:headEnd/>
            <a:tailEnd/>
          </a:ln>
        </p:spPr>
        <p:txBody>
          <a:bodyPr wrap="none"/>
          <a:lstStyle/>
          <a:p>
            <a:endParaRPr lang="en-US"/>
          </a:p>
        </p:txBody>
      </p:sp>
      <p:sp>
        <p:nvSpPr>
          <p:cNvPr id="17541" name="Line 135"/>
          <p:cNvSpPr>
            <a:spLocks noChangeShapeType="1"/>
          </p:cNvSpPr>
          <p:nvPr/>
        </p:nvSpPr>
        <p:spPr bwMode="auto">
          <a:xfrm>
            <a:off x="1398588" y="3521075"/>
            <a:ext cx="457200" cy="0"/>
          </a:xfrm>
          <a:prstGeom prst="line">
            <a:avLst/>
          </a:prstGeom>
          <a:noFill/>
          <a:ln w="9525">
            <a:solidFill>
              <a:schemeClr val="tx1"/>
            </a:solidFill>
            <a:miter lim="800000"/>
            <a:headEnd/>
            <a:tailEnd/>
          </a:ln>
        </p:spPr>
        <p:txBody>
          <a:bodyPr wrap="none"/>
          <a:lstStyle/>
          <a:p>
            <a:endParaRPr lang="en-US"/>
          </a:p>
        </p:txBody>
      </p:sp>
      <p:sp>
        <p:nvSpPr>
          <p:cNvPr id="17542" name="Line 136"/>
          <p:cNvSpPr>
            <a:spLocks noChangeShapeType="1"/>
          </p:cNvSpPr>
          <p:nvPr/>
        </p:nvSpPr>
        <p:spPr bwMode="auto">
          <a:xfrm>
            <a:off x="1398588" y="4103688"/>
            <a:ext cx="457200" cy="0"/>
          </a:xfrm>
          <a:prstGeom prst="line">
            <a:avLst/>
          </a:prstGeom>
          <a:noFill/>
          <a:ln w="9525">
            <a:solidFill>
              <a:schemeClr val="tx1"/>
            </a:solidFill>
            <a:miter lim="800000"/>
            <a:headEnd/>
            <a:tailEnd/>
          </a:ln>
        </p:spPr>
        <p:txBody>
          <a:bodyPr wrap="none"/>
          <a:lstStyle/>
          <a:p>
            <a:endParaRPr lang="en-US"/>
          </a:p>
        </p:txBody>
      </p:sp>
      <p:sp>
        <p:nvSpPr>
          <p:cNvPr id="17543" name="Line 137"/>
          <p:cNvSpPr>
            <a:spLocks noChangeShapeType="1"/>
          </p:cNvSpPr>
          <p:nvPr/>
        </p:nvSpPr>
        <p:spPr bwMode="auto">
          <a:xfrm>
            <a:off x="1406525" y="4691063"/>
            <a:ext cx="457200" cy="0"/>
          </a:xfrm>
          <a:prstGeom prst="line">
            <a:avLst/>
          </a:prstGeom>
          <a:noFill/>
          <a:ln w="9525">
            <a:solidFill>
              <a:schemeClr val="tx1"/>
            </a:solidFill>
            <a:miter lim="800000"/>
            <a:headEnd/>
            <a:tailEnd/>
          </a:ln>
        </p:spPr>
        <p:txBody>
          <a:bodyPr wrap="none"/>
          <a:lstStyle/>
          <a:p>
            <a:endParaRPr lang="en-US"/>
          </a:p>
        </p:txBody>
      </p:sp>
      <p:sp>
        <p:nvSpPr>
          <p:cNvPr id="17544" name="Line 138"/>
          <p:cNvSpPr>
            <a:spLocks noChangeShapeType="1"/>
          </p:cNvSpPr>
          <p:nvPr/>
        </p:nvSpPr>
        <p:spPr bwMode="auto">
          <a:xfrm>
            <a:off x="1412875" y="5259388"/>
            <a:ext cx="457200" cy="0"/>
          </a:xfrm>
          <a:prstGeom prst="line">
            <a:avLst/>
          </a:prstGeom>
          <a:noFill/>
          <a:ln w="9525">
            <a:solidFill>
              <a:schemeClr val="tx1"/>
            </a:solidFill>
            <a:miter lim="800000"/>
            <a:headEnd/>
            <a:tailEnd/>
          </a:ln>
        </p:spPr>
        <p:txBody>
          <a:bodyPr wrap="none"/>
          <a:lstStyle/>
          <a:p>
            <a:endParaRPr lang="en-US"/>
          </a:p>
        </p:txBody>
      </p:sp>
      <p:sp>
        <p:nvSpPr>
          <p:cNvPr id="17545" name="Line 139"/>
          <p:cNvSpPr>
            <a:spLocks noChangeShapeType="1"/>
          </p:cNvSpPr>
          <p:nvPr/>
        </p:nvSpPr>
        <p:spPr bwMode="auto">
          <a:xfrm>
            <a:off x="1420813" y="5842000"/>
            <a:ext cx="457200" cy="0"/>
          </a:xfrm>
          <a:prstGeom prst="line">
            <a:avLst/>
          </a:prstGeom>
          <a:noFill/>
          <a:ln w="9525">
            <a:solidFill>
              <a:schemeClr val="tx1"/>
            </a:solidFill>
            <a:miter lim="800000"/>
            <a:headEnd/>
            <a:tailEnd/>
          </a:ln>
        </p:spPr>
        <p:txBody>
          <a:bodyPr wrap="none"/>
          <a:lstStyle/>
          <a:p>
            <a:endParaRPr lang="en-US"/>
          </a:p>
        </p:txBody>
      </p:sp>
      <p:sp>
        <p:nvSpPr>
          <p:cNvPr id="17546" name="Line 140"/>
          <p:cNvSpPr>
            <a:spLocks noChangeShapeType="1"/>
          </p:cNvSpPr>
          <p:nvPr/>
        </p:nvSpPr>
        <p:spPr bwMode="auto">
          <a:xfrm>
            <a:off x="1420813" y="6430963"/>
            <a:ext cx="457200" cy="0"/>
          </a:xfrm>
          <a:prstGeom prst="line">
            <a:avLst/>
          </a:prstGeom>
          <a:noFill/>
          <a:ln w="9525">
            <a:solidFill>
              <a:schemeClr val="tx1"/>
            </a:solidFill>
            <a:miter lim="800000"/>
            <a:headEnd/>
            <a:tailEnd/>
          </a:ln>
        </p:spPr>
        <p:txBody>
          <a:bodyPr wrap="none"/>
          <a:lstStyle/>
          <a:p>
            <a:endParaRPr lang="en-US"/>
          </a:p>
        </p:txBody>
      </p:sp>
      <p:sp>
        <p:nvSpPr>
          <p:cNvPr id="17547" name="Rectangle 141"/>
          <p:cNvSpPr>
            <a:spLocks noChangeArrowheads="1"/>
          </p:cNvSpPr>
          <p:nvPr/>
        </p:nvSpPr>
        <p:spPr bwMode="auto">
          <a:xfrm>
            <a:off x="1946275"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1</a:t>
            </a:r>
          </a:p>
        </p:txBody>
      </p:sp>
      <p:sp>
        <p:nvSpPr>
          <p:cNvPr id="17548" name="Rectangle 142"/>
          <p:cNvSpPr>
            <a:spLocks noChangeArrowheads="1"/>
          </p:cNvSpPr>
          <p:nvPr/>
        </p:nvSpPr>
        <p:spPr bwMode="auto">
          <a:xfrm>
            <a:off x="2347913"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2</a:t>
            </a:r>
          </a:p>
        </p:txBody>
      </p:sp>
      <p:sp>
        <p:nvSpPr>
          <p:cNvPr id="17549" name="Rectangle 143"/>
          <p:cNvSpPr>
            <a:spLocks noChangeArrowheads="1"/>
          </p:cNvSpPr>
          <p:nvPr/>
        </p:nvSpPr>
        <p:spPr bwMode="auto">
          <a:xfrm>
            <a:off x="2784475"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3</a:t>
            </a:r>
          </a:p>
        </p:txBody>
      </p:sp>
      <p:sp>
        <p:nvSpPr>
          <p:cNvPr id="17550" name="Rectangle 144"/>
          <p:cNvSpPr>
            <a:spLocks noChangeArrowheads="1"/>
          </p:cNvSpPr>
          <p:nvPr/>
        </p:nvSpPr>
        <p:spPr bwMode="auto">
          <a:xfrm>
            <a:off x="3317875"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4</a:t>
            </a:r>
          </a:p>
        </p:txBody>
      </p:sp>
      <p:sp>
        <p:nvSpPr>
          <p:cNvPr id="17551" name="Rectangle 145"/>
          <p:cNvSpPr>
            <a:spLocks noChangeArrowheads="1"/>
          </p:cNvSpPr>
          <p:nvPr/>
        </p:nvSpPr>
        <p:spPr bwMode="auto">
          <a:xfrm>
            <a:off x="3775075"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5</a:t>
            </a:r>
          </a:p>
        </p:txBody>
      </p:sp>
      <p:sp>
        <p:nvSpPr>
          <p:cNvPr id="17552" name="Rectangle 146"/>
          <p:cNvSpPr>
            <a:spLocks noChangeArrowheads="1"/>
          </p:cNvSpPr>
          <p:nvPr/>
        </p:nvSpPr>
        <p:spPr bwMode="auto">
          <a:xfrm>
            <a:off x="4308475"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6</a:t>
            </a:r>
          </a:p>
        </p:txBody>
      </p:sp>
      <p:sp>
        <p:nvSpPr>
          <p:cNvPr id="17553" name="Rectangle 147"/>
          <p:cNvSpPr>
            <a:spLocks noChangeArrowheads="1"/>
          </p:cNvSpPr>
          <p:nvPr/>
        </p:nvSpPr>
        <p:spPr bwMode="auto">
          <a:xfrm>
            <a:off x="4703763"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7</a:t>
            </a:r>
          </a:p>
        </p:txBody>
      </p:sp>
      <p:sp>
        <p:nvSpPr>
          <p:cNvPr id="17554" name="Rectangle 148"/>
          <p:cNvSpPr>
            <a:spLocks noChangeArrowheads="1"/>
          </p:cNvSpPr>
          <p:nvPr/>
        </p:nvSpPr>
        <p:spPr bwMode="auto">
          <a:xfrm>
            <a:off x="5187950"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8</a:t>
            </a:r>
          </a:p>
        </p:txBody>
      </p:sp>
      <p:sp>
        <p:nvSpPr>
          <p:cNvPr id="17555" name="Rectangle 149"/>
          <p:cNvSpPr>
            <a:spLocks noChangeArrowheads="1"/>
          </p:cNvSpPr>
          <p:nvPr/>
        </p:nvSpPr>
        <p:spPr bwMode="auto">
          <a:xfrm>
            <a:off x="5638800"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9</a:t>
            </a:r>
          </a:p>
        </p:txBody>
      </p:sp>
      <p:sp>
        <p:nvSpPr>
          <p:cNvPr id="17556" name="Rectangle 150"/>
          <p:cNvSpPr>
            <a:spLocks noChangeArrowheads="1"/>
          </p:cNvSpPr>
          <p:nvPr/>
        </p:nvSpPr>
        <p:spPr bwMode="auto">
          <a:xfrm>
            <a:off x="6061075" y="205898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10</a:t>
            </a:r>
          </a:p>
        </p:txBody>
      </p:sp>
      <p:sp>
        <p:nvSpPr>
          <p:cNvPr id="17557" name="Rectangle 151"/>
          <p:cNvSpPr>
            <a:spLocks noChangeArrowheads="1"/>
          </p:cNvSpPr>
          <p:nvPr/>
        </p:nvSpPr>
        <p:spPr bwMode="auto">
          <a:xfrm>
            <a:off x="6559550"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11</a:t>
            </a:r>
          </a:p>
        </p:txBody>
      </p:sp>
      <p:sp>
        <p:nvSpPr>
          <p:cNvPr id="17558" name="Rectangle 152"/>
          <p:cNvSpPr>
            <a:spLocks noChangeArrowheads="1"/>
          </p:cNvSpPr>
          <p:nvPr/>
        </p:nvSpPr>
        <p:spPr bwMode="auto">
          <a:xfrm>
            <a:off x="6989763"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12</a:t>
            </a:r>
          </a:p>
        </p:txBody>
      </p:sp>
      <p:sp>
        <p:nvSpPr>
          <p:cNvPr id="17559" name="Rectangle 153"/>
          <p:cNvSpPr>
            <a:spLocks noChangeArrowheads="1"/>
          </p:cNvSpPr>
          <p:nvPr/>
        </p:nvSpPr>
        <p:spPr bwMode="auto">
          <a:xfrm>
            <a:off x="7467600" y="2052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13</a:t>
            </a:r>
          </a:p>
        </p:txBody>
      </p:sp>
      <p:sp>
        <p:nvSpPr>
          <p:cNvPr id="17560" name="Rectangle 154"/>
          <p:cNvSpPr>
            <a:spLocks noChangeArrowheads="1"/>
          </p:cNvSpPr>
          <p:nvPr/>
        </p:nvSpPr>
        <p:spPr bwMode="auto">
          <a:xfrm>
            <a:off x="1509713" y="25860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1</a:t>
            </a:r>
          </a:p>
        </p:txBody>
      </p:sp>
      <p:sp>
        <p:nvSpPr>
          <p:cNvPr id="17561" name="Rectangle 155"/>
          <p:cNvSpPr>
            <a:spLocks noChangeArrowheads="1"/>
          </p:cNvSpPr>
          <p:nvPr/>
        </p:nvSpPr>
        <p:spPr bwMode="auto">
          <a:xfrm>
            <a:off x="1468438" y="3195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2</a:t>
            </a:r>
          </a:p>
        </p:txBody>
      </p:sp>
      <p:sp>
        <p:nvSpPr>
          <p:cNvPr id="17562" name="Rectangle 156"/>
          <p:cNvSpPr>
            <a:spLocks noChangeArrowheads="1"/>
          </p:cNvSpPr>
          <p:nvPr/>
        </p:nvSpPr>
        <p:spPr bwMode="auto">
          <a:xfrm>
            <a:off x="1447800" y="38052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3</a:t>
            </a:r>
          </a:p>
        </p:txBody>
      </p:sp>
      <p:sp>
        <p:nvSpPr>
          <p:cNvPr id="17563" name="Rectangle 157"/>
          <p:cNvSpPr>
            <a:spLocks noChangeArrowheads="1"/>
          </p:cNvSpPr>
          <p:nvPr/>
        </p:nvSpPr>
        <p:spPr bwMode="auto">
          <a:xfrm>
            <a:off x="1412875" y="4338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4</a:t>
            </a:r>
          </a:p>
        </p:txBody>
      </p:sp>
      <p:sp>
        <p:nvSpPr>
          <p:cNvPr id="17564" name="Rectangle 158"/>
          <p:cNvSpPr>
            <a:spLocks noChangeArrowheads="1"/>
          </p:cNvSpPr>
          <p:nvPr/>
        </p:nvSpPr>
        <p:spPr bwMode="auto">
          <a:xfrm>
            <a:off x="1412875" y="49482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5</a:t>
            </a:r>
          </a:p>
        </p:txBody>
      </p:sp>
      <p:sp>
        <p:nvSpPr>
          <p:cNvPr id="17565" name="Rectangle 159"/>
          <p:cNvSpPr>
            <a:spLocks noChangeArrowheads="1"/>
          </p:cNvSpPr>
          <p:nvPr/>
        </p:nvSpPr>
        <p:spPr bwMode="auto">
          <a:xfrm>
            <a:off x="1468438" y="5502275"/>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6</a:t>
            </a:r>
          </a:p>
        </p:txBody>
      </p:sp>
      <p:sp>
        <p:nvSpPr>
          <p:cNvPr id="17566" name="Rectangle 160"/>
          <p:cNvSpPr>
            <a:spLocks noChangeArrowheads="1"/>
          </p:cNvSpPr>
          <p:nvPr/>
        </p:nvSpPr>
        <p:spPr bwMode="auto">
          <a:xfrm>
            <a:off x="1412875" y="6132513"/>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7</a:t>
            </a:r>
          </a:p>
        </p:txBody>
      </p:sp>
      <p:sp>
        <p:nvSpPr>
          <p:cNvPr id="17567" name="Rectangle 161"/>
          <p:cNvSpPr>
            <a:spLocks noChangeArrowheads="1"/>
          </p:cNvSpPr>
          <p:nvPr/>
        </p:nvSpPr>
        <p:spPr bwMode="auto">
          <a:xfrm>
            <a:off x="969963" y="2020888"/>
            <a:ext cx="823912" cy="33655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a:t>
            </a:r>
            <a:r>
              <a:rPr lang="en-US" sz="1600"/>
              <a:t>Step:</a:t>
            </a:r>
          </a:p>
        </p:txBody>
      </p:sp>
      <p:sp>
        <p:nvSpPr>
          <p:cNvPr id="17568" name="Rectangle 162"/>
          <p:cNvSpPr>
            <a:spLocks noChangeArrowheads="1"/>
          </p:cNvSpPr>
          <p:nvPr/>
        </p:nvSpPr>
        <p:spPr bwMode="auto">
          <a:xfrm>
            <a:off x="284163" y="2586038"/>
            <a:ext cx="1585912"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Instruction:</a:t>
            </a:r>
          </a:p>
        </p:txBody>
      </p:sp>
      <p:sp>
        <p:nvSpPr>
          <p:cNvPr id="17569" name="Rectangle 163"/>
          <p:cNvSpPr>
            <a:spLocks noChangeArrowheads="1"/>
          </p:cNvSpPr>
          <p:nvPr/>
        </p:nvSpPr>
        <p:spPr bwMode="auto">
          <a:xfrm>
            <a:off x="422275" y="3811588"/>
            <a:ext cx="1052513"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(Branch)</a:t>
            </a:r>
          </a:p>
        </p:txBody>
      </p:sp>
      <p:sp>
        <p:nvSpPr>
          <p:cNvPr id="17570" name="Rectangle 164"/>
          <p:cNvSpPr>
            <a:spLocks noChangeArrowheads="1"/>
          </p:cNvSpPr>
          <p:nvPr/>
        </p:nvSpPr>
        <p:spPr bwMode="auto">
          <a:xfrm>
            <a:off x="1870075" y="25860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FI</a:t>
            </a:r>
          </a:p>
        </p:txBody>
      </p:sp>
      <p:sp>
        <p:nvSpPr>
          <p:cNvPr id="17571" name="Rectangle 165"/>
          <p:cNvSpPr>
            <a:spLocks noChangeArrowheads="1"/>
          </p:cNvSpPr>
          <p:nvPr/>
        </p:nvSpPr>
        <p:spPr bwMode="auto">
          <a:xfrm>
            <a:off x="2292350" y="25860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DA</a:t>
            </a:r>
          </a:p>
        </p:txBody>
      </p:sp>
      <p:sp>
        <p:nvSpPr>
          <p:cNvPr id="17572" name="Rectangle 166"/>
          <p:cNvSpPr>
            <a:spLocks noChangeArrowheads="1"/>
          </p:cNvSpPr>
          <p:nvPr/>
        </p:nvSpPr>
        <p:spPr bwMode="auto">
          <a:xfrm>
            <a:off x="2784475" y="25860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FO</a:t>
            </a:r>
          </a:p>
        </p:txBody>
      </p:sp>
      <p:sp>
        <p:nvSpPr>
          <p:cNvPr id="17573" name="Rectangle 167"/>
          <p:cNvSpPr>
            <a:spLocks noChangeArrowheads="1"/>
          </p:cNvSpPr>
          <p:nvPr/>
        </p:nvSpPr>
        <p:spPr bwMode="auto">
          <a:xfrm>
            <a:off x="3241675" y="25860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EX</a:t>
            </a:r>
          </a:p>
        </p:txBody>
      </p:sp>
      <p:sp>
        <p:nvSpPr>
          <p:cNvPr id="17574" name="Rectangle 168"/>
          <p:cNvSpPr>
            <a:spLocks noChangeArrowheads="1"/>
          </p:cNvSpPr>
          <p:nvPr/>
        </p:nvSpPr>
        <p:spPr bwMode="auto">
          <a:xfrm>
            <a:off x="2327275" y="3195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FI</a:t>
            </a:r>
          </a:p>
        </p:txBody>
      </p:sp>
      <p:sp>
        <p:nvSpPr>
          <p:cNvPr id="17575" name="Rectangle 169"/>
          <p:cNvSpPr>
            <a:spLocks noChangeArrowheads="1"/>
          </p:cNvSpPr>
          <p:nvPr/>
        </p:nvSpPr>
        <p:spPr bwMode="auto">
          <a:xfrm>
            <a:off x="2749550" y="3195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DA</a:t>
            </a:r>
          </a:p>
        </p:txBody>
      </p:sp>
      <p:sp>
        <p:nvSpPr>
          <p:cNvPr id="17576" name="Rectangle 170"/>
          <p:cNvSpPr>
            <a:spLocks noChangeArrowheads="1"/>
          </p:cNvSpPr>
          <p:nvPr/>
        </p:nvSpPr>
        <p:spPr bwMode="auto">
          <a:xfrm>
            <a:off x="3241675" y="3195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FO</a:t>
            </a:r>
          </a:p>
        </p:txBody>
      </p:sp>
      <p:sp>
        <p:nvSpPr>
          <p:cNvPr id="17577" name="Rectangle 171"/>
          <p:cNvSpPr>
            <a:spLocks noChangeArrowheads="1"/>
          </p:cNvSpPr>
          <p:nvPr/>
        </p:nvSpPr>
        <p:spPr bwMode="auto">
          <a:xfrm>
            <a:off x="3698875" y="38052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FO</a:t>
            </a:r>
          </a:p>
        </p:txBody>
      </p:sp>
      <p:sp>
        <p:nvSpPr>
          <p:cNvPr id="17578" name="Rectangle 172"/>
          <p:cNvSpPr>
            <a:spLocks noChangeArrowheads="1"/>
          </p:cNvSpPr>
          <p:nvPr/>
        </p:nvSpPr>
        <p:spPr bwMode="auto">
          <a:xfrm>
            <a:off x="2860675" y="38052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FI</a:t>
            </a:r>
          </a:p>
        </p:txBody>
      </p:sp>
      <p:sp>
        <p:nvSpPr>
          <p:cNvPr id="17579" name="Rectangle 173"/>
          <p:cNvSpPr>
            <a:spLocks noChangeArrowheads="1"/>
          </p:cNvSpPr>
          <p:nvPr/>
        </p:nvSpPr>
        <p:spPr bwMode="auto">
          <a:xfrm>
            <a:off x="3227388" y="38052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DA</a:t>
            </a:r>
          </a:p>
        </p:txBody>
      </p:sp>
      <p:sp>
        <p:nvSpPr>
          <p:cNvPr id="17580" name="Rectangle 174"/>
          <p:cNvSpPr>
            <a:spLocks noChangeArrowheads="1"/>
          </p:cNvSpPr>
          <p:nvPr/>
        </p:nvSpPr>
        <p:spPr bwMode="auto">
          <a:xfrm>
            <a:off x="3698875" y="31956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EX</a:t>
            </a:r>
          </a:p>
        </p:txBody>
      </p:sp>
      <p:sp>
        <p:nvSpPr>
          <p:cNvPr id="17581" name="Rectangle 175"/>
          <p:cNvSpPr>
            <a:spLocks noChangeArrowheads="1"/>
          </p:cNvSpPr>
          <p:nvPr/>
        </p:nvSpPr>
        <p:spPr bwMode="auto">
          <a:xfrm>
            <a:off x="4176713" y="38052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EX</a:t>
            </a:r>
          </a:p>
        </p:txBody>
      </p:sp>
      <p:sp>
        <p:nvSpPr>
          <p:cNvPr id="17582" name="Rectangle 176"/>
          <p:cNvSpPr>
            <a:spLocks noChangeArrowheads="1"/>
          </p:cNvSpPr>
          <p:nvPr/>
        </p:nvSpPr>
        <p:spPr bwMode="auto">
          <a:xfrm>
            <a:off x="6046788" y="4394200"/>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EX</a:t>
            </a:r>
          </a:p>
        </p:txBody>
      </p:sp>
      <p:sp>
        <p:nvSpPr>
          <p:cNvPr id="17583" name="Rectangle 177"/>
          <p:cNvSpPr>
            <a:spLocks noChangeArrowheads="1"/>
          </p:cNvSpPr>
          <p:nvPr/>
        </p:nvSpPr>
        <p:spPr bwMode="auto">
          <a:xfrm>
            <a:off x="6538913" y="49609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EX</a:t>
            </a:r>
          </a:p>
        </p:txBody>
      </p:sp>
      <p:sp>
        <p:nvSpPr>
          <p:cNvPr id="17584" name="Rectangle 178"/>
          <p:cNvSpPr>
            <a:spLocks noChangeArrowheads="1"/>
          </p:cNvSpPr>
          <p:nvPr/>
        </p:nvSpPr>
        <p:spPr bwMode="auto">
          <a:xfrm>
            <a:off x="7016750" y="5543550"/>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EX</a:t>
            </a:r>
          </a:p>
        </p:txBody>
      </p:sp>
      <p:sp>
        <p:nvSpPr>
          <p:cNvPr id="17585" name="Rectangle 179"/>
          <p:cNvSpPr>
            <a:spLocks noChangeArrowheads="1"/>
          </p:cNvSpPr>
          <p:nvPr/>
        </p:nvSpPr>
        <p:spPr bwMode="auto">
          <a:xfrm>
            <a:off x="7432675" y="6146800"/>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EX</a:t>
            </a:r>
          </a:p>
        </p:txBody>
      </p:sp>
      <p:sp>
        <p:nvSpPr>
          <p:cNvPr id="17586" name="Rectangle 180"/>
          <p:cNvSpPr>
            <a:spLocks noChangeArrowheads="1"/>
          </p:cNvSpPr>
          <p:nvPr/>
        </p:nvSpPr>
        <p:spPr bwMode="auto">
          <a:xfrm>
            <a:off x="5603875" y="44148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FO</a:t>
            </a:r>
          </a:p>
        </p:txBody>
      </p:sp>
      <p:sp>
        <p:nvSpPr>
          <p:cNvPr id="17587" name="Rectangle 181"/>
          <p:cNvSpPr>
            <a:spLocks noChangeArrowheads="1"/>
          </p:cNvSpPr>
          <p:nvPr/>
        </p:nvSpPr>
        <p:spPr bwMode="auto">
          <a:xfrm>
            <a:off x="6075363" y="4989513"/>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FO</a:t>
            </a:r>
          </a:p>
        </p:txBody>
      </p:sp>
      <p:sp>
        <p:nvSpPr>
          <p:cNvPr id="17588" name="Rectangle 182"/>
          <p:cNvSpPr>
            <a:spLocks noChangeArrowheads="1"/>
          </p:cNvSpPr>
          <p:nvPr/>
        </p:nvSpPr>
        <p:spPr bwMode="auto">
          <a:xfrm>
            <a:off x="6553200" y="5578475"/>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FO</a:t>
            </a:r>
          </a:p>
        </p:txBody>
      </p:sp>
      <p:sp>
        <p:nvSpPr>
          <p:cNvPr id="17589" name="Rectangle 183"/>
          <p:cNvSpPr>
            <a:spLocks noChangeArrowheads="1"/>
          </p:cNvSpPr>
          <p:nvPr/>
        </p:nvSpPr>
        <p:spPr bwMode="auto">
          <a:xfrm>
            <a:off x="7051675" y="6146800"/>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FO</a:t>
            </a:r>
          </a:p>
        </p:txBody>
      </p:sp>
      <p:sp>
        <p:nvSpPr>
          <p:cNvPr id="17590" name="Rectangle 184"/>
          <p:cNvSpPr>
            <a:spLocks noChangeArrowheads="1"/>
          </p:cNvSpPr>
          <p:nvPr/>
        </p:nvSpPr>
        <p:spPr bwMode="auto">
          <a:xfrm>
            <a:off x="5146675" y="44148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DA</a:t>
            </a:r>
          </a:p>
        </p:txBody>
      </p:sp>
      <p:sp>
        <p:nvSpPr>
          <p:cNvPr id="17591" name="Rectangle 185"/>
          <p:cNvSpPr>
            <a:spLocks noChangeArrowheads="1"/>
          </p:cNvSpPr>
          <p:nvPr/>
        </p:nvSpPr>
        <p:spPr bwMode="auto">
          <a:xfrm>
            <a:off x="5568950" y="4983163"/>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DA</a:t>
            </a:r>
          </a:p>
        </p:txBody>
      </p:sp>
      <p:sp>
        <p:nvSpPr>
          <p:cNvPr id="17592" name="Rectangle 186"/>
          <p:cNvSpPr>
            <a:spLocks noChangeArrowheads="1"/>
          </p:cNvSpPr>
          <p:nvPr/>
        </p:nvSpPr>
        <p:spPr bwMode="auto">
          <a:xfrm>
            <a:off x="6040438" y="5578475"/>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DA</a:t>
            </a:r>
          </a:p>
        </p:txBody>
      </p:sp>
      <p:sp>
        <p:nvSpPr>
          <p:cNvPr id="17593" name="Rectangle 187"/>
          <p:cNvSpPr>
            <a:spLocks noChangeArrowheads="1"/>
          </p:cNvSpPr>
          <p:nvPr/>
        </p:nvSpPr>
        <p:spPr bwMode="auto">
          <a:xfrm>
            <a:off x="6511925" y="6172200"/>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DA</a:t>
            </a:r>
          </a:p>
        </p:txBody>
      </p:sp>
      <p:sp>
        <p:nvSpPr>
          <p:cNvPr id="17594" name="Rectangle 188"/>
          <p:cNvSpPr>
            <a:spLocks noChangeArrowheads="1"/>
          </p:cNvSpPr>
          <p:nvPr/>
        </p:nvSpPr>
        <p:spPr bwMode="auto">
          <a:xfrm>
            <a:off x="4683125" y="44148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FI</a:t>
            </a:r>
          </a:p>
        </p:txBody>
      </p:sp>
      <p:sp>
        <p:nvSpPr>
          <p:cNvPr id="17595" name="Rectangle 189"/>
          <p:cNvSpPr>
            <a:spLocks noChangeArrowheads="1"/>
          </p:cNvSpPr>
          <p:nvPr/>
        </p:nvSpPr>
        <p:spPr bwMode="auto">
          <a:xfrm>
            <a:off x="5160963" y="4983163"/>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FI</a:t>
            </a:r>
          </a:p>
        </p:txBody>
      </p:sp>
      <p:sp>
        <p:nvSpPr>
          <p:cNvPr id="17596" name="Rectangle 190"/>
          <p:cNvSpPr>
            <a:spLocks noChangeArrowheads="1"/>
          </p:cNvSpPr>
          <p:nvPr/>
        </p:nvSpPr>
        <p:spPr bwMode="auto">
          <a:xfrm>
            <a:off x="5610225" y="5578475"/>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FI</a:t>
            </a:r>
          </a:p>
        </p:txBody>
      </p:sp>
      <p:sp>
        <p:nvSpPr>
          <p:cNvPr id="17597" name="Rectangle 191"/>
          <p:cNvSpPr>
            <a:spLocks noChangeArrowheads="1"/>
          </p:cNvSpPr>
          <p:nvPr/>
        </p:nvSpPr>
        <p:spPr bwMode="auto">
          <a:xfrm>
            <a:off x="6081713" y="6167438"/>
            <a:ext cx="6858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FI</a:t>
            </a:r>
          </a:p>
        </p:txBody>
      </p:sp>
      <p:sp>
        <p:nvSpPr>
          <p:cNvPr id="17598" name="Rectangle 192"/>
          <p:cNvSpPr>
            <a:spLocks noChangeArrowheads="1"/>
          </p:cNvSpPr>
          <p:nvPr/>
        </p:nvSpPr>
        <p:spPr bwMode="auto">
          <a:xfrm>
            <a:off x="2327275" y="4414838"/>
            <a:ext cx="2708275"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dirty="0"/>
              <a:t>                   </a:t>
            </a:r>
            <a:r>
              <a:rPr lang="en-US" sz="1400" dirty="0" smtClean="0"/>
              <a:t>     FI               </a:t>
            </a:r>
            <a:r>
              <a:rPr lang="en-US" sz="1400" dirty="0"/>
              <a:t>--      --</a:t>
            </a:r>
          </a:p>
        </p:txBody>
      </p:sp>
      <p:sp>
        <p:nvSpPr>
          <p:cNvPr id="17599" name="Rectangle 193"/>
          <p:cNvSpPr>
            <a:spLocks noChangeArrowheads="1"/>
          </p:cNvSpPr>
          <p:nvPr/>
        </p:nvSpPr>
        <p:spPr bwMode="auto">
          <a:xfrm>
            <a:off x="3775075" y="5002213"/>
            <a:ext cx="4572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a:t>
            </a:r>
          </a:p>
        </p:txBody>
      </p:sp>
      <p:sp>
        <p:nvSpPr>
          <p:cNvPr id="17600" name="Rectangle 194"/>
          <p:cNvSpPr>
            <a:spLocks noChangeArrowheads="1"/>
          </p:cNvSpPr>
          <p:nvPr/>
        </p:nvSpPr>
        <p:spPr bwMode="auto">
          <a:xfrm>
            <a:off x="4225925" y="5003800"/>
            <a:ext cx="4572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a:t>
            </a:r>
          </a:p>
        </p:txBody>
      </p:sp>
      <p:sp>
        <p:nvSpPr>
          <p:cNvPr id="17601" name="Rectangle 195"/>
          <p:cNvSpPr>
            <a:spLocks noChangeArrowheads="1"/>
          </p:cNvSpPr>
          <p:nvPr/>
        </p:nvSpPr>
        <p:spPr bwMode="auto">
          <a:xfrm>
            <a:off x="4689475" y="5003800"/>
            <a:ext cx="457200" cy="304800"/>
          </a:xfrm>
          <a:prstGeom prst="rect">
            <a:avLst/>
          </a:prstGeom>
          <a:noFill/>
          <a:ln w="9525">
            <a:noFill/>
            <a:miter lim="800000"/>
            <a:headEnd/>
            <a:tailEnd/>
          </a:ln>
        </p:spPr>
        <p:txBody>
          <a:bodyPr>
            <a:spAutoFit/>
          </a:bodyPr>
          <a:lstStyle/>
          <a:p>
            <a:pPr>
              <a:spcBef>
                <a:spcPct val="50000"/>
              </a:spcBef>
              <a:buClr>
                <a:schemeClr val="folHlink"/>
              </a:buClr>
              <a:buSzPct val="60000"/>
              <a:buFont typeface="Wingdings" pitchFamily="2" charset="2"/>
              <a:buNone/>
            </a:pPr>
            <a:r>
              <a:rPr lang="en-US" sz="1400"/>
              <a:t> --</a:t>
            </a:r>
          </a:p>
        </p:txBody>
      </p:sp>
      <p:sp>
        <p:nvSpPr>
          <p:cNvPr id="17602" name="Rectangle 196"/>
          <p:cNvSpPr>
            <a:spLocks noGrp="1" noChangeArrowheads="1"/>
          </p:cNvSpPr>
          <p:nvPr>
            <p:ph type="title" idx="4294967295"/>
          </p:nvPr>
        </p:nvSpPr>
        <p:spPr>
          <a:xfrm>
            <a:off x="457200" y="274638"/>
            <a:ext cx="8229600" cy="639762"/>
          </a:xfrm>
        </p:spPr>
        <p:txBody>
          <a:bodyPr>
            <a:normAutofit/>
          </a:bodyPr>
          <a:lstStyle/>
          <a:p>
            <a:pPr eaLnBrk="1" hangingPunct="1"/>
            <a:r>
              <a:rPr lang="en-US" sz="2400" b="1" dirty="0" smtClean="0"/>
              <a:t>Timing of instruction pipeline.</a:t>
            </a:r>
            <a:endParaRPr lang="en-US" sz="16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8B97F4B-03D5-4029-BA12-A8F580F32A13}" type="slidenum">
              <a:rPr lang="en-US"/>
              <a:pPr/>
              <a:t>15</a:t>
            </a:fld>
            <a:endParaRPr lang="en-US"/>
          </a:p>
        </p:txBody>
      </p:sp>
      <p:sp>
        <p:nvSpPr>
          <p:cNvPr id="88066" name="Rectangle 2"/>
          <p:cNvSpPr>
            <a:spLocks noGrp="1" noChangeArrowheads="1"/>
          </p:cNvSpPr>
          <p:nvPr>
            <p:ph type="title"/>
          </p:nvPr>
        </p:nvSpPr>
        <p:spPr>
          <a:xfrm>
            <a:off x="1752600" y="152400"/>
            <a:ext cx="6096000" cy="609600"/>
          </a:xfrm>
        </p:spPr>
        <p:txBody>
          <a:bodyPr>
            <a:normAutofit fontScale="90000"/>
          </a:bodyPr>
          <a:lstStyle/>
          <a:p>
            <a:r>
              <a:rPr lang="en-US" sz="4000" dirty="0">
                <a:solidFill>
                  <a:srgbClr val="FF3300"/>
                </a:solidFill>
              </a:rPr>
              <a:t>Pipeline </a:t>
            </a:r>
            <a:r>
              <a:rPr lang="en-US" sz="4000" dirty="0" smtClean="0">
                <a:solidFill>
                  <a:srgbClr val="FF3300"/>
                </a:solidFill>
              </a:rPr>
              <a:t>Conflicts</a:t>
            </a:r>
            <a:endParaRPr lang="en-US" sz="4000" dirty="0">
              <a:solidFill>
                <a:srgbClr val="FF3300"/>
              </a:solidFill>
            </a:endParaRPr>
          </a:p>
        </p:txBody>
      </p:sp>
      <p:sp>
        <p:nvSpPr>
          <p:cNvPr id="88072" name="Text Box 8"/>
          <p:cNvSpPr txBox="1">
            <a:spLocks noGrp="1" noChangeArrowheads="1"/>
          </p:cNvSpPr>
          <p:nvPr>
            <p:ph type="body" idx="1"/>
          </p:nvPr>
        </p:nvSpPr>
        <p:spPr>
          <a:xfrm>
            <a:off x="990600" y="1295400"/>
            <a:ext cx="7772400" cy="4876800"/>
          </a:xfrm>
          <a:noFill/>
          <a:ln/>
        </p:spPr>
        <p:txBody>
          <a:bodyPr>
            <a:normAutofit/>
          </a:bodyPr>
          <a:lstStyle/>
          <a:p>
            <a:r>
              <a:rPr lang="en-US" sz="2400" dirty="0" smtClean="0"/>
              <a:t>Reasons for the pipeline to deviate from its normal operation are: </a:t>
            </a:r>
          </a:p>
          <a:p>
            <a:pPr lvl="1">
              <a:buNone/>
            </a:pPr>
            <a:r>
              <a:rPr lang="en-US" sz="2000" b="1" dirty="0" smtClean="0"/>
              <a:t> </a:t>
            </a:r>
            <a:r>
              <a:rPr lang="en-US" sz="2000" b="1" i="1" dirty="0" smtClean="0"/>
              <a:t>Resource conflicts</a:t>
            </a:r>
            <a:r>
              <a:rPr lang="en-US" sz="2000" i="1" dirty="0" smtClean="0"/>
              <a:t> caused by access to memory by two segments at the same time. </a:t>
            </a:r>
          </a:p>
          <a:p>
            <a:pPr lvl="1">
              <a:buNone/>
            </a:pPr>
            <a:r>
              <a:rPr lang="en-US" sz="2000" dirty="0" smtClean="0"/>
              <a:t> </a:t>
            </a:r>
            <a:r>
              <a:rPr lang="en-US" sz="2000" b="1" i="1" dirty="0" smtClean="0"/>
              <a:t>Data dependency conflicts</a:t>
            </a:r>
            <a:r>
              <a:rPr lang="en-US" sz="2000" i="1" dirty="0" smtClean="0"/>
              <a:t> arise when an instruction depends on the result of a previous instruction, but his result is not yet available </a:t>
            </a:r>
          </a:p>
          <a:p>
            <a:pPr lvl="1">
              <a:buNone/>
            </a:pPr>
            <a:r>
              <a:rPr lang="en-US" sz="2000" b="1" i="1" dirty="0" smtClean="0"/>
              <a:t>Branch difficulties</a:t>
            </a:r>
            <a:r>
              <a:rPr lang="en-US" sz="2000" i="1" dirty="0" smtClean="0"/>
              <a:t> arise from program control instructions that may change the value of PC </a:t>
            </a:r>
          </a:p>
          <a:p>
            <a:endParaRPr lang="en-US" sz="2400" i="1"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2400" dirty="0" smtClean="0"/>
              <a:t>Methods to handle data dependency: </a:t>
            </a:r>
          </a:p>
          <a:p>
            <a:pPr lvl="1">
              <a:buNone/>
            </a:pPr>
            <a:r>
              <a:rPr lang="en-US" sz="2400" dirty="0" smtClean="0"/>
              <a:t>o Hardware interlocks are circuits that detect instructions whose source operands are destinations of prior instructions. Detection causes the hardware to insert the required delays without altering the program sequence. </a:t>
            </a:r>
          </a:p>
          <a:p>
            <a:pPr lvl="1">
              <a:buNone/>
            </a:pPr>
            <a:r>
              <a:rPr lang="en-US" sz="2400" dirty="0" smtClean="0"/>
              <a:t>o Operand forwarding uses special hardware to detect a conflict and then avoid it by routing the data through special paths between pipeline segments. This requires additional hardware paths through multiplexers as well as the circuit to detect the conflict. </a:t>
            </a:r>
          </a:p>
          <a:p>
            <a:pPr lvl="1">
              <a:buNone/>
            </a:pPr>
            <a:r>
              <a:rPr lang="en-US" sz="2400" dirty="0" smtClean="0"/>
              <a:t>o Delayed load is a procedure that gives the responsibility for solving data conflicts to the compiler. The compiler is designed to detect a data conflict and reorder the instructions as necessary to delay the loading of the conflicting data by inserting no-operation instructions. </a:t>
            </a:r>
          </a:p>
          <a:p>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6172200"/>
          </a:xfrm>
        </p:spPr>
        <p:txBody>
          <a:bodyPr>
            <a:normAutofit fontScale="77500" lnSpcReduction="20000"/>
          </a:bodyPr>
          <a:lstStyle/>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Methods to handle branch instructions: </a:t>
            </a:r>
          </a:p>
          <a:p>
            <a:pPr lvl="1" algn="just">
              <a:buNone/>
            </a:pPr>
            <a:r>
              <a:rPr lang="en-US" dirty="0" smtClean="0">
                <a:latin typeface="Times New Roman" pitchFamily="18" charset="0"/>
                <a:cs typeface="Times New Roman" pitchFamily="18" charset="0"/>
              </a:rPr>
              <a:t>o </a:t>
            </a:r>
            <a:r>
              <a:rPr lang="en-US" dirty="0" err="1" smtClean="0">
                <a:latin typeface="Times New Roman" pitchFamily="18" charset="0"/>
                <a:cs typeface="Times New Roman" pitchFamily="18" charset="0"/>
              </a:rPr>
              <a:t>Prefetching</a:t>
            </a:r>
            <a:r>
              <a:rPr lang="en-US" dirty="0" smtClean="0">
                <a:latin typeface="Times New Roman" pitchFamily="18" charset="0"/>
                <a:cs typeface="Times New Roman" pitchFamily="18" charset="0"/>
              </a:rPr>
              <a:t> the target instruction in addition to the next instruction allows either instruction to be available. </a:t>
            </a:r>
          </a:p>
          <a:p>
            <a:pPr lvl="1" algn="just">
              <a:buNone/>
            </a:pPr>
            <a:r>
              <a:rPr lang="en-US" dirty="0" smtClean="0">
                <a:latin typeface="Times New Roman" pitchFamily="18" charset="0"/>
                <a:cs typeface="Times New Roman" pitchFamily="18" charset="0"/>
              </a:rPr>
              <a:t>o A branch target buffer is an associative memory included in the fetch segment of the branch instruction that stores the target instruction for a previously executed branch. </a:t>
            </a:r>
          </a:p>
          <a:p>
            <a:pPr lvl="1" algn="just">
              <a:buFont typeface="Courier New" pitchFamily="49" charset="0"/>
              <a:buChar char="o"/>
            </a:pPr>
            <a:r>
              <a:rPr lang="en-US" dirty="0" smtClean="0">
                <a:latin typeface="Times New Roman" pitchFamily="18" charset="0"/>
                <a:cs typeface="Times New Roman" pitchFamily="18" charset="0"/>
              </a:rPr>
              <a:t>It also stores the next few instructions after the branch target instruction. This way, the branch instructions that have occurred previously are readily available in the pipeline without interruption. </a:t>
            </a:r>
          </a:p>
          <a:p>
            <a:pPr lvl="1" algn="just">
              <a:buNone/>
            </a:pPr>
            <a:r>
              <a:rPr lang="en-US" dirty="0" smtClean="0">
                <a:latin typeface="Times New Roman" pitchFamily="18" charset="0"/>
                <a:cs typeface="Times New Roman" pitchFamily="18" charset="0"/>
              </a:rPr>
              <a:t>o The loop buffer is a variation of the BTB. It is a small very high speed register file maintained by the instruction fetch segment of the pipeline. Stores all branches within a loop segment. </a:t>
            </a:r>
          </a:p>
          <a:p>
            <a:pPr lvl="1" algn="just">
              <a:buNone/>
            </a:pPr>
            <a:r>
              <a:rPr lang="en-US" dirty="0" smtClean="0">
                <a:latin typeface="Times New Roman" pitchFamily="18" charset="0"/>
                <a:cs typeface="Times New Roman" pitchFamily="18" charset="0"/>
              </a:rPr>
              <a:t>o Branch prediction uses some additional logic to guess the outcome of a conditional branch instruction before it is executed. The pipeline then begins </a:t>
            </a:r>
            <a:r>
              <a:rPr lang="en-US" dirty="0" err="1" smtClean="0">
                <a:latin typeface="Times New Roman" pitchFamily="18" charset="0"/>
                <a:cs typeface="Times New Roman" pitchFamily="18" charset="0"/>
              </a:rPr>
              <a:t>prefetching</a:t>
            </a:r>
            <a:r>
              <a:rPr lang="en-US" dirty="0" smtClean="0">
                <a:latin typeface="Times New Roman" pitchFamily="18" charset="0"/>
                <a:cs typeface="Times New Roman" pitchFamily="18" charset="0"/>
              </a:rPr>
              <a:t> instructions from the predicted path. </a:t>
            </a:r>
          </a:p>
          <a:p>
            <a:pPr lvl="1" algn="just">
              <a:buNone/>
            </a:pPr>
            <a:r>
              <a:rPr lang="en-US" dirty="0" smtClean="0">
                <a:latin typeface="Times New Roman" pitchFamily="18" charset="0"/>
                <a:cs typeface="Times New Roman" pitchFamily="18" charset="0"/>
              </a:rPr>
              <a:t>o Delayed branch is used in most RISC processors so that the compiler rearranges the instructions to delay the branch. </a:t>
            </a:r>
          </a:p>
          <a:p>
            <a:pPr lvl="1" algn="jus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a:bodyPr>
          <a:lstStyle/>
          <a:p>
            <a:r>
              <a:rPr lang="en-US" sz="2400" dirty="0" smtClean="0"/>
              <a:t>Vector Operations</a:t>
            </a:r>
            <a:endParaRPr lang="en-US" sz="2400" dirty="0"/>
          </a:p>
        </p:txBody>
      </p:sp>
      <p:sp>
        <p:nvSpPr>
          <p:cNvPr id="3" name="Content Placeholder 2"/>
          <p:cNvSpPr>
            <a:spLocks noGrp="1"/>
          </p:cNvSpPr>
          <p:nvPr>
            <p:ph idx="1"/>
          </p:nvPr>
        </p:nvSpPr>
        <p:spPr>
          <a:xfrm>
            <a:off x="457200" y="381000"/>
            <a:ext cx="8229600" cy="1524000"/>
          </a:xfrm>
        </p:spPr>
        <p:txBody>
          <a:bodyPr>
            <a:noAutofit/>
          </a:bodyPr>
          <a:lstStyle/>
          <a:p>
            <a:r>
              <a:rPr lang="en-US" altLang="ko-KR" sz="1600" b="1" dirty="0" smtClean="0"/>
              <a:t>A vector is an ordered set of one dimensional array of data items. </a:t>
            </a:r>
          </a:p>
          <a:p>
            <a:r>
              <a:rPr lang="en-US" altLang="ko-KR" sz="1600" b="1" dirty="0" smtClean="0"/>
              <a:t>A vector V of length n is represented as a row vector b Y V=[V1, V2, V3,…….</a:t>
            </a:r>
            <a:r>
              <a:rPr lang="en-US" altLang="ko-KR" sz="1600" b="1" dirty="0" err="1" smtClean="0"/>
              <a:t>Vn</a:t>
            </a:r>
            <a:r>
              <a:rPr lang="en-US" altLang="ko-KR" sz="1600" b="1" dirty="0" smtClean="0"/>
              <a:t>]</a:t>
            </a:r>
          </a:p>
          <a:p>
            <a:r>
              <a:rPr lang="en-US" altLang="ko-KR" sz="1600" b="1" dirty="0" smtClean="0"/>
              <a:t>Ability to process vectors, and related data structures such as matrices and multi-dimensional arrays, much faster than conventional computers</a:t>
            </a:r>
          </a:p>
          <a:p>
            <a:r>
              <a:rPr lang="en-US" altLang="ko-KR" sz="1600" b="1" dirty="0" smtClean="0"/>
              <a:t> Vector Processors may also be pipelined    </a:t>
            </a:r>
          </a:p>
        </p:txBody>
      </p:sp>
      <p:sp>
        <p:nvSpPr>
          <p:cNvPr id="4" name="Rectangle 3"/>
          <p:cNvSpPr>
            <a:spLocks noChangeArrowheads="1"/>
          </p:cNvSpPr>
          <p:nvPr/>
        </p:nvSpPr>
        <p:spPr bwMode="auto">
          <a:xfrm>
            <a:off x="152400" y="1752600"/>
            <a:ext cx="8382000" cy="1159292"/>
          </a:xfrm>
          <a:prstGeom prst="rect">
            <a:avLst/>
          </a:prstGeom>
          <a:noFill/>
          <a:ln w="9525">
            <a:noFill/>
            <a:miter lim="800000"/>
            <a:headEnd/>
            <a:tailEnd/>
          </a:ln>
        </p:spPr>
        <p:txBody>
          <a:bodyPr wrap="square" lIns="63500" tIns="25400" rIns="63500" bIns="25400">
            <a:spAutoFit/>
          </a:bodyPr>
          <a:lstStyle/>
          <a:p>
            <a:pPr defTabSz="762000"/>
            <a:r>
              <a:rPr lang="en-US" altLang="ko-KR" dirty="0"/>
              <a:t>   </a:t>
            </a:r>
            <a:r>
              <a:rPr lang="en-US" altLang="ko-KR" dirty="0" smtClean="0"/>
              <a:t>To examine the difference between the conventional scalar processor and vector processor consider the following Fortran Do loop:   </a:t>
            </a:r>
          </a:p>
          <a:p>
            <a:pPr defTabSz="762000"/>
            <a:r>
              <a:rPr lang="en-US" altLang="ko-KR" dirty="0" smtClean="0"/>
              <a:t> </a:t>
            </a:r>
            <a:r>
              <a:rPr lang="en-US" altLang="ko-KR" dirty="0"/>
              <a:t>DO  20  I = 1, 100</a:t>
            </a:r>
          </a:p>
          <a:p>
            <a:pPr defTabSz="762000"/>
            <a:r>
              <a:rPr lang="en-US" altLang="ko-KR" dirty="0"/>
              <a:t>20     C(I) = B(I) + A(I)</a:t>
            </a:r>
          </a:p>
        </p:txBody>
      </p:sp>
      <p:sp>
        <p:nvSpPr>
          <p:cNvPr id="5" name="Rectangle 4"/>
          <p:cNvSpPr>
            <a:spLocks noChangeArrowheads="1"/>
          </p:cNvSpPr>
          <p:nvPr/>
        </p:nvSpPr>
        <p:spPr bwMode="auto">
          <a:xfrm>
            <a:off x="152400" y="2971800"/>
            <a:ext cx="3709988" cy="420628"/>
          </a:xfrm>
          <a:prstGeom prst="rect">
            <a:avLst/>
          </a:prstGeom>
          <a:noFill/>
          <a:ln w="9525">
            <a:noFill/>
            <a:miter lim="800000"/>
            <a:headEnd/>
            <a:tailEnd/>
          </a:ln>
        </p:spPr>
        <p:txBody>
          <a:bodyPr wrap="square" lIns="63500" tIns="25400" rIns="63500" bIns="25400">
            <a:spAutoFit/>
          </a:bodyPr>
          <a:lstStyle/>
          <a:p>
            <a:pPr defTabSz="762000"/>
            <a:r>
              <a:rPr lang="en-US" altLang="ko-KR" sz="2400" dirty="0"/>
              <a:t>Conventional computer</a:t>
            </a:r>
          </a:p>
        </p:txBody>
      </p:sp>
      <p:sp>
        <p:nvSpPr>
          <p:cNvPr id="6" name="Rectangle 5"/>
          <p:cNvSpPr>
            <a:spLocks noChangeArrowheads="1"/>
          </p:cNvSpPr>
          <p:nvPr/>
        </p:nvSpPr>
        <p:spPr bwMode="auto">
          <a:xfrm>
            <a:off x="3048000" y="3276600"/>
            <a:ext cx="3219792" cy="1979132"/>
          </a:xfrm>
          <a:prstGeom prst="rect">
            <a:avLst/>
          </a:prstGeom>
          <a:noFill/>
          <a:ln w="9525">
            <a:noFill/>
            <a:miter lim="800000"/>
            <a:headEnd/>
            <a:tailEnd/>
          </a:ln>
        </p:spPr>
        <p:txBody>
          <a:bodyPr wrap="none" lIns="63500" tIns="25400" rIns="63500" bIns="25400">
            <a:spAutoFit/>
          </a:bodyPr>
          <a:lstStyle/>
          <a:p>
            <a:pPr defTabSz="762000">
              <a:lnSpc>
                <a:spcPct val="87000"/>
              </a:lnSpc>
            </a:pPr>
            <a:r>
              <a:rPr lang="en-US" altLang="ko-KR" sz="2400" dirty="0"/>
              <a:t>       Initialize I = 0</a:t>
            </a:r>
          </a:p>
          <a:p>
            <a:pPr defTabSz="762000">
              <a:lnSpc>
                <a:spcPct val="87000"/>
              </a:lnSpc>
            </a:pPr>
            <a:r>
              <a:rPr lang="en-US" altLang="ko-KR" sz="2400" dirty="0"/>
              <a:t>20   Read A(I)</a:t>
            </a:r>
          </a:p>
          <a:p>
            <a:pPr defTabSz="762000">
              <a:lnSpc>
                <a:spcPct val="87000"/>
              </a:lnSpc>
            </a:pPr>
            <a:r>
              <a:rPr lang="en-US" altLang="ko-KR" sz="2400" dirty="0"/>
              <a:t>       Read B(I)</a:t>
            </a:r>
          </a:p>
          <a:p>
            <a:pPr defTabSz="762000">
              <a:lnSpc>
                <a:spcPct val="87000"/>
              </a:lnSpc>
            </a:pPr>
            <a:r>
              <a:rPr lang="en-US" altLang="ko-KR" sz="2400" dirty="0"/>
              <a:t>       Store C(I) = A(I) + B(I)</a:t>
            </a:r>
          </a:p>
          <a:p>
            <a:pPr defTabSz="762000">
              <a:lnSpc>
                <a:spcPct val="87000"/>
              </a:lnSpc>
            </a:pPr>
            <a:r>
              <a:rPr lang="en-US" altLang="ko-KR" sz="2400" dirty="0"/>
              <a:t>       Increment I = </a:t>
            </a:r>
            <a:r>
              <a:rPr lang="en-US" altLang="ko-KR" sz="2400" dirty="0" err="1"/>
              <a:t>i</a:t>
            </a:r>
            <a:r>
              <a:rPr lang="en-US" altLang="ko-KR" sz="2400" dirty="0"/>
              <a:t> + 1</a:t>
            </a:r>
          </a:p>
          <a:p>
            <a:pPr defTabSz="762000">
              <a:lnSpc>
                <a:spcPct val="87000"/>
              </a:lnSpc>
            </a:pPr>
            <a:r>
              <a:rPr lang="en-US" altLang="ko-KR" sz="2400" dirty="0"/>
              <a:t>       If I </a:t>
            </a:r>
            <a:r>
              <a:rPr lang="en-US" altLang="ko-KR" sz="2400" dirty="0">
                <a:sym typeface="Symbol" pitchFamily="18" charset="2"/>
              </a:rPr>
              <a:t> </a:t>
            </a:r>
            <a:r>
              <a:rPr lang="en-US" altLang="ko-KR" sz="2400" dirty="0"/>
              <a:t>100 </a:t>
            </a:r>
            <a:r>
              <a:rPr lang="en-US" altLang="ko-KR" sz="2400" dirty="0" err="1"/>
              <a:t>goto</a:t>
            </a:r>
            <a:r>
              <a:rPr lang="en-US" altLang="ko-KR" sz="2400" dirty="0"/>
              <a:t> </a:t>
            </a:r>
            <a:r>
              <a:rPr lang="en-US" altLang="ko-KR" sz="2400" dirty="0" smtClean="0"/>
              <a:t>20</a:t>
            </a:r>
            <a:endParaRPr lang="en-US" altLang="ko-KR" sz="2400" dirty="0"/>
          </a:p>
        </p:txBody>
      </p:sp>
      <p:sp>
        <p:nvSpPr>
          <p:cNvPr id="7" name="Rectangle 6"/>
          <p:cNvSpPr>
            <a:spLocks noChangeArrowheads="1"/>
          </p:cNvSpPr>
          <p:nvPr/>
        </p:nvSpPr>
        <p:spPr bwMode="auto">
          <a:xfrm>
            <a:off x="838200" y="5410200"/>
            <a:ext cx="1882631" cy="359073"/>
          </a:xfrm>
          <a:prstGeom prst="rect">
            <a:avLst/>
          </a:prstGeom>
          <a:noFill/>
          <a:ln w="9525">
            <a:noFill/>
            <a:miter lim="800000"/>
            <a:headEnd/>
            <a:tailEnd/>
          </a:ln>
        </p:spPr>
        <p:txBody>
          <a:bodyPr wrap="none" lIns="63500" tIns="25400" rIns="63500" bIns="25400">
            <a:spAutoFit/>
          </a:bodyPr>
          <a:lstStyle/>
          <a:p>
            <a:pPr defTabSz="762000"/>
            <a:r>
              <a:rPr lang="en-US" altLang="ko-KR" sz="2000" dirty="0"/>
              <a:t>Vector computer</a:t>
            </a:r>
          </a:p>
        </p:txBody>
      </p:sp>
      <p:sp>
        <p:nvSpPr>
          <p:cNvPr id="8" name="Rectangle 7"/>
          <p:cNvSpPr>
            <a:spLocks noChangeArrowheads="1"/>
          </p:cNvSpPr>
          <p:nvPr/>
        </p:nvSpPr>
        <p:spPr bwMode="auto">
          <a:xfrm>
            <a:off x="3124200" y="5715000"/>
            <a:ext cx="3429000" cy="359073"/>
          </a:xfrm>
          <a:prstGeom prst="rect">
            <a:avLst/>
          </a:prstGeom>
          <a:noFill/>
          <a:ln w="9525">
            <a:noFill/>
            <a:miter lim="800000"/>
            <a:headEnd/>
            <a:tailEnd/>
          </a:ln>
        </p:spPr>
        <p:txBody>
          <a:bodyPr wrap="square" lIns="63500" tIns="25400" rIns="63500" bIns="25400">
            <a:spAutoFit/>
          </a:bodyPr>
          <a:lstStyle/>
          <a:p>
            <a:pPr defTabSz="762000"/>
            <a:r>
              <a:rPr lang="en-US" altLang="ko-KR" sz="2000" dirty="0"/>
              <a:t>C(1:100) = A(1:100) + B(1:100)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t>Matrix Multiplication</a:t>
            </a:r>
            <a:endParaRPr lang="en-US" sz="3600" dirty="0"/>
          </a:p>
        </p:txBody>
      </p:sp>
      <p:sp>
        <p:nvSpPr>
          <p:cNvPr id="3" name="Content Placeholder 2"/>
          <p:cNvSpPr>
            <a:spLocks noGrp="1"/>
          </p:cNvSpPr>
          <p:nvPr>
            <p:ph idx="1"/>
          </p:nvPr>
        </p:nvSpPr>
        <p:spPr>
          <a:xfrm>
            <a:off x="457200" y="685801"/>
            <a:ext cx="8229600" cy="1219200"/>
          </a:xfrm>
        </p:spPr>
        <p:txBody>
          <a:bodyPr>
            <a:normAutofit/>
          </a:bodyPr>
          <a:lstStyle/>
          <a:p>
            <a:r>
              <a:rPr lang="en-US" sz="2400" dirty="0" smtClean="0"/>
              <a:t>Matrix multiplication is one of the most computational intensive operations performed in computers with vector processors.</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228600" y="2362200"/>
            <a:ext cx="8077201" cy="380523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t>Pipelining</a:t>
            </a:r>
            <a:endParaRPr lang="en-US" sz="3600" b="1" dirty="0"/>
          </a:p>
        </p:txBody>
      </p:sp>
      <p:sp>
        <p:nvSpPr>
          <p:cNvPr id="3" name="Content Placeholder 2"/>
          <p:cNvSpPr>
            <a:spLocks noGrp="1"/>
          </p:cNvSpPr>
          <p:nvPr>
            <p:ph idx="1"/>
          </p:nvPr>
        </p:nvSpPr>
        <p:spPr>
          <a:xfrm>
            <a:off x="457200" y="838200"/>
            <a:ext cx="8229600" cy="5562600"/>
          </a:xfrm>
        </p:spPr>
        <p:txBody>
          <a:bodyPr>
            <a:normAutofit fontScale="85000" lnSpcReduction="20000"/>
          </a:bodyPr>
          <a:lstStyle/>
          <a:p>
            <a:r>
              <a:rPr lang="en-US" dirty="0" smtClean="0"/>
              <a:t>Pipelining </a:t>
            </a:r>
            <a:r>
              <a:rPr lang="en-US" dirty="0"/>
              <a:t>is a technique of decomposing a sequential process into </a:t>
            </a:r>
            <a:r>
              <a:rPr lang="en-US" dirty="0" err="1" smtClean="0"/>
              <a:t>subprocess</a:t>
            </a:r>
            <a:r>
              <a:rPr lang="en-US" dirty="0" smtClean="0"/>
              <a:t>, </a:t>
            </a:r>
            <a:r>
              <a:rPr lang="en-US" dirty="0"/>
              <a:t>with each </a:t>
            </a:r>
            <a:r>
              <a:rPr lang="en-US" dirty="0" err="1"/>
              <a:t>subprocess</a:t>
            </a:r>
            <a:r>
              <a:rPr lang="en-US" dirty="0"/>
              <a:t> being executed in a special dedicated segment that operates concurrently with all other segments </a:t>
            </a:r>
          </a:p>
          <a:p>
            <a:r>
              <a:rPr lang="en-US" dirty="0" smtClean="0"/>
              <a:t>Each </a:t>
            </a:r>
            <a:r>
              <a:rPr lang="en-US" dirty="0"/>
              <a:t>segment performs partial processing dictated by the way the task is partitioned </a:t>
            </a:r>
          </a:p>
          <a:p>
            <a:r>
              <a:rPr lang="en-US" dirty="0" smtClean="0"/>
              <a:t> </a:t>
            </a:r>
            <a:r>
              <a:rPr lang="en-US" dirty="0"/>
              <a:t>The result obtained from the computation in each segment is transferred to the next segment in the pipeline </a:t>
            </a:r>
          </a:p>
          <a:p>
            <a:r>
              <a:rPr lang="en-US" dirty="0" smtClean="0"/>
              <a:t>The </a:t>
            </a:r>
            <a:r>
              <a:rPr lang="en-US" dirty="0"/>
              <a:t>final result is obtained after the data have passed through all </a:t>
            </a:r>
            <a:r>
              <a:rPr lang="en-US" dirty="0" smtClean="0"/>
              <a:t>segments, Can </a:t>
            </a:r>
            <a:r>
              <a:rPr lang="en-US" dirty="0"/>
              <a:t>imagine that each segment consists of an input register followed by an combinational circuit </a:t>
            </a:r>
          </a:p>
          <a:p>
            <a:r>
              <a:rPr lang="en-US" dirty="0" smtClean="0"/>
              <a:t>A </a:t>
            </a:r>
            <a:r>
              <a:rPr lang="en-US" dirty="0"/>
              <a:t>clock is applied to all registers after enough time has elapsed to perform all segment activity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33689EF6-A700-45C4-81C0-D6055DB6B0D8}" type="slidenum">
              <a:rPr lang="en-US"/>
              <a:pPr/>
              <a:t>20</a:t>
            </a:fld>
            <a:endParaRPr lang="en-US"/>
          </a:p>
        </p:txBody>
      </p:sp>
      <p:sp>
        <p:nvSpPr>
          <p:cNvPr id="26627" name="Rectangle 2"/>
          <p:cNvSpPr>
            <a:spLocks noGrp="1" noChangeArrowheads="1"/>
          </p:cNvSpPr>
          <p:nvPr>
            <p:ph type="title"/>
          </p:nvPr>
        </p:nvSpPr>
        <p:spPr>
          <a:xfrm>
            <a:off x="533400" y="5638800"/>
            <a:ext cx="8229600" cy="411162"/>
          </a:xfrm>
        </p:spPr>
        <p:txBody>
          <a:bodyPr/>
          <a:lstStyle/>
          <a:p>
            <a:pPr eaLnBrk="1" hangingPunct="1"/>
            <a:r>
              <a:rPr lang="en-US" sz="2000" b="1" dirty="0" smtClean="0"/>
              <a:t>Pipeline for calculating an inner product</a:t>
            </a:r>
          </a:p>
        </p:txBody>
      </p:sp>
      <p:sp>
        <p:nvSpPr>
          <p:cNvPr id="26628" name="Line 31"/>
          <p:cNvSpPr>
            <a:spLocks noChangeShapeType="1"/>
          </p:cNvSpPr>
          <p:nvPr/>
        </p:nvSpPr>
        <p:spPr bwMode="auto">
          <a:xfrm>
            <a:off x="2971800" y="4229100"/>
            <a:ext cx="1676400" cy="0"/>
          </a:xfrm>
          <a:prstGeom prst="line">
            <a:avLst/>
          </a:prstGeom>
          <a:noFill/>
          <a:ln w="12700" cap="sq">
            <a:noFill/>
            <a:miter lim="800000"/>
            <a:headEnd/>
            <a:tailEnd/>
          </a:ln>
        </p:spPr>
        <p:txBody>
          <a:bodyPr wrap="none"/>
          <a:lstStyle/>
          <a:p>
            <a:endParaRPr lang="en-US"/>
          </a:p>
        </p:txBody>
      </p:sp>
      <p:sp>
        <p:nvSpPr>
          <p:cNvPr id="26629" name="Line 32"/>
          <p:cNvSpPr>
            <a:spLocks noChangeShapeType="1"/>
          </p:cNvSpPr>
          <p:nvPr/>
        </p:nvSpPr>
        <p:spPr bwMode="auto">
          <a:xfrm>
            <a:off x="2971800" y="5143500"/>
            <a:ext cx="1676400" cy="0"/>
          </a:xfrm>
          <a:prstGeom prst="line">
            <a:avLst/>
          </a:prstGeom>
          <a:noFill/>
          <a:ln w="12700" cap="sq">
            <a:noFill/>
            <a:miter lim="800000"/>
            <a:headEnd/>
            <a:tailEnd/>
          </a:ln>
        </p:spPr>
        <p:txBody>
          <a:bodyPr wrap="none"/>
          <a:lstStyle/>
          <a:p>
            <a:endParaRPr lang="en-US"/>
          </a:p>
        </p:txBody>
      </p:sp>
      <p:sp>
        <p:nvSpPr>
          <p:cNvPr id="26630" name="Line 33"/>
          <p:cNvSpPr>
            <a:spLocks noChangeShapeType="1"/>
          </p:cNvSpPr>
          <p:nvPr/>
        </p:nvSpPr>
        <p:spPr bwMode="auto">
          <a:xfrm>
            <a:off x="2971800" y="4229100"/>
            <a:ext cx="0" cy="914400"/>
          </a:xfrm>
          <a:prstGeom prst="line">
            <a:avLst/>
          </a:prstGeom>
          <a:noFill/>
          <a:ln w="12700" cap="sq">
            <a:noFill/>
            <a:miter lim="800000"/>
            <a:headEnd/>
            <a:tailEnd/>
          </a:ln>
        </p:spPr>
        <p:txBody>
          <a:bodyPr wrap="none"/>
          <a:lstStyle/>
          <a:p>
            <a:endParaRPr lang="en-US"/>
          </a:p>
        </p:txBody>
      </p:sp>
      <p:sp>
        <p:nvSpPr>
          <p:cNvPr id="26631" name="Line 34"/>
          <p:cNvSpPr>
            <a:spLocks noChangeShapeType="1"/>
          </p:cNvSpPr>
          <p:nvPr/>
        </p:nvSpPr>
        <p:spPr bwMode="auto">
          <a:xfrm>
            <a:off x="4648200" y="4229100"/>
            <a:ext cx="0" cy="914400"/>
          </a:xfrm>
          <a:prstGeom prst="line">
            <a:avLst/>
          </a:prstGeom>
          <a:noFill/>
          <a:ln w="12700" cap="sq">
            <a:noFill/>
            <a:miter lim="800000"/>
            <a:headEnd/>
            <a:tailEnd/>
          </a:ln>
        </p:spPr>
        <p:txBody>
          <a:bodyPr wrap="none"/>
          <a:lstStyle/>
          <a:p>
            <a:endParaRPr lang="en-US"/>
          </a:p>
        </p:txBody>
      </p:sp>
      <p:grpSp>
        <p:nvGrpSpPr>
          <p:cNvPr id="2" name="Group 48"/>
          <p:cNvGrpSpPr>
            <a:grpSpLocks/>
          </p:cNvGrpSpPr>
          <p:nvPr/>
        </p:nvGrpSpPr>
        <p:grpSpPr bwMode="auto">
          <a:xfrm>
            <a:off x="838200" y="2971800"/>
            <a:ext cx="7086600" cy="2171700"/>
            <a:chOff x="528" y="1872"/>
            <a:chExt cx="4464" cy="1368"/>
          </a:xfrm>
        </p:grpSpPr>
        <p:sp>
          <p:nvSpPr>
            <p:cNvPr id="26637" name="Rectangle 4"/>
            <p:cNvSpPr>
              <a:spLocks noChangeArrowheads="1"/>
            </p:cNvSpPr>
            <p:nvPr/>
          </p:nvSpPr>
          <p:spPr bwMode="auto">
            <a:xfrm>
              <a:off x="528" y="1872"/>
              <a:ext cx="624" cy="384"/>
            </a:xfrm>
            <a:prstGeom prst="rect">
              <a:avLst/>
            </a:prstGeom>
            <a:solidFill>
              <a:schemeClr val="bg1"/>
            </a:solidFill>
            <a:ln w="9525">
              <a:solidFill>
                <a:schemeClr val="tx1"/>
              </a:solidFill>
              <a:miter lim="800000"/>
              <a:headEnd/>
              <a:tailEnd/>
            </a:ln>
          </p:spPr>
          <p:txBody>
            <a:bodyPr wrap="none" anchor="ctr"/>
            <a:lstStyle/>
            <a:p>
              <a:pPr algn="ctr"/>
              <a:r>
                <a:rPr lang="en-US" sz="1600"/>
                <a:t>Source</a:t>
              </a:r>
            </a:p>
            <a:p>
              <a:pPr algn="ctr"/>
              <a:r>
                <a:rPr lang="en-US" sz="1600"/>
                <a:t>A</a:t>
              </a:r>
            </a:p>
          </p:txBody>
        </p:sp>
        <p:sp>
          <p:nvSpPr>
            <p:cNvPr id="26638" name="Rectangle 6"/>
            <p:cNvSpPr>
              <a:spLocks noChangeArrowheads="1"/>
            </p:cNvSpPr>
            <p:nvPr/>
          </p:nvSpPr>
          <p:spPr bwMode="auto">
            <a:xfrm>
              <a:off x="528" y="2736"/>
              <a:ext cx="624" cy="384"/>
            </a:xfrm>
            <a:prstGeom prst="rect">
              <a:avLst/>
            </a:prstGeom>
            <a:solidFill>
              <a:schemeClr val="bg1"/>
            </a:solidFill>
            <a:ln w="9525">
              <a:solidFill>
                <a:schemeClr val="tx1"/>
              </a:solidFill>
              <a:miter lim="800000"/>
              <a:headEnd/>
              <a:tailEnd/>
            </a:ln>
          </p:spPr>
          <p:txBody>
            <a:bodyPr wrap="none" anchor="ctr"/>
            <a:lstStyle/>
            <a:p>
              <a:pPr algn="ctr"/>
              <a:r>
                <a:rPr lang="en-US" sz="1600"/>
                <a:t>Source</a:t>
              </a:r>
            </a:p>
            <a:p>
              <a:pPr algn="ctr"/>
              <a:r>
                <a:rPr lang="en-US" sz="1600"/>
                <a:t>B</a:t>
              </a:r>
            </a:p>
          </p:txBody>
        </p:sp>
        <p:sp>
          <p:nvSpPr>
            <p:cNvPr id="26639" name="Rectangle 7"/>
            <p:cNvSpPr>
              <a:spLocks noChangeArrowheads="1"/>
            </p:cNvSpPr>
            <p:nvPr/>
          </p:nvSpPr>
          <p:spPr bwMode="auto">
            <a:xfrm>
              <a:off x="1728" y="2304"/>
              <a:ext cx="240"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640" name="Rectangle 8"/>
            <p:cNvSpPr>
              <a:spLocks noChangeArrowheads="1"/>
            </p:cNvSpPr>
            <p:nvPr/>
          </p:nvSpPr>
          <p:spPr bwMode="auto">
            <a:xfrm>
              <a:off x="1968" y="2304"/>
              <a:ext cx="240"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641" name="Rectangle 9"/>
            <p:cNvSpPr>
              <a:spLocks noChangeArrowheads="1"/>
            </p:cNvSpPr>
            <p:nvPr/>
          </p:nvSpPr>
          <p:spPr bwMode="auto">
            <a:xfrm>
              <a:off x="2208" y="2304"/>
              <a:ext cx="240"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642" name="Rectangle 10"/>
            <p:cNvSpPr>
              <a:spLocks noChangeArrowheads="1"/>
            </p:cNvSpPr>
            <p:nvPr/>
          </p:nvSpPr>
          <p:spPr bwMode="auto">
            <a:xfrm>
              <a:off x="2448" y="2304"/>
              <a:ext cx="240"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643" name="Rectangle 11"/>
            <p:cNvSpPr>
              <a:spLocks noChangeArrowheads="1"/>
            </p:cNvSpPr>
            <p:nvPr/>
          </p:nvSpPr>
          <p:spPr bwMode="auto">
            <a:xfrm>
              <a:off x="3504" y="2304"/>
              <a:ext cx="240"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644" name="Rectangle 12"/>
            <p:cNvSpPr>
              <a:spLocks noChangeArrowheads="1"/>
            </p:cNvSpPr>
            <p:nvPr/>
          </p:nvSpPr>
          <p:spPr bwMode="auto">
            <a:xfrm>
              <a:off x="3744" y="2304"/>
              <a:ext cx="240"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645" name="Rectangle 13"/>
            <p:cNvSpPr>
              <a:spLocks noChangeArrowheads="1"/>
            </p:cNvSpPr>
            <p:nvPr/>
          </p:nvSpPr>
          <p:spPr bwMode="auto">
            <a:xfrm>
              <a:off x="3984" y="2304"/>
              <a:ext cx="240"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646" name="Rectangle 14"/>
            <p:cNvSpPr>
              <a:spLocks noChangeArrowheads="1"/>
            </p:cNvSpPr>
            <p:nvPr/>
          </p:nvSpPr>
          <p:spPr bwMode="auto">
            <a:xfrm>
              <a:off x="4224" y="2304"/>
              <a:ext cx="240" cy="33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647" name="Line 16"/>
            <p:cNvSpPr>
              <a:spLocks noChangeShapeType="1"/>
            </p:cNvSpPr>
            <p:nvPr/>
          </p:nvSpPr>
          <p:spPr bwMode="auto">
            <a:xfrm>
              <a:off x="1152" y="2064"/>
              <a:ext cx="288" cy="0"/>
            </a:xfrm>
            <a:prstGeom prst="line">
              <a:avLst/>
            </a:prstGeom>
            <a:noFill/>
            <a:ln w="9525">
              <a:solidFill>
                <a:schemeClr val="tx1"/>
              </a:solidFill>
              <a:miter lim="800000"/>
              <a:headEnd/>
              <a:tailEnd/>
            </a:ln>
          </p:spPr>
          <p:txBody>
            <a:bodyPr wrap="none"/>
            <a:lstStyle/>
            <a:p>
              <a:endParaRPr lang="en-US"/>
            </a:p>
          </p:txBody>
        </p:sp>
        <p:sp>
          <p:nvSpPr>
            <p:cNvPr id="26648" name="Line 17"/>
            <p:cNvSpPr>
              <a:spLocks noChangeShapeType="1"/>
            </p:cNvSpPr>
            <p:nvPr/>
          </p:nvSpPr>
          <p:spPr bwMode="auto">
            <a:xfrm>
              <a:off x="1152" y="2928"/>
              <a:ext cx="288" cy="0"/>
            </a:xfrm>
            <a:prstGeom prst="line">
              <a:avLst/>
            </a:prstGeom>
            <a:noFill/>
            <a:ln w="9525">
              <a:solidFill>
                <a:schemeClr val="tx1"/>
              </a:solidFill>
              <a:miter lim="800000"/>
              <a:headEnd/>
              <a:tailEnd/>
            </a:ln>
          </p:spPr>
          <p:txBody>
            <a:bodyPr wrap="none"/>
            <a:lstStyle/>
            <a:p>
              <a:endParaRPr lang="en-US"/>
            </a:p>
          </p:txBody>
        </p:sp>
        <p:sp>
          <p:nvSpPr>
            <p:cNvPr id="26649" name="Line 18"/>
            <p:cNvSpPr>
              <a:spLocks noChangeShapeType="1"/>
            </p:cNvSpPr>
            <p:nvPr/>
          </p:nvSpPr>
          <p:spPr bwMode="auto">
            <a:xfrm>
              <a:off x="1428" y="2064"/>
              <a:ext cx="0" cy="336"/>
            </a:xfrm>
            <a:prstGeom prst="line">
              <a:avLst/>
            </a:prstGeom>
            <a:noFill/>
            <a:ln w="9525">
              <a:solidFill>
                <a:schemeClr val="tx1"/>
              </a:solidFill>
              <a:miter lim="800000"/>
              <a:headEnd/>
              <a:tailEnd/>
            </a:ln>
          </p:spPr>
          <p:txBody>
            <a:bodyPr wrap="none"/>
            <a:lstStyle/>
            <a:p>
              <a:endParaRPr lang="en-US"/>
            </a:p>
          </p:txBody>
        </p:sp>
        <p:sp>
          <p:nvSpPr>
            <p:cNvPr id="26650" name="Line 19"/>
            <p:cNvSpPr>
              <a:spLocks noChangeShapeType="1"/>
            </p:cNvSpPr>
            <p:nvPr/>
          </p:nvSpPr>
          <p:spPr bwMode="auto">
            <a:xfrm>
              <a:off x="1428" y="2592"/>
              <a:ext cx="0" cy="336"/>
            </a:xfrm>
            <a:prstGeom prst="line">
              <a:avLst/>
            </a:prstGeom>
            <a:noFill/>
            <a:ln w="9525">
              <a:solidFill>
                <a:schemeClr val="tx1"/>
              </a:solidFill>
              <a:miter lim="800000"/>
              <a:headEnd/>
              <a:tailEnd/>
            </a:ln>
          </p:spPr>
          <p:txBody>
            <a:bodyPr wrap="none"/>
            <a:lstStyle/>
            <a:p>
              <a:endParaRPr lang="en-US"/>
            </a:p>
          </p:txBody>
        </p:sp>
        <p:sp>
          <p:nvSpPr>
            <p:cNvPr id="26651" name="Line 20"/>
            <p:cNvSpPr>
              <a:spLocks noChangeShapeType="1"/>
            </p:cNvSpPr>
            <p:nvPr/>
          </p:nvSpPr>
          <p:spPr bwMode="auto">
            <a:xfrm>
              <a:off x="1440" y="2388"/>
              <a:ext cx="288" cy="0"/>
            </a:xfrm>
            <a:prstGeom prst="line">
              <a:avLst/>
            </a:prstGeom>
            <a:noFill/>
            <a:ln w="9525">
              <a:solidFill>
                <a:schemeClr val="tx1"/>
              </a:solidFill>
              <a:miter lim="800000"/>
              <a:headEnd/>
              <a:tailEnd type="triangle" w="med" len="med"/>
            </a:ln>
          </p:spPr>
          <p:txBody>
            <a:bodyPr wrap="none"/>
            <a:lstStyle/>
            <a:p>
              <a:endParaRPr lang="en-US"/>
            </a:p>
          </p:txBody>
        </p:sp>
        <p:sp>
          <p:nvSpPr>
            <p:cNvPr id="26652" name="Line 21"/>
            <p:cNvSpPr>
              <a:spLocks noChangeShapeType="1"/>
            </p:cNvSpPr>
            <p:nvPr/>
          </p:nvSpPr>
          <p:spPr bwMode="auto">
            <a:xfrm>
              <a:off x="1440" y="2592"/>
              <a:ext cx="288" cy="0"/>
            </a:xfrm>
            <a:prstGeom prst="line">
              <a:avLst/>
            </a:prstGeom>
            <a:noFill/>
            <a:ln w="9525">
              <a:solidFill>
                <a:schemeClr val="tx1"/>
              </a:solidFill>
              <a:miter lim="800000"/>
              <a:headEnd/>
              <a:tailEnd type="triangle" w="med" len="med"/>
            </a:ln>
          </p:spPr>
          <p:txBody>
            <a:bodyPr wrap="none"/>
            <a:lstStyle/>
            <a:p>
              <a:endParaRPr lang="en-US"/>
            </a:p>
          </p:txBody>
        </p:sp>
        <p:sp>
          <p:nvSpPr>
            <p:cNvPr id="26653" name="Line 22"/>
            <p:cNvSpPr>
              <a:spLocks noChangeShapeType="1"/>
            </p:cNvSpPr>
            <p:nvPr/>
          </p:nvSpPr>
          <p:spPr bwMode="auto">
            <a:xfrm>
              <a:off x="2688" y="2496"/>
              <a:ext cx="816" cy="0"/>
            </a:xfrm>
            <a:prstGeom prst="line">
              <a:avLst/>
            </a:prstGeom>
            <a:noFill/>
            <a:ln w="9525">
              <a:solidFill>
                <a:schemeClr val="tx1"/>
              </a:solidFill>
              <a:miter lim="800000"/>
              <a:headEnd/>
              <a:tailEnd type="triangle" w="med" len="med"/>
            </a:ln>
          </p:spPr>
          <p:txBody>
            <a:bodyPr wrap="none"/>
            <a:lstStyle/>
            <a:p>
              <a:endParaRPr lang="en-US"/>
            </a:p>
          </p:txBody>
        </p:sp>
        <p:sp>
          <p:nvSpPr>
            <p:cNvPr id="26654" name="Line 24"/>
            <p:cNvSpPr>
              <a:spLocks noChangeShapeType="1"/>
            </p:cNvSpPr>
            <p:nvPr/>
          </p:nvSpPr>
          <p:spPr bwMode="auto">
            <a:xfrm>
              <a:off x="4464" y="2496"/>
              <a:ext cx="528" cy="0"/>
            </a:xfrm>
            <a:prstGeom prst="line">
              <a:avLst/>
            </a:prstGeom>
            <a:noFill/>
            <a:ln w="9525">
              <a:solidFill>
                <a:schemeClr val="tx1"/>
              </a:solidFill>
              <a:miter lim="800000"/>
              <a:headEnd/>
              <a:tailEnd type="triangle" w="med" len="med"/>
            </a:ln>
          </p:spPr>
          <p:txBody>
            <a:bodyPr wrap="none"/>
            <a:lstStyle/>
            <a:p>
              <a:endParaRPr lang="en-US"/>
            </a:p>
          </p:txBody>
        </p:sp>
        <p:sp>
          <p:nvSpPr>
            <p:cNvPr id="26655" name="Line 25"/>
            <p:cNvSpPr>
              <a:spLocks noChangeShapeType="1"/>
            </p:cNvSpPr>
            <p:nvPr/>
          </p:nvSpPr>
          <p:spPr bwMode="auto">
            <a:xfrm flipV="1">
              <a:off x="4752" y="2112"/>
              <a:ext cx="0" cy="384"/>
            </a:xfrm>
            <a:prstGeom prst="line">
              <a:avLst/>
            </a:prstGeom>
            <a:noFill/>
            <a:ln w="9525">
              <a:solidFill>
                <a:schemeClr val="tx1"/>
              </a:solidFill>
              <a:miter lim="800000"/>
              <a:headEnd/>
              <a:tailEnd/>
            </a:ln>
          </p:spPr>
          <p:txBody>
            <a:bodyPr wrap="none"/>
            <a:lstStyle/>
            <a:p>
              <a:endParaRPr lang="en-US"/>
            </a:p>
          </p:txBody>
        </p:sp>
        <p:sp>
          <p:nvSpPr>
            <p:cNvPr id="26656" name="Line 26"/>
            <p:cNvSpPr>
              <a:spLocks noChangeShapeType="1"/>
            </p:cNvSpPr>
            <p:nvPr/>
          </p:nvSpPr>
          <p:spPr bwMode="auto">
            <a:xfrm flipH="1">
              <a:off x="3216" y="2124"/>
              <a:ext cx="1536" cy="0"/>
            </a:xfrm>
            <a:prstGeom prst="line">
              <a:avLst/>
            </a:prstGeom>
            <a:noFill/>
            <a:ln w="9525">
              <a:solidFill>
                <a:schemeClr val="tx1"/>
              </a:solidFill>
              <a:miter lim="800000"/>
              <a:headEnd/>
              <a:tailEnd/>
            </a:ln>
          </p:spPr>
          <p:txBody>
            <a:bodyPr wrap="none"/>
            <a:lstStyle/>
            <a:p>
              <a:endParaRPr lang="en-US"/>
            </a:p>
          </p:txBody>
        </p:sp>
        <p:sp>
          <p:nvSpPr>
            <p:cNvPr id="26657" name="Line 27"/>
            <p:cNvSpPr>
              <a:spLocks noChangeShapeType="1"/>
            </p:cNvSpPr>
            <p:nvPr/>
          </p:nvSpPr>
          <p:spPr bwMode="auto">
            <a:xfrm>
              <a:off x="3216" y="2124"/>
              <a:ext cx="0" cy="288"/>
            </a:xfrm>
            <a:prstGeom prst="line">
              <a:avLst/>
            </a:prstGeom>
            <a:noFill/>
            <a:ln w="9525">
              <a:solidFill>
                <a:schemeClr val="tx1"/>
              </a:solidFill>
              <a:miter lim="800000"/>
              <a:headEnd/>
              <a:tailEnd/>
            </a:ln>
          </p:spPr>
          <p:txBody>
            <a:bodyPr wrap="none"/>
            <a:lstStyle/>
            <a:p>
              <a:endParaRPr lang="en-US"/>
            </a:p>
          </p:txBody>
        </p:sp>
        <p:sp>
          <p:nvSpPr>
            <p:cNvPr id="26658" name="Line 28"/>
            <p:cNvSpPr>
              <a:spLocks noChangeShapeType="1"/>
            </p:cNvSpPr>
            <p:nvPr/>
          </p:nvSpPr>
          <p:spPr bwMode="auto">
            <a:xfrm>
              <a:off x="3216" y="2400"/>
              <a:ext cx="288" cy="0"/>
            </a:xfrm>
            <a:prstGeom prst="line">
              <a:avLst/>
            </a:prstGeom>
            <a:noFill/>
            <a:ln w="9525">
              <a:solidFill>
                <a:schemeClr val="tx1"/>
              </a:solidFill>
              <a:miter lim="800000"/>
              <a:headEnd/>
              <a:tailEnd type="triangle" w="med" len="med"/>
            </a:ln>
          </p:spPr>
          <p:txBody>
            <a:bodyPr wrap="none"/>
            <a:lstStyle/>
            <a:p>
              <a:endParaRPr lang="en-US"/>
            </a:p>
          </p:txBody>
        </p:sp>
        <p:sp>
          <p:nvSpPr>
            <p:cNvPr id="26659" name="Rectangle 30"/>
            <p:cNvSpPr>
              <a:spLocks noChangeArrowheads="1"/>
            </p:cNvSpPr>
            <p:nvPr/>
          </p:nvSpPr>
          <p:spPr bwMode="auto">
            <a:xfrm>
              <a:off x="1872" y="2664"/>
              <a:ext cx="1056" cy="576"/>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600"/>
                <a:t>Multiplier</a:t>
              </a:r>
            </a:p>
            <a:p>
              <a:pPr>
                <a:spcBef>
                  <a:spcPct val="20000"/>
                </a:spcBef>
                <a:buClr>
                  <a:schemeClr val="folHlink"/>
                </a:buClr>
                <a:buSzPct val="60000"/>
                <a:buFont typeface="Wingdings" pitchFamily="2" charset="2"/>
                <a:buNone/>
              </a:pPr>
              <a:r>
                <a:rPr lang="en-US" sz="1600"/>
                <a:t> pipeline</a:t>
              </a:r>
            </a:p>
          </p:txBody>
        </p:sp>
        <p:sp>
          <p:nvSpPr>
            <p:cNvPr id="26660" name="Rectangle 43"/>
            <p:cNvSpPr>
              <a:spLocks noChangeArrowheads="1"/>
            </p:cNvSpPr>
            <p:nvPr/>
          </p:nvSpPr>
          <p:spPr bwMode="auto">
            <a:xfrm>
              <a:off x="3648" y="2664"/>
              <a:ext cx="1056" cy="576"/>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600"/>
                <a:t>   Adder</a:t>
              </a:r>
            </a:p>
            <a:p>
              <a:pPr>
                <a:spcBef>
                  <a:spcPct val="20000"/>
                </a:spcBef>
                <a:buClr>
                  <a:schemeClr val="folHlink"/>
                </a:buClr>
                <a:buSzPct val="60000"/>
                <a:buFont typeface="Wingdings" pitchFamily="2" charset="2"/>
                <a:buNone/>
              </a:pPr>
              <a:r>
                <a:rPr lang="en-US" sz="1600"/>
                <a:t>  pipeline</a:t>
              </a:r>
            </a:p>
          </p:txBody>
        </p:sp>
      </p:grpSp>
      <p:sp>
        <p:nvSpPr>
          <p:cNvPr id="26633" name="Line 44"/>
          <p:cNvSpPr>
            <a:spLocks noChangeShapeType="1"/>
          </p:cNvSpPr>
          <p:nvPr/>
        </p:nvSpPr>
        <p:spPr bwMode="auto">
          <a:xfrm>
            <a:off x="5791200" y="4229100"/>
            <a:ext cx="1676400" cy="0"/>
          </a:xfrm>
          <a:prstGeom prst="line">
            <a:avLst/>
          </a:prstGeom>
          <a:noFill/>
          <a:ln w="12700" cap="sq">
            <a:noFill/>
            <a:miter lim="800000"/>
            <a:headEnd/>
            <a:tailEnd/>
          </a:ln>
        </p:spPr>
        <p:txBody>
          <a:bodyPr wrap="none"/>
          <a:lstStyle/>
          <a:p>
            <a:endParaRPr lang="en-US"/>
          </a:p>
        </p:txBody>
      </p:sp>
      <p:sp>
        <p:nvSpPr>
          <p:cNvPr id="26634" name="Line 45"/>
          <p:cNvSpPr>
            <a:spLocks noChangeShapeType="1"/>
          </p:cNvSpPr>
          <p:nvPr/>
        </p:nvSpPr>
        <p:spPr bwMode="auto">
          <a:xfrm>
            <a:off x="5791200" y="5143500"/>
            <a:ext cx="1676400" cy="0"/>
          </a:xfrm>
          <a:prstGeom prst="line">
            <a:avLst/>
          </a:prstGeom>
          <a:noFill/>
          <a:ln w="12700" cap="sq">
            <a:noFill/>
            <a:miter lim="800000"/>
            <a:headEnd/>
            <a:tailEnd/>
          </a:ln>
        </p:spPr>
        <p:txBody>
          <a:bodyPr wrap="none"/>
          <a:lstStyle/>
          <a:p>
            <a:endParaRPr lang="en-US"/>
          </a:p>
        </p:txBody>
      </p:sp>
      <p:sp>
        <p:nvSpPr>
          <p:cNvPr id="26635" name="Line 46"/>
          <p:cNvSpPr>
            <a:spLocks noChangeShapeType="1"/>
          </p:cNvSpPr>
          <p:nvPr/>
        </p:nvSpPr>
        <p:spPr bwMode="auto">
          <a:xfrm>
            <a:off x="5791200" y="4229100"/>
            <a:ext cx="0" cy="914400"/>
          </a:xfrm>
          <a:prstGeom prst="line">
            <a:avLst/>
          </a:prstGeom>
          <a:noFill/>
          <a:ln w="12700" cap="sq">
            <a:noFill/>
            <a:miter lim="800000"/>
            <a:headEnd/>
            <a:tailEnd/>
          </a:ln>
        </p:spPr>
        <p:txBody>
          <a:bodyPr wrap="none"/>
          <a:lstStyle/>
          <a:p>
            <a:endParaRPr lang="en-US"/>
          </a:p>
        </p:txBody>
      </p:sp>
      <p:sp>
        <p:nvSpPr>
          <p:cNvPr id="26636" name="Line 47"/>
          <p:cNvSpPr>
            <a:spLocks noChangeShapeType="1"/>
          </p:cNvSpPr>
          <p:nvPr/>
        </p:nvSpPr>
        <p:spPr bwMode="auto">
          <a:xfrm>
            <a:off x="7467600" y="4229100"/>
            <a:ext cx="0" cy="914400"/>
          </a:xfrm>
          <a:prstGeom prst="line">
            <a:avLst/>
          </a:prstGeom>
          <a:noFill/>
          <a:ln w="12700" cap="sq">
            <a:noFill/>
            <a:miter lim="800000"/>
            <a:headEnd/>
            <a:tailEnd/>
          </a:ln>
        </p:spPr>
        <p:txBody>
          <a:bodyPr wrap="none"/>
          <a:lstStyle/>
          <a:p>
            <a:endParaRPr lang="en-US"/>
          </a:p>
        </p:txBody>
      </p:sp>
      <p:pic>
        <p:nvPicPr>
          <p:cNvPr id="1026" name="Picture 2"/>
          <p:cNvPicPr>
            <a:picLocks noChangeAspect="1" noChangeArrowheads="1"/>
          </p:cNvPicPr>
          <p:nvPr/>
        </p:nvPicPr>
        <p:blipFill>
          <a:blip r:embed="rId2"/>
          <a:srcRect/>
          <a:stretch>
            <a:fillRect/>
          </a:stretch>
        </p:blipFill>
        <p:spPr bwMode="auto">
          <a:xfrm>
            <a:off x="1295400" y="533400"/>
            <a:ext cx="64008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0A55B8ED-4F58-4E74-9198-D434E3E902AA}" type="slidenum">
              <a:rPr lang="en-US"/>
              <a:pPr/>
              <a:t>21</a:t>
            </a:fld>
            <a:endParaRPr lang="en-US"/>
          </a:p>
        </p:txBody>
      </p:sp>
      <p:sp>
        <p:nvSpPr>
          <p:cNvPr id="24579" name="Rectangle 2"/>
          <p:cNvSpPr>
            <a:spLocks noGrp="1" noChangeArrowheads="1"/>
          </p:cNvSpPr>
          <p:nvPr>
            <p:ph type="title"/>
          </p:nvPr>
        </p:nvSpPr>
        <p:spPr/>
        <p:txBody>
          <a:bodyPr/>
          <a:lstStyle/>
          <a:p>
            <a:pPr eaLnBrk="1" hangingPunct="1"/>
            <a:r>
              <a:rPr lang="en-US" sz="2000" b="1" smtClean="0"/>
              <a:t>Application of Vector Processing</a:t>
            </a:r>
          </a:p>
        </p:txBody>
      </p:sp>
      <p:sp>
        <p:nvSpPr>
          <p:cNvPr id="24580" name="Rectangle 3"/>
          <p:cNvSpPr>
            <a:spLocks noGrp="1" noChangeArrowheads="1"/>
          </p:cNvSpPr>
          <p:nvPr>
            <p:ph type="body" idx="1"/>
          </p:nvPr>
        </p:nvSpPr>
        <p:spPr>
          <a:xfrm>
            <a:off x="1524000" y="1295400"/>
            <a:ext cx="6172200" cy="4724400"/>
          </a:xfrm>
        </p:spPr>
        <p:txBody>
          <a:bodyPr>
            <a:normAutofit/>
          </a:bodyPr>
          <a:lstStyle/>
          <a:p>
            <a:pPr lvl="1">
              <a:buFont typeface="Arial" pitchFamily="34" charset="0"/>
              <a:buChar char="•"/>
            </a:pPr>
            <a:r>
              <a:rPr lang="en-US" altLang="ko-KR" sz="2400" b="1" dirty="0" smtClean="0"/>
              <a:t>Long-range weather forecasting</a:t>
            </a:r>
          </a:p>
          <a:p>
            <a:pPr lvl="1">
              <a:buFont typeface="Arial" pitchFamily="34" charset="0"/>
              <a:buChar char="•"/>
            </a:pPr>
            <a:r>
              <a:rPr lang="en-US" altLang="ko-KR" sz="2400" b="1" dirty="0" smtClean="0"/>
              <a:t>Petroleum explorations</a:t>
            </a:r>
          </a:p>
          <a:p>
            <a:pPr lvl="1">
              <a:buFont typeface="Arial" pitchFamily="34" charset="0"/>
              <a:buChar char="•"/>
            </a:pPr>
            <a:r>
              <a:rPr lang="en-US" altLang="ko-KR" sz="2400" b="1" dirty="0" smtClean="0"/>
              <a:t>Seismic data analysis</a:t>
            </a:r>
          </a:p>
          <a:p>
            <a:pPr lvl="1">
              <a:buFont typeface="Arial" pitchFamily="34" charset="0"/>
              <a:buChar char="•"/>
            </a:pPr>
            <a:r>
              <a:rPr lang="en-US" altLang="ko-KR" sz="2400" b="1" dirty="0" smtClean="0"/>
              <a:t>Medical diagnosis</a:t>
            </a:r>
          </a:p>
          <a:p>
            <a:pPr lvl="1">
              <a:buFont typeface="Arial" pitchFamily="34" charset="0"/>
              <a:buChar char="•"/>
            </a:pPr>
            <a:r>
              <a:rPr lang="en-US" altLang="ko-KR" sz="2400" b="1" dirty="0" smtClean="0"/>
              <a:t>Aerodynamics and space flight simulations</a:t>
            </a:r>
          </a:p>
          <a:p>
            <a:pPr lvl="1">
              <a:buFont typeface="Arial" pitchFamily="34" charset="0"/>
              <a:buChar char="•"/>
            </a:pPr>
            <a:r>
              <a:rPr lang="en-US" altLang="ko-KR" sz="2400" b="1" dirty="0" smtClean="0"/>
              <a:t>Artificial intelligence and expert systems</a:t>
            </a:r>
          </a:p>
          <a:p>
            <a:pPr lvl="1">
              <a:buFont typeface="Arial" pitchFamily="34" charset="0"/>
              <a:buChar char="•"/>
            </a:pPr>
            <a:r>
              <a:rPr lang="en-US" altLang="ko-KR" sz="2400" b="1" dirty="0" smtClean="0"/>
              <a:t>Mapping the human genome</a:t>
            </a:r>
          </a:p>
          <a:p>
            <a:pPr lvl="1">
              <a:buFont typeface="Arial" pitchFamily="34" charset="0"/>
              <a:buChar char="•"/>
            </a:pPr>
            <a:r>
              <a:rPr lang="en-US" altLang="ko-KR" sz="2400" b="1" dirty="0" smtClean="0"/>
              <a:t>Image processing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MEMORY INTERLEAVING</a:t>
            </a:r>
            <a:endParaRPr lang="en-US" sz="3200" dirty="0"/>
          </a:p>
        </p:txBody>
      </p:sp>
      <p:sp>
        <p:nvSpPr>
          <p:cNvPr id="3" name="Content Placeholder 2"/>
          <p:cNvSpPr>
            <a:spLocks noGrp="1"/>
          </p:cNvSpPr>
          <p:nvPr>
            <p:ph idx="1"/>
          </p:nvPr>
        </p:nvSpPr>
        <p:spPr>
          <a:xfrm>
            <a:off x="533400" y="990600"/>
            <a:ext cx="8229600" cy="5592763"/>
          </a:xfrm>
        </p:spPr>
        <p:txBody>
          <a:bodyPr>
            <a:normAutofit fontScale="77500" lnSpcReduction="20000"/>
          </a:bodyPr>
          <a:lstStyle/>
          <a:p>
            <a:r>
              <a:rPr lang="en-US" dirty="0" smtClean="0"/>
              <a:t>Pipeline and vector processors often require simultaneous access to memory from two or more process. </a:t>
            </a:r>
          </a:p>
          <a:p>
            <a:r>
              <a:rPr lang="en-US" dirty="0" smtClean="0"/>
              <a:t>An instruction pipeline may require the fetching of instruction and an operand at the same time from two different segments.</a:t>
            </a:r>
          </a:p>
          <a:p>
            <a:r>
              <a:rPr lang="en-US" dirty="0" smtClean="0"/>
              <a:t>An arithmetic pipeline usually requires two or more operands to enter the pipeline at the same time.</a:t>
            </a:r>
          </a:p>
          <a:p>
            <a:r>
              <a:rPr lang="en-US" dirty="0" smtClean="0"/>
              <a:t>Instead of using two memory buses for simultaneous access, the memory can be partitioned into a number of modules connected to a common memory address and data buses.</a:t>
            </a:r>
          </a:p>
          <a:p>
            <a:r>
              <a:rPr lang="en-US" dirty="0" smtClean="0"/>
              <a:t>A memory module is a memory array together with its own address and data register.</a:t>
            </a:r>
          </a:p>
          <a:p>
            <a:r>
              <a:rPr lang="en-US" dirty="0" smtClean="0"/>
              <a:t>Each memory array has its own address register AR and data register DR.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F6F520DA-607B-4166-9245-914713C2C780}" type="slidenum">
              <a:rPr lang="en-US"/>
              <a:pPr/>
              <a:t>23</a:t>
            </a:fld>
            <a:endParaRPr lang="en-US"/>
          </a:p>
        </p:txBody>
      </p:sp>
      <p:sp>
        <p:nvSpPr>
          <p:cNvPr id="27651" name="Rectangle 2"/>
          <p:cNvSpPr>
            <a:spLocks noGrp="1" noChangeArrowheads="1"/>
          </p:cNvSpPr>
          <p:nvPr>
            <p:ph type="title"/>
          </p:nvPr>
        </p:nvSpPr>
        <p:spPr/>
        <p:txBody>
          <a:bodyPr/>
          <a:lstStyle/>
          <a:p>
            <a:pPr eaLnBrk="1" hangingPunct="1"/>
            <a:r>
              <a:rPr lang="en-US" sz="1400" b="1" smtClean="0"/>
              <a:t>Figure 9-13</a:t>
            </a:r>
            <a:r>
              <a:rPr lang="en-US" sz="2000" b="1" smtClean="0"/>
              <a:t/>
            </a:r>
            <a:br>
              <a:rPr lang="en-US" sz="2000" b="1" smtClean="0"/>
            </a:br>
            <a:r>
              <a:rPr lang="en-US" sz="2000" b="1" smtClean="0"/>
              <a:t>Multiple module memory organization</a:t>
            </a:r>
          </a:p>
        </p:txBody>
      </p:sp>
      <p:sp>
        <p:nvSpPr>
          <p:cNvPr id="27652" name="Line 46"/>
          <p:cNvSpPr>
            <a:spLocks noChangeShapeType="1"/>
          </p:cNvSpPr>
          <p:nvPr/>
        </p:nvSpPr>
        <p:spPr bwMode="auto">
          <a:xfrm>
            <a:off x="533400" y="1676400"/>
            <a:ext cx="1905000" cy="0"/>
          </a:xfrm>
          <a:prstGeom prst="line">
            <a:avLst/>
          </a:prstGeom>
          <a:noFill/>
          <a:ln w="12700" cap="sq">
            <a:noFill/>
            <a:miter lim="800000"/>
            <a:headEnd/>
            <a:tailEnd/>
          </a:ln>
        </p:spPr>
        <p:txBody>
          <a:bodyPr wrap="none"/>
          <a:lstStyle/>
          <a:p>
            <a:endParaRPr lang="en-US"/>
          </a:p>
        </p:txBody>
      </p:sp>
      <p:sp>
        <p:nvSpPr>
          <p:cNvPr id="27653" name="Line 47"/>
          <p:cNvSpPr>
            <a:spLocks noChangeShapeType="1"/>
          </p:cNvSpPr>
          <p:nvPr/>
        </p:nvSpPr>
        <p:spPr bwMode="auto">
          <a:xfrm>
            <a:off x="533400" y="2011363"/>
            <a:ext cx="1905000" cy="0"/>
          </a:xfrm>
          <a:prstGeom prst="line">
            <a:avLst/>
          </a:prstGeom>
          <a:noFill/>
          <a:ln w="12700" cap="sq">
            <a:noFill/>
            <a:miter lim="800000"/>
            <a:headEnd/>
            <a:tailEnd/>
          </a:ln>
        </p:spPr>
        <p:txBody>
          <a:bodyPr wrap="none"/>
          <a:lstStyle/>
          <a:p>
            <a:endParaRPr lang="en-US"/>
          </a:p>
        </p:txBody>
      </p:sp>
      <p:sp>
        <p:nvSpPr>
          <p:cNvPr id="27654" name="Line 48"/>
          <p:cNvSpPr>
            <a:spLocks noChangeShapeType="1"/>
          </p:cNvSpPr>
          <p:nvPr/>
        </p:nvSpPr>
        <p:spPr bwMode="auto">
          <a:xfrm>
            <a:off x="533400" y="1676400"/>
            <a:ext cx="0" cy="334963"/>
          </a:xfrm>
          <a:prstGeom prst="line">
            <a:avLst/>
          </a:prstGeom>
          <a:noFill/>
          <a:ln w="12700" cap="sq">
            <a:noFill/>
            <a:miter lim="800000"/>
            <a:headEnd/>
            <a:tailEnd/>
          </a:ln>
        </p:spPr>
        <p:txBody>
          <a:bodyPr wrap="none"/>
          <a:lstStyle/>
          <a:p>
            <a:endParaRPr lang="en-US"/>
          </a:p>
        </p:txBody>
      </p:sp>
      <p:sp>
        <p:nvSpPr>
          <p:cNvPr id="27655" name="Line 49"/>
          <p:cNvSpPr>
            <a:spLocks noChangeShapeType="1"/>
          </p:cNvSpPr>
          <p:nvPr/>
        </p:nvSpPr>
        <p:spPr bwMode="auto">
          <a:xfrm>
            <a:off x="2438400" y="1676400"/>
            <a:ext cx="0" cy="334963"/>
          </a:xfrm>
          <a:prstGeom prst="line">
            <a:avLst/>
          </a:prstGeom>
          <a:noFill/>
          <a:ln w="12700" cap="sq">
            <a:noFill/>
            <a:miter lim="800000"/>
            <a:headEnd/>
            <a:tailEnd/>
          </a:ln>
        </p:spPr>
        <p:txBody>
          <a:bodyPr wrap="none"/>
          <a:lstStyle/>
          <a:p>
            <a:endParaRPr lang="en-US"/>
          </a:p>
        </p:txBody>
      </p:sp>
      <p:grpSp>
        <p:nvGrpSpPr>
          <p:cNvPr id="2" name="Group 68"/>
          <p:cNvGrpSpPr>
            <a:grpSpLocks/>
          </p:cNvGrpSpPr>
          <p:nvPr/>
        </p:nvGrpSpPr>
        <p:grpSpPr bwMode="auto">
          <a:xfrm>
            <a:off x="533400" y="1676400"/>
            <a:ext cx="8153400" cy="4556125"/>
            <a:chOff x="336" y="1056"/>
            <a:chExt cx="5136" cy="2870"/>
          </a:xfrm>
        </p:grpSpPr>
        <p:sp>
          <p:nvSpPr>
            <p:cNvPr id="27661" name="Rectangle 4"/>
            <p:cNvSpPr>
              <a:spLocks noChangeArrowheads="1"/>
            </p:cNvSpPr>
            <p:nvPr/>
          </p:nvSpPr>
          <p:spPr bwMode="auto">
            <a:xfrm>
              <a:off x="816" y="1555"/>
              <a:ext cx="768" cy="240"/>
            </a:xfrm>
            <a:prstGeom prst="rect">
              <a:avLst/>
            </a:prstGeom>
            <a:solidFill>
              <a:schemeClr val="bg1"/>
            </a:solidFill>
            <a:ln w="9525">
              <a:solidFill>
                <a:schemeClr val="tx1"/>
              </a:solidFill>
              <a:miter lim="800000"/>
              <a:headEnd/>
              <a:tailEnd/>
            </a:ln>
          </p:spPr>
          <p:txBody>
            <a:bodyPr wrap="none" anchor="ctr"/>
            <a:lstStyle/>
            <a:p>
              <a:pPr algn="ctr"/>
              <a:r>
                <a:rPr lang="en-US" sz="1600"/>
                <a:t>AR</a:t>
              </a:r>
            </a:p>
          </p:txBody>
        </p:sp>
        <p:sp>
          <p:nvSpPr>
            <p:cNvPr id="27662" name="Rectangle 5"/>
            <p:cNvSpPr>
              <a:spLocks noChangeArrowheads="1"/>
            </p:cNvSpPr>
            <p:nvPr/>
          </p:nvSpPr>
          <p:spPr bwMode="auto">
            <a:xfrm>
              <a:off x="1920" y="1555"/>
              <a:ext cx="768" cy="240"/>
            </a:xfrm>
            <a:prstGeom prst="rect">
              <a:avLst/>
            </a:prstGeom>
            <a:solidFill>
              <a:schemeClr val="bg1"/>
            </a:solidFill>
            <a:ln w="9525">
              <a:solidFill>
                <a:schemeClr val="tx1"/>
              </a:solidFill>
              <a:miter lim="800000"/>
              <a:headEnd/>
              <a:tailEnd/>
            </a:ln>
          </p:spPr>
          <p:txBody>
            <a:bodyPr wrap="none" anchor="ctr"/>
            <a:lstStyle/>
            <a:p>
              <a:pPr algn="ctr"/>
              <a:r>
                <a:rPr lang="en-US" sz="1600"/>
                <a:t>AR</a:t>
              </a:r>
            </a:p>
          </p:txBody>
        </p:sp>
        <p:sp>
          <p:nvSpPr>
            <p:cNvPr id="27663" name="Rectangle 6"/>
            <p:cNvSpPr>
              <a:spLocks noChangeArrowheads="1"/>
            </p:cNvSpPr>
            <p:nvPr/>
          </p:nvSpPr>
          <p:spPr bwMode="auto">
            <a:xfrm>
              <a:off x="3024" y="1555"/>
              <a:ext cx="768" cy="240"/>
            </a:xfrm>
            <a:prstGeom prst="rect">
              <a:avLst/>
            </a:prstGeom>
            <a:solidFill>
              <a:schemeClr val="bg1"/>
            </a:solidFill>
            <a:ln w="9525">
              <a:solidFill>
                <a:schemeClr val="tx1"/>
              </a:solidFill>
              <a:miter lim="800000"/>
              <a:headEnd/>
              <a:tailEnd/>
            </a:ln>
          </p:spPr>
          <p:txBody>
            <a:bodyPr wrap="none" anchor="ctr"/>
            <a:lstStyle/>
            <a:p>
              <a:pPr algn="ctr"/>
              <a:r>
                <a:rPr lang="en-US" sz="1600"/>
                <a:t>AR</a:t>
              </a:r>
            </a:p>
          </p:txBody>
        </p:sp>
        <p:sp>
          <p:nvSpPr>
            <p:cNvPr id="27664" name="Rectangle 7"/>
            <p:cNvSpPr>
              <a:spLocks noChangeArrowheads="1"/>
            </p:cNvSpPr>
            <p:nvPr/>
          </p:nvSpPr>
          <p:spPr bwMode="auto">
            <a:xfrm>
              <a:off x="4128" y="1555"/>
              <a:ext cx="768" cy="240"/>
            </a:xfrm>
            <a:prstGeom prst="rect">
              <a:avLst/>
            </a:prstGeom>
            <a:solidFill>
              <a:schemeClr val="bg1"/>
            </a:solidFill>
            <a:ln w="9525">
              <a:solidFill>
                <a:schemeClr val="tx1"/>
              </a:solidFill>
              <a:miter lim="800000"/>
              <a:headEnd/>
              <a:tailEnd/>
            </a:ln>
          </p:spPr>
          <p:txBody>
            <a:bodyPr wrap="none" anchor="ctr"/>
            <a:lstStyle/>
            <a:p>
              <a:pPr algn="ctr"/>
              <a:r>
                <a:rPr lang="en-US" sz="1600"/>
                <a:t>AR</a:t>
              </a:r>
            </a:p>
          </p:txBody>
        </p:sp>
        <p:sp>
          <p:nvSpPr>
            <p:cNvPr id="27665" name="Rectangle 8"/>
            <p:cNvSpPr>
              <a:spLocks noChangeArrowheads="1"/>
            </p:cNvSpPr>
            <p:nvPr/>
          </p:nvSpPr>
          <p:spPr bwMode="auto">
            <a:xfrm>
              <a:off x="4128" y="3187"/>
              <a:ext cx="768" cy="240"/>
            </a:xfrm>
            <a:prstGeom prst="rect">
              <a:avLst/>
            </a:prstGeom>
            <a:solidFill>
              <a:schemeClr val="bg1"/>
            </a:solidFill>
            <a:ln w="9525">
              <a:solidFill>
                <a:schemeClr val="tx1"/>
              </a:solidFill>
              <a:miter lim="800000"/>
              <a:headEnd/>
              <a:tailEnd/>
            </a:ln>
          </p:spPr>
          <p:txBody>
            <a:bodyPr wrap="none" anchor="ctr"/>
            <a:lstStyle/>
            <a:p>
              <a:pPr algn="ctr"/>
              <a:r>
                <a:rPr lang="en-US" sz="1600"/>
                <a:t>DR</a:t>
              </a:r>
            </a:p>
          </p:txBody>
        </p:sp>
        <p:sp>
          <p:nvSpPr>
            <p:cNvPr id="27666" name="Rectangle 9"/>
            <p:cNvSpPr>
              <a:spLocks noChangeArrowheads="1"/>
            </p:cNvSpPr>
            <p:nvPr/>
          </p:nvSpPr>
          <p:spPr bwMode="auto">
            <a:xfrm>
              <a:off x="3024" y="3187"/>
              <a:ext cx="768" cy="240"/>
            </a:xfrm>
            <a:prstGeom prst="rect">
              <a:avLst/>
            </a:prstGeom>
            <a:solidFill>
              <a:schemeClr val="bg1"/>
            </a:solidFill>
            <a:ln w="9525">
              <a:solidFill>
                <a:schemeClr val="tx1"/>
              </a:solidFill>
              <a:miter lim="800000"/>
              <a:headEnd/>
              <a:tailEnd/>
            </a:ln>
          </p:spPr>
          <p:txBody>
            <a:bodyPr wrap="none" anchor="ctr"/>
            <a:lstStyle/>
            <a:p>
              <a:pPr algn="ctr"/>
              <a:r>
                <a:rPr lang="en-US" sz="1600"/>
                <a:t>DR</a:t>
              </a:r>
            </a:p>
          </p:txBody>
        </p:sp>
        <p:sp>
          <p:nvSpPr>
            <p:cNvPr id="27667" name="Rectangle 10"/>
            <p:cNvSpPr>
              <a:spLocks noChangeArrowheads="1"/>
            </p:cNvSpPr>
            <p:nvPr/>
          </p:nvSpPr>
          <p:spPr bwMode="auto">
            <a:xfrm>
              <a:off x="1920" y="3187"/>
              <a:ext cx="768" cy="240"/>
            </a:xfrm>
            <a:prstGeom prst="rect">
              <a:avLst/>
            </a:prstGeom>
            <a:solidFill>
              <a:schemeClr val="bg1"/>
            </a:solidFill>
            <a:ln w="9525">
              <a:solidFill>
                <a:schemeClr val="tx1"/>
              </a:solidFill>
              <a:miter lim="800000"/>
              <a:headEnd/>
              <a:tailEnd/>
            </a:ln>
          </p:spPr>
          <p:txBody>
            <a:bodyPr wrap="none" anchor="ctr"/>
            <a:lstStyle/>
            <a:p>
              <a:pPr algn="ctr"/>
              <a:r>
                <a:rPr lang="en-US" sz="1600"/>
                <a:t>DR</a:t>
              </a:r>
            </a:p>
          </p:txBody>
        </p:sp>
        <p:sp>
          <p:nvSpPr>
            <p:cNvPr id="27668" name="Rectangle 11"/>
            <p:cNvSpPr>
              <a:spLocks noChangeArrowheads="1"/>
            </p:cNvSpPr>
            <p:nvPr/>
          </p:nvSpPr>
          <p:spPr bwMode="auto">
            <a:xfrm>
              <a:off x="816" y="3187"/>
              <a:ext cx="768" cy="240"/>
            </a:xfrm>
            <a:prstGeom prst="rect">
              <a:avLst/>
            </a:prstGeom>
            <a:solidFill>
              <a:schemeClr val="bg1"/>
            </a:solidFill>
            <a:ln w="9525">
              <a:solidFill>
                <a:schemeClr val="tx1"/>
              </a:solidFill>
              <a:miter lim="800000"/>
              <a:headEnd/>
              <a:tailEnd/>
            </a:ln>
          </p:spPr>
          <p:txBody>
            <a:bodyPr wrap="none" anchor="ctr"/>
            <a:lstStyle/>
            <a:p>
              <a:pPr algn="ctr"/>
              <a:r>
                <a:rPr lang="en-US" sz="1600"/>
                <a:t>DR</a:t>
              </a:r>
            </a:p>
          </p:txBody>
        </p:sp>
        <p:sp>
          <p:nvSpPr>
            <p:cNvPr id="27669" name="Line 12"/>
            <p:cNvSpPr>
              <a:spLocks noChangeShapeType="1"/>
            </p:cNvSpPr>
            <p:nvPr/>
          </p:nvSpPr>
          <p:spPr bwMode="auto">
            <a:xfrm>
              <a:off x="336" y="1219"/>
              <a:ext cx="5136" cy="0"/>
            </a:xfrm>
            <a:prstGeom prst="line">
              <a:avLst/>
            </a:prstGeom>
            <a:noFill/>
            <a:ln w="9525">
              <a:solidFill>
                <a:schemeClr val="tx1"/>
              </a:solidFill>
              <a:miter lim="800000"/>
              <a:headEnd/>
              <a:tailEnd/>
            </a:ln>
          </p:spPr>
          <p:txBody>
            <a:bodyPr wrap="none"/>
            <a:lstStyle/>
            <a:p>
              <a:endParaRPr lang="en-US"/>
            </a:p>
          </p:txBody>
        </p:sp>
        <p:sp>
          <p:nvSpPr>
            <p:cNvPr id="27670" name="Line 13"/>
            <p:cNvSpPr>
              <a:spLocks noChangeShapeType="1"/>
            </p:cNvSpPr>
            <p:nvPr/>
          </p:nvSpPr>
          <p:spPr bwMode="auto">
            <a:xfrm>
              <a:off x="336" y="3763"/>
              <a:ext cx="5136" cy="0"/>
            </a:xfrm>
            <a:prstGeom prst="line">
              <a:avLst/>
            </a:prstGeom>
            <a:noFill/>
            <a:ln w="9525">
              <a:solidFill>
                <a:schemeClr val="tx1"/>
              </a:solidFill>
              <a:miter lim="800000"/>
              <a:headEnd/>
              <a:tailEnd/>
            </a:ln>
          </p:spPr>
          <p:txBody>
            <a:bodyPr wrap="none"/>
            <a:lstStyle/>
            <a:p>
              <a:endParaRPr lang="en-US"/>
            </a:p>
          </p:txBody>
        </p:sp>
        <p:sp>
          <p:nvSpPr>
            <p:cNvPr id="27671" name="Rectangle 14"/>
            <p:cNvSpPr>
              <a:spLocks noChangeArrowheads="1"/>
            </p:cNvSpPr>
            <p:nvPr/>
          </p:nvSpPr>
          <p:spPr bwMode="auto">
            <a:xfrm>
              <a:off x="816" y="2203"/>
              <a:ext cx="768" cy="624"/>
            </a:xfrm>
            <a:prstGeom prst="rect">
              <a:avLst/>
            </a:prstGeom>
            <a:solidFill>
              <a:schemeClr val="bg1"/>
            </a:solidFill>
            <a:ln w="9525">
              <a:solidFill>
                <a:schemeClr val="tx1"/>
              </a:solidFill>
              <a:miter lim="800000"/>
              <a:headEnd/>
              <a:tailEnd/>
            </a:ln>
          </p:spPr>
          <p:txBody>
            <a:bodyPr wrap="none" anchor="ctr"/>
            <a:lstStyle/>
            <a:p>
              <a:pPr algn="ctr"/>
              <a:r>
                <a:rPr lang="en-US" sz="1600"/>
                <a:t>Memory</a:t>
              </a:r>
            </a:p>
            <a:p>
              <a:pPr algn="ctr"/>
              <a:r>
                <a:rPr lang="en-US" sz="1600"/>
                <a:t>array</a:t>
              </a:r>
            </a:p>
          </p:txBody>
        </p:sp>
        <p:sp>
          <p:nvSpPr>
            <p:cNvPr id="27672" name="Rectangle 15"/>
            <p:cNvSpPr>
              <a:spLocks noChangeArrowheads="1"/>
            </p:cNvSpPr>
            <p:nvPr/>
          </p:nvSpPr>
          <p:spPr bwMode="auto">
            <a:xfrm>
              <a:off x="1920" y="2203"/>
              <a:ext cx="768" cy="624"/>
            </a:xfrm>
            <a:prstGeom prst="rect">
              <a:avLst/>
            </a:prstGeom>
            <a:solidFill>
              <a:schemeClr val="bg1"/>
            </a:solidFill>
            <a:ln w="9525">
              <a:solidFill>
                <a:schemeClr val="tx1"/>
              </a:solidFill>
              <a:miter lim="800000"/>
              <a:headEnd/>
              <a:tailEnd/>
            </a:ln>
          </p:spPr>
          <p:txBody>
            <a:bodyPr wrap="none" anchor="ctr"/>
            <a:lstStyle/>
            <a:p>
              <a:pPr algn="ctr"/>
              <a:r>
                <a:rPr lang="en-US" sz="1600"/>
                <a:t>Memory</a:t>
              </a:r>
            </a:p>
            <a:p>
              <a:pPr algn="ctr"/>
              <a:r>
                <a:rPr lang="en-US" sz="1600"/>
                <a:t>array</a:t>
              </a:r>
            </a:p>
          </p:txBody>
        </p:sp>
        <p:sp>
          <p:nvSpPr>
            <p:cNvPr id="27673" name="Rectangle 16"/>
            <p:cNvSpPr>
              <a:spLocks noChangeArrowheads="1"/>
            </p:cNvSpPr>
            <p:nvPr/>
          </p:nvSpPr>
          <p:spPr bwMode="auto">
            <a:xfrm>
              <a:off x="3024" y="2203"/>
              <a:ext cx="768" cy="624"/>
            </a:xfrm>
            <a:prstGeom prst="rect">
              <a:avLst/>
            </a:prstGeom>
            <a:solidFill>
              <a:schemeClr val="bg1"/>
            </a:solidFill>
            <a:ln w="9525">
              <a:solidFill>
                <a:schemeClr val="tx1"/>
              </a:solidFill>
              <a:miter lim="800000"/>
              <a:headEnd/>
              <a:tailEnd/>
            </a:ln>
          </p:spPr>
          <p:txBody>
            <a:bodyPr wrap="none" anchor="ctr"/>
            <a:lstStyle/>
            <a:p>
              <a:pPr algn="ctr"/>
              <a:r>
                <a:rPr lang="en-US" sz="1600"/>
                <a:t>Memory</a:t>
              </a:r>
            </a:p>
            <a:p>
              <a:pPr algn="ctr"/>
              <a:r>
                <a:rPr lang="en-US" sz="1600"/>
                <a:t>array</a:t>
              </a:r>
            </a:p>
          </p:txBody>
        </p:sp>
        <p:sp>
          <p:nvSpPr>
            <p:cNvPr id="27674" name="Rectangle 17"/>
            <p:cNvSpPr>
              <a:spLocks noChangeArrowheads="1"/>
            </p:cNvSpPr>
            <p:nvPr/>
          </p:nvSpPr>
          <p:spPr bwMode="auto">
            <a:xfrm>
              <a:off x="4128" y="2203"/>
              <a:ext cx="768" cy="624"/>
            </a:xfrm>
            <a:prstGeom prst="rect">
              <a:avLst/>
            </a:prstGeom>
            <a:solidFill>
              <a:schemeClr val="bg1"/>
            </a:solidFill>
            <a:ln w="9525">
              <a:solidFill>
                <a:schemeClr val="tx1"/>
              </a:solidFill>
              <a:miter lim="800000"/>
              <a:headEnd/>
              <a:tailEnd/>
            </a:ln>
          </p:spPr>
          <p:txBody>
            <a:bodyPr wrap="none" anchor="ctr"/>
            <a:lstStyle/>
            <a:p>
              <a:pPr algn="ctr"/>
              <a:r>
                <a:rPr lang="en-US" sz="1600"/>
                <a:t>Memory</a:t>
              </a:r>
            </a:p>
            <a:p>
              <a:pPr algn="ctr"/>
              <a:r>
                <a:rPr lang="en-US" sz="1600"/>
                <a:t>array</a:t>
              </a:r>
            </a:p>
          </p:txBody>
        </p:sp>
        <p:sp>
          <p:nvSpPr>
            <p:cNvPr id="27675" name="Line 18"/>
            <p:cNvSpPr>
              <a:spLocks noChangeShapeType="1"/>
            </p:cNvSpPr>
            <p:nvPr/>
          </p:nvSpPr>
          <p:spPr bwMode="auto">
            <a:xfrm>
              <a:off x="1212" y="1219"/>
              <a:ext cx="0" cy="336"/>
            </a:xfrm>
            <a:prstGeom prst="line">
              <a:avLst/>
            </a:prstGeom>
            <a:noFill/>
            <a:ln w="9525">
              <a:solidFill>
                <a:schemeClr val="tx1"/>
              </a:solidFill>
              <a:miter lim="800000"/>
              <a:headEnd/>
              <a:tailEnd type="triangle" w="med" len="med"/>
            </a:ln>
          </p:spPr>
          <p:txBody>
            <a:bodyPr wrap="none"/>
            <a:lstStyle/>
            <a:p>
              <a:endParaRPr lang="en-US"/>
            </a:p>
          </p:txBody>
        </p:sp>
        <p:sp>
          <p:nvSpPr>
            <p:cNvPr id="27676" name="Line 19"/>
            <p:cNvSpPr>
              <a:spLocks noChangeShapeType="1"/>
            </p:cNvSpPr>
            <p:nvPr/>
          </p:nvSpPr>
          <p:spPr bwMode="auto">
            <a:xfrm>
              <a:off x="2304" y="1219"/>
              <a:ext cx="0" cy="336"/>
            </a:xfrm>
            <a:prstGeom prst="line">
              <a:avLst/>
            </a:prstGeom>
            <a:noFill/>
            <a:ln w="9525">
              <a:solidFill>
                <a:schemeClr val="tx1"/>
              </a:solidFill>
              <a:miter lim="800000"/>
              <a:headEnd/>
              <a:tailEnd type="triangle" w="med" len="med"/>
            </a:ln>
          </p:spPr>
          <p:txBody>
            <a:bodyPr wrap="none"/>
            <a:lstStyle/>
            <a:p>
              <a:endParaRPr lang="en-US"/>
            </a:p>
          </p:txBody>
        </p:sp>
        <p:sp>
          <p:nvSpPr>
            <p:cNvPr id="27677" name="Line 20"/>
            <p:cNvSpPr>
              <a:spLocks noChangeShapeType="1"/>
            </p:cNvSpPr>
            <p:nvPr/>
          </p:nvSpPr>
          <p:spPr bwMode="auto">
            <a:xfrm>
              <a:off x="3408" y="1219"/>
              <a:ext cx="0" cy="336"/>
            </a:xfrm>
            <a:prstGeom prst="line">
              <a:avLst/>
            </a:prstGeom>
            <a:noFill/>
            <a:ln w="9525">
              <a:solidFill>
                <a:schemeClr val="tx1"/>
              </a:solidFill>
              <a:miter lim="800000"/>
              <a:headEnd/>
              <a:tailEnd type="triangle" w="med" len="med"/>
            </a:ln>
          </p:spPr>
          <p:txBody>
            <a:bodyPr wrap="none"/>
            <a:lstStyle/>
            <a:p>
              <a:endParaRPr lang="en-US"/>
            </a:p>
          </p:txBody>
        </p:sp>
        <p:sp>
          <p:nvSpPr>
            <p:cNvPr id="27678" name="Line 21"/>
            <p:cNvSpPr>
              <a:spLocks noChangeShapeType="1"/>
            </p:cNvSpPr>
            <p:nvPr/>
          </p:nvSpPr>
          <p:spPr bwMode="auto">
            <a:xfrm>
              <a:off x="4512" y="1219"/>
              <a:ext cx="0" cy="336"/>
            </a:xfrm>
            <a:prstGeom prst="line">
              <a:avLst/>
            </a:prstGeom>
            <a:noFill/>
            <a:ln w="9525">
              <a:solidFill>
                <a:schemeClr val="tx1"/>
              </a:solidFill>
              <a:miter lim="800000"/>
              <a:headEnd/>
              <a:tailEnd type="triangle" w="med" len="med"/>
            </a:ln>
          </p:spPr>
          <p:txBody>
            <a:bodyPr wrap="none"/>
            <a:lstStyle/>
            <a:p>
              <a:endParaRPr lang="en-US"/>
            </a:p>
          </p:txBody>
        </p:sp>
        <p:sp>
          <p:nvSpPr>
            <p:cNvPr id="27679" name="Line 24"/>
            <p:cNvSpPr>
              <a:spLocks noChangeShapeType="1"/>
            </p:cNvSpPr>
            <p:nvPr/>
          </p:nvSpPr>
          <p:spPr bwMode="auto">
            <a:xfrm>
              <a:off x="4512" y="1795"/>
              <a:ext cx="0" cy="432"/>
            </a:xfrm>
            <a:prstGeom prst="line">
              <a:avLst/>
            </a:prstGeom>
            <a:noFill/>
            <a:ln w="9525">
              <a:solidFill>
                <a:schemeClr val="tx1"/>
              </a:solidFill>
              <a:miter lim="800000"/>
              <a:headEnd/>
              <a:tailEnd type="triangle" w="med" len="med"/>
            </a:ln>
          </p:spPr>
          <p:txBody>
            <a:bodyPr wrap="none"/>
            <a:lstStyle/>
            <a:p>
              <a:endParaRPr lang="en-US"/>
            </a:p>
          </p:txBody>
        </p:sp>
        <p:sp>
          <p:nvSpPr>
            <p:cNvPr id="27680" name="Line 25"/>
            <p:cNvSpPr>
              <a:spLocks noChangeShapeType="1"/>
            </p:cNvSpPr>
            <p:nvPr/>
          </p:nvSpPr>
          <p:spPr bwMode="auto">
            <a:xfrm>
              <a:off x="3408" y="1795"/>
              <a:ext cx="0" cy="432"/>
            </a:xfrm>
            <a:prstGeom prst="line">
              <a:avLst/>
            </a:prstGeom>
            <a:noFill/>
            <a:ln w="9525">
              <a:solidFill>
                <a:schemeClr val="tx1"/>
              </a:solidFill>
              <a:miter lim="800000"/>
              <a:headEnd/>
              <a:tailEnd type="triangle" w="med" len="med"/>
            </a:ln>
          </p:spPr>
          <p:txBody>
            <a:bodyPr wrap="none"/>
            <a:lstStyle/>
            <a:p>
              <a:endParaRPr lang="en-US"/>
            </a:p>
          </p:txBody>
        </p:sp>
        <p:sp>
          <p:nvSpPr>
            <p:cNvPr id="27681" name="Line 26"/>
            <p:cNvSpPr>
              <a:spLocks noChangeShapeType="1"/>
            </p:cNvSpPr>
            <p:nvPr/>
          </p:nvSpPr>
          <p:spPr bwMode="auto">
            <a:xfrm>
              <a:off x="2304" y="1795"/>
              <a:ext cx="0" cy="432"/>
            </a:xfrm>
            <a:prstGeom prst="line">
              <a:avLst/>
            </a:prstGeom>
            <a:noFill/>
            <a:ln w="9525">
              <a:solidFill>
                <a:schemeClr val="tx1"/>
              </a:solidFill>
              <a:miter lim="800000"/>
              <a:headEnd/>
              <a:tailEnd type="triangle" w="med" len="med"/>
            </a:ln>
          </p:spPr>
          <p:txBody>
            <a:bodyPr wrap="none"/>
            <a:lstStyle/>
            <a:p>
              <a:endParaRPr lang="en-US"/>
            </a:p>
          </p:txBody>
        </p:sp>
        <p:sp>
          <p:nvSpPr>
            <p:cNvPr id="27682" name="Line 27"/>
            <p:cNvSpPr>
              <a:spLocks noChangeShapeType="1"/>
            </p:cNvSpPr>
            <p:nvPr/>
          </p:nvSpPr>
          <p:spPr bwMode="auto">
            <a:xfrm>
              <a:off x="1212" y="1795"/>
              <a:ext cx="0" cy="432"/>
            </a:xfrm>
            <a:prstGeom prst="line">
              <a:avLst/>
            </a:prstGeom>
            <a:noFill/>
            <a:ln w="9525">
              <a:solidFill>
                <a:schemeClr val="tx1"/>
              </a:solidFill>
              <a:miter lim="800000"/>
              <a:headEnd/>
              <a:tailEnd type="triangle" w="med" len="med"/>
            </a:ln>
          </p:spPr>
          <p:txBody>
            <a:bodyPr wrap="none"/>
            <a:lstStyle/>
            <a:p>
              <a:endParaRPr lang="en-US"/>
            </a:p>
          </p:txBody>
        </p:sp>
        <p:sp>
          <p:nvSpPr>
            <p:cNvPr id="27683" name="Line 28"/>
            <p:cNvSpPr>
              <a:spLocks noChangeShapeType="1"/>
            </p:cNvSpPr>
            <p:nvPr/>
          </p:nvSpPr>
          <p:spPr bwMode="auto">
            <a:xfrm>
              <a:off x="1200" y="2995"/>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84" name="Line 29"/>
            <p:cNvSpPr>
              <a:spLocks noChangeShapeType="1"/>
            </p:cNvSpPr>
            <p:nvPr/>
          </p:nvSpPr>
          <p:spPr bwMode="auto">
            <a:xfrm flipV="1">
              <a:off x="1200" y="2803"/>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85" name="Line 30"/>
            <p:cNvSpPr>
              <a:spLocks noChangeShapeType="1"/>
            </p:cNvSpPr>
            <p:nvPr/>
          </p:nvSpPr>
          <p:spPr bwMode="auto">
            <a:xfrm>
              <a:off x="2304" y="2995"/>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86" name="Line 31"/>
            <p:cNvSpPr>
              <a:spLocks noChangeShapeType="1"/>
            </p:cNvSpPr>
            <p:nvPr/>
          </p:nvSpPr>
          <p:spPr bwMode="auto">
            <a:xfrm flipV="1">
              <a:off x="2304" y="2803"/>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87" name="Line 32"/>
            <p:cNvSpPr>
              <a:spLocks noChangeShapeType="1"/>
            </p:cNvSpPr>
            <p:nvPr/>
          </p:nvSpPr>
          <p:spPr bwMode="auto">
            <a:xfrm>
              <a:off x="3408" y="2995"/>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88" name="Line 33"/>
            <p:cNvSpPr>
              <a:spLocks noChangeShapeType="1"/>
            </p:cNvSpPr>
            <p:nvPr/>
          </p:nvSpPr>
          <p:spPr bwMode="auto">
            <a:xfrm flipV="1">
              <a:off x="3408" y="2803"/>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89" name="Line 34"/>
            <p:cNvSpPr>
              <a:spLocks noChangeShapeType="1"/>
            </p:cNvSpPr>
            <p:nvPr/>
          </p:nvSpPr>
          <p:spPr bwMode="auto">
            <a:xfrm>
              <a:off x="4512" y="2995"/>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90" name="Line 35"/>
            <p:cNvSpPr>
              <a:spLocks noChangeShapeType="1"/>
            </p:cNvSpPr>
            <p:nvPr/>
          </p:nvSpPr>
          <p:spPr bwMode="auto">
            <a:xfrm flipV="1">
              <a:off x="4512" y="2803"/>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91" name="Line 36"/>
            <p:cNvSpPr>
              <a:spLocks noChangeShapeType="1"/>
            </p:cNvSpPr>
            <p:nvPr/>
          </p:nvSpPr>
          <p:spPr bwMode="auto">
            <a:xfrm>
              <a:off x="4512" y="3619"/>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27692" name="Line 37"/>
            <p:cNvSpPr>
              <a:spLocks noChangeShapeType="1"/>
            </p:cNvSpPr>
            <p:nvPr/>
          </p:nvSpPr>
          <p:spPr bwMode="auto">
            <a:xfrm flipV="1">
              <a:off x="4512" y="3427"/>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93" name="Line 38"/>
            <p:cNvSpPr>
              <a:spLocks noChangeShapeType="1"/>
            </p:cNvSpPr>
            <p:nvPr/>
          </p:nvSpPr>
          <p:spPr bwMode="auto">
            <a:xfrm>
              <a:off x="3408" y="3619"/>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27694" name="Line 39"/>
            <p:cNvSpPr>
              <a:spLocks noChangeShapeType="1"/>
            </p:cNvSpPr>
            <p:nvPr/>
          </p:nvSpPr>
          <p:spPr bwMode="auto">
            <a:xfrm flipV="1">
              <a:off x="3408" y="3427"/>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95" name="Line 40"/>
            <p:cNvSpPr>
              <a:spLocks noChangeShapeType="1"/>
            </p:cNvSpPr>
            <p:nvPr/>
          </p:nvSpPr>
          <p:spPr bwMode="auto">
            <a:xfrm>
              <a:off x="2304" y="3619"/>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27696" name="Line 41"/>
            <p:cNvSpPr>
              <a:spLocks noChangeShapeType="1"/>
            </p:cNvSpPr>
            <p:nvPr/>
          </p:nvSpPr>
          <p:spPr bwMode="auto">
            <a:xfrm flipV="1">
              <a:off x="2304" y="3427"/>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97" name="Line 42"/>
            <p:cNvSpPr>
              <a:spLocks noChangeShapeType="1"/>
            </p:cNvSpPr>
            <p:nvPr/>
          </p:nvSpPr>
          <p:spPr bwMode="auto">
            <a:xfrm>
              <a:off x="1200" y="3619"/>
              <a:ext cx="0" cy="144"/>
            </a:xfrm>
            <a:prstGeom prst="line">
              <a:avLst/>
            </a:prstGeom>
            <a:noFill/>
            <a:ln w="9525">
              <a:solidFill>
                <a:schemeClr val="tx1"/>
              </a:solidFill>
              <a:miter lim="800000"/>
              <a:headEnd/>
              <a:tailEnd type="triangle" w="med" len="med"/>
            </a:ln>
          </p:spPr>
          <p:txBody>
            <a:bodyPr wrap="none"/>
            <a:lstStyle/>
            <a:p>
              <a:endParaRPr lang="en-US"/>
            </a:p>
          </p:txBody>
        </p:sp>
        <p:sp>
          <p:nvSpPr>
            <p:cNvPr id="27698" name="Line 43"/>
            <p:cNvSpPr>
              <a:spLocks noChangeShapeType="1"/>
            </p:cNvSpPr>
            <p:nvPr/>
          </p:nvSpPr>
          <p:spPr bwMode="auto">
            <a:xfrm flipV="1">
              <a:off x="1200" y="3427"/>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7699" name="Rectangle 45"/>
            <p:cNvSpPr>
              <a:spLocks noChangeArrowheads="1"/>
            </p:cNvSpPr>
            <p:nvPr/>
          </p:nvSpPr>
          <p:spPr bwMode="auto">
            <a:xfrm>
              <a:off x="336" y="1056"/>
              <a:ext cx="1200" cy="211"/>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600"/>
                <a:t>Address bus</a:t>
              </a:r>
            </a:p>
          </p:txBody>
        </p:sp>
        <p:sp>
          <p:nvSpPr>
            <p:cNvPr id="27700" name="Rectangle 63"/>
            <p:cNvSpPr>
              <a:spLocks noChangeArrowheads="1"/>
            </p:cNvSpPr>
            <p:nvPr/>
          </p:nvSpPr>
          <p:spPr bwMode="auto">
            <a:xfrm>
              <a:off x="348" y="3715"/>
              <a:ext cx="1200" cy="211"/>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sz="1600"/>
                <a:t>Data bus</a:t>
              </a:r>
            </a:p>
          </p:txBody>
        </p:sp>
      </p:grpSp>
      <p:sp>
        <p:nvSpPr>
          <p:cNvPr id="27657" name="Line 64"/>
          <p:cNvSpPr>
            <a:spLocks noChangeShapeType="1"/>
          </p:cNvSpPr>
          <p:nvPr/>
        </p:nvSpPr>
        <p:spPr bwMode="auto">
          <a:xfrm>
            <a:off x="552450" y="5897563"/>
            <a:ext cx="1905000" cy="0"/>
          </a:xfrm>
          <a:prstGeom prst="line">
            <a:avLst/>
          </a:prstGeom>
          <a:noFill/>
          <a:ln w="12700" cap="sq">
            <a:noFill/>
            <a:miter lim="800000"/>
            <a:headEnd/>
            <a:tailEnd/>
          </a:ln>
        </p:spPr>
        <p:txBody>
          <a:bodyPr wrap="none"/>
          <a:lstStyle/>
          <a:p>
            <a:endParaRPr lang="en-US"/>
          </a:p>
        </p:txBody>
      </p:sp>
      <p:sp>
        <p:nvSpPr>
          <p:cNvPr id="27658" name="Line 65"/>
          <p:cNvSpPr>
            <a:spLocks noChangeShapeType="1"/>
          </p:cNvSpPr>
          <p:nvPr/>
        </p:nvSpPr>
        <p:spPr bwMode="auto">
          <a:xfrm>
            <a:off x="552450" y="6232525"/>
            <a:ext cx="1905000" cy="0"/>
          </a:xfrm>
          <a:prstGeom prst="line">
            <a:avLst/>
          </a:prstGeom>
          <a:noFill/>
          <a:ln w="12700" cap="sq">
            <a:noFill/>
            <a:miter lim="800000"/>
            <a:headEnd/>
            <a:tailEnd/>
          </a:ln>
        </p:spPr>
        <p:txBody>
          <a:bodyPr wrap="none"/>
          <a:lstStyle/>
          <a:p>
            <a:endParaRPr lang="en-US"/>
          </a:p>
        </p:txBody>
      </p:sp>
      <p:sp>
        <p:nvSpPr>
          <p:cNvPr id="27659" name="Line 66"/>
          <p:cNvSpPr>
            <a:spLocks noChangeShapeType="1"/>
          </p:cNvSpPr>
          <p:nvPr/>
        </p:nvSpPr>
        <p:spPr bwMode="auto">
          <a:xfrm>
            <a:off x="552450" y="5897563"/>
            <a:ext cx="0" cy="334962"/>
          </a:xfrm>
          <a:prstGeom prst="line">
            <a:avLst/>
          </a:prstGeom>
          <a:noFill/>
          <a:ln w="12700" cap="sq">
            <a:noFill/>
            <a:miter lim="800000"/>
            <a:headEnd/>
            <a:tailEnd/>
          </a:ln>
        </p:spPr>
        <p:txBody>
          <a:bodyPr wrap="none"/>
          <a:lstStyle/>
          <a:p>
            <a:endParaRPr lang="en-US"/>
          </a:p>
        </p:txBody>
      </p:sp>
      <p:sp>
        <p:nvSpPr>
          <p:cNvPr id="27660" name="Line 67"/>
          <p:cNvSpPr>
            <a:spLocks noChangeShapeType="1"/>
          </p:cNvSpPr>
          <p:nvPr/>
        </p:nvSpPr>
        <p:spPr bwMode="auto">
          <a:xfrm>
            <a:off x="2457450" y="5897563"/>
            <a:ext cx="0" cy="334962"/>
          </a:xfrm>
          <a:prstGeom prst="line">
            <a:avLst/>
          </a:prstGeom>
          <a:noFill/>
          <a:ln w="12700" cap="sq">
            <a:no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t>Example of Pipelining.</a:t>
            </a:r>
            <a:endParaRPr lang="en-US" sz="3600" dirty="0"/>
          </a:p>
        </p:txBody>
      </p:sp>
      <p:sp>
        <p:nvSpPr>
          <p:cNvPr id="65" name="Rectangle 7"/>
          <p:cNvSpPr txBox="1">
            <a:spLocks noChangeArrowheads="1"/>
          </p:cNvSpPr>
          <p:nvPr/>
        </p:nvSpPr>
        <p:spPr>
          <a:xfrm>
            <a:off x="304800" y="1752600"/>
            <a:ext cx="8650288" cy="449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mn-cs"/>
              </a:rPr>
              <a:t>A</a:t>
            </a:r>
            <a:r>
              <a:rPr kumimoji="0" lang="en-US" sz="1200" b="0" i="1" u="none" strike="noStrike" kern="1200" cap="none" spc="0" normalizeH="0" baseline="0" noProof="0" dirty="0" smtClean="0">
                <a:ln>
                  <a:noFill/>
                </a:ln>
                <a:solidFill>
                  <a:schemeClr val="tx1"/>
                </a:solidFill>
                <a:effectLst/>
                <a:uLnTx/>
                <a:uFillTx/>
                <a:latin typeface="Times New Roman" pitchFamily="18" charset="0"/>
                <a:ea typeface="+mn-ea"/>
                <a:cs typeface="+mn-cs"/>
              </a:rPr>
              <a:t>i                                                    </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mn-cs"/>
              </a:rPr>
              <a:t>B</a:t>
            </a:r>
            <a:r>
              <a:rPr kumimoji="0" lang="en-US" sz="1200" b="0" i="0" u="none" strike="noStrike" kern="1200" cap="none" spc="0" normalizeH="0" baseline="0" noProof="0" dirty="0" smtClean="0">
                <a:ln>
                  <a:noFill/>
                </a:ln>
                <a:solidFill>
                  <a:schemeClr val="tx1"/>
                </a:solidFill>
                <a:effectLst/>
                <a:uLnTx/>
                <a:uFillTx/>
                <a:latin typeface="Times New Roman" pitchFamily="18" charset="0"/>
                <a:ea typeface="+mn-ea"/>
                <a:cs typeface="+mn-cs"/>
              </a:rPr>
              <a:t>i</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C</a:t>
            </a:r>
            <a:r>
              <a:rPr kumimoji="0" lang="en-US" sz="1200" b="0" i="1" u="none" strike="noStrike" kern="1200" cap="none" spc="0" normalizeH="0" baseline="0" noProof="0" dirty="0" err="1" smtClean="0">
                <a:ln>
                  <a:noFill/>
                </a:ln>
                <a:solidFill>
                  <a:schemeClr val="tx1"/>
                </a:solidFill>
                <a:effectLst/>
                <a:uLnTx/>
                <a:uFillTx/>
                <a:latin typeface="Times New Roman" pitchFamily="18" charset="0"/>
                <a:ea typeface="+mn-ea"/>
                <a:cs typeface="+mn-cs"/>
              </a:rPr>
              <a:t>i</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1600" b="1" i="0" u="none" strike="noStrike" kern="120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smtClean="0">
                <a:ln>
                  <a:noFill/>
                </a:ln>
                <a:solidFill>
                  <a:schemeClr val="tx1"/>
                </a:solidFill>
                <a:effectLst/>
                <a:uLnTx/>
                <a:uFillTx/>
                <a:latin typeface="Arial" charset="0"/>
                <a:ea typeface="+mn-ea"/>
                <a:cs typeface="+mn-cs"/>
              </a:rPr>
              <a:t> </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R</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1        </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A</a:t>
            </a:r>
            <a:r>
              <a:rPr kumimoji="0" lang="en-US" sz="1600" b="0" i="1" u="none" strike="noStrike" kern="1200" cap="none" spc="0" normalizeH="0" baseline="0" noProof="0" dirty="0" smtClean="0">
                <a:ln>
                  <a:noFill/>
                </a:ln>
                <a:solidFill>
                  <a:schemeClr val="tx1"/>
                </a:solidFill>
                <a:effectLst/>
                <a:uLnTx/>
                <a:uFillTx/>
                <a:latin typeface="Times New Roman" pitchFamily="18" charset="0"/>
                <a:ea typeface="+mn-ea"/>
                <a:cs typeface="+mn-cs"/>
              </a:rPr>
              <a:t>i </a:t>
            </a:r>
            <a:r>
              <a:rPr kumimoji="0" lang="en-US" sz="1600" b="1" i="1"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R</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2        </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B</a:t>
            </a:r>
            <a:r>
              <a:rPr kumimoji="0" lang="en-US" sz="1600" b="0" i="1" u="none" strike="noStrike" kern="1200" cap="none" spc="0" normalizeH="0" baseline="0" noProof="0" dirty="0" smtClean="0">
                <a:ln>
                  <a:noFill/>
                </a:ln>
                <a:solidFill>
                  <a:schemeClr val="tx1"/>
                </a:solidFill>
                <a:effectLst/>
                <a:uLnTx/>
                <a:uFillTx/>
                <a:latin typeface="Times New Roman" pitchFamily="18" charset="0"/>
                <a:ea typeface="+mn-ea"/>
                <a:cs typeface="+mn-cs"/>
              </a:rPr>
              <a:t>i</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n-ea"/>
                <a:cs typeface="+mn-cs"/>
              </a:rPr>
              <a:t>Input</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n-ea"/>
                <a:cs typeface="+mn-cs"/>
              </a:rPr>
              <a:t>A</a:t>
            </a:r>
            <a:r>
              <a:rPr kumimoji="0" lang="en-US" sz="1000" b="0" i="0" u="none" strike="noStrike" kern="1200" cap="none" spc="0" normalizeH="0" baseline="0" noProof="0" dirty="0" smtClean="0">
                <a:ln>
                  <a:noFill/>
                </a:ln>
                <a:solidFill>
                  <a:schemeClr val="tx1"/>
                </a:solidFill>
                <a:effectLst/>
                <a:uLnTx/>
                <a:uFillTx/>
                <a:latin typeface="Times New Roman" pitchFamily="18" charset="0"/>
                <a:ea typeface="+mn-ea"/>
                <a:cs typeface="+mn-cs"/>
              </a:rPr>
              <a:t>i</a:t>
            </a:r>
            <a:r>
              <a:rPr kumimoji="0" lang="en-US" sz="12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n-ea"/>
                <a:cs typeface="+mn-cs"/>
              </a:rPr>
              <a:t>and</a:t>
            </a: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n-ea"/>
                <a:cs typeface="+mn-cs"/>
              </a:rPr>
              <a:t>B</a:t>
            </a:r>
            <a:r>
              <a:rPr kumimoji="0" lang="en-US" sz="1000" b="0" i="0" u="none" strike="noStrike" kern="1200" cap="none" spc="0" normalizeH="0" baseline="0" noProof="0" dirty="0" smtClean="0">
                <a:ln>
                  <a:noFill/>
                </a:ln>
                <a:solidFill>
                  <a:schemeClr val="tx1"/>
                </a:solidFill>
                <a:effectLst/>
                <a:uLnTx/>
                <a:uFillTx/>
                <a:latin typeface="Times New Roman" pitchFamily="18" charset="0"/>
                <a:ea typeface="+mn-ea"/>
                <a:cs typeface="+mn-cs"/>
              </a:rPr>
              <a:t>i</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10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 R</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3</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       R</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1</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R</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2</a:t>
            </a: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R</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4</a:t>
            </a: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Times New Roman" pitchFamily="18" charset="0"/>
                <a:ea typeface="+mn-ea"/>
                <a:cs typeface="+mn-cs"/>
              </a:rPr>
              <a:t>C</a:t>
            </a:r>
            <a:r>
              <a:rPr kumimoji="0" lang="en-US" sz="1600" b="0" i="1" u="none" strike="noStrike" kern="1200" cap="none" spc="0" normalizeH="0" baseline="0" noProof="0" dirty="0" err="1" smtClean="0">
                <a:ln>
                  <a:noFill/>
                </a:ln>
                <a:solidFill>
                  <a:schemeClr val="tx1"/>
                </a:solidFill>
                <a:effectLst/>
                <a:uLnTx/>
                <a:uFillTx/>
                <a:latin typeface="Times New Roman" pitchFamily="18" charset="0"/>
                <a:ea typeface="+mn-ea"/>
                <a:cs typeface="+mn-cs"/>
              </a:rPr>
              <a:t>i</a:t>
            </a:r>
            <a:endParaRPr kumimoji="0" lang="en-US" sz="1600" b="0" i="1" u="none" strike="noStrike" kern="1200" cap="none" spc="0" normalizeH="0" baseline="0" noProof="0" dirty="0" smtClean="0">
              <a:ln>
                <a:noFill/>
              </a:ln>
              <a:solidFill>
                <a:schemeClr val="tx1"/>
              </a:solidFill>
              <a:effectLst/>
              <a:uLnTx/>
              <a:uFillTx/>
              <a:latin typeface="Times New Roman"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600" b="0" i="1"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Multiply and input </a:t>
            </a:r>
            <a:r>
              <a:rPr kumimoji="0" lang="en-US" sz="1600" b="1" i="0" u="none" strike="noStrike" kern="1200" cap="none" spc="0" normalizeH="0" baseline="0" noProof="0" dirty="0" err="1" smtClean="0">
                <a:ln>
                  <a:noFill/>
                </a:ln>
                <a:solidFill>
                  <a:schemeClr val="tx1"/>
                </a:solidFill>
                <a:effectLst/>
                <a:uLnTx/>
                <a:uFillTx/>
                <a:latin typeface="Times New Roman" pitchFamily="18" charset="0"/>
                <a:ea typeface="+mn-ea"/>
                <a:cs typeface="+mn-cs"/>
              </a:rPr>
              <a:t>C</a:t>
            </a:r>
            <a:r>
              <a:rPr kumimoji="0" lang="en-US" sz="1000" b="1" i="1" u="none" strike="noStrike" kern="1200" cap="none" spc="0" normalizeH="0" baseline="0" noProof="0" dirty="0" err="1" smtClean="0">
                <a:ln>
                  <a:noFill/>
                </a:ln>
                <a:solidFill>
                  <a:schemeClr val="tx1"/>
                </a:solidFill>
                <a:effectLst/>
                <a:uLnTx/>
                <a:uFillTx/>
                <a:latin typeface="Times New Roman" pitchFamily="18" charset="0"/>
                <a:ea typeface="+mn-ea"/>
                <a:cs typeface="+mn-cs"/>
              </a:rPr>
              <a:t>i</a:t>
            </a:r>
            <a:endParaRPr kumimoji="0" lang="en-US" sz="1000" b="1" i="1" u="none" strike="noStrike" kern="1200" cap="none" spc="0" normalizeH="0" baseline="0" noProof="0" dirty="0" smtClean="0">
              <a:ln>
                <a:noFill/>
              </a:ln>
              <a:solidFill>
                <a:schemeClr val="tx1"/>
              </a:solidFill>
              <a:effectLst/>
              <a:uLnTx/>
              <a:uFillTx/>
              <a:latin typeface="Times New Roman"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 R</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5        </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R</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3  +  </a:t>
            </a:r>
            <a:r>
              <a:rPr kumimoji="0" lang="en-US" sz="1800" b="1" i="0" u="none" strike="noStrike" kern="1200" cap="none" spc="0" normalizeH="0" baseline="0" noProof="0" dirty="0" smtClean="0">
                <a:ln>
                  <a:noFill/>
                </a:ln>
                <a:solidFill>
                  <a:schemeClr val="tx1"/>
                </a:solidFill>
                <a:effectLst/>
                <a:uLnTx/>
                <a:uFillTx/>
                <a:latin typeface="Times New Roman" pitchFamily="18" charset="0"/>
                <a:ea typeface="+mn-ea"/>
                <a:cs typeface="+mn-cs"/>
              </a:rPr>
              <a:t>R</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4</a:t>
            </a:r>
            <a:r>
              <a:rPr kumimoji="0" lang="en-US" sz="18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            Add </a:t>
            </a:r>
            <a:r>
              <a:rPr kumimoji="0" lang="en-US" sz="1600" b="1" i="0" u="none" strike="noStrike" kern="1200" cap="none" spc="0" normalizeH="0" baseline="0" noProof="0" dirty="0" err="1" smtClean="0">
                <a:ln>
                  <a:noFill/>
                </a:ln>
                <a:solidFill>
                  <a:schemeClr val="tx1"/>
                </a:solidFill>
                <a:effectLst/>
                <a:uLnTx/>
                <a:uFillTx/>
                <a:latin typeface="Times New Roman" pitchFamily="18" charset="0"/>
                <a:ea typeface="+mn-ea"/>
                <a:cs typeface="+mn-cs"/>
              </a:rPr>
              <a:t>C</a:t>
            </a:r>
            <a:r>
              <a:rPr kumimoji="0" lang="en-US" sz="1000" b="1" i="0" u="none" strike="noStrike" kern="1200" cap="none" spc="0" normalizeH="0" baseline="0" noProof="0" dirty="0" err="1" smtClean="0">
                <a:ln>
                  <a:noFill/>
                </a:ln>
                <a:solidFill>
                  <a:schemeClr val="tx1"/>
                </a:solidFill>
                <a:effectLst/>
                <a:uLnTx/>
                <a:uFillTx/>
                <a:latin typeface="Times New Roman" pitchFamily="18" charset="0"/>
                <a:ea typeface="+mn-ea"/>
                <a:cs typeface="+mn-cs"/>
              </a:rPr>
              <a:t>i</a:t>
            </a:r>
            <a:r>
              <a:rPr kumimoji="0" lang="en-US" sz="1000" b="1"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1600" b="1" i="0" u="none" strike="noStrike" kern="1200" cap="none" spc="0" normalizeH="0" baseline="0" noProof="0" dirty="0" smtClean="0">
                <a:ln>
                  <a:noFill/>
                </a:ln>
                <a:solidFill>
                  <a:schemeClr val="tx1"/>
                </a:solidFill>
                <a:effectLst/>
                <a:uLnTx/>
                <a:uFillTx/>
                <a:latin typeface="Times New Roman" pitchFamily="18" charset="0"/>
                <a:ea typeface="+mn-ea"/>
                <a:cs typeface="+mn-cs"/>
              </a:rPr>
              <a:t> to product</a:t>
            </a:r>
            <a:endParaRPr kumimoji="0" lang="en-US" sz="1000" b="1"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66" name="Line 9"/>
          <p:cNvSpPr>
            <a:spLocks noChangeShapeType="1"/>
          </p:cNvSpPr>
          <p:nvPr/>
        </p:nvSpPr>
        <p:spPr bwMode="auto">
          <a:xfrm flipH="1" flipV="1">
            <a:off x="1087438" y="2520950"/>
            <a:ext cx="304800" cy="0"/>
          </a:xfrm>
          <a:prstGeom prst="line">
            <a:avLst/>
          </a:prstGeom>
          <a:noFill/>
          <a:ln w="9525">
            <a:solidFill>
              <a:schemeClr val="tx1"/>
            </a:solidFill>
            <a:miter lim="800000"/>
            <a:headEnd/>
            <a:tailEnd type="triangle" w="med" len="med"/>
          </a:ln>
        </p:spPr>
        <p:txBody>
          <a:bodyPr wrap="none"/>
          <a:lstStyle/>
          <a:p>
            <a:endParaRPr lang="en-US"/>
          </a:p>
        </p:txBody>
      </p:sp>
      <p:sp>
        <p:nvSpPr>
          <p:cNvPr id="67" name="Line 13"/>
          <p:cNvSpPr>
            <a:spLocks noChangeShapeType="1"/>
          </p:cNvSpPr>
          <p:nvPr/>
        </p:nvSpPr>
        <p:spPr bwMode="auto">
          <a:xfrm flipH="1" flipV="1">
            <a:off x="2181225" y="2527300"/>
            <a:ext cx="304800" cy="0"/>
          </a:xfrm>
          <a:prstGeom prst="line">
            <a:avLst/>
          </a:prstGeom>
          <a:noFill/>
          <a:ln w="9525">
            <a:solidFill>
              <a:schemeClr val="tx1"/>
            </a:solidFill>
            <a:miter lim="800000"/>
            <a:headEnd/>
            <a:tailEnd type="triangle" w="med" len="med"/>
          </a:ln>
        </p:spPr>
        <p:txBody>
          <a:bodyPr wrap="none"/>
          <a:lstStyle/>
          <a:p>
            <a:endParaRPr lang="en-US"/>
          </a:p>
        </p:txBody>
      </p:sp>
      <p:sp>
        <p:nvSpPr>
          <p:cNvPr id="68" name="Line 14"/>
          <p:cNvSpPr>
            <a:spLocks noChangeShapeType="1"/>
          </p:cNvSpPr>
          <p:nvPr/>
        </p:nvSpPr>
        <p:spPr bwMode="auto">
          <a:xfrm flipH="1" flipV="1">
            <a:off x="1087438" y="3365500"/>
            <a:ext cx="304800" cy="0"/>
          </a:xfrm>
          <a:prstGeom prst="line">
            <a:avLst/>
          </a:prstGeom>
          <a:noFill/>
          <a:ln w="9525">
            <a:solidFill>
              <a:schemeClr val="tx1"/>
            </a:solidFill>
            <a:miter lim="800000"/>
            <a:headEnd/>
            <a:tailEnd type="triangle" w="med" len="med"/>
          </a:ln>
        </p:spPr>
        <p:txBody>
          <a:bodyPr wrap="none"/>
          <a:lstStyle/>
          <a:p>
            <a:endParaRPr lang="en-US"/>
          </a:p>
        </p:txBody>
      </p:sp>
      <p:sp>
        <p:nvSpPr>
          <p:cNvPr id="69" name="Line 15"/>
          <p:cNvSpPr>
            <a:spLocks noChangeShapeType="1"/>
          </p:cNvSpPr>
          <p:nvPr/>
        </p:nvSpPr>
        <p:spPr bwMode="auto">
          <a:xfrm flipH="1" flipV="1">
            <a:off x="2667000" y="3365500"/>
            <a:ext cx="304800" cy="0"/>
          </a:xfrm>
          <a:prstGeom prst="line">
            <a:avLst/>
          </a:prstGeom>
          <a:noFill/>
          <a:ln w="9525">
            <a:solidFill>
              <a:schemeClr val="tx1"/>
            </a:solidFill>
            <a:miter lim="800000"/>
            <a:headEnd/>
            <a:tailEnd type="triangle" w="med" len="med"/>
          </a:ln>
        </p:spPr>
        <p:txBody>
          <a:bodyPr wrap="none"/>
          <a:lstStyle/>
          <a:p>
            <a:endParaRPr lang="en-US"/>
          </a:p>
        </p:txBody>
      </p:sp>
      <p:sp>
        <p:nvSpPr>
          <p:cNvPr id="70" name="Line 16"/>
          <p:cNvSpPr>
            <a:spLocks noChangeShapeType="1"/>
          </p:cNvSpPr>
          <p:nvPr/>
        </p:nvSpPr>
        <p:spPr bwMode="auto">
          <a:xfrm flipH="1" flipV="1">
            <a:off x="1087438" y="4314825"/>
            <a:ext cx="304800" cy="0"/>
          </a:xfrm>
          <a:prstGeom prst="line">
            <a:avLst/>
          </a:prstGeom>
          <a:noFill/>
          <a:ln w="9525">
            <a:solidFill>
              <a:schemeClr val="tx1"/>
            </a:solidFill>
            <a:miter lim="800000"/>
            <a:headEnd/>
            <a:tailEnd type="triangle" w="med" len="med"/>
          </a:ln>
        </p:spPr>
        <p:txBody>
          <a:bodyPr wrap="none"/>
          <a:lstStyle/>
          <a:p>
            <a:endParaRPr lang="en-US"/>
          </a:p>
        </p:txBody>
      </p:sp>
      <p:sp>
        <p:nvSpPr>
          <p:cNvPr id="71" name="Rectangle 18"/>
          <p:cNvSpPr>
            <a:spLocks noChangeArrowheads="1"/>
          </p:cNvSpPr>
          <p:nvPr/>
        </p:nvSpPr>
        <p:spPr bwMode="auto">
          <a:xfrm>
            <a:off x="3886200" y="2514600"/>
            <a:ext cx="1295400" cy="304800"/>
          </a:xfrm>
          <a:prstGeom prst="rect">
            <a:avLst/>
          </a:prstGeom>
          <a:solidFill>
            <a:schemeClr val="bg1"/>
          </a:solidFill>
          <a:ln w="9525">
            <a:solidFill>
              <a:schemeClr val="tx1"/>
            </a:solidFill>
            <a:miter lim="800000"/>
            <a:headEnd/>
            <a:tailEnd/>
          </a:ln>
        </p:spPr>
        <p:txBody>
          <a:bodyPr wrap="none" anchor="ctr"/>
          <a:lstStyle/>
          <a:p>
            <a:pPr algn="ctr"/>
            <a:r>
              <a:rPr lang="en-US" sz="1800">
                <a:latin typeface="Times New Roman" pitchFamily="18" charset="0"/>
              </a:rPr>
              <a:t>R</a:t>
            </a:r>
            <a:r>
              <a:rPr lang="en-US" sz="1600" b="0"/>
              <a:t>1</a:t>
            </a:r>
          </a:p>
        </p:txBody>
      </p:sp>
      <p:sp>
        <p:nvSpPr>
          <p:cNvPr id="72" name="Rectangle 19"/>
          <p:cNvSpPr>
            <a:spLocks noChangeArrowheads="1"/>
          </p:cNvSpPr>
          <p:nvPr/>
        </p:nvSpPr>
        <p:spPr bwMode="auto">
          <a:xfrm>
            <a:off x="6019800" y="2514600"/>
            <a:ext cx="1295400" cy="304800"/>
          </a:xfrm>
          <a:prstGeom prst="rect">
            <a:avLst/>
          </a:prstGeom>
          <a:solidFill>
            <a:schemeClr val="bg1"/>
          </a:solidFill>
          <a:ln w="9525">
            <a:solidFill>
              <a:schemeClr val="tx1"/>
            </a:solidFill>
            <a:miter lim="800000"/>
            <a:headEnd/>
            <a:tailEnd/>
          </a:ln>
        </p:spPr>
        <p:txBody>
          <a:bodyPr wrap="none" anchor="ctr"/>
          <a:lstStyle/>
          <a:p>
            <a:pPr algn="ctr"/>
            <a:r>
              <a:rPr lang="en-US" sz="1800">
                <a:latin typeface="Times New Roman" pitchFamily="18" charset="0"/>
              </a:rPr>
              <a:t>R</a:t>
            </a:r>
            <a:r>
              <a:rPr lang="en-US" sz="1600" b="0"/>
              <a:t>2</a:t>
            </a:r>
          </a:p>
        </p:txBody>
      </p:sp>
      <p:sp>
        <p:nvSpPr>
          <p:cNvPr id="73" name="Rectangle 20"/>
          <p:cNvSpPr>
            <a:spLocks noChangeArrowheads="1"/>
          </p:cNvSpPr>
          <p:nvPr/>
        </p:nvSpPr>
        <p:spPr bwMode="auto">
          <a:xfrm>
            <a:off x="4572000" y="3352800"/>
            <a:ext cx="1981200" cy="533400"/>
          </a:xfrm>
          <a:prstGeom prst="rect">
            <a:avLst/>
          </a:prstGeom>
          <a:solidFill>
            <a:schemeClr val="bg1"/>
          </a:solidFill>
          <a:ln w="9525">
            <a:solidFill>
              <a:schemeClr val="tx1"/>
            </a:solidFill>
            <a:miter lim="800000"/>
            <a:headEnd/>
            <a:tailEnd/>
          </a:ln>
        </p:spPr>
        <p:txBody>
          <a:bodyPr wrap="none" anchor="ctr"/>
          <a:lstStyle/>
          <a:p>
            <a:pPr algn="ctr"/>
            <a:r>
              <a:rPr lang="en-US" sz="1800">
                <a:latin typeface="Times New Roman" pitchFamily="18" charset="0"/>
              </a:rPr>
              <a:t>Multiplier</a:t>
            </a:r>
          </a:p>
        </p:txBody>
      </p:sp>
      <p:sp>
        <p:nvSpPr>
          <p:cNvPr id="74" name="Line 21"/>
          <p:cNvSpPr>
            <a:spLocks noChangeShapeType="1"/>
          </p:cNvSpPr>
          <p:nvPr/>
        </p:nvSpPr>
        <p:spPr bwMode="auto">
          <a:xfrm>
            <a:off x="4495800" y="2057400"/>
            <a:ext cx="0" cy="457200"/>
          </a:xfrm>
          <a:prstGeom prst="line">
            <a:avLst/>
          </a:prstGeom>
          <a:noFill/>
          <a:ln w="9525">
            <a:solidFill>
              <a:schemeClr val="tx1"/>
            </a:solidFill>
            <a:miter lim="800000"/>
            <a:headEnd/>
            <a:tailEnd type="triangle" w="med" len="med"/>
          </a:ln>
        </p:spPr>
        <p:txBody>
          <a:bodyPr wrap="none"/>
          <a:lstStyle/>
          <a:p>
            <a:endParaRPr lang="en-US"/>
          </a:p>
        </p:txBody>
      </p:sp>
      <p:sp>
        <p:nvSpPr>
          <p:cNvPr id="75" name="Line 22"/>
          <p:cNvSpPr>
            <a:spLocks noChangeShapeType="1"/>
          </p:cNvSpPr>
          <p:nvPr/>
        </p:nvSpPr>
        <p:spPr bwMode="auto">
          <a:xfrm>
            <a:off x="6629400" y="2057400"/>
            <a:ext cx="0" cy="457200"/>
          </a:xfrm>
          <a:prstGeom prst="line">
            <a:avLst/>
          </a:prstGeom>
          <a:noFill/>
          <a:ln w="9525">
            <a:solidFill>
              <a:schemeClr val="tx1"/>
            </a:solidFill>
            <a:miter lim="800000"/>
            <a:headEnd/>
            <a:tailEnd type="triangle" w="med" len="med"/>
          </a:ln>
        </p:spPr>
        <p:txBody>
          <a:bodyPr wrap="none"/>
          <a:lstStyle/>
          <a:p>
            <a:endParaRPr lang="en-US"/>
          </a:p>
        </p:txBody>
      </p:sp>
      <p:sp>
        <p:nvSpPr>
          <p:cNvPr id="76" name="Line 23"/>
          <p:cNvSpPr>
            <a:spLocks noChangeShapeType="1"/>
          </p:cNvSpPr>
          <p:nvPr/>
        </p:nvSpPr>
        <p:spPr bwMode="auto">
          <a:xfrm>
            <a:off x="6324600" y="2819400"/>
            <a:ext cx="0" cy="533400"/>
          </a:xfrm>
          <a:prstGeom prst="line">
            <a:avLst/>
          </a:prstGeom>
          <a:noFill/>
          <a:ln w="9525">
            <a:solidFill>
              <a:schemeClr val="tx1"/>
            </a:solidFill>
            <a:miter lim="800000"/>
            <a:headEnd/>
            <a:tailEnd type="triangle" w="med" len="med"/>
          </a:ln>
        </p:spPr>
        <p:txBody>
          <a:bodyPr wrap="none"/>
          <a:lstStyle/>
          <a:p>
            <a:endParaRPr lang="en-US"/>
          </a:p>
        </p:txBody>
      </p:sp>
      <p:sp>
        <p:nvSpPr>
          <p:cNvPr id="77" name="Line 24"/>
          <p:cNvSpPr>
            <a:spLocks noChangeShapeType="1"/>
          </p:cNvSpPr>
          <p:nvPr/>
        </p:nvSpPr>
        <p:spPr bwMode="auto">
          <a:xfrm>
            <a:off x="4821238" y="2819400"/>
            <a:ext cx="0" cy="533400"/>
          </a:xfrm>
          <a:prstGeom prst="line">
            <a:avLst/>
          </a:prstGeom>
          <a:noFill/>
          <a:ln w="9525">
            <a:solidFill>
              <a:schemeClr val="tx1"/>
            </a:solidFill>
            <a:miter lim="800000"/>
            <a:headEnd/>
            <a:tailEnd type="triangle" w="med" len="med"/>
          </a:ln>
        </p:spPr>
        <p:txBody>
          <a:bodyPr wrap="none"/>
          <a:lstStyle/>
          <a:p>
            <a:endParaRPr lang="en-US"/>
          </a:p>
        </p:txBody>
      </p:sp>
      <p:sp>
        <p:nvSpPr>
          <p:cNvPr id="78" name="Line 25"/>
          <p:cNvSpPr>
            <a:spLocks noChangeShapeType="1"/>
          </p:cNvSpPr>
          <p:nvPr/>
        </p:nvSpPr>
        <p:spPr bwMode="auto">
          <a:xfrm>
            <a:off x="5486400" y="3886200"/>
            <a:ext cx="0" cy="457200"/>
          </a:xfrm>
          <a:prstGeom prst="line">
            <a:avLst/>
          </a:prstGeom>
          <a:noFill/>
          <a:ln w="9525">
            <a:solidFill>
              <a:schemeClr val="tx1"/>
            </a:solidFill>
            <a:miter lim="800000"/>
            <a:headEnd/>
            <a:tailEnd type="triangle" w="med" len="med"/>
          </a:ln>
        </p:spPr>
        <p:txBody>
          <a:bodyPr wrap="none"/>
          <a:lstStyle/>
          <a:p>
            <a:endParaRPr lang="en-US"/>
          </a:p>
        </p:txBody>
      </p:sp>
      <p:sp>
        <p:nvSpPr>
          <p:cNvPr id="79" name="Rectangle 26"/>
          <p:cNvSpPr>
            <a:spLocks noChangeArrowheads="1"/>
          </p:cNvSpPr>
          <p:nvPr/>
        </p:nvSpPr>
        <p:spPr bwMode="auto">
          <a:xfrm>
            <a:off x="4876800" y="4343400"/>
            <a:ext cx="1295400" cy="304800"/>
          </a:xfrm>
          <a:prstGeom prst="rect">
            <a:avLst/>
          </a:prstGeom>
          <a:solidFill>
            <a:schemeClr val="bg1"/>
          </a:solidFill>
          <a:ln w="9525">
            <a:solidFill>
              <a:schemeClr val="tx1"/>
            </a:solidFill>
            <a:miter lim="800000"/>
            <a:headEnd/>
            <a:tailEnd/>
          </a:ln>
        </p:spPr>
        <p:txBody>
          <a:bodyPr wrap="none" anchor="ctr"/>
          <a:lstStyle/>
          <a:p>
            <a:pPr algn="ctr"/>
            <a:r>
              <a:rPr lang="en-US" sz="1800">
                <a:latin typeface="Times New Roman" pitchFamily="18" charset="0"/>
              </a:rPr>
              <a:t>R</a:t>
            </a:r>
            <a:r>
              <a:rPr lang="en-US" sz="1600" b="0"/>
              <a:t>3</a:t>
            </a:r>
          </a:p>
        </p:txBody>
      </p:sp>
      <p:sp>
        <p:nvSpPr>
          <p:cNvPr id="80" name="Line 27"/>
          <p:cNvSpPr>
            <a:spLocks noChangeShapeType="1"/>
          </p:cNvSpPr>
          <p:nvPr/>
        </p:nvSpPr>
        <p:spPr bwMode="auto">
          <a:xfrm>
            <a:off x="5486400" y="4648200"/>
            <a:ext cx="0" cy="457200"/>
          </a:xfrm>
          <a:prstGeom prst="line">
            <a:avLst/>
          </a:prstGeom>
          <a:noFill/>
          <a:ln w="9525">
            <a:solidFill>
              <a:schemeClr val="tx1"/>
            </a:solidFill>
            <a:miter lim="800000"/>
            <a:headEnd/>
            <a:tailEnd type="triangle" w="med" len="med"/>
          </a:ln>
        </p:spPr>
        <p:txBody>
          <a:bodyPr wrap="none"/>
          <a:lstStyle/>
          <a:p>
            <a:endParaRPr lang="en-US"/>
          </a:p>
        </p:txBody>
      </p:sp>
      <p:sp>
        <p:nvSpPr>
          <p:cNvPr id="81" name="Rectangle 28"/>
          <p:cNvSpPr>
            <a:spLocks noChangeArrowheads="1"/>
          </p:cNvSpPr>
          <p:nvPr/>
        </p:nvSpPr>
        <p:spPr bwMode="auto">
          <a:xfrm>
            <a:off x="7467600" y="4322763"/>
            <a:ext cx="1295400" cy="304800"/>
          </a:xfrm>
          <a:prstGeom prst="rect">
            <a:avLst/>
          </a:prstGeom>
          <a:solidFill>
            <a:schemeClr val="bg1"/>
          </a:solidFill>
          <a:ln w="9525">
            <a:solidFill>
              <a:schemeClr val="tx1"/>
            </a:solidFill>
            <a:miter lim="800000"/>
            <a:headEnd/>
            <a:tailEnd/>
          </a:ln>
        </p:spPr>
        <p:txBody>
          <a:bodyPr wrap="none" anchor="ctr"/>
          <a:lstStyle/>
          <a:p>
            <a:pPr algn="ctr"/>
            <a:r>
              <a:rPr lang="en-US" sz="1800">
                <a:latin typeface="Times New Roman" pitchFamily="18" charset="0"/>
              </a:rPr>
              <a:t>R</a:t>
            </a:r>
            <a:r>
              <a:rPr lang="en-US" sz="1600" b="0"/>
              <a:t>4</a:t>
            </a:r>
          </a:p>
        </p:txBody>
      </p:sp>
      <p:sp>
        <p:nvSpPr>
          <p:cNvPr id="82" name="Rectangle 29"/>
          <p:cNvSpPr>
            <a:spLocks noChangeArrowheads="1"/>
          </p:cNvSpPr>
          <p:nvPr/>
        </p:nvSpPr>
        <p:spPr bwMode="auto">
          <a:xfrm>
            <a:off x="5105400" y="5105400"/>
            <a:ext cx="3352800" cy="381000"/>
          </a:xfrm>
          <a:prstGeom prst="rect">
            <a:avLst/>
          </a:prstGeom>
          <a:solidFill>
            <a:schemeClr val="bg1"/>
          </a:solidFill>
          <a:ln w="9525">
            <a:solidFill>
              <a:schemeClr val="tx1"/>
            </a:solidFill>
            <a:miter lim="800000"/>
            <a:headEnd/>
            <a:tailEnd/>
          </a:ln>
        </p:spPr>
        <p:txBody>
          <a:bodyPr wrap="none" anchor="ctr"/>
          <a:lstStyle/>
          <a:p>
            <a:pPr algn="ctr"/>
            <a:r>
              <a:rPr lang="en-US" sz="2000">
                <a:latin typeface="Times New Roman" pitchFamily="18" charset="0"/>
              </a:rPr>
              <a:t>Adder</a:t>
            </a:r>
          </a:p>
        </p:txBody>
      </p:sp>
      <p:sp>
        <p:nvSpPr>
          <p:cNvPr id="83" name="Rectangle 30"/>
          <p:cNvSpPr>
            <a:spLocks noChangeArrowheads="1"/>
          </p:cNvSpPr>
          <p:nvPr/>
        </p:nvSpPr>
        <p:spPr bwMode="auto">
          <a:xfrm>
            <a:off x="6172200" y="5867400"/>
            <a:ext cx="1295400" cy="304800"/>
          </a:xfrm>
          <a:prstGeom prst="rect">
            <a:avLst/>
          </a:prstGeom>
          <a:solidFill>
            <a:schemeClr val="bg1"/>
          </a:solidFill>
          <a:ln w="9525">
            <a:solidFill>
              <a:schemeClr val="tx1"/>
            </a:solidFill>
            <a:miter lim="800000"/>
            <a:headEnd/>
            <a:tailEnd/>
          </a:ln>
        </p:spPr>
        <p:txBody>
          <a:bodyPr wrap="none" anchor="ctr"/>
          <a:lstStyle/>
          <a:p>
            <a:pPr algn="ctr"/>
            <a:r>
              <a:rPr lang="en-US" sz="1800">
                <a:latin typeface="Times New Roman" pitchFamily="18" charset="0"/>
              </a:rPr>
              <a:t>R</a:t>
            </a:r>
            <a:r>
              <a:rPr lang="en-US" sz="1600" b="0"/>
              <a:t>5</a:t>
            </a:r>
          </a:p>
        </p:txBody>
      </p:sp>
      <p:sp>
        <p:nvSpPr>
          <p:cNvPr id="84" name="Line 31"/>
          <p:cNvSpPr>
            <a:spLocks noChangeShapeType="1"/>
          </p:cNvSpPr>
          <p:nvPr/>
        </p:nvSpPr>
        <p:spPr bwMode="auto">
          <a:xfrm>
            <a:off x="6781800" y="5486400"/>
            <a:ext cx="0" cy="381000"/>
          </a:xfrm>
          <a:prstGeom prst="line">
            <a:avLst/>
          </a:prstGeom>
          <a:noFill/>
          <a:ln w="9525">
            <a:solidFill>
              <a:schemeClr val="tx1"/>
            </a:solidFill>
            <a:miter lim="800000"/>
            <a:headEnd/>
            <a:tailEnd type="triangle" w="med" len="med"/>
          </a:ln>
        </p:spPr>
        <p:txBody>
          <a:bodyPr wrap="none"/>
          <a:lstStyle/>
          <a:p>
            <a:endParaRPr lang="en-US"/>
          </a:p>
        </p:txBody>
      </p:sp>
      <p:sp>
        <p:nvSpPr>
          <p:cNvPr id="85" name="Line 32"/>
          <p:cNvSpPr>
            <a:spLocks noChangeShapeType="1"/>
          </p:cNvSpPr>
          <p:nvPr/>
        </p:nvSpPr>
        <p:spPr bwMode="auto">
          <a:xfrm>
            <a:off x="8077200" y="4648200"/>
            <a:ext cx="0" cy="457200"/>
          </a:xfrm>
          <a:prstGeom prst="line">
            <a:avLst/>
          </a:prstGeom>
          <a:noFill/>
          <a:ln w="9525">
            <a:solidFill>
              <a:schemeClr val="tx1"/>
            </a:solidFill>
            <a:miter lim="800000"/>
            <a:headEnd/>
            <a:tailEnd type="triangle" w="med" len="med"/>
          </a:ln>
        </p:spPr>
        <p:txBody>
          <a:bodyPr wrap="none"/>
          <a:lstStyle/>
          <a:p>
            <a:endParaRPr lang="en-US"/>
          </a:p>
        </p:txBody>
      </p:sp>
      <p:sp>
        <p:nvSpPr>
          <p:cNvPr id="86" name="Line 33"/>
          <p:cNvSpPr>
            <a:spLocks noChangeShapeType="1"/>
          </p:cNvSpPr>
          <p:nvPr/>
        </p:nvSpPr>
        <p:spPr bwMode="auto">
          <a:xfrm>
            <a:off x="8077200" y="2036763"/>
            <a:ext cx="0" cy="22860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
                                            <p:txEl>
                                              <p:pRg st="2" end="2"/>
                                            </p:txEl>
                                          </p:spTgt>
                                        </p:tgtEl>
                                        <p:attrNameLst>
                                          <p:attrName>style.visibility</p:attrName>
                                        </p:attrNameLst>
                                      </p:cBhvr>
                                      <p:to>
                                        <p:strVal val="visible"/>
                                      </p:to>
                                    </p:set>
                                    <p:animEffect transition="in" filter="blinds(horizontal)">
                                      <p:cBhvr>
                                        <p:cTn id="7" dur="500"/>
                                        <p:tgtEl>
                                          <p:spTgt spid="6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
                                            <p:txEl>
                                              <p:pRg st="3" end="3"/>
                                            </p:txEl>
                                          </p:spTgt>
                                        </p:tgtEl>
                                        <p:attrNameLst>
                                          <p:attrName>style.visibility</p:attrName>
                                        </p:attrNameLst>
                                      </p:cBhvr>
                                      <p:to>
                                        <p:strVal val="visible"/>
                                      </p:to>
                                    </p:set>
                                    <p:animEffect transition="in" filter="blinds(horizontal)">
                                      <p:cBhvr>
                                        <p:cTn id="10" dur="500"/>
                                        <p:tgtEl>
                                          <p:spTgt spid="6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5">
                                            <p:txEl>
                                              <p:pRg st="5" end="5"/>
                                            </p:txEl>
                                          </p:spTgt>
                                        </p:tgtEl>
                                        <p:attrNameLst>
                                          <p:attrName>style.visibility</p:attrName>
                                        </p:attrNameLst>
                                      </p:cBhvr>
                                      <p:to>
                                        <p:strVal val="visible"/>
                                      </p:to>
                                    </p:set>
                                    <p:animEffect transition="in" filter="blinds(horizontal)">
                                      <p:cBhvr>
                                        <p:cTn id="15" dur="500"/>
                                        <p:tgtEl>
                                          <p:spTgt spid="65">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5">
                                            <p:txEl>
                                              <p:pRg st="6" end="6"/>
                                            </p:txEl>
                                          </p:spTgt>
                                        </p:tgtEl>
                                        <p:attrNameLst>
                                          <p:attrName>style.visibility</p:attrName>
                                        </p:attrNameLst>
                                      </p:cBhvr>
                                      <p:to>
                                        <p:strVal val="visible"/>
                                      </p:to>
                                    </p:set>
                                    <p:animEffect transition="in" filter="blinds(horizontal)">
                                      <p:cBhvr>
                                        <p:cTn id="18" dur="500"/>
                                        <p:tgtEl>
                                          <p:spTgt spid="6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5">
                                            <p:txEl>
                                              <p:pRg st="8" end="8"/>
                                            </p:txEl>
                                          </p:spTgt>
                                        </p:tgtEl>
                                        <p:attrNameLst>
                                          <p:attrName>style.visibility</p:attrName>
                                        </p:attrNameLst>
                                      </p:cBhvr>
                                      <p:to>
                                        <p:strVal val="visible"/>
                                      </p:to>
                                    </p:set>
                                    <p:animEffect transition="in" filter="blinds(horizontal)">
                                      <p:cBhvr>
                                        <p:cTn id="23" dur="500"/>
                                        <p:tgtEl>
                                          <p:spTgt spid="65">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5">
                                            <p:txEl>
                                              <p:pRg st="9" end="9"/>
                                            </p:txEl>
                                          </p:spTgt>
                                        </p:tgtEl>
                                        <p:attrNameLst>
                                          <p:attrName>style.visibility</p:attrName>
                                        </p:attrNameLst>
                                      </p:cBhvr>
                                      <p:to>
                                        <p:strVal val="visible"/>
                                      </p:to>
                                    </p:set>
                                    <p:animEffect transition="in" filter="blinds(horizontal)">
                                      <p:cBhvr>
                                        <p:cTn id="26" dur="500"/>
                                        <p:tgtEl>
                                          <p:spTgt spid="6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p>
            <a:fld id="{193A738B-8AD9-4FD1-93C6-59CCD223AEB4}" type="slidenum">
              <a:rPr lang="en-US"/>
              <a:pPr/>
              <a:t>4</a:t>
            </a:fld>
            <a:endParaRPr lang="en-US"/>
          </a:p>
        </p:txBody>
      </p:sp>
      <p:sp>
        <p:nvSpPr>
          <p:cNvPr id="8195" name="Line 9"/>
          <p:cNvSpPr>
            <a:spLocks noChangeShapeType="1"/>
          </p:cNvSpPr>
          <p:nvPr/>
        </p:nvSpPr>
        <p:spPr bwMode="auto">
          <a:xfrm>
            <a:off x="914400" y="2057400"/>
            <a:ext cx="7239000" cy="0"/>
          </a:xfrm>
          <a:prstGeom prst="line">
            <a:avLst/>
          </a:prstGeom>
          <a:noFill/>
          <a:ln w="9525">
            <a:solidFill>
              <a:schemeClr val="tx1"/>
            </a:solidFill>
            <a:miter lim="800000"/>
            <a:headEnd/>
            <a:tailEnd/>
          </a:ln>
        </p:spPr>
        <p:txBody>
          <a:bodyPr wrap="none"/>
          <a:lstStyle/>
          <a:p>
            <a:endParaRPr lang="en-US"/>
          </a:p>
        </p:txBody>
      </p:sp>
      <p:sp>
        <p:nvSpPr>
          <p:cNvPr id="8196" name="Line 10"/>
          <p:cNvSpPr>
            <a:spLocks noChangeShapeType="1"/>
          </p:cNvSpPr>
          <p:nvPr/>
        </p:nvSpPr>
        <p:spPr bwMode="auto">
          <a:xfrm>
            <a:off x="914400" y="2133600"/>
            <a:ext cx="7239000" cy="0"/>
          </a:xfrm>
          <a:prstGeom prst="line">
            <a:avLst/>
          </a:prstGeom>
          <a:noFill/>
          <a:ln w="9525">
            <a:solidFill>
              <a:schemeClr val="tx1"/>
            </a:solidFill>
            <a:miter lim="800000"/>
            <a:headEnd/>
            <a:tailEnd/>
          </a:ln>
        </p:spPr>
        <p:txBody>
          <a:bodyPr wrap="none"/>
          <a:lstStyle/>
          <a:p>
            <a:endParaRPr lang="en-US"/>
          </a:p>
        </p:txBody>
      </p:sp>
      <p:sp>
        <p:nvSpPr>
          <p:cNvPr id="8197" name="Line 11"/>
          <p:cNvSpPr>
            <a:spLocks noChangeShapeType="1"/>
          </p:cNvSpPr>
          <p:nvPr/>
        </p:nvSpPr>
        <p:spPr bwMode="auto">
          <a:xfrm>
            <a:off x="922338" y="2932113"/>
            <a:ext cx="7239000" cy="0"/>
          </a:xfrm>
          <a:prstGeom prst="line">
            <a:avLst/>
          </a:prstGeom>
          <a:noFill/>
          <a:ln w="9525">
            <a:solidFill>
              <a:schemeClr val="tx1"/>
            </a:solidFill>
            <a:miter lim="800000"/>
            <a:headEnd/>
            <a:tailEnd/>
          </a:ln>
        </p:spPr>
        <p:txBody>
          <a:bodyPr wrap="none"/>
          <a:lstStyle/>
          <a:p>
            <a:endParaRPr lang="en-US"/>
          </a:p>
        </p:txBody>
      </p:sp>
      <p:sp>
        <p:nvSpPr>
          <p:cNvPr id="8198" name="Line 12"/>
          <p:cNvSpPr>
            <a:spLocks noChangeShapeType="1"/>
          </p:cNvSpPr>
          <p:nvPr/>
        </p:nvSpPr>
        <p:spPr bwMode="auto">
          <a:xfrm>
            <a:off x="901700" y="5867400"/>
            <a:ext cx="7239000" cy="0"/>
          </a:xfrm>
          <a:prstGeom prst="line">
            <a:avLst/>
          </a:prstGeom>
          <a:noFill/>
          <a:ln w="9525">
            <a:solidFill>
              <a:schemeClr val="tx1"/>
            </a:solidFill>
            <a:miter lim="800000"/>
            <a:headEnd/>
            <a:tailEnd/>
          </a:ln>
        </p:spPr>
        <p:txBody>
          <a:bodyPr wrap="none"/>
          <a:lstStyle/>
          <a:p>
            <a:endParaRPr lang="en-US"/>
          </a:p>
        </p:txBody>
      </p:sp>
      <p:graphicFrame>
        <p:nvGraphicFramePr>
          <p:cNvPr id="9327" name="Group 111"/>
          <p:cNvGraphicFramePr>
            <a:graphicFrameLocks noGrp="1"/>
          </p:cNvGraphicFramePr>
          <p:nvPr/>
        </p:nvGraphicFramePr>
        <p:xfrm>
          <a:off x="914400" y="2133600"/>
          <a:ext cx="1524000" cy="713232"/>
        </p:xfrm>
        <a:graphic>
          <a:graphicData uri="http://schemas.openxmlformats.org/drawingml/2006/table">
            <a:tbl>
              <a:tblPr/>
              <a:tblGrid>
                <a:gridCol w="1524000"/>
              </a:tblGrid>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Clock</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Pulse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number</a:t>
                      </a:r>
                    </a:p>
                  </a:txBody>
                  <a:tcPr horzOverflow="overflow">
                    <a:lnL cap="flat">
                      <a:noFill/>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graphicFrame>
        <p:nvGraphicFramePr>
          <p:cNvPr id="9326" name="Group 110"/>
          <p:cNvGraphicFramePr>
            <a:graphicFrameLocks noGrp="1"/>
          </p:cNvGraphicFramePr>
          <p:nvPr/>
        </p:nvGraphicFramePr>
        <p:xfrm>
          <a:off x="2590800" y="2200275"/>
          <a:ext cx="1524000" cy="685800"/>
        </p:xfrm>
        <a:graphic>
          <a:graphicData uri="http://schemas.openxmlformats.org/drawingml/2006/table">
            <a:tbl>
              <a:tblPr/>
              <a:tblGrid>
                <a:gridCol w="1524000"/>
              </a:tblGrid>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Segment1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R1        R2</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8204" name="Line 52"/>
          <p:cNvSpPr>
            <a:spLocks noChangeShapeType="1"/>
          </p:cNvSpPr>
          <p:nvPr/>
        </p:nvSpPr>
        <p:spPr bwMode="auto">
          <a:xfrm>
            <a:off x="2667000" y="2535238"/>
            <a:ext cx="1143000" cy="0"/>
          </a:xfrm>
          <a:prstGeom prst="line">
            <a:avLst/>
          </a:prstGeom>
          <a:noFill/>
          <a:ln w="9525">
            <a:solidFill>
              <a:schemeClr val="tx1"/>
            </a:solidFill>
            <a:miter lim="800000"/>
            <a:headEnd/>
            <a:tailEnd/>
          </a:ln>
        </p:spPr>
        <p:txBody>
          <a:bodyPr wrap="none"/>
          <a:lstStyle/>
          <a:p>
            <a:endParaRPr lang="en-US"/>
          </a:p>
        </p:txBody>
      </p:sp>
      <p:graphicFrame>
        <p:nvGraphicFramePr>
          <p:cNvPr id="9325" name="Group 109"/>
          <p:cNvGraphicFramePr>
            <a:graphicFrameLocks noGrp="1"/>
          </p:cNvGraphicFramePr>
          <p:nvPr/>
        </p:nvGraphicFramePr>
        <p:xfrm>
          <a:off x="4419600" y="2209800"/>
          <a:ext cx="1524000" cy="685800"/>
        </p:xfrm>
        <a:graphic>
          <a:graphicData uri="http://schemas.openxmlformats.org/drawingml/2006/table">
            <a:tbl>
              <a:tblPr/>
              <a:tblGrid>
                <a:gridCol w="1524000"/>
              </a:tblGrid>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Segment2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R3         R4</a:t>
                      </a: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9324" name="Group 108"/>
          <p:cNvGraphicFramePr>
            <a:graphicFrameLocks noGrp="1"/>
          </p:cNvGraphicFramePr>
          <p:nvPr/>
        </p:nvGraphicFramePr>
        <p:xfrm>
          <a:off x="6477000" y="2209800"/>
          <a:ext cx="1600200" cy="671513"/>
        </p:xfrm>
        <a:graphic>
          <a:graphicData uri="http://schemas.openxmlformats.org/drawingml/2006/table">
            <a:tbl>
              <a:tblPr/>
              <a:tblGrid>
                <a:gridCol w="1600200"/>
              </a:tblGrid>
              <a:tr h="671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Segment3</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       R5</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8209" name="Line 72"/>
          <p:cNvSpPr>
            <a:spLocks noChangeShapeType="1"/>
          </p:cNvSpPr>
          <p:nvPr/>
        </p:nvSpPr>
        <p:spPr bwMode="auto">
          <a:xfrm>
            <a:off x="4537075" y="2535238"/>
            <a:ext cx="1143000" cy="0"/>
          </a:xfrm>
          <a:prstGeom prst="line">
            <a:avLst/>
          </a:prstGeom>
          <a:noFill/>
          <a:ln w="9525">
            <a:solidFill>
              <a:schemeClr val="tx1"/>
            </a:solidFill>
            <a:miter lim="800000"/>
            <a:headEnd/>
            <a:tailEnd/>
          </a:ln>
        </p:spPr>
        <p:txBody>
          <a:bodyPr wrap="none"/>
          <a:lstStyle/>
          <a:p>
            <a:endParaRPr lang="en-US"/>
          </a:p>
        </p:txBody>
      </p:sp>
      <p:sp>
        <p:nvSpPr>
          <p:cNvPr id="8210" name="Line 75"/>
          <p:cNvSpPr>
            <a:spLocks noChangeShapeType="1"/>
          </p:cNvSpPr>
          <p:nvPr/>
        </p:nvSpPr>
        <p:spPr bwMode="auto">
          <a:xfrm>
            <a:off x="6553200" y="2535238"/>
            <a:ext cx="1143000" cy="0"/>
          </a:xfrm>
          <a:prstGeom prst="line">
            <a:avLst/>
          </a:prstGeom>
          <a:noFill/>
          <a:ln w="9525">
            <a:solidFill>
              <a:schemeClr val="tx1"/>
            </a:solidFill>
            <a:miter lim="800000"/>
            <a:headEnd/>
            <a:tailEnd/>
          </a:ln>
        </p:spPr>
        <p:txBody>
          <a:bodyPr wrap="none"/>
          <a:lstStyle/>
          <a:p>
            <a:endParaRPr lang="en-US"/>
          </a:p>
        </p:txBody>
      </p:sp>
      <p:graphicFrame>
        <p:nvGraphicFramePr>
          <p:cNvPr id="9322" name="Group 106"/>
          <p:cNvGraphicFramePr>
            <a:graphicFrameLocks noGrp="1"/>
          </p:cNvGraphicFramePr>
          <p:nvPr/>
        </p:nvGraphicFramePr>
        <p:xfrm>
          <a:off x="457200" y="3048000"/>
          <a:ext cx="8153400" cy="3200400"/>
        </p:xfrm>
        <a:graphic>
          <a:graphicData uri="http://schemas.openxmlformats.org/drawingml/2006/table">
            <a:tbl>
              <a:tblPr/>
              <a:tblGrid>
                <a:gridCol w="8153400"/>
              </a:tblGrid>
              <a:tr h="3200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      </a:t>
                      </a:r>
                      <a:r>
                        <a:rPr kumimoji="0" lang="en-US" sz="1600" b="1" i="0" u="none" strike="noStrike" cap="none" normalizeH="0" baseline="0" dirty="0" smtClean="0">
                          <a:ln>
                            <a:noFill/>
                          </a:ln>
                          <a:solidFill>
                            <a:schemeClr val="tx1"/>
                          </a:solidFill>
                          <a:effectLst/>
                          <a:latin typeface="Tahoma" pitchFamily="34" charset="0"/>
                        </a:rPr>
                        <a:t>1                      A</a:t>
                      </a:r>
                      <a:r>
                        <a:rPr kumimoji="0" lang="en-US" sz="1200" b="1" i="0" u="none" strike="noStrike" cap="none" normalizeH="0" baseline="0" dirty="0" smtClean="0">
                          <a:ln>
                            <a:noFill/>
                          </a:ln>
                          <a:solidFill>
                            <a:schemeClr val="tx1"/>
                          </a:solidFill>
                          <a:effectLst/>
                          <a:latin typeface="Tahoma" pitchFamily="34" charset="0"/>
                        </a:rPr>
                        <a:t>1</a:t>
                      </a:r>
                      <a:r>
                        <a:rPr kumimoji="0" lang="en-US" sz="1600" b="1" i="0" u="none" strike="noStrike" cap="none" normalizeH="0" baseline="0" dirty="0" smtClean="0">
                          <a:ln>
                            <a:noFill/>
                          </a:ln>
                          <a:solidFill>
                            <a:schemeClr val="tx1"/>
                          </a:solidFill>
                          <a:effectLst/>
                          <a:latin typeface="Tahoma" pitchFamily="34" charset="0"/>
                        </a:rPr>
                        <a:t>         B</a:t>
                      </a:r>
                      <a:r>
                        <a:rPr kumimoji="0" lang="en-US" sz="1200" b="1" i="0" u="none" strike="noStrike" cap="none" normalizeH="0" baseline="0" dirty="0" smtClean="0">
                          <a:ln>
                            <a:noFill/>
                          </a:ln>
                          <a:solidFill>
                            <a:schemeClr val="tx1"/>
                          </a:solidFill>
                          <a:effectLst/>
                          <a:latin typeface="Tahoma" pitchFamily="34" charset="0"/>
                        </a:rPr>
                        <a:t>1</a:t>
                      </a:r>
                      <a:r>
                        <a:rPr kumimoji="0" lang="en-US" sz="1600" b="1" i="0" u="none" strike="noStrike" cap="none" normalizeH="0" baseline="0" dirty="0" smtClean="0">
                          <a:ln>
                            <a:noFill/>
                          </a:ln>
                          <a:solidFill>
                            <a:schemeClr val="tx1"/>
                          </a:solidFill>
                          <a:effectLst/>
                          <a:latin typeface="Tahoma" pitchFamily="34" charset="0"/>
                        </a:rPr>
                        <a:t>            ----          ----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           2                      A</a:t>
                      </a:r>
                      <a:r>
                        <a:rPr kumimoji="0" lang="en-US" sz="1200" b="1" i="0" u="none" strike="noStrike" cap="none" normalizeH="0" baseline="0" dirty="0" smtClean="0">
                          <a:ln>
                            <a:noFill/>
                          </a:ln>
                          <a:solidFill>
                            <a:schemeClr val="tx1"/>
                          </a:solidFill>
                          <a:effectLst/>
                          <a:latin typeface="Tahoma" pitchFamily="34" charset="0"/>
                        </a:rPr>
                        <a:t>2</a:t>
                      </a:r>
                      <a:r>
                        <a:rPr kumimoji="0" lang="en-US" sz="1600" b="1" i="0" u="none" strike="noStrike" cap="none" normalizeH="0" baseline="0" dirty="0" smtClean="0">
                          <a:ln>
                            <a:noFill/>
                          </a:ln>
                          <a:solidFill>
                            <a:schemeClr val="tx1"/>
                          </a:solidFill>
                          <a:effectLst/>
                          <a:latin typeface="Tahoma" pitchFamily="34" charset="0"/>
                        </a:rPr>
                        <a:t>         B</a:t>
                      </a:r>
                      <a:r>
                        <a:rPr kumimoji="0" lang="en-US" sz="1200" b="1" i="0" u="none" strike="noStrike" cap="none" normalizeH="0" baseline="0" dirty="0" smtClean="0">
                          <a:ln>
                            <a:noFill/>
                          </a:ln>
                          <a:solidFill>
                            <a:schemeClr val="tx1"/>
                          </a:solidFill>
                          <a:effectLst/>
                          <a:latin typeface="Tahoma" pitchFamily="34" charset="0"/>
                        </a:rPr>
                        <a:t>2               </a:t>
                      </a:r>
                      <a:r>
                        <a:rPr kumimoji="0" lang="en-US" sz="1600" b="1" i="0" u="none" strike="noStrike" cap="none" normalizeH="0" baseline="0" dirty="0" smtClean="0">
                          <a:ln>
                            <a:noFill/>
                          </a:ln>
                          <a:solidFill>
                            <a:schemeClr val="tx1"/>
                          </a:solidFill>
                          <a:effectLst/>
                          <a:latin typeface="Tahoma" pitchFamily="34" charset="0"/>
                        </a:rPr>
                        <a:t>A</a:t>
                      </a:r>
                      <a:r>
                        <a:rPr kumimoji="0" lang="en-US" sz="1200" b="1" i="0" u="none" strike="noStrike" cap="none" normalizeH="0" baseline="0" dirty="0" smtClean="0">
                          <a:ln>
                            <a:noFill/>
                          </a:ln>
                          <a:solidFill>
                            <a:schemeClr val="tx1"/>
                          </a:solidFill>
                          <a:effectLst/>
                          <a:latin typeface="Tahoma" pitchFamily="34" charset="0"/>
                        </a:rPr>
                        <a:t>1</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1</a:t>
                      </a:r>
                      <a:r>
                        <a:rPr kumimoji="0" lang="en-US" sz="1600" b="1" i="0" u="none" strike="noStrike" cap="none" normalizeH="0" baseline="0" dirty="0" smtClean="0">
                          <a:ln>
                            <a:noFill/>
                          </a:ln>
                          <a:solidFill>
                            <a:schemeClr val="tx1"/>
                          </a:solidFill>
                          <a:effectLst/>
                          <a:latin typeface="Tahoma" pitchFamily="34" charset="0"/>
                        </a:rPr>
                        <a:t>       C</a:t>
                      </a:r>
                      <a:r>
                        <a:rPr kumimoji="0" lang="en-US" sz="1200" b="1" i="0" u="none" strike="noStrike" cap="none" normalizeH="0" baseline="0" dirty="0" smtClean="0">
                          <a:ln>
                            <a:noFill/>
                          </a:ln>
                          <a:solidFill>
                            <a:schemeClr val="tx1"/>
                          </a:solidFill>
                          <a:effectLst/>
                          <a:latin typeface="Tahoma" pitchFamily="34" charset="0"/>
                        </a:rPr>
                        <a:t>1</a:t>
                      </a:r>
                      <a:r>
                        <a:rPr kumimoji="0" lang="en-US" sz="1600" b="1" i="0" u="none" strike="noStrike" cap="none" normalizeH="0" baseline="0" dirty="0" smtClean="0">
                          <a:ln>
                            <a:noFill/>
                          </a:ln>
                          <a:solidFill>
                            <a:schemeClr val="tx1"/>
                          </a:solidFill>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           3                      A</a:t>
                      </a:r>
                      <a:r>
                        <a:rPr kumimoji="0" lang="en-US" sz="1200" b="1" i="0" u="none" strike="noStrike" cap="none" normalizeH="0" baseline="0" dirty="0" smtClean="0">
                          <a:ln>
                            <a:noFill/>
                          </a:ln>
                          <a:solidFill>
                            <a:schemeClr val="tx1"/>
                          </a:solidFill>
                          <a:effectLst/>
                          <a:latin typeface="Tahoma" pitchFamily="34" charset="0"/>
                        </a:rPr>
                        <a:t>3</a:t>
                      </a:r>
                      <a:r>
                        <a:rPr kumimoji="0" lang="en-US" sz="1600" b="1" i="0" u="none" strike="noStrike" cap="none" normalizeH="0" baseline="0" dirty="0" smtClean="0">
                          <a:ln>
                            <a:noFill/>
                          </a:ln>
                          <a:solidFill>
                            <a:schemeClr val="tx1"/>
                          </a:solidFill>
                          <a:effectLst/>
                          <a:latin typeface="Tahoma" pitchFamily="34" charset="0"/>
                        </a:rPr>
                        <a:t>         B</a:t>
                      </a:r>
                      <a:r>
                        <a:rPr kumimoji="0" lang="en-US" sz="1200" b="1" i="0" u="none" strike="noStrike" cap="none" normalizeH="0" baseline="0" dirty="0" smtClean="0">
                          <a:ln>
                            <a:noFill/>
                          </a:ln>
                          <a:solidFill>
                            <a:schemeClr val="tx1"/>
                          </a:solidFill>
                          <a:effectLst/>
                          <a:latin typeface="Tahoma" pitchFamily="34" charset="0"/>
                        </a:rPr>
                        <a:t>3</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2</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2</a:t>
                      </a:r>
                      <a:r>
                        <a:rPr kumimoji="0" lang="en-US" sz="1600" b="1" i="0" u="none" strike="noStrike" cap="none" normalizeH="0" baseline="0" dirty="0" smtClean="0">
                          <a:ln>
                            <a:noFill/>
                          </a:ln>
                          <a:solidFill>
                            <a:schemeClr val="tx1"/>
                          </a:solidFill>
                          <a:effectLst/>
                          <a:latin typeface="Tahoma" pitchFamily="34" charset="0"/>
                        </a:rPr>
                        <a:t>       C</a:t>
                      </a:r>
                      <a:r>
                        <a:rPr kumimoji="0" lang="en-US" sz="1200" b="1" i="0" u="none" strike="noStrike" cap="none" normalizeH="0" baseline="0" dirty="0" smtClean="0">
                          <a:ln>
                            <a:noFill/>
                          </a:ln>
                          <a:solidFill>
                            <a:schemeClr val="tx1"/>
                          </a:solidFill>
                          <a:effectLst/>
                          <a:latin typeface="Tahoma" pitchFamily="34" charset="0"/>
                        </a:rPr>
                        <a:t>2</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1</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1</a:t>
                      </a:r>
                      <a:r>
                        <a:rPr kumimoji="0" lang="en-US" sz="1600" b="1" i="0" u="none" strike="noStrike" cap="none" normalizeH="0" baseline="0" dirty="0" smtClean="0">
                          <a:ln>
                            <a:noFill/>
                          </a:ln>
                          <a:solidFill>
                            <a:schemeClr val="tx1"/>
                          </a:solidFill>
                          <a:effectLst/>
                          <a:latin typeface="Tahoma" pitchFamily="34" charset="0"/>
                        </a:rPr>
                        <a:t>+C</a:t>
                      </a:r>
                      <a:r>
                        <a:rPr kumimoji="0" lang="en-US" sz="1200" b="1" i="0" u="none" strike="noStrike" cap="none" normalizeH="0" baseline="0" dirty="0" smtClean="0">
                          <a:ln>
                            <a:noFill/>
                          </a:ln>
                          <a:solidFill>
                            <a:schemeClr val="tx1"/>
                          </a:solidFill>
                          <a:effectLst/>
                          <a:latin typeface="Tahoma" pitchFamily="34" charset="0"/>
                        </a:rPr>
                        <a:t>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           4                      A</a:t>
                      </a:r>
                      <a:r>
                        <a:rPr kumimoji="0" lang="en-US" sz="1200" b="1" i="0" u="none" strike="noStrike" cap="none" normalizeH="0" baseline="0" dirty="0" smtClean="0">
                          <a:ln>
                            <a:noFill/>
                          </a:ln>
                          <a:solidFill>
                            <a:schemeClr val="tx1"/>
                          </a:solidFill>
                          <a:effectLst/>
                          <a:latin typeface="Tahoma" pitchFamily="34" charset="0"/>
                        </a:rPr>
                        <a:t>4</a:t>
                      </a:r>
                      <a:r>
                        <a:rPr kumimoji="0" lang="en-US" sz="1600" b="1" i="0" u="none" strike="noStrike" cap="none" normalizeH="0" baseline="0" dirty="0" smtClean="0">
                          <a:ln>
                            <a:noFill/>
                          </a:ln>
                          <a:solidFill>
                            <a:schemeClr val="tx1"/>
                          </a:solidFill>
                          <a:effectLst/>
                          <a:latin typeface="Tahoma" pitchFamily="34" charset="0"/>
                        </a:rPr>
                        <a:t>         B</a:t>
                      </a:r>
                      <a:r>
                        <a:rPr kumimoji="0" lang="en-US" sz="1200" b="1" i="0" u="none" strike="noStrike" cap="none" normalizeH="0" baseline="0" dirty="0" smtClean="0">
                          <a:ln>
                            <a:noFill/>
                          </a:ln>
                          <a:solidFill>
                            <a:schemeClr val="tx1"/>
                          </a:solidFill>
                          <a:effectLst/>
                          <a:latin typeface="Tahoma" pitchFamily="34" charset="0"/>
                        </a:rPr>
                        <a:t>4</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3</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3</a:t>
                      </a:r>
                      <a:r>
                        <a:rPr kumimoji="0" lang="en-US" sz="1600" b="1" i="0" u="none" strike="noStrike" cap="none" normalizeH="0" baseline="0" dirty="0" smtClean="0">
                          <a:ln>
                            <a:noFill/>
                          </a:ln>
                          <a:solidFill>
                            <a:schemeClr val="tx1"/>
                          </a:solidFill>
                          <a:effectLst/>
                          <a:latin typeface="Tahoma" pitchFamily="34" charset="0"/>
                        </a:rPr>
                        <a:t>       C</a:t>
                      </a:r>
                      <a:r>
                        <a:rPr kumimoji="0" lang="en-US" sz="1200" b="1" i="0" u="none" strike="noStrike" cap="none" normalizeH="0" baseline="0" dirty="0" smtClean="0">
                          <a:ln>
                            <a:noFill/>
                          </a:ln>
                          <a:solidFill>
                            <a:schemeClr val="tx1"/>
                          </a:solidFill>
                          <a:effectLst/>
                          <a:latin typeface="Tahoma" pitchFamily="34" charset="0"/>
                        </a:rPr>
                        <a:t>3</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2</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2</a:t>
                      </a:r>
                      <a:r>
                        <a:rPr kumimoji="0" lang="en-US" sz="1600" b="1" i="0" u="none" strike="noStrike" cap="none" normalizeH="0" baseline="0" dirty="0" smtClean="0">
                          <a:ln>
                            <a:noFill/>
                          </a:ln>
                          <a:solidFill>
                            <a:schemeClr val="tx1"/>
                          </a:solidFill>
                          <a:effectLst/>
                          <a:latin typeface="Tahoma" pitchFamily="34" charset="0"/>
                        </a:rPr>
                        <a:t>+C</a:t>
                      </a:r>
                      <a:r>
                        <a:rPr kumimoji="0" lang="en-US" sz="1200" b="1" i="0" u="none" strike="noStrike" cap="none" normalizeH="0" baseline="0" dirty="0" smtClean="0">
                          <a:ln>
                            <a:noFill/>
                          </a:ln>
                          <a:solidFill>
                            <a:schemeClr val="tx1"/>
                          </a:solidFill>
                          <a:effectLst/>
                          <a:latin typeface="Tahoma" pitchFamily="34" charset="0"/>
                        </a:rPr>
                        <a:t>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           5                      A</a:t>
                      </a:r>
                      <a:r>
                        <a:rPr kumimoji="0" lang="en-US" sz="1200" b="1" i="0" u="none" strike="noStrike" cap="none" normalizeH="0" baseline="0" dirty="0" smtClean="0">
                          <a:ln>
                            <a:noFill/>
                          </a:ln>
                          <a:solidFill>
                            <a:schemeClr val="tx1"/>
                          </a:solidFill>
                          <a:effectLst/>
                          <a:latin typeface="Tahoma" pitchFamily="34" charset="0"/>
                        </a:rPr>
                        <a:t>5</a:t>
                      </a:r>
                      <a:r>
                        <a:rPr kumimoji="0" lang="en-US" sz="1600" b="1" i="0" u="none" strike="noStrike" cap="none" normalizeH="0" baseline="0" dirty="0" smtClean="0">
                          <a:ln>
                            <a:noFill/>
                          </a:ln>
                          <a:solidFill>
                            <a:schemeClr val="tx1"/>
                          </a:solidFill>
                          <a:effectLst/>
                          <a:latin typeface="Tahoma" pitchFamily="34" charset="0"/>
                        </a:rPr>
                        <a:t>         B</a:t>
                      </a:r>
                      <a:r>
                        <a:rPr kumimoji="0" lang="en-US" sz="1200" b="1" i="0" u="none" strike="noStrike" cap="none" normalizeH="0" baseline="0" dirty="0" smtClean="0">
                          <a:ln>
                            <a:noFill/>
                          </a:ln>
                          <a:solidFill>
                            <a:schemeClr val="tx1"/>
                          </a:solidFill>
                          <a:effectLst/>
                          <a:latin typeface="Tahoma" pitchFamily="34" charset="0"/>
                        </a:rPr>
                        <a:t>5</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4</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4</a:t>
                      </a:r>
                      <a:r>
                        <a:rPr kumimoji="0" lang="en-US" sz="1600" b="1" i="0" u="none" strike="noStrike" cap="none" normalizeH="0" baseline="0" dirty="0" smtClean="0">
                          <a:ln>
                            <a:noFill/>
                          </a:ln>
                          <a:solidFill>
                            <a:schemeClr val="tx1"/>
                          </a:solidFill>
                          <a:effectLst/>
                          <a:latin typeface="Tahoma" pitchFamily="34" charset="0"/>
                        </a:rPr>
                        <a:t>       C</a:t>
                      </a:r>
                      <a:r>
                        <a:rPr kumimoji="0" lang="en-US" sz="1200" b="1" i="0" u="none" strike="noStrike" cap="none" normalizeH="0" baseline="0" dirty="0" smtClean="0">
                          <a:ln>
                            <a:noFill/>
                          </a:ln>
                          <a:solidFill>
                            <a:schemeClr val="tx1"/>
                          </a:solidFill>
                          <a:effectLst/>
                          <a:latin typeface="Tahoma" pitchFamily="34" charset="0"/>
                        </a:rPr>
                        <a:t>4</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3</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3</a:t>
                      </a:r>
                      <a:r>
                        <a:rPr kumimoji="0" lang="en-US" sz="1600" b="1" i="0" u="none" strike="noStrike" cap="none" normalizeH="0" baseline="0" dirty="0" smtClean="0">
                          <a:ln>
                            <a:noFill/>
                          </a:ln>
                          <a:solidFill>
                            <a:schemeClr val="tx1"/>
                          </a:solidFill>
                          <a:effectLst/>
                          <a:latin typeface="Tahoma" pitchFamily="34" charset="0"/>
                        </a:rPr>
                        <a:t>+C</a:t>
                      </a:r>
                      <a:r>
                        <a:rPr kumimoji="0" lang="en-US" sz="1200" b="1" i="0" u="none" strike="noStrike" cap="none" normalizeH="0" baseline="0" dirty="0" smtClean="0">
                          <a:ln>
                            <a:noFill/>
                          </a:ln>
                          <a:solidFill>
                            <a:schemeClr val="tx1"/>
                          </a:solidFill>
                          <a:effectLst/>
                          <a:latin typeface="Tahoma" pitchFamily="34" charset="0"/>
                        </a:rPr>
                        <a:t>3</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           6                      A</a:t>
                      </a:r>
                      <a:r>
                        <a:rPr kumimoji="0" lang="en-US" sz="1200" b="1" i="0" u="none" strike="noStrike" cap="none" normalizeH="0" baseline="0" dirty="0" smtClean="0">
                          <a:ln>
                            <a:noFill/>
                          </a:ln>
                          <a:solidFill>
                            <a:schemeClr val="tx1"/>
                          </a:solidFill>
                          <a:effectLst/>
                          <a:latin typeface="Tahoma" pitchFamily="34" charset="0"/>
                        </a:rPr>
                        <a:t>6</a:t>
                      </a:r>
                      <a:r>
                        <a:rPr kumimoji="0" lang="en-US" sz="1600" b="1" i="0" u="none" strike="noStrike" cap="none" normalizeH="0" baseline="0" dirty="0" smtClean="0">
                          <a:ln>
                            <a:noFill/>
                          </a:ln>
                          <a:solidFill>
                            <a:schemeClr val="tx1"/>
                          </a:solidFill>
                          <a:effectLst/>
                          <a:latin typeface="Tahoma" pitchFamily="34" charset="0"/>
                        </a:rPr>
                        <a:t>         B</a:t>
                      </a:r>
                      <a:r>
                        <a:rPr kumimoji="0" lang="en-US" sz="1200" b="1" i="0" u="none" strike="noStrike" cap="none" normalizeH="0" baseline="0" dirty="0" smtClean="0">
                          <a:ln>
                            <a:noFill/>
                          </a:ln>
                          <a:solidFill>
                            <a:schemeClr val="tx1"/>
                          </a:solidFill>
                          <a:effectLst/>
                          <a:latin typeface="Tahoma" pitchFamily="34" charset="0"/>
                        </a:rPr>
                        <a:t>6</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5</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5</a:t>
                      </a:r>
                      <a:r>
                        <a:rPr kumimoji="0" lang="en-US" sz="1600" b="1" i="0" u="none" strike="noStrike" cap="none" normalizeH="0" baseline="0" dirty="0" smtClean="0">
                          <a:ln>
                            <a:noFill/>
                          </a:ln>
                          <a:solidFill>
                            <a:schemeClr val="tx1"/>
                          </a:solidFill>
                          <a:effectLst/>
                          <a:latin typeface="Tahoma" pitchFamily="34" charset="0"/>
                        </a:rPr>
                        <a:t>       C</a:t>
                      </a:r>
                      <a:r>
                        <a:rPr kumimoji="0" lang="en-US" sz="1200" b="1" i="0" u="none" strike="noStrike" cap="none" normalizeH="0" baseline="0" dirty="0" smtClean="0">
                          <a:ln>
                            <a:noFill/>
                          </a:ln>
                          <a:solidFill>
                            <a:schemeClr val="tx1"/>
                          </a:solidFill>
                          <a:effectLst/>
                          <a:latin typeface="Tahoma" pitchFamily="34" charset="0"/>
                        </a:rPr>
                        <a:t>5</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4</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4</a:t>
                      </a:r>
                      <a:r>
                        <a:rPr kumimoji="0" lang="en-US" sz="1600" b="1" i="0" u="none" strike="noStrike" cap="none" normalizeH="0" baseline="0" dirty="0" smtClean="0">
                          <a:ln>
                            <a:noFill/>
                          </a:ln>
                          <a:solidFill>
                            <a:schemeClr val="tx1"/>
                          </a:solidFill>
                          <a:effectLst/>
                          <a:latin typeface="Tahoma" pitchFamily="34" charset="0"/>
                        </a:rPr>
                        <a:t>+C</a:t>
                      </a:r>
                      <a:r>
                        <a:rPr kumimoji="0" lang="en-US" sz="1200" b="1" i="0" u="none" strike="noStrike" cap="none" normalizeH="0" baseline="0" dirty="0" smtClean="0">
                          <a:ln>
                            <a:noFill/>
                          </a:ln>
                          <a:solidFill>
                            <a:schemeClr val="tx1"/>
                          </a:solidFill>
                          <a:effectLst/>
                          <a:latin typeface="Tahoma" pitchFamily="34" charset="0"/>
                        </a:rPr>
                        <a:t>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           7                      A</a:t>
                      </a:r>
                      <a:r>
                        <a:rPr kumimoji="0" lang="en-US" sz="1200" b="1" i="0" u="none" strike="noStrike" cap="none" normalizeH="0" baseline="0" dirty="0" smtClean="0">
                          <a:ln>
                            <a:noFill/>
                          </a:ln>
                          <a:solidFill>
                            <a:schemeClr val="tx1"/>
                          </a:solidFill>
                          <a:effectLst/>
                          <a:latin typeface="Tahoma" pitchFamily="34" charset="0"/>
                        </a:rPr>
                        <a:t>7</a:t>
                      </a:r>
                      <a:r>
                        <a:rPr kumimoji="0" lang="en-US" sz="1600" b="1" i="0" u="none" strike="noStrike" cap="none" normalizeH="0" baseline="0" dirty="0" smtClean="0">
                          <a:ln>
                            <a:noFill/>
                          </a:ln>
                          <a:solidFill>
                            <a:schemeClr val="tx1"/>
                          </a:solidFill>
                          <a:effectLst/>
                          <a:latin typeface="Tahoma" pitchFamily="34" charset="0"/>
                        </a:rPr>
                        <a:t>         B</a:t>
                      </a:r>
                      <a:r>
                        <a:rPr kumimoji="0" lang="en-US" sz="1200" b="1" i="0" u="none" strike="noStrike" cap="none" normalizeH="0" baseline="0" dirty="0" smtClean="0">
                          <a:ln>
                            <a:noFill/>
                          </a:ln>
                          <a:solidFill>
                            <a:schemeClr val="tx1"/>
                          </a:solidFill>
                          <a:effectLst/>
                          <a:latin typeface="Tahoma" pitchFamily="34" charset="0"/>
                        </a:rPr>
                        <a:t>7</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6</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6</a:t>
                      </a:r>
                      <a:r>
                        <a:rPr kumimoji="0" lang="en-US" sz="1600" b="1" i="0" u="none" strike="noStrike" cap="none" normalizeH="0" baseline="0" dirty="0" smtClean="0">
                          <a:ln>
                            <a:noFill/>
                          </a:ln>
                          <a:solidFill>
                            <a:schemeClr val="tx1"/>
                          </a:solidFill>
                          <a:effectLst/>
                          <a:latin typeface="Tahoma" pitchFamily="34" charset="0"/>
                        </a:rPr>
                        <a:t>       C</a:t>
                      </a:r>
                      <a:r>
                        <a:rPr kumimoji="0" lang="en-US" sz="1200" b="1" i="0" u="none" strike="noStrike" cap="none" normalizeH="0" baseline="0" dirty="0" smtClean="0">
                          <a:ln>
                            <a:noFill/>
                          </a:ln>
                          <a:solidFill>
                            <a:schemeClr val="tx1"/>
                          </a:solidFill>
                          <a:effectLst/>
                          <a:latin typeface="Tahoma" pitchFamily="34" charset="0"/>
                        </a:rPr>
                        <a:t>6</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5</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5</a:t>
                      </a:r>
                      <a:r>
                        <a:rPr kumimoji="0" lang="en-US" sz="1600" b="1" i="0" u="none" strike="noStrike" cap="none" normalizeH="0" baseline="0" dirty="0" smtClean="0">
                          <a:ln>
                            <a:noFill/>
                          </a:ln>
                          <a:solidFill>
                            <a:schemeClr val="tx1"/>
                          </a:solidFill>
                          <a:effectLst/>
                          <a:latin typeface="Tahoma" pitchFamily="34" charset="0"/>
                        </a:rPr>
                        <a:t>+C</a:t>
                      </a:r>
                      <a:r>
                        <a:rPr kumimoji="0" lang="en-US" sz="1200" b="1" i="0" u="none" strike="noStrike" cap="none" normalizeH="0" baseline="0" dirty="0" smtClean="0">
                          <a:ln>
                            <a:noFill/>
                          </a:ln>
                          <a:solidFill>
                            <a:schemeClr val="tx1"/>
                          </a:solidFill>
                          <a:effectLst/>
                          <a:latin typeface="Tahoma" pitchFamily="34" charset="0"/>
                        </a:rPr>
                        <a: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           8                     ----        ----         A</a:t>
                      </a:r>
                      <a:r>
                        <a:rPr kumimoji="0" lang="en-US" sz="1200" b="1" i="0" u="none" strike="noStrike" cap="none" normalizeH="0" baseline="0" dirty="0" smtClean="0">
                          <a:ln>
                            <a:noFill/>
                          </a:ln>
                          <a:solidFill>
                            <a:schemeClr val="tx1"/>
                          </a:solidFill>
                          <a:effectLst/>
                          <a:latin typeface="Tahoma" pitchFamily="34" charset="0"/>
                        </a:rPr>
                        <a:t>7</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7</a:t>
                      </a:r>
                      <a:r>
                        <a:rPr kumimoji="0" lang="en-US" sz="1600" b="1" i="0" u="none" strike="noStrike" cap="none" normalizeH="0" baseline="0" dirty="0" smtClean="0">
                          <a:ln>
                            <a:noFill/>
                          </a:ln>
                          <a:solidFill>
                            <a:schemeClr val="tx1"/>
                          </a:solidFill>
                          <a:effectLst/>
                          <a:latin typeface="Tahoma" pitchFamily="34" charset="0"/>
                        </a:rPr>
                        <a:t>       C</a:t>
                      </a:r>
                      <a:r>
                        <a:rPr kumimoji="0" lang="en-US" sz="1200" b="1" i="0" u="none" strike="noStrike" cap="none" normalizeH="0" baseline="0" dirty="0" smtClean="0">
                          <a:ln>
                            <a:noFill/>
                          </a:ln>
                          <a:solidFill>
                            <a:schemeClr val="tx1"/>
                          </a:solidFill>
                          <a:effectLst/>
                          <a:latin typeface="Tahoma" pitchFamily="34" charset="0"/>
                        </a:rPr>
                        <a:t>7</a:t>
                      </a:r>
                      <a:r>
                        <a:rPr kumimoji="0" lang="en-US" sz="1600" b="1" i="0" u="none" strike="noStrike" cap="none" normalizeH="0" baseline="0" dirty="0" smtClean="0">
                          <a:ln>
                            <a:noFill/>
                          </a:ln>
                          <a:solidFill>
                            <a:schemeClr val="tx1"/>
                          </a:solidFill>
                          <a:effectLst/>
                          <a:latin typeface="Tahoma" pitchFamily="34" charset="0"/>
                        </a:rPr>
                        <a:t>                A</a:t>
                      </a:r>
                      <a:r>
                        <a:rPr kumimoji="0" lang="en-US" sz="1200" b="1" i="0" u="none" strike="noStrike" cap="none" normalizeH="0" baseline="0" dirty="0" smtClean="0">
                          <a:ln>
                            <a:noFill/>
                          </a:ln>
                          <a:solidFill>
                            <a:schemeClr val="tx1"/>
                          </a:solidFill>
                          <a:effectLst/>
                          <a:latin typeface="Tahoma" pitchFamily="34" charset="0"/>
                        </a:rPr>
                        <a:t>6</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6</a:t>
                      </a:r>
                      <a:r>
                        <a:rPr kumimoji="0" lang="en-US" sz="1600" b="1" i="0" u="none" strike="noStrike" cap="none" normalizeH="0" baseline="0" dirty="0" smtClean="0">
                          <a:ln>
                            <a:noFill/>
                          </a:ln>
                          <a:solidFill>
                            <a:schemeClr val="tx1"/>
                          </a:solidFill>
                          <a:effectLst/>
                          <a:latin typeface="Tahoma" pitchFamily="34" charset="0"/>
                        </a:rPr>
                        <a:t>+C</a:t>
                      </a:r>
                      <a:r>
                        <a:rPr kumimoji="0" lang="en-US" sz="1200" b="1" i="0" u="none" strike="noStrike" cap="none" normalizeH="0" baseline="0" dirty="0" smtClean="0">
                          <a:ln>
                            <a:noFill/>
                          </a:ln>
                          <a:solidFill>
                            <a:schemeClr val="tx1"/>
                          </a:solidFill>
                          <a:effectLst/>
                          <a:latin typeface="Tahoma" pitchFamily="34" charset="0"/>
                        </a:rPr>
                        <a:t>6</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           9                     ----        ----           ----        ----               A</a:t>
                      </a:r>
                      <a:r>
                        <a:rPr kumimoji="0" lang="en-US" sz="1200" b="1" i="0" u="none" strike="noStrike" cap="none" normalizeH="0" baseline="0" dirty="0" smtClean="0">
                          <a:ln>
                            <a:noFill/>
                          </a:ln>
                          <a:solidFill>
                            <a:schemeClr val="tx1"/>
                          </a:solidFill>
                          <a:effectLst/>
                          <a:latin typeface="Tahoma" pitchFamily="34" charset="0"/>
                        </a:rPr>
                        <a:t>7</a:t>
                      </a:r>
                      <a:r>
                        <a:rPr kumimoji="0" lang="en-US" sz="1600" b="1" i="0" u="none" strike="noStrike" cap="none" normalizeH="0" baseline="0" dirty="0" smtClean="0">
                          <a:ln>
                            <a:noFill/>
                          </a:ln>
                          <a:solidFill>
                            <a:schemeClr val="tx1"/>
                          </a:solidFill>
                          <a:effectLst/>
                          <a:latin typeface="Tahoma" pitchFamily="34" charset="0"/>
                        </a:rPr>
                        <a:t>*B</a:t>
                      </a:r>
                      <a:r>
                        <a:rPr kumimoji="0" lang="en-US" sz="1200" b="1" i="0" u="none" strike="noStrike" cap="none" normalizeH="0" baseline="0" dirty="0" smtClean="0">
                          <a:ln>
                            <a:noFill/>
                          </a:ln>
                          <a:solidFill>
                            <a:schemeClr val="tx1"/>
                          </a:solidFill>
                          <a:effectLst/>
                          <a:latin typeface="Tahoma" pitchFamily="34" charset="0"/>
                        </a:rPr>
                        <a:t>7</a:t>
                      </a:r>
                      <a:r>
                        <a:rPr kumimoji="0" lang="en-US" sz="1600" b="1" i="0" u="none" strike="noStrike" cap="none" normalizeH="0" baseline="0" dirty="0" smtClean="0">
                          <a:ln>
                            <a:noFill/>
                          </a:ln>
                          <a:solidFill>
                            <a:schemeClr val="tx1"/>
                          </a:solidFill>
                          <a:effectLst/>
                          <a:latin typeface="Tahoma" pitchFamily="34" charset="0"/>
                        </a:rPr>
                        <a:t>+C</a:t>
                      </a:r>
                      <a:r>
                        <a:rPr kumimoji="0" lang="en-US" sz="1200" b="1" i="0" u="none" strike="noStrike" cap="none" normalizeH="0" baseline="0" dirty="0" smtClean="0">
                          <a:ln>
                            <a:noFill/>
                          </a:ln>
                          <a:solidFill>
                            <a:schemeClr val="tx1"/>
                          </a:solidFill>
                          <a:effectLst/>
                          <a:latin typeface="Tahoma" pitchFamily="34" charset="0"/>
                        </a:rPr>
                        <a:t>7</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8213" name="Text Box 107"/>
          <p:cNvSpPr txBox="1">
            <a:spLocks noChangeArrowheads="1"/>
          </p:cNvSpPr>
          <p:nvPr/>
        </p:nvSpPr>
        <p:spPr bwMode="auto">
          <a:xfrm>
            <a:off x="1295400" y="457200"/>
            <a:ext cx="6400800" cy="523220"/>
          </a:xfrm>
          <a:prstGeom prst="rect">
            <a:avLst/>
          </a:prstGeom>
          <a:noFill/>
          <a:ln w="9525">
            <a:noFill/>
            <a:miter lim="800000"/>
            <a:headEnd/>
            <a:tailEnd/>
          </a:ln>
        </p:spPr>
        <p:txBody>
          <a:bodyPr>
            <a:spAutoFit/>
          </a:bodyPr>
          <a:lstStyle/>
          <a:p>
            <a:pPr>
              <a:spcBef>
                <a:spcPct val="50000"/>
              </a:spcBef>
            </a:pPr>
            <a:r>
              <a:rPr lang="en-US" sz="2800" dirty="0" smtClean="0">
                <a:solidFill>
                  <a:schemeClr val="tx2"/>
                </a:solidFill>
              </a:rPr>
              <a:t>Content </a:t>
            </a:r>
            <a:r>
              <a:rPr lang="en-US" sz="2800" dirty="0">
                <a:solidFill>
                  <a:schemeClr val="tx2"/>
                </a:solidFill>
              </a:rPr>
              <a:t>of registers in pipeline example.</a:t>
            </a:r>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1225" y="265113"/>
            <a:ext cx="7413625" cy="549275"/>
          </a:xfrm>
          <a:noFill/>
        </p:spPr>
        <p:txBody>
          <a:bodyPr anchor="ctr"/>
          <a:lstStyle/>
          <a:p>
            <a:r>
              <a:rPr lang="en-US" altLang="ko-KR" sz="2800" smtClean="0"/>
              <a:t>GENERAL  PIPELINE</a:t>
            </a:r>
          </a:p>
        </p:txBody>
      </p:sp>
      <p:sp>
        <p:nvSpPr>
          <p:cNvPr id="16387" name="Rectangle 3"/>
          <p:cNvSpPr>
            <a:spLocks noChangeArrowheads="1"/>
          </p:cNvSpPr>
          <p:nvPr/>
        </p:nvSpPr>
        <p:spPr bwMode="auto">
          <a:xfrm>
            <a:off x="1204913" y="1123950"/>
            <a:ext cx="5202237" cy="309563"/>
          </a:xfrm>
          <a:prstGeom prst="rect">
            <a:avLst/>
          </a:prstGeom>
          <a:noFill/>
          <a:ln w="9525">
            <a:noFill/>
            <a:miter lim="800000"/>
            <a:headEnd/>
            <a:tailEnd/>
          </a:ln>
        </p:spPr>
        <p:txBody>
          <a:bodyPr wrap="none" lIns="63500" tIns="25400" rIns="63500" bIns="25400">
            <a:spAutoFit/>
          </a:bodyPr>
          <a:lstStyle/>
          <a:p>
            <a:pPr defTabSz="762000">
              <a:lnSpc>
                <a:spcPct val="85000"/>
              </a:lnSpc>
            </a:pPr>
            <a:r>
              <a:rPr lang="en-US" altLang="ko-KR" sz="2000"/>
              <a:t>General Structure of a 4-Segment Pipeline</a:t>
            </a:r>
          </a:p>
        </p:txBody>
      </p:sp>
      <p:sp>
        <p:nvSpPr>
          <p:cNvPr id="16388" name="Rectangle 5" descr="20%"/>
          <p:cNvSpPr>
            <a:spLocks noChangeArrowheads="1"/>
          </p:cNvSpPr>
          <p:nvPr/>
        </p:nvSpPr>
        <p:spPr bwMode="auto">
          <a:xfrm>
            <a:off x="6119813" y="1957388"/>
            <a:ext cx="257175" cy="773112"/>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6389" name="Rectangle 6" descr="20%"/>
          <p:cNvSpPr>
            <a:spLocks noChangeArrowheads="1"/>
          </p:cNvSpPr>
          <p:nvPr/>
        </p:nvSpPr>
        <p:spPr bwMode="auto">
          <a:xfrm>
            <a:off x="4802188" y="1957388"/>
            <a:ext cx="257175" cy="773112"/>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6390" name="Rectangle 7" descr="20%"/>
          <p:cNvSpPr>
            <a:spLocks noChangeArrowheads="1"/>
          </p:cNvSpPr>
          <p:nvPr/>
        </p:nvSpPr>
        <p:spPr bwMode="auto">
          <a:xfrm>
            <a:off x="3484563" y="1957388"/>
            <a:ext cx="255587" cy="773112"/>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6391" name="Rectangle 8" descr="20%"/>
          <p:cNvSpPr>
            <a:spLocks noChangeArrowheads="1"/>
          </p:cNvSpPr>
          <p:nvPr/>
        </p:nvSpPr>
        <p:spPr bwMode="auto">
          <a:xfrm>
            <a:off x="2179638" y="1957388"/>
            <a:ext cx="242887" cy="773112"/>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6392" name="Rectangle 9"/>
          <p:cNvSpPr>
            <a:spLocks noChangeArrowheads="1"/>
          </p:cNvSpPr>
          <p:nvPr/>
        </p:nvSpPr>
        <p:spPr bwMode="auto">
          <a:xfrm>
            <a:off x="1466850" y="2235200"/>
            <a:ext cx="285750"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S</a:t>
            </a:r>
          </a:p>
        </p:txBody>
      </p:sp>
      <p:sp>
        <p:nvSpPr>
          <p:cNvPr id="16393" name="Rectangle 10"/>
          <p:cNvSpPr>
            <a:spLocks noChangeArrowheads="1"/>
          </p:cNvSpPr>
          <p:nvPr/>
        </p:nvSpPr>
        <p:spPr bwMode="auto">
          <a:xfrm>
            <a:off x="1409700" y="1957388"/>
            <a:ext cx="465138" cy="773112"/>
          </a:xfrm>
          <a:prstGeom prst="rect">
            <a:avLst/>
          </a:prstGeom>
          <a:noFill/>
          <a:ln w="25399">
            <a:solidFill>
              <a:srgbClr val="000000"/>
            </a:solidFill>
            <a:miter lim="800000"/>
            <a:headEnd/>
            <a:tailEnd/>
          </a:ln>
        </p:spPr>
        <p:txBody>
          <a:bodyPr wrap="none" anchor="ctr"/>
          <a:lstStyle/>
          <a:p>
            <a:endParaRPr lang="en-US"/>
          </a:p>
        </p:txBody>
      </p:sp>
      <p:sp>
        <p:nvSpPr>
          <p:cNvPr id="16394" name="Rectangle 11"/>
          <p:cNvSpPr>
            <a:spLocks noChangeArrowheads="1"/>
          </p:cNvSpPr>
          <p:nvPr/>
        </p:nvSpPr>
        <p:spPr bwMode="auto">
          <a:xfrm>
            <a:off x="2127250" y="2235200"/>
            <a:ext cx="293688"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R</a:t>
            </a:r>
          </a:p>
        </p:txBody>
      </p:sp>
      <p:sp>
        <p:nvSpPr>
          <p:cNvPr id="16395" name="Line 13"/>
          <p:cNvSpPr>
            <a:spLocks noChangeShapeType="1"/>
          </p:cNvSpPr>
          <p:nvPr/>
        </p:nvSpPr>
        <p:spPr bwMode="auto">
          <a:xfrm>
            <a:off x="1885950" y="2344738"/>
            <a:ext cx="287338" cy="3175"/>
          </a:xfrm>
          <a:prstGeom prst="line">
            <a:avLst/>
          </a:prstGeom>
          <a:noFill/>
          <a:ln w="25400">
            <a:solidFill>
              <a:srgbClr val="000000"/>
            </a:solidFill>
            <a:round/>
            <a:headEnd type="none" w="sm" len="sm"/>
            <a:tailEnd type="triangle" w="sm" len="sm"/>
          </a:ln>
        </p:spPr>
        <p:txBody>
          <a:bodyPr wrap="none" anchor="ctr"/>
          <a:lstStyle/>
          <a:p>
            <a:endParaRPr lang="en-US"/>
          </a:p>
        </p:txBody>
      </p:sp>
      <p:sp>
        <p:nvSpPr>
          <p:cNvPr id="16396" name="Line 14"/>
          <p:cNvSpPr>
            <a:spLocks noChangeShapeType="1"/>
          </p:cNvSpPr>
          <p:nvPr/>
        </p:nvSpPr>
        <p:spPr bwMode="auto">
          <a:xfrm>
            <a:off x="2227263" y="1947863"/>
            <a:ext cx="85725" cy="587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397" name="Line 15"/>
          <p:cNvSpPr>
            <a:spLocks noChangeShapeType="1"/>
          </p:cNvSpPr>
          <p:nvPr/>
        </p:nvSpPr>
        <p:spPr bwMode="auto">
          <a:xfrm flipH="1">
            <a:off x="2300288" y="1947863"/>
            <a:ext cx="85725" cy="587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398" name="Line 17"/>
          <p:cNvSpPr>
            <a:spLocks noChangeShapeType="1"/>
          </p:cNvSpPr>
          <p:nvPr/>
        </p:nvSpPr>
        <p:spPr bwMode="auto">
          <a:xfrm flipV="1">
            <a:off x="1128713" y="2339975"/>
            <a:ext cx="263525" cy="4763"/>
          </a:xfrm>
          <a:prstGeom prst="line">
            <a:avLst/>
          </a:prstGeom>
          <a:noFill/>
          <a:ln w="25400">
            <a:solidFill>
              <a:srgbClr val="000000"/>
            </a:solidFill>
            <a:round/>
            <a:headEnd type="none" w="sm" len="sm"/>
            <a:tailEnd type="triangle" w="sm" len="sm"/>
          </a:ln>
        </p:spPr>
        <p:txBody>
          <a:bodyPr wrap="none" anchor="ctr"/>
          <a:lstStyle/>
          <a:p>
            <a:endParaRPr lang="en-US"/>
          </a:p>
        </p:txBody>
      </p:sp>
      <p:sp>
        <p:nvSpPr>
          <p:cNvPr id="16399" name="Rectangle 18"/>
          <p:cNvSpPr>
            <a:spLocks noChangeArrowheads="1"/>
          </p:cNvSpPr>
          <p:nvPr/>
        </p:nvSpPr>
        <p:spPr bwMode="auto">
          <a:xfrm>
            <a:off x="1577975" y="2274888"/>
            <a:ext cx="268288"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1</a:t>
            </a:r>
          </a:p>
        </p:txBody>
      </p:sp>
      <p:sp>
        <p:nvSpPr>
          <p:cNvPr id="16400" name="Rectangle 19"/>
          <p:cNvSpPr>
            <a:spLocks noChangeArrowheads="1"/>
          </p:cNvSpPr>
          <p:nvPr/>
        </p:nvSpPr>
        <p:spPr bwMode="auto">
          <a:xfrm>
            <a:off x="2236788" y="2274888"/>
            <a:ext cx="268287"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1</a:t>
            </a:r>
          </a:p>
        </p:txBody>
      </p:sp>
      <p:sp>
        <p:nvSpPr>
          <p:cNvPr id="16401" name="Rectangle 20"/>
          <p:cNvSpPr>
            <a:spLocks noChangeArrowheads="1"/>
          </p:cNvSpPr>
          <p:nvPr/>
        </p:nvSpPr>
        <p:spPr bwMode="auto">
          <a:xfrm>
            <a:off x="2786063" y="2235200"/>
            <a:ext cx="285750"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S</a:t>
            </a:r>
          </a:p>
        </p:txBody>
      </p:sp>
      <p:sp>
        <p:nvSpPr>
          <p:cNvPr id="16402" name="Rectangle 21"/>
          <p:cNvSpPr>
            <a:spLocks noChangeArrowheads="1"/>
          </p:cNvSpPr>
          <p:nvPr/>
        </p:nvSpPr>
        <p:spPr bwMode="auto">
          <a:xfrm>
            <a:off x="2727325" y="1957388"/>
            <a:ext cx="465138" cy="773112"/>
          </a:xfrm>
          <a:prstGeom prst="rect">
            <a:avLst/>
          </a:prstGeom>
          <a:noFill/>
          <a:ln w="25399">
            <a:solidFill>
              <a:srgbClr val="000000"/>
            </a:solidFill>
            <a:miter lim="800000"/>
            <a:headEnd/>
            <a:tailEnd/>
          </a:ln>
        </p:spPr>
        <p:txBody>
          <a:bodyPr wrap="none" anchor="ctr"/>
          <a:lstStyle/>
          <a:p>
            <a:endParaRPr lang="en-US"/>
          </a:p>
        </p:txBody>
      </p:sp>
      <p:sp>
        <p:nvSpPr>
          <p:cNvPr id="16403" name="Rectangle 22"/>
          <p:cNvSpPr>
            <a:spLocks noChangeArrowheads="1"/>
          </p:cNvSpPr>
          <p:nvPr/>
        </p:nvSpPr>
        <p:spPr bwMode="auto">
          <a:xfrm>
            <a:off x="3446463" y="2235200"/>
            <a:ext cx="293687"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R</a:t>
            </a:r>
          </a:p>
        </p:txBody>
      </p:sp>
      <p:sp>
        <p:nvSpPr>
          <p:cNvPr id="16404" name="Line 24"/>
          <p:cNvSpPr>
            <a:spLocks noChangeShapeType="1"/>
          </p:cNvSpPr>
          <p:nvPr/>
        </p:nvSpPr>
        <p:spPr bwMode="auto">
          <a:xfrm>
            <a:off x="3203575" y="2344738"/>
            <a:ext cx="276225" cy="6350"/>
          </a:xfrm>
          <a:prstGeom prst="line">
            <a:avLst/>
          </a:prstGeom>
          <a:noFill/>
          <a:ln w="25400">
            <a:solidFill>
              <a:srgbClr val="000000"/>
            </a:solidFill>
            <a:round/>
            <a:headEnd type="none" w="sm" len="sm"/>
            <a:tailEnd type="triangle" w="sm" len="sm"/>
          </a:ln>
        </p:spPr>
        <p:txBody>
          <a:bodyPr wrap="none" anchor="ctr"/>
          <a:lstStyle/>
          <a:p>
            <a:endParaRPr lang="en-US"/>
          </a:p>
        </p:txBody>
      </p:sp>
      <p:sp>
        <p:nvSpPr>
          <p:cNvPr id="16405" name="Line 25"/>
          <p:cNvSpPr>
            <a:spLocks noChangeShapeType="1"/>
          </p:cNvSpPr>
          <p:nvPr/>
        </p:nvSpPr>
        <p:spPr bwMode="auto">
          <a:xfrm>
            <a:off x="3544888" y="1947863"/>
            <a:ext cx="87312" cy="587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06" name="Line 26"/>
          <p:cNvSpPr>
            <a:spLocks noChangeShapeType="1"/>
          </p:cNvSpPr>
          <p:nvPr/>
        </p:nvSpPr>
        <p:spPr bwMode="auto">
          <a:xfrm flipH="1">
            <a:off x="3619500" y="1947863"/>
            <a:ext cx="73025" cy="587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07" name="Line 28"/>
          <p:cNvSpPr>
            <a:spLocks noChangeShapeType="1"/>
          </p:cNvSpPr>
          <p:nvPr/>
        </p:nvSpPr>
        <p:spPr bwMode="auto">
          <a:xfrm flipV="1">
            <a:off x="2435225" y="2339975"/>
            <a:ext cx="296863" cy="4763"/>
          </a:xfrm>
          <a:prstGeom prst="line">
            <a:avLst/>
          </a:prstGeom>
          <a:noFill/>
          <a:ln w="25400">
            <a:solidFill>
              <a:srgbClr val="000000"/>
            </a:solidFill>
            <a:round/>
            <a:headEnd type="none" w="sm" len="sm"/>
            <a:tailEnd type="triangle" w="sm" len="sm"/>
          </a:ln>
        </p:spPr>
        <p:txBody>
          <a:bodyPr wrap="none" anchor="ctr"/>
          <a:lstStyle/>
          <a:p>
            <a:endParaRPr lang="en-US"/>
          </a:p>
        </p:txBody>
      </p:sp>
      <p:sp>
        <p:nvSpPr>
          <p:cNvPr id="16408" name="Rectangle 29"/>
          <p:cNvSpPr>
            <a:spLocks noChangeArrowheads="1"/>
          </p:cNvSpPr>
          <p:nvPr/>
        </p:nvSpPr>
        <p:spPr bwMode="auto">
          <a:xfrm>
            <a:off x="2882900" y="2274888"/>
            <a:ext cx="268288"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2</a:t>
            </a:r>
          </a:p>
        </p:txBody>
      </p:sp>
      <p:sp>
        <p:nvSpPr>
          <p:cNvPr id="16409" name="Rectangle 30"/>
          <p:cNvSpPr>
            <a:spLocks noChangeArrowheads="1"/>
          </p:cNvSpPr>
          <p:nvPr/>
        </p:nvSpPr>
        <p:spPr bwMode="auto">
          <a:xfrm>
            <a:off x="3556000" y="2274888"/>
            <a:ext cx="268288"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2</a:t>
            </a:r>
          </a:p>
        </p:txBody>
      </p:sp>
      <p:sp>
        <p:nvSpPr>
          <p:cNvPr id="16410" name="Rectangle 31"/>
          <p:cNvSpPr>
            <a:spLocks noChangeArrowheads="1"/>
          </p:cNvSpPr>
          <p:nvPr/>
        </p:nvSpPr>
        <p:spPr bwMode="auto">
          <a:xfrm>
            <a:off x="4092575" y="2235200"/>
            <a:ext cx="285750"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S</a:t>
            </a:r>
          </a:p>
        </p:txBody>
      </p:sp>
      <p:sp>
        <p:nvSpPr>
          <p:cNvPr id="16411" name="Rectangle 32"/>
          <p:cNvSpPr>
            <a:spLocks noChangeArrowheads="1"/>
          </p:cNvSpPr>
          <p:nvPr/>
        </p:nvSpPr>
        <p:spPr bwMode="auto">
          <a:xfrm>
            <a:off x="4044950" y="1957388"/>
            <a:ext cx="452438" cy="773112"/>
          </a:xfrm>
          <a:prstGeom prst="rect">
            <a:avLst/>
          </a:prstGeom>
          <a:noFill/>
          <a:ln w="25399">
            <a:solidFill>
              <a:srgbClr val="000000"/>
            </a:solidFill>
            <a:miter lim="800000"/>
            <a:headEnd/>
            <a:tailEnd/>
          </a:ln>
        </p:spPr>
        <p:txBody>
          <a:bodyPr wrap="none" anchor="ctr"/>
          <a:lstStyle/>
          <a:p>
            <a:endParaRPr lang="en-US"/>
          </a:p>
        </p:txBody>
      </p:sp>
      <p:sp>
        <p:nvSpPr>
          <p:cNvPr id="16412" name="Rectangle 33"/>
          <p:cNvSpPr>
            <a:spLocks noChangeArrowheads="1"/>
          </p:cNvSpPr>
          <p:nvPr/>
        </p:nvSpPr>
        <p:spPr bwMode="auto">
          <a:xfrm>
            <a:off x="4751388" y="2235200"/>
            <a:ext cx="293687"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R</a:t>
            </a:r>
          </a:p>
        </p:txBody>
      </p:sp>
      <p:sp>
        <p:nvSpPr>
          <p:cNvPr id="16413" name="Line 35"/>
          <p:cNvSpPr>
            <a:spLocks noChangeShapeType="1"/>
          </p:cNvSpPr>
          <p:nvPr/>
        </p:nvSpPr>
        <p:spPr bwMode="auto">
          <a:xfrm>
            <a:off x="4510088" y="2344738"/>
            <a:ext cx="284162" cy="0"/>
          </a:xfrm>
          <a:prstGeom prst="line">
            <a:avLst/>
          </a:prstGeom>
          <a:noFill/>
          <a:ln w="25400">
            <a:solidFill>
              <a:srgbClr val="000000"/>
            </a:solidFill>
            <a:round/>
            <a:headEnd type="none" w="sm" len="sm"/>
            <a:tailEnd type="triangle" w="sm" len="sm"/>
          </a:ln>
        </p:spPr>
        <p:txBody>
          <a:bodyPr wrap="none" anchor="ctr"/>
          <a:lstStyle/>
          <a:p>
            <a:endParaRPr lang="en-US"/>
          </a:p>
        </p:txBody>
      </p:sp>
      <p:sp>
        <p:nvSpPr>
          <p:cNvPr id="16414" name="Line 36"/>
          <p:cNvSpPr>
            <a:spLocks noChangeShapeType="1"/>
          </p:cNvSpPr>
          <p:nvPr/>
        </p:nvSpPr>
        <p:spPr bwMode="auto">
          <a:xfrm>
            <a:off x="4864100" y="1947863"/>
            <a:ext cx="73025" cy="587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15" name="Line 37"/>
          <p:cNvSpPr>
            <a:spLocks noChangeShapeType="1"/>
          </p:cNvSpPr>
          <p:nvPr/>
        </p:nvSpPr>
        <p:spPr bwMode="auto">
          <a:xfrm flipH="1">
            <a:off x="4924425" y="1947863"/>
            <a:ext cx="85725" cy="587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16" name="Line 39"/>
          <p:cNvSpPr>
            <a:spLocks noChangeShapeType="1"/>
          </p:cNvSpPr>
          <p:nvPr/>
        </p:nvSpPr>
        <p:spPr bwMode="auto">
          <a:xfrm>
            <a:off x="3754438" y="2344738"/>
            <a:ext cx="282575" cy="0"/>
          </a:xfrm>
          <a:prstGeom prst="line">
            <a:avLst/>
          </a:prstGeom>
          <a:noFill/>
          <a:ln w="25400">
            <a:solidFill>
              <a:srgbClr val="000000"/>
            </a:solidFill>
            <a:round/>
            <a:headEnd type="none" w="sm" len="sm"/>
            <a:tailEnd type="triangle" w="sm" len="sm"/>
          </a:ln>
        </p:spPr>
        <p:txBody>
          <a:bodyPr wrap="none" anchor="ctr"/>
          <a:lstStyle/>
          <a:p>
            <a:endParaRPr lang="en-US"/>
          </a:p>
        </p:txBody>
      </p:sp>
      <p:sp>
        <p:nvSpPr>
          <p:cNvPr id="16417" name="Rectangle 40"/>
          <p:cNvSpPr>
            <a:spLocks noChangeArrowheads="1"/>
          </p:cNvSpPr>
          <p:nvPr/>
        </p:nvSpPr>
        <p:spPr bwMode="auto">
          <a:xfrm>
            <a:off x="4202113" y="2274888"/>
            <a:ext cx="268287"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3</a:t>
            </a:r>
          </a:p>
        </p:txBody>
      </p:sp>
      <p:sp>
        <p:nvSpPr>
          <p:cNvPr id="16418" name="Rectangle 41"/>
          <p:cNvSpPr>
            <a:spLocks noChangeArrowheads="1"/>
          </p:cNvSpPr>
          <p:nvPr/>
        </p:nvSpPr>
        <p:spPr bwMode="auto">
          <a:xfrm>
            <a:off x="4859338" y="2274888"/>
            <a:ext cx="268287"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3</a:t>
            </a:r>
          </a:p>
        </p:txBody>
      </p:sp>
      <p:sp>
        <p:nvSpPr>
          <p:cNvPr id="16419" name="Rectangle 42"/>
          <p:cNvSpPr>
            <a:spLocks noChangeArrowheads="1"/>
          </p:cNvSpPr>
          <p:nvPr/>
        </p:nvSpPr>
        <p:spPr bwMode="auto">
          <a:xfrm>
            <a:off x="5410200" y="2235200"/>
            <a:ext cx="285750"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S</a:t>
            </a:r>
          </a:p>
        </p:txBody>
      </p:sp>
      <p:sp>
        <p:nvSpPr>
          <p:cNvPr id="16420" name="Rectangle 43"/>
          <p:cNvSpPr>
            <a:spLocks noChangeArrowheads="1"/>
          </p:cNvSpPr>
          <p:nvPr/>
        </p:nvSpPr>
        <p:spPr bwMode="auto">
          <a:xfrm>
            <a:off x="5364163" y="1957388"/>
            <a:ext cx="452437" cy="773112"/>
          </a:xfrm>
          <a:prstGeom prst="rect">
            <a:avLst/>
          </a:prstGeom>
          <a:noFill/>
          <a:ln w="25399">
            <a:solidFill>
              <a:srgbClr val="000000"/>
            </a:solidFill>
            <a:miter lim="800000"/>
            <a:headEnd/>
            <a:tailEnd/>
          </a:ln>
        </p:spPr>
        <p:txBody>
          <a:bodyPr wrap="none" anchor="ctr"/>
          <a:lstStyle/>
          <a:p>
            <a:endParaRPr lang="en-US"/>
          </a:p>
        </p:txBody>
      </p:sp>
      <p:sp>
        <p:nvSpPr>
          <p:cNvPr id="16421" name="Rectangle 44"/>
          <p:cNvSpPr>
            <a:spLocks noChangeArrowheads="1"/>
          </p:cNvSpPr>
          <p:nvPr/>
        </p:nvSpPr>
        <p:spPr bwMode="auto">
          <a:xfrm>
            <a:off x="6069013" y="2235200"/>
            <a:ext cx="293687"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R</a:t>
            </a:r>
          </a:p>
        </p:txBody>
      </p:sp>
      <p:sp>
        <p:nvSpPr>
          <p:cNvPr id="16422" name="Line 46"/>
          <p:cNvSpPr>
            <a:spLocks noChangeShapeType="1"/>
          </p:cNvSpPr>
          <p:nvPr/>
        </p:nvSpPr>
        <p:spPr bwMode="auto">
          <a:xfrm>
            <a:off x="5827713" y="2344738"/>
            <a:ext cx="292100" cy="0"/>
          </a:xfrm>
          <a:prstGeom prst="line">
            <a:avLst/>
          </a:prstGeom>
          <a:noFill/>
          <a:ln w="25400">
            <a:solidFill>
              <a:srgbClr val="000000"/>
            </a:solidFill>
            <a:round/>
            <a:headEnd type="none" w="sm" len="sm"/>
            <a:tailEnd type="triangle" w="sm" len="sm"/>
          </a:ln>
        </p:spPr>
        <p:txBody>
          <a:bodyPr wrap="none" anchor="ctr"/>
          <a:lstStyle/>
          <a:p>
            <a:endParaRPr lang="en-US"/>
          </a:p>
        </p:txBody>
      </p:sp>
      <p:sp>
        <p:nvSpPr>
          <p:cNvPr id="16423" name="Line 47"/>
          <p:cNvSpPr>
            <a:spLocks noChangeShapeType="1"/>
          </p:cNvSpPr>
          <p:nvPr/>
        </p:nvSpPr>
        <p:spPr bwMode="auto">
          <a:xfrm>
            <a:off x="6181725" y="1947863"/>
            <a:ext cx="73025" cy="587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24" name="Line 48"/>
          <p:cNvSpPr>
            <a:spLocks noChangeShapeType="1"/>
          </p:cNvSpPr>
          <p:nvPr/>
        </p:nvSpPr>
        <p:spPr bwMode="auto">
          <a:xfrm flipH="1">
            <a:off x="6242050" y="1947863"/>
            <a:ext cx="87313" cy="587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25" name="Line 50"/>
          <p:cNvSpPr>
            <a:spLocks noChangeShapeType="1"/>
          </p:cNvSpPr>
          <p:nvPr/>
        </p:nvSpPr>
        <p:spPr bwMode="auto">
          <a:xfrm>
            <a:off x="5072063" y="2344738"/>
            <a:ext cx="273050" cy="3175"/>
          </a:xfrm>
          <a:prstGeom prst="line">
            <a:avLst/>
          </a:prstGeom>
          <a:noFill/>
          <a:ln w="25400">
            <a:solidFill>
              <a:srgbClr val="000000"/>
            </a:solidFill>
            <a:round/>
            <a:headEnd type="none" w="sm" len="sm"/>
            <a:tailEnd type="triangle" w="sm" len="sm"/>
          </a:ln>
        </p:spPr>
        <p:txBody>
          <a:bodyPr wrap="none" anchor="ctr"/>
          <a:lstStyle/>
          <a:p>
            <a:endParaRPr lang="en-US"/>
          </a:p>
        </p:txBody>
      </p:sp>
      <p:sp>
        <p:nvSpPr>
          <p:cNvPr id="16426" name="Rectangle 51"/>
          <p:cNvSpPr>
            <a:spLocks noChangeArrowheads="1"/>
          </p:cNvSpPr>
          <p:nvPr/>
        </p:nvSpPr>
        <p:spPr bwMode="auto">
          <a:xfrm>
            <a:off x="5519738" y="2274888"/>
            <a:ext cx="268287"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4</a:t>
            </a:r>
          </a:p>
        </p:txBody>
      </p:sp>
      <p:sp>
        <p:nvSpPr>
          <p:cNvPr id="16427" name="Rectangle 52"/>
          <p:cNvSpPr>
            <a:spLocks noChangeArrowheads="1"/>
          </p:cNvSpPr>
          <p:nvPr/>
        </p:nvSpPr>
        <p:spPr bwMode="auto">
          <a:xfrm>
            <a:off x="6178550" y="2274888"/>
            <a:ext cx="268288"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4</a:t>
            </a:r>
          </a:p>
        </p:txBody>
      </p:sp>
      <p:sp>
        <p:nvSpPr>
          <p:cNvPr id="16428" name="Line 54"/>
          <p:cNvSpPr>
            <a:spLocks noChangeShapeType="1"/>
          </p:cNvSpPr>
          <p:nvPr/>
        </p:nvSpPr>
        <p:spPr bwMode="auto">
          <a:xfrm>
            <a:off x="6389688" y="2344738"/>
            <a:ext cx="239712" cy="0"/>
          </a:xfrm>
          <a:prstGeom prst="line">
            <a:avLst/>
          </a:prstGeom>
          <a:noFill/>
          <a:ln w="25400">
            <a:solidFill>
              <a:srgbClr val="000000"/>
            </a:solidFill>
            <a:round/>
            <a:headEnd type="none" w="sm" len="sm"/>
            <a:tailEnd type="triangle" w="sm" len="sm"/>
          </a:ln>
        </p:spPr>
        <p:txBody>
          <a:bodyPr wrap="none" anchor="ctr"/>
          <a:lstStyle/>
          <a:p>
            <a:endParaRPr lang="en-US"/>
          </a:p>
        </p:txBody>
      </p:sp>
      <p:sp>
        <p:nvSpPr>
          <p:cNvPr id="16429" name="Rectangle 55"/>
          <p:cNvSpPr>
            <a:spLocks noChangeArrowheads="1"/>
          </p:cNvSpPr>
          <p:nvPr/>
        </p:nvSpPr>
        <p:spPr bwMode="auto">
          <a:xfrm>
            <a:off x="622300" y="2200275"/>
            <a:ext cx="558800" cy="257175"/>
          </a:xfrm>
          <a:prstGeom prst="rect">
            <a:avLst/>
          </a:prstGeom>
          <a:noFill/>
          <a:ln w="9525">
            <a:noFill/>
            <a:miter lim="800000"/>
            <a:headEnd/>
            <a:tailEnd/>
          </a:ln>
        </p:spPr>
        <p:txBody>
          <a:bodyPr wrap="none" lIns="92075" tIns="46038" rIns="92075" bIns="46038">
            <a:spAutoFit/>
          </a:bodyPr>
          <a:lstStyle/>
          <a:p>
            <a:pPr defTabSz="762000"/>
            <a:r>
              <a:rPr lang="en-US" altLang="ko-KR" sz="1200">
                <a:solidFill>
                  <a:srgbClr val="000000"/>
                </a:solidFill>
              </a:rPr>
              <a:t>Input</a:t>
            </a:r>
          </a:p>
        </p:txBody>
      </p:sp>
      <p:sp>
        <p:nvSpPr>
          <p:cNvPr id="16430" name="Line 56"/>
          <p:cNvSpPr>
            <a:spLocks noChangeShapeType="1"/>
          </p:cNvSpPr>
          <p:nvPr/>
        </p:nvSpPr>
        <p:spPr bwMode="auto">
          <a:xfrm>
            <a:off x="1128713" y="1660525"/>
            <a:ext cx="5132387" cy="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31" name="Line 57"/>
          <p:cNvSpPr>
            <a:spLocks noChangeShapeType="1"/>
          </p:cNvSpPr>
          <p:nvPr/>
        </p:nvSpPr>
        <p:spPr bwMode="auto">
          <a:xfrm flipV="1">
            <a:off x="2306638" y="1657350"/>
            <a:ext cx="0" cy="29051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32" name="Line 59"/>
          <p:cNvSpPr>
            <a:spLocks noChangeShapeType="1"/>
          </p:cNvSpPr>
          <p:nvPr/>
        </p:nvSpPr>
        <p:spPr bwMode="auto">
          <a:xfrm flipV="1">
            <a:off x="4930775" y="1657350"/>
            <a:ext cx="0" cy="29051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33" name="Line 60"/>
          <p:cNvSpPr>
            <a:spLocks noChangeShapeType="1"/>
          </p:cNvSpPr>
          <p:nvPr/>
        </p:nvSpPr>
        <p:spPr bwMode="auto">
          <a:xfrm flipV="1">
            <a:off x="6249988" y="1657350"/>
            <a:ext cx="0" cy="29051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34" name="Rectangle 61"/>
          <p:cNvSpPr>
            <a:spLocks noChangeArrowheads="1"/>
          </p:cNvSpPr>
          <p:nvPr/>
        </p:nvSpPr>
        <p:spPr bwMode="auto">
          <a:xfrm>
            <a:off x="569913" y="1511300"/>
            <a:ext cx="598487" cy="257175"/>
          </a:xfrm>
          <a:prstGeom prst="rect">
            <a:avLst/>
          </a:prstGeom>
          <a:noFill/>
          <a:ln w="9525">
            <a:noFill/>
            <a:miter lim="800000"/>
            <a:headEnd/>
            <a:tailEnd/>
          </a:ln>
        </p:spPr>
        <p:txBody>
          <a:bodyPr wrap="none" lIns="92075" tIns="46038" rIns="92075" bIns="46038">
            <a:spAutoFit/>
          </a:bodyPr>
          <a:lstStyle/>
          <a:p>
            <a:pPr defTabSz="762000"/>
            <a:r>
              <a:rPr lang="en-US" altLang="ko-KR" sz="1200" dirty="0">
                <a:solidFill>
                  <a:srgbClr val="000000"/>
                </a:solidFill>
              </a:rPr>
              <a:t>Clock</a:t>
            </a:r>
          </a:p>
        </p:txBody>
      </p:sp>
      <p:sp>
        <p:nvSpPr>
          <p:cNvPr id="16435" name="Oval 62"/>
          <p:cNvSpPr>
            <a:spLocks noChangeArrowheads="1"/>
          </p:cNvSpPr>
          <p:nvPr/>
        </p:nvSpPr>
        <p:spPr bwMode="auto">
          <a:xfrm>
            <a:off x="2276475" y="1635125"/>
            <a:ext cx="49213" cy="41275"/>
          </a:xfrm>
          <a:prstGeom prst="ellipse">
            <a:avLst/>
          </a:prstGeom>
          <a:solidFill>
            <a:srgbClr val="000000"/>
          </a:solidFill>
          <a:ln w="25399">
            <a:solidFill>
              <a:srgbClr val="000000"/>
            </a:solidFill>
            <a:round/>
            <a:headEnd/>
            <a:tailEnd/>
          </a:ln>
        </p:spPr>
        <p:txBody>
          <a:bodyPr wrap="none" anchor="ctr"/>
          <a:lstStyle/>
          <a:p>
            <a:endParaRPr lang="en-US"/>
          </a:p>
        </p:txBody>
      </p:sp>
      <p:sp>
        <p:nvSpPr>
          <p:cNvPr id="16436" name="Oval 63"/>
          <p:cNvSpPr>
            <a:spLocks noChangeArrowheads="1"/>
          </p:cNvSpPr>
          <p:nvPr/>
        </p:nvSpPr>
        <p:spPr bwMode="auto">
          <a:xfrm>
            <a:off x="3576638" y="1635125"/>
            <a:ext cx="47625" cy="41275"/>
          </a:xfrm>
          <a:prstGeom prst="ellipse">
            <a:avLst/>
          </a:prstGeom>
          <a:solidFill>
            <a:srgbClr val="000000"/>
          </a:solidFill>
          <a:ln w="25399">
            <a:solidFill>
              <a:srgbClr val="000000"/>
            </a:solidFill>
            <a:round/>
            <a:headEnd/>
            <a:tailEnd/>
          </a:ln>
        </p:spPr>
        <p:txBody>
          <a:bodyPr wrap="none" anchor="ctr"/>
          <a:lstStyle/>
          <a:p>
            <a:endParaRPr lang="en-US"/>
          </a:p>
        </p:txBody>
      </p:sp>
      <p:sp>
        <p:nvSpPr>
          <p:cNvPr id="16437" name="Oval 64"/>
          <p:cNvSpPr>
            <a:spLocks noChangeArrowheads="1"/>
          </p:cNvSpPr>
          <p:nvPr/>
        </p:nvSpPr>
        <p:spPr bwMode="auto">
          <a:xfrm>
            <a:off x="4900613" y="1635125"/>
            <a:ext cx="49212" cy="41275"/>
          </a:xfrm>
          <a:prstGeom prst="ellipse">
            <a:avLst/>
          </a:prstGeom>
          <a:solidFill>
            <a:srgbClr val="000000"/>
          </a:solidFill>
          <a:ln w="25399">
            <a:solidFill>
              <a:srgbClr val="000000"/>
            </a:solidFill>
            <a:round/>
            <a:headEnd/>
            <a:tailEnd/>
          </a:ln>
        </p:spPr>
        <p:txBody>
          <a:bodyPr wrap="none" anchor="ctr"/>
          <a:lstStyle/>
          <a:p>
            <a:endParaRPr lang="en-US"/>
          </a:p>
        </p:txBody>
      </p:sp>
      <p:sp>
        <p:nvSpPr>
          <p:cNvPr id="16438" name="Rectangle 4"/>
          <p:cNvSpPr>
            <a:spLocks noChangeArrowheads="1"/>
          </p:cNvSpPr>
          <p:nvPr/>
        </p:nvSpPr>
        <p:spPr bwMode="auto">
          <a:xfrm>
            <a:off x="1204913" y="3490913"/>
            <a:ext cx="2638425" cy="309562"/>
          </a:xfrm>
          <a:prstGeom prst="rect">
            <a:avLst/>
          </a:prstGeom>
          <a:noFill/>
          <a:ln w="9525">
            <a:noFill/>
            <a:miter lim="800000"/>
            <a:headEnd/>
            <a:tailEnd/>
          </a:ln>
        </p:spPr>
        <p:txBody>
          <a:bodyPr wrap="none" lIns="63500" tIns="25400" rIns="63500" bIns="25400">
            <a:spAutoFit/>
          </a:bodyPr>
          <a:lstStyle/>
          <a:p>
            <a:pPr defTabSz="762000">
              <a:lnSpc>
                <a:spcPct val="85000"/>
              </a:lnSpc>
            </a:pPr>
            <a:r>
              <a:rPr lang="en-US" altLang="ko-KR" sz="2000"/>
              <a:t>Space-Time Diagram</a:t>
            </a:r>
          </a:p>
        </p:txBody>
      </p:sp>
      <p:sp>
        <p:nvSpPr>
          <p:cNvPr id="16439" name="Rectangle 66"/>
          <p:cNvSpPr>
            <a:spLocks noChangeArrowheads="1"/>
          </p:cNvSpPr>
          <p:nvPr/>
        </p:nvSpPr>
        <p:spPr bwMode="auto">
          <a:xfrm>
            <a:off x="1787525" y="3990975"/>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1</a:t>
            </a:r>
          </a:p>
        </p:txBody>
      </p:sp>
      <p:sp>
        <p:nvSpPr>
          <p:cNvPr id="16440" name="Line 67"/>
          <p:cNvSpPr>
            <a:spLocks noChangeShapeType="1"/>
          </p:cNvSpPr>
          <p:nvPr/>
        </p:nvSpPr>
        <p:spPr bwMode="auto">
          <a:xfrm>
            <a:off x="1736725" y="4019550"/>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41" name="Rectangle 68"/>
          <p:cNvSpPr>
            <a:spLocks noChangeArrowheads="1"/>
          </p:cNvSpPr>
          <p:nvPr/>
        </p:nvSpPr>
        <p:spPr bwMode="auto">
          <a:xfrm>
            <a:off x="2182813" y="3990975"/>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2</a:t>
            </a:r>
          </a:p>
        </p:txBody>
      </p:sp>
      <p:sp>
        <p:nvSpPr>
          <p:cNvPr id="16442" name="Line 69"/>
          <p:cNvSpPr>
            <a:spLocks noChangeShapeType="1"/>
          </p:cNvSpPr>
          <p:nvPr/>
        </p:nvSpPr>
        <p:spPr bwMode="auto">
          <a:xfrm>
            <a:off x="2135188" y="4019550"/>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43" name="Rectangle 70"/>
          <p:cNvSpPr>
            <a:spLocks noChangeArrowheads="1"/>
          </p:cNvSpPr>
          <p:nvPr/>
        </p:nvSpPr>
        <p:spPr bwMode="auto">
          <a:xfrm>
            <a:off x="2582863" y="3990975"/>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3</a:t>
            </a:r>
          </a:p>
        </p:txBody>
      </p:sp>
      <p:sp>
        <p:nvSpPr>
          <p:cNvPr id="16444" name="Line 71"/>
          <p:cNvSpPr>
            <a:spLocks noChangeShapeType="1"/>
          </p:cNvSpPr>
          <p:nvPr/>
        </p:nvSpPr>
        <p:spPr bwMode="auto">
          <a:xfrm>
            <a:off x="2532063" y="4019550"/>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45" name="Rectangle 72"/>
          <p:cNvSpPr>
            <a:spLocks noChangeArrowheads="1"/>
          </p:cNvSpPr>
          <p:nvPr/>
        </p:nvSpPr>
        <p:spPr bwMode="auto">
          <a:xfrm>
            <a:off x="2978150" y="3990975"/>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4</a:t>
            </a:r>
          </a:p>
        </p:txBody>
      </p:sp>
      <p:sp>
        <p:nvSpPr>
          <p:cNvPr id="16446" name="Rectangle 74"/>
          <p:cNvSpPr>
            <a:spLocks noChangeArrowheads="1"/>
          </p:cNvSpPr>
          <p:nvPr/>
        </p:nvSpPr>
        <p:spPr bwMode="auto">
          <a:xfrm>
            <a:off x="3376613" y="3990975"/>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5</a:t>
            </a:r>
          </a:p>
        </p:txBody>
      </p:sp>
      <p:sp>
        <p:nvSpPr>
          <p:cNvPr id="16447" name="Line 75"/>
          <p:cNvSpPr>
            <a:spLocks noChangeShapeType="1"/>
          </p:cNvSpPr>
          <p:nvPr/>
        </p:nvSpPr>
        <p:spPr bwMode="auto">
          <a:xfrm>
            <a:off x="3325813" y="4019550"/>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48" name="Rectangle 76"/>
          <p:cNvSpPr>
            <a:spLocks noChangeArrowheads="1"/>
          </p:cNvSpPr>
          <p:nvPr/>
        </p:nvSpPr>
        <p:spPr bwMode="auto">
          <a:xfrm>
            <a:off x="3775075" y="3990975"/>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6</a:t>
            </a:r>
          </a:p>
        </p:txBody>
      </p:sp>
      <p:sp>
        <p:nvSpPr>
          <p:cNvPr id="16449" name="Line 77"/>
          <p:cNvSpPr>
            <a:spLocks noChangeShapeType="1"/>
          </p:cNvSpPr>
          <p:nvPr/>
        </p:nvSpPr>
        <p:spPr bwMode="auto">
          <a:xfrm>
            <a:off x="3724275" y="4019550"/>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50" name="Rectangle 78"/>
          <p:cNvSpPr>
            <a:spLocks noChangeArrowheads="1"/>
          </p:cNvSpPr>
          <p:nvPr/>
        </p:nvSpPr>
        <p:spPr bwMode="auto">
          <a:xfrm>
            <a:off x="4171950" y="3990975"/>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7</a:t>
            </a:r>
          </a:p>
        </p:txBody>
      </p:sp>
      <p:sp>
        <p:nvSpPr>
          <p:cNvPr id="16451" name="Line 79"/>
          <p:cNvSpPr>
            <a:spLocks noChangeShapeType="1"/>
          </p:cNvSpPr>
          <p:nvPr/>
        </p:nvSpPr>
        <p:spPr bwMode="auto">
          <a:xfrm>
            <a:off x="4121150" y="4019550"/>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52" name="Rectangle 80"/>
          <p:cNvSpPr>
            <a:spLocks noChangeArrowheads="1"/>
          </p:cNvSpPr>
          <p:nvPr/>
        </p:nvSpPr>
        <p:spPr bwMode="auto">
          <a:xfrm>
            <a:off x="4567238" y="3990975"/>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8</a:t>
            </a:r>
          </a:p>
        </p:txBody>
      </p:sp>
      <p:sp>
        <p:nvSpPr>
          <p:cNvPr id="16453" name="Line 81"/>
          <p:cNvSpPr>
            <a:spLocks noChangeShapeType="1"/>
          </p:cNvSpPr>
          <p:nvPr/>
        </p:nvSpPr>
        <p:spPr bwMode="auto">
          <a:xfrm>
            <a:off x="4518025" y="4019550"/>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54" name="Rectangle 82"/>
          <p:cNvSpPr>
            <a:spLocks noChangeArrowheads="1"/>
          </p:cNvSpPr>
          <p:nvPr/>
        </p:nvSpPr>
        <p:spPr bwMode="auto">
          <a:xfrm>
            <a:off x="4964113" y="3990975"/>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9</a:t>
            </a:r>
          </a:p>
        </p:txBody>
      </p:sp>
      <p:sp>
        <p:nvSpPr>
          <p:cNvPr id="16455" name="Line 83"/>
          <p:cNvSpPr>
            <a:spLocks noChangeShapeType="1"/>
          </p:cNvSpPr>
          <p:nvPr/>
        </p:nvSpPr>
        <p:spPr bwMode="auto">
          <a:xfrm>
            <a:off x="4916488" y="4019550"/>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56" name="Line 84"/>
          <p:cNvSpPr>
            <a:spLocks noChangeShapeType="1"/>
          </p:cNvSpPr>
          <p:nvPr/>
        </p:nvSpPr>
        <p:spPr bwMode="auto">
          <a:xfrm>
            <a:off x="5313363" y="4019550"/>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57" name="Line 86"/>
          <p:cNvSpPr>
            <a:spLocks noChangeShapeType="1"/>
          </p:cNvSpPr>
          <p:nvPr/>
        </p:nvSpPr>
        <p:spPr bwMode="auto">
          <a:xfrm flipV="1">
            <a:off x="1752600" y="4267200"/>
            <a:ext cx="3884613" cy="4763"/>
          </a:xfrm>
          <a:prstGeom prst="line">
            <a:avLst/>
          </a:prstGeom>
          <a:noFill/>
          <a:ln w="25400">
            <a:solidFill>
              <a:srgbClr val="000000"/>
            </a:solidFill>
            <a:round/>
            <a:headEnd type="none" w="sm" len="sm"/>
            <a:tailEnd type="stealth" w="sm" len="sm"/>
          </a:ln>
        </p:spPr>
        <p:txBody>
          <a:bodyPr wrap="none" anchor="ctr"/>
          <a:lstStyle/>
          <a:p>
            <a:endParaRPr lang="en-US"/>
          </a:p>
        </p:txBody>
      </p:sp>
      <p:sp>
        <p:nvSpPr>
          <p:cNvPr id="16458" name="Line 87"/>
          <p:cNvSpPr>
            <a:spLocks noChangeShapeType="1"/>
          </p:cNvSpPr>
          <p:nvPr/>
        </p:nvSpPr>
        <p:spPr bwMode="auto">
          <a:xfrm>
            <a:off x="1730375" y="4532313"/>
            <a:ext cx="3576638" cy="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59" name="Line 88"/>
          <p:cNvSpPr>
            <a:spLocks noChangeShapeType="1"/>
          </p:cNvSpPr>
          <p:nvPr/>
        </p:nvSpPr>
        <p:spPr bwMode="auto">
          <a:xfrm>
            <a:off x="1730375" y="4860925"/>
            <a:ext cx="3576638" cy="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60" name="Line 89"/>
          <p:cNvSpPr>
            <a:spLocks noChangeShapeType="1"/>
          </p:cNvSpPr>
          <p:nvPr/>
        </p:nvSpPr>
        <p:spPr bwMode="auto">
          <a:xfrm>
            <a:off x="1730375" y="5175250"/>
            <a:ext cx="3576638" cy="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61" name="Line 90"/>
          <p:cNvSpPr>
            <a:spLocks noChangeShapeType="1"/>
          </p:cNvSpPr>
          <p:nvPr/>
        </p:nvSpPr>
        <p:spPr bwMode="auto">
          <a:xfrm>
            <a:off x="1730375" y="5491163"/>
            <a:ext cx="3576638" cy="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62" name="Rectangle 91"/>
          <p:cNvSpPr>
            <a:spLocks noChangeArrowheads="1"/>
          </p:cNvSpPr>
          <p:nvPr/>
        </p:nvSpPr>
        <p:spPr bwMode="auto">
          <a:xfrm>
            <a:off x="1751013" y="427831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dirty="0">
                <a:solidFill>
                  <a:srgbClr val="000000"/>
                </a:solidFill>
              </a:rPr>
              <a:t>T1</a:t>
            </a:r>
          </a:p>
        </p:txBody>
      </p:sp>
      <p:sp>
        <p:nvSpPr>
          <p:cNvPr id="16463" name="Rectangle 92"/>
          <p:cNvSpPr>
            <a:spLocks noChangeArrowheads="1"/>
          </p:cNvSpPr>
          <p:nvPr/>
        </p:nvSpPr>
        <p:spPr bwMode="auto">
          <a:xfrm>
            <a:off x="2151063" y="4603750"/>
            <a:ext cx="39052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T1</a:t>
            </a:r>
          </a:p>
        </p:txBody>
      </p:sp>
      <p:sp>
        <p:nvSpPr>
          <p:cNvPr id="16464" name="Rectangle 93"/>
          <p:cNvSpPr>
            <a:spLocks noChangeArrowheads="1"/>
          </p:cNvSpPr>
          <p:nvPr/>
        </p:nvSpPr>
        <p:spPr bwMode="auto">
          <a:xfrm>
            <a:off x="2546350" y="4921250"/>
            <a:ext cx="39052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T1</a:t>
            </a:r>
          </a:p>
        </p:txBody>
      </p:sp>
      <p:sp>
        <p:nvSpPr>
          <p:cNvPr id="16465" name="Rectangle 94"/>
          <p:cNvSpPr>
            <a:spLocks noChangeArrowheads="1"/>
          </p:cNvSpPr>
          <p:nvPr/>
        </p:nvSpPr>
        <p:spPr bwMode="auto">
          <a:xfrm>
            <a:off x="2944813" y="523716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T1</a:t>
            </a:r>
          </a:p>
        </p:txBody>
      </p:sp>
      <p:sp>
        <p:nvSpPr>
          <p:cNvPr id="16466" name="Rectangle 95"/>
          <p:cNvSpPr>
            <a:spLocks noChangeArrowheads="1"/>
          </p:cNvSpPr>
          <p:nvPr/>
        </p:nvSpPr>
        <p:spPr bwMode="auto">
          <a:xfrm>
            <a:off x="2151063" y="427831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T2</a:t>
            </a:r>
          </a:p>
        </p:txBody>
      </p:sp>
      <p:sp>
        <p:nvSpPr>
          <p:cNvPr id="16467" name="Rectangle 96"/>
          <p:cNvSpPr>
            <a:spLocks noChangeArrowheads="1"/>
          </p:cNvSpPr>
          <p:nvPr/>
        </p:nvSpPr>
        <p:spPr bwMode="auto">
          <a:xfrm>
            <a:off x="2546350" y="4605338"/>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T2</a:t>
            </a:r>
          </a:p>
        </p:txBody>
      </p:sp>
      <p:sp>
        <p:nvSpPr>
          <p:cNvPr id="16468" name="Rectangle 97"/>
          <p:cNvSpPr>
            <a:spLocks noChangeArrowheads="1"/>
          </p:cNvSpPr>
          <p:nvPr/>
        </p:nvSpPr>
        <p:spPr bwMode="auto">
          <a:xfrm>
            <a:off x="2944813" y="4921250"/>
            <a:ext cx="39052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T2</a:t>
            </a:r>
          </a:p>
        </p:txBody>
      </p:sp>
      <p:sp>
        <p:nvSpPr>
          <p:cNvPr id="16469" name="Rectangle 98"/>
          <p:cNvSpPr>
            <a:spLocks noChangeArrowheads="1"/>
          </p:cNvSpPr>
          <p:nvPr/>
        </p:nvSpPr>
        <p:spPr bwMode="auto">
          <a:xfrm>
            <a:off x="3341688" y="523716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T2</a:t>
            </a:r>
          </a:p>
        </p:txBody>
      </p:sp>
      <p:sp>
        <p:nvSpPr>
          <p:cNvPr id="16470" name="Rectangle 99"/>
          <p:cNvSpPr>
            <a:spLocks noChangeArrowheads="1"/>
          </p:cNvSpPr>
          <p:nvPr/>
        </p:nvSpPr>
        <p:spPr bwMode="auto">
          <a:xfrm>
            <a:off x="2546350" y="427831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T3</a:t>
            </a:r>
          </a:p>
        </p:txBody>
      </p:sp>
      <p:sp>
        <p:nvSpPr>
          <p:cNvPr id="16471" name="Rectangle 100"/>
          <p:cNvSpPr>
            <a:spLocks noChangeArrowheads="1"/>
          </p:cNvSpPr>
          <p:nvPr/>
        </p:nvSpPr>
        <p:spPr bwMode="auto">
          <a:xfrm>
            <a:off x="2944813" y="4605338"/>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T3</a:t>
            </a:r>
          </a:p>
        </p:txBody>
      </p:sp>
      <p:sp>
        <p:nvSpPr>
          <p:cNvPr id="16472" name="Rectangle 101"/>
          <p:cNvSpPr>
            <a:spLocks noChangeArrowheads="1"/>
          </p:cNvSpPr>
          <p:nvPr/>
        </p:nvSpPr>
        <p:spPr bwMode="auto">
          <a:xfrm>
            <a:off x="3341688" y="4921250"/>
            <a:ext cx="39052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T3</a:t>
            </a:r>
          </a:p>
        </p:txBody>
      </p:sp>
      <p:sp>
        <p:nvSpPr>
          <p:cNvPr id="16473" name="Rectangle 102"/>
          <p:cNvSpPr>
            <a:spLocks noChangeArrowheads="1"/>
          </p:cNvSpPr>
          <p:nvPr/>
        </p:nvSpPr>
        <p:spPr bwMode="auto">
          <a:xfrm>
            <a:off x="3740150" y="523716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T3</a:t>
            </a:r>
          </a:p>
        </p:txBody>
      </p:sp>
      <p:sp>
        <p:nvSpPr>
          <p:cNvPr id="16474" name="Rectangle 103"/>
          <p:cNvSpPr>
            <a:spLocks noChangeArrowheads="1"/>
          </p:cNvSpPr>
          <p:nvPr/>
        </p:nvSpPr>
        <p:spPr bwMode="auto">
          <a:xfrm>
            <a:off x="4137025" y="523716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T4</a:t>
            </a:r>
          </a:p>
        </p:txBody>
      </p:sp>
      <p:sp>
        <p:nvSpPr>
          <p:cNvPr id="16475" name="Rectangle 104"/>
          <p:cNvSpPr>
            <a:spLocks noChangeArrowheads="1"/>
          </p:cNvSpPr>
          <p:nvPr/>
        </p:nvSpPr>
        <p:spPr bwMode="auto">
          <a:xfrm>
            <a:off x="3740150" y="4921250"/>
            <a:ext cx="39052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T4</a:t>
            </a:r>
          </a:p>
        </p:txBody>
      </p:sp>
      <p:sp>
        <p:nvSpPr>
          <p:cNvPr id="16476" name="Rectangle 105"/>
          <p:cNvSpPr>
            <a:spLocks noChangeArrowheads="1"/>
          </p:cNvSpPr>
          <p:nvPr/>
        </p:nvSpPr>
        <p:spPr bwMode="auto">
          <a:xfrm>
            <a:off x="3341688" y="459581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T4</a:t>
            </a:r>
          </a:p>
        </p:txBody>
      </p:sp>
      <p:sp>
        <p:nvSpPr>
          <p:cNvPr id="16477" name="Rectangle 106"/>
          <p:cNvSpPr>
            <a:spLocks noChangeArrowheads="1"/>
          </p:cNvSpPr>
          <p:nvPr/>
        </p:nvSpPr>
        <p:spPr bwMode="auto">
          <a:xfrm>
            <a:off x="2944813" y="4268788"/>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T4</a:t>
            </a:r>
          </a:p>
        </p:txBody>
      </p:sp>
      <p:sp>
        <p:nvSpPr>
          <p:cNvPr id="16478" name="Rectangle 107"/>
          <p:cNvSpPr>
            <a:spLocks noChangeArrowheads="1"/>
          </p:cNvSpPr>
          <p:nvPr/>
        </p:nvSpPr>
        <p:spPr bwMode="auto">
          <a:xfrm>
            <a:off x="3341688" y="427831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T5</a:t>
            </a:r>
          </a:p>
        </p:txBody>
      </p:sp>
      <p:sp>
        <p:nvSpPr>
          <p:cNvPr id="16479" name="Rectangle 108"/>
          <p:cNvSpPr>
            <a:spLocks noChangeArrowheads="1"/>
          </p:cNvSpPr>
          <p:nvPr/>
        </p:nvSpPr>
        <p:spPr bwMode="auto">
          <a:xfrm>
            <a:off x="3740150" y="4605338"/>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T5</a:t>
            </a:r>
          </a:p>
        </p:txBody>
      </p:sp>
      <p:sp>
        <p:nvSpPr>
          <p:cNvPr id="16480" name="Rectangle 109"/>
          <p:cNvSpPr>
            <a:spLocks noChangeArrowheads="1"/>
          </p:cNvSpPr>
          <p:nvPr/>
        </p:nvSpPr>
        <p:spPr bwMode="auto">
          <a:xfrm>
            <a:off x="4137025" y="4921250"/>
            <a:ext cx="39052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T5</a:t>
            </a:r>
          </a:p>
        </p:txBody>
      </p:sp>
      <p:sp>
        <p:nvSpPr>
          <p:cNvPr id="16481" name="Rectangle 110"/>
          <p:cNvSpPr>
            <a:spLocks noChangeArrowheads="1"/>
          </p:cNvSpPr>
          <p:nvPr/>
        </p:nvSpPr>
        <p:spPr bwMode="auto">
          <a:xfrm>
            <a:off x="4532313" y="523716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T5</a:t>
            </a:r>
          </a:p>
        </p:txBody>
      </p:sp>
      <p:sp>
        <p:nvSpPr>
          <p:cNvPr id="16482" name="Rectangle 111"/>
          <p:cNvSpPr>
            <a:spLocks noChangeArrowheads="1"/>
          </p:cNvSpPr>
          <p:nvPr/>
        </p:nvSpPr>
        <p:spPr bwMode="auto">
          <a:xfrm>
            <a:off x="4932363" y="523716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T6</a:t>
            </a:r>
          </a:p>
        </p:txBody>
      </p:sp>
      <p:sp>
        <p:nvSpPr>
          <p:cNvPr id="16483" name="Rectangle 112"/>
          <p:cNvSpPr>
            <a:spLocks noChangeArrowheads="1"/>
          </p:cNvSpPr>
          <p:nvPr/>
        </p:nvSpPr>
        <p:spPr bwMode="auto">
          <a:xfrm>
            <a:off x="4532313" y="4921250"/>
            <a:ext cx="39052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T6</a:t>
            </a:r>
          </a:p>
        </p:txBody>
      </p:sp>
      <p:sp>
        <p:nvSpPr>
          <p:cNvPr id="16484" name="Rectangle 113"/>
          <p:cNvSpPr>
            <a:spLocks noChangeArrowheads="1"/>
          </p:cNvSpPr>
          <p:nvPr/>
        </p:nvSpPr>
        <p:spPr bwMode="auto">
          <a:xfrm>
            <a:off x="4135438" y="459581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T6</a:t>
            </a:r>
          </a:p>
        </p:txBody>
      </p:sp>
      <p:sp>
        <p:nvSpPr>
          <p:cNvPr id="16485" name="Rectangle 114"/>
          <p:cNvSpPr>
            <a:spLocks noChangeArrowheads="1"/>
          </p:cNvSpPr>
          <p:nvPr/>
        </p:nvSpPr>
        <p:spPr bwMode="auto">
          <a:xfrm>
            <a:off x="3740150" y="4278313"/>
            <a:ext cx="39052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T6</a:t>
            </a:r>
          </a:p>
        </p:txBody>
      </p:sp>
      <p:sp>
        <p:nvSpPr>
          <p:cNvPr id="16486" name="Rectangle 115"/>
          <p:cNvSpPr>
            <a:spLocks noChangeArrowheads="1"/>
          </p:cNvSpPr>
          <p:nvPr/>
        </p:nvSpPr>
        <p:spPr bwMode="auto">
          <a:xfrm>
            <a:off x="5603875" y="4057650"/>
            <a:ext cx="1257300"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Clock cycles</a:t>
            </a:r>
          </a:p>
        </p:txBody>
      </p:sp>
      <p:sp>
        <p:nvSpPr>
          <p:cNvPr id="16487" name="Rectangle 117"/>
          <p:cNvSpPr>
            <a:spLocks noChangeArrowheads="1"/>
          </p:cNvSpPr>
          <p:nvPr/>
        </p:nvSpPr>
        <p:spPr bwMode="auto">
          <a:xfrm>
            <a:off x="608013" y="4267200"/>
            <a:ext cx="933450"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Segment</a:t>
            </a:r>
          </a:p>
        </p:txBody>
      </p:sp>
      <p:sp>
        <p:nvSpPr>
          <p:cNvPr id="16488" name="Rectangle 118"/>
          <p:cNvSpPr>
            <a:spLocks noChangeArrowheads="1"/>
          </p:cNvSpPr>
          <p:nvPr/>
        </p:nvSpPr>
        <p:spPr bwMode="auto">
          <a:xfrm>
            <a:off x="1460500" y="4278313"/>
            <a:ext cx="28257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1</a:t>
            </a:r>
          </a:p>
        </p:txBody>
      </p:sp>
      <p:sp>
        <p:nvSpPr>
          <p:cNvPr id="16489" name="Rectangle 119"/>
          <p:cNvSpPr>
            <a:spLocks noChangeArrowheads="1"/>
          </p:cNvSpPr>
          <p:nvPr/>
        </p:nvSpPr>
        <p:spPr bwMode="auto">
          <a:xfrm>
            <a:off x="1460500" y="4595813"/>
            <a:ext cx="28257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2</a:t>
            </a:r>
          </a:p>
        </p:txBody>
      </p:sp>
      <p:sp>
        <p:nvSpPr>
          <p:cNvPr id="16490" name="Rectangle 120"/>
          <p:cNvSpPr>
            <a:spLocks noChangeArrowheads="1"/>
          </p:cNvSpPr>
          <p:nvPr/>
        </p:nvSpPr>
        <p:spPr bwMode="auto">
          <a:xfrm>
            <a:off x="1460500" y="4921250"/>
            <a:ext cx="282575" cy="284163"/>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3</a:t>
            </a:r>
          </a:p>
        </p:txBody>
      </p:sp>
      <p:sp>
        <p:nvSpPr>
          <p:cNvPr id="16491" name="Rectangle 121"/>
          <p:cNvSpPr>
            <a:spLocks noChangeArrowheads="1"/>
          </p:cNvSpPr>
          <p:nvPr/>
        </p:nvSpPr>
        <p:spPr bwMode="auto">
          <a:xfrm>
            <a:off x="1460500" y="5249863"/>
            <a:ext cx="282575" cy="284162"/>
          </a:xfrm>
          <a:prstGeom prst="rect">
            <a:avLst/>
          </a:prstGeom>
          <a:noFill/>
          <a:ln w="9525">
            <a:noFill/>
            <a:miter lim="800000"/>
            <a:headEnd/>
            <a:tailEnd/>
          </a:ln>
        </p:spPr>
        <p:txBody>
          <a:bodyPr wrap="none" lIns="92075" tIns="46038" rIns="92075" bIns="46038">
            <a:spAutoFit/>
          </a:bodyPr>
          <a:lstStyle/>
          <a:p>
            <a:pPr defTabSz="762000"/>
            <a:r>
              <a:rPr lang="en-US" altLang="ko-KR">
                <a:solidFill>
                  <a:srgbClr val="000000"/>
                </a:solidFill>
              </a:rPr>
              <a:t>4</a:t>
            </a:r>
          </a:p>
        </p:txBody>
      </p:sp>
      <p:sp>
        <p:nvSpPr>
          <p:cNvPr id="16493" name="Line 124"/>
          <p:cNvSpPr>
            <a:spLocks noChangeShapeType="1"/>
          </p:cNvSpPr>
          <p:nvPr/>
        </p:nvSpPr>
        <p:spPr bwMode="auto">
          <a:xfrm flipV="1">
            <a:off x="3606800" y="1657350"/>
            <a:ext cx="0" cy="290513"/>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6494" name="Line 126"/>
          <p:cNvSpPr>
            <a:spLocks noChangeShapeType="1"/>
          </p:cNvSpPr>
          <p:nvPr/>
        </p:nvSpPr>
        <p:spPr bwMode="auto">
          <a:xfrm>
            <a:off x="2925763" y="4029075"/>
            <a:ext cx="0" cy="1465263"/>
          </a:xfrm>
          <a:prstGeom prst="line">
            <a:avLst/>
          </a:prstGeom>
          <a:noFill/>
          <a:ln w="25399">
            <a:solidFill>
              <a:srgbClr val="000000"/>
            </a:solidFill>
            <a:round/>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81088" y="257175"/>
            <a:ext cx="7048500" cy="546100"/>
          </a:xfrm>
          <a:noFill/>
        </p:spPr>
        <p:txBody>
          <a:bodyPr anchor="ctr"/>
          <a:lstStyle/>
          <a:p>
            <a:r>
              <a:rPr lang="en-US" altLang="ko-KR" sz="2800" smtClean="0"/>
              <a:t>PIPELINE  SPEEDUP</a:t>
            </a:r>
          </a:p>
        </p:txBody>
      </p:sp>
      <p:sp>
        <p:nvSpPr>
          <p:cNvPr id="17411" name="Rectangle 3"/>
          <p:cNvSpPr>
            <a:spLocks noChangeArrowheads="1"/>
          </p:cNvSpPr>
          <p:nvPr/>
        </p:nvSpPr>
        <p:spPr bwMode="auto">
          <a:xfrm>
            <a:off x="993775" y="1076325"/>
            <a:ext cx="6738938" cy="5095875"/>
          </a:xfrm>
          <a:prstGeom prst="rect">
            <a:avLst/>
          </a:prstGeom>
          <a:noFill/>
          <a:ln w="9525">
            <a:noFill/>
            <a:miter lim="800000"/>
            <a:headEnd/>
            <a:tailEnd/>
          </a:ln>
        </p:spPr>
        <p:txBody>
          <a:bodyPr lIns="92075" tIns="46038" rIns="92075" bIns="46038">
            <a:spAutoFit/>
          </a:bodyPr>
          <a:lstStyle/>
          <a:p>
            <a:pPr marL="571500" lvl="1" defTabSz="762000">
              <a:lnSpc>
                <a:spcPct val="91000"/>
              </a:lnSpc>
              <a:spcBef>
                <a:spcPct val="9000"/>
              </a:spcBef>
            </a:pPr>
            <a:r>
              <a:rPr lang="en-US" altLang="ko-KR" sz="1800"/>
              <a:t>n:   Number of tasks to be performed</a:t>
            </a:r>
          </a:p>
          <a:p>
            <a:pPr marL="571500" lvl="1" defTabSz="762000">
              <a:lnSpc>
                <a:spcPct val="91000"/>
              </a:lnSpc>
              <a:spcBef>
                <a:spcPct val="9000"/>
              </a:spcBef>
            </a:pPr>
            <a:endParaRPr lang="en-US" altLang="ko-KR" sz="1800"/>
          </a:p>
          <a:p>
            <a:pPr defTabSz="762000"/>
            <a:r>
              <a:rPr lang="en-US" altLang="ko-KR" sz="1800"/>
              <a:t>Conventional Machine (Non-Pipelined)</a:t>
            </a:r>
          </a:p>
          <a:p>
            <a:pPr marL="571500" lvl="1" defTabSz="762000">
              <a:lnSpc>
                <a:spcPct val="91000"/>
              </a:lnSpc>
              <a:spcBef>
                <a:spcPct val="9000"/>
              </a:spcBef>
            </a:pPr>
            <a:r>
              <a:rPr lang="en-US" altLang="ko-KR" sz="1800"/>
              <a:t>t</a:t>
            </a:r>
            <a:r>
              <a:rPr lang="en-US" altLang="ko-KR" sz="1800" baseline="-25000"/>
              <a:t>n</a:t>
            </a:r>
            <a:r>
              <a:rPr lang="en-US" altLang="ko-KR" sz="1800"/>
              <a:t>:    Clock cycle </a:t>
            </a:r>
          </a:p>
          <a:p>
            <a:pPr marL="571500" lvl="1" defTabSz="762000">
              <a:lnSpc>
                <a:spcPct val="91000"/>
              </a:lnSpc>
              <a:spcBef>
                <a:spcPct val="9000"/>
              </a:spcBef>
            </a:pPr>
            <a:r>
              <a:rPr lang="en-US" altLang="ko-KR" sz="1800">
                <a:latin typeface="Symbol" pitchFamily="18" charset="2"/>
              </a:rPr>
              <a:t>t</a:t>
            </a:r>
            <a:r>
              <a:rPr lang="en-US" altLang="ko-KR" sz="1800" baseline="-25000">
                <a:latin typeface="Symbol" pitchFamily="18" charset="2"/>
              </a:rPr>
              <a:t>1</a:t>
            </a:r>
            <a:r>
              <a:rPr lang="en-US" altLang="ko-KR" sz="1800"/>
              <a:t>:    Time required to complete the n tasks</a:t>
            </a:r>
          </a:p>
          <a:p>
            <a:pPr marL="571500" lvl="1" defTabSz="762000">
              <a:lnSpc>
                <a:spcPct val="91000"/>
              </a:lnSpc>
              <a:spcBef>
                <a:spcPct val="9000"/>
              </a:spcBef>
            </a:pPr>
            <a:r>
              <a:rPr lang="en-US" altLang="ko-KR" sz="1800">
                <a:latin typeface="Symbol" pitchFamily="18" charset="2"/>
              </a:rPr>
              <a:t>t</a:t>
            </a:r>
            <a:r>
              <a:rPr lang="en-US" altLang="ko-KR" sz="1800" baseline="-25000">
                <a:latin typeface="Symbol" pitchFamily="18" charset="2"/>
              </a:rPr>
              <a:t>1</a:t>
            </a:r>
            <a:r>
              <a:rPr lang="en-US" altLang="ko-KR" sz="1800"/>
              <a:t> = n * t</a:t>
            </a:r>
            <a:r>
              <a:rPr lang="en-US" altLang="ko-KR" sz="1800" baseline="-25000"/>
              <a:t>n</a:t>
            </a:r>
          </a:p>
          <a:p>
            <a:pPr defTabSz="762000"/>
            <a:endParaRPr lang="en-US" altLang="ko-KR" sz="1800"/>
          </a:p>
          <a:p>
            <a:pPr defTabSz="762000"/>
            <a:r>
              <a:rPr lang="en-US" altLang="ko-KR" sz="1800"/>
              <a:t>Pipelined Machine (k stages)</a:t>
            </a:r>
          </a:p>
          <a:p>
            <a:pPr marL="571500" lvl="1" defTabSz="762000">
              <a:lnSpc>
                <a:spcPct val="91000"/>
              </a:lnSpc>
              <a:spcBef>
                <a:spcPct val="9000"/>
              </a:spcBef>
            </a:pPr>
            <a:r>
              <a:rPr lang="en-US" altLang="ko-KR" sz="1800"/>
              <a:t>t</a:t>
            </a:r>
            <a:r>
              <a:rPr lang="en-US" altLang="ko-KR" sz="1800" baseline="-25000"/>
              <a:t>p</a:t>
            </a:r>
            <a:r>
              <a:rPr lang="en-US" altLang="ko-KR" sz="1800"/>
              <a:t>:   Clock cycle (time to complete each suboperation)</a:t>
            </a:r>
          </a:p>
          <a:p>
            <a:pPr marL="571500" lvl="1" defTabSz="762000">
              <a:lnSpc>
                <a:spcPct val="91000"/>
              </a:lnSpc>
              <a:spcBef>
                <a:spcPct val="9000"/>
              </a:spcBef>
            </a:pPr>
            <a:r>
              <a:rPr lang="en-US" altLang="ko-KR" sz="1800">
                <a:latin typeface="Symbol" pitchFamily="18" charset="2"/>
              </a:rPr>
              <a:t>t</a:t>
            </a:r>
            <a:r>
              <a:rPr lang="en-US" altLang="ko-KR" sz="1800" baseline="-25000">
                <a:latin typeface="Symbol" pitchFamily="18" charset="2"/>
              </a:rPr>
              <a:t>k</a:t>
            </a:r>
            <a:r>
              <a:rPr lang="en-US" altLang="ko-KR" sz="1800"/>
              <a:t>:   Time required to complete the n tasks</a:t>
            </a:r>
          </a:p>
          <a:p>
            <a:pPr marL="571500" lvl="1" defTabSz="762000">
              <a:lnSpc>
                <a:spcPct val="91000"/>
              </a:lnSpc>
              <a:spcBef>
                <a:spcPct val="9000"/>
              </a:spcBef>
            </a:pPr>
            <a:r>
              <a:rPr lang="en-US" altLang="ko-KR" sz="1800">
                <a:latin typeface="Symbol" pitchFamily="18" charset="2"/>
              </a:rPr>
              <a:t>t</a:t>
            </a:r>
            <a:r>
              <a:rPr lang="en-US" altLang="ko-KR" sz="1800" baseline="-25000">
                <a:latin typeface="Symbol" pitchFamily="18" charset="2"/>
              </a:rPr>
              <a:t>k</a:t>
            </a:r>
            <a:r>
              <a:rPr lang="en-US" altLang="ko-KR" sz="1800"/>
              <a:t> = (k + n - 1) * t</a:t>
            </a:r>
            <a:r>
              <a:rPr lang="en-US" altLang="ko-KR" sz="1800" baseline="-25000"/>
              <a:t>p</a:t>
            </a:r>
          </a:p>
          <a:p>
            <a:pPr marL="571500" lvl="1" defTabSz="762000">
              <a:lnSpc>
                <a:spcPct val="91000"/>
              </a:lnSpc>
              <a:spcBef>
                <a:spcPct val="9000"/>
              </a:spcBef>
            </a:pPr>
            <a:endParaRPr lang="en-US" altLang="ko-KR" sz="1800"/>
          </a:p>
          <a:p>
            <a:pPr defTabSz="762000"/>
            <a:r>
              <a:rPr lang="en-US" altLang="ko-KR" sz="1800"/>
              <a:t>Speedup</a:t>
            </a:r>
          </a:p>
          <a:p>
            <a:pPr marL="571500" lvl="1" defTabSz="762000">
              <a:lnSpc>
                <a:spcPct val="91000"/>
              </a:lnSpc>
              <a:spcBef>
                <a:spcPct val="9000"/>
              </a:spcBef>
            </a:pPr>
            <a:r>
              <a:rPr lang="en-US" altLang="ko-KR" sz="1800"/>
              <a:t>S</a:t>
            </a:r>
            <a:r>
              <a:rPr lang="en-US" altLang="ko-KR" sz="1800" baseline="-25000"/>
              <a:t>k</a:t>
            </a:r>
            <a:r>
              <a:rPr lang="en-US" altLang="ko-KR" sz="1800"/>
              <a:t>:   Speedup</a:t>
            </a:r>
          </a:p>
          <a:p>
            <a:pPr defTabSz="762000"/>
            <a:endParaRPr lang="en-US" altLang="ko-KR" sz="1800"/>
          </a:p>
          <a:p>
            <a:pPr defTabSz="762000"/>
            <a:r>
              <a:rPr lang="en-US" altLang="ko-KR" sz="1800"/>
              <a:t>         S</a:t>
            </a:r>
            <a:r>
              <a:rPr lang="en-US" altLang="ko-KR" sz="1800" baseline="-25000"/>
              <a:t>k</a:t>
            </a:r>
            <a:r>
              <a:rPr lang="en-US" altLang="ko-KR" sz="1800"/>
              <a:t> = n*t</a:t>
            </a:r>
            <a:r>
              <a:rPr lang="en-US" altLang="ko-KR" sz="1800" baseline="-25000"/>
              <a:t>n</a:t>
            </a:r>
            <a:r>
              <a:rPr lang="en-US" altLang="ko-KR" sz="1800"/>
              <a:t> / (k + n - 1)*t</a:t>
            </a:r>
            <a:r>
              <a:rPr lang="en-US" altLang="ko-KR" sz="1800" baseline="-25000"/>
              <a:t>p</a:t>
            </a:r>
          </a:p>
          <a:p>
            <a:pPr marL="571500" lvl="1" defTabSz="762000">
              <a:lnSpc>
                <a:spcPct val="91000"/>
              </a:lnSpc>
              <a:spcBef>
                <a:spcPct val="9000"/>
              </a:spcBef>
            </a:pPr>
            <a:endParaRPr lang="en-US" altLang="ko-KR" sz="1800"/>
          </a:p>
          <a:p>
            <a:pPr defTabSz="762000"/>
            <a:endParaRPr lang="en-US" altLang="ko-KR" sz="1800"/>
          </a:p>
          <a:p>
            <a:pPr marL="571500" lvl="1" defTabSz="762000">
              <a:lnSpc>
                <a:spcPct val="91000"/>
              </a:lnSpc>
              <a:spcBef>
                <a:spcPct val="9000"/>
              </a:spcBef>
            </a:pPr>
            <a:endParaRPr lang="en-US" altLang="ko-KR" sz="1800"/>
          </a:p>
        </p:txBody>
      </p:sp>
      <p:grpSp>
        <p:nvGrpSpPr>
          <p:cNvPr id="2" name="Group 8"/>
          <p:cNvGrpSpPr>
            <a:grpSpLocks/>
          </p:cNvGrpSpPr>
          <p:nvPr/>
        </p:nvGrpSpPr>
        <p:grpSpPr bwMode="auto">
          <a:xfrm>
            <a:off x="330200" y="1924050"/>
            <a:ext cx="955675" cy="1111250"/>
            <a:chOff x="150" y="1750"/>
            <a:chExt cx="435" cy="1012"/>
          </a:xfrm>
        </p:grpSpPr>
        <p:sp>
          <p:nvSpPr>
            <p:cNvPr id="17423" name="Rectangle 4"/>
            <p:cNvSpPr>
              <a:spLocks noChangeArrowheads="1"/>
            </p:cNvSpPr>
            <p:nvPr/>
          </p:nvSpPr>
          <p:spPr bwMode="auto">
            <a:xfrm>
              <a:off x="174" y="1750"/>
              <a:ext cx="84" cy="309"/>
            </a:xfrm>
            <a:prstGeom prst="rect">
              <a:avLst/>
            </a:prstGeom>
            <a:noFill/>
            <a:ln w="9525">
              <a:noFill/>
              <a:miter lim="800000"/>
              <a:headEnd/>
              <a:tailEnd/>
            </a:ln>
          </p:spPr>
          <p:txBody>
            <a:bodyPr wrap="none" lIns="92075" tIns="46038" rIns="92075" bIns="46038">
              <a:spAutoFit/>
            </a:bodyPr>
            <a:lstStyle/>
            <a:p>
              <a:pPr defTabSz="762000"/>
              <a:endParaRPr lang="en-US" sz="1800"/>
            </a:p>
          </p:txBody>
        </p:sp>
        <p:sp>
          <p:nvSpPr>
            <p:cNvPr id="17424" name="Rectangle 5"/>
            <p:cNvSpPr>
              <a:spLocks noChangeArrowheads="1"/>
            </p:cNvSpPr>
            <p:nvPr/>
          </p:nvSpPr>
          <p:spPr bwMode="auto">
            <a:xfrm>
              <a:off x="150" y="2228"/>
              <a:ext cx="373" cy="311"/>
            </a:xfrm>
            <a:prstGeom prst="rect">
              <a:avLst/>
            </a:prstGeom>
            <a:noFill/>
            <a:ln w="9525">
              <a:noFill/>
              <a:miter lim="800000"/>
              <a:headEnd/>
              <a:tailEnd/>
            </a:ln>
          </p:spPr>
          <p:txBody>
            <a:bodyPr wrap="none" lIns="92075" tIns="46038" rIns="92075" bIns="46038">
              <a:spAutoFit/>
            </a:bodyPr>
            <a:lstStyle/>
            <a:p>
              <a:pPr marL="571500" lvl="1" defTabSz="762000">
                <a:lnSpc>
                  <a:spcPct val="91000"/>
                </a:lnSpc>
                <a:spcBef>
                  <a:spcPct val="9000"/>
                </a:spcBef>
              </a:pPr>
              <a:r>
                <a:rPr lang="en-US" altLang="ko-KR" sz="1800"/>
                <a:t> </a:t>
              </a:r>
            </a:p>
          </p:txBody>
        </p:sp>
        <p:sp>
          <p:nvSpPr>
            <p:cNvPr id="17425" name="Rectangle 6"/>
            <p:cNvSpPr>
              <a:spLocks noChangeArrowheads="1"/>
            </p:cNvSpPr>
            <p:nvPr/>
          </p:nvSpPr>
          <p:spPr bwMode="auto">
            <a:xfrm>
              <a:off x="150" y="2029"/>
              <a:ext cx="344" cy="311"/>
            </a:xfrm>
            <a:prstGeom prst="rect">
              <a:avLst/>
            </a:prstGeom>
            <a:noFill/>
            <a:ln w="9525">
              <a:noFill/>
              <a:miter lim="800000"/>
              <a:headEnd/>
              <a:tailEnd/>
            </a:ln>
          </p:spPr>
          <p:txBody>
            <a:bodyPr wrap="none" lIns="92075" tIns="46038" rIns="92075" bIns="46038">
              <a:spAutoFit/>
            </a:bodyPr>
            <a:lstStyle/>
            <a:p>
              <a:pPr marL="571500" lvl="1" defTabSz="762000">
                <a:lnSpc>
                  <a:spcPct val="91000"/>
                </a:lnSpc>
                <a:spcBef>
                  <a:spcPct val="9000"/>
                </a:spcBef>
              </a:pPr>
              <a:endParaRPr lang="en-US" sz="1800"/>
            </a:p>
          </p:txBody>
        </p:sp>
        <p:sp>
          <p:nvSpPr>
            <p:cNvPr id="17426" name="Rectangle 7"/>
            <p:cNvSpPr>
              <a:spLocks noChangeArrowheads="1"/>
            </p:cNvSpPr>
            <p:nvPr/>
          </p:nvSpPr>
          <p:spPr bwMode="auto">
            <a:xfrm>
              <a:off x="502" y="2453"/>
              <a:ext cx="83" cy="309"/>
            </a:xfrm>
            <a:prstGeom prst="rect">
              <a:avLst/>
            </a:prstGeom>
            <a:noFill/>
            <a:ln w="9525">
              <a:noFill/>
              <a:miter lim="800000"/>
              <a:headEnd/>
              <a:tailEnd/>
            </a:ln>
          </p:spPr>
          <p:txBody>
            <a:bodyPr wrap="none" lIns="92075" tIns="46038" rIns="92075" bIns="46038">
              <a:spAutoFit/>
            </a:bodyPr>
            <a:lstStyle/>
            <a:p>
              <a:pPr defTabSz="762000" latinLnBrk="1"/>
              <a:endParaRPr lang="en-US" sz="1800"/>
            </a:p>
          </p:txBody>
        </p:sp>
      </p:grpSp>
      <p:sp>
        <p:nvSpPr>
          <p:cNvPr id="17413" name="Rectangle 9"/>
          <p:cNvSpPr>
            <a:spLocks noChangeArrowheads="1"/>
          </p:cNvSpPr>
          <p:nvPr/>
        </p:nvSpPr>
        <p:spPr bwMode="auto">
          <a:xfrm>
            <a:off x="12700" y="3584575"/>
            <a:ext cx="1073150" cy="341313"/>
          </a:xfrm>
          <a:prstGeom prst="rect">
            <a:avLst/>
          </a:prstGeom>
          <a:noFill/>
          <a:ln w="9525">
            <a:noFill/>
            <a:miter lim="800000"/>
            <a:headEnd/>
            <a:tailEnd/>
          </a:ln>
        </p:spPr>
        <p:txBody>
          <a:bodyPr wrap="none" lIns="92075" tIns="46038" rIns="92075" bIns="46038">
            <a:spAutoFit/>
          </a:bodyPr>
          <a:lstStyle/>
          <a:p>
            <a:pPr marL="571500" lvl="1" defTabSz="762000">
              <a:lnSpc>
                <a:spcPct val="91000"/>
              </a:lnSpc>
              <a:spcBef>
                <a:spcPct val="9000"/>
              </a:spcBef>
            </a:pPr>
            <a:r>
              <a:rPr lang="en-US" altLang="ko-KR" sz="1800"/>
              <a:t>     </a:t>
            </a:r>
          </a:p>
        </p:txBody>
      </p:sp>
      <p:grpSp>
        <p:nvGrpSpPr>
          <p:cNvPr id="3" name="Group 29"/>
          <p:cNvGrpSpPr>
            <a:grpSpLocks/>
          </p:cNvGrpSpPr>
          <p:nvPr/>
        </p:nvGrpSpPr>
        <p:grpSpPr bwMode="auto">
          <a:xfrm>
            <a:off x="1624013" y="5537200"/>
            <a:ext cx="4092575" cy="644525"/>
            <a:chOff x="2475" y="3464"/>
            <a:chExt cx="2578" cy="406"/>
          </a:xfrm>
        </p:grpSpPr>
        <p:sp>
          <p:nvSpPr>
            <p:cNvPr id="17416" name="Rectangle 16"/>
            <p:cNvSpPr>
              <a:spLocks noChangeArrowheads="1"/>
            </p:cNvSpPr>
            <p:nvPr/>
          </p:nvSpPr>
          <p:spPr bwMode="auto">
            <a:xfrm>
              <a:off x="2489" y="3673"/>
              <a:ext cx="519" cy="197"/>
            </a:xfrm>
            <a:prstGeom prst="rect">
              <a:avLst/>
            </a:prstGeom>
            <a:noFill/>
            <a:ln w="9525">
              <a:noFill/>
              <a:miter lim="800000"/>
              <a:headEnd/>
              <a:tailEnd/>
            </a:ln>
          </p:spPr>
          <p:txBody>
            <a:bodyPr wrap="none" lIns="92075" tIns="46038" rIns="92075" bIns="46038">
              <a:spAutoFit/>
            </a:bodyPr>
            <a:lstStyle/>
            <a:p>
              <a:pPr defTabSz="762000"/>
              <a:r>
                <a:rPr lang="en-US" altLang="ko-KR" sz="1600">
                  <a:solidFill>
                    <a:srgbClr val="000000"/>
                  </a:solidFill>
                </a:rPr>
                <a:t>n </a:t>
              </a:r>
              <a:r>
                <a:rPr lang="en-US" altLang="ko-KR" sz="1600">
                  <a:solidFill>
                    <a:srgbClr val="000000"/>
                  </a:solidFill>
                  <a:sym typeface="Symbol" pitchFamily="18" charset="2"/>
                </a:rPr>
                <a:t> </a:t>
              </a:r>
              <a:r>
                <a:rPr lang="en-US" altLang="ko-KR" sz="1600">
                  <a:solidFill>
                    <a:srgbClr val="000000"/>
                  </a:solidFill>
                </a:rPr>
                <a:t> </a:t>
              </a:r>
            </a:p>
          </p:txBody>
        </p:sp>
        <p:sp>
          <p:nvSpPr>
            <p:cNvPr id="17417" name="Rectangle 18"/>
            <p:cNvSpPr>
              <a:spLocks noChangeArrowheads="1"/>
            </p:cNvSpPr>
            <p:nvPr/>
          </p:nvSpPr>
          <p:spPr bwMode="auto">
            <a:xfrm>
              <a:off x="2838" y="3562"/>
              <a:ext cx="429" cy="214"/>
            </a:xfrm>
            <a:prstGeom prst="rect">
              <a:avLst/>
            </a:prstGeom>
            <a:noFill/>
            <a:ln w="9525">
              <a:noFill/>
              <a:miter lim="800000"/>
              <a:headEnd/>
              <a:tailEnd/>
            </a:ln>
          </p:spPr>
          <p:txBody>
            <a:bodyPr wrap="none" lIns="92075" tIns="46038" rIns="92075" bIns="46038">
              <a:spAutoFit/>
            </a:bodyPr>
            <a:lstStyle/>
            <a:p>
              <a:pPr defTabSz="762000"/>
              <a:r>
                <a:rPr lang="en-US" altLang="ko-KR" sz="1800">
                  <a:solidFill>
                    <a:srgbClr val="000000"/>
                  </a:solidFill>
                </a:rPr>
                <a:t>S</a:t>
              </a:r>
              <a:r>
                <a:rPr lang="en-US" altLang="ko-KR" sz="1800" baseline="-25000">
                  <a:solidFill>
                    <a:srgbClr val="000000"/>
                  </a:solidFill>
                </a:rPr>
                <a:t>k</a:t>
              </a:r>
              <a:r>
                <a:rPr lang="en-US" altLang="ko-KR" sz="1800">
                  <a:solidFill>
                    <a:srgbClr val="000000"/>
                  </a:solidFill>
                </a:rPr>
                <a:t>  =</a:t>
              </a:r>
            </a:p>
          </p:txBody>
        </p:sp>
        <p:sp>
          <p:nvSpPr>
            <p:cNvPr id="17418" name="Line 19"/>
            <p:cNvSpPr>
              <a:spLocks noChangeShapeType="1"/>
            </p:cNvSpPr>
            <p:nvPr/>
          </p:nvSpPr>
          <p:spPr bwMode="auto">
            <a:xfrm>
              <a:off x="3334" y="3673"/>
              <a:ext cx="288" cy="0"/>
            </a:xfrm>
            <a:prstGeom prst="line">
              <a:avLst/>
            </a:prstGeom>
            <a:noFill/>
            <a:ln w="12699">
              <a:solidFill>
                <a:srgbClr val="000000"/>
              </a:solidFill>
              <a:round/>
              <a:headEnd type="none" w="sm" len="sm"/>
              <a:tailEnd type="none" w="sm" len="sm"/>
            </a:ln>
          </p:spPr>
          <p:txBody>
            <a:bodyPr wrap="none" anchor="ctr"/>
            <a:lstStyle/>
            <a:p>
              <a:endParaRPr lang="en-US"/>
            </a:p>
          </p:txBody>
        </p:sp>
        <p:sp>
          <p:nvSpPr>
            <p:cNvPr id="17419" name="Rectangle 20"/>
            <p:cNvSpPr>
              <a:spLocks noChangeArrowheads="1"/>
            </p:cNvSpPr>
            <p:nvPr/>
          </p:nvSpPr>
          <p:spPr bwMode="auto">
            <a:xfrm>
              <a:off x="3332" y="3464"/>
              <a:ext cx="223" cy="214"/>
            </a:xfrm>
            <a:prstGeom prst="rect">
              <a:avLst/>
            </a:prstGeom>
            <a:noFill/>
            <a:ln w="9525">
              <a:noFill/>
              <a:miter lim="800000"/>
              <a:headEnd/>
              <a:tailEnd/>
            </a:ln>
          </p:spPr>
          <p:txBody>
            <a:bodyPr wrap="none" lIns="92075" tIns="46038" rIns="92075" bIns="46038">
              <a:spAutoFit/>
            </a:bodyPr>
            <a:lstStyle/>
            <a:p>
              <a:pPr defTabSz="762000"/>
              <a:r>
                <a:rPr lang="en-US" altLang="ko-KR" sz="1800">
                  <a:solidFill>
                    <a:srgbClr val="000000"/>
                  </a:solidFill>
                </a:rPr>
                <a:t>t</a:t>
              </a:r>
              <a:r>
                <a:rPr lang="en-US" altLang="ko-KR" sz="1800" baseline="-25000">
                  <a:solidFill>
                    <a:srgbClr val="000000"/>
                  </a:solidFill>
                </a:rPr>
                <a:t>n</a:t>
              </a:r>
            </a:p>
          </p:txBody>
        </p:sp>
        <p:sp>
          <p:nvSpPr>
            <p:cNvPr id="17420" name="Rectangle 21"/>
            <p:cNvSpPr>
              <a:spLocks noChangeArrowheads="1"/>
            </p:cNvSpPr>
            <p:nvPr/>
          </p:nvSpPr>
          <p:spPr bwMode="auto">
            <a:xfrm>
              <a:off x="3338" y="3647"/>
              <a:ext cx="223" cy="214"/>
            </a:xfrm>
            <a:prstGeom prst="rect">
              <a:avLst/>
            </a:prstGeom>
            <a:noFill/>
            <a:ln w="9525">
              <a:noFill/>
              <a:miter lim="800000"/>
              <a:headEnd/>
              <a:tailEnd/>
            </a:ln>
          </p:spPr>
          <p:txBody>
            <a:bodyPr wrap="none" lIns="92075" tIns="46038" rIns="92075" bIns="46038">
              <a:spAutoFit/>
            </a:bodyPr>
            <a:lstStyle/>
            <a:p>
              <a:pPr defTabSz="762000"/>
              <a:r>
                <a:rPr lang="en-US" altLang="ko-KR" sz="1800">
                  <a:solidFill>
                    <a:srgbClr val="000000"/>
                  </a:solidFill>
                </a:rPr>
                <a:t>t</a:t>
              </a:r>
              <a:r>
                <a:rPr lang="en-US" altLang="ko-KR" sz="1800" baseline="-25000">
                  <a:solidFill>
                    <a:srgbClr val="000000"/>
                  </a:solidFill>
                </a:rPr>
                <a:t>p</a:t>
              </a:r>
            </a:p>
          </p:txBody>
        </p:sp>
        <p:sp>
          <p:nvSpPr>
            <p:cNvPr id="17421" name="Rectangle 22"/>
            <p:cNvSpPr>
              <a:spLocks noChangeArrowheads="1"/>
            </p:cNvSpPr>
            <p:nvPr/>
          </p:nvSpPr>
          <p:spPr bwMode="auto">
            <a:xfrm>
              <a:off x="3675" y="3561"/>
              <a:ext cx="1378" cy="214"/>
            </a:xfrm>
            <a:prstGeom prst="rect">
              <a:avLst/>
            </a:prstGeom>
            <a:noFill/>
            <a:ln w="9525">
              <a:noFill/>
              <a:miter lim="800000"/>
              <a:headEnd/>
              <a:tailEnd/>
            </a:ln>
          </p:spPr>
          <p:txBody>
            <a:bodyPr wrap="none" lIns="92075" tIns="46038" rIns="92075" bIns="46038">
              <a:spAutoFit/>
            </a:bodyPr>
            <a:lstStyle/>
            <a:p>
              <a:pPr defTabSz="762000"/>
              <a:r>
                <a:rPr lang="en-US" altLang="ko-KR" sz="1800">
                  <a:solidFill>
                    <a:srgbClr val="000000"/>
                  </a:solidFill>
                </a:rPr>
                <a:t>(  = k,  if t</a:t>
              </a:r>
              <a:r>
                <a:rPr lang="en-US" altLang="ko-KR" sz="1800" baseline="-25000">
                  <a:solidFill>
                    <a:srgbClr val="000000"/>
                  </a:solidFill>
                </a:rPr>
                <a:t>n</a:t>
              </a:r>
              <a:r>
                <a:rPr lang="en-US" altLang="ko-KR" sz="1800">
                  <a:solidFill>
                    <a:srgbClr val="000000"/>
                  </a:solidFill>
                </a:rPr>
                <a:t> = k * t</a:t>
              </a:r>
              <a:r>
                <a:rPr lang="en-US" altLang="ko-KR" sz="1800" baseline="-25000">
                  <a:solidFill>
                    <a:srgbClr val="000000"/>
                  </a:solidFill>
                </a:rPr>
                <a:t>p</a:t>
              </a:r>
              <a:r>
                <a:rPr lang="en-US" altLang="ko-KR" sz="1800">
                  <a:solidFill>
                    <a:srgbClr val="000000"/>
                  </a:solidFill>
                </a:rPr>
                <a:t> )</a:t>
              </a:r>
            </a:p>
          </p:txBody>
        </p:sp>
        <p:sp>
          <p:nvSpPr>
            <p:cNvPr id="17422" name="Rectangle 23"/>
            <p:cNvSpPr>
              <a:spLocks noChangeArrowheads="1"/>
            </p:cNvSpPr>
            <p:nvPr/>
          </p:nvSpPr>
          <p:spPr bwMode="auto">
            <a:xfrm>
              <a:off x="2475" y="3561"/>
              <a:ext cx="324" cy="214"/>
            </a:xfrm>
            <a:prstGeom prst="rect">
              <a:avLst/>
            </a:prstGeom>
            <a:noFill/>
            <a:ln w="9525">
              <a:noFill/>
              <a:miter lim="800000"/>
              <a:headEnd/>
              <a:tailEnd/>
            </a:ln>
          </p:spPr>
          <p:txBody>
            <a:bodyPr wrap="none" lIns="92075" tIns="46038" rIns="92075" bIns="46038">
              <a:spAutoFit/>
            </a:bodyPr>
            <a:lstStyle/>
            <a:p>
              <a:pPr defTabSz="762000"/>
              <a:r>
                <a:rPr lang="en-US" altLang="ko-KR" sz="1800">
                  <a:solidFill>
                    <a:srgbClr val="000000"/>
                  </a:solidFill>
                </a:rPr>
                <a:t>lim</a:t>
              </a: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527050"/>
          </a:xfrm>
          <a:noFill/>
        </p:spPr>
        <p:txBody>
          <a:bodyPr anchor="ctr"/>
          <a:lstStyle/>
          <a:p>
            <a:r>
              <a:rPr lang="en-US" altLang="ko-KR" sz="2800" dirty="0" smtClean="0"/>
              <a:t>PIPELINE  AND  MULTIPLE  FUNCTION  UNITS</a:t>
            </a:r>
          </a:p>
        </p:txBody>
      </p:sp>
      <p:sp>
        <p:nvSpPr>
          <p:cNvPr id="18437" name="Rectangle 5"/>
          <p:cNvSpPr>
            <a:spLocks noChangeArrowheads="1"/>
          </p:cNvSpPr>
          <p:nvPr/>
        </p:nvSpPr>
        <p:spPr bwMode="auto">
          <a:xfrm>
            <a:off x="249238" y="904875"/>
            <a:ext cx="8361362" cy="4247959"/>
          </a:xfrm>
          <a:prstGeom prst="rect">
            <a:avLst/>
          </a:prstGeom>
          <a:noFill/>
          <a:ln w="9525">
            <a:noFill/>
            <a:miter lim="800000"/>
            <a:headEnd/>
            <a:tailEnd/>
          </a:ln>
        </p:spPr>
        <p:txBody>
          <a:bodyPr wrap="square" lIns="92075" tIns="46038" rIns="92075" bIns="46038">
            <a:spAutoFit/>
          </a:bodyPr>
          <a:lstStyle/>
          <a:p>
            <a:pPr defTabSz="762000"/>
            <a:r>
              <a:rPr lang="en-US" altLang="ko-KR" sz="1800" dirty="0" smtClean="0"/>
              <a:t>Example:</a:t>
            </a:r>
            <a:endParaRPr lang="en-US" altLang="ko-KR" sz="1800" dirty="0"/>
          </a:p>
          <a:p>
            <a:pPr defTabSz="762000"/>
            <a:r>
              <a:rPr lang="en-US" altLang="ko-KR" sz="1800" dirty="0"/>
              <a:t>     - 4-stage pipeline</a:t>
            </a:r>
          </a:p>
          <a:p>
            <a:pPr defTabSz="762000"/>
            <a:r>
              <a:rPr lang="en-US" altLang="ko-KR" sz="1800" dirty="0"/>
              <a:t>     - </a:t>
            </a:r>
            <a:r>
              <a:rPr lang="en-US" altLang="ko-KR" sz="1800" dirty="0" err="1"/>
              <a:t>subopertion</a:t>
            </a:r>
            <a:r>
              <a:rPr lang="en-US" altLang="ko-KR" sz="1800" dirty="0"/>
              <a:t> in each stage;  </a:t>
            </a:r>
            <a:r>
              <a:rPr lang="en-US" altLang="ko-KR" sz="1800" dirty="0" err="1"/>
              <a:t>t</a:t>
            </a:r>
            <a:r>
              <a:rPr lang="en-US" altLang="ko-KR" sz="1800" baseline="-25000" dirty="0" err="1"/>
              <a:t>p</a:t>
            </a:r>
            <a:r>
              <a:rPr lang="en-US" altLang="ko-KR" sz="1800" dirty="0"/>
              <a:t> = 20nS</a:t>
            </a:r>
          </a:p>
          <a:p>
            <a:pPr defTabSz="762000"/>
            <a:r>
              <a:rPr lang="en-US" altLang="ko-KR" sz="1800" dirty="0"/>
              <a:t>     - 100 tasks to be executed</a:t>
            </a:r>
          </a:p>
          <a:p>
            <a:pPr defTabSz="762000"/>
            <a:r>
              <a:rPr lang="en-US" altLang="ko-KR" sz="1800" dirty="0"/>
              <a:t>     - 1 task in non-pipelined system;  20*4 = 80nS</a:t>
            </a:r>
          </a:p>
          <a:p>
            <a:pPr defTabSz="762000"/>
            <a:r>
              <a:rPr lang="en-US" altLang="ko-KR" sz="1800" dirty="0"/>
              <a:t>      </a:t>
            </a:r>
            <a:r>
              <a:rPr lang="en-US" altLang="ko-KR" sz="1800" dirty="0" smtClean="0"/>
              <a:t>       </a:t>
            </a:r>
            <a:r>
              <a:rPr lang="en-US" altLang="ko-KR" sz="1800" dirty="0"/>
              <a:t>Pipelined System</a:t>
            </a:r>
          </a:p>
          <a:p>
            <a:pPr defTabSz="762000"/>
            <a:r>
              <a:rPr lang="en-US" altLang="ko-KR" sz="1800" dirty="0"/>
              <a:t>                     (k + n - 1)*</a:t>
            </a:r>
            <a:r>
              <a:rPr lang="en-US" altLang="ko-KR" sz="1800" dirty="0" err="1"/>
              <a:t>t</a:t>
            </a:r>
            <a:r>
              <a:rPr lang="en-US" altLang="ko-KR" sz="1800" baseline="-25000" dirty="0" err="1"/>
              <a:t>p</a:t>
            </a:r>
            <a:r>
              <a:rPr lang="en-US" altLang="ko-KR" sz="1800" dirty="0"/>
              <a:t> = (4 + 99) * 20 = 2060nS</a:t>
            </a:r>
          </a:p>
          <a:p>
            <a:pPr defTabSz="762000"/>
            <a:r>
              <a:rPr lang="en-US" altLang="ko-KR" sz="1800" dirty="0" smtClean="0"/>
              <a:t>        </a:t>
            </a:r>
            <a:r>
              <a:rPr lang="en-US" altLang="ko-KR" sz="1800" dirty="0"/>
              <a:t>Non-Pipelined System</a:t>
            </a:r>
          </a:p>
          <a:p>
            <a:pPr defTabSz="762000"/>
            <a:r>
              <a:rPr lang="en-US" altLang="ko-KR" sz="1800" dirty="0"/>
              <a:t>                n*k*</a:t>
            </a:r>
            <a:r>
              <a:rPr lang="en-US" altLang="ko-KR" sz="1800" dirty="0" err="1"/>
              <a:t>t</a:t>
            </a:r>
            <a:r>
              <a:rPr lang="en-US" altLang="ko-KR" sz="1800" baseline="-25000" dirty="0" err="1"/>
              <a:t>p</a:t>
            </a:r>
            <a:r>
              <a:rPr lang="en-US" altLang="ko-KR" sz="1800" dirty="0"/>
              <a:t> = 100 * 80 = 8000nS</a:t>
            </a:r>
          </a:p>
          <a:p>
            <a:pPr defTabSz="762000"/>
            <a:endParaRPr lang="en-US" altLang="ko-KR" sz="1800" dirty="0"/>
          </a:p>
          <a:p>
            <a:pPr defTabSz="762000"/>
            <a:r>
              <a:rPr lang="en-US" altLang="ko-KR" sz="1800" dirty="0"/>
              <a:t>        Speedup</a:t>
            </a:r>
          </a:p>
          <a:p>
            <a:pPr defTabSz="762000"/>
            <a:r>
              <a:rPr lang="en-US" altLang="ko-KR" sz="1800" dirty="0"/>
              <a:t>                </a:t>
            </a:r>
            <a:r>
              <a:rPr lang="en-US" altLang="ko-KR" sz="1800" dirty="0" err="1"/>
              <a:t>S</a:t>
            </a:r>
            <a:r>
              <a:rPr lang="en-US" altLang="ko-KR" sz="1800" baseline="-25000" dirty="0" err="1"/>
              <a:t>k</a:t>
            </a:r>
            <a:r>
              <a:rPr lang="en-US" altLang="ko-KR" sz="1800" dirty="0"/>
              <a:t> = 8000 / 2060 = 3.88 </a:t>
            </a:r>
          </a:p>
          <a:p>
            <a:pPr defTabSz="762000"/>
            <a:endParaRPr lang="en-US" altLang="ko-KR" sz="1800" dirty="0"/>
          </a:p>
          <a:p>
            <a:pPr defTabSz="762000"/>
            <a:r>
              <a:rPr lang="en-US" altLang="ko-KR" sz="1800" dirty="0"/>
              <a:t>        4-Stage Pipeline is basically identical to the system</a:t>
            </a:r>
          </a:p>
          <a:p>
            <a:pPr defTabSz="762000"/>
            <a:r>
              <a:rPr lang="en-US" altLang="ko-KR" sz="1800" dirty="0"/>
              <a:t>        with 4 identical function units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altLang="ko-KR" sz="4000" dirty="0" smtClean="0"/>
              <a:t>ARITHMETIC  PIPELINE</a:t>
            </a:r>
            <a:endParaRPr lang="en-US" sz="4000" dirty="0"/>
          </a:p>
        </p:txBody>
      </p:sp>
      <p:sp>
        <p:nvSpPr>
          <p:cNvPr id="3" name="Content Placeholder 2"/>
          <p:cNvSpPr>
            <a:spLocks noGrp="1"/>
          </p:cNvSpPr>
          <p:nvPr>
            <p:ph idx="1"/>
          </p:nvPr>
        </p:nvSpPr>
        <p:spPr>
          <a:xfrm>
            <a:off x="457200" y="914400"/>
            <a:ext cx="8229600" cy="5562600"/>
          </a:xfrm>
        </p:spPr>
        <p:txBody>
          <a:bodyPr>
            <a:normAutofit fontScale="70000" lnSpcReduction="20000"/>
          </a:bodyPr>
          <a:lstStyle/>
          <a:p>
            <a:endParaRPr lang="en-US" dirty="0"/>
          </a:p>
          <a:p>
            <a:pPr>
              <a:buNone/>
            </a:pPr>
            <a:r>
              <a:rPr lang="en-US" dirty="0"/>
              <a:t>Pipeline arithmetic units are usually found in very high speed computers </a:t>
            </a:r>
          </a:p>
          <a:p>
            <a:r>
              <a:rPr lang="en-US" dirty="0" smtClean="0"/>
              <a:t>They </a:t>
            </a:r>
            <a:r>
              <a:rPr lang="en-US" dirty="0"/>
              <a:t>are used to implement floating-point operations, multiplication of fixed-point numbers, and similar computations encountered in scientific problems </a:t>
            </a:r>
          </a:p>
          <a:p>
            <a:r>
              <a:rPr lang="en-US" dirty="0" smtClean="0"/>
              <a:t>Example </a:t>
            </a:r>
            <a:r>
              <a:rPr lang="en-US" dirty="0"/>
              <a:t>for floating-point addition and subtraction </a:t>
            </a:r>
          </a:p>
          <a:p>
            <a:r>
              <a:rPr lang="en-US" dirty="0" smtClean="0"/>
              <a:t>Inputs </a:t>
            </a:r>
            <a:r>
              <a:rPr lang="en-US" dirty="0"/>
              <a:t>are two normalized floating-point binary numbers X = A x 2</a:t>
            </a:r>
            <a:r>
              <a:rPr lang="en-US" baseline="30000" dirty="0"/>
              <a:t>a</a:t>
            </a:r>
            <a:endParaRPr lang="en-US" dirty="0"/>
          </a:p>
          <a:p>
            <a:r>
              <a:rPr lang="en-US" dirty="0"/>
              <a:t>Y = B x 2</a:t>
            </a:r>
            <a:r>
              <a:rPr lang="en-US" baseline="30000" dirty="0"/>
              <a:t>b</a:t>
            </a:r>
            <a:endParaRPr lang="en-US" dirty="0"/>
          </a:p>
          <a:p>
            <a:r>
              <a:rPr lang="en-US" dirty="0" smtClean="0"/>
              <a:t>A </a:t>
            </a:r>
            <a:r>
              <a:rPr lang="en-US" dirty="0"/>
              <a:t>and B are two fractions that represent the mantissas </a:t>
            </a:r>
          </a:p>
          <a:p>
            <a:r>
              <a:rPr lang="en-US" dirty="0" smtClean="0"/>
              <a:t>a </a:t>
            </a:r>
            <a:r>
              <a:rPr lang="en-US" dirty="0"/>
              <a:t>and b are the exponents </a:t>
            </a:r>
          </a:p>
          <a:p>
            <a:r>
              <a:rPr lang="en-US" dirty="0" smtClean="0"/>
              <a:t>Four </a:t>
            </a:r>
            <a:r>
              <a:rPr lang="en-US" dirty="0"/>
              <a:t>segments are used to perform the following: </a:t>
            </a:r>
          </a:p>
          <a:p>
            <a:pPr lvl="1"/>
            <a:r>
              <a:rPr lang="en-US" dirty="0" smtClean="0"/>
              <a:t> </a:t>
            </a:r>
            <a:r>
              <a:rPr lang="en-US" dirty="0"/>
              <a:t>Compare the exponents </a:t>
            </a:r>
          </a:p>
          <a:p>
            <a:pPr lvl="1"/>
            <a:r>
              <a:rPr lang="en-US" dirty="0" smtClean="0"/>
              <a:t> </a:t>
            </a:r>
            <a:r>
              <a:rPr lang="en-US" dirty="0"/>
              <a:t>Align the mantissas </a:t>
            </a:r>
          </a:p>
          <a:p>
            <a:pPr lvl="1"/>
            <a:r>
              <a:rPr lang="en-US" dirty="0" smtClean="0"/>
              <a:t> </a:t>
            </a:r>
            <a:r>
              <a:rPr lang="en-US" dirty="0"/>
              <a:t>Add or subtract the mantissas </a:t>
            </a:r>
          </a:p>
          <a:p>
            <a:pPr lvl="1"/>
            <a:r>
              <a:rPr lang="en-US" dirty="0" smtClean="0"/>
              <a:t> </a:t>
            </a:r>
            <a:r>
              <a:rPr lang="en-US" dirty="0"/>
              <a:t>Normalize the result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0"/>
            <a:ext cx="7431087" cy="438150"/>
          </a:xfrm>
          <a:noFill/>
        </p:spPr>
        <p:txBody>
          <a:bodyPr anchor="ctr">
            <a:normAutofit fontScale="90000"/>
          </a:bodyPr>
          <a:lstStyle/>
          <a:p>
            <a:r>
              <a:rPr lang="en-US" altLang="ko-KR" sz="2800" dirty="0" smtClean="0"/>
              <a:t>ARITHMETIC  PIPELINE</a:t>
            </a:r>
          </a:p>
        </p:txBody>
      </p:sp>
      <p:sp>
        <p:nvSpPr>
          <p:cNvPr id="19459" name="Rectangle 3"/>
          <p:cNvSpPr>
            <a:spLocks noChangeArrowheads="1"/>
          </p:cNvSpPr>
          <p:nvPr/>
        </p:nvSpPr>
        <p:spPr bwMode="auto">
          <a:xfrm>
            <a:off x="273050" y="866775"/>
            <a:ext cx="2581275" cy="309563"/>
          </a:xfrm>
          <a:prstGeom prst="rect">
            <a:avLst/>
          </a:prstGeom>
          <a:noFill/>
          <a:ln w="9525">
            <a:noFill/>
            <a:miter lim="800000"/>
            <a:headEnd/>
            <a:tailEnd/>
          </a:ln>
        </p:spPr>
        <p:txBody>
          <a:bodyPr wrap="none" lIns="63500" tIns="25400" rIns="63500" bIns="25400">
            <a:spAutoFit/>
          </a:bodyPr>
          <a:lstStyle/>
          <a:p>
            <a:pPr defTabSz="762000">
              <a:lnSpc>
                <a:spcPct val="85000"/>
              </a:lnSpc>
            </a:pPr>
            <a:r>
              <a:rPr lang="en-US" altLang="ko-KR" sz="2000"/>
              <a:t>Floating-point adder</a:t>
            </a:r>
          </a:p>
        </p:txBody>
      </p:sp>
      <p:sp>
        <p:nvSpPr>
          <p:cNvPr id="19460" name="Rectangle 4"/>
          <p:cNvSpPr>
            <a:spLocks noChangeArrowheads="1"/>
          </p:cNvSpPr>
          <p:nvPr/>
        </p:nvSpPr>
        <p:spPr bwMode="auto">
          <a:xfrm>
            <a:off x="525463" y="1995488"/>
            <a:ext cx="2459037" cy="819150"/>
          </a:xfrm>
          <a:prstGeom prst="rect">
            <a:avLst/>
          </a:prstGeom>
          <a:noFill/>
          <a:ln w="9525">
            <a:noFill/>
            <a:miter lim="800000"/>
            <a:headEnd/>
            <a:tailEnd/>
          </a:ln>
        </p:spPr>
        <p:txBody>
          <a:bodyPr wrap="none" lIns="63500" tIns="25400" rIns="63500" bIns="25400">
            <a:spAutoFit/>
          </a:bodyPr>
          <a:lstStyle/>
          <a:p>
            <a:pPr defTabSz="762000"/>
            <a:r>
              <a:rPr lang="en-US" altLang="ko-KR"/>
              <a:t>[1]  Compare the exponents</a:t>
            </a:r>
          </a:p>
          <a:p>
            <a:pPr defTabSz="762000"/>
            <a:r>
              <a:rPr lang="en-US" altLang="ko-KR"/>
              <a:t>[2]  Align the mantissa</a:t>
            </a:r>
          </a:p>
          <a:p>
            <a:pPr defTabSz="762000"/>
            <a:r>
              <a:rPr lang="en-US" altLang="ko-KR"/>
              <a:t>[3]  Add/sub the mantissa</a:t>
            </a:r>
          </a:p>
          <a:p>
            <a:pPr defTabSz="762000"/>
            <a:r>
              <a:rPr lang="en-US" altLang="ko-KR"/>
              <a:t>[4]  Normalize the result</a:t>
            </a:r>
          </a:p>
        </p:txBody>
      </p:sp>
      <p:sp>
        <p:nvSpPr>
          <p:cNvPr id="19461" name="Rectangle 5"/>
          <p:cNvSpPr>
            <a:spLocks noChangeArrowheads="1"/>
          </p:cNvSpPr>
          <p:nvPr/>
        </p:nvSpPr>
        <p:spPr bwMode="auto">
          <a:xfrm>
            <a:off x="841375" y="1260475"/>
            <a:ext cx="941388" cy="627063"/>
          </a:xfrm>
          <a:prstGeom prst="rect">
            <a:avLst/>
          </a:prstGeom>
          <a:noFill/>
          <a:ln w="9525">
            <a:noFill/>
            <a:miter lim="800000"/>
            <a:headEnd/>
            <a:tailEnd/>
          </a:ln>
        </p:spPr>
        <p:txBody>
          <a:bodyPr wrap="none" lIns="63500" tIns="25400" rIns="63500" bIns="25400">
            <a:spAutoFit/>
          </a:bodyPr>
          <a:lstStyle/>
          <a:p>
            <a:pPr defTabSz="762000"/>
            <a:r>
              <a:rPr lang="en-US" altLang="ko-KR"/>
              <a:t>X = A x 2</a:t>
            </a:r>
            <a:r>
              <a:rPr lang="en-US" altLang="ko-KR" baseline="30000"/>
              <a:t>a</a:t>
            </a:r>
            <a:endParaRPr lang="en-US" altLang="ko-KR"/>
          </a:p>
          <a:p>
            <a:pPr defTabSz="762000"/>
            <a:r>
              <a:rPr lang="en-US" altLang="ko-KR"/>
              <a:t>Y = B x 2</a:t>
            </a:r>
            <a:r>
              <a:rPr lang="en-US" altLang="ko-KR" baseline="30000"/>
              <a:t>b</a:t>
            </a:r>
            <a:endParaRPr lang="en-US" altLang="ko-KR"/>
          </a:p>
          <a:p>
            <a:pPr defTabSz="762000"/>
            <a:endParaRPr lang="en-US" altLang="ko-KR"/>
          </a:p>
        </p:txBody>
      </p:sp>
      <p:grpSp>
        <p:nvGrpSpPr>
          <p:cNvPr id="2" name="Group 97"/>
          <p:cNvGrpSpPr>
            <a:grpSpLocks/>
          </p:cNvGrpSpPr>
          <p:nvPr/>
        </p:nvGrpSpPr>
        <p:grpSpPr bwMode="auto">
          <a:xfrm>
            <a:off x="3849688" y="866775"/>
            <a:ext cx="4910137" cy="5546725"/>
            <a:chOff x="2425" y="546"/>
            <a:chExt cx="3093" cy="3494"/>
          </a:xfrm>
        </p:grpSpPr>
        <p:sp>
          <p:nvSpPr>
            <p:cNvPr id="19464" name="Rectangle 9" descr="20%"/>
            <p:cNvSpPr>
              <a:spLocks noChangeArrowheads="1"/>
            </p:cNvSpPr>
            <p:nvPr/>
          </p:nvSpPr>
          <p:spPr bwMode="auto">
            <a:xfrm>
              <a:off x="3076" y="3749"/>
              <a:ext cx="825"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9465" name="Rectangle 10" descr="20%"/>
            <p:cNvSpPr>
              <a:spLocks noChangeArrowheads="1"/>
            </p:cNvSpPr>
            <p:nvPr/>
          </p:nvSpPr>
          <p:spPr bwMode="auto">
            <a:xfrm>
              <a:off x="3076" y="3046"/>
              <a:ext cx="825"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9466" name="Rectangle 11" descr="20%"/>
            <p:cNvSpPr>
              <a:spLocks noChangeArrowheads="1"/>
            </p:cNvSpPr>
            <p:nvPr/>
          </p:nvSpPr>
          <p:spPr bwMode="auto">
            <a:xfrm>
              <a:off x="4681" y="3749"/>
              <a:ext cx="834"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9467" name="Rectangle 12" descr="20%"/>
            <p:cNvSpPr>
              <a:spLocks noChangeArrowheads="1"/>
            </p:cNvSpPr>
            <p:nvPr/>
          </p:nvSpPr>
          <p:spPr bwMode="auto">
            <a:xfrm>
              <a:off x="4681" y="3046"/>
              <a:ext cx="834"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9468" name="Rectangle 13" descr="20%"/>
            <p:cNvSpPr>
              <a:spLocks noChangeArrowheads="1"/>
            </p:cNvSpPr>
            <p:nvPr/>
          </p:nvSpPr>
          <p:spPr bwMode="auto">
            <a:xfrm>
              <a:off x="4681" y="2338"/>
              <a:ext cx="834"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9469" name="Rectangle 14" descr="20%"/>
            <p:cNvSpPr>
              <a:spLocks noChangeArrowheads="1"/>
            </p:cNvSpPr>
            <p:nvPr/>
          </p:nvSpPr>
          <p:spPr bwMode="auto">
            <a:xfrm>
              <a:off x="4681" y="959"/>
              <a:ext cx="834"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9470" name="Rectangle 15" descr="20%"/>
            <p:cNvSpPr>
              <a:spLocks noChangeArrowheads="1"/>
            </p:cNvSpPr>
            <p:nvPr/>
          </p:nvSpPr>
          <p:spPr bwMode="auto">
            <a:xfrm>
              <a:off x="3076" y="1740"/>
              <a:ext cx="825" cy="97"/>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9471" name="Rectangle 16" descr="20%"/>
            <p:cNvSpPr>
              <a:spLocks noChangeArrowheads="1"/>
            </p:cNvSpPr>
            <p:nvPr/>
          </p:nvSpPr>
          <p:spPr bwMode="auto">
            <a:xfrm>
              <a:off x="3076" y="959"/>
              <a:ext cx="825"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p>
              <a:endParaRPr lang="en-US"/>
            </a:p>
          </p:txBody>
        </p:sp>
        <p:sp>
          <p:nvSpPr>
            <p:cNvPr id="19472" name="Rectangle 17"/>
            <p:cNvSpPr>
              <a:spLocks noChangeArrowheads="1"/>
            </p:cNvSpPr>
            <p:nvPr/>
          </p:nvSpPr>
          <p:spPr bwMode="auto">
            <a:xfrm>
              <a:off x="3396" y="936"/>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R</a:t>
              </a:r>
            </a:p>
          </p:txBody>
        </p:sp>
        <p:sp>
          <p:nvSpPr>
            <p:cNvPr id="19473" name="Rectangle 18"/>
            <p:cNvSpPr>
              <a:spLocks noChangeArrowheads="1"/>
            </p:cNvSpPr>
            <p:nvPr/>
          </p:nvSpPr>
          <p:spPr bwMode="auto">
            <a:xfrm>
              <a:off x="3230" y="1254"/>
              <a:ext cx="498" cy="248"/>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Compare</a:t>
              </a:r>
            </a:p>
            <a:p>
              <a:pPr defTabSz="762000" latinLnBrk="1"/>
              <a:endParaRPr lang="en-US" altLang="ko-KR" sz="1100">
                <a:solidFill>
                  <a:srgbClr val="000000"/>
                </a:solidFill>
              </a:endParaRPr>
            </a:p>
          </p:txBody>
        </p:sp>
        <p:sp>
          <p:nvSpPr>
            <p:cNvPr id="19474" name="Rectangle 19"/>
            <p:cNvSpPr>
              <a:spLocks noChangeArrowheads="1"/>
            </p:cNvSpPr>
            <p:nvPr/>
          </p:nvSpPr>
          <p:spPr bwMode="auto">
            <a:xfrm>
              <a:off x="3201" y="1346"/>
              <a:ext cx="557" cy="248"/>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exponents</a:t>
              </a:r>
            </a:p>
            <a:p>
              <a:pPr defTabSz="762000" latinLnBrk="1"/>
              <a:endParaRPr lang="en-US" altLang="ko-KR" sz="1100">
                <a:solidFill>
                  <a:srgbClr val="000000"/>
                </a:solidFill>
              </a:endParaRPr>
            </a:p>
          </p:txBody>
        </p:sp>
        <p:sp>
          <p:nvSpPr>
            <p:cNvPr id="19475" name="Rectangle 20"/>
            <p:cNvSpPr>
              <a:spLocks noChangeArrowheads="1"/>
            </p:cNvSpPr>
            <p:nvPr/>
          </p:nvSpPr>
          <p:spPr bwMode="auto">
            <a:xfrm>
              <a:off x="3112" y="1439"/>
              <a:ext cx="722"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by subtraction</a:t>
              </a:r>
            </a:p>
          </p:txBody>
        </p:sp>
        <p:sp>
          <p:nvSpPr>
            <p:cNvPr id="19476" name="Rectangle 21"/>
            <p:cNvSpPr>
              <a:spLocks noChangeArrowheads="1"/>
            </p:cNvSpPr>
            <p:nvPr/>
          </p:nvSpPr>
          <p:spPr bwMode="auto">
            <a:xfrm>
              <a:off x="3076" y="1254"/>
              <a:ext cx="831" cy="310"/>
            </a:xfrm>
            <a:prstGeom prst="rect">
              <a:avLst/>
            </a:prstGeom>
            <a:noFill/>
            <a:ln w="25399">
              <a:solidFill>
                <a:srgbClr val="000000"/>
              </a:solidFill>
              <a:miter lim="800000"/>
              <a:headEnd/>
              <a:tailEnd/>
            </a:ln>
          </p:spPr>
          <p:txBody>
            <a:bodyPr wrap="none" anchor="ctr"/>
            <a:lstStyle/>
            <a:p>
              <a:endParaRPr lang="en-US"/>
            </a:p>
          </p:txBody>
        </p:sp>
        <p:sp>
          <p:nvSpPr>
            <p:cNvPr id="19477" name="Arc 22"/>
            <p:cNvSpPr>
              <a:spLocks/>
            </p:cNvSpPr>
            <p:nvPr/>
          </p:nvSpPr>
          <p:spPr bwMode="auto">
            <a:xfrm>
              <a:off x="3467" y="1183"/>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478" name="Line 23"/>
            <p:cNvSpPr>
              <a:spLocks noChangeShapeType="1"/>
            </p:cNvSpPr>
            <p:nvPr/>
          </p:nvSpPr>
          <p:spPr bwMode="auto">
            <a:xfrm>
              <a:off x="3497" y="1065"/>
              <a:ext cx="0" cy="13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479" name="Arc 24"/>
            <p:cNvSpPr>
              <a:spLocks/>
            </p:cNvSpPr>
            <p:nvPr/>
          </p:nvSpPr>
          <p:spPr bwMode="auto">
            <a:xfrm>
              <a:off x="3295"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480" name="Line 25"/>
            <p:cNvSpPr>
              <a:spLocks noChangeShapeType="1"/>
            </p:cNvSpPr>
            <p:nvPr/>
          </p:nvSpPr>
          <p:spPr bwMode="auto">
            <a:xfrm>
              <a:off x="3325" y="768"/>
              <a:ext cx="0" cy="131"/>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481" name="Arc 26"/>
            <p:cNvSpPr>
              <a:spLocks/>
            </p:cNvSpPr>
            <p:nvPr/>
          </p:nvSpPr>
          <p:spPr bwMode="auto">
            <a:xfrm>
              <a:off x="3631"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482" name="Line 27"/>
            <p:cNvSpPr>
              <a:spLocks noChangeShapeType="1"/>
            </p:cNvSpPr>
            <p:nvPr/>
          </p:nvSpPr>
          <p:spPr bwMode="auto">
            <a:xfrm>
              <a:off x="3661" y="768"/>
              <a:ext cx="0" cy="131"/>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483" name="Rectangle 28"/>
            <p:cNvSpPr>
              <a:spLocks noChangeArrowheads="1"/>
            </p:cNvSpPr>
            <p:nvPr/>
          </p:nvSpPr>
          <p:spPr bwMode="auto">
            <a:xfrm>
              <a:off x="3230" y="658"/>
              <a:ext cx="165"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a</a:t>
              </a:r>
            </a:p>
          </p:txBody>
        </p:sp>
        <p:sp>
          <p:nvSpPr>
            <p:cNvPr id="19484" name="Rectangle 29"/>
            <p:cNvSpPr>
              <a:spLocks noChangeArrowheads="1"/>
            </p:cNvSpPr>
            <p:nvPr/>
          </p:nvSpPr>
          <p:spPr bwMode="auto">
            <a:xfrm>
              <a:off x="3604" y="658"/>
              <a:ext cx="17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b</a:t>
              </a:r>
            </a:p>
          </p:txBody>
        </p:sp>
        <p:sp>
          <p:nvSpPr>
            <p:cNvPr id="19485" name="Arc 30"/>
            <p:cNvSpPr>
              <a:spLocks/>
            </p:cNvSpPr>
            <p:nvPr/>
          </p:nvSpPr>
          <p:spPr bwMode="auto">
            <a:xfrm>
              <a:off x="3470" y="1680"/>
              <a:ext cx="56" cy="61"/>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486" name="Line 31"/>
            <p:cNvSpPr>
              <a:spLocks noChangeShapeType="1"/>
            </p:cNvSpPr>
            <p:nvPr/>
          </p:nvSpPr>
          <p:spPr bwMode="auto">
            <a:xfrm>
              <a:off x="3494" y="1560"/>
              <a:ext cx="0" cy="13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487" name="Rectangle 32"/>
            <p:cNvSpPr>
              <a:spLocks noChangeArrowheads="1"/>
            </p:cNvSpPr>
            <p:nvPr/>
          </p:nvSpPr>
          <p:spPr bwMode="auto">
            <a:xfrm>
              <a:off x="3406" y="1717"/>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R</a:t>
              </a:r>
            </a:p>
          </p:txBody>
        </p:sp>
        <p:sp>
          <p:nvSpPr>
            <p:cNvPr id="19488" name="Rectangle 33"/>
            <p:cNvSpPr>
              <a:spLocks noChangeArrowheads="1"/>
            </p:cNvSpPr>
            <p:nvPr/>
          </p:nvSpPr>
          <p:spPr bwMode="auto">
            <a:xfrm>
              <a:off x="3052" y="2024"/>
              <a:ext cx="856"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Choose exponent</a:t>
              </a:r>
            </a:p>
          </p:txBody>
        </p:sp>
        <p:sp>
          <p:nvSpPr>
            <p:cNvPr id="19489" name="Rectangle 34"/>
            <p:cNvSpPr>
              <a:spLocks noChangeArrowheads="1"/>
            </p:cNvSpPr>
            <p:nvPr/>
          </p:nvSpPr>
          <p:spPr bwMode="auto">
            <a:xfrm>
              <a:off x="3076" y="2036"/>
              <a:ext cx="828" cy="114"/>
            </a:xfrm>
            <a:prstGeom prst="rect">
              <a:avLst/>
            </a:prstGeom>
            <a:noFill/>
            <a:ln w="25399">
              <a:solidFill>
                <a:srgbClr val="000000"/>
              </a:solidFill>
              <a:miter lim="800000"/>
              <a:headEnd/>
              <a:tailEnd/>
            </a:ln>
          </p:spPr>
          <p:txBody>
            <a:bodyPr wrap="none" anchor="ctr"/>
            <a:lstStyle/>
            <a:p>
              <a:endParaRPr lang="en-US"/>
            </a:p>
          </p:txBody>
        </p:sp>
        <p:sp>
          <p:nvSpPr>
            <p:cNvPr id="19490" name="Arc 35"/>
            <p:cNvSpPr>
              <a:spLocks/>
            </p:cNvSpPr>
            <p:nvPr/>
          </p:nvSpPr>
          <p:spPr bwMode="auto">
            <a:xfrm>
              <a:off x="3470" y="1972"/>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491" name="Line 36"/>
            <p:cNvSpPr>
              <a:spLocks noChangeShapeType="1"/>
            </p:cNvSpPr>
            <p:nvPr/>
          </p:nvSpPr>
          <p:spPr bwMode="auto">
            <a:xfrm>
              <a:off x="3497" y="1844"/>
              <a:ext cx="0" cy="13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492" name="Rectangle 37"/>
            <p:cNvSpPr>
              <a:spLocks noChangeArrowheads="1"/>
            </p:cNvSpPr>
            <p:nvPr/>
          </p:nvSpPr>
          <p:spPr bwMode="auto">
            <a:xfrm>
              <a:off x="3187" y="546"/>
              <a:ext cx="567"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Exponents</a:t>
              </a:r>
            </a:p>
          </p:txBody>
        </p:sp>
        <p:sp>
          <p:nvSpPr>
            <p:cNvPr id="19493" name="Rectangle 38"/>
            <p:cNvSpPr>
              <a:spLocks noChangeArrowheads="1"/>
            </p:cNvSpPr>
            <p:nvPr/>
          </p:nvSpPr>
          <p:spPr bwMode="auto">
            <a:xfrm>
              <a:off x="5007" y="936"/>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R</a:t>
              </a:r>
            </a:p>
          </p:txBody>
        </p:sp>
        <p:sp>
          <p:nvSpPr>
            <p:cNvPr id="19494" name="Arc 39"/>
            <p:cNvSpPr>
              <a:spLocks/>
            </p:cNvSpPr>
            <p:nvPr/>
          </p:nvSpPr>
          <p:spPr bwMode="auto">
            <a:xfrm>
              <a:off x="5075" y="1972"/>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495" name="Line 40"/>
            <p:cNvSpPr>
              <a:spLocks noChangeShapeType="1"/>
            </p:cNvSpPr>
            <p:nvPr/>
          </p:nvSpPr>
          <p:spPr bwMode="auto">
            <a:xfrm>
              <a:off x="5102" y="1065"/>
              <a:ext cx="0" cy="909"/>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496" name="Arc 41"/>
            <p:cNvSpPr>
              <a:spLocks/>
            </p:cNvSpPr>
            <p:nvPr/>
          </p:nvSpPr>
          <p:spPr bwMode="auto">
            <a:xfrm>
              <a:off x="4901"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497" name="Line 42"/>
            <p:cNvSpPr>
              <a:spLocks noChangeShapeType="1"/>
            </p:cNvSpPr>
            <p:nvPr/>
          </p:nvSpPr>
          <p:spPr bwMode="auto">
            <a:xfrm>
              <a:off x="4930" y="768"/>
              <a:ext cx="0" cy="131"/>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498" name="Arc 43"/>
            <p:cNvSpPr>
              <a:spLocks/>
            </p:cNvSpPr>
            <p:nvPr/>
          </p:nvSpPr>
          <p:spPr bwMode="auto">
            <a:xfrm>
              <a:off x="5244"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499" name="Line 44"/>
            <p:cNvSpPr>
              <a:spLocks noChangeShapeType="1"/>
            </p:cNvSpPr>
            <p:nvPr/>
          </p:nvSpPr>
          <p:spPr bwMode="auto">
            <a:xfrm>
              <a:off x="5274" y="768"/>
              <a:ext cx="0" cy="131"/>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00" name="Rectangle 45"/>
            <p:cNvSpPr>
              <a:spLocks noChangeArrowheads="1"/>
            </p:cNvSpPr>
            <p:nvPr/>
          </p:nvSpPr>
          <p:spPr bwMode="auto">
            <a:xfrm>
              <a:off x="4837" y="658"/>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A</a:t>
              </a:r>
            </a:p>
          </p:txBody>
        </p:sp>
        <p:sp>
          <p:nvSpPr>
            <p:cNvPr id="19501" name="Rectangle 46"/>
            <p:cNvSpPr>
              <a:spLocks noChangeArrowheads="1"/>
            </p:cNvSpPr>
            <p:nvPr/>
          </p:nvSpPr>
          <p:spPr bwMode="auto">
            <a:xfrm>
              <a:off x="5204" y="663"/>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B</a:t>
              </a:r>
            </a:p>
          </p:txBody>
        </p:sp>
        <p:sp>
          <p:nvSpPr>
            <p:cNvPr id="19502" name="Rectangle 47"/>
            <p:cNvSpPr>
              <a:spLocks noChangeArrowheads="1"/>
            </p:cNvSpPr>
            <p:nvPr/>
          </p:nvSpPr>
          <p:spPr bwMode="auto">
            <a:xfrm>
              <a:off x="4704" y="2018"/>
              <a:ext cx="741"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Align mantissa</a:t>
              </a:r>
            </a:p>
          </p:txBody>
        </p:sp>
        <p:sp>
          <p:nvSpPr>
            <p:cNvPr id="19503" name="Rectangle 48"/>
            <p:cNvSpPr>
              <a:spLocks noChangeArrowheads="1"/>
            </p:cNvSpPr>
            <p:nvPr/>
          </p:nvSpPr>
          <p:spPr bwMode="auto">
            <a:xfrm>
              <a:off x="4681" y="2036"/>
              <a:ext cx="837" cy="114"/>
            </a:xfrm>
            <a:prstGeom prst="rect">
              <a:avLst/>
            </a:prstGeom>
            <a:noFill/>
            <a:ln w="25399">
              <a:solidFill>
                <a:srgbClr val="000000"/>
              </a:solidFill>
              <a:miter lim="800000"/>
              <a:headEnd/>
              <a:tailEnd/>
            </a:ln>
          </p:spPr>
          <p:txBody>
            <a:bodyPr wrap="none" anchor="ctr"/>
            <a:lstStyle/>
            <a:p>
              <a:endParaRPr lang="en-US"/>
            </a:p>
          </p:txBody>
        </p:sp>
        <p:sp>
          <p:nvSpPr>
            <p:cNvPr id="19504" name="Rectangle 49"/>
            <p:cNvSpPr>
              <a:spLocks noChangeArrowheads="1"/>
            </p:cNvSpPr>
            <p:nvPr/>
          </p:nvSpPr>
          <p:spPr bwMode="auto">
            <a:xfrm>
              <a:off x="4799" y="546"/>
              <a:ext cx="541"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Mantissas</a:t>
              </a:r>
            </a:p>
          </p:txBody>
        </p:sp>
        <p:sp>
          <p:nvSpPr>
            <p:cNvPr id="19505" name="Rectangle 50"/>
            <p:cNvSpPr>
              <a:spLocks noChangeArrowheads="1"/>
            </p:cNvSpPr>
            <p:nvPr/>
          </p:nvSpPr>
          <p:spPr bwMode="auto">
            <a:xfrm>
              <a:off x="3903" y="1275"/>
              <a:ext cx="546"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Difference</a:t>
              </a:r>
            </a:p>
          </p:txBody>
        </p:sp>
        <p:sp>
          <p:nvSpPr>
            <p:cNvPr id="19506" name="Freeform 51"/>
            <p:cNvSpPr>
              <a:spLocks/>
            </p:cNvSpPr>
            <p:nvPr/>
          </p:nvSpPr>
          <p:spPr bwMode="auto">
            <a:xfrm>
              <a:off x="3911" y="1399"/>
              <a:ext cx="554" cy="708"/>
            </a:xfrm>
            <a:custGeom>
              <a:avLst/>
              <a:gdLst>
                <a:gd name="T0" fmla="*/ 0 w 534"/>
                <a:gd name="T1" fmla="*/ 0 h 778"/>
                <a:gd name="T2" fmla="*/ 574 w 534"/>
                <a:gd name="T3" fmla="*/ 0 h 778"/>
                <a:gd name="T4" fmla="*/ 574 w 534"/>
                <a:gd name="T5" fmla="*/ 643 h 778"/>
                <a:gd name="T6" fmla="*/ 0 60000 65536"/>
                <a:gd name="T7" fmla="*/ 0 60000 65536"/>
                <a:gd name="T8" fmla="*/ 0 60000 65536"/>
                <a:gd name="T9" fmla="*/ 0 w 534"/>
                <a:gd name="T10" fmla="*/ 0 h 778"/>
                <a:gd name="T11" fmla="*/ 534 w 534"/>
                <a:gd name="T12" fmla="*/ 778 h 778"/>
              </a:gdLst>
              <a:ahLst/>
              <a:cxnLst>
                <a:cxn ang="T6">
                  <a:pos x="T0" y="T1"/>
                </a:cxn>
                <a:cxn ang="T7">
                  <a:pos x="T2" y="T3"/>
                </a:cxn>
                <a:cxn ang="T8">
                  <a:pos x="T4" y="T5"/>
                </a:cxn>
              </a:cxnLst>
              <a:rect l="T9" t="T10" r="T11" b="T12"/>
              <a:pathLst>
                <a:path w="534" h="778">
                  <a:moveTo>
                    <a:pt x="0" y="0"/>
                  </a:moveTo>
                  <a:lnTo>
                    <a:pt x="533" y="0"/>
                  </a:lnTo>
                  <a:lnTo>
                    <a:pt x="533" y="777"/>
                  </a:lnTo>
                </a:path>
              </a:pathLst>
            </a:custGeom>
            <a:noFill/>
            <a:ln w="25399" cap="rnd">
              <a:solidFill>
                <a:srgbClr val="000000"/>
              </a:solidFill>
              <a:round/>
              <a:headEnd type="none" w="sm" len="sm"/>
              <a:tailEnd type="none" w="sm" len="sm"/>
            </a:ln>
          </p:spPr>
          <p:txBody>
            <a:bodyPr/>
            <a:lstStyle/>
            <a:p>
              <a:endParaRPr lang="en-US"/>
            </a:p>
          </p:txBody>
        </p:sp>
        <p:sp>
          <p:nvSpPr>
            <p:cNvPr id="19507" name="Arc 52"/>
            <p:cNvSpPr>
              <a:spLocks/>
            </p:cNvSpPr>
            <p:nvPr/>
          </p:nvSpPr>
          <p:spPr bwMode="auto">
            <a:xfrm>
              <a:off x="4607" y="2084"/>
              <a:ext cx="70" cy="48"/>
            </a:xfrm>
            <a:custGeom>
              <a:avLst/>
              <a:gdLst>
                <a:gd name="T0" fmla="*/ 0 w 21600"/>
                <a:gd name="T1" fmla="*/ 0 h 17282"/>
                <a:gd name="T2" fmla="*/ 0 w 21600"/>
                <a:gd name="T3" fmla="*/ 0 h 17282"/>
                <a:gd name="T4" fmla="*/ 0 w 21600"/>
                <a:gd name="T5" fmla="*/ 0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9525" cap="rnd">
              <a:noFill/>
              <a:round/>
              <a:headEnd/>
              <a:tailEnd/>
            </a:ln>
          </p:spPr>
          <p:txBody>
            <a:bodyPr wrap="none" anchor="ctr"/>
            <a:lstStyle/>
            <a:p>
              <a:endParaRPr lang="en-US"/>
            </a:p>
          </p:txBody>
        </p:sp>
        <p:sp>
          <p:nvSpPr>
            <p:cNvPr id="19508" name="Line 53"/>
            <p:cNvSpPr>
              <a:spLocks noChangeShapeType="1"/>
            </p:cNvSpPr>
            <p:nvPr/>
          </p:nvSpPr>
          <p:spPr bwMode="auto">
            <a:xfrm>
              <a:off x="4464" y="2110"/>
              <a:ext cx="148" cy="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09" name="Arc 54"/>
            <p:cNvSpPr>
              <a:spLocks/>
            </p:cNvSpPr>
            <p:nvPr/>
          </p:nvSpPr>
          <p:spPr bwMode="auto">
            <a:xfrm>
              <a:off x="5075" y="2271"/>
              <a:ext cx="56" cy="61"/>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10" name="Line 55"/>
            <p:cNvSpPr>
              <a:spLocks noChangeShapeType="1"/>
            </p:cNvSpPr>
            <p:nvPr/>
          </p:nvSpPr>
          <p:spPr bwMode="auto">
            <a:xfrm flipH="1">
              <a:off x="5102" y="2151"/>
              <a:ext cx="0" cy="126"/>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11" name="Rectangle 56"/>
            <p:cNvSpPr>
              <a:spLocks noChangeArrowheads="1"/>
            </p:cNvSpPr>
            <p:nvPr/>
          </p:nvSpPr>
          <p:spPr bwMode="auto">
            <a:xfrm>
              <a:off x="5007" y="2319"/>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R</a:t>
              </a:r>
            </a:p>
          </p:txBody>
        </p:sp>
        <p:sp>
          <p:nvSpPr>
            <p:cNvPr id="19512" name="Arc 57"/>
            <p:cNvSpPr>
              <a:spLocks/>
            </p:cNvSpPr>
            <p:nvPr/>
          </p:nvSpPr>
          <p:spPr bwMode="auto">
            <a:xfrm>
              <a:off x="5072" y="2560"/>
              <a:ext cx="56" cy="63"/>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13" name="Line 58"/>
            <p:cNvSpPr>
              <a:spLocks noChangeShapeType="1"/>
            </p:cNvSpPr>
            <p:nvPr/>
          </p:nvSpPr>
          <p:spPr bwMode="auto">
            <a:xfrm>
              <a:off x="5102" y="2442"/>
              <a:ext cx="0" cy="13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14" name="Rectangle 59"/>
            <p:cNvSpPr>
              <a:spLocks noChangeArrowheads="1"/>
            </p:cNvSpPr>
            <p:nvPr/>
          </p:nvSpPr>
          <p:spPr bwMode="auto">
            <a:xfrm>
              <a:off x="4681" y="2633"/>
              <a:ext cx="834" cy="208"/>
            </a:xfrm>
            <a:prstGeom prst="rect">
              <a:avLst/>
            </a:prstGeom>
            <a:noFill/>
            <a:ln w="25399">
              <a:solidFill>
                <a:srgbClr val="000000"/>
              </a:solidFill>
              <a:miter lim="800000"/>
              <a:headEnd/>
              <a:tailEnd/>
            </a:ln>
          </p:spPr>
          <p:txBody>
            <a:bodyPr wrap="none" anchor="ctr"/>
            <a:lstStyle/>
            <a:p>
              <a:endParaRPr lang="en-US"/>
            </a:p>
          </p:txBody>
        </p:sp>
        <p:sp>
          <p:nvSpPr>
            <p:cNvPr id="19515" name="Rectangle 60"/>
            <p:cNvSpPr>
              <a:spLocks noChangeArrowheads="1"/>
            </p:cNvSpPr>
            <p:nvPr/>
          </p:nvSpPr>
          <p:spPr bwMode="auto">
            <a:xfrm>
              <a:off x="4725" y="2633"/>
              <a:ext cx="771" cy="248"/>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Add or subtract</a:t>
              </a:r>
            </a:p>
            <a:p>
              <a:pPr defTabSz="762000" latinLnBrk="1"/>
              <a:endParaRPr lang="en-US" altLang="ko-KR" sz="1100">
                <a:solidFill>
                  <a:srgbClr val="000000"/>
                </a:solidFill>
              </a:endParaRPr>
            </a:p>
          </p:txBody>
        </p:sp>
        <p:sp>
          <p:nvSpPr>
            <p:cNvPr id="19516" name="Rectangle 61"/>
            <p:cNvSpPr>
              <a:spLocks noChangeArrowheads="1"/>
            </p:cNvSpPr>
            <p:nvPr/>
          </p:nvSpPr>
          <p:spPr bwMode="auto">
            <a:xfrm>
              <a:off x="4843" y="2725"/>
              <a:ext cx="546"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mantissas</a:t>
              </a:r>
            </a:p>
          </p:txBody>
        </p:sp>
        <p:sp>
          <p:nvSpPr>
            <p:cNvPr id="19517" name="Arc 62"/>
            <p:cNvSpPr>
              <a:spLocks/>
            </p:cNvSpPr>
            <p:nvPr/>
          </p:nvSpPr>
          <p:spPr bwMode="auto">
            <a:xfrm>
              <a:off x="5072" y="2975"/>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18" name="Line 63"/>
            <p:cNvSpPr>
              <a:spLocks noChangeShapeType="1"/>
            </p:cNvSpPr>
            <p:nvPr/>
          </p:nvSpPr>
          <p:spPr bwMode="auto">
            <a:xfrm>
              <a:off x="5102" y="2849"/>
              <a:ext cx="0" cy="136"/>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19" name="Rectangle 64"/>
            <p:cNvSpPr>
              <a:spLocks noChangeArrowheads="1"/>
            </p:cNvSpPr>
            <p:nvPr/>
          </p:nvSpPr>
          <p:spPr bwMode="auto">
            <a:xfrm>
              <a:off x="5007" y="3027"/>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R</a:t>
              </a:r>
            </a:p>
          </p:txBody>
        </p:sp>
        <p:sp>
          <p:nvSpPr>
            <p:cNvPr id="19520" name="Arc 65"/>
            <p:cNvSpPr>
              <a:spLocks/>
            </p:cNvSpPr>
            <p:nvPr/>
          </p:nvSpPr>
          <p:spPr bwMode="auto">
            <a:xfrm>
              <a:off x="5072" y="3270"/>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21" name="Line 66"/>
            <p:cNvSpPr>
              <a:spLocks noChangeShapeType="1"/>
            </p:cNvSpPr>
            <p:nvPr/>
          </p:nvSpPr>
          <p:spPr bwMode="auto">
            <a:xfrm>
              <a:off x="5102" y="3150"/>
              <a:ext cx="0" cy="13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22" name="Rectangle 67"/>
            <p:cNvSpPr>
              <a:spLocks noChangeArrowheads="1"/>
            </p:cNvSpPr>
            <p:nvPr/>
          </p:nvSpPr>
          <p:spPr bwMode="auto">
            <a:xfrm>
              <a:off x="4681" y="3342"/>
              <a:ext cx="834" cy="208"/>
            </a:xfrm>
            <a:prstGeom prst="rect">
              <a:avLst/>
            </a:prstGeom>
            <a:noFill/>
            <a:ln w="25399">
              <a:solidFill>
                <a:srgbClr val="000000"/>
              </a:solidFill>
              <a:miter lim="800000"/>
              <a:headEnd/>
              <a:tailEnd/>
            </a:ln>
          </p:spPr>
          <p:txBody>
            <a:bodyPr wrap="none" anchor="ctr"/>
            <a:lstStyle/>
            <a:p>
              <a:endParaRPr lang="en-US"/>
            </a:p>
          </p:txBody>
        </p:sp>
        <p:sp>
          <p:nvSpPr>
            <p:cNvPr id="19523" name="Rectangle 68"/>
            <p:cNvSpPr>
              <a:spLocks noChangeArrowheads="1"/>
            </p:cNvSpPr>
            <p:nvPr/>
          </p:nvSpPr>
          <p:spPr bwMode="auto">
            <a:xfrm>
              <a:off x="4843" y="3342"/>
              <a:ext cx="536" cy="248"/>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Normalize</a:t>
              </a:r>
            </a:p>
            <a:p>
              <a:pPr defTabSz="762000" latinLnBrk="1"/>
              <a:endParaRPr lang="en-US" altLang="ko-KR" sz="1100">
                <a:solidFill>
                  <a:srgbClr val="000000"/>
                </a:solidFill>
              </a:endParaRPr>
            </a:p>
          </p:txBody>
        </p:sp>
        <p:sp>
          <p:nvSpPr>
            <p:cNvPr id="19524" name="Rectangle 69"/>
            <p:cNvSpPr>
              <a:spLocks noChangeArrowheads="1"/>
            </p:cNvSpPr>
            <p:nvPr/>
          </p:nvSpPr>
          <p:spPr bwMode="auto">
            <a:xfrm>
              <a:off x="4947" y="3434"/>
              <a:ext cx="355"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result</a:t>
              </a:r>
            </a:p>
          </p:txBody>
        </p:sp>
        <p:sp>
          <p:nvSpPr>
            <p:cNvPr id="19525" name="Arc 70"/>
            <p:cNvSpPr>
              <a:spLocks/>
            </p:cNvSpPr>
            <p:nvPr/>
          </p:nvSpPr>
          <p:spPr bwMode="auto">
            <a:xfrm>
              <a:off x="5072" y="367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26" name="Line 71"/>
            <p:cNvSpPr>
              <a:spLocks noChangeShapeType="1"/>
            </p:cNvSpPr>
            <p:nvPr/>
          </p:nvSpPr>
          <p:spPr bwMode="auto">
            <a:xfrm>
              <a:off x="5102" y="3558"/>
              <a:ext cx="0" cy="13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27" name="Rectangle 72"/>
            <p:cNvSpPr>
              <a:spLocks noChangeArrowheads="1"/>
            </p:cNvSpPr>
            <p:nvPr/>
          </p:nvSpPr>
          <p:spPr bwMode="auto">
            <a:xfrm>
              <a:off x="5013" y="3730"/>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R</a:t>
              </a:r>
            </a:p>
          </p:txBody>
        </p:sp>
        <p:sp>
          <p:nvSpPr>
            <p:cNvPr id="19528" name="Arc 73"/>
            <p:cNvSpPr>
              <a:spLocks/>
            </p:cNvSpPr>
            <p:nvPr/>
          </p:nvSpPr>
          <p:spPr bwMode="auto">
            <a:xfrm>
              <a:off x="5072" y="3978"/>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29" name="Line 74"/>
            <p:cNvSpPr>
              <a:spLocks noChangeShapeType="1"/>
            </p:cNvSpPr>
            <p:nvPr/>
          </p:nvSpPr>
          <p:spPr bwMode="auto">
            <a:xfrm>
              <a:off x="5102" y="3853"/>
              <a:ext cx="0" cy="1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30" name="Arc 75"/>
            <p:cNvSpPr>
              <a:spLocks/>
            </p:cNvSpPr>
            <p:nvPr/>
          </p:nvSpPr>
          <p:spPr bwMode="auto">
            <a:xfrm>
              <a:off x="3467" y="2975"/>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31" name="Line 76"/>
            <p:cNvSpPr>
              <a:spLocks noChangeShapeType="1"/>
            </p:cNvSpPr>
            <p:nvPr/>
          </p:nvSpPr>
          <p:spPr bwMode="auto">
            <a:xfrm>
              <a:off x="3497" y="2151"/>
              <a:ext cx="0" cy="845"/>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32" name="Rectangle 77"/>
            <p:cNvSpPr>
              <a:spLocks noChangeArrowheads="1"/>
            </p:cNvSpPr>
            <p:nvPr/>
          </p:nvSpPr>
          <p:spPr bwMode="auto">
            <a:xfrm>
              <a:off x="3402" y="3027"/>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R</a:t>
              </a:r>
            </a:p>
          </p:txBody>
        </p:sp>
        <p:sp>
          <p:nvSpPr>
            <p:cNvPr id="19533" name="Arc 78"/>
            <p:cNvSpPr>
              <a:spLocks/>
            </p:cNvSpPr>
            <p:nvPr/>
          </p:nvSpPr>
          <p:spPr bwMode="auto">
            <a:xfrm>
              <a:off x="3467" y="3270"/>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34" name="Line 79"/>
            <p:cNvSpPr>
              <a:spLocks noChangeShapeType="1"/>
            </p:cNvSpPr>
            <p:nvPr/>
          </p:nvSpPr>
          <p:spPr bwMode="auto">
            <a:xfrm>
              <a:off x="3497" y="3150"/>
              <a:ext cx="0" cy="130"/>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35" name="Rectangle 80"/>
            <p:cNvSpPr>
              <a:spLocks noChangeArrowheads="1"/>
            </p:cNvSpPr>
            <p:nvPr/>
          </p:nvSpPr>
          <p:spPr bwMode="auto">
            <a:xfrm>
              <a:off x="3076" y="3342"/>
              <a:ext cx="831" cy="224"/>
            </a:xfrm>
            <a:prstGeom prst="rect">
              <a:avLst/>
            </a:prstGeom>
            <a:noFill/>
            <a:ln w="25399">
              <a:solidFill>
                <a:srgbClr val="000000"/>
              </a:solidFill>
              <a:miter lim="800000"/>
              <a:headEnd/>
              <a:tailEnd/>
            </a:ln>
          </p:spPr>
          <p:txBody>
            <a:bodyPr wrap="none" anchor="ctr"/>
            <a:lstStyle/>
            <a:p>
              <a:endParaRPr lang="en-US"/>
            </a:p>
          </p:txBody>
        </p:sp>
        <p:sp>
          <p:nvSpPr>
            <p:cNvPr id="19536" name="Rectangle 81"/>
            <p:cNvSpPr>
              <a:spLocks noChangeArrowheads="1"/>
            </p:cNvSpPr>
            <p:nvPr/>
          </p:nvSpPr>
          <p:spPr bwMode="auto">
            <a:xfrm>
              <a:off x="3276" y="3342"/>
              <a:ext cx="390" cy="248"/>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Adjust</a:t>
              </a:r>
            </a:p>
            <a:p>
              <a:pPr defTabSz="762000" latinLnBrk="1"/>
              <a:endParaRPr lang="en-US" altLang="ko-KR" sz="1100">
                <a:solidFill>
                  <a:srgbClr val="000000"/>
                </a:solidFill>
              </a:endParaRPr>
            </a:p>
          </p:txBody>
        </p:sp>
        <p:sp>
          <p:nvSpPr>
            <p:cNvPr id="19537" name="Rectangle 82"/>
            <p:cNvSpPr>
              <a:spLocks noChangeArrowheads="1"/>
            </p:cNvSpPr>
            <p:nvPr/>
          </p:nvSpPr>
          <p:spPr bwMode="auto">
            <a:xfrm>
              <a:off x="3209" y="3434"/>
              <a:ext cx="508"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exponent</a:t>
              </a:r>
            </a:p>
          </p:txBody>
        </p:sp>
        <p:sp>
          <p:nvSpPr>
            <p:cNvPr id="19538" name="Arc 83"/>
            <p:cNvSpPr>
              <a:spLocks/>
            </p:cNvSpPr>
            <p:nvPr/>
          </p:nvSpPr>
          <p:spPr bwMode="auto">
            <a:xfrm>
              <a:off x="3470" y="3679"/>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39" name="Line 84"/>
            <p:cNvSpPr>
              <a:spLocks noChangeShapeType="1"/>
            </p:cNvSpPr>
            <p:nvPr/>
          </p:nvSpPr>
          <p:spPr bwMode="auto">
            <a:xfrm>
              <a:off x="3497" y="3563"/>
              <a:ext cx="0" cy="131"/>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40" name="Rectangle 85"/>
            <p:cNvSpPr>
              <a:spLocks noChangeArrowheads="1"/>
            </p:cNvSpPr>
            <p:nvPr/>
          </p:nvSpPr>
          <p:spPr bwMode="auto">
            <a:xfrm>
              <a:off x="3402" y="3730"/>
              <a:ext cx="18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R</a:t>
              </a:r>
            </a:p>
          </p:txBody>
        </p:sp>
        <p:sp>
          <p:nvSpPr>
            <p:cNvPr id="19541" name="Arc 86"/>
            <p:cNvSpPr>
              <a:spLocks/>
            </p:cNvSpPr>
            <p:nvPr/>
          </p:nvSpPr>
          <p:spPr bwMode="auto">
            <a:xfrm>
              <a:off x="3467" y="3978"/>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9525" cap="rnd">
              <a:noFill/>
              <a:round/>
              <a:headEnd/>
              <a:tailEnd/>
            </a:ln>
          </p:spPr>
          <p:txBody>
            <a:bodyPr wrap="none" anchor="ctr"/>
            <a:lstStyle/>
            <a:p>
              <a:endParaRPr lang="en-US"/>
            </a:p>
          </p:txBody>
        </p:sp>
        <p:sp>
          <p:nvSpPr>
            <p:cNvPr id="19542" name="Line 87"/>
            <p:cNvSpPr>
              <a:spLocks noChangeShapeType="1"/>
            </p:cNvSpPr>
            <p:nvPr/>
          </p:nvSpPr>
          <p:spPr bwMode="auto">
            <a:xfrm>
              <a:off x="3497" y="3853"/>
              <a:ext cx="0" cy="137"/>
            </a:xfrm>
            <a:prstGeom prst="line">
              <a:avLst/>
            </a:prstGeom>
            <a:noFill/>
            <a:ln w="25399">
              <a:solidFill>
                <a:srgbClr val="000000"/>
              </a:solidFill>
              <a:round/>
              <a:headEnd type="none" w="sm" len="sm"/>
              <a:tailEnd type="none" w="sm" len="sm"/>
            </a:ln>
          </p:spPr>
          <p:txBody>
            <a:bodyPr wrap="none" anchor="ctr"/>
            <a:lstStyle/>
            <a:p>
              <a:endParaRPr lang="en-US"/>
            </a:p>
          </p:txBody>
        </p:sp>
        <p:sp>
          <p:nvSpPr>
            <p:cNvPr id="19543" name="Rectangle 88"/>
            <p:cNvSpPr>
              <a:spLocks noChangeArrowheads="1"/>
            </p:cNvSpPr>
            <p:nvPr/>
          </p:nvSpPr>
          <p:spPr bwMode="auto">
            <a:xfrm>
              <a:off x="2425" y="1327"/>
              <a:ext cx="59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Segment 1:</a:t>
              </a:r>
            </a:p>
          </p:txBody>
        </p:sp>
        <p:sp>
          <p:nvSpPr>
            <p:cNvPr id="19544" name="Rectangle 89"/>
            <p:cNvSpPr>
              <a:spLocks noChangeArrowheads="1"/>
            </p:cNvSpPr>
            <p:nvPr/>
          </p:nvSpPr>
          <p:spPr bwMode="auto">
            <a:xfrm>
              <a:off x="2425" y="2036"/>
              <a:ext cx="59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Segment 2:</a:t>
              </a:r>
            </a:p>
          </p:txBody>
        </p:sp>
        <p:sp>
          <p:nvSpPr>
            <p:cNvPr id="19545" name="Rectangle 90"/>
            <p:cNvSpPr>
              <a:spLocks noChangeArrowheads="1"/>
            </p:cNvSpPr>
            <p:nvPr/>
          </p:nvSpPr>
          <p:spPr bwMode="auto">
            <a:xfrm>
              <a:off x="2425" y="2672"/>
              <a:ext cx="59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Segment 3:</a:t>
              </a:r>
            </a:p>
          </p:txBody>
        </p:sp>
        <p:sp>
          <p:nvSpPr>
            <p:cNvPr id="19546" name="Rectangle 91"/>
            <p:cNvSpPr>
              <a:spLocks noChangeArrowheads="1"/>
            </p:cNvSpPr>
            <p:nvPr/>
          </p:nvSpPr>
          <p:spPr bwMode="auto">
            <a:xfrm>
              <a:off x="2425" y="3375"/>
              <a:ext cx="590" cy="153"/>
            </a:xfrm>
            <a:prstGeom prst="rect">
              <a:avLst/>
            </a:prstGeom>
            <a:noFill/>
            <a:ln w="9525">
              <a:noFill/>
              <a:miter lim="800000"/>
              <a:headEnd/>
              <a:tailEnd/>
            </a:ln>
          </p:spPr>
          <p:txBody>
            <a:bodyPr wrap="none" lIns="92075" tIns="46038" rIns="92075" bIns="46038">
              <a:spAutoFit/>
            </a:bodyPr>
            <a:lstStyle/>
            <a:p>
              <a:pPr defTabSz="762000"/>
              <a:r>
                <a:rPr lang="en-US" altLang="ko-KR" sz="1100">
                  <a:solidFill>
                    <a:srgbClr val="000000"/>
                  </a:solidFill>
                </a:rPr>
                <a:t>Segment 4:</a:t>
              </a:r>
            </a:p>
          </p:txBody>
        </p:sp>
        <p:sp>
          <p:nvSpPr>
            <p:cNvPr id="19547" name="Arc 92"/>
            <p:cNvSpPr>
              <a:spLocks/>
            </p:cNvSpPr>
            <p:nvPr/>
          </p:nvSpPr>
          <p:spPr bwMode="auto">
            <a:xfrm>
              <a:off x="3914" y="3425"/>
              <a:ext cx="71" cy="52"/>
            </a:xfrm>
            <a:custGeom>
              <a:avLst/>
              <a:gdLst>
                <a:gd name="T0" fmla="*/ 0 w 21600"/>
                <a:gd name="T1" fmla="*/ 0 h 17514"/>
                <a:gd name="T2" fmla="*/ 0 w 21600"/>
                <a:gd name="T3" fmla="*/ 0 h 17514"/>
                <a:gd name="T4" fmla="*/ 0 w 21600"/>
                <a:gd name="T5" fmla="*/ 0 h 17514"/>
                <a:gd name="T6" fmla="*/ 0 60000 65536"/>
                <a:gd name="T7" fmla="*/ 0 60000 65536"/>
                <a:gd name="T8" fmla="*/ 0 60000 65536"/>
                <a:gd name="T9" fmla="*/ 0 w 21600"/>
                <a:gd name="T10" fmla="*/ 0 h 17514"/>
                <a:gd name="T11" fmla="*/ 21600 w 21600"/>
                <a:gd name="T12" fmla="*/ 17514 h 17514"/>
              </a:gdLst>
              <a:ahLst/>
              <a:cxnLst>
                <a:cxn ang="T6">
                  <a:pos x="T0" y="T1"/>
                </a:cxn>
                <a:cxn ang="T7">
                  <a:pos x="T2" y="T3"/>
                </a:cxn>
                <a:cxn ang="T8">
                  <a:pos x="T4" y="T5"/>
                </a:cxn>
              </a:cxnLst>
              <a:rect l="T9" t="T10" r="T11" b="T12"/>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9525" cap="rnd">
              <a:noFill/>
              <a:round/>
              <a:headEnd/>
              <a:tailEnd/>
            </a:ln>
          </p:spPr>
          <p:txBody>
            <a:bodyPr wrap="none" anchor="ctr"/>
            <a:lstStyle/>
            <a:p>
              <a:endParaRPr lang="en-US"/>
            </a:p>
          </p:txBody>
        </p:sp>
        <p:sp>
          <p:nvSpPr>
            <p:cNvPr id="19548" name="Line 93"/>
            <p:cNvSpPr>
              <a:spLocks noChangeShapeType="1"/>
            </p:cNvSpPr>
            <p:nvPr/>
          </p:nvSpPr>
          <p:spPr bwMode="auto">
            <a:xfrm flipH="1">
              <a:off x="3968" y="3449"/>
              <a:ext cx="701" cy="0"/>
            </a:xfrm>
            <a:prstGeom prst="line">
              <a:avLst/>
            </a:prstGeom>
            <a:noFill/>
            <a:ln w="25399">
              <a:solidFill>
                <a:srgbClr val="000000"/>
              </a:solidFill>
              <a:round/>
              <a:headEnd type="none" w="sm" len="sm"/>
              <a:tailEnd type="none" w="sm" len="sm"/>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8DEFF3-4310-444B-A539-87C45696316B}"/>
</file>

<file path=customXml/itemProps2.xml><?xml version="1.0" encoding="utf-8"?>
<ds:datastoreItem xmlns:ds="http://schemas.openxmlformats.org/officeDocument/2006/customXml" ds:itemID="{0862A5B2-9312-4E55-8775-1C50796CAB9E}"/>
</file>

<file path=customXml/itemProps3.xml><?xml version="1.0" encoding="utf-8"?>
<ds:datastoreItem xmlns:ds="http://schemas.openxmlformats.org/officeDocument/2006/customXml" ds:itemID="{B3155632-C07E-4EE8-BEDF-72D163E16EDF}"/>
</file>

<file path=docProps/app.xml><?xml version="1.0" encoding="utf-8"?>
<Properties xmlns="http://schemas.openxmlformats.org/officeDocument/2006/extended-properties" xmlns:vt="http://schemas.openxmlformats.org/officeDocument/2006/docPropsVTypes">
  <TotalTime>364</TotalTime>
  <Words>1861</Words>
  <Application>Microsoft Office PowerPoint</Application>
  <PresentationFormat>On-screen Show (4:3)</PresentationFormat>
  <Paragraphs>400</Paragraphs>
  <Slides>23</Slides>
  <Notes>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Pipeline and vector processing</vt:lpstr>
      <vt:lpstr>Pipelining</vt:lpstr>
      <vt:lpstr>Example of Pipelining.</vt:lpstr>
      <vt:lpstr>Slide 4</vt:lpstr>
      <vt:lpstr>GENERAL  PIPELINE</vt:lpstr>
      <vt:lpstr>PIPELINE  SPEEDUP</vt:lpstr>
      <vt:lpstr>PIPELINE  AND  MULTIPLE  FUNCTION  UNITS</vt:lpstr>
      <vt:lpstr>ARITHMETIC  PIPELINE</vt:lpstr>
      <vt:lpstr>ARITHMETIC  PIPELINE</vt:lpstr>
      <vt:lpstr>Example </vt:lpstr>
      <vt:lpstr>Instruction Pipeline</vt:lpstr>
      <vt:lpstr>Figure 9-7 Four-segment CPU pipeline.</vt:lpstr>
      <vt:lpstr>Segments and their purpose.</vt:lpstr>
      <vt:lpstr>Timing of instruction pipeline.</vt:lpstr>
      <vt:lpstr>Pipeline Conflicts</vt:lpstr>
      <vt:lpstr>Slide 16</vt:lpstr>
      <vt:lpstr>Slide 17</vt:lpstr>
      <vt:lpstr>Vector Operations</vt:lpstr>
      <vt:lpstr>Matrix Multiplication</vt:lpstr>
      <vt:lpstr>Pipeline for calculating an inner product</vt:lpstr>
      <vt:lpstr>Application of Vector Processing</vt:lpstr>
      <vt:lpstr>MEMORY INTERLEAVING</vt:lpstr>
      <vt:lpstr>Figure 9-13 Multiple module memory organization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Govind</dc:creator>
  <cp:lastModifiedBy>gm</cp:lastModifiedBy>
  <cp:revision>52</cp:revision>
  <dcterms:created xsi:type="dcterms:W3CDTF">2014-10-07T07:17:24Z</dcterms:created>
  <dcterms:modified xsi:type="dcterms:W3CDTF">2015-09-23T04:35:19Z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