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25" r:id="rId3"/>
    <p:sldId id="326" r:id="rId4"/>
    <p:sldId id="258" r:id="rId5"/>
    <p:sldId id="260" r:id="rId6"/>
    <p:sldId id="262" r:id="rId7"/>
    <p:sldId id="263"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14" r:id="rId39"/>
    <p:sldId id="296" r:id="rId40"/>
    <p:sldId id="297" r:id="rId41"/>
    <p:sldId id="298" r:id="rId42"/>
    <p:sldId id="299" r:id="rId43"/>
    <p:sldId id="300" r:id="rId44"/>
    <p:sldId id="316" r:id="rId45"/>
    <p:sldId id="317" r:id="rId46"/>
    <p:sldId id="318" r:id="rId47"/>
    <p:sldId id="319" r:id="rId48"/>
    <p:sldId id="320" r:id="rId49"/>
    <p:sldId id="321" r:id="rId50"/>
    <p:sldId id="322" r:id="rId51"/>
    <p:sldId id="323" r:id="rId52"/>
    <p:sldId id="324" r:id="rId53"/>
    <p:sldId id="301" r:id="rId54"/>
    <p:sldId id="303" r:id="rId55"/>
    <p:sldId id="304" r:id="rId56"/>
    <p:sldId id="305" r:id="rId57"/>
    <p:sldId id="308" r:id="rId58"/>
    <p:sldId id="309" r:id="rId59"/>
    <p:sldId id="310" r:id="rId60"/>
    <p:sldId id="311" r:id="rId61"/>
    <p:sldId id="327" r:id="rId62"/>
    <p:sldId id="312" r:id="rId63"/>
    <p:sldId id="31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24" autoAdjust="0"/>
  </p:normalViewPr>
  <p:slideViewPr>
    <p:cSldViewPr>
      <p:cViewPr>
        <p:scale>
          <a:sx n="80" d="100"/>
          <a:sy n="80" d="100"/>
        </p:scale>
        <p:origin x="-216" y="150"/>
      </p:cViewPr>
      <p:guideLst>
        <p:guide orient="horz" pos="2160"/>
        <p:guide pos="2880"/>
      </p:guideLst>
    </p:cSldViewPr>
  </p:slideViewPr>
  <p:outlineViewPr>
    <p:cViewPr>
      <p:scale>
        <a:sx n="33" d="100"/>
        <a:sy n="33" d="100"/>
      </p:scale>
      <p:origin x="0" y="330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46EE2-1EA4-41BD-9FC4-FE7A7C9B1396}" type="datetimeFigureOut">
              <a:rPr lang="en-US" smtClean="0"/>
              <a:pPr/>
              <a:t>10/20/2015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6280D-FAD4-473D-8F21-9A31A2984E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16280D-FAD4-473D-8F21-9A31A2984E1C}"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70660" name="Slide Number Placeholder 3"/>
          <p:cNvSpPr>
            <a:spLocks noGrp="1"/>
          </p:cNvSpPr>
          <p:nvPr>
            <p:ph type="sldNum" sz="quarter" idx="5"/>
          </p:nvPr>
        </p:nvSpPr>
        <p:spPr>
          <a:noFill/>
        </p:spPr>
        <p:txBody>
          <a:bodyPr/>
          <a:lstStyle/>
          <a:p>
            <a:fld id="{8AD14552-EBFA-44FC-A7E6-4EF09E582432}" type="slidenum">
              <a:rPr lang="en-US" smtClean="0">
                <a:latin typeface="Arial" pitchFamily="34" charset="0"/>
                <a:cs typeface="Arial" pitchFamily="34" charset="0"/>
              </a:rPr>
              <a:pPr/>
              <a:t>63</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94CA9-E82E-4D43-8620-DE1E71F5C43F}" type="datetimeFigureOut">
              <a:rPr lang="en-US" smtClean="0"/>
              <a:pPr/>
              <a:t>10/20/2015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E6801-134E-4E13-83DE-836DF3927C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94CA9-E82E-4D43-8620-DE1E71F5C43F}" type="datetimeFigureOut">
              <a:rPr lang="en-US" smtClean="0"/>
              <a:pPr/>
              <a:t>10/20/2015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E6801-134E-4E13-83DE-836DF3927C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Input-Output Organization</a:t>
            </a:r>
            <a:endParaRPr lang="en-US" dirty="0"/>
          </a:p>
        </p:txBody>
      </p:sp>
      <p:sp>
        <p:nvSpPr>
          <p:cNvPr id="3" name="Subtitle 2"/>
          <p:cNvSpPr>
            <a:spLocks noGrp="1"/>
          </p:cNvSpPr>
          <p:nvPr>
            <p:ph type="subTitle" idx="1"/>
          </p:nvPr>
        </p:nvSpPr>
        <p:spPr/>
        <p:txBody>
          <a:bodyPr/>
          <a:lstStyle/>
          <a:p>
            <a:r>
              <a:rPr lang="en-US" dirty="0" smtClean="0"/>
              <a:t>UNIT-3 2</a:t>
            </a:r>
            <a:r>
              <a:rPr lang="en-US" baseline="30000" dirty="0" smtClean="0"/>
              <a:t>nd</a:t>
            </a:r>
            <a:r>
              <a:rPr lang="en-US" dirty="0" smtClean="0"/>
              <a:t> Part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57200"/>
            <a:ext cx="8153400" cy="990600"/>
          </a:xfrm>
        </p:spPr>
        <p:txBody>
          <a:bodyPr/>
          <a:lstStyle/>
          <a:p>
            <a:pPr eaLnBrk="1" hangingPunct="1"/>
            <a:r>
              <a:rPr lang="en-US" smtClean="0">
                <a:latin typeface="Times New Roman" pitchFamily="18" charset="0"/>
              </a:rPr>
              <a:t>I/O Versus Memory Bus</a:t>
            </a:r>
          </a:p>
        </p:txBody>
      </p:sp>
      <p:sp>
        <p:nvSpPr>
          <p:cNvPr id="17411" name="Rectangle 3"/>
          <p:cNvSpPr>
            <a:spLocks noGrp="1" noChangeArrowheads="1"/>
          </p:cNvSpPr>
          <p:nvPr>
            <p:ph type="body" idx="1"/>
          </p:nvPr>
        </p:nvSpPr>
        <p:spPr>
          <a:xfrm>
            <a:off x="533400" y="1371600"/>
            <a:ext cx="8458200" cy="5257800"/>
          </a:xfrm>
        </p:spPr>
        <p:txBody>
          <a:bodyPr/>
          <a:lstStyle/>
          <a:p>
            <a:pPr algn="just" eaLnBrk="1" hangingPunct="1">
              <a:lnSpc>
                <a:spcPct val="135000"/>
              </a:lnSpc>
              <a:spcBef>
                <a:spcPct val="15000"/>
              </a:spcBef>
              <a:spcAft>
                <a:spcPct val="15000"/>
              </a:spcAft>
              <a:buFont typeface="Wingdings" pitchFamily="2" charset="2"/>
              <a:buNone/>
            </a:pPr>
            <a:r>
              <a:rPr lang="en-US" sz="2000" smtClean="0">
                <a:latin typeface="Times New Roman" pitchFamily="18" charset="0"/>
              </a:rPr>
              <a:t>    To communicate with I/O, the processor must communicate with the memory unit. Like the I/O bus, the memory bus contains data, address and read/write control lines. There are 3 ways that computer buses can be used to communicate with memory and I/O: </a:t>
            </a:r>
          </a:p>
          <a:p>
            <a:pPr algn="just" eaLnBrk="1" hangingPunct="1">
              <a:lnSpc>
                <a:spcPct val="135000"/>
              </a:lnSpc>
              <a:spcBef>
                <a:spcPct val="15000"/>
              </a:spcBef>
              <a:spcAft>
                <a:spcPct val="15000"/>
              </a:spcAft>
              <a:buFont typeface="Wingdings" pitchFamily="2" charset="2"/>
              <a:buNone/>
            </a:pPr>
            <a:r>
              <a:rPr lang="en-US" sz="2000" smtClean="0">
                <a:latin typeface="Times New Roman" pitchFamily="18" charset="0"/>
              </a:rPr>
              <a:t>     </a:t>
            </a:r>
            <a:r>
              <a:rPr lang="en-US" sz="2000" b="1" smtClean="0">
                <a:latin typeface="Times New Roman" pitchFamily="18" charset="0"/>
              </a:rPr>
              <a:t>i.</a:t>
            </a:r>
            <a:r>
              <a:rPr lang="en-US" sz="2000" smtClean="0">
                <a:latin typeface="Times New Roman" pitchFamily="18" charset="0"/>
              </a:rPr>
              <a:t>   Use two Separate buses , one for memory and other for I/O.</a:t>
            </a:r>
          </a:p>
          <a:p>
            <a:pPr algn="just" eaLnBrk="1" hangingPunct="1">
              <a:lnSpc>
                <a:spcPct val="135000"/>
              </a:lnSpc>
              <a:spcBef>
                <a:spcPct val="15000"/>
              </a:spcBef>
              <a:spcAft>
                <a:spcPct val="15000"/>
              </a:spcAft>
              <a:buFont typeface="Wingdings" pitchFamily="2" charset="2"/>
              <a:buNone/>
            </a:pPr>
            <a:r>
              <a:rPr lang="en-US" sz="2000" smtClean="0">
                <a:latin typeface="Times New Roman" pitchFamily="18" charset="0"/>
              </a:rPr>
              <a:t>     </a:t>
            </a:r>
            <a:r>
              <a:rPr lang="en-US" sz="2000" b="1" smtClean="0">
                <a:latin typeface="Times New Roman" pitchFamily="18" charset="0"/>
              </a:rPr>
              <a:t>ii.</a:t>
            </a:r>
            <a:r>
              <a:rPr lang="en-US" sz="2000" smtClean="0">
                <a:latin typeface="Times New Roman" pitchFamily="18" charset="0"/>
              </a:rPr>
              <a:t> Use one common bus for both memory and I/O but separate                    	control lines for each.</a:t>
            </a:r>
          </a:p>
          <a:p>
            <a:pPr algn="just" eaLnBrk="1" hangingPunct="1">
              <a:lnSpc>
                <a:spcPct val="135000"/>
              </a:lnSpc>
              <a:spcBef>
                <a:spcPct val="15000"/>
              </a:spcBef>
              <a:spcAft>
                <a:spcPct val="15000"/>
              </a:spcAft>
              <a:buFont typeface="Wingdings" pitchFamily="2" charset="2"/>
              <a:buNone/>
            </a:pPr>
            <a:r>
              <a:rPr lang="en-US" sz="2000" smtClean="0">
                <a:latin typeface="Times New Roman" pitchFamily="18" charset="0"/>
              </a:rPr>
              <a:t>     </a:t>
            </a:r>
            <a:r>
              <a:rPr lang="en-US" sz="2000" b="1" smtClean="0">
                <a:latin typeface="Times New Roman" pitchFamily="18" charset="0"/>
              </a:rPr>
              <a:t>iii.</a:t>
            </a:r>
            <a:r>
              <a:rPr lang="en-US" sz="2000" smtClean="0">
                <a:latin typeface="Times New Roman" pitchFamily="18" charset="0"/>
              </a:rPr>
              <a:t> Use one common bus for memory and I/O with common control lines.</a:t>
            </a:r>
          </a:p>
          <a:p>
            <a:pPr algn="just" eaLnBrk="1" hangingPunct="1">
              <a:lnSpc>
                <a:spcPct val="80000"/>
              </a:lnSpc>
              <a:buFont typeface="Wingdings" pitchFamily="2"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latin typeface="Times New Roman" pitchFamily="18" charset="0"/>
              </a:rPr>
              <a:t>I/O Processor</a:t>
            </a:r>
          </a:p>
        </p:txBody>
      </p:sp>
      <p:sp>
        <p:nvSpPr>
          <p:cNvPr id="18435" name="Rectangle 3"/>
          <p:cNvSpPr>
            <a:spLocks noGrp="1" noChangeArrowheads="1"/>
          </p:cNvSpPr>
          <p:nvPr>
            <p:ph type="body" idx="1"/>
          </p:nvPr>
        </p:nvSpPr>
        <p:spPr/>
        <p:txBody>
          <a:bodyPr/>
          <a:lstStyle/>
          <a:p>
            <a:pPr algn="just">
              <a:lnSpc>
                <a:spcPct val="130000"/>
              </a:lnSpc>
              <a:buFont typeface="Wingdings" pitchFamily="2" charset="2"/>
              <a:buNone/>
            </a:pPr>
            <a:r>
              <a:rPr lang="en-US" sz="2400" smtClean="0">
                <a:latin typeface="Times New Roman" pitchFamily="18" charset="0"/>
              </a:rPr>
              <a:t>    In the first method, the computer has independent sets of data, address and control buses one for accessing memory and other for I/O. This is done in computers that provides a separate I/O processor (IOP). The purpose of IOP is to provide an independent pathway for the transfer of information between external device and internal memory.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Times New Roman" pitchFamily="18" charset="0"/>
              </a:rPr>
              <a:t>Asynchronous Data Transfer</a:t>
            </a:r>
          </a:p>
        </p:txBody>
      </p:sp>
      <p:sp>
        <p:nvSpPr>
          <p:cNvPr id="19459" name="Rectangle 3"/>
          <p:cNvSpPr>
            <a:spLocks noGrp="1" noChangeArrowheads="1"/>
          </p:cNvSpPr>
          <p:nvPr>
            <p:ph type="body" idx="1"/>
          </p:nvPr>
        </p:nvSpPr>
        <p:spPr/>
        <p:txBody>
          <a:bodyPr>
            <a:normAutofit lnSpcReduction="10000"/>
          </a:bodyPr>
          <a:lstStyle/>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This Scheme is used when speed of I/O devices do not match with microprocessor, and timing characteristics of I/O devices is not predictable. In this method, process initiates the device and check its status. As a result, CPU has to wait till I/O device is ready to transfer data. When device is ready CPU issues instruction for I/O transfer. In this method two types of techniques are used based on signals before data transfer.</a:t>
            </a:r>
          </a:p>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i.  Strobe Control</a:t>
            </a:r>
          </a:p>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ii. Handshaking</a:t>
            </a:r>
          </a:p>
          <a:p>
            <a:pPr algn="just" eaLnBrk="1" hangingPunct="1">
              <a:lnSpc>
                <a:spcPct val="80000"/>
              </a:lnSpc>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Times New Roman" pitchFamily="18" charset="0"/>
              </a:rPr>
              <a:t>Strobe Signal</a:t>
            </a:r>
          </a:p>
        </p:txBody>
      </p:sp>
      <p:sp>
        <p:nvSpPr>
          <p:cNvPr id="20483" name="Rectangle 3"/>
          <p:cNvSpPr>
            <a:spLocks noGrp="1" noChangeArrowheads="1"/>
          </p:cNvSpPr>
          <p:nvPr>
            <p:ph type="body" idx="1"/>
          </p:nvPr>
        </p:nvSpPr>
        <p:spPr/>
        <p:txBody>
          <a:bodyPr/>
          <a:lstStyle/>
          <a:p>
            <a:pPr algn="just" eaLnBrk="1" hangingPunct="1">
              <a:lnSpc>
                <a:spcPct val="125000"/>
              </a:lnSpc>
              <a:spcBef>
                <a:spcPct val="10000"/>
              </a:spcBef>
              <a:spcAft>
                <a:spcPct val="10000"/>
              </a:spcAft>
              <a:buFont typeface="Wingdings" pitchFamily="2" charset="2"/>
              <a:buNone/>
            </a:pPr>
            <a:r>
              <a:rPr lang="en-US" sz="2800" smtClean="0">
                <a:latin typeface="Times New Roman" pitchFamily="18" charset="0"/>
              </a:rPr>
              <a:t>   The strobe control method of Asynchronous data transfer employs a single control line to time each transfer. The strobe may be activated by either the source or the destination unit.</a:t>
            </a:r>
          </a:p>
          <a:p>
            <a:pPr algn="just" eaLnBrk="1" hangingPunct="1">
              <a:buFont typeface="Wingdings" pitchFamily="2" charset="2"/>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990600" y="2438400"/>
            <a:ext cx="7086600" cy="4225925"/>
            <a:chOff x="624" y="576"/>
            <a:chExt cx="4464" cy="3390"/>
          </a:xfrm>
        </p:grpSpPr>
        <p:sp>
          <p:nvSpPr>
            <p:cNvPr id="21508" name="Line 13"/>
            <p:cNvSpPr>
              <a:spLocks noChangeShapeType="1"/>
            </p:cNvSpPr>
            <p:nvPr/>
          </p:nvSpPr>
          <p:spPr bwMode="auto">
            <a:xfrm flipV="1">
              <a:off x="3888" y="2064"/>
              <a:ext cx="0" cy="288"/>
            </a:xfrm>
            <a:prstGeom prst="line">
              <a:avLst/>
            </a:prstGeom>
            <a:noFill/>
            <a:ln w="38100">
              <a:solidFill>
                <a:schemeClr val="tx1"/>
              </a:solidFill>
              <a:round/>
              <a:headEnd/>
              <a:tailEnd/>
            </a:ln>
          </p:spPr>
          <p:txBody>
            <a:bodyPr/>
            <a:lstStyle/>
            <a:p>
              <a:endParaRPr lang="en-US"/>
            </a:p>
          </p:txBody>
        </p:sp>
        <p:sp>
          <p:nvSpPr>
            <p:cNvPr id="21509" name="Rectangle 2"/>
            <p:cNvSpPr>
              <a:spLocks noChangeArrowheads="1"/>
            </p:cNvSpPr>
            <p:nvPr/>
          </p:nvSpPr>
          <p:spPr bwMode="auto">
            <a:xfrm>
              <a:off x="624" y="624"/>
              <a:ext cx="1296" cy="720"/>
            </a:xfrm>
            <a:prstGeom prst="rect">
              <a:avLst/>
            </a:prstGeom>
            <a:noFill/>
            <a:ln w="28575">
              <a:solidFill>
                <a:schemeClr val="tx1"/>
              </a:solidFill>
              <a:miter lim="800000"/>
              <a:headEnd/>
              <a:tailEnd/>
            </a:ln>
          </p:spPr>
          <p:txBody>
            <a:bodyPr wrap="none" anchor="ctr"/>
            <a:lstStyle/>
            <a:p>
              <a:endParaRPr lang="en-US"/>
            </a:p>
          </p:txBody>
        </p:sp>
        <p:sp>
          <p:nvSpPr>
            <p:cNvPr id="21510" name="Rectangle 3"/>
            <p:cNvSpPr>
              <a:spLocks noChangeArrowheads="1"/>
            </p:cNvSpPr>
            <p:nvPr/>
          </p:nvSpPr>
          <p:spPr bwMode="auto">
            <a:xfrm>
              <a:off x="3792" y="624"/>
              <a:ext cx="1296" cy="720"/>
            </a:xfrm>
            <a:prstGeom prst="rect">
              <a:avLst/>
            </a:prstGeom>
            <a:noFill/>
            <a:ln w="28575">
              <a:solidFill>
                <a:schemeClr val="tx1"/>
              </a:solidFill>
              <a:miter lim="800000"/>
              <a:headEnd/>
              <a:tailEnd/>
            </a:ln>
          </p:spPr>
          <p:txBody>
            <a:bodyPr wrap="none" anchor="ctr"/>
            <a:lstStyle/>
            <a:p>
              <a:endParaRPr lang="en-US"/>
            </a:p>
          </p:txBody>
        </p:sp>
        <p:sp>
          <p:nvSpPr>
            <p:cNvPr id="21511" name="Line 4"/>
            <p:cNvSpPr>
              <a:spLocks noChangeShapeType="1"/>
            </p:cNvSpPr>
            <p:nvPr/>
          </p:nvSpPr>
          <p:spPr bwMode="auto">
            <a:xfrm>
              <a:off x="1920" y="816"/>
              <a:ext cx="1872" cy="0"/>
            </a:xfrm>
            <a:prstGeom prst="line">
              <a:avLst/>
            </a:prstGeom>
            <a:noFill/>
            <a:ln w="28575">
              <a:solidFill>
                <a:schemeClr val="tx1"/>
              </a:solidFill>
              <a:round/>
              <a:headEnd/>
              <a:tailEnd type="triangle" w="med" len="med"/>
            </a:ln>
          </p:spPr>
          <p:txBody>
            <a:bodyPr/>
            <a:lstStyle/>
            <a:p>
              <a:endParaRPr lang="en-US"/>
            </a:p>
          </p:txBody>
        </p:sp>
        <p:sp>
          <p:nvSpPr>
            <p:cNvPr id="21512" name="Line 5"/>
            <p:cNvSpPr>
              <a:spLocks noChangeShapeType="1"/>
            </p:cNvSpPr>
            <p:nvPr/>
          </p:nvSpPr>
          <p:spPr bwMode="auto">
            <a:xfrm>
              <a:off x="1920" y="1152"/>
              <a:ext cx="1872" cy="0"/>
            </a:xfrm>
            <a:prstGeom prst="line">
              <a:avLst/>
            </a:prstGeom>
            <a:noFill/>
            <a:ln w="28575">
              <a:solidFill>
                <a:schemeClr val="tx1"/>
              </a:solidFill>
              <a:round/>
              <a:headEnd/>
              <a:tailEnd type="triangle" w="med" len="med"/>
            </a:ln>
          </p:spPr>
          <p:txBody>
            <a:bodyPr/>
            <a:lstStyle/>
            <a:p>
              <a:endParaRPr lang="en-US"/>
            </a:p>
          </p:txBody>
        </p:sp>
        <p:sp>
          <p:nvSpPr>
            <p:cNvPr id="21513" name="Text Box 6"/>
            <p:cNvSpPr txBox="1">
              <a:spLocks noChangeArrowheads="1"/>
            </p:cNvSpPr>
            <p:nvPr/>
          </p:nvSpPr>
          <p:spPr bwMode="auto">
            <a:xfrm>
              <a:off x="2448" y="576"/>
              <a:ext cx="912" cy="294"/>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 Bus</a:t>
              </a:r>
            </a:p>
          </p:txBody>
        </p:sp>
        <p:sp>
          <p:nvSpPr>
            <p:cNvPr id="21514" name="Text Box 7"/>
            <p:cNvSpPr txBox="1">
              <a:spLocks noChangeArrowheads="1"/>
            </p:cNvSpPr>
            <p:nvPr/>
          </p:nvSpPr>
          <p:spPr bwMode="auto">
            <a:xfrm>
              <a:off x="2496" y="912"/>
              <a:ext cx="768" cy="294"/>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Strobe</a:t>
              </a:r>
            </a:p>
          </p:txBody>
        </p:sp>
        <p:sp>
          <p:nvSpPr>
            <p:cNvPr id="21515" name="Text Box 8"/>
            <p:cNvSpPr txBox="1">
              <a:spLocks noChangeArrowheads="1"/>
            </p:cNvSpPr>
            <p:nvPr/>
          </p:nvSpPr>
          <p:spPr bwMode="auto">
            <a:xfrm>
              <a:off x="3984" y="770"/>
              <a:ext cx="960" cy="514"/>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21516" name="Text Box 9"/>
            <p:cNvSpPr txBox="1">
              <a:spLocks noChangeArrowheads="1"/>
            </p:cNvSpPr>
            <p:nvPr/>
          </p:nvSpPr>
          <p:spPr bwMode="auto">
            <a:xfrm>
              <a:off x="720" y="719"/>
              <a:ext cx="1056" cy="625"/>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a:t>
              </a:r>
            </a:p>
            <a:p>
              <a:pPr algn="ctr">
                <a:spcBef>
                  <a:spcPct val="50000"/>
                </a:spcBef>
              </a:pPr>
              <a:r>
                <a:rPr lang="en-US" b="1">
                  <a:latin typeface="Times New Roman" pitchFamily="18" charset="0"/>
                </a:rPr>
                <a:t>Unit</a:t>
              </a:r>
            </a:p>
          </p:txBody>
        </p:sp>
        <p:sp>
          <p:nvSpPr>
            <p:cNvPr id="21517" name="Line 10"/>
            <p:cNvSpPr>
              <a:spLocks noChangeShapeType="1"/>
            </p:cNvSpPr>
            <p:nvPr/>
          </p:nvSpPr>
          <p:spPr bwMode="auto">
            <a:xfrm>
              <a:off x="864" y="2352"/>
              <a:ext cx="960" cy="0"/>
            </a:xfrm>
            <a:prstGeom prst="line">
              <a:avLst/>
            </a:prstGeom>
            <a:noFill/>
            <a:ln w="38100">
              <a:solidFill>
                <a:schemeClr val="tx1"/>
              </a:solidFill>
              <a:round/>
              <a:headEnd/>
              <a:tailEnd/>
            </a:ln>
          </p:spPr>
          <p:txBody>
            <a:bodyPr/>
            <a:lstStyle/>
            <a:p>
              <a:endParaRPr lang="en-US"/>
            </a:p>
          </p:txBody>
        </p:sp>
        <p:sp>
          <p:nvSpPr>
            <p:cNvPr id="21518" name="Line 11"/>
            <p:cNvSpPr>
              <a:spLocks noChangeShapeType="1"/>
            </p:cNvSpPr>
            <p:nvPr/>
          </p:nvSpPr>
          <p:spPr bwMode="auto">
            <a:xfrm>
              <a:off x="3888" y="2352"/>
              <a:ext cx="960" cy="0"/>
            </a:xfrm>
            <a:prstGeom prst="line">
              <a:avLst/>
            </a:prstGeom>
            <a:noFill/>
            <a:ln w="38100">
              <a:solidFill>
                <a:schemeClr val="tx1"/>
              </a:solidFill>
              <a:round/>
              <a:headEnd/>
              <a:tailEnd/>
            </a:ln>
          </p:spPr>
          <p:txBody>
            <a:bodyPr/>
            <a:lstStyle/>
            <a:p>
              <a:endParaRPr lang="en-US"/>
            </a:p>
          </p:txBody>
        </p:sp>
        <p:sp>
          <p:nvSpPr>
            <p:cNvPr id="21519" name="Line 12"/>
            <p:cNvSpPr>
              <a:spLocks noChangeShapeType="1"/>
            </p:cNvSpPr>
            <p:nvPr/>
          </p:nvSpPr>
          <p:spPr bwMode="auto">
            <a:xfrm flipV="1">
              <a:off x="1824" y="2064"/>
              <a:ext cx="0" cy="288"/>
            </a:xfrm>
            <a:prstGeom prst="line">
              <a:avLst/>
            </a:prstGeom>
            <a:noFill/>
            <a:ln w="38100">
              <a:solidFill>
                <a:schemeClr val="tx1"/>
              </a:solidFill>
              <a:round/>
              <a:headEnd/>
              <a:tailEnd/>
            </a:ln>
          </p:spPr>
          <p:txBody>
            <a:bodyPr/>
            <a:lstStyle/>
            <a:p>
              <a:endParaRPr lang="en-US"/>
            </a:p>
          </p:txBody>
        </p:sp>
        <p:sp>
          <p:nvSpPr>
            <p:cNvPr id="21520" name="Line 14"/>
            <p:cNvSpPr>
              <a:spLocks noChangeShapeType="1"/>
            </p:cNvSpPr>
            <p:nvPr/>
          </p:nvSpPr>
          <p:spPr bwMode="auto">
            <a:xfrm>
              <a:off x="1824" y="2064"/>
              <a:ext cx="2064" cy="0"/>
            </a:xfrm>
            <a:prstGeom prst="line">
              <a:avLst/>
            </a:prstGeom>
            <a:noFill/>
            <a:ln w="38100">
              <a:solidFill>
                <a:schemeClr val="tx1"/>
              </a:solidFill>
              <a:round/>
              <a:headEnd/>
              <a:tailEnd/>
            </a:ln>
          </p:spPr>
          <p:txBody>
            <a:bodyPr/>
            <a:lstStyle/>
            <a:p>
              <a:endParaRPr lang="en-US"/>
            </a:p>
          </p:txBody>
        </p:sp>
        <p:sp>
          <p:nvSpPr>
            <p:cNvPr id="21521" name="Text Box 15"/>
            <p:cNvSpPr txBox="1">
              <a:spLocks noChangeArrowheads="1"/>
            </p:cNvSpPr>
            <p:nvPr/>
          </p:nvSpPr>
          <p:spPr bwMode="auto">
            <a:xfrm>
              <a:off x="2448" y="2112"/>
              <a:ext cx="1008" cy="294"/>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Valid data</a:t>
              </a:r>
            </a:p>
          </p:txBody>
        </p:sp>
        <p:sp>
          <p:nvSpPr>
            <p:cNvPr id="21522" name="Line 18"/>
            <p:cNvSpPr>
              <a:spLocks noChangeShapeType="1"/>
            </p:cNvSpPr>
            <p:nvPr/>
          </p:nvSpPr>
          <p:spPr bwMode="auto">
            <a:xfrm>
              <a:off x="912" y="3024"/>
              <a:ext cx="1296" cy="0"/>
            </a:xfrm>
            <a:prstGeom prst="line">
              <a:avLst/>
            </a:prstGeom>
            <a:noFill/>
            <a:ln w="38100">
              <a:solidFill>
                <a:schemeClr val="tx1"/>
              </a:solidFill>
              <a:round/>
              <a:headEnd/>
              <a:tailEnd/>
            </a:ln>
          </p:spPr>
          <p:txBody>
            <a:bodyPr/>
            <a:lstStyle/>
            <a:p>
              <a:endParaRPr lang="en-US"/>
            </a:p>
          </p:txBody>
        </p:sp>
        <p:sp>
          <p:nvSpPr>
            <p:cNvPr id="21523" name="Line 19"/>
            <p:cNvSpPr>
              <a:spLocks noChangeShapeType="1"/>
            </p:cNvSpPr>
            <p:nvPr/>
          </p:nvSpPr>
          <p:spPr bwMode="auto">
            <a:xfrm flipV="1">
              <a:off x="2208" y="2736"/>
              <a:ext cx="0" cy="288"/>
            </a:xfrm>
            <a:prstGeom prst="line">
              <a:avLst/>
            </a:prstGeom>
            <a:noFill/>
            <a:ln w="38100">
              <a:solidFill>
                <a:schemeClr val="tx1"/>
              </a:solidFill>
              <a:round/>
              <a:headEnd/>
              <a:tailEnd/>
            </a:ln>
          </p:spPr>
          <p:txBody>
            <a:bodyPr/>
            <a:lstStyle/>
            <a:p>
              <a:endParaRPr lang="en-US"/>
            </a:p>
          </p:txBody>
        </p:sp>
        <p:sp>
          <p:nvSpPr>
            <p:cNvPr id="21524" name="Line 20"/>
            <p:cNvSpPr>
              <a:spLocks noChangeShapeType="1"/>
            </p:cNvSpPr>
            <p:nvPr/>
          </p:nvSpPr>
          <p:spPr bwMode="auto">
            <a:xfrm>
              <a:off x="2208" y="2736"/>
              <a:ext cx="1296" cy="0"/>
            </a:xfrm>
            <a:prstGeom prst="line">
              <a:avLst/>
            </a:prstGeom>
            <a:noFill/>
            <a:ln w="38100">
              <a:solidFill>
                <a:schemeClr val="tx1"/>
              </a:solidFill>
              <a:round/>
              <a:headEnd/>
              <a:tailEnd/>
            </a:ln>
          </p:spPr>
          <p:txBody>
            <a:bodyPr/>
            <a:lstStyle/>
            <a:p>
              <a:endParaRPr lang="en-US"/>
            </a:p>
          </p:txBody>
        </p:sp>
        <p:sp>
          <p:nvSpPr>
            <p:cNvPr id="21525" name="Line 21"/>
            <p:cNvSpPr>
              <a:spLocks noChangeShapeType="1"/>
            </p:cNvSpPr>
            <p:nvPr/>
          </p:nvSpPr>
          <p:spPr bwMode="auto">
            <a:xfrm flipV="1">
              <a:off x="3504" y="2736"/>
              <a:ext cx="0" cy="288"/>
            </a:xfrm>
            <a:prstGeom prst="line">
              <a:avLst/>
            </a:prstGeom>
            <a:noFill/>
            <a:ln w="38100">
              <a:solidFill>
                <a:schemeClr val="tx1"/>
              </a:solidFill>
              <a:round/>
              <a:headEnd/>
              <a:tailEnd/>
            </a:ln>
          </p:spPr>
          <p:txBody>
            <a:bodyPr/>
            <a:lstStyle/>
            <a:p>
              <a:endParaRPr lang="en-US"/>
            </a:p>
          </p:txBody>
        </p:sp>
        <p:sp>
          <p:nvSpPr>
            <p:cNvPr id="21526" name="Line 22"/>
            <p:cNvSpPr>
              <a:spLocks noChangeShapeType="1"/>
            </p:cNvSpPr>
            <p:nvPr/>
          </p:nvSpPr>
          <p:spPr bwMode="auto">
            <a:xfrm>
              <a:off x="3504" y="3024"/>
              <a:ext cx="1296" cy="0"/>
            </a:xfrm>
            <a:prstGeom prst="line">
              <a:avLst/>
            </a:prstGeom>
            <a:noFill/>
            <a:ln w="38100">
              <a:solidFill>
                <a:schemeClr val="tx1"/>
              </a:solidFill>
              <a:round/>
              <a:headEnd/>
              <a:tailEnd/>
            </a:ln>
          </p:spPr>
          <p:txBody>
            <a:bodyPr/>
            <a:lstStyle/>
            <a:p>
              <a:endParaRPr lang="en-US"/>
            </a:p>
          </p:txBody>
        </p:sp>
        <p:sp>
          <p:nvSpPr>
            <p:cNvPr id="21527" name="Text Box 23"/>
            <p:cNvSpPr txBox="1">
              <a:spLocks noChangeArrowheads="1"/>
            </p:cNvSpPr>
            <p:nvPr/>
          </p:nvSpPr>
          <p:spPr bwMode="auto">
            <a:xfrm>
              <a:off x="864" y="2016"/>
              <a:ext cx="912" cy="294"/>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a:t>
              </a:r>
            </a:p>
          </p:txBody>
        </p:sp>
        <p:sp>
          <p:nvSpPr>
            <p:cNvPr id="21528" name="Text Box 24"/>
            <p:cNvSpPr txBox="1">
              <a:spLocks noChangeArrowheads="1"/>
            </p:cNvSpPr>
            <p:nvPr/>
          </p:nvSpPr>
          <p:spPr bwMode="auto">
            <a:xfrm>
              <a:off x="912" y="2736"/>
              <a:ext cx="864" cy="294"/>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Strobe</a:t>
              </a:r>
            </a:p>
          </p:txBody>
        </p:sp>
        <p:sp>
          <p:nvSpPr>
            <p:cNvPr id="21529" name="Text Box 25"/>
            <p:cNvSpPr txBox="1">
              <a:spLocks noChangeArrowheads="1"/>
            </p:cNvSpPr>
            <p:nvPr/>
          </p:nvSpPr>
          <p:spPr bwMode="auto">
            <a:xfrm>
              <a:off x="1920" y="1487"/>
              <a:ext cx="1920" cy="294"/>
            </a:xfrm>
            <a:prstGeom prst="rect">
              <a:avLst/>
            </a:prstGeom>
            <a:noFill/>
            <a:ln w="9525">
              <a:noFill/>
              <a:miter lim="800000"/>
              <a:headEnd/>
              <a:tailEnd/>
            </a:ln>
          </p:spPr>
          <p:txBody>
            <a:bodyPr>
              <a:spAutoFit/>
            </a:bodyPr>
            <a:lstStyle/>
            <a:p>
              <a:pPr algn="ctr">
                <a:spcBef>
                  <a:spcPct val="50000"/>
                </a:spcBef>
              </a:pPr>
              <a:r>
                <a:rPr lang="en-US">
                  <a:latin typeface="Times New Roman" pitchFamily="18" charset="0"/>
                </a:rPr>
                <a:t>(a)</a:t>
              </a:r>
              <a:r>
                <a:rPr lang="en-US"/>
                <a:t>     </a:t>
              </a:r>
              <a:r>
                <a:rPr lang="en-US" b="1">
                  <a:latin typeface="Times New Roman" pitchFamily="18" charset="0"/>
                </a:rPr>
                <a:t>Block Diagram</a:t>
              </a:r>
            </a:p>
          </p:txBody>
        </p:sp>
        <p:sp>
          <p:nvSpPr>
            <p:cNvPr id="21530" name="Text Box 26"/>
            <p:cNvSpPr txBox="1">
              <a:spLocks noChangeArrowheads="1"/>
            </p:cNvSpPr>
            <p:nvPr/>
          </p:nvSpPr>
          <p:spPr bwMode="auto">
            <a:xfrm>
              <a:off x="2064" y="3216"/>
              <a:ext cx="1584" cy="294"/>
            </a:xfrm>
            <a:prstGeom prst="rect">
              <a:avLst/>
            </a:prstGeom>
            <a:noFill/>
            <a:ln w="9525">
              <a:noFill/>
              <a:miter lim="800000"/>
              <a:headEnd/>
              <a:tailEnd/>
            </a:ln>
          </p:spPr>
          <p:txBody>
            <a:bodyPr>
              <a:spAutoFit/>
            </a:bodyPr>
            <a:lstStyle/>
            <a:p>
              <a:pPr algn="ctr">
                <a:spcBef>
                  <a:spcPct val="50000"/>
                </a:spcBef>
              </a:pPr>
              <a:r>
                <a:rPr lang="en-US" sz="1600">
                  <a:latin typeface="Times New Roman" pitchFamily="18" charset="0"/>
                </a:rPr>
                <a:t>(b)</a:t>
              </a:r>
              <a:r>
                <a:rPr lang="en-US"/>
                <a:t>    </a:t>
              </a:r>
              <a:r>
                <a:rPr lang="en-US" b="1">
                  <a:latin typeface="Times New Roman" pitchFamily="18" charset="0"/>
                </a:rPr>
                <a:t>Timing Diagram</a:t>
              </a:r>
            </a:p>
          </p:txBody>
        </p:sp>
        <p:sp>
          <p:nvSpPr>
            <p:cNvPr id="21531" name="Text Box 27"/>
            <p:cNvSpPr txBox="1">
              <a:spLocks noChangeArrowheads="1"/>
            </p:cNvSpPr>
            <p:nvPr/>
          </p:nvSpPr>
          <p:spPr bwMode="auto">
            <a:xfrm>
              <a:off x="1440" y="3648"/>
              <a:ext cx="3168" cy="318"/>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Source-Initiated strobe for Data Transfer</a:t>
              </a:r>
            </a:p>
          </p:txBody>
        </p:sp>
      </p:grpSp>
      <p:sp>
        <p:nvSpPr>
          <p:cNvPr id="21507" name="Rectangle 53"/>
          <p:cNvSpPr>
            <a:spLocks noGrp="1" noChangeArrowheads="1"/>
          </p:cNvSpPr>
          <p:nvPr>
            <p:ph type="title"/>
          </p:nvPr>
        </p:nvSpPr>
        <p:spPr>
          <a:xfrm>
            <a:off x="152400" y="457200"/>
            <a:ext cx="8991600" cy="1371600"/>
          </a:xfrm>
        </p:spPr>
        <p:txBody>
          <a:bodyPr/>
          <a:lstStyle/>
          <a:p>
            <a:pPr eaLnBrk="1" hangingPunct="1"/>
            <a:r>
              <a:rPr lang="en-US" smtClean="0">
                <a:latin typeface="Times New Roman" pitchFamily="18" charset="0"/>
              </a:rPr>
              <a:t>Data Transfer Initiated by Source Unit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2"/>
          <p:cNvGrpSpPr>
            <a:grpSpLocks/>
          </p:cNvGrpSpPr>
          <p:nvPr/>
        </p:nvGrpSpPr>
        <p:grpSpPr bwMode="auto">
          <a:xfrm>
            <a:off x="914400" y="2438400"/>
            <a:ext cx="7620000" cy="4210050"/>
            <a:chOff x="624" y="576"/>
            <a:chExt cx="4464" cy="3393"/>
          </a:xfrm>
        </p:grpSpPr>
        <p:sp>
          <p:nvSpPr>
            <p:cNvPr id="23556" name="Line 20"/>
            <p:cNvSpPr>
              <a:spLocks noChangeShapeType="1"/>
            </p:cNvSpPr>
            <p:nvPr/>
          </p:nvSpPr>
          <p:spPr bwMode="auto">
            <a:xfrm>
              <a:off x="2208" y="2736"/>
              <a:ext cx="1296" cy="0"/>
            </a:xfrm>
            <a:prstGeom prst="line">
              <a:avLst/>
            </a:prstGeom>
            <a:noFill/>
            <a:ln w="38100">
              <a:solidFill>
                <a:schemeClr val="tx1"/>
              </a:solidFill>
              <a:round/>
              <a:headEnd/>
              <a:tailEnd/>
            </a:ln>
          </p:spPr>
          <p:txBody>
            <a:bodyPr/>
            <a:lstStyle/>
            <a:p>
              <a:endParaRPr lang="en-US"/>
            </a:p>
          </p:txBody>
        </p:sp>
        <p:sp>
          <p:nvSpPr>
            <p:cNvPr id="23557" name="Line 12"/>
            <p:cNvSpPr>
              <a:spLocks noChangeShapeType="1"/>
            </p:cNvSpPr>
            <p:nvPr/>
          </p:nvSpPr>
          <p:spPr bwMode="auto">
            <a:xfrm flipV="1">
              <a:off x="1824" y="2064"/>
              <a:ext cx="0" cy="288"/>
            </a:xfrm>
            <a:prstGeom prst="line">
              <a:avLst/>
            </a:prstGeom>
            <a:noFill/>
            <a:ln w="38100">
              <a:solidFill>
                <a:schemeClr val="tx1"/>
              </a:solidFill>
              <a:round/>
              <a:headEnd/>
              <a:tailEnd/>
            </a:ln>
          </p:spPr>
          <p:txBody>
            <a:bodyPr/>
            <a:lstStyle/>
            <a:p>
              <a:endParaRPr lang="en-US"/>
            </a:p>
          </p:txBody>
        </p:sp>
        <p:sp>
          <p:nvSpPr>
            <p:cNvPr id="23558" name="Line 19"/>
            <p:cNvSpPr>
              <a:spLocks noChangeShapeType="1"/>
            </p:cNvSpPr>
            <p:nvPr/>
          </p:nvSpPr>
          <p:spPr bwMode="auto">
            <a:xfrm flipV="1">
              <a:off x="2208" y="2736"/>
              <a:ext cx="0" cy="288"/>
            </a:xfrm>
            <a:prstGeom prst="line">
              <a:avLst/>
            </a:prstGeom>
            <a:noFill/>
            <a:ln w="38100">
              <a:solidFill>
                <a:schemeClr val="tx1"/>
              </a:solidFill>
              <a:round/>
              <a:headEnd/>
              <a:tailEnd/>
            </a:ln>
          </p:spPr>
          <p:txBody>
            <a:bodyPr/>
            <a:lstStyle/>
            <a:p>
              <a:endParaRPr lang="en-US"/>
            </a:p>
          </p:txBody>
        </p:sp>
        <p:sp>
          <p:nvSpPr>
            <p:cNvPr id="23559" name="Line 21"/>
            <p:cNvSpPr>
              <a:spLocks noChangeShapeType="1"/>
            </p:cNvSpPr>
            <p:nvPr/>
          </p:nvSpPr>
          <p:spPr bwMode="auto">
            <a:xfrm flipV="1">
              <a:off x="3504" y="2736"/>
              <a:ext cx="0" cy="288"/>
            </a:xfrm>
            <a:prstGeom prst="line">
              <a:avLst/>
            </a:prstGeom>
            <a:noFill/>
            <a:ln w="38100">
              <a:solidFill>
                <a:schemeClr val="tx1"/>
              </a:solidFill>
              <a:round/>
              <a:headEnd/>
              <a:tailEnd/>
            </a:ln>
          </p:spPr>
          <p:txBody>
            <a:bodyPr/>
            <a:lstStyle/>
            <a:p>
              <a:endParaRPr lang="en-US"/>
            </a:p>
          </p:txBody>
        </p:sp>
        <p:sp>
          <p:nvSpPr>
            <p:cNvPr id="23560" name="Line 13"/>
            <p:cNvSpPr>
              <a:spLocks noChangeShapeType="1"/>
            </p:cNvSpPr>
            <p:nvPr/>
          </p:nvSpPr>
          <p:spPr bwMode="auto">
            <a:xfrm flipV="1">
              <a:off x="3888" y="2064"/>
              <a:ext cx="0" cy="288"/>
            </a:xfrm>
            <a:prstGeom prst="line">
              <a:avLst/>
            </a:prstGeom>
            <a:noFill/>
            <a:ln w="38100">
              <a:solidFill>
                <a:schemeClr val="tx1"/>
              </a:solidFill>
              <a:round/>
              <a:headEnd/>
              <a:tailEnd/>
            </a:ln>
          </p:spPr>
          <p:txBody>
            <a:bodyPr/>
            <a:lstStyle/>
            <a:p>
              <a:endParaRPr lang="en-US"/>
            </a:p>
          </p:txBody>
        </p:sp>
        <p:sp>
          <p:nvSpPr>
            <p:cNvPr id="23561" name="Rectangle 2"/>
            <p:cNvSpPr>
              <a:spLocks noChangeArrowheads="1"/>
            </p:cNvSpPr>
            <p:nvPr/>
          </p:nvSpPr>
          <p:spPr bwMode="auto">
            <a:xfrm>
              <a:off x="624" y="624"/>
              <a:ext cx="1296" cy="720"/>
            </a:xfrm>
            <a:prstGeom prst="rect">
              <a:avLst/>
            </a:prstGeom>
            <a:noFill/>
            <a:ln w="28575">
              <a:solidFill>
                <a:schemeClr val="tx1"/>
              </a:solidFill>
              <a:miter lim="800000"/>
              <a:headEnd/>
              <a:tailEnd/>
            </a:ln>
          </p:spPr>
          <p:txBody>
            <a:bodyPr wrap="none" anchor="ctr"/>
            <a:lstStyle/>
            <a:p>
              <a:endParaRPr lang="en-US"/>
            </a:p>
          </p:txBody>
        </p:sp>
        <p:sp>
          <p:nvSpPr>
            <p:cNvPr id="23562" name="Rectangle 3"/>
            <p:cNvSpPr>
              <a:spLocks noChangeArrowheads="1"/>
            </p:cNvSpPr>
            <p:nvPr/>
          </p:nvSpPr>
          <p:spPr bwMode="auto">
            <a:xfrm>
              <a:off x="3792" y="624"/>
              <a:ext cx="1296" cy="720"/>
            </a:xfrm>
            <a:prstGeom prst="rect">
              <a:avLst/>
            </a:prstGeom>
            <a:noFill/>
            <a:ln w="28575">
              <a:solidFill>
                <a:schemeClr val="tx1"/>
              </a:solidFill>
              <a:miter lim="800000"/>
              <a:headEnd/>
              <a:tailEnd/>
            </a:ln>
          </p:spPr>
          <p:txBody>
            <a:bodyPr wrap="none" anchor="ctr"/>
            <a:lstStyle/>
            <a:p>
              <a:endParaRPr lang="en-US"/>
            </a:p>
          </p:txBody>
        </p:sp>
        <p:sp>
          <p:nvSpPr>
            <p:cNvPr id="23563" name="Line 4"/>
            <p:cNvSpPr>
              <a:spLocks noChangeShapeType="1"/>
            </p:cNvSpPr>
            <p:nvPr/>
          </p:nvSpPr>
          <p:spPr bwMode="auto">
            <a:xfrm>
              <a:off x="1920" y="816"/>
              <a:ext cx="1872" cy="0"/>
            </a:xfrm>
            <a:prstGeom prst="line">
              <a:avLst/>
            </a:prstGeom>
            <a:noFill/>
            <a:ln w="28575">
              <a:solidFill>
                <a:schemeClr val="tx1"/>
              </a:solidFill>
              <a:round/>
              <a:headEnd/>
              <a:tailEnd type="triangle" w="med" len="med"/>
            </a:ln>
          </p:spPr>
          <p:txBody>
            <a:bodyPr/>
            <a:lstStyle/>
            <a:p>
              <a:endParaRPr lang="en-US"/>
            </a:p>
          </p:txBody>
        </p:sp>
        <p:sp>
          <p:nvSpPr>
            <p:cNvPr id="23564" name="Line 5"/>
            <p:cNvSpPr>
              <a:spLocks noChangeShapeType="1"/>
            </p:cNvSpPr>
            <p:nvPr/>
          </p:nvSpPr>
          <p:spPr bwMode="auto">
            <a:xfrm>
              <a:off x="1920" y="1152"/>
              <a:ext cx="1872" cy="0"/>
            </a:xfrm>
            <a:prstGeom prst="line">
              <a:avLst/>
            </a:prstGeom>
            <a:noFill/>
            <a:ln w="28575">
              <a:solidFill>
                <a:schemeClr val="tx1"/>
              </a:solidFill>
              <a:round/>
              <a:headEnd type="triangle" w="med" len="med"/>
              <a:tailEnd/>
            </a:ln>
          </p:spPr>
          <p:txBody>
            <a:bodyPr/>
            <a:lstStyle/>
            <a:p>
              <a:endParaRPr lang="en-US"/>
            </a:p>
          </p:txBody>
        </p:sp>
        <p:sp>
          <p:nvSpPr>
            <p:cNvPr id="23565" name="Text Box 6"/>
            <p:cNvSpPr txBox="1">
              <a:spLocks noChangeArrowheads="1"/>
            </p:cNvSpPr>
            <p:nvPr/>
          </p:nvSpPr>
          <p:spPr bwMode="auto">
            <a:xfrm>
              <a:off x="2448" y="576"/>
              <a:ext cx="912" cy="29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 Bus</a:t>
              </a:r>
            </a:p>
          </p:txBody>
        </p:sp>
        <p:sp>
          <p:nvSpPr>
            <p:cNvPr id="23566" name="Text Box 7"/>
            <p:cNvSpPr txBox="1">
              <a:spLocks noChangeArrowheads="1"/>
            </p:cNvSpPr>
            <p:nvPr/>
          </p:nvSpPr>
          <p:spPr bwMode="auto">
            <a:xfrm>
              <a:off x="2496" y="912"/>
              <a:ext cx="768" cy="29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Strobe</a:t>
              </a:r>
            </a:p>
          </p:txBody>
        </p:sp>
        <p:sp>
          <p:nvSpPr>
            <p:cNvPr id="23567" name="Text Box 8"/>
            <p:cNvSpPr txBox="1">
              <a:spLocks noChangeArrowheads="1"/>
            </p:cNvSpPr>
            <p:nvPr/>
          </p:nvSpPr>
          <p:spPr bwMode="auto">
            <a:xfrm>
              <a:off x="3984" y="768"/>
              <a:ext cx="960" cy="517"/>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23568" name="Text Box 9"/>
            <p:cNvSpPr txBox="1">
              <a:spLocks noChangeArrowheads="1"/>
            </p:cNvSpPr>
            <p:nvPr/>
          </p:nvSpPr>
          <p:spPr bwMode="auto">
            <a:xfrm>
              <a:off x="720" y="719"/>
              <a:ext cx="1056" cy="62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a:t>
              </a:r>
            </a:p>
            <a:p>
              <a:pPr algn="ctr">
                <a:spcBef>
                  <a:spcPct val="50000"/>
                </a:spcBef>
              </a:pPr>
              <a:r>
                <a:rPr lang="en-US" b="1">
                  <a:latin typeface="Times New Roman" pitchFamily="18" charset="0"/>
                </a:rPr>
                <a:t>Unit</a:t>
              </a:r>
            </a:p>
          </p:txBody>
        </p:sp>
        <p:sp>
          <p:nvSpPr>
            <p:cNvPr id="23569" name="Line 10"/>
            <p:cNvSpPr>
              <a:spLocks noChangeShapeType="1"/>
            </p:cNvSpPr>
            <p:nvPr/>
          </p:nvSpPr>
          <p:spPr bwMode="auto">
            <a:xfrm>
              <a:off x="864" y="2352"/>
              <a:ext cx="960" cy="0"/>
            </a:xfrm>
            <a:prstGeom prst="line">
              <a:avLst/>
            </a:prstGeom>
            <a:noFill/>
            <a:ln w="38100">
              <a:solidFill>
                <a:schemeClr val="tx1"/>
              </a:solidFill>
              <a:round/>
              <a:headEnd/>
              <a:tailEnd/>
            </a:ln>
          </p:spPr>
          <p:txBody>
            <a:bodyPr/>
            <a:lstStyle/>
            <a:p>
              <a:endParaRPr lang="en-US"/>
            </a:p>
          </p:txBody>
        </p:sp>
        <p:sp>
          <p:nvSpPr>
            <p:cNvPr id="23570" name="Line 11"/>
            <p:cNvSpPr>
              <a:spLocks noChangeShapeType="1"/>
            </p:cNvSpPr>
            <p:nvPr/>
          </p:nvSpPr>
          <p:spPr bwMode="auto">
            <a:xfrm>
              <a:off x="3888" y="2352"/>
              <a:ext cx="960" cy="0"/>
            </a:xfrm>
            <a:prstGeom prst="line">
              <a:avLst/>
            </a:prstGeom>
            <a:noFill/>
            <a:ln w="38100">
              <a:solidFill>
                <a:schemeClr val="tx1"/>
              </a:solidFill>
              <a:round/>
              <a:headEnd/>
              <a:tailEnd/>
            </a:ln>
          </p:spPr>
          <p:txBody>
            <a:bodyPr/>
            <a:lstStyle/>
            <a:p>
              <a:endParaRPr lang="en-US"/>
            </a:p>
          </p:txBody>
        </p:sp>
        <p:sp>
          <p:nvSpPr>
            <p:cNvPr id="23571" name="Line 14"/>
            <p:cNvSpPr>
              <a:spLocks noChangeShapeType="1"/>
            </p:cNvSpPr>
            <p:nvPr/>
          </p:nvSpPr>
          <p:spPr bwMode="auto">
            <a:xfrm>
              <a:off x="1824" y="2064"/>
              <a:ext cx="2064" cy="0"/>
            </a:xfrm>
            <a:prstGeom prst="line">
              <a:avLst/>
            </a:prstGeom>
            <a:noFill/>
            <a:ln w="38100">
              <a:solidFill>
                <a:schemeClr val="tx1"/>
              </a:solidFill>
              <a:round/>
              <a:headEnd/>
              <a:tailEnd/>
            </a:ln>
          </p:spPr>
          <p:txBody>
            <a:bodyPr/>
            <a:lstStyle/>
            <a:p>
              <a:endParaRPr lang="en-US"/>
            </a:p>
          </p:txBody>
        </p:sp>
        <p:sp>
          <p:nvSpPr>
            <p:cNvPr id="23572" name="Text Box 15"/>
            <p:cNvSpPr txBox="1">
              <a:spLocks noChangeArrowheads="1"/>
            </p:cNvSpPr>
            <p:nvPr/>
          </p:nvSpPr>
          <p:spPr bwMode="auto">
            <a:xfrm>
              <a:off x="2448" y="2113"/>
              <a:ext cx="1008" cy="295"/>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Valid data</a:t>
              </a:r>
            </a:p>
          </p:txBody>
        </p:sp>
        <p:sp>
          <p:nvSpPr>
            <p:cNvPr id="23573" name="Line 16"/>
            <p:cNvSpPr>
              <a:spLocks noChangeShapeType="1"/>
            </p:cNvSpPr>
            <p:nvPr/>
          </p:nvSpPr>
          <p:spPr bwMode="auto">
            <a:xfrm>
              <a:off x="3168" y="2256"/>
              <a:ext cx="720" cy="0"/>
            </a:xfrm>
            <a:prstGeom prst="line">
              <a:avLst/>
            </a:prstGeom>
            <a:noFill/>
            <a:ln w="9525">
              <a:solidFill>
                <a:schemeClr val="tx1"/>
              </a:solidFill>
              <a:round/>
              <a:headEnd/>
              <a:tailEnd type="triangle" w="med" len="med"/>
            </a:ln>
          </p:spPr>
          <p:txBody>
            <a:bodyPr/>
            <a:lstStyle/>
            <a:p>
              <a:endParaRPr lang="en-US"/>
            </a:p>
          </p:txBody>
        </p:sp>
        <p:sp>
          <p:nvSpPr>
            <p:cNvPr id="23574" name="Line 17"/>
            <p:cNvSpPr>
              <a:spLocks noChangeShapeType="1"/>
            </p:cNvSpPr>
            <p:nvPr/>
          </p:nvSpPr>
          <p:spPr bwMode="auto">
            <a:xfrm>
              <a:off x="1824" y="2256"/>
              <a:ext cx="624" cy="0"/>
            </a:xfrm>
            <a:prstGeom prst="line">
              <a:avLst/>
            </a:prstGeom>
            <a:noFill/>
            <a:ln w="9525">
              <a:solidFill>
                <a:schemeClr val="tx1"/>
              </a:solidFill>
              <a:round/>
              <a:headEnd type="triangle" w="med" len="med"/>
              <a:tailEnd/>
            </a:ln>
          </p:spPr>
          <p:txBody>
            <a:bodyPr/>
            <a:lstStyle/>
            <a:p>
              <a:endParaRPr lang="en-US"/>
            </a:p>
          </p:txBody>
        </p:sp>
        <p:sp>
          <p:nvSpPr>
            <p:cNvPr id="23575" name="Line 18"/>
            <p:cNvSpPr>
              <a:spLocks noChangeShapeType="1"/>
            </p:cNvSpPr>
            <p:nvPr/>
          </p:nvSpPr>
          <p:spPr bwMode="auto">
            <a:xfrm>
              <a:off x="912" y="3024"/>
              <a:ext cx="1296" cy="0"/>
            </a:xfrm>
            <a:prstGeom prst="line">
              <a:avLst/>
            </a:prstGeom>
            <a:noFill/>
            <a:ln w="38100">
              <a:solidFill>
                <a:schemeClr val="tx1"/>
              </a:solidFill>
              <a:round/>
              <a:headEnd/>
              <a:tailEnd/>
            </a:ln>
          </p:spPr>
          <p:txBody>
            <a:bodyPr/>
            <a:lstStyle/>
            <a:p>
              <a:endParaRPr lang="en-US"/>
            </a:p>
          </p:txBody>
        </p:sp>
        <p:sp>
          <p:nvSpPr>
            <p:cNvPr id="23576" name="Line 22"/>
            <p:cNvSpPr>
              <a:spLocks noChangeShapeType="1"/>
            </p:cNvSpPr>
            <p:nvPr/>
          </p:nvSpPr>
          <p:spPr bwMode="auto">
            <a:xfrm>
              <a:off x="3504" y="3024"/>
              <a:ext cx="1296" cy="0"/>
            </a:xfrm>
            <a:prstGeom prst="line">
              <a:avLst/>
            </a:prstGeom>
            <a:noFill/>
            <a:ln w="38100">
              <a:solidFill>
                <a:schemeClr val="tx1"/>
              </a:solidFill>
              <a:round/>
              <a:headEnd/>
              <a:tailEnd/>
            </a:ln>
          </p:spPr>
          <p:txBody>
            <a:bodyPr/>
            <a:lstStyle/>
            <a:p>
              <a:endParaRPr lang="en-US"/>
            </a:p>
          </p:txBody>
        </p:sp>
        <p:sp>
          <p:nvSpPr>
            <p:cNvPr id="23577" name="Text Box 23"/>
            <p:cNvSpPr txBox="1">
              <a:spLocks noChangeArrowheads="1"/>
            </p:cNvSpPr>
            <p:nvPr/>
          </p:nvSpPr>
          <p:spPr bwMode="auto">
            <a:xfrm>
              <a:off x="864" y="2017"/>
              <a:ext cx="912" cy="295"/>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a:t>
              </a:r>
            </a:p>
          </p:txBody>
        </p:sp>
        <p:sp>
          <p:nvSpPr>
            <p:cNvPr id="23578" name="Text Box 24"/>
            <p:cNvSpPr txBox="1">
              <a:spLocks noChangeArrowheads="1"/>
            </p:cNvSpPr>
            <p:nvPr/>
          </p:nvSpPr>
          <p:spPr bwMode="auto">
            <a:xfrm>
              <a:off x="912" y="2736"/>
              <a:ext cx="864" cy="295"/>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Strobe</a:t>
              </a:r>
            </a:p>
          </p:txBody>
        </p:sp>
        <p:sp>
          <p:nvSpPr>
            <p:cNvPr id="23579" name="Text Box 25"/>
            <p:cNvSpPr txBox="1">
              <a:spLocks noChangeArrowheads="1"/>
            </p:cNvSpPr>
            <p:nvPr/>
          </p:nvSpPr>
          <p:spPr bwMode="auto">
            <a:xfrm>
              <a:off x="1920" y="1488"/>
              <a:ext cx="1920" cy="296"/>
            </a:xfrm>
            <a:prstGeom prst="rect">
              <a:avLst/>
            </a:prstGeom>
            <a:noFill/>
            <a:ln w="9525">
              <a:noFill/>
              <a:miter lim="800000"/>
              <a:headEnd/>
              <a:tailEnd/>
            </a:ln>
          </p:spPr>
          <p:txBody>
            <a:bodyPr>
              <a:spAutoFit/>
            </a:bodyPr>
            <a:lstStyle/>
            <a:p>
              <a:pPr algn="ctr">
                <a:spcBef>
                  <a:spcPct val="50000"/>
                </a:spcBef>
              </a:pPr>
              <a:r>
                <a:rPr lang="en-US">
                  <a:latin typeface="Times New Roman" pitchFamily="18" charset="0"/>
                </a:rPr>
                <a:t>(a)</a:t>
              </a:r>
              <a:r>
                <a:rPr lang="en-US"/>
                <a:t>     </a:t>
              </a:r>
              <a:r>
                <a:rPr lang="en-US" b="1">
                  <a:latin typeface="Times New Roman" pitchFamily="18" charset="0"/>
                </a:rPr>
                <a:t>Block Diagram</a:t>
              </a:r>
            </a:p>
          </p:txBody>
        </p:sp>
        <p:sp>
          <p:nvSpPr>
            <p:cNvPr id="23580" name="Text Box 26"/>
            <p:cNvSpPr txBox="1">
              <a:spLocks noChangeArrowheads="1"/>
            </p:cNvSpPr>
            <p:nvPr/>
          </p:nvSpPr>
          <p:spPr bwMode="auto">
            <a:xfrm>
              <a:off x="2064" y="3215"/>
              <a:ext cx="1584" cy="296"/>
            </a:xfrm>
            <a:prstGeom prst="rect">
              <a:avLst/>
            </a:prstGeom>
            <a:noFill/>
            <a:ln w="9525">
              <a:noFill/>
              <a:miter lim="800000"/>
              <a:headEnd/>
              <a:tailEnd/>
            </a:ln>
          </p:spPr>
          <p:txBody>
            <a:bodyPr>
              <a:spAutoFit/>
            </a:bodyPr>
            <a:lstStyle/>
            <a:p>
              <a:pPr algn="ctr">
                <a:spcBef>
                  <a:spcPct val="50000"/>
                </a:spcBef>
              </a:pPr>
              <a:r>
                <a:rPr lang="en-US" sz="1600">
                  <a:latin typeface="Times New Roman" pitchFamily="18" charset="0"/>
                </a:rPr>
                <a:t>(b)</a:t>
              </a:r>
              <a:r>
                <a:rPr lang="en-US"/>
                <a:t>    </a:t>
              </a:r>
              <a:r>
                <a:rPr lang="en-US" b="1">
                  <a:latin typeface="Times New Roman" pitchFamily="18" charset="0"/>
                </a:rPr>
                <a:t>Timing Diagram</a:t>
              </a:r>
            </a:p>
          </p:txBody>
        </p:sp>
        <p:sp>
          <p:nvSpPr>
            <p:cNvPr id="23581" name="Text Box 27"/>
            <p:cNvSpPr txBox="1">
              <a:spLocks noChangeArrowheads="1"/>
            </p:cNvSpPr>
            <p:nvPr/>
          </p:nvSpPr>
          <p:spPr bwMode="auto">
            <a:xfrm>
              <a:off x="1204" y="3649"/>
              <a:ext cx="3408" cy="320"/>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Destination-Initiated strobe for Data Transfer</a:t>
              </a:r>
            </a:p>
          </p:txBody>
        </p:sp>
      </p:grpSp>
      <p:sp>
        <p:nvSpPr>
          <p:cNvPr id="23555" name="Rectangle 179"/>
          <p:cNvSpPr>
            <a:spLocks noGrp="1" noChangeArrowheads="1"/>
          </p:cNvSpPr>
          <p:nvPr>
            <p:ph type="title"/>
          </p:nvPr>
        </p:nvSpPr>
        <p:spPr>
          <a:xfrm>
            <a:off x="152400" y="457200"/>
            <a:ext cx="8991600" cy="1371600"/>
          </a:xfrm>
        </p:spPr>
        <p:txBody>
          <a:bodyPr/>
          <a:lstStyle/>
          <a:p>
            <a:pPr eaLnBrk="1" hangingPunct="1"/>
            <a:r>
              <a:rPr lang="en-US" sz="4000" smtClean="0">
                <a:latin typeface="Times New Roman" pitchFamily="18" charset="0"/>
              </a:rPr>
              <a:t>Data Transfer Initiated by Destination Unit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457200"/>
            <a:ext cx="8991600" cy="1371600"/>
          </a:xfrm>
        </p:spPr>
        <p:txBody>
          <a:bodyPr/>
          <a:lstStyle/>
          <a:p>
            <a:pPr eaLnBrk="1" hangingPunct="1"/>
            <a:r>
              <a:rPr lang="en-US" sz="4000" smtClean="0">
                <a:latin typeface="Times New Roman" pitchFamily="18" charset="0"/>
              </a:rPr>
              <a:t>Data Transfer Initiated by Destination Unit</a:t>
            </a:r>
          </a:p>
        </p:txBody>
      </p:sp>
      <p:sp>
        <p:nvSpPr>
          <p:cNvPr id="24579" name="Rectangle 3"/>
          <p:cNvSpPr>
            <a:spLocks noGrp="1" noChangeArrowheads="1"/>
          </p:cNvSpPr>
          <p:nvPr>
            <p:ph type="body" idx="1"/>
          </p:nvPr>
        </p:nvSpPr>
        <p:spPr>
          <a:xfrm>
            <a:off x="0" y="1981200"/>
            <a:ext cx="8991600" cy="3886200"/>
          </a:xfrm>
        </p:spPr>
        <p:txBody>
          <a:bodyPr>
            <a:normAutofit lnSpcReduction="10000"/>
          </a:bodyPr>
          <a:lstStyle/>
          <a:p>
            <a:pPr algn="just" eaLnBrk="1" hangingPunct="1">
              <a:lnSpc>
                <a:spcPct val="145000"/>
              </a:lnSpc>
              <a:spcBef>
                <a:spcPct val="15000"/>
              </a:spcBef>
              <a:spcAft>
                <a:spcPct val="15000"/>
              </a:spcAft>
              <a:buFont typeface="Wingdings" pitchFamily="2" charset="2"/>
              <a:buNone/>
            </a:pPr>
            <a:r>
              <a:rPr lang="en-US" sz="2400" smtClean="0">
                <a:latin typeface="Times New Roman" pitchFamily="18" charset="0"/>
              </a:rPr>
              <a:t>     In this method, the destination unit activates the strobe pulse, to informing the source to provide the data. The source will respond by placing the requested binary information on the data bus.</a:t>
            </a:r>
          </a:p>
          <a:p>
            <a:pPr algn="just" eaLnBrk="1" hangingPunct="1">
              <a:lnSpc>
                <a:spcPct val="145000"/>
              </a:lnSpc>
              <a:spcBef>
                <a:spcPct val="15000"/>
              </a:spcBef>
              <a:spcAft>
                <a:spcPct val="15000"/>
              </a:spcAft>
              <a:buFont typeface="Wingdings" pitchFamily="2" charset="2"/>
              <a:buNone/>
            </a:pPr>
            <a:r>
              <a:rPr lang="en-US" sz="2400" smtClean="0">
                <a:latin typeface="Times New Roman" pitchFamily="18" charset="0"/>
              </a:rPr>
              <a:t>		  The data must be valid and remain in the bus long enough for the destination unit to accept it. When accepted the destination unit then disables the strobe and the source unit removes the data from the bus.</a:t>
            </a:r>
            <a:endParaRPr lang="en-US" sz="2400" b="1" u="sng" smtClean="0">
              <a:latin typeface="Times New Roman" pitchFamily="18" charset="0"/>
            </a:endParaRPr>
          </a:p>
          <a:p>
            <a:pPr eaLnBrk="1" hangingPunct="1">
              <a:lnSpc>
                <a:spcPct val="90000"/>
              </a:lnSpc>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57200"/>
            <a:ext cx="8229600" cy="1066800"/>
          </a:xfrm>
        </p:spPr>
        <p:txBody>
          <a:bodyPr/>
          <a:lstStyle/>
          <a:p>
            <a:pPr eaLnBrk="1" hangingPunct="1"/>
            <a:r>
              <a:rPr lang="en-US" smtClean="0">
                <a:latin typeface="Times New Roman" pitchFamily="18" charset="0"/>
              </a:rPr>
              <a:t>Disadvantage of Strobe Signal</a:t>
            </a:r>
          </a:p>
        </p:txBody>
      </p:sp>
      <p:sp>
        <p:nvSpPr>
          <p:cNvPr id="25603" name="Rectangle 3"/>
          <p:cNvSpPr>
            <a:spLocks noGrp="1" noChangeArrowheads="1"/>
          </p:cNvSpPr>
          <p:nvPr>
            <p:ph type="body" idx="1"/>
          </p:nvPr>
        </p:nvSpPr>
        <p:spPr>
          <a:xfrm>
            <a:off x="304800" y="1447800"/>
            <a:ext cx="8229600" cy="3886200"/>
          </a:xfrm>
        </p:spPr>
        <p:txBody>
          <a:bodyPr>
            <a:normAutofit fontScale="92500" lnSpcReduction="20000"/>
          </a:bodyPr>
          <a:lstStyle/>
          <a:p>
            <a:pPr algn="just" eaLnBrk="1" hangingPunct="1">
              <a:lnSpc>
                <a:spcPct val="150000"/>
              </a:lnSpc>
              <a:buFont typeface="Wingdings" pitchFamily="2" charset="2"/>
              <a:buNone/>
            </a:pPr>
            <a:r>
              <a:rPr lang="en-US" sz="2800" smtClean="0">
                <a:latin typeface="Times New Roman" pitchFamily="18" charset="0"/>
              </a:rPr>
              <a:t>   The disadvantage of the strobe method is that, the source unit initiates the transfer has no way of knowing whether the destination unit has actually received the data item that was places in the bus. Similarly, a destination unit that initiates the transfer has no way of knowing whether the source unit has actually placed the data on bus. The </a:t>
            </a:r>
            <a:r>
              <a:rPr lang="en-US" sz="2800" b="1" smtClean="0">
                <a:latin typeface="Times New Roman" pitchFamily="18" charset="0"/>
              </a:rPr>
              <a:t>Handshaking method</a:t>
            </a:r>
            <a:r>
              <a:rPr lang="en-US" sz="2800" smtClean="0">
                <a:latin typeface="Times New Roman" pitchFamily="18" charset="0"/>
              </a:rPr>
              <a:t> solves this problem.</a:t>
            </a:r>
            <a:endParaRPr lang="en-US" sz="2800" b="1" u="sng" smtClean="0">
              <a:latin typeface="Times New Roman" pitchFamily="18" charset="0"/>
            </a:endParaRPr>
          </a:p>
          <a:p>
            <a:pPr algn="just" eaLnBrk="1" hangingPunct="1">
              <a:buFont typeface="Wingdings" pitchFamily="2" charset="2"/>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latin typeface="Times New Roman" pitchFamily="18" charset="0"/>
              </a:rPr>
              <a:t>Handshaking</a:t>
            </a:r>
          </a:p>
        </p:txBody>
      </p:sp>
      <p:sp>
        <p:nvSpPr>
          <p:cNvPr id="26627" name="Rectangle 3"/>
          <p:cNvSpPr>
            <a:spLocks noGrp="1" noChangeArrowheads="1"/>
          </p:cNvSpPr>
          <p:nvPr>
            <p:ph type="body" idx="1"/>
          </p:nvPr>
        </p:nvSpPr>
        <p:spPr/>
        <p:txBody>
          <a:bodyPr/>
          <a:lstStyle/>
          <a:p>
            <a:pPr algn="just" eaLnBrk="1" hangingPunct="1">
              <a:lnSpc>
                <a:spcPct val="150000"/>
              </a:lnSpc>
              <a:spcBef>
                <a:spcPct val="15000"/>
              </a:spcBef>
              <a:spcAft>
                <a:spcPct val="15000"/>
              </a:spcAft>
              <a:buFont typeface="Wingdings" pitchFamily="2" charset="2"/>
              <a:buNone/>
            </a:pPr>
            <a:r>
              <a:rPr lang="en-US" sz="2800" smtClean="0">
                <a:latin typeface="Times New Roman" pitchFamily="18" charset="0"/>
              </a:rPr>
              <a:t>   The handshaking method solves the problem of strobe method by introducing a second control signal that provides a reply to the unit that initiates the transfer.</a:t>
            </a:r>
          </a:p>
          <a:p>
            <a:pPr eaLnBrk="1" hangingPunct="1">
              <a:buFont typeface="Wingdings" pitchFamily="2" charset="2"/>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57200"/>
            <a:ext cx="8229600" cy="838200"/>
          </a:xfrm>
        </p:spPr>
        <p:txBody>
          <a:bodyPr/>
          <a:lstStyle/>
          <a:p>
            <a:pPr eaLnBrk="1" hangingPunct="1"/>
            <a:r>
              <a:rPr lang="en-US" smtClean="0">
                <a:latin typeface="Times New Roman" pitchFamily="18" charset="0"/>
              </a:rPr>
              <a:t>Principle of Handshaking</a:t>
            </a:r>
          </a:p>
        </p:txBody>
      </p:sp>
      <p:sp>
        <p:nvSpPr>
          <p:cNvPr id="27651" name="Rectangle 3"/>
          <p:cNvSpPr>
            <a:spLocks noGrp="1" noChangeArrowheads="1"/>
          </p:cNvSpPr>
          <p:nvPr>
            <p:ph type="body" idx="1"/>
          </p:nvPr>
        </p:nvSpPr>
        <p:spPr>
          <a:xfrm>
            <a:off x="0" y="1219200"/>
            <a:ext cx="8991600" cy="5105400"/>
          </a:xfrm>
        </p:spPr>
        <p:txBody>
          <a:bodyPr>
            <a:normAutofit lnSpcReduction="10000"/>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The basic </a:t>
            </a:r>
            <a:r>
              <a:rPr lang="en-US" sz="2400" b="1" smtClean="0">
                <a:latin typeface="Times New Roman" pitchFamily="18" charset="0"/>
              </a:rPr>
              <a:t>principle of the two-wire handshaking</a:t>
            </a:r>
            <a:r>
              <a:rPr lang="en-US" sz="2400" smtClean="0">
                <a:latin typeface="Times New Roman" pitchFamily="18" charset="0"/>
              </a:rPr>
              <a:t> method of data transfer is as follow:</a:t>
            </a:r>
          </a:p>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One control line is in the same direction as the data flows in the bus from the source to destination. It is used by source unit to inform the destination unit whether there a valid data in the bus. The other control line is in the other direction from the destination to the source. It is used by the destination unit to inform the source whether it can accept the data. The sequence of control during the transfer depends on the unit that initiates the transfer.</a:t>
            </a:r>
          </a:p>
          <a:p>
            <a:pPr eaLnBrk="1" hangingPunct="1">
              <a:lnSpc>
                <a:spcPct val="80000"/>
              </a:lnSpc>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ko-KR" altLang="en-US" sz="3600" dirty="0" smtClean="0"/>
              <a:t> </a:t>
            </a:r>
            <a:r>
              <a:rPr lang="en-US" altLang="ko-KR" sz="3600" dirty="0" smtClean="0"/>
              <a:t>Peripheral Devices</a:t>
            </a:r>
            <a:endParaRPr lang="en-US" sz="3600" dirty="0"/>
          </a:p>
        </p:txBody>
      </p:sp>
      <p:sp>
        <p:nvSpPr>
          <p:cNvPr id="3" name="Content Placeholder 2"/>
          <p:cNvSpPr>
            <a:spLocks noGrp="1"/>
          </p:cNvSpPr>
          <p:nvPr>
            <p:ph idx="1"/>
          </p:nvPr>
        </p:nvSpPr>
        <p:spPr>
          <a:xfrm>
            <a:off x="457200" y="990600"/>
            <a:ext cx="8229600" cy="5334000"/>
          </a:xfrm>
        </p:spPr>
        <p:txBody>
          <a:bodyPr>
            <a:noAutofit/>
          </a:bodyPr>
          <a:lstStyle/>
          <a:p>
            <a:pPr>
              <a:buNone/>
            </a:pPr>
            <a:r>
              <a:rPr lang="ko-KR" altLang="en-US" sz="2000" dirty="0" smtClean="0"/>
              <a:t> </a:t>
            </a:r>
            <a:r>
              <a:rPr lang="en-US" altLang="ko-KR" sz="2000" dirty="0" smtClean="0"/>
              <a:t>I/O Subsystem</a:t>
            </a:r>
          </a:p>
          <a:p>
            <a:pPr lvl="2"/>
            <a:r>
              <a:rPr lang="en-US" sz="2000" dirty="0" smtClean="0">
                <a:latin typeface="Times New Roman" pitchFamily="18" charset="0"/>
              </a:rPr>
              <a:t> The Input / output organization of computer depends upon the size of computer and the peripherals connected to it. </a:t>
            </a:r>
          </a:p>
          <a:p>
            <a:pPr lvl="2"/>
            <a:r>
              <a:rPr lang="en-US" sz="2000" dirty="0" smtClean="0">
                <a:latin typeface="Times New Roman" pitchFamily="18" charset="0"/>
              </a:rPr>
              <a:t>The I/O Subsystem of the computer, provides an efficient mode of communication between the central system and the outside environment.</a:t>
            </a:r>
            <a:endParaRPr lang="en-US" altLang="ko-KR" sz="2000" dirty="0" smtClean="0"/>
          </a:p>
          <a:p>
            <a:pPr marL="111125" lvl="2" indent="0">
              <a:buNone/>
            </a:pPr>
            <a:r>
              <a:rPr lang="en-US" altLang="ko-KR" sz="2000" dirty="0" smtClean="0"/>
              <a:t>Peripheral (or </a:t>
            </a:r>
            <a:r>
              <a:rPr lang="en-US" altLang="ko-KR" sz="2000" dirty="0" smtClean="0">
                <a:solidFill>
                  <a:schemeClr val="accent1"/>
                </a:solidFill>
              </a:rPr>
              <a:t>I/O Device</a:t>
            </a:r>
            <a:r>
              <a:rPr lang="en-US" altLang="ko-KR" sz="2000" dirty="0" smtClean="0"/>
              <a:t>)</a:t>
            </a:r>
          </a:p>
          <a:p>
            <a:pPr marL="111125" lvl="2" indent="0"/>
            <a:r>
              <a:rPr lang="en-US" altLang="ko-KR" sz="2000" dirty="0" smtClean="0"/>
              <a:t>  Device that are under the control of the direct control of computer are said to be connected- online.</a:t>
            </a:r>
          </a:p>
          <a:p>
            <a:pPr marL="111125" lvl="2" indent="0"/>
            <a:r>
              <a:rPr lang="en-US" altLang="ko-KR" sz="2000" dirty="0" smtClean="0"/>
              <a:t>Input or output devices attached to a computer are called as peripherals.</a:t>
            </a:r>
          </a:p>
          <a:p>
            <a:pPr marL="111125" lvl="2" indent="0"/>
            <a:r>
              <a:rPr lang="en-US" altLang="ko-KR" sz="2000" dirty="0" smtClean="0"/>
              <a:t>There are three types of peripherals:</a:t>
            </a:r>
          </a:p>
          <a:p>
            <a:pPr marL="568325" lvl="3" indent="0"/>
            <a:r>
              <a:rPr lang="en-US" altLang="ko-KR" sz="1600" dirty="0" smtClean="0"/>
              <a:t>Input</a:t>
            </a:r>
          </a:p>
          <a:p>
            <a:pPr marL="568325" lvl="3" indent="0"/>
            <a:r>
              <a:rPr lang="en-US" altLang="ko-KR" sz="1600" dirty="0" smtClean="0"/>
              <a:t>Output</a:t>
            </a:r>
          </a:p>
          <a:p>
            <a:pPr marL="568325" lvl="3" indent="0"/>
            <a:r>
              <a:rPr lang="en-US" altLang="ko-KR" sz="1600" dirty="0" smtClean="0"/>
              <a:t>input-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457200"/>
            <a:ext cx="9372600" cy="685800"/>
          </a:xfrm>
        </p:spPr>
        <p:txBody>
          <a:bodyPr>
            <a:normAutofit fontScale="90000"/>
          </a:bodyPr>
          <a:lstStyle/>
          <a:p>
            <a:pPr eaLnBrk="1" hangingPunct="1"/>
            <a:r>
              <a:rPr lang="en-US" sz="4000" smtClean="0">
                <a:latin typeface="Times New Roman" pitchFamily="18" charset="0"/>
              </a:rPr>
              <a:t>Source Initiated Transfer using Handshaking</a:t>
            </a:r>
          </a:p>
        </p:txBody>
      </p:sp>
      <p:sp>
        <p:nvSpPr>
          <p:cNvPr id="28675" name="Rectangle 3"/>
          <p:cNvSpPr>
            <a:spLocks noGrp="1" noChangeArrowheads="1"/>
          </p:cNvSpPr>
          <p:nvPr>
            <p:ph type="body" idx="1"/>
          </p:nvPr>
        </p:nvSpPr>
        <p:spPr>
          <a:xfrm>
            <a:off x="228600" y="1219200"/>
            <a:ext cx="8763000" cy="5410200"/>
          </a:xfrm>
        </p:spPr>
        <p:txBody>
          <a:bodyPr/>
          <a:lstStyle/>
          <a:p>
            <a:pPr algn="just" eaLnBrk="1" hangingPunct="1">
              <a:lnSpc>
                <a:spcPct val="155000"/>
              </a:lnSpc>
              <a:spcBef>
                <a:spcPct val="25000"/>
              </a:spcBef>
              <a:spcAft>
                <a:spcPct val="25000"/>
              </a:spcAft>
              <a:buFont typeface="Wingdings" pitchFamily="2" charset="2"/>
              <a:buNone/>
            </a:pPr>
            <a:r>
              <a:rPr lang="en-US" sz="2400" smtClean="0">
                <a:latin typeface="Times New Roman" pitchFamily="18" charset="0"/>
              </a:rPr>
              <a:t>    </a:t>
            </a:r>
            <a:r>
              <a:rPr lang="en-US" sz="2800" smtClean="0">
                <a:latin typeface="Times New Roman" pitchFamily="18" charset="0"/>
              </a:rPr>
              <a:t>The sequence of events shows four possible states that the system can be at any given time. The source unit initiates the transfer by placing the data on the bus and enabling its </a:t>
            </a:r>
            <a:r>
              <a:rPr lang="en-US" sz="2800" b="1" i="1" smtClean="0">
                <a:latin typeface="Times New Roman" pitchFamily="18" charset="0"/>
              </a:rPr>
              <a:t>data valid</a:t>
            </a:r>
            <a:r>
              <a:rPr lang="en-US" sz="2800" smtClean="0">
                <a:latin typeface="Times New Roman" pitchFamily="18" charset="0"/>
              </a:rPr>
              <a:t> signal. The </a:t>
            </a:r>
            <a:r>
              <a:rPr lang="en-US" sz="2800" b="1" i="1" smtClean="0">
                <a:latin typeface="Times New Roman" pitchFamily="18" charset="0"/>
              </a:rPr>
              <a:t>data</a:t>
            </a:r>
            <a:r>
              <a:rPr lang="en-US" sz="2800" smtClean="0">
                <a:latin typeface="Times New Roman" pitchFamily="18" charset="0"/>
              </a:rPr>
              <a:t> </a:t>
            </a:r>
            <a:r>
              <a:rPr lang="en-US" sz="2800" b="1" i="1" smtClean="0">
                <a:latin typeface="Times New Roman" pitchFamily="18" charset="0"/>
              </a:rPr>
              <a:t>accepted</a:t>
            </a:r>
            <a:r>
              <a:rPr lang="en-US" sz="2800" smtClean="0">
                <a:latin typeface="Times New Roman" pitchFamily="18" charset="0"/>
              </a:rPr>
              <a:t> signal is activated by the destination unit after it accepts the data from the bus. The source unit then disables its </a:t>
            </a:r>
            <a:r>
              <a:rPr lang="en-US" sz="2800" b="1" i="1" smtClean="0">
                <a:latin typeface="Times New Roman" pitchFamily="18" charset="0"/>
              </a:rPr>
              <a:t>data accepted</a:t>
            </a:r>
            <a:r>
              <a:rPr lang="en-US" sz="2800" smtClean="0">
                <a:latin typeface="Times New Roman" pitchFamily="18" charset="0"/>
              </a:rPr>
              <a:t> signal and the system goes into its initial state.</a:t>
            </a:r>
            <a:endParaRPr lang="en-US" sz="2800" b="1" u="sng" smtClean="0">
              <a:latin typeface="Times New Roman" pitchFamily="18" charset="0"/>
            </a:endParaRPr>
          </a:p>
          <a:p>
            <a:pPr eaLnBrk="1" hangingPunct="1">
              <a:lnSpc>
                <a:spcPct val="90000"/>
              </a:lnSpc>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19200" y="228600"/>
            <a:ext cx="6629400" cy="762000"/>
          </a:xfrm>
        </p:spPr>
        <p:txBody>
          <a:bodyPr/>
          <a:lstStyle/>
          <a:p>
            <a:pPr eaLnBrk="1" hangingPunct="1"/>
            <a:r>
              <a:rPr lang="en-US" smtClean="0">
                <a:latin typeface="Times New Roman" pitchFamily="18" charset="0"/>
              </a:rPr>
              <a:t>Handshaking</a:t>
            </a:r>
          </a:p>
        </p:txBody>
      </p:sp>
      <p:grpSp>
        <p:nvGrpSpPr>
          <p:cNvPr id="2" name="Group 31"/>
          <p:cNvGrpSpPr>
            <a:grpSpLocks/>
          </p:cNvGrpSpPr>
          <p:nvPr/>
        </p:nvGrpSpPr>
        <p:grpSpPr bwMode="auto">
          <a:xfrm>
            <a:off x="533400" y="1219200"/>
            <a:ext cx="8305800" cy="5487988"/>
            <a:chOff x="336" y="240"/>
            <a:chExt cx="5040" cy="3706"/>
          </a:xfrm>
        </p:grpSpPr>
        <p:sp>
          <p:nvSpPr>
            <p:cNvPr id="29700" name="Line 26"/>
            <p:cNvSpPr>
              <a:spLocks noChangeShapeType="1"/>
            </p:cNvSpPr>
            <p:nvPr/>
          </p:nvSpPr>
          <p:spPr bwMode="auto">
            <a:xfrm flipH="1">
              <a:off x="336" y="2400"/>
              <a:ext cx="288" cy="0"/>
            </a:xfrm>
            <a:prstGeom prst="line">
              <a:avLst/>
            </a:prstGeom>
            <a:noFill/>
            <a:ln w="38100">
              <a:solidFill>
                <a:schemeClr val="tx1"/>
              </a:solidFill>
              <a:round/>
              <a:headEnd type="triangle" w="med" len="med"/>
              <a:tailEnd/>
            </a:ln>
          </p:spPr>
          <p:txBody>
            <a:bodyPr/>
            <a:lstStyle/>
            <a:p>
              <a:endParaRPr lang="en-US"/>
            </a:p>
          </p:txBody>
        </p:sp>
        <p:sp>
          <p:nvSpPr>
            <p:cNvPr id="29701" name="Line 28"/>
            <p:cNvSpPr>
              <a:spLocks noChangeShapeType="1"/>
            </p:cNvSpPr>
            <p:nvPr/>
          </p:nvSpPr>
          <p:spPr bwMode="auto">
            <a:xfrm flipH="1">
              <a:off x="336" y="3504"/>
              <a:ext cx="3360" cy="0"/>
            </a:xfrm>
            <a:prstGeom prst="line">
              <a:avLst/>
            </a:prstGeom>
            <a:noFill/>
            <a:ln w="38100">
              <a:solidFill>
                <a:schemeClr val="tx1"/>
              </a:solidFill>
              <a:round/>
              <a:headEnd/>
              <a:tailEnd/>
            </a:ln>
          </p:spPr>
          <p:txBody>
            <a:bodyPr/>
            <a:lstStyle/>
            <a:p>
              <a:endParaRPr lang="en-US"/>
            </a:p>
          </p:txBody>
        </p:sp>
        <p:sp>
          <p:nvSpPr>
            <p:cNvPr id="29702" name="Rectangle 2"/>
            <p:cNvSpPr>
              <a:spLocks noChangeArrowheads="1"/>
            </p:cNvSpPr>
            <p:nvPr/>
          </p:nvSpPr>
          <p:spPr bwMode="auto">
            <a:xfrm>
              <a:off x="480" y="288"/>
              <a:ext cx="1152" cy="1056"/>
            </a:xfrm>
            <a:prstGeom prst="rect">
              <a:avLst/>
            </a:prstGeom>
            <a:noFill/>
            <a:ln w="38100">
              <a:solidFill>
                <a:schemeClr val="tx1"/>
              </a:solidFill>
              <a:miter lim="800000"/>
              <a:headEnd/>
              <a:tailEnd/>
            </a:ln>
          </p:spPr>
          <p:txBody>
            <a:bodyPr wrap="none" anchor="ctr"/>
            <a:lstStyle/>
            <a:p>
              <a:endParaRPr lang="en-US"/>
            </a:p>
          </p:txBody>
        </p:sp>
        <p:sp>
          <p:nvSpPr>
            <p:cNvPr id="29703" name="Rectangle 3"/>
            <p:cNvSpPr>
              <a:spLocks noChangeArrowheads="1"/>
            </p:cNvSpPr>
            <p:nvPr/>
          </p:nvSpPr>
          <p:spPr bwMode="auto">
            <a:xfrm>
              <a:off x="3936" y="288"/>
              <a:ext cx="1152" cy="1056"/>
            </a:xfrm>
            <a:prstGeom prst="rect">
              <a:avLst/>
            </a:prstGeom>
            <a:noFill/>
            <a:ln w="38100">
              <a:solidFill>
                <a:schemeClr val="tx1"/>
              </a:solidFill>
              <a:miter lim="800000"/>
              <a:headEnd/>
              <a:tailEnd/>
            </a:ln>
          </p:spPr>
          <p:txBody>
            <a:bodyPr wrap="none" anchor="ctr"/>
            <a:lstStyle/>
            <a:p>
              <a:endParaRPr lang="en-US"/>
            </a:p>
          </p:txBody>
        </p:sp>
        <p:sp>
          <p:nvSpPr>
            <p:cNvPr id="29704" name="Line 4"/>
            <p:cNvSpPr>
              <a:spLocks noChangeShapeType="1"/>
            </p:cNvSpPr>
            <p:nvPr/>
          </p:nvSpPr>
          <p:spPr bwMode="auto">
            <a:xfrm>
              <a:off x="1632" y="480"/>
              <a:ext cx="2304" cy="0"/>
            </a:xfrm>
            <a:prstGeom prst="line">
              <a:avLst/>
            </a:prstGeom>
            <a:noFill/>
            <a:ln w="28575">
              <a:solidFill>
                <a:schemeClr val="tx1"/>
              </a:solidFill>
              <a:round/>
              <a:headEnd/>
              <a:tailEnd type="triangle" w="med" len="med"/>
            </a:ln>
          </p:spPr>
          <p:txBody>
            <a:bodyPr/>
            <a:lstStyle/>
            <a:p>
              <a:endParaRPr lang="en-US"/>
            </a:p>
          </p:txBody>
        </p:sp>
        <p:sp>
          <p:nvSpPr>
            <p:cNvPr id="29705" name="Line 5"/>
            <p:cNvSpPr>
              <a:spLocks noChangeShapeType="1"/>
            </p:cNvSpPr>
            <p:nvPr/>
          </p:nvSpPr>
          <p:spPr bwMode="auto">
            <a:xfrm>
              <a:off x="1632" y="816"/>
              <a:ext cx="2304" cy="0"/>
            </a:xfrm>
            <a:prstGeom prst="line">
              <a:avLst/>
            </a:prstGeom>
            <a:noFill/>
            <a:ln w="28575">
              <a:solidFill>
                <a:schemeClr val="tx1"/>
              </a:solidFill>
              <a:round/>
              <a:headEnd/>
              <a:tailEnd type="triangle" w="med" len="med"/>
            </a:ln>
          </p:spPr>
          <p:txBody>
            <a:bodyPr/>
            <a:lstStyle/>
            <a:p>
              <a:endParaRPr lang="en-US"/>
            </a:p>
          </p:txBody>
        </p:sp>
        <p:sp>
          <p:nvSpPr>
            <p:cNvPr id="29706" name="Line 6"/>
            <p:cNvSpPr>
              <a:spLocks noChangeShapeType="1"/>
            </p:cNvSpPr>
            <p:nvPr/>
          </p:nvSpPr>
          <p:spPr bwMode="auto">
            <a:xfrm>
              <a:off x="1632" y="1152"/>
              <a:ext cx="2304" cy="0"/>
            </a:xfrm>
            <a:prstGeom prst="line">
              <a:avLst/>
            </a:prstGeom>
            <a:noFill/>
            <a:ln w="28575">
              <a:solidFill>
                <a:schemeClr val="tx1"/>
              </a:solidFill>
              <a:round/>
              <a:headEnd type="triangle" w="med" len="med"/>
              <a:tailEnd/>
            </a:ln>
          </p:spPr>
          <p:txBody>
            <a:bodyPr/>
            <a:lstStyle/>
            <a:p>
              <a:endParaRPr lang="en-US"/>
            </a:p>
          </p:txBody>
        </p:sp>
        <p:sp>
          <p:nvSpPr>
            <p:cNvPr id="29707" name="Text Box 7"/>
            <p:cNvSpPr txBox="1">
              <a:spLocks noChangeArrowheads="1"/>
            </p:cNvSpPr>
            <p:nvPr/>
          </p:nvSpPr>
          <p:spPr bwMode="auto">
            <a:xfrm>
              <a:off x="2160" y="240"/>
              <a:ext cx="1152" cy="24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Bus</a:t>
              </a:r>
            </a:p>
          </p:txBody>
        </p:sp>
        <p:sp>
          <p:nvSpPr>
            <p:cNvPr id="29708" name="Text Box 8"/>
            <p:cNvSpPr txBox="1">
              <a:spLocks noChangeArrowheads="1"/>
            </p:cNvSpPr>
            <p:nvPr/>
          </p:nvSpPr>
          <p:spPr bwMode="auto">
            <a:xfrm>
              <a:off x="2209" y="577"/>
              <a:ext cx="1151" cy="247"/>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Valid</a:t>
              </a:r>
            </a:p>
          </p:txBody>
        </p:sp>
        <p:sp>
          <p:nvSpPr>
            <p:cNvPr id="29709" name="Text Box 9"/>
            <p:cNvSpPr txBox="1">
              <a:spLocks noChangeArrowheads="1"/>
            </p:cNvSpPr>
            <p:nvPr/>
          </p:nvSpPr>
          <p:spPr bwMode="auto">
            <a:xfrm>
              <a:off x="2256" y="912"/>
              <a:ext cx="1152" cy="24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accepted</a:t>
              </a:r>
            </a:p>
          </p:txBody>
        </p:sp>
        <p:sp>
          <p:nvSpPr>
            <p:cNvPr id="29710" name="Text Box 10"/>
            <p:cNvSpPr txBox="1">
              <a:spLocks noChangeArrowheads="1"/>
            </p:cNvSpPr>
            <p:nvPr/>
          </p:nvSpPr>
          <p:spPr bwMode="auto">
            <a:xfrm>
              <a:off x="624" y="577"/>
              <a:ext cx="816" cy="433"/>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Unit</a:t>
              </a:r>
            </a:p>
          </p:txBody>
        </p:sp>
        <p:sp>
          <p:nvSpPr>
            <p:cNvPr id="29711" name="Text Box 11"/>
            <p:cNvSpPr txBox="1">
              <a:spLocks noChangeArrowheads="1"/>
            </p:cNvSpPr>
            <p:nvPr/>
          </p:nvSpPr>
          <p:spPr bwMode="auto">
            <a:xfrm>
              <a:off x="4080" y="577"/>
              <a:ext cx="864" cy="433"/>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29712" name="Text Box 12"/>
            <p:cNvSpPr txBox="1">
              <a:spLocks noChangeArrowheads="1"/>
            </p:cNvSpPr>
            <p:nvPr/>
          </p:nvSpPr>
          <p:spPr bwMode="auto">
            <a:xfrm>
              <a:off x="1488" y="1536"/>
              <a:ext cx="2496" cy="248"/>
            </a:xfrm>
            <a:prstGeom prst="rect">
              <a:avLst/>
            </a:prstGeom>
            <a:noFill/>
            <a:ln w="9525">
              <a:noFill/>
              <a:miter lim="800000"/>
              <a:headEnd/>
              <a:tailEnd/>
            </a:ln>
          </p:spPr>
          <p:txBody>
            <a:bodyPr>
              <a:spAutoFit/>
            </a:bodyPr>
            <a:lstStyle/>
            <a:p>
              <a:pPr algn="ctr">
                <a:spcBef>
                  <a:spcPct val="50000"/>
                </a:spcBef>
              </a:pPr>
              <a:r>
                <a:rPr lang="en-US"/>
                <a:t>(a)      </a:t>
              </a:r>
              <a:r>
                <a:rPr lang="en-US" b="1">
                  <a:latin typeface="Times New Roman" pitchFamily="18" charset="0"/>
                </a:rPr>
                <a:t>Block Diagram</a:t>
              </a:r>
            </a:p>
          </p:txBody>
        </p:sp>
        <p:sp>
          <p:nvSpPr>
            <p:cNvPr id="29713" name="Rectangle 13"/>
            <p:cNvSpPr>
              <a:spLocks noChangeArrowheads="1"/>
            </p:cNvSpPr>
            <p:nvPr/>
          </p:nvSpPr>
          <p:spPr bwMode="auto">
            <a:xfrm>
              <a:off x="624" y="2160"/>
              <a:ext cx="1680" cy="432"/>
            </a:xfrm>
            <a:prstGeom prst="rect">
              <a:avLst/>
            </a:prstGeom>
            <a:noFill/>
            <a:ln w="38100">
              <a:solidFill>
                <a:schemeClr val="tx1"/>
              </a:solidFill>
              <a:miter lim="800000"/>
              <a:headEnd/>
              <a:tailEnd/>
            </a:ln>
          </p:spPr>
          <p:txBody>
            <a:bodyPr wrap="none" anchor="ctr"/>
            <a:lstStyle/>
            <a:p>
              <a:endParaRPr lang="en-US"/>
            </a:p>
          </p:txBody>
        </p:sp>
        <p:sp>
          <p:nvSpPr>
            <p:cNvPr id="29714" name="Rectangle 14"/>
            <p:cNvSpPr>
              <a:spLocks noChangeArrowheads="1"/>
            </p:cNvSpPr>
            <p:nvPr/>
          </p:nvSpPr>
          <p:spPr bwMode="auto">
            <a:xfrm>
              <a:off x="3696" y="3120"/>
              <a:ext cx="1680" cy="432"/>
            </a:xfrm>
            <a:prstGeom prst="rect">
              <a:avLst/>
            </a:prstGeom>
            <a:noFill/>
            <a:ln w="38100">
              <a:solidFill>
                <a:schemeClr val="tx1"/>
              </a:solidFill>
              <a:miter lim="800000"/>
              <a:headEnd/>
              <a:tailEnd/>
            </a:ln>
          </p:spPr>
          <p:txBody>
            <a:bodyPr wrap="none" anchor="ctr"/>
            <a:lstStyle/>
            <a:p>
              <a:endParaRPr lang="en-US"/>
            </a:p>
          </p:txBody>
        </p:sp>
        <p:sp>
          <p:nvSpPr>
            <p:cNvPr id="29715" name="Rectangle 15"/>
            <p:cNvSpPr>
              <a:spLocks noChangeArrowheads="1"/>
            </p:cNvSpPr>
            <p:nvPr/>
          </p:nvSpPr>
          <p:spPr bwMode="auto">
            <a:xfrm>
              <a:off x="624" y="2832"/>
              <a:ext cx="1680" cy="480"/>
            </a:xfrm>
            <a:prstGeom prst="rect">
              <a:avLst/>
            </a:prstGeom>
            <a:noFill/>
            <a:ln w="38100">
              <a:solidFill>
                <a:schemeClr val="tx1"/>
              </a:solidFill>
              <a:miter lim="800000"/>
              <a:headEnd/>
              <a:tailEnd/>
            </a:ln>
          </p:spPr>
          <p:txBody>
            <a:bodyPr wrap="none" anchor="ctr"/>
            <a:lstStyle/>
            <a:p>
              <a:endParaRPr lang="en-US"/>
            </a:p>
          </p:txBody>
        </p:sp>
        <p:sp>
          <p:nvSpPr>
            <p:cNvPr id="29716" name="Rectangle 16"/>
            <p:cNvSpPr>
              <a:spLocks noChangeArrowheads="1"/>
            </p:cNvSpPr>
            <p:nvPr/>
          </p:nvSpPr>
          <p:spPr bwMode="auto">
            <a:xfrm>
              <a:off x="3696" y="2352"/>
              <a:ext cx="1680" cy="432"/>
            </a:xfrm>
            <a:prstGeom prst="rect">
              <a:avLst/>
            </a:prstGeom>
            <a:noFill/>
            <a:ln w="38100">
              <a:solidFill>
                <a:schemeClr val="tx1"/>
              </a:solidFill>
              <a:miter lim="800000"/>
              <a:headEnd/>
              <a:tailEnd/>
            </a:ln>
          </p:spPr>
          <p:txBody>
            <a:bodyPr wrap="none" anchor="ctr"/>
            <a:lstStyle/>
            <a:p>
              <a:endParaRPr lang="en-US"/>
            </a:p>
          </p:txBody>
        </p:sp>
        <p:sp>
          <p:nvSpPr>
            <p:cNvPr id="29717" name="Text Box 17"/>
            <p:cNvSpPr txBox="1">
              <a:spLocks noChangeArrowheads="1"/>
            </p:cNvSpPr>
            <p:nvPr/>
          </p:nvSpPr>
          <p:spPr bwMode="auto">
            <a:xfrm>
              <a:off x="672" y="2161"/>
              <a:ext cx="1537" cy="475"/>
            </a:xfrm>
            <a:prstGeom prst="rect">
              <a:avLst/>
            </a:prstGeom>
            <a:noFill/>
            <a:ln w="9525">
              <a:noFill/>
              <a:miter lim="800000"/>
              <a:headEnd/>
              <a:tailEnd/>
            </a:ln>
          </p:spPr>
          <p:txBody>
            <a:bodyPr>
              <a:spAutoFit/>
            </a:bodyPr>
            <a:lstStyle/>
            <a:p>
              <a:pPr algn="ctr">
                <a:spcBef>
                  <a:spcPct val="50000"/>
                </a:spcBef>
              </a:pPr>
              <a:r>
                <a:rPr lang="en-US" sz="1600" b="1">
                  <a:latin typeface="Times New Roman" pitchFamily="18" charset="0"/>
                </a:rPr>
                <a:t>Place the data on bus.</a:t>
              </a:r>
            </a:p>
            <a:p>
              <a:pPr algn="ctr">
                <a:spcBef>
                  <a:spcPct val="50000"/>
                </a:spcBef>
              </a:pPr>
              <a:r>
                <a:rPr lang="en-US" sz="1600" b="1">
                  <a:latin typeface="Times New Roman" pitchFamily="18" charset="0"/>
                </a:rPr>
                <a:t>Enable </a:t>
              </a:r>
              <a:r>
                <a:rPr lang="en-US" sz="1600" b="1" i="1">
                  <a:latin typeface="Times New Roman" pitchFamily="18" charset="0"/>
                </a:rPr>
                <a:t>data Valid.</a:t>
              </a:r>
            </a:p>
          </p:txBody>
        </p:sp>
        <p:sp>
          <p:nvSpPr>
            <p:cNvPr id="29718" name="Text Box 18"/>
            <p:cNvSpPr txBox="1">
              <a:spLocks noChangeArrowheads="1"/>
            </p:cNvSpPr>
            <p:nvPr/>
          </p:nvSpPr>
          <p:spPr bwMode="auto">
            <a:xfrm>
              <a:off x="3744" y="2353"/>
              <a:ext cx="1584" cy="475"/>
            </a:xfrm>
            <a:prstGeom prst="rect">
              <a:avLst/>
            </a:prstGeom>
            <a:noFill/>
            <a:ln w="9525">
              <a:noFill/>
              <a:miter lim="800000"/>
              <a:headEnd/>
              <a:tailEnd/>
            </a:ln>
          </p:spPr>
          <p:txBody>
            <a:bodyPr>
              <a:spAutoFit/>
            </a:bodyPr>
            <a:lstStyle/>
            <a:p>
              <a:pPr algn="ctr">
                <a:spcBef>
                  <a:spcPct val="50000"/>
                </a:spcBef>
              </a:pPr>
              <a:r>
                <a:rPr lang="en-US" sz="1600" b="1">
                  <a:latin typeface="Times New Roman" pitchFamily="18" charset="0"/>
                </a:rPr>
                <a:t>Accept data from bus.</a:t>
              </a:r>
            </a:p>
            <a:p>
              <a:pPr algn="ctr">
                <a:spcBef>
                  <a:spcPct val="50000"/>
                </a:spcBef>
              </a:pPr>
              <a:r>
                <a:rPr lang="en-US" sz="1600" b="1">
                  <a:latin typeface="Times New Roman" pitchFamily="18" charset="0"/>
                </a:rPr>
                <a:t>Enable </a:t>
              </a:r>
              <a:r>
                <a:rPr lang="en-US" sz="1600" b="1" i="1">
                  <a:latin typeface="Times New Roman" pitchFamily="18" charset="0"/>
                </a:rPr>
                <a:t>data accepted.</a:t>
              </a:r>
            </a:p>
          </p:txBody>
        </p:sp>
        <p:sp>
          <p:nvSpPr>
            <p:cNvPr id="29719" name="Text Box 19"/>
            <p:cNvSpPr txBox="1">
              <a:spLocks noChangeArrowheads="1"/>
            </p:cNvSpPr>
            <p:nvPr/>
          </p:nvSpPr>
          <p:spPr bwMode="auto">
            <a:xfrm>
              <a:off x="624" y="2834"/>
              <a:ext cx="1536" cy="527"/>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Disable </a:t>
              </a:r>
              <a:r>
                <a:rPr lang="en-US" b="1" i="1">
                  <a:latin typeface="Times New Roman" pitchFamily="18" charset="0"/>
                </a:rPr>
                <a:t>data valid</a:t>
              </a:r>
              <a:r>
                <a:rPr lang="en-US" b="1">
                  <a:latin typeface="Times New Roman" pitchFamily="18" charset="0"/>
                </a:rPr>
                <a:t>.</a:t>
              </a:r>
            </a:p>
            <a:p>
              <a:pPr algn="ctr">
                <a:spcBef>
                  <a:spcPct val="50000"/>
                </a:spcBef>
              </a:pPr>
              <a:r>
                <a:rPr lang="en-US" b="1">
                  <a:latin typeface="Times New Roman" pitchFamily="18" charset="0"/>
                </a:rPr>
                <a:t>Invalidate data on bus.</a:t>
              </a:r>
            </a:p>
          </p:txBody>
        </p:sp>
        <p:sp>
          <p:nvSpPr>
            <p:cNvPr id="29720" name="Text Box 20"/>
            <p:cNvSpPr txBox="1">
              <a:spLocks noChangeArrowheads="1"/>
            </p:cNvSpPr>
            <p:nvPr/>
          </p:nvSpPr>
          <p:spPr bwMode="auto">
            <a:xfrm>
              <a:off x="3744" y="3121"/>
              <a:ext cx="1584" cy="433"/>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Disable </a:t>
              </a:r>
              <a:r>
                <a:rPr lang="en-US" b="1" i="1">
                  <a:latin typeface="Times New Roman" pitchFamily="18" charset="0"/>
                </a:rPr>
                <a:t>data accepted</a:t>
              </a:r>
              <a:r>
                <a:rPr lang="en-US" b="1">
                  <a:latin typeface="Times New Roman" pitchFamily="18" charset="0"/>
                </a:rPr>
                <a:t>. Ready to accept data.</a:t>
              </a:r>
            </a:p>
          </p:txBody>
        </p:sp>
        <p:sp>
          <p:nvSpPr>
            <p:cNvPr id="29721" name="Text Box 21"/>
            <p:cNvSpPr txBox="1">
              <a:spLocks noChangeArrowheads="1"/>
            </p:cNvSpPr>
            <p:nvPr/>
          </p:nvSpPr>
          <p:spPr bwMode="auto">
            <a:xfrm>
              <a:off x="864" y="1824"/>
              <a:ext cx="1104" cy="24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unit</a:t>
              </a:r>
            </a:p>
          </p:txBody>
        </p:sp>
        <p:sp>
          <p:nvSpPr>
            <p:cNvPr id="29722" name="Text Box 22"/>
            <p:cNvSpPr txBox="1">
              <a:spLocks noChangeArrowheads="1"/>
            </p:cNvSpPr>
            <p:nvPr/>
          </p:nvSpPr>
          <p:spPr bwMode="auto">
            <a:xfrm>
              <a:off x="3889" y="1873"/>
              <a:ext cx="1343" cy="247"/>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29723" name="Line 23"/>
            <p:cNvSpPr>
              <a:spLocks noChangeShapeType="1"/>
            </p:cNvSpPr>
            <p:nvPr/>
          </p:nvSpPr>
          <p:spPr bwMode="auto">
            <a:xfrm>
              <a:off x="2304" y="2256"/>
              <a:ext cx="1392" cy="240"/>
            </a:xfrm>
            <a:prstGeom prst="line">
              <a:avLst/>
            </a:prstGeom>
            <a:noFill/>
            <a:ln w="28575">
              <a:solidFill>
                <a:schemeClr val="tx1"/>
              </a:solidFill>
              <a:round/>
              <a:headEnd/>
              <a:tailEnd type="triangle" w="med" len="med"/>
            </a:ln>
          </p:spPr>
          <p:txBody>
            <a:bodyPr/>
            <a:lstStyle/>
            <a:p>
              <a:endParaRPr lang="en-US"/>
            </a:p>
          </p:txBody>
        </p:sp>
        <p:sp>
          <p:nvSpPr>
            <p:cNvPr id="29724" name="Line 24"/>
            <p:cNvSpPr>
              <a:spLocks noChangeShapeType="1"/>
            </p:cNvSpPr>
            <p:nvPr/>
          </p:nvSpPr>
          <p:spPr bwMode="auto">
            <a:xfrm flipH="1">
              <a:off x="2304" y="2640"/>
              <a:ext cx="1392" cy="384"/>
            </a:xfrm>
            <a:prstGeom prst="line">
              <a:avLst/>
            </a:prstGeom>
            <a:noFill/>
            <a:ln w="38100">
              <a:solidFill>
                <a:schemeClr val="tx1"/>
              </a:solidFill>
              <a:round/>
              <a:headEnd/>
              <a:tailEnd type="triangle" w="med" len="med"/>
            </a:ln>
          </p:spPr>
          <p:txBody>
            <a:bodyPr/>
            <a:lstStyle/>
            <a:p>
              <a:endParaRPr lang="en-US"/>
            </a:p>
          </p:txBody>
        </p:sp>
        <p:sp>
          <p:nvSpPr>
            <p:cNvPr id="29725" name="Line 25"/>
            <p:cNvSpPr>
              <a:spLocks noChangeShapeType="1"/>
            </p:cNvSpPr>
            <p:nvPr/>
          </p:nvSpPr>
          <p:spPr bwMode="auto">
            <a:xfrm>
              <a:off x="2304" y="3168"/>
              <a:ext cx="1392" cy="192"/>
            </a:xfrm>
            <a:prstGeom prst="line">
              <a:avLst/>
            </a:prstGeom>
            <a:noFill/>
            <a:ln w="38100">
              <a:solidFill>
                <a:schemeClr val="tx1"/>
              </a:solidFill>
              <a:round/>
              <a:headEnd/>
              <a:tailEnd type="triangle" w="med" len="med"/>
            </a:ln>
          </p:spPr>
          <p:txBody>
            <a:bodyPr/>
            <a:lstStyle/>
            <a:p>
              <a:endParaRPr lang="en-US"/>
            </a:p>
          </p:txBody>
        </p:sp>
        <p:sp>
          <p:nvSpPr>
            <p:cNvPr id="29726" name="Line 27"/>
            <p:cNvSpPr>
              <a:spLocks noChangeShapeType="1"/>
            </p:cNvSpPr>
            <p:nvPr/>
          </p:nvSpPr>
          <p:spPr bwMode="auto">
            <a:xfrm>
              <a:off x="336" y="2400"/>
              <a:ext cx="0" cy="1104"/>
            </a:xfrm>
            <a:prstGeom prst="line">
              <a:avLst/>
            </a:prstGeom>
            <a:noFill/>
            <a:ln w="38100">
              <a:solidFill>
                <a:schemeClr val="tx1"/>
              </a:solidFill>
              <a:round/>
              <a:headEnd/>
              <a:tailEnd/>
            </a:ln>
          </p:spPr>
          <p:txBody>
            <a:bodyPr/>
            <a:lstStyle/>
            <a:p>
              <a:endParaRPr lang="en-US"/>
            </a:p>
          </p:txBody>
        </p:sp>
        <p:sp>
          <p:nvSpPr>
            <p:cNvPr id="29727" name="Text Box 29"/>
            <p:cNvSpPr txBox="1">
              <a:spLocks noChangeArrowheads="1"/>
            </p:cNvSpPr>
            <p:nvPr/>
          </p:nvSpPr>
          <p:spPr bwMode="auto">
            <a:xfrm>
              <a:off x="2016" y="3698"/>
              <a:ext cx="1776" cy="248"/>
            </a:xfrm>
            <a:prstGeom prst="rect">
              <a:avLst/>
            </a:prstGeom>
            <a:noFill/>
            <a:ln w="9525">
              <a:noFill/>
              <a:miter lim="800000"/>
              <a:headEnd/>
              <a:tailEnd/>
            </a:ln>
          </p:spPr>
          <p:txBody>
            <a:bodyPr>
              <a:spAutoFit/>
            </a:bodyPr>
            <a:lstStyle/>
            <a:p>
              <a:pPr marL="342900" indent="-342900" algn="ctr">
                <a:spcBef>
                  <a:spcPct val="50000"/>
                </a:spcBef>
                <a:buFontTx/>
                <a:buAutoNum type="alphaLcParenBoth" startAt="2"/>
              </a:pPr>
              <a:r>
                <a:rPr lang="en-US" b="1">
                  <a:latin typeface="Times New Roman" pitchFamily="18" charset="0"/>
                </a:rPr>
                <a:t>Sequence of events</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 y="457200"/>
            <a:ext cx="9372600" cy="838200"/>
          </a:xfrm>
        </p:spPr>
        <p:txBody>
          <a:bodyPr/>
          <a:lstStyle/>
          <a:p>
            <a:pPr eaLnBrk="1" hangingPunct="1"/>
            <a:r>
              <a:rPr lang="en-US" sz="3600" smtClean="0">
                <a:latin typeface="Times New Roman" pitchFamily="18" charset="0"/>
              </a:rPr>
              <a:t>Destination Initiated Transfer Using Handshaking</a:t>
            </a:r>
          </a:p>
        </p:txBody>
      </p:sp>
      <p:sp>
        <p:nvSpPr>
          <p:cNvPr id="30723" name="Rectangle 3"/>
          <p:cNvSpPr>
            <a:spLocks noGrp="1" noChangeArrowheads="1"/>
          </p:cNvSpPr>
          <p:nvPr>
            <p:ph type="body" idx="1"/>
          </p:nvPr>
        </p:nvSpPr>
        <p:spPr>
          <a:xfrm>
            <a:off x="228600" y="1295400"/>
            <a:ext cx="8763000" cy="5334000"/>
          </a:xfrm>
        </p:spPr>
        <p:txBody>
          <a:bodyPr/>
          <a:lstStyle/>
          <a:p>
            <a:pPr algn="just" eaLnBrk="1" hangingPunct="1">
              <a:lnSpc>
                <a:spcPct val="150000"/>
              </a:lnSpc>
              <a:spcBef>
                <a:spcPct val="35000"/>
              </a:spcBef>
              <a:spcAft>
                <a:spcPct val="25000"/>
              </a:spcAft>
              <a:buFont typeface="Wingdings" pitchFamily="2" charset="2"/>
              <a:buNone/>
            </a:pPr>
            <a:r>
              <a:rPr lang="en-US" sz="2000" smtClean="0">
                <a:latin typeface="Times New Roman" pitchFamily="18" charset="0"/>
              </a:rPr>
              <a:t>   </a:t>
            </a:r>
            <a:r>
              <a:rPr lang="en-US" sz="2400" smtClean="0">
                <a:latin typeface="Times New Roman" pitchFamily="18" charset="0"/>
              </a:rPr>
              <a:t>The name of the signal generated by the destination unit has been changed to </a:t>
            </a:r>
            <a:r>
              <a:rPr lang="en-US" sz="2400" b="1" i="1" smtClean="0">
                <a:latin typeface="Times New Roman" pitchFamily="18" charset="0"/>
              </a:rPr>
              <a:t>ready for data</a:t>
            </a:r>
            <a:r>
              <a:rPr lang="en-US" sz="2400" smtClean="0">
                <a:latin typeface="Times New Roman" pitchFamily="18" charset="0"/>
              </a:rPr>
              <a:t> to reflects its new meaning. The source unit in this case does not place data on the bus until after it receives the </a:t>
            </a:r>
            <a:r>
              <a:rPr lang="en-US" sz="2400" b="1" i="1" smtClean="0">
                <a:latin typeface="Times New Roman" pitchFamily="18" charset="0"/>
              </a:rPr>
              <a:t>ready for data</a:t>
            </a:r>
            <a:r>
              <a:rPr lang="en-US" sz="2400" smtClean="0">
                <a:latin typeface="Times New Roman" pitchFamily="18" charset="0"/>
              </a:rPr>
              <a:t> signal from the destination unit. From there on, the handshaking procedure follows the same pattern as in the source initiated case.</a:t>
            </a:r>
          </a:p>
          <a:p>
            <a:pPr algn="just" eaLnBrk="1" hangingPunct="1">
              <a:lnSpc>
                <a:spcPct val="150000"/>
              </a:lnSpc>
              <a:spcBef>
                <a:spcPct val="35000"/>
              </a:spcBef>
              <a:spcAft>
                <a:spcPct val="25000"/>
              </a:spcAft>
              <a:buFont typeface="Wingdings" pitchFamily="2" charset="2"/>
              <a:buNone/>
            </a:pPr>
            <a:r>
              <a:rPr lang="en-US" sz="2400" smtClean="0">
                <a:latin typeface="Times New Roman" pitchFamily="18" charset="0"/>
              </a:rPr>
              <a:t>    The only </a:t>
            </a:r>
            <a:r>
              <a:rPr lang="en-US" sz="2400" b="1" smtClean="0">
                <a:latin typeface="Times New Roman" pitchFamily="18" charset="0"/>
              </a:rPr>
              <a:t>difference</a:t>
            </a:r>
            <a:r>
              <a:rPr lang="en-US" sz="2400" smtClean="0">
                <a:latin typeface="Times New Roman" pitchFamily="18" charset="0"/>
              </a:rPr>
              <a:t> between the Source Initiated and the Destination Initiated transfer is in their choice of Initial sate.</a:t>
            </a:r>
            <a:endParaRPr lang="en-US" sz="2400" b="1" u="sng" smtClean="0">
              <a:latin typeface="Times New Roman" pitchFamily="18" charset="0"/>
            </a:endParaRPr>
          </a:p>
          <a:p>
            <a:pPr eaLnBrk="1" hangingPunct="1">
              <a:lnSpc>
                <a:spcPct val="80000"/>
              </a:lnSpc>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762000" y="517525"/>
            <a:ext cx="8153400" cy="6340475"/>
            <a:chOff x="480" y="240"/>
            <a:chExt cx="5136" cy="3994"/>
          </a:xfrm>
        </p:grpSpPr>
        <p:sp>
          <p:nvSpPr>
            <p:cNvPr id="31747" name="Rectangle 2"/>
            <p:cNvSpPr>
              <a:spLocks noChangeArrowheads="1"/>
            </p:cNvSpPr>
            <p:nvPr/>
          </p:nvSpPr>
          <p:spPr bwMode="auto">
            <a:xfrm>
              <a:off x="480" y="288"/>
              <a:ext cx="1152" cy="1056"/>
            </a:xfrm>
            <a:prstGeom prst="rect">
              <a:avLst/>
            </a:prstGeom>
            <a:noFill/>
            <a:ln w="38100">
              <a:solidFill>
                <a:schemeClr val="tx1"/>
              </a:solidFill>
              <a:miter lim="800000"/>
              <a:headEnd/>
              <a:tailEnd/>
            </a:ln>
          </p:spPr>
          <p:txBody>
            <a:bodyPr wrap="none" anchor="ctr"/>
            <a:lstStyle/>
            <a:p>
              <a:endParaRPr lang="en-US"/>
            </a:p>
          </p:txBody>
        </p:sp>
        <p:sp>
          <p:nvSpPr>
            <p:cNvPr id="31748" name="Rectangle 3"/>
            <p:cNvSpPr>
              <a:spLocks noChangeArrowheads="1"/>
            </p:cNvSpPr>
            <p:nvPr/>
          </p:nvSpPr>
          <p:spPr bwMode="auto">
            <a:xfrm>
              <a:off x="3936" y="288"/>
              <a:ext cx="1152" cy="1056"/>
            </a:xfrm>
            <a:prstGeom prst="rect">
              <a:avLst/>
            </a:prstGeom>
            <a:noFill/>
            <a:ln w="38100">
              <a:solidFill>
                <a:schemeClr val="tx1"/>
              </a:solidFill>
              <a:miter lim="800000"/>
              <a:headEnd/>
              <a:tailEnd/>
            </a:ln>
          </p:spPr>
          <p:txBody>
            <a:bodyPr wrap="none" anchor="ctr"/>
            <a:lstStyle/>
            <a:p>
              <a:endParaRPr lang="en-US"/>
            </a:p>
          </p:txBody>
        </p:sp>
        <p:sp>
          <p:nvSpPr>
            <p:cNvPr id="31749" name="Line 4"/>
            <p:cNvSpPr>
              <a:spLocks noChangeShapeType="1"/>
            </p:cNvSpPr>
            <p:nvPr/>
          </p:nvSpPr>
          <p:spPr bwMode="auto">
            <a:xfrm>
              <a:off x="1632" y="480"/>
              <a:ext cx="2304" cy="0"/>
            </a:xfrm>
            <a:prstGeom prst="line">
              <a:avLst/>
            </a:prstGeom>
            <a:noFill/>
            <a:ln w="28575">
              <a:solidFill>
                <a:schemeClr val="tx1"/>
              </a:solidFill>
              <a:round/>
              <a:headEnd/>
              <a:tailEnd type="triangle" w="med" len="med"/>
            </a:ln>
          </p:spPr>
          <p:txBody>
            <a:bodyPr/>
            <a:lstStyle/>
            <a:p>
              <a:endParaRPr lang="en-US"/>
            </a:p>
          </p:txBody>
        </p:sp>
        <p:sp>
          <p:nvSpPr>
            <p:cNvPr id="31750" name="Line 5"/>
            <p:cNvSpPr>
              <a:spLocks noChangeShapeType="1"/>
            </p:cNvSpPr>
            <p:nvPr/>
          </p:nvSpPr>
          <p:spPr bwMode="auto">
            <a:xfrm>
              <a:off x="1632" y="816"/>
              <a:ext cx="2304" cy="0"/>
            </a:xfrm>
            <a:prstGeom prst="line">
              <a:avLst/>
            </a:prstGeom>
            <a:noFill/>
            <a:ln w="28575">
              <a:solidFill>
                <a:schemeClr val="tx1"/>
              </a:solidFill>
              <a:round/>
              <a:headEnd/>
              <a:tailEnd type="triangle" w="med" len="med"/>
            </a:ln>
          </p:spPr>
          <p:txBody>
            <a:bodyPr/>
            <a:lstStyle/>
            <a:p>
              <a:endParaRPr lang="en-US"/>
            </a:p>
          </p:txBody>
        </p:sp>
        <p:sp>
          <p:nvSpPr>
            <p:cNvPr id="31751" name="Line 6"/>
            <p:cNvSpPr>
              <a:spLocks noChangeShapeType="1"/>
            </p:cNvSpPr>
            <p:nvPr/>
          </p:nvSpPr>
          <p:spPr bwMode="auto">
            <a:xfrm>
              <a:off x="1632" y="1152"/>
              <a:ext cx="2304" cy="0"/>
            </a:xfrm>
            <a:prstGeom prst="line">
              <a:avLst/>
            </a:prstGeom>
            <a:noFill/>
            <a:ln w="28575">
              <a:solidFill>
                <a:schemeClr val="tx1"/>
              </a:solidFill>
              <a:round/>
              <a:headEnd type="triangle" w="med" len="med"/>
              <a:tailEnd/>
            </a:ln>
          </p:spPr>
          <p:txBody>
            <a:bodyPr/>
            <a:lstStyle/>
            <a:p>
              <a:endParaRPr lang="en-US"/>
            </a:p>
          </p:txBody>
        </p:sp>
        <p:sp>
          <p:nvSpPr>
            <p:cNvPr id="31752" name="Text Box 7"/>
            <p:cNvSpPr txBox="1">
              <a:spLocks noChangeArrowheads="1"/>
            </p:cNvSpPr>
            <p:nvPr/>
          </p:nvSpPr>
          <p:spPr bwMode="auto">
            <a:xfrm>
              <a:off x="2160" y="240"/>
              <a:ext cx="1152" cy="23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Bus</a:t>
              </a:r>
            </a:p>
          </p:txBody>
        </p:sp>
        <p:sp>
          <p:nvSpPr>
            <p:cNvPr id="31753" name="Text Box 8"/>
            <p:cNvSpPr txBox="1">
              <a:spLocks noChangeArrowheads="1"/>
            </p:cNvSpPr>
            <p:nvPr/>
          </p:nvSpPr>
          <p:spPr bwMode="auto">
            <a:xfrm>
              <a:off x="2208" y="576"/>
              <a:ext cx="1152" cy="23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Valid</a:t>
              </a:r>
            </a:p>
          </p:txBody>
        </p:sp>
        <p:sp>
          <p:nvSpPr>
            <p:cNvPr id="31754" name="Text Box 9"/>
            <p:cNvSpPr txBox="1">
              <a:spLocks noChangeArrowheads="1"/>
            </p:cNvSpPr>
            <p:nvPr/>
          </p:nvSpPr>
          <p:spPr bwMode="auto">
            <a:xfrm>
              <a:off x="2256" y="912"/>
              <a:ext cx="1152" cy="23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Ready for data</a:t>
              </a:r>
            </a:p>
          </p:txBody>
        </p:sp>
        <p:sp>
          <p:nvSpPr>
            <p:cNvPr id="31755" name="Text Box 10"/>
            <p:cNvSpPr txBox="1">
              <a:spLocks noChangeArrowheads="1"/>
            </p:cNvSpPr>
            <p:nvPr/>
          </p:nvSpPr>
          <p:spPr bwMode="auto">
            <a:xfrm>
              <a:off x="624" y="576"/>
              <a:ext cx="816" cy="404"/>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Unit</a:t>
              </a:r>
            </a:p>
          </p:txBody>
        </p:sp>
        <p:sp>
          <p:nvSpPr>
            <p:cNvPr id="31756" name="Text Box 11"/>
            <p:cNvSpPr txBox="1">
              <a:spLocks noChangeArrowheads="1"/>
            </p:cNvSpPr>
            <p:nvPr/>
          </p:nvSpPr>
          <p:spPr bwMode="auto">
            <a:xfrm>
              <a:off x="4080" y="576"/>
              <a:ext cx="864" cy="404"/>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31757" name="Text Box 12"/>
            <p:cNvSpPr txBox="1">
              <a:spLocks noChangeArrowheads="1"/>
            </p:cNvSpPr>
            <p:nvPr/>
          </p:nvSpPr>
          <p:spPr bwMode="auto">
            <a:xfrm>
              <a:off x="1488" y="1536"/>
              <a:ext cx="2496" cy="231"/>
            </a:xfrm>
            <a:prstGeom prst="rect">
              <a:avLst/>
            </a:prstGeom>
            <a:noFill/>
            <a:ln w="9525">
              <a:noFill/>
              <a:miter lim="800000"/>
              <a:headEnd/>
              <a:tailEnd/>
            </a:ln>
          </p:spPr>
          <p:txBody>
            <a:bodyPr>
              <a:spAutoFit/>
            </a:bodyPr>
            <a:lstStyle/>
            <a:p>
              <a:pPr algn="ctr">
                <a:spcBef>
                  <a:spcPct val="50000"/>
                </a:spcBef>
              </a:pPr>
              <a:r>
                <a:rPr lang="en-US" b="1"/>
                <a:t>(a)</a:t>
              </a:r>
              <a:r>
                <a:rPr lang="en-US"/>
                <a:t>      </a:t>
              </a:r>
              <a:r>
                <a:rPr lang="en-US" b="1">
                  <a:latin typeface="Times New Roman" pitchFamily="18" charset="0"/>
                </a:rPr>
                <a:t>Block Diagram</a:t>
              </a:r>
            </a:p>
          </p:txBody>
        </p:sp>
        <p:sp>
          <p:nvSpPr>
            <p:cNvPr id="31758" name="Rectangle 13"/>
            <p:cNvSpPr>
              <a:spLocks noChangeArrowheads="1"/>
            </p:cNvSpPr>
            <p:nvPr/>
          </p:nvSpPr>
          <p:spPr bwMode="auto">
            <a:xfrm>
              <a:off x="624" y="2304"/>
              <a:ext cx="1680" cy="432"/>
            </a:xfrm>
            <a:prstGeom prst="rect">
              <a:avLst/>
            </a:prstGeom>
            <a:noFill/>
            <a:ln w="38100">
              <a:solidFill>
                <a:schemeClr val="tx1"/>
              </a:solidFill>
              <a:miter lim="800000"/>
              <a:headEnd/>
              <a:tailEnd/>
            </a:ln>
          </p:spPr>
          <p:txBody>
            <a:bodyPr wrap="none" anchor="ctr"/>
            <a:lstStyle/>
            <a:p>
              <a:endParaRPr lang="en-US"/>
            </a:p>
          </p:txBody>
        </p:sp>
        <p:sp>
          <p:nvSpPr>
            <p:cNvPr id="31759" name="Rectangle 14"/>
            <p:cNvSpPr>
              <a:spLocks noChangeArrowheads="1"/>
            </p:cNvSpPr>
            <p:nvPr/>
          </p:nvSpPr>
          <p:spPr bwMode="auto">
            <a:xfrm>
              <a:off x="3696" y="2832"/>
              <a:ext cx="1680" cy="432"/>
            </a:xfrm>
            <a:prstGeom prst="rect">
              <a:avLst/>
            </a:prstGeom>
            <a:noFill/>
            <a:ln w="38100">
              <a:solidFill>
                <a:schemeClr val="tx1"/>
              </a:solidFill>
              <a:miter lim="800000"/>
              <a:headEnd/>
              <a:tailEnd/>
            </a:ln>
          </p:spPr>
          <p:txBody>
            <a:bodyPr wrap="none" anchor="ctr"/>
            <a:lstStyle/>
            <a:p>
              <a:endParaRPr lang="en-US"/>
            </a:p>
          </p:txBody>
        </p:sp>
        <p:sp>
          <p:nvSpPr>
            <p:cNvPr id="31760" name="Rectangle 15"/>
            <p:cNvSpPr>
              <a:spLocks noChangeArrowheads="1"/>
            </p:cNvSpPr>
            <p:nvPr/>
          </p:nvSpPr>
          <p:spPr bwMode="auto">
            <a:xfrm>
              <a:off x="576" y="2928"/>
              <a:ext cx="1680" cy="480"/>
            </a:xfrm>
            <a:prstGeom prst="rect">
              <a:avLst/>
            </a:prstGeom>
            <a:noFill/>
            <a:ln w="38100">
              <a:solidFill>
                <a:schemeClr val="tx1"/>
              </a:solidFill>
              <a:miter lim="800000"/>
              <a:headEnd/>
              <a:tailEnd/>
            </a:ln>
          </p:spPr>
          <p:txBody>
            <a:bodyPr wrap="none" anchor="ctr"/>
            <a:lstStyle/>
            <a:p>
              <a:endParaRPr lang="en-US"/>
            </a:p>
          </p:txBody>
        </p:sp>
        <p:sp>
          <p:nvSpPr>
            <p:cNvPr id="31761" name="Rectangle 16"/>
            <p:cNvSpPr>
              <a:spLocks noChangeArrowheads="1"/>
            </p:cNvSpPr>
            <p:nvPr/>
          </p:nvSpPr>
          <p:spPr bwMode="auto">
            <a:xfrm>
              <a:off x="3696" y="2160"/>
              <a:ext cx="1680" cy="432"/>
            </a:xfrm>
            <a:prstGeom prst="rect">
              <a:avLst/>
            </a:prstGeom>
            <a:noFill/>
            <a:ln w="38100">
              <a:solidFill>
                <a:schemeClr val="tx1"/>
              </a:solidFill>
              <a:miter lim="800000"/>
              <a:headEnd/>
              <a:tailEnd/>
            </a:ln>
          </p:spPr>
          <p:txBody>
            <a:bodyPr wrap="none" anchor="ctr"/>
            <a:lstStyle/>
            <a:p>
              <a:endParaRPr lang="en-US"/>
            </a:p>
          </p:txBody>
        </p:sp>
        <p:sp>
          <p:nvSpPr>
            <p:cNvPr id="31762" name="Text Box 17"/>
            <p:cNvSpPr txBox="1">
              <a:spLocks noChangeArrowheads="1"/>
            </p:cNvSpPr>
            <p:nvPr/>
          </p:nvSpPr>
          <p:spPr bwMode="auto">
            <a:xfrm>
              <a:off x="672" y="2304"/>
              <a:ext cx="1536" cy="443"/>
            </a:xfrm>
            <a:prstGeom prst="rect">
              <a:avLst/>
            </a:prstGeom>
            <a:noFill/>
            <a:ln w="9525">
              <a:noFill/>
              <a:miter lim="800000"/>
              <a:headEnd/>
              <a:tailEnd/>
            </a:ln>
          </p:spPr>
          <p:txBody>
            <a:bodyPr>
              <a:spAutoFit/>
            </a:bodyPr>
            <a:lstStyle/>
            <a:p>
              <a:pPr algn="ctr">
                <a:spcBef>
                  <a:spcPct val="50000"/>
                </a:spcBef>
              </a:pPr>
              <a:r>
                <a:rPr lang="en-US" sz="1600" b="1">
                  <a:latin typeface="Times New Roman" pitchFamily="18" charset="0"/>
                </a:rPr>
                <a:t>Place the data on bus.</a:t>
              </a:r>
            </a:p>
            <a:p>
              <a:pPr algn="ctr">
                <a:spcBef>
                  <a:spcPct val="50000"/>
                </a:spcBef>
              </a:pPr>
              <a:r>
                <a:rPr lang="en-US" sz="1600" b="1">
                  <a:latin typeface="Times New Roman" pitchFamily="18" charset="0"/>
                </a:rPr>
                <a:t>Enable </a:t>
              </a:r>
              <a:r>
                <a:rPr lang="en-US" sz="1600" b="1" i="1">
                  <a:latin typeface="Times New Roman" pitchFamily="18" charset="0"/>
                </a:rPr>
                <a:t>data Valid.</a:t>
              </a:r>
            </a:p>
          </p:txBody>
        </p:sp>
        <p:sp>
          <p:nvSpPr>
            <p:cNvPr id="31763" name="Text Box 18"/>
            <p:cNvSpPr txBox="1">
              <a:spLocks noChangeArrowheads="1"/>
            </p:cNvSpPr>
            <p:nvPr/>
          </p:nvSpPr>
          <p:spPr bwMode="auto">
            <a:xfrm>
              <a:off x="3744" y="2208"/>
              <a:ext cx="1584" cy="366"/>
            </a:xfrm>
            <a:prstGeom prst="rect">
              <a:avLst/>
            </a:prstGeom>
            <a:noFill/>
            <a:ln w="9525">
              <a:noFill/>
              <a:miter lim="800000"/>
              <a:headEnd/>
              <a:tailEnd/>
            </a:ln>
          </p:spPr>
          <p:txBody>
            <a:bodyPr>
              <a:spAutoFit/>
            </a:bodyPr>
            <a:lstStyle/>
            <a:p>
              <a:pPr algn="ctr">
                <a:spcBef>
                  <a:spcPct val="50000"/>
                </a:spcBef>
              </a:pPr>
              <a:r>
                <a:rPr lang="en-US" sz="1600" b="1">
                  <a:latin typeface="Times New Roman" pitchFamily="18" charset="0"/>
                </a:rPr>
                <a:t>Ready to accept data. Enable </a:t>
              </a:r>
              <a:r>
                <a:rPr lang="en-US" sz="1600" b="1" i="1">
                  <a:latin typeface="Times New Roman" pitchFamily="18" charset="0"/>
                </a:rPr>
                <a:t>ready for</a:t>
              </a:r>
              <a:r>
                <a:rPr lang="en-US" sz="1600" b="1">
                  <a:latin typeface="Times New Roman" pitchFamily="18" charset="0"/>
                </a:rPr>
                <a:t> </a:t>
              </a:r>
              <a:r>
                <a:rPr lang="en-US" sz="1600" b="1" i="1">
                  <a:latin typeface="Times New Roman" pitchFamily="18" charset="0"/>
                </a:rPr>
                <a:t>data.</a:t>
              </a:r>
            </a:p>
          </p:txBody>
        </p:sp>
        <p:sp>
          <p:nvSpPr>
            <p:cNvPr id="31764" name="Text Box 19"/>
            <p:cNvSpPr txBox="1">
              <a:spLocks noChangeArrowheads="1"/>
            </p:cNvSpPr>
            <p:nvPr/>
          </p:nvSpPr>
          <p:spPr bwMode="auto">
            <a:xfrm>
              <a:off x="624" y="2928"/>
              <a:ext cx="1536" cy="49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Disable </a:t>
              </a:r>
              <a:r>
                <a:rPr lang="en-US" b="1" i="1">
                  <a:latin typeface="Times New Roman" pitchFamily="18" charset="0"/>
                </a:rPr>
                <a:t>data valid</a:t>
              </a:r>
              <a:r>
                <a:rPr lang="en-US" b="1">
                  <a:latin typeface="Times New Roman" pitchFamily="18" charset="0"/>
                </a:rPr>
                <a:t>.</a:t>
              </a:r>
            </a:p>
            <a:p>
              <a:pPr algn="ctr">
                <a:spcBef>
                  <a:spcPct val="50000"/>
                </a:spcBef>
              </a:pPr>
              <a:r>
                <a:rPr lang="en-US" b="1">
                  <a:latin typeface="Times New Roman" pitchFamily="18" charset="0"/>
                </a:rPr>
                <a:t>Invalidate data on bus.</a:t>
              </a:r>
            </a:p>
          </p:txBody>
        </p:sp>
        <p:sp>
          <p:nvSpPr>
            <p:cNvPr id="31765" name="Text Box 20"/>
            <p:cNvSpPr txBox="1">
              <a:spLocks noChangeArrowheads="1"/>
            </p:cNvSpPr>
            <p:nvPr/>
          </p:nvSpPr>
          <p:spPr bwMode="auto">
            <a:xfrm>
              <a:off x="3696" y="2880"/>
              <a:ext cx="1584" cy="404"/>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Accept data from bus. Disable </a:t>
              </a:r>
              <a:r>
                <a:rPr lang="en-US" b="1" i="1">
                  <a:latin typeface="Times New Roman" pitchFamily="18" charset="0"/>
                </a:rPr>
                <a:t>ready for data.</a:t>
              </a:r>
            </a:p>
          </p:txBody>
        </p:sp>
        <p:sp>
          <p:nvSpPr>
            <p:cNvPr id="31766" name="Text Box 21"/>
            <p:cNvSpPr txBox="1">
              <a:spLocks noChangeArrowheads="1"/>
            </p:cNvSpPr>
            <p:nvPr/>
          </p:nvSpPr>
          <p:spPr bwMode="auto">
            <a:xfrm>
              <a:off x="864" y="1968"/>
              <a:ext cx="1104" cy="23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Source unit</a:t>
              </a:r>
            </a:p>
          </p:txBody>
        </p:sp>
        <p:sp>
          <p:nvSpPr>
            <p:cNvPr id="31767" name="Text Box 22"/>
            <p:cNvSpPr txBox="1">
              <a:spLocks noChangeArrowheads="1"/>
            </p:cNvSpPr>
            <p:nvPr/>
          </p:nvSpPr>
          <p:spPr bwMode="auto">
            <a:xfrm>
              <a:off x="3888" y="1872"/>
              <a:ext cx="1344" cy="231"/>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Destination Unit</a:t>
              </a:r>
            </a:p>
          </p:txBody>
        </p:sp>
        <p:sp>
          <p:nvSpPr>
            <p:cNvPr id="31768" name="Text Box 23"/>
            <p:cNvSpPr txBox="1">
              <a:spLocks noChangeArrowheads="1"/>
            </p:cNvSpPr>
            <p:nvPr/>
          </p:nvSpPr>
          <p:spPr bwMode="auto">
            <a:xfrm>
              <a:off x="2016" y="3744"/>
              <a:ext cx="1776" cy="231"/>
            </a:xfrm>
            <a:prstGeom prst="rect">
              <a:avLst/>
            </a:prstGeom>
            <a:noFill/>
            <a:ln w="9525">
              <a:noFill/>
              <a:miter lim="800000"/>
              <a:headEnd/>
              <a:tailEnd/>
            </a:ln>
          </p:spPr>
          <p:txBody>
            <a:bodyPr>
              <a:spAutoFit/>
            </a:bodyPr>
            <a:lstStyle/>
            <a:p>
              <a:pPr marL="342900" indent="-342900" algn="ctr">
                <a:spcBef>
                  <a:spcPct val="50000"/>
                </a:spcBef>
                <a:buFontTx/>
                <a:buAutoNum type="alphaLcParenBoth" startAt="2"/>
              </a:pPr>
              <a:r>
                <a:rPr lang="en-US" b="1">
                  <a:latin typeface="Times New Roman" pitchFamily="18" charset="0"/>
                </a:rPr>
                <a:t>Sequence of events</a:t>
              </a:r>
            </a:p>
          </p:txBody>
        </p:sp>
        <p:sp>
          <p:nvSpPr>
            <p:cNvPr id="31769" name="Text Box 24"/>
            <p:cNvSpPr txBox="1">
              <a:spLocks noChangeArrowheads="1"/>
            </p:cNvSpPr>
            <p:nvPr/>
          </p:nvSpPr>
          <p:spPr bwMode="auto">
            <a:xfrm>
              <a:off x="1344" y="3984"/>
              <a:ext cx="3792" cy="250"/>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Destination-Initiated transfer using Handshaking</a:t>
              </a:r>
            </a:p>
          </p:txBody>
        </p:sp>
        <p:sp>
          <p:nvSpPr>
            <p:cNvPr id="31770" name="Line 25"/>
            <p:cNvSpPr>
              <a:spLocks noChangeShapeType="1"/>
            </p:cNvSpPr>
            <p:nvPr/>
          </p:nvSpPr>
          <p:spPr bwMode="auto">
            <a:xfrm>
              <a:off x="2304" y="2688"/>
              <a:ext cx="1392" cy="288"/>
            </a:xfrm>
            <a:prstGeom prst="line">
              <a:avLst/>
            </a:prstGeom>
            <a:noFill/>
            <a:ln w="38100">
              <a:solidFill>
                <a:schemeClr val="tx1"/>
              </a:solidFill>
              <a:round/>
              <a:headEnd/>
              <a:tailEnd type="triangle" w="med" len="med"/>
            </a:ln>
          </p:spPr>
          <p:txBody>
            <a:bodyPr/>
            <a:lstStyle/>
            <a:p>
              <a:endParaRPr lang="en-US"/>
            </a:p>
          </p:txBody>
        </p:sp>
        <p:sp>
          <p:nvSpPr>
            <p:cNvPr id="31771" name="Line 26"/>
            <p:cNvSpPr>
              <a:spLocks noChangeShapeType="1"/>
            </p:cNvSpPr>
            <p:nvPr/>
          </p:nvSpPr>
          <p:spPr bwMode="auto">
            <a:xfrm flipV="1">
              <a:off x="5616" y="2400"/>
              <a:ext cx="0" cy="1200"/>
            </a:xfrm>
            <a:prstGeom prst="line">
              <a:avLst/>
            </a:prstGeom>
            <a:noFill/>
            <a:ln w="38100">
              <a:solidFill>
                <a:schemeClr val="tx1"/>
              </a:solidFill>
              <a:round/>
              <a:headEnd/>
              <a:tailEnd/>
            </a:ln>
          </p:spPr>
          <p:txBody>
            <a:bodyPr/>
            <a:lstStyle/>
            <a:p>
              <a:endParaRPr lang="en-US"/>
            </a:p>
          </p:txBody>
        </p:sp>
        <p:sp>
          <p:nvSpPr>
            <p:cNvPr id="31772" name="Line 27"/>
            <p:cNvSpPr>
              <a:spLocks noChangeShapeType="1"/>
            </p:cNvSpPr>
            <p:nvPr/>
          </p:nvSpPr>
          <p:spPr bwMode="auto">
            <a:xfrm flipH="1">
              <a:off x="5376" y="2400"/>
              <a:ext cx="240" cy="0"/>
            </a:xfrm>
            <a:prstGeom prst="line">
              <a:avLst/>
            </a:prstGeom>
            <a:noFill/>
            <a:ln w="38100">
              <a:solidFill>
                <a:schemeClr val="tx1"/>
              </a:solidFill>
              <a:round/>
              <a:headEnd/>
              <a:tailEnd type="triangle" w="med" len="med"/>
            </a:ln>
          </p:spPr>
          <p:txBody>
            <a:bodyPr/>
            <a:lstStyle/>
            <a:p>
              <a:endParaRPr lang="en-US"/>
            </a:p>
          </p:txBody>
        </p:sp>
        <p:sp>
          <p:nvSpPr>
            <p:cNvPr id="31773" name="Line 28"/>
            <p:cNvSpPr>
              <a:spLocks noChangeShapeType="1"/>
            </p:cNvSpPr>
            <p:nvPr/>
          </p:nvSpPr>
          <p:spPr bwMode="auto">
            <a:xfrm flipH="1">
              <a:off x="2304" y="2256"/>
              <a:ext cx="1392" cy="288"/>
            </a:xfrm>
            <a:prstGeom prst="line">
              <a:avLst/>
            </a:prstGeom>
            <a:noFill/>
            <a:ln w="38100">
              <a:solidFill>
                <a:schemeClr val="tx1"/>
              </a:solidFill>
              <a:round/>
              <a:headEnd/>
              <a:tailEnd type="triangle" w="med" len="med"/>
            </a:ln>
          </p:spPr>
          <p:txBody>
            <a:bodyPr/>
            <a:lstStyle/>
            <a:p>
              <a:endParaRPr lang="en-US"/>
            </a:p>
          </p:txBody>
        </p:sp>
        <p:sp>
          <p:nvSpPr>
            <p:cNvPr id="31774" name="Line 29"/>
            <p:cNvSpPr>
              <a:spLocks noChangeShapeType="1"/>
            </p:cNvSpPr>
            <p:nvPr/>
          </p:nvSpPr>
          <p:spPr bwMode="auto">
            <a:xfrm flipH="1">
              <a:off x="2256" y="3072"/>
              <a:ext cx="1440" cy="48"/>
            </a:xfrm>
            <a:prstGeom prst="line">
              <a:avLst/>
            </a:prstGeom>
            <a:noFill/>
            <a:ln w="38100">
              <a:solidFill>
                <a:schemeClr val="tx1"/>
              </a:solidFill>
              <a:round/>
              <a:headEnd/>
              <a:tailEnd type="triangle" w="med" len="med"/>
            </a:ln>
          </p:spPr>
          <p:txBody>
            <a:bodyPr/>
            <a:lstStyle/>
            <a:p>
              <a:endParaRPr lang="en-US"/>
            </a:p>
          </p:txBody>
        </p:sp>
        <p:sp>
          <p:nvSpPr>
            <p:cNvPr id="31775" name="Line 30"/>
            <p:cNvSpPr>
              <a:spLocks noChangeShapeType="1"/>
            </p:cNvSpPr>
            <p:nvPr/>
          </p:nvSpPr>
          <p:spPr bwMode="auto">
            <a:xfrm flipH="1" flipV="1">
              <a:off x="2256" y="3312"/>
              <a:ext cx="3360" cy="288"/>
            </a:xfrm>
            <a:prstGeom prst="line">
              <a:avLst/>
            </a:prstGeom>
            <a:noFill/>
            <a:ln w="38100">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990600"/>
          </a:xfrm>
        </p:spPr>
        <p:txBody>
          <a:bodyPr/>
          <a:lstStyle/>
          <a:p>
            <a:pPr eaLnBrk="1" hangingPunct="1"/>
            <a:r>
              <a:rPr lang="en-US" smtClean="0">
                <a:latin typeface="Times New Roman" pitchFamily="18" charset="0"/>
              </a:rPr>
              <a:t>Asynchronous Serial Transmission</a:t>
            </a:r>
          </a:p>
        </p:txBody>
      </p:sp>
      <p:sp>
        <p:nvSpPr>
          <p:cNvPr id="33795" name="Rectangle 3"/>
          <p:cNvSpPr>
            <a:spLocks noGrp="1" noChangeArrowheads="1"/>
          </p:cNvSpPr>
          <p:nvPr>
            <p:ph type="body" idx="1"/>
          </p:nvPr>
        </p:nvSpPr>
        <p:spPr>
          <a:xfrm>
            <a:off x="304800" y="1600200"/>
            <a:ext cx="8686800" cy="4953000"/>
          </a:xfrm>
        </p:spPr>
        <p:txBody>
          <a:bodyPr/>
          <a:lstStyle/>
          <a:p>
            <a:pPr algn="just" eaLnBrk="1" hangingPunct="1">
              <a:lnSpc>
                <a:spcPct val="120000"/>
              </a:lnSpc>
              <a:spcBef>
                <a:spcPct val="10000"/>
              </a:spcBef>
              <a:spcAft>
                <a:spcPct val="10000"/>
              </a:spcAft>
              <a:buFont typeface="Wingdings" pitchFamily="2" charset="2"/>
              <a:buNone/>
            </a:pPr>
            <a:r>
              <a:rPr lang="en-US" sz="2800" smtClean="0">
                <a:latin typeface="Times New Roman" pitchFamily="18" charset="0"/>
              </a:rPr>
              <a:t>    The transfer of data between two units is serial or parallel. In parallel data transmission, n bit in the message must be transmitted through n separate conductor path. In serial transmission, each bit in the message is sent in sequence one at a time. </a:t>
            </a:r>
          </a:p>
          <a:p>
            <a:pPr algn="just" eaLnBrk="1" hangingPunct="1">
              <a:lnSpc>
                <a:spcPct val="120000"/>
              </a:lnSpc>
              <a:spcBef>
                <a:spcPct val="10000"/>
              </a:spcBef>
              <a:spcAft>
                <a:spcPct val="10000"/>
              </a:spcAft>
              <a:buFont typeface="Wingdings" pitchFamily="2" charset="2"/>
              <a:buNone/>
            </a:pPr>
            <a:r>
              <a:rPr lang="en-US" sz="2800" smtClean="0">
                <a:latin typeface="Times New Roman" pitchFamily="18" charset="0"/>
              </a:rPr>
              <a:t>    Parallel transmission is faster but it requires many wires. It is used for short distances and where speed is important. Serial transmission is slower but is less expensive.</a:t>
            </a:r>
          </a:p>
          <a:p>
            <a:pPr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457200"/>
            <a:ext cx="8610600" cy="838200"/>
          </a:xfrm>
        </p:spPr>
        <p:txBody>
          <a:bodyPr/>
          <a:lstStyle/>
          <a:p>
            <a:pPr eaLnBrk="1" hangingPunct="1"/>
            <a:r>
              <a:rPr lang="en-US" smtClean="0">
                <a:latin typeface="Times New Roman" pitchFamily="18" charset="0"/>
              </a:rPr>
              <a:t>Asynchronous Serial Transmission</a:t>
            </a:r>
          </a:p>
        </p:txBody>
      </p:sp>
      <p:sp>
        <p:nvSpPr>
          <p:cNvPr id="34819" name="Rectangle 3"/>
          <p:cNvSpPr>
            <a:spLocks noGrp="1" noChangeArrowheads="1"/>
          </p:cNvSpPr>
          <p:nvPr>
            <p:ph type="body" idx="1"/>
          </p:nvPr>
        </p:nvSpPr>
        <p:spPr>
          <a:xfrm>
            <a:off x="228600" y="1600200"/>
            <a:ext cx="8686800" cy="5029200"/>
          </a:xfrm>
        </p:spPr>
        <p:txBody>
          <a:bodyPr/>
          <a:lstStyle/>
          <a:p>
            <a:pPr algn="just" eaLnBrk="1" hangingPunct="1">
              <a:lnSpc>
                <a:spcPct val="150000"/>
              </a:lnSpc>
              <a:buFont typeface="Wingdings" pitchFamily="2" charset="2"/>
              <a:buNone/>
            </a:pPr>
            <a:r>
              <a:rPr lang="en-US" sz="2400" smtClean="0">
                <a:latin typeface="Times New Roman" pitchFamily="18" charset="0"/>
              </a:rPr>
              <a:t>   In Asynchronous serial transfer, each bit of message is sent a sequence at a time, and binary information is transferred only when it is available. When there is no information to be transferred, line remains idle.</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In this technique each character consists of three points :</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 Start bit</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 Character bit</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iii. Stop bit</a:t>
            </a:r>
          </a:p>
          <a:p>
            <a:pPr algn="just"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Asynchronous Serial Transmission</a:t>
            </a:r>
          </a:p>
        </p:txBody>
      </p:sp>
      <p:sp>
        <p:nvSpPr>
          <p:cNvPr id="35843" name="Rectangle 3"/>
          <p:cNvSpPr>
            <a:spLocks noGrp="1" noChangeArrowheads="1"/>
          </p:cNvSpPr>
          <p:nvPr>
            <p:ph type="body" idx="1"/>
          </p:nvPr>
        </p:nvSpPr>
        <p:spPr>
          <a:xfrm>
            <a:off x="304800" y="1295400"/>
            <a:ext cx="8610600" cy="5257800"/>
          </a:xfrm>
        </p:spPr>
        <p:txBody>
          <a:bodyPr/>
          <a:lstStyle/>
          <a:p>
            <a:pPr marL="660400" indent="-660400" algn="just" eaLnBrk="1" hangingPunct="1">
              <a:lnSpc>
                <a:spcPct val="150000"/>
              </a:lnSpc>
              <a:spcBef>
                <a:spcPct val="25000"/>
              </a:spcBef>
              <a:spcAft>
                <a:spcPct val="25000"/>
              </a:spcAft>
              <a:buFontTx/>
              <a:buAutoNum type="romanLcPeriod"/>
            </a:pPr>
            <a:r>
              <a:rPr lang="en-US" sz="2400" b="1" u="sng" smtClean="0">
                <a:latin typeface="Times New Roman" pitchFamily="18" charset="0"/>
              </a:rPr>
              <a:t>Start Bit-</a:t>
            </a:r>
            <a:r>
              <a:rPr lang="en-US" sz="2400" smtClean="0">
                <a:latin typeface="Times New Roman" pitchFamily="18" charset="0"/>
              </a:rPr>
              <a:t>  First bit, called start bit is always zero and used to indicate the beginning character.</a:t>
            </a:r>
          </a:p>
          <a:p>
            <a:pPr marL="660400" indent="-660400" algn="just" eaLnBrk="1" hangingPunct="1">
              <a:lnSpc>
                <a:spcPct val="150000"/>
              </a:lnSpc>
              <a:spcBef>
                <a:spcPct val="25000"/>
              </a:spcBef>
              <a:spcAft>
                <a:spcPct val="25000"/>
              </a:spcAft>
              <a:buFontTx/>
              <a:buAutoNum type="romanLcPeriod"/>
            </a:pPr>
            <a:r>
              <a:rPr lang="en-US" sz="2400" b="1" u="sng" smtClean="0">
                <a:latin typeface="Times New Roman" pitchFamily="18" charset="0"/>
              </a:rPr>
              <a:t>Stop Bit-</a:t>
            </a:r>
            <a:r>
              <a:rPr lang="en-US" sz="2400" smtClean="0">
                <a:latin typeface="Times New Roman" pitchFamily="18" charset="0"/>
              </a:rPr>
              <a:t>    Last bit, called stop bit is always one and used to indicate end of characters. Stop bit is always in the 1- state and frame the end of the characters to signify the idle or wait state.</a:t>
            </a:r>
          </a:p>
          <a:p>
            <a:pPr marL="660400" indent="-660400" algn="just" eaLnBrk="1" hangingPunct="1">
              <a:lnSpc>
                <a:spcPct val="150000"/>
              </a:lnSpc>
              <a:spcBef>
                <a:spcPct val="25000"/>
              </a:spcBef>
              <a:spcAft>
                <a:spcPct val="25000"/>
              </a:spcAft>
              <a:buFontTx/>
              <a:buAutoNum type="romanLcPeriod"/>
            </a:pPr>
            <a:r>
              <a:rPr lang="en-US" sz="2400" b="1" u="sng" smtClean="0">
                <a:latin typeface="Times New Roman" pitchFamily="18" charset="0"/>
              </a:rPr>
              <a:t>Character Bit-</a:t>
            </a:r>
            <a:r>
              <a:rPr lang="en-US" sz="2400" smtClean="0">
                <a:latin typeface="Times New Roman" pitchFamily="18" charset="0"/>
              </a:rPr>
              <a:t>  Bits in between the start bit and the stop bit are known as character bits. The character bits always follow the start bit.</a:t>
            </a:r>
          </a:p>
          <a:p>
            <a:pPr marL="660400" indent="-660400" algn="just" eaLnBrk="1" hangingPunct="1">
              <a:lnSpc>
                <a:spcPct val="80000"/>
              </a:lnSpc>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smtClean="0">
                <a:latin typeface="Times New Roman" pitchFamily="18" charset="0"/>
              </a:rPr>
              <a:t>Asynchronous Serial Transmission</a:t>
            </a:r>
          </a:p>
        </p:txBody>
      </p:sp>
      <p:grpSp>
        <p:nvGrpSpPr>
          <p:cNvPr id="2" name="Group 128"/>
          <p:cNvGrpSpPr>
            <a:grpSpLocks/>
          </p:cNvGrpSpPr>
          <p:nvPr/>
        </p:nvGrpSpPr>
        <p:grpSpPr bwMode="auto">
          <a:xfrm>
            <a:off x="533400" y="2667000"/>
            <a:ext cx="8077200" cy="2205038"/>
            <a:chOff x="336" y="768"/>
            <a:chExt cx="5088" cy="1289"/>
          </a:xfrm>
        </p:grpSpPr>
        <p:sp>
          <p:nvSpPr>
            <p:cNvPr id="36868" name="Line 14"/>
            <p:cNvSpPr>
              <a:spLocks noChangeShapeType="1"/>
            </p:cNvSpPr>
            <p:nvPr/>
          </p:nvSpPr>
          <p:spPr bwMode="auto">
            <a:xfrm>
              <a:off x="3168" y="1296"/>
              <a:ext cx="480" cy="0"/>
            </a:xfrm>
            <a:prstGeom prst="line">
              <a:avLst/>
            </a:prstGeom>
            <a:noFill/>
            <a:ln w="38100">
              <a:solidFill>
                <a:schemeClr val="tx1"/>
              </a:solidFill>
              <a:round/>
              <a:headEnd/>
              <a:tailEnd/>
            </a:ln>
          </p:spPr>
          <p:txBody>
            <a:bodyPr/>
            <a:lstStyle/>
            <a:p>
              <a:endParaRPr lang="en-US"/>
            </a:p>
          </p:txBody>
        </p:sp>
        <p:sp>
          <p:nvSpPr>
            <p:cNvPr id="36869" name="Line 19"/>
            <p:cNvSpPr>
              <a:spLocks noChangeShapeType="1"/>
            </p:cNvSpPr>
            <p:nvPr/>
          </p:nvSpPr>
          <p:spPr bwMode="auto">
            <a:xfrm>
              <a:off x="3648" y="768"/>
              <a:ext cx="0" cy="528"/>
            </a:xfrm>
            <a:prstGeom prst="line">
              <a:avLst/>
            </a:prstGeom>
            <a:noFill/>
            <a:ln w="38100">
              <a:solidFill>
                <a:schemeClr val="tx1"/>
              </a:solidFill>
              <a:round/>
              <a:headEnd/>
              <a:tailEnd/>
            </a:ln>
          </p:spPr>
          <p:txBody>
            <a:bodyPr/>
            <a:lstStyle/>
            <a:p>
              <a:endParaRPr lang="en-US"/>
            </a:p>
          </p:txBody>
        </p:sp>
        <p:sp>
          <p:nvSpPr>
            <p:cNvPr id="36870" name="Line 16"/>
            <p:cNvSpPr>
              <a:spLocks noChangeShapeType="1"/>
            </p:cNvSpPr>
            <p:nvPr/>
          </p:nvSpPr>
          <p:spPr bwMode="auto">
            <a:xfrm>
              <a:off x="2208" y="1296"/>
              <a:ext cx="480" cy="0"/>
            </a:xfrm>
            <a:prstGeom prst="line">
              <a:avLst/>
            </a:prstGeom>
            <a:noFill/>
            <a:ln w="38100">
              <a:solidFill>
                <a:schemeClr val="tx1"/>
              </a:solidFill>
              <a:round/>
              <a:headEnd/>
              <a:tailEnd/>
            </a:ln>
          </p:spPr>
          <p:txBody>
            <a:bodyPr/>
            <a:lstStyle/>
            <a:p>
              <a:endParaRPr lang="en-US"/>
            </a:p>
          </p:txBody>
        </p:sp>
        <p:sp>
          <p:nvSpPr>
            <p:cNvPr id="36871" name="Line 2"/>
            <p:cNvSpPr>
              <a:spLocks noChangeShapeType="1"/>
            </p:cNvSpPr>
            <p:nvPr/>
          </p:nvSpPr>
          <p:spPr bwMode="auto">
            <a:xfrm>
              <a:off x="816" y="1296"/>
              <a:ext cx="432" cy="0"/>
            </a:xfrm>
            <a:prstGeom prst="line">
              <a:avLst/>
            </a:prstGeom>
            <a:noFill/>
            <a:ln w="38100">
              <a:solidFill>
                <a:schemeClr val="tx1"/>
              </a:solidFill>
              <a:round/>
              <a:headEnd/>
              <a:tailEnd/>
            </a:ln>
          </p:spPr>
          <p:txBody>
            <a:bodyPr/>
            <a:lstStyle/>
            <a:p>
              <a:endParaRPr lang="en-US"/>
            </a:p>
          </p:txBody>
        </p:sp>
        <p:sp>
          <p:nvSpPr>
            <p:cNvPr id="36872" name="Line 3"/>
            <p:cNvSpPr>
              <a:spLocks noChangeShapeType="1"/>
            </p:cNvSpPr>
            <p:nvPr/>
          </p:nvSpPr>
          <p:spPr bwMode="auto">
            <a:xfrm>
              <a:off x="1248" y="768"/>
              <a:ext cx="0" cy="528"/>
            </a:xfrm>
            <a:prstGeom prst="line">
              <a:avLst/>
            </a:prstGeom>
            <a:noFill/>
            <a:ln w="38100">
              <a:solidFill>
                <a:schemeClr val="tx1"/>
              </a:solidFill>
              <a:round/>
              <a:headEnd/>
              <a:tailEnd/>
            </a:ln>
          </p:spPr>
          <p:txBody>
            <a:bodyPr/>
            <a:lstStyle/>
            <a:p>
              <a:endParaRPr lang="en-US"/>
            </a:p>
          </p:txBody>
        </p:sp>
        <p:sp>
          <p:nvSpPr>
            <p:cNvPr id="36873" name="Line 4"/>
            <p:cNvSpPr>
              <a:spLocks noChangeShapeType="1"/>
            </p:cNvSpPr>
            <p:nvPr/>
          </p:nvSpPr>
          <p:spPr bwMode="auto">
            <a:xfrm>
              <a:off x="1728" y="768"/>
              <a:ext cx="480" cy="0"/>
            </a:xfrm>
            <a:prstGeom prst="line">
              <a:avLst/>
            </a:prstGeom>
            <a:noFill/>
            <a:ln w="38100">
              <a:solidFill>
                <a:schemeClr val="tx1"/>
              </a:solidFill>
              <a:round/>
              <a:headEnd/>
              <a:tailEnd/>
            </a:ln>
          </p:spPr>
          <p:txBody>
            <a:bodyPr/>
            <a:lstStyle/>
            <a:p>
              <a:endParaRPr lang="en-US"/>
            </a:p>
          </p:txBody>
        </p:sp>
        <p:sp>
          <p:nvSpPr>
            <p:cNvPr id="36874" name="Text Box 7"/>
            <p:cNvSpPr txBox="1">
              <a:spLocks noChangeArrowheads="1"/>
            </p:cNvSpPr>
            <p:nvPr/>
          </p:nvSpPr>
          <p:spPr bwMode="auto">
            <a:xfrm>
              <a:off x="1344" y="864"/>
              <a:ext cx="768" cy="214"/>
            </a:xfrm>
            <a:prstGeom prst="rect">
              <a:avLst/>
            </a:prstGeom>
            <a:noFill/>
            <a:ln w="9525">
              <a:noFill/>
              <a:miter lim="800000"/>
              <a:headEnd/>
              <a:tailEnd/>
            </a:ln>
          </p:spPr>
          <p:txBody>
            <a:bodyPr>
              <a:spAutoFit/>
            </a:bodyPr>
            <a:lstStyle/>
            <a:p>
              <a:pPr>
                <a:spcBef>
                  <a:spcPct val="50000"/>
                </a:spcBef>
              </a:pPr>
              <a:r>
                <a:rPr lang="en-US"/>
                <a:t>  </a:t>
              </a:r>
              <a:r>
                <a:rPr lang="en-US" b="1"/>
                <a:t>1         1</a:t>
              </a:r>
              <a:r>
                <a:rPr lang="en-US"/>
                <a:t>             </a:t>
              </a:r>
            </a:p>
          </p:txBody>
        </p:sp>
        <p:sp>
          <p:nvSpPr>
            <p:cNvPr id="36875" name="Line 10"/>
            <p:cNvSpPr>
              <a:spLocks noChangeShapeType="1"/>
            </p:cNvSpPr>
            <p:nvPr/>
          </p:nvSpPr>
          <p:spPr bwMode="auto">
            <a:xfrm>
              <a:off x="336" y="768"/>
              <a:ext cx="480" cy="0"/>
            </a:xfrm>
            <a:prstGeom prst="line">
              <a:avLst/>
            </a:prstGeom>
            <a:noFill/>
            <a:ln w="38100">
              <a:solidFill>
                <a:schemeClr val="tx1"/>
              </a:solidFill>
              <a:round/>
              <a:headEnd/>
              <a:tailEnd/>
            </a:ln>
          </p:spPr>
          <p:txBody>
            <a:bodyPr/>
            <a:lstStyle/>
            <a:p>
              <a:endParaRPr lang="en-US"/>
            </a:p>
          </p:txBody>
        </p:sp>
        <p:sp>
          <p:nvSpPr>
            <p:cNvPr id="36876" name="Line 11"/>
            <p:cNvSpPr>
              <a:spLocks noChangeShapeType="1"/>
            </p:cNvSpPr>
            <p:nvPr/>
          </p:nvSpPr>
          <p:spPr bwMode="auto">
            <a:xfrm>
              <a:off x="816" y="768"/>
              <a:ext cx="0" cy="528"/>
            </a:xfrm>
            <a:prstGeom prst="line">
              <a:avLst/>
            </a:prstGeom>
            <a:noFill/>
            <a:ln w="38100">
              <a:solidFill>
                <a:schemeClr val="tx1"/>
              </a:solidFill>
              <a:round/>
              <a:headEnd/>
              <a:tailEnd/>
            </a:ln>
          </p:spPr>
          <p:txBody>
            <a:bodyPr/>
            <a:lstStyle/>
            <a:p>
              <a:endParaRPr lang="en-US"/>
            </a:p>
          </p:txBody>
        </p:sp>
        <p:sp>
          <p:nvSpPr>
            <p:cNvPr id="36877" name="Line 12"/>
            <p:cNvSpPr>
              <a:spLocks noChangeShapeType="1"/>
            </p:cNvSpPr>
            <p:nvPr/>
          </p:nvSpPr>
          <p:spPr bwMode="auto">
            <a:xfrm>
              <a:off x="1248" y="768"/>
              <a:ext cx="480" cy="0"/>
            </a:xfrm>
            <a:prstGeom prst="line">
              <a:avLst/>
            </a:prstGeom>
            <a:noFill/>
            <a:ln w="38100">
              <a:solidFill>
                <a:schemeClr val="tx1"/>
              </a:solidFill>
              <a:round/>
              <a:headEnd/>
              <a:tailEnd/>
            </a:ln>
          </p:spPr>
          <p:txBody>
            <a:bodyPr/>
            <a:lstStyle/>
            <a:p>
              <a:endParaRPr lang="en-US"/>
            </a:p>
          </p:txBody>
        </p:sp>
        <p:sp>
          <p:nvSpPr>
            <p:cNvPr id="36878" name="Line 13"/>
            <p:cNvSpPr>
              <a:spLocks noChangeShapeType="1"/>
            </p:cNvSpPr>
            <p:nvPr/>
          </p:nvSpPr>
          <p:spPr bwMode="auto">
            <a:xfrm>
              <a:off x="2208" y="768"/>
              <a:ext cx="0" cy="528"/>
            </a:xfrm>
            <a:prstGeom prst="line">
              <a:avLst/>
            </a:prstGeom>
            <a:noFill/>
            <a:ln w="38100">
              <a:solidFill>
                <a:schemeClr val="tx1"/>
              </a:solidFill>
              <a:round/>
              <a:headEnd/>
              <a:tailEnd/>
            </a:ln>
          </p:spPr>
          <p:txBody>
            <a:bodyPr/>
            <a:lstStyle/>
            <a:p>
              <a:endParaRPr lang="en-US"/>
            </a:p>
          </p:txBody>
        </p:sp>
        <p:sp>
          <p:nvSpPr>
            <p:cNvPr id="36879" name="Line 15"/>
            <p:cNvSpPr>
              <a:spLocks noChangeShapeType="1"/>
            </p:cNvSpPr>
            <p:nvPr/>
          </p:nvSpPr>
          <p:spPr bwMode="auto">
            <a:xfrm>
              <a:off x="2688" y="1296"/>
              <a:ext cx="480" cy="0"/>
            </a:xfrm>
            <a:prstGeom prst="line">
              <a:avLst/>
            </a:prstGeom>
            <a:noFill/>
            <a:ln w="38100">
              <a:solidFill>
                <a:schemeClr val="tx1"/>
              </a:solidFill>
              <a:round/>
              <a:headEnd/>
              <a:tailEnd/>
            </a:ln>
          </p:spPr>
          <p:txBody>
            <a:bodyPr/>
            <a:lstStyle/>
            <a:p>
              <a:endParaRPr lang="en-US"/>
            </a:p>
          </p:txBody>
        </p:sp>
        <p:sp>
          <p:nvSpPr>
            <p:cNvPr id="36880" name="Line 17"/>
            <p:cNvSpPr>
              <a:spLocks noChangeShapeType="1"/>
            </p:cNvSpPr>
            <p:nvPr/>
          </p:nvSpPr>
          <p:spPr bwMode="auto">
            <a:xfrm>
              <a:off x="4512" y="768"/>
              <a:ext cx="0" cy="528"/>
            </a:xfrm>
            <a:prstGeom prst="line">
              <a:avLst/>
            </a:prstGeom>
            <a:noFill/>
            <a:ln w="38100">
              <a:solidFill>
                <a:schemeClr val="tx1"/>
              </a:solidFill>
              <a:round/>
              <a:headEnd/>
              <a:tailEnd/>
            </a:ln>
          </p:spPr>
          <p:txBody>
            <a:bodyPr/>
            <a:lstStyle/>
            <a:p>
              <a:endParaRPr lang="en-US"/>
            </a:p>
          </p:txBody>
        </p:sp>
        <p:sp>
          <p:nvSpPr>
            <p:cNvPr id="36881" name="Line 18"/>
            <p:cNvSpPr>
              <a:spLocks noChangeShapeType="1"/>
            </p:cNvSpPr>
            <p:nvPr/>
          </p:nvSpPr>
          <p:spPr bwMode="auto">
            <a:xfrm>
              <a:off x="4080" y="768"/>
              <a:ext cx="0" cy="528"/>
            </a:xfrm>
            <a:prstGeom prst="line">
              <a:avLst/>
            </a:prstGeom>
            <a:noFill/>
            <a:ln w="38100">
              <a:solidFill>
                <a:schemeClr val="tx1"/>
              </a:solidFill>
              <a:round/>
              <a:headEnd/>
              <a:tailEnd/>
            </a:ln>
          </p:spPr>
          <p:txBody>
            <a:bodyPr/>
            <a:lstStyle/>
            <a:p>
              <a:endParaRPr lang="en-US"/>
            </a:p>
          </p:txBody>
        </p:sp>
        <p:sp>
          <p:nvSpPr>
            <p:cNvPr id="36882" name="Line 20"/>
            <p:cNvSpPr>
              <a:spLocks noChangeShapeType="1"/>
            </p:cNvSpPr>
            <p:nvPr/>
          </p:nvSpPr>
          <p:spPr bwMode="auto">
            <a:xfrm>
              <a:off x="3648" y="768"/>
              <a:ext cx="432" cy="0"/>
            </a:xfrm>
            <a:prstGeom prst="line">
              <a:avLst/>
            </a:prstGeom>
            <a:noFill/>
            <a:ln w="38100">
              <a:solidFill>
                <a:schemeClr val="tx1"/>
              </a:solidFill>
              <a:round/>
              <a:headEnd/>
              <a:tailEnd/>
            </a:ln>
          </p:spPr>
          <p:txBody>
            <a:bodyPr/>
            <a:lstStyle/>
            <a:p>
              <a:endParaRPr lang="en-US"/>
            </a:p>
          </p:txBody>
        </p:sp>
        <p:sp>
          <p:nvSpPr>
            <p:cNvPr id="36883" name="Line 21"/>
            <p:cNvSpPr>
              <a:spLocks noChangeShapeType="1"/>
            </p:cNvSpPr>
            <p:nvPr/>
          </p:nvSpPr>
          <p:spPr bwMode="auto">
            <a:xfrm>
              <a:off x="4080" y="1296"/>
              <a:ext cx="432" cy="0"/>
            </a:xfrm>
            <a:prstGeom prst="line">
              <a:avLst/>
            </a:prstGeom>
            <a:noFill/>
            <a:ln w="38100">
              <a:solidFill>
                <a:schemeClr val="tx1"/>
              </a:solidFill>
              <a:round/>
              <a:headEnd/>
              <a:tailEnd/>
            </a:ln>
          </p:spPr>
          <p:txBody>
            <a:bodyPr/>
            <a:lstStyle/>
            <a:p>
              <a:endParaRPr lang="en-US"/>
            </a:p>
          </p:txBody>
        </p:sp>
        <p:sp>
          <p:nvSpPr>
            <p:cNvPr id="36884" name="Line 22"/>
            <p:cNvSpPr>
              <a:spLocks noChangeShapeType="1"/>
            </p:cNvSpPr>
            <p:nvPr/>
          </p:nvSpPr>
          <p:spPr bwMode="auto">
            <a:xfrm>
              <a:off x="4512" y="768"/>
              <a:ext cx="912" cy="0"/>
            </a:xfrm>
            <a:prstGeom prst="line">
              <a:avLst/>
            </a:prstGeom>
            <a:noFill/>
            <a:ln w="38100">
              <a:solidFill>
                <a:schemeClr val="tx1"/>
              </a:solidFill>
              <a:round/>
              <a:headEnd/>
              <a:tailEnd/>
            </a:ln>
          </p:spPr>
          <p:txBody>
            <a:bodyPr/>
            <a:lstStyle/>
            <a:p>
              <a:endParaRPr lang="en-US"/>
            </a:p>
          </p:txBody>
        </p:sp>
        <p:sp>
          <p:nvSpPr>
            <p:cNvPr id="36885" name="Line 23"/>
            <p:cNvSpPr>
              <a:spLocks noChangeShapeType="1"/>
            </p:cNvSpPr>
            <p:nvPr/>
          </p:nvSpPr>
          <p:spPr bwMode="auto">
            <a:xfrm>
              <a:off x="1248" y="1392"/>
              <a:ext cx="0" cy="336"/>
            </a:xfrm>
            <a:prstGeom prst="line">
              <a:avLst/>
            </a:prstGeom>
            <a:noFill/>
            <a:ln w="9525">
              <a:solidFill>
                <a:schemeClr val="tx1"/>
              </a:solidFill>
              <a:round/>
              <a:headEnd/>
              <a:tailEnd/>
            </a:ln>
          </p:spPr>
          <p:txBody>
            <a:bodyPr/>
            <a:lstStyle/>
            <a:p>
              <a:endParaRPr lang="en-US"/>
            </a:p>
          </p:txBody>
        </p:sp>
        <p:sp>
          <p:nvSpPr>
            <p:cNvPr id="36886" name="Line 24"/>
            <p:cNvSpPr>
              <a:spLocks noChangeShapeType="1"/>
            </p:cNvSpPr>
            <p:nvPr/>
          </p:nvSpPr>
          <p:spPr bwMode="auto">
            <a:xfrm>
              <a:off x="4944" y="1344"/>
              <a:ext cx="0" cy="336"/>
            </a:xfrm>
            <a:prstGeom prst="line">
              <a:avLst/>
            </a:prstGeom>
            <a:noFill/>
            <a:ln w="9525">
              <a:solidFill>
                <a:schemeClr val="tx1"/>
              </a:solidFill>
              <a:round/>
              <a:headEnd/>
              <a:tailEnd/>
            </a:ln>
          </p:spPr>
          <p:txBody>
            <a:bodyPr/>
            <a:lstStyle/>
            <a:p>
              <a:endParaRPr lang="en-US"/>
            </a:p>
          </p:txBody>
        </p:sp>
        <p:sp>
          <p:nvSpPr>
            <p:cNvPr id="36887" name="Line 25"/>
            <p:cNvSpPr>
              <a:spLocks noChangeShapeType="1"/>
            </p:cNvSpPr>
            <p:nvPr/>
          </p:nvSpPr>
          <p:spPr bwMode="auto">
            <a:xfrm>
              <a:off x="5328" y="1344"/>
              <a:ext cx="0" cy="336"/>
            </a:xfrm>
            <a:prstGeom prst="line">
              <a:avLst/>
            </a:prstGeom>
            <a:noFill/>
            <a:ln w="9525">
              <a:solidFill>
                <a:schemeClr val="tx1"/>
              </a:solidFill>
              <a:round/>
              <a:headEnd/>
              <a:tailEnd/>
            </a:ln>
          </p:spPr>
          <p:txBody>
            <a:bodyPr/>
            <a:lstStyle/>
            <a:p>
              <a:endParaRPr lang="en-US"/>
            </a:p>
          </p:txBody>
        </p:sp>
        <p:sp>
          <p:nvSpPr>
            <p:cNvPr id="36888" name="Text Box 26"/>
            <p:cNvSpPr txBox="1">
              <a:spLocks noChangeArrowheads="1"/>
            </p:cNvSpPr>
            <p:nvPr/>
          </p:nvSpPr>
          <p:spPr bwMode="auto">
            <a:xfrm>
              <a:off x="768" y="1345"/>
              <a:ext cx="528" cy="375"/>
            </a:xfrm>
            <a:prstGeom prst="rect">
              <a:avLst/>
            </a:prstGeom>
            <a:noFill/>
            <a:ln w="9525">
              <a:noFill/>
              <a:miter lim="800000"/>
              <a:headEnd/>
              <a:tailEnd/>
            </a:ln>
          </p:spPr>
          <p:txBody>
            <a:bodyPr>
              <a:spAutoFit/>
            </a:bodyPr>
            <a:lstStyle/>
            <a:p>
              <a:pPr algn="ctr">
                <a:spcBef>
                  <a:spcPct val="50000"/>
                </a:spcBef>
              </a:pPr>
              <a:r>
                <a:rPr lang="en-US">
                  <a:latin typeface="Times New Roman" pitchFamily="18" charset="0"/>
                </a:rPr>
                <a:t>Start bit</a:t>
              </a:r>
            </a:p>
          </p:txBody>
        </p:sp>
        <p:sp>
          <p:nvSpPr>
            <p:cNvPr id="36889" name="Text Box 27"/>
            <p:cNvSpPr txBox="1">
              <a:spLocks noChangeArrowheads="1"/>
            </p:cNvSpPr>
            <p:nvPr/>
          </p:nvSpPr>
          <p:spPr bwMode="auto">
            <a:xfrm>
              <a:off x="4848" y="1295"/>
              <a:ext cx="528" cy="375"/>
            </a:xfrm>
            <a:prstGeom prst="rect">
              <a:avLst/>
            </a:prstGeom>
            <a:noFill/>
            <a:ln w="9525">
              <a:noFill/>
              <a:miter lim="800000"/>
              <a:headEnd/>
              <a:tailEnd/>
            </a:ln>
          </p:spPr>
          <p:txBody>
            <a:bodyPr>
              <a:spAutoFit/>
            </a:bodyPr>
            <a:lstStyle/>
            <a:p>
              <a:pPr algn="ctr">
                <a:spcBef>
                  <a:spcPct val="50000"/>
                </a:spcBef>
              </a:pPr>
              <a:r>
                <a:rPr lang="en-US">
                  <a:latin typeface="Times New Roman" pitchFamily="18" charset="0"/>
                </a:rPr>
                <a:t>Stop bits</a:t>
              </a:r>
            </a:p>
          </p:txBody>
        </p:sp>
        <p:sp>
          <p:nvSpPr>
            <p:cNvPr id="36890" name="Text Box 28"/>
            <p:cNvSpPr txBox="1">
              <a:spLocks noChangeArrowheads="1"/>
            </p:cNvSpPr>
            <p:nvPr/>
          </p:nvSpPr>
          <p:spPr bwMode="auto">
            <a:xfrm>
              <a:off x="2448" y="1441"/>
              <a:ext cx="1152" cy="214"/>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Character bits</a:t>
              </a:r>
            </a:p>
          </p:txBody>
        </p:sp>
        <p:sp>
          <p:nvSpPr>
            <p:cNvPr id="36891" name="Line 29"/>
            <p:cNvSpPr>
              <a:spLocks noChangeShapeType="1"/>
            </p:cNvSpPr>
            <p:nvPr/>
          </p:nvSpPr>
          <p:spPr bwMode="auto">
            <a:xfrm>
              <a:off x="3360" y="1536"/>
              <a:ext cx="1536" cy="0"/>
            </a:xfrm>
            <a:prstGeom prst="line">
              <a:avLst/>
            </a:prstGeom>
            <a:noFill/>
            <a:ln w="9525">
              <a:solidFill>
                <a:schemeClr val="tx1"/>
              </a:solidFill>
              <a:round/>
              <a:headEnd/>
              <a:tailEnd type="triangle" w="med" len="med"/>
            </a:ln>
          </p:spPr>
          <p:txBody>
            <a:bodyPr/>
            <a:lstStyle/>
            <a:p>
              <a:endParaRPr lang="en-US"/>
            </a:p>
          </p:txBody>
        </p:sp>
        <p:sp>
          <p:nvSpPr>
            <p:cNvPr id="36892" name="Text Box 30"/>
            <p:cNvSpPr txBox="1">
              <a:spLocks noChangeArrowheads="1"/>
            </p:cNvSpPr>
            <p:nvPr/>
          </p:nvSpPr>
          <p:spPr bwMode="auto">
            <a:xfrm>
              <a:off x="2304" y="864"/>
              <a:ext cx="1248" cy="214"/>
            </a:xfrm>
            <a:prstGeom prst="rect">
              <a:avLst/>
            </a:prstGeom>
            <a:noFill/>
            <a:ln w="9525">
              <a:noFill/>
              <a:miter lim="800000"/>
              <a:headEnd/>
              <a:tailEnd/>
            </a:ln>
          </p:spPr>
          <p:txBody>
            <a:bodyPr>
              <a:spAutoFit/>
            </a:bodyPr>
            <a:lstStyle/>
            <a:p>
              <a:pPr>
                <a:spcBef>
                  <a:spcPct val="50000"/>
                </a:spcBef>
              </a:pPr>
              <a:r>
                <a:rPr lang="en-US" b="1"/>
                <a:t>0           0           0</a:t>
              </a:r>
            </a:p>
          </p:txBody>
        </p:sp>
        <p:sp>
          <p:nvSpPr>
            <p:cNvPr id="36893" name="Text Box 31"/>
            <p:cNvSpPr txBox="1">
              <a:spLocks noChangeArrowheads="1"/>
            </p:cNvSpPr>
            <p:nvPr/>
          </p:nvSpPr>
          <p:spPr bwMode="auto">
            <a:xfrm>
              <a:off x="3744" y="864"/>
              <a:ext cx="240" cy="214"/>
            </a:xfrm>
            <a:prstGeom prst="rect">
              <a:avLst/>
            </a:prstGeom>
            <a:noFill/>
            <a:ln w="9525">
              <a:noFill/>
              <a:miter lim="800000"/>
              <a:headEnd/>
              <a:tailEnd/>
            </a:ln>
          </p:spPr>
          <p:txBody>
            <a:bodyPr>
              <a:spAutoFit/>
            </a:bodyPr>
            <a:lstStyle/>
            <a:p>
              <a:pPr>
                <a:spcBef>
                  <a:spcPct val="50000"/>
                </a:spcBef>
              </a:pPr>
              <a:r>
                <a:rPr lang="en-US" b="1"/>
                <a:t>1</a:t>
              </a:r>
            </a:p>
          </p:txBody>
        </p:sp>
        <p:sp>
          <p:nvSpPr>
            <p:cNvPr id="36894" name="Text Box 32"/>
            <p:cNvSpPr txBox="1">
              <a:spLocks noChangeArrowheads="1"/>
            </p:cNvSpPr>
            <p:nvPr/>
          </p:nvSpPr>
          <p:spPr bwMode="auto">
            <a:xfrm>
              <a:off x="4128" y="864"/>
              <a:ext cx="336" cy="214"/>
            </a:xfrm>
            <a:prstGeom prst="rect">
              <a:avLst/>
            </a:prstGeom>
            <a:noFill/>
            <a:ln w="9525">
              <a:noFill/>
              <a:miter lim="800000"/>
              <a:headEnd/>
              <a:tailEnd/>
            </a:ln>
          </p:spPr>
          <p:txBody>
            <a:bodyPr>
              <a:spAutoFit/>
            </a:bodyPr>
            <a:lstStyle/>
            <a:p>
              <a:pPr algn="ctr">
                <a:spcBef>
                  <a:spcPct val="50000"/>
                </a:spcBef>
              </a:pPr>
              <a:r>
                <a:rPr lang="en-US" b="1"/>
                <a:t>0</a:t>
              </a:r>
            </a:p>
          </p:txBody>
        </p:sp>
        <p:sp>
          <p:nvSpPr>
            <p:cNvPr id="36895" name="Text Box 33"/>
            <p:cNvSpPr txBox="1">
              <a:spLocks noChangeArrowheads="1"/>
            </p:cNvSpPr>
            <p:nvPr/>
          </p:nvSpPr>
          <p:spPr bwMode="auto">
            <a:xfrm>
              <a:off x="4608" y="864"/>
              <a:ext cx="336" cy="214"/>
            </a:xfrm>
            <a:prstGeom prst="rect">
              <a:avLst/>
            </a:prstGeom>
            <a:noFill/>
            <a:ln w="9525">
              <a:noFill/>
              <a:miter lim="800000"/>
              <a:headEnd/>
              <a:tailEnd/>
            </a:ln>
          </p:spPr>
          <p:txBody>
            <a:bodyPr>
              <a:spAutoFit/>
            </a:bodyPr>
            <a:lstStyle/>
            <a:p>
              <a:pPr>
                <a:spcBef>
                  <a:spcPct val="50000"/>
                </a:spcBef>
              </a:pPr>
              <a:r>
                <a:rPr lang="en-US" b="1"/>
                <a:t>1</a:t>
              </a:r>
            </a:p>
          </p:txBody>
        </p:sp>
        <p:sp>
          <p:nvSpPr>
            <p:cNvPr id="36896" name="Text Box 34"/>
            <p:cNvSpPr txBox="1">
              <a:spLocks noChangeArrowheads="1"/>
            </p:cNvSpPr>
            <p:nvPr/>
          </p:nvSpPr>
          <p:spPr bwMode="auto">
            <a:xfrm>
              <a:off x="1392" y="1825"/>
              <a:ext cx="3216" cy="232"/>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Asynchronous Serial Transmission</a:t>
              </a:r>
            </a:p>
          </p:txBody>
        </p:sp>
        <p:sp>
          <p:nvSpPr>
            <p:cNvPr id="36897" name="Line 35"/>
            <p:cNvSpPr>
              <a:spLocks noChangeShapeType="1"/>
            </p:cNvSpPr>
            <p:nvPr/>
          </p:nvSpPr>
          <p:spPr bwMode="auto">
            <a:xfrm>
              <a:off x="1248" y="1536"/>
              <a:ext cx="1152" cy="0"/>
            </a:xfrm>
            <a:prstGeom prst="line">
              <a:avLst/>
            </a:prstGeom>
            <a:noFill/>
            <a:ln w="9525">
              <a:solidFill>
                <a:schemeClr val="tx1"/>
              </a:solidFill>
              <a:round/>
              <a:headEnd type="triangle" w="med" len="med"/>
              <a:tailEnd/>
            </a:ln>
          </p:spPr>
          <p:txBody>
            <a:bodyPr/>
            <a:lstStyle/>
            <a:p>
              <a:endParaRPr lang="en-US"/>
            </a:p>
          </p:txBody>
        </p:sp>
        <p:sp>
          <p:nvSpPr>
            <p:cNvPr id="36898" name="Line 36"/>
            <p:cNvSpPr>
              <a:spLocks noChangeShapeType="1"/>
            </p:cNvSpPr>
            <p:nvPr/>
          </p:nvSpPr>
          <p:spPr bwMode="auto">
            <a:xfrm>
              <a:off x="816" y="1392"/>
              <a:ext cx="0" cy="288"/>
            </a:xfrm>
            <a:prstGeom prst="line">
              <a:avLst/>
            </a:prstGeom>
            <a:noFill/>
            <a:ln w="9525">
              <a:solidFill>
                <a:schemeClr val="tx1"/>
              </a:solidFill>
              <a:round/>
              <a:headEnd/>
              <a:tailEnd/>
            </a:ln>
          </p:spPr>
          <p:txBody>
            <a:bodyPr/>
            <a:lstStyle/>
            <a:p>
              <a:endParaRPr lang="en-US"/>
            </a:p>
          </p:txBody>
        </p:sp>
        <p:sp>
          <p:nvSpPr>
            <p:cNvPr id="36899" name="Text Box 38"/>
            <p:cNvSpPr txBox="1">
              <a:spLocks noChangeArrowheads="1"/>
            </p:cNvSpPr>
            <p:nvPr/>
          </p:nvSpPr>
          <p:spPr bwMode="auto">
            <a:xfrm>
              <a:off x="864" y="864"/>
              <a:ext cx="288" cy="214"/>
            </a:xfrm>
            <a:prstGeom prst="rect">
              <a:avLst/>
            </a:prstGeom>
            <a:noFill/>
            <a:ln w="9525">
              <a:noFill/>
              <a:miter lim="800000"/>
              <a:headEnd/>
              <a:tailEnd/>
            </a:ln>
          </p:spPr>
          <p:txBody>
            <a:bodyPr>
              <a:spAutoFit/>
            </a:bodyPr>
            <a:lstStyle/>
            <a:p>
              <a:pPr algn="ctr">
                <a:spcBef>
                  <a:spcPct val="50000"/>
                </a:spcBef>
              </a:pPr>
              <a:r>
                <a:rPr lang="en-US"/>
                <a:t>0</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Times New Roman" pitchFamily="18" charset="0"/>
              </a:rPr>
              <a:t>Asynchronous Serial Transmission</a:t>
            </a:r>
          </a:p>
        </p:txBody>
      </p:sp>
      <p:sp>
        <p:nvSpPr>
          <p:cNvPr id="37891" name="Rectangle 3"/>
          <p:cNvSpPr>
            <a:spLocks noGrp="1" noChangeArrowheads="1"/>
          </p:cNvSpPr>
          <p:nvPr>
            <p:ph type="body" idx="1"/>
          </p:nvPr>
        </p:nvSpPr>
        <p:spPr/>
        <p:txBody>
          <a:bodyPr/>
          <a:lstStyle/>
          <a:p>
            <a:pPr algn="just" eaLnBrk="1" hangingPunct="1">
              <a:buFont typeface="Wingdings" pitchFamily="2" charset="2"/>
              <a:buNone/>
            </a:pPr>
            <a:r>
              <a:rPr lang="en-US" sz="2400" b="1" smtClean="0">
                <a:latin typeface="Times New Roman" pitchFamily="18" charset="0"/>
              </a:rPr>
              <a:t>Serial Transmission of Asynchronous is done by two ways:</a:t>
            </a:r>
          </a:p>
          <a:p>
            <a:pPr algn="just" eaLnBrk="1" hangingPunct="1">
              <a:buFont typeface="Wingdings" pitchFamily="2" charset="2"/>
              <a:buNone/>
            </a:pPr>
            <a:endParaRPr lang="en-US" sz="2400" b="1" smtClean="0">
              <a:latin typeface="Times New Roman" pitchFamily="18" charset="0"/>
            </a:endParaRPr>
          </a:p>
          <a:p>
            <a:pPr algn="just" eaLnBrk="1" hangingPunct="1">
              <a:buFont typeface="Wingdings" pitchFamily="2" charset="2"/>
              <a:buNone/>
            </a:pPr>
            <a:r>
              <a:rPr lang="en-US" sz="2400" smtClean="0">
                <a:latin typeface="Times New Roman" pitchFamily="18" charset="0"/>
              </a:rPr>
              <a:t>   a)  Asynchronous Communication Interface</a:t>
            </a:r>
          </a:p>
          <a:p>
            <a:pPr algn="just" eaLnBrk="1" hangingPunct="1">
              <a:buFont typeface="Wingdings" pitchFamily="2" charset="2"/>
              <a:buNone/>
            </a:pPr>
            <a:endParaRPr lang="en-US" sz="2400" smtClean="0">
              <a:latin typeface="Times New Roman" pitchFamily="18" charset="0"/>
            </a:endParaRPr>
          </a:p>
          <a:p>
            <a:pPr algn="just" eaLnBrk="1" hangingPunct="1">
              <a:buFont typeface="Wingdings" pitchFamily="2" charset="2"/>
              <a:buNone/>
            </a:pPr>
            <a:r>
              <a:rPr lang="en-US" sz="2400" smtClean="0">
                <a:latin typeface="Times New Roman" pitchFamily="18" charset="0"/>
              </a:rPr>
              <a:t>    b)  First In First out Buffer</a:t>
            </a:r>
          </a:p>
          <a:p>
            <a:pPr algn="just"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04800"/>
            <a:ext cx="8229600" cy="762000"/>
          </a:xfrm>
        </p:spPr>
        <p:txBody>
          <a:bodyPr/>
          <a:lstStyle/>
          <a:p>
            <a:pPr eaLnBrk="1" hangingPunct="1"/>
            <a:r>
              <a:rPr lang="en-US" sz="3600" smtClean="0">
                <a:latin typeface="Times New Roman" pitchFamily="18" charset="0"/>
              </a:rPr>
              <a:t>  Asynchronous Communication Interface</a:t>
            </a:r>
          </a:p>
        </p:txBody>
      </p:sp>
      <p:sp>
        <p:nvSpPr>
          <p:cNvPr id="38915" name="Rectangle 3"/>
          <p:cNvSpPr>
            <a:spLocks noGrp="1" noChangeArrowheads="1"/>
          </p:cNvSpPr>
          <p:nvPr>
            <p:ph type="body" idx="1"/>
          </p:nvPr>
        </p:nvSpPr>
        <p:spPr>
          <a:xfrm>
            <a:off x="0" y="1066800"/>
            <a:ext cx="8915400" cy="5410200"/>
          </a:xfrm>
        </p:spPr>
        <p:txBody>
          <a:bodyPr>
            <a:normAutofit lnSpcReduction="10000"/>
          </a:bodyPr>
          <a:lstStyle/>
          <a:p>
            <a:pPr algn="just" eaLnBrk="1" hangingPunct="1">
              <a:lnSpc>
                <a:spcPct val="150000"/>
              </a:lnSpc>
              <a:spcBef>
                <a:spcPct val="25000"/>
              </a:spcBef>
              <a:spcAft>
                <a:spcPct val="25000"/>
              </a:spcAft>
              <a:buFont typeface="Wingdings" pitchFamily="2" charset="2"/>
              <a:buNone/>
            </a:pPr>
            <a:r>
              <a:rPr lang="en-US" sz="2400" smtClean="0">
                <a:latin typeface="Times New Roman" pitchFamily="18" charset="0"/>
              </a:rPr>
              <a:t>     It works as both a receiver and a transmitter. Its operation is initialized by CPU by sending a byte to the control register.</a:t>
            </a:r>
          </a:p>
          <a:p>
            <a:pPr algn="just" eaLnBrk="1" hangingPunct="1">
              <a:lnSpc>
                <a:spcPct val="150000"/>
              </a:lnSpc>
              <a:spcBef>
                <a:spcPct val="25000"/>
              </a:spcBef>
              <a:spcAft>
                <a:spcPct val="25000"/>
              </a:spcAft>
              <a:buFont typeface="Wingdings" pitchFamily="2" charset="2"/>
              <a:buNone/>
            </a:pPr>
            <a:r>
              <a:rPr lang="en-US" sz="2400" smtClean="0">
                <a:latin typeface="Times New Roman" pitchFamily="18" charset="0"/>
              </a:rPr>
              <a:t>	The </a:t>
            </a:r>
            <a:r>
              <a:rPr lang="en-US" sz="2400" b="1" smtClean="0">
                <a:latin typeface="Times New Roman" pitchFamily="18" charset="0"/>
              </a:rPr>
              <a:t>transmitter register</a:t>
            </a:r>
            <a:r>
              <a:rPr lang="en-US" sz="2400" smtClean="0">
                <a:latin typeface="Times New Roman" pitchFamily="18" charset="0"/>
              </a:rPr>
              <a:t> accepts a data byte from CPU through the  data bus and transferred to a shift register for serial transmission.</a:t>
            </a:r>
          </a:p>
          <a:p>
            <a:pPr algn="just" eaLnBrk="1" hangingPunct="1">
              <a:lnSpc>
                <a:spcPct val="150000"/>
              </a:lnSpc>
              <a:spcBef>
                <a:spcPct val="25000"/>
              </a:spcBef>
              <a:spcAft>
                <a:spcPct val="25000"/>
              </a:spcAft>
              <a:buFont typeface="Wingdings" pitchFamily="2" charset="2"/>
              <a:buNone/>
            </a:pPr>
            <a:r>
              <a:rPr lang="en-US" sz="2400" smtClean="0">
                <a:latin typeface="Times New Roman" pitchFamily="18" charset="0"/>
              </a:rPr>
              <a:t>	The </a:t>
            </a:r>
            <a:r>
              <a:rPr lang="en-US" sz="2400" b="1" smtClean="0">
                <a:latin typeface="Times New Roman" pitchFamily="18" charset="0"/>
              </a:rPr>
              <a:t>receive portion</a:t>
            </a:r>
            <a:r>
              <a:rPr lang="en-US" sz="2400" smtClean="0">
                <a:latin typeface="Times New Roman" pitchFamily="18" charset="0"/>
              </a:rPr>
              <a:t> receives information into another shift register, and when a complete data byte is received it is transferred to  receiver register.</a:t>
            </a:r>
          </a:p>
          <a:p>
            <a:pPr algn="just" eaLnBrk="1" hangingPunct="1">
              <a:lnSpc>
                <a:spcPct val="150000"/>
              </a:lnSpc>
              <a:spcBef>
                <a:spcPct val="25000"/>
              </a:spcBef>
              <a:spcAft>
                <a:spcPct val="25000"/>
              </a:spcAft>
              <a:buFont typeface="Wingdings" pitchFamily="2" charset="2"/>
              <a:buNone/>
            </a:pPr>
            <a:r>
              <a:rPr lang="en-US" sz="2400" smtClean="0">
                <a:latin typeface="Times New Roman" pitchFamily="18" charset="0"/>
              </a:rPr>
              <a:t>	CPU can select the receiver register to read the byte through the data bus. Data in the status register is used for input and output flags.</a:t>
            </a:r>
          </a:p>
          <a:p>
            <a:pPr algn="just" eaLnBrk="1" hangingPunct="1">
              <a:lnSpc>
                <a:spcPct val="80000"/>
              </a:lnSpc>
              <a:buFont typeface="Wingdings" pitchFamily="2"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000" dirty="0" smtClean="0"/>
              <a:t>Peripheral Devices</a:t>
            </a:r>
            <a:endParaRPr lang="en-US" sz="4000" dirty="0"/>
          </a:p>
        </p:txBody>
      </p:sp>
      <p:sp>
        <p:nvSpPr>
          <p:cNvPr id="3" name="Content Placeholder 2"/>
          <p:cNvSpPr>
            <a:spLocks noGrp="1"/>
          </p:cNvSpPr>
          <p:nvPr>
            <p:ph idx="1"/>
          </p:nvPr>
        </p:nvSpPr>
        <p:spPr/>
        <p:txBody>
          <a:bodyPr/>
          <a:lstStyle/>
          <a:p>
            <a:pPr marL="111125" lvl="2" indent="0"/>
            <a:r>
              <a:rPr lang="en-US" altLang="ko-KR" sz="2000" dirty="0" smtClean="0"/>
              <a:t>Input or Output devices attached to the computer</a:t>
            </a:r>
          </a:p>
          <a:p>
            <a:pPr algn="just">
              <a:lnSpc>
                <a:spcPct val="115000"/>
              </a:lnSpc>
              <a:spcBef>
                <a:spcPct val="15000"/>
              </a:spcBef>
              <a:spcAft>
                <a:spcPct val="15000"/>
              </a:spcAft>
              <a:buNone/>
            </a:pPr>
            <a:r>
              <a:rPr lang="en-US" sz="2000" dirty="0" smtClean="0">
                <a:latin typeface="Times New Roman" pitchFamily="18" charset="0"/>
              </a:rPr>
              <a:t>	</a:t>
            </a:r>
            <a:r>
              <a:rPr lang="en-US" sz="2000" dirty="0" err="1" smtClean="0">
                <a:latin typeface="Times New Roman" pitchFamily="18" charset="0"/>
              </a:rPr>
              <a:t>i</a:t>
            </a:r>
            <a:r>
              <a:rPr lang="en-US" sz="2000" dirty="0" smtClean="0">
                <a:latin typeface="Times New Roman" pitchFamily="18" charset="0"/>
              </a:rPr>
              <a:t>) Monitor-</a:t>
            </a:r>
            <a:r>
              <a:rPr lang="en-US" altLang="ko-KR" sz="2000" dirty="0" smtClean="0"/>
              <a:t> CRT, LCD</a:t>
            </a:r>
            <a:endParaRPr lang="en-US" sz="2000" dirty="0" smtClean="0">
              <a:latin typeface="Times New Roman" pitchFamily="18" charset="0"/>
            </a:endParaRPr>
          </a:p>
          <a:p>
            <a:pPr algn="just">
              <a:lnSpc>
                <a:spcPct val="115000"/>
              </a:lnSpc>
              <a:spcBef>
                <a:spcPct val="15000"/>
              </a:spcBef>
              <a:spcAft>
                <a:spcPct val="15000"/>
              </a:spcAft>
              <a:buNone/>
            </a:pPr>
            <a:r>
              <a:rPr lang="en-US" sz="2000" dirty="0" smtClean="0">
                <a:latin typeface="Times New Roman" pitchFamily="18" charset="0"/>
              </a:rPr>
              <a:t>	ii) Keyboard</a:t>
            </a:r>
          </a:p>
          <a:p>
            <a:pPr algn="just">
              <a:lnSpc>
                <a:spcPct val="115000"/>
              </a:lnSpc>
              <a:spcBef>
                <a:spcPct val="15000"/>
              </a:spcBef>
              <a:spcAft>
                <a:spcPct val="15000"/>
              </a:spcAft>
              <a:buNone/>
            </a:pPr>
            <a:r>
              <a:rPr lang="en-US" sz="2000" dirty="0" smtClean="0">
                <a:latin typeface="Times New Roman" pitchFamily="18" charset="0"/>
              </a:rPr>
              <a:t>	iii) Mouse- </a:t>
            </a:r>
            <a:r>
              <a:rPr lang="en-US" altLang="ko-KR" sz="2000" dirty="0" smtClean="0"/>
              <a:t>: light pen, mouse, touch screen, joy stick, digitizer</a:t>
            </a:r>
            <a:endParaRPr lang="en-US" sz="2000" dirty="0" smtClean="0">
              <a:latin typeface="Times New Roman" pitchFamily="18" charset="0"/>
            </a:endParaRPr>
          </a:p>
          <a:p>
            <a:pPr algn="just">
              <a:lnSpc>
                <a:spcPct val="115000"/>
              </a:lnSpc>
              <a:spcBef>
                <a:spcPct val="15000"/>
              </a:spcBef>
              <a:spcAft>
                <a:spcPct val="15000"/>
              </a:spcAft>
              <a:buNone/>
            </a:pPr>
            <a:r>
              <a:rPr lang="en-US" sz="2000" dirty="0" smtClean="0">
                <a:latin typeface="Times New Roman" pitchFamily="18" charset="0"/>
              </a:rPr>
              <a:t>	iv) Printer- </a:t>
            </a:r>
            <a:r>
              <a:rPr lang="en-US" altLang="ko-KR" sz="2000" dirty="0" smtClean="0"/>
              <a:t>Dot matrix (</a:t>
            </a:r>
            <a:r>
              <a:rPr lang="en-US" altLang="ko-KR" sz="2000" i="1" dirty="0" smtClean="0"/>
              <a:t>impact</a:t>
            </a:r>
            <a:r>
              <a:rPr lang="en-US" altLang="ko-KR" sz="2000" dirty="0" smtClean="0"/>
              <a:t>), thermal, ink jet, laser (</a:t>
            </a:r>
            <a:r>
              <a:rPr lang="en-US" altLang="ko-KR" sz="2000" i="1" dirty="0" smtClean="0"/>
              <a:t>non-impact</a:t>
            </a:r>
            <a:r>
              <a:rPr lang="en-US" altLang="ko-KR" sz="2000" dirty="0" smtClean="0"/>
              <a:t>)</a:t>
            </a:r>
            <a:endParaRPr lang="en-US" altLang="ko-KR" sz="2000" dirty="0" smtClean="0">
              <a:latin typeface="Times New Roman" pitchFamily="18" charset="0"/>
            </a:endParaRPr>
          </a:p>
          <a:p>
            <a:pPr algn="just">
              <a:lnSpc>
                <a:spcPct val="115000"/>
              </a:lnSpc>
              <a:spcBef>
                <a:spcPct val="15000"/>
              </a:spcBef>
              <a:spcAft>
                <a:spcPct val="15000"/>
              </a:spcAft>
              <a:buNone/>
            </a:pPr>
            <a:r>
              <a:rPr lang="en-US" sz="2000" dirty="0" smtClean="0">
                <a:latin typeface="Times New Roman" pitchFamily="18" charset="0"/>
              </a:rPr>
              <a:t>	v) </a:t>
            </a:r>
            <a:r>
              <a:rPr lang="en-US" altLang="ko-KR" sz="2000" dirty="0" smtClean="0"/>
              <a:t>Storage Device : Magnetic tape, magnetic disk, optical disk</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8229600" cy="838200"/>
          </a:xfrm>
        </p:spPr>
        <p:txBody>
          <a:bodyPr/>
          <a:lstStyle/>
          <a:p>
            <a:pPr eaLnBrk="1" hangingPunct="1"/>
            <a:r>
              <a:rPr lang="en-US" sz="3600" smtClean="0">
                <a:latin typeface="Times New Roman" pitchFamily="18" charset="0"/>
              </a:rPr>
              <a:t>     First In First Out Buffer (FIFO)</a:t>
            </a:r>
          </a:p>
        </p:txBody>
      </p:sp>
      <p:sp>
        <p:nvSpPr>
          <p:cNvPr id="39939" name="Rectangle 3"/>
          <p:cNvSpPr>
            <a:spLocks noGrp="1" noChangeArrowheads="1"/>
          </p:cNvSpPr>
          <p:nvPr>
            <p:ph type="body" idx="1"/>
          </p:nvPr>
        </p:nvSpPr>
        <p:spPr>
          <a:xfrm>
            <a:off x="457200" y="1524000"/>
            <a:ext cx="8229600" cy="4343400"/>
          </a:xfrm>
        </p:spPr>
        <p:txBody>
          <a:bodyPr/>
          <a:lstStyle/>
          <a:p>
            <a:pPr algn="just" eaLnBrk="1" hangingPunct="1">
              <a:lnSpc>
                <a:spcPct val="150000"/>
              </a:lnSpc>
              <a:spcAft>
                <a:spcPct val="20000"/>
              </a:spcAft>
              <a:buFont typeface="Wingdings" pitchFamily="2" charset="2"/>
              <a:buNone/>
            </a:pPr>
            <a:r>
              <a:rPr lang="en-US" sz="2800" smtClean="0">
                <a:latin typeface="Times New Roman" pitchFamily="18" charset="0"/>
              </a:rPr>
              <a:t>   A First In First Out (FIFO) Buffer is a memory unit that stores information in such a manner that the first item is in the item first out. A FIFO buffer comes with separate input and output terminals. The important feature of this buffer is that it can input data and output data at two different rates.</a:t>
            </a:r>
          </a:p>
          <a:p>
            <a:pPr algn="just" eaLnBrk="1" hangingPunct="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762000"/>
          </a:xfrm>
        </p:spPr>
        <p:txBody>
          <a:bodyPr/>
          <a:lstStyle/>
          <a:p>
            <a:pPr eaLnBrk="1" hangingPunct="1"/>
            <a:r>
              <a:rPr lang="en-US" sz="3600" smtClean="0">
                <a:latin typeface="Times New Roman" pitchFamily="18" charset="0"/>
              </a:rPr>
              <a:t> First In First Out Buffer (FIFO)</a:t>
            </a:r>
          </a:p>
        </p:txBody>
      </p:sp>
      <p:sp>
        <p:nvSpPr>
          <p:cNvPr id="40963" name="Rectangle 3"/>
          <p:cNvSpPr>
            <a:spLocks noGrp="1" noChangeArrowheads="1"/>
          </p:cNvSpPr>
          <p:nvPr>
            <p:ph type="body" idx="1"/>
          </p:nvPr>
        </p:nvSpPr>
        <p:spPr>
          <a:xfrm>
            <a:off x="457200" y="1371600"/>
            <a:ext cx="8229600" cy="4495800"/>
          </a:xfrm>
        </p:spPr>
        <p:txBody>
          <a:bodyPr/>
          <a:lstStyle/>
          <a:p>
            <a:pPr algn="just" eaLnBrk="1" hangingPunct="1">
              <a:lnSpc>
                <a:spcPct val="150000"/>
              </a:lnSpc>
              <a:spcAft>
                <a:spcPct val="20000"/>
              </a:spcAft>
              <a:buFont typeface="Wingdings" pitchFamily="2" charset="2"/>
              <a:buNone/>
            </a:pPr>
            <a:r>
              <a:rPr lang="en-US" sz="2400" smtClean="0">
                <a:latin typeface="Times New Roman" pitchFamily="18" charset="0"/>
              </a:rPr>
              <a:t>   When placed between two units, the FIFO can accept data from the source unit at one rate, rate of transfer and deliver the data to the destination unit at another rate. </a:t>
            </a:r>
          </a:p>
          <a:p>
            <a:pPr algn="just" eaLnBrk="1" hangingPunct="1">
              <a:lnSpc>
                <a:spcPct val="150000"/>
              </a:lnSpc>
              <a:spcAft>
                <a:spcPct val="20000"/>
              </a:spcAft>
              <a:buFont typeface="Wingdings" pitchFamily="2" charset="2"/>
              <a:buNone/>
            </a:pPr>
            <a:r>
              <a:rPr lang="en-US" sz="2400" smtClean="0">
                <a:latin typeface="Times New Roman" pitchFamily="18" charset="0"/>
              </a:rPr>
              <a:t>     If the source is faster than the destination, the FIFO is useful for source data arrive in bursts that fills out the buffer. FIFO is useful in some applications when data are transferred asynchronously.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838200"/>
          </a:xfrm>
        </p:spPr>
        <p:txBody>
          <a:bodyPr/>
          <a:lstStyle/>
          <a:p>
            <a:pPr eaLnBrk="1" hangingPunct="1"/>
            <a:r>
              <a:rPr lang="en-US" smtClean="0">
                <a:latin typeface="Times New Roman" pitchFamily="18" charset="0"/>
              </a:rPr>
              <a:t>Modes of Data Transfer</a:t>
            </a:r>
          </a:p>
        </p:txBody>
      </p:sp>
      <p:sp>
        <p:nvSpPr>
          <p:cNvPr id="41987" name="Rectangle 3"/>
          <p:cNvSpPr>
            <a:spLocks noGrp="1" noChangeArrowheads="1"/>
          </p:cNvSpPr>
          <p:nvPr>
            <p:ph type="body" idx="1"/>
          </p:nvPr>
        </p:nvSpPr>
        <p:spPr>
          <a:xfrm>
            <a:off x="457200" y="1447800"/>
            <a:ext cx="8229600" cy="44196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Transfer of data is required between CPU and peripherals or memory or sometimes between any two devices or units of your computer  system. To transfer a data from one unit to another one should be sure that both units have proper connection and at the time of data transfer the receiving unit is not busy. This data transfer with the computer is </a:t>
            </a:r>
            <a:r>
              <a:rPr lang="en-US" sz="2400" b="1" smtClean="0">
                <a:latin typeface="Times New Roman" pitchFamily="18" charset="0"/>
              </a:rPr>
              <a:t>Internal Operation.</a:t>
            </a:r>
          </a:p>
          <a:p>
            <a:pPr algn="just" eaLnBrk="1" hangingPunct="1">
              <a:lnSpc>
                <a:spcPct val="90000"/>
              </a:lnSpc>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838200"/>
          </a:xfrm>
        </p:spPr>
        <p:txBody>
          <a:bodyPr/>
          <a:lstStyle/>
          <a:p>
            <a:pPr eaLnBrk="1" hangingPunct="1"/>
            <a:r>
              <a:rPr lang="en-US" smtClean="0">
                <a:latin typeface="Times New Roman" pitchFamily="18" charset="0"/>
              </a:rPr>
              <a:t>Modes of Data Transfer</a:t>
            </a:r>
          </a:p>
        </p:txBody>
      </p:sp>
      <p:sp>
        <p:nvSpPr>
          <p:cNvPr id="43011" name="Rectangle 3"/>
          <p:cNvSpPr>
            <a:spLocks noGrp="1" noChangeArrowheads="1"/>
          </p:cNvSpPr>
          <p:nvPr>
            <p:ph type="body" idx="1"/>
          </p:nvPr>
        </p:nvSpPr>
        <p:spPr>
          <a:xfrm>
            <a:off x="152400" y="1295400"/>
            <a:ext cx="8686800" cy="5105400"/>
          </a:xfrm>
        </p:spPr>
        <p:txBody>
          <a:bodyPr/>
          <a:lstStyle/>
          <a:p>
            <a:pPr algn="just" eaLnBrk="1" hangingPunct="1">
              <a:lnSpc>
                <a:spcPct val="125000"/>
              </a:lnSpc>
              <a:spcBef>
                <a:spcPct val="15000"/>
              </a:spcBef>
              <a:spcAft>
                <a:spcPct val="15000"/>
              </a:spcAft>
              <a:buFont typeface="Wingdings" pitchFamily="2" charset="2"/>
              <a:buNone/>
            </a:pPr>
            <a:r>
              <a:rPr lang="en-US" sz="2800" smtClean="0">
                <a:latin typeface="Times New Roman" pitchFamily="18" charset="0"/>
              </a:rPr>
              <a:t>   All the internal operations in a digital system are </a:t>
            </a:r>
            <a:r>
              <a:rPr lang="en-US" sz="2800" b="1" smtClean="0">
                <a:latin typeface="Times New Roman" pitchFamily="18" charset="0"/>
              </a:rPr>
              <a:t>synchronized</a:t>
            </a:r>
            <a:r>
              <a:rPr lang="en-US" sz="2800" smtClean="0">
                <a:latin typeface="Times New Roman" pitchFamily="18" charset="0"/>
              </a:rPr>
              <a:t> by means of clock pulses supplied by a common </a:t>
            </a:r>
            <a:r>
              <a:rPr lang="en-US" sz="2800" b="1" smtClean="0">
                <a:latin typeface="Times New Roman" pitchFamily="18" charset="0"/>
              </a:rPr>
              <a:t>clock pulse Generator</a:t>
            </a:r>
            <a:r>
              <a:rPr lang="en-US" sz="2800" b="1" i="1" smtClean="0">
                <a:latin typeface="Times New Roman" pitchFamily="18" charset="0"/>
              </a:rPr>
              <a:t>. </a:t>
            </a:r>
            <a:r>
              <a:rPr lang="en-US" sz="2800" smtClean="0">
                <a:latin typeface="Times New Roman" pitchFamily="18" charset="0"/>
              </a:rPr>
              <a:t>The data transfer can be</a:t>
            </a:r>
          </a:p>
          <a:p>
            <a:pPr algn="just" eaLnBrk="1" hangingPunct="1">
              <a:lnSpc>
                <a:spcPct val="125000"/>
              </a:lnSpc>
              <a:spcBef>
                <a:spcPct val="15000"/>
              </a:spcBef>
              <a:spcAft>
                <a:spcPct val="15000"/>
              </a:spcAft>
              <a:buFont typeface="Wingdings" pitchFamily="2" charset="2"/>
              <a:buNone/>
            </a:pPr>
            <a:r>
              <a:rPr lang="en-US" sz="2800" smtClean="0">
                <a:latin typeface="Times New Roman" pitchFamily="18" charset="0"/>
              </a:rPr>
              <a:t>			        	i. Synchronous or</a:t>
            </a:r>
          </a:p>
          <a:p>
            <a:pPr algn="just" eaLnBrk="1" hangingPunct="1">
              <a:lnSpc>
                <a:spcPct val="125000"/>
              </a:lnSpc>
              <a:spcBef>
                <a:spcPct val="15000"/>
              </a:spcBef>
              <a:spcAft>
                <a:spcPct val="15000"/>
              </a:spcAft>
              <a:buFont typeface="Wingdings" pitchFamily="2" charset="2"/>
              <a:buNone/>
            </a:pPr>
            <a:r>
              <a:rPr lang="en-US" sz="2800" smtClean="0">
                <a:latin typeface="Times New Roman" pitchFamily="18" charset="0"/>
              </a:rPr>
              <a:t>			        	ii. Asynchronous</a:t>
            </a:r>
            <a:endParaRPr lang="en-US" sz="2800" b="1" i="1" smtClean="0">
              <a:latin typeface="Times New Roman" pitchFamily="18" charset="0"/>
            </a:endParaRPr>
          </a:p>
          <a:p>
            <a:pPr algn="just" eaLnBrk="1" hangingPunct="1">
              <a:buFont typeface="Wingdings" pitchFamily="2" charset="2"/>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Modes of Data Transfer</a:t>
            </a:r>
          </a:p>
        </p:txBody>
      </p:sp>
      <p:sp>
        <p:nvSpPr>
          <p:cNvPr id="44035" name="Rectangle 3"/>
          <p:cNvSpPr>
            <a:spLocks noGrp="1" noChangeArrowheads="1"/>
          </p:cNvSpPr>
          <p:nvPr>
            <p:ph type="body" idx="1"/>
          </p:nvPr>
        </p:nvSpPr>
        <p:spPr>
          <a:xfrm>
            <a:off x="381000" y="1447800"/>
            <a:ext cx="8305800" cy="4419600"/>
          </a:xfrm>
        </p:spPr>
        <p:txBody>
          <a:bodyPr/>
          <a:lstStyle/>
          <a:p>
            <a:pPr algn="just" eaLnBrk="1" hangingPunct="1">
              <a:lnSpc>
                <a:spcPct val="150000"/>
              </a:lnSpc>
              <a:spcBef>
                <a:spcPct val="10000"/>
              </a:spcBef>
              <a:spcAft>
                <a:spcPct val="10000"/>
              </a:spcAft>
              <a:buFont typeface="Wingdings" pitchFamily="2" charset="2"/>
              <a:buNone/>
            </a:pPr>
            <a:r>
              <a:rPr lang="en-US" sz="2800" smtClean="0">
                <a:latin typeface="Times New Roman" pitchFamily="18" charset="0"/>
              </a:rPr>
              <a:t>   When both the transmitting and receiving units use same clock pulse then such a data transfer is called </a:t>
            </a:r>
            <a:r>
              <a:rPr lang="en-US" sz="2800" b="1" smtClean="0">
                <a:latin typeface="Times New Roman" pitchFamily="18" charset="0"/>
              </a:rPr>
              <a:t>Synchronous process</a:t>
            </a:r>
            <a:r>
              <a:rPr lang="en-US" sz="2800" smtClean="0">
                <a:latin typeface="Times New Roman" pitchFamily="18" charset="0"/>
              </a:rPr>
              <a:t>. On the other hand, if the there is not concept of clock pulses and the sender operates at different moment than the receiver then such a data transfer is called </a:t>
            </a:r>
            <a:r>
              <a:rPr lang="en-US" sz="2800" b="1" smtClean="0">
                <a:latin typeface="Times New Roman" pitchFamily="18" charset="0"/>
              </a:rPr>
              <a:t>Asynchronous data transfer</a:t>
            </a:r>
            <a:r>
              <a:rPr lang="en-US" sz="2800" smtClean="0">
                <a:latin typeface="Times New Roman" pitchFamily="18" charset="0"/>
              </a:rPr>
              <a:t>. </a:t>
            </a:r>
          </a:p>
          <a:p>
            <a:pPr algn="just" eaLnBrk="1" hangingPunct="1">
              <a:buFont typeface="Wingdings" pitchFamily="2" charset="2"/>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457200"/>
            <a:ext cx="8229600" cy="838200"/>
          </a:xfrm>
        </p:spPr>
        <p:txBody>
          <a:bodyPr/>
          <a:lstStyle/>
          <a:p>
            <a:pPr eaLnBrk="1" hangingPunct="1"/>
            <a:r>
              <a:rPr lang="en-US" smtClean="0">
                <a:latin typeface="Times New Roman" pitchFamily="18" charset="0"/>
              </a:rPr>
              <a:t>Modes of Data Transfer</a:t>
            </a:r>
          </a:p>
        </p:txBody>
      </p:sp>
      <p:sp>
        <p:nvSpPr>
          <p:cNvPr id="45059" name="Rectangle 3"/>
          <p:cNvSpPr>
            <a:spLocks noGrp="1" noChangeArrowheads="1"/>
          </p:cNvSpPr>
          <p:nvPr>
            <p:ph type="body" idx="1"/>
          </p:nvPr>
        </p:nvSpPr>
        <p:spPr>
          <a:xfrm>
            <a:off x="304800" y="1295400"/>
            <a:ext cx="8610600" cy="5257800"/>
          </a:xfrm>
        </p:spPr>
        <p:txBody>
          <a:bodyPr/>
          <a:lstStyle/>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The data transfer can be handled by various modes. some of the modes use CPU as an intermediate path, others transfer the data directly to and from the memory unit and this can be handled by 3 following ways:</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 Programmed I/O</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 Interrupt-Initiated I/O</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iii. Direct Memory Access (DMA)</a:t>
            </a:r>
          </a:p>
          <a:p>
            <a:pPr algn="just" eaLnBrk="1" hangingPunct="1">
              <a:lnSpc>
                <a:spcPct val="115000"/>
              </a:lnSpc>
              <a:spcBef>
                <a:spcPct val="10000"/>
              </a:spcBef>
              <a:spcAft>
                <a:spcPct val="10000"/>
              </a:spcAft>
              <a:buFont typeface="Wingdings" pitchFamily="2" charset="2"/>
              <a:buNone/>
            </a:pPr>
            <a:r>
              <a:rPr lang="en-US" sz="2400" smtClean="0">
                <a:latin typeface="Times New Roman" pitchFamily="18" charset="0"/>
              </a:rPr>
              <a:t> 	</a:t>
            </a:r>
          </a:p>
          <a:p>
            <a:pPr algn="just" eaLnBrk="1" hangingPunct="1">
              <a:lnSpc>
                <a:spcPct val="90000"/>
              </a:lnSpc>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457200"/>
            <a:ext cx="8229600" cy="762000"/>
          </a:xfrm>
        </p:spPr>
        <p:txBody>
          <a:bodyPr/>
          <a:lstStyle/>
          <a:p>
            <a:pPr eaLnBrk="1" hangingPunct="1"/>
            <a:r>
              <a:rPr lang="en-US" smtClean="0">
                <a:latin typeface="Times New Roman" pitchFamily="18" charset="0"/>
              </a:rPr>
              <a:t>Programmed I/O Mode</a:t>
            </a:r>
          </a:p>
        </p:txBody>
      </p:sp>
      <p:sp>
        <p:nvSpPr>
          <p:cNvPr id="46083" name="Rectangle 3"/>
          <p:cNvSpPr>
            <a:spLocks noGrp="1" noChangeArrowheads="1"/>
          </p:cNvSpPr>
          <p:nvPr>
            <p:ph type="body" idx="1"/>
          </p:nvPr>
        </p:nvSpPr>
        <p:spPr>
          <a:xfrm>
            <a:off x="457200" y="1295400"/>
            <a:ext cx="8229600" cy="45720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In this mode of data transfer the operations are the results in I/O instructions which is a part of computer program. Each data transfer is initiated by a instruction in the program. Normally the transfer is from a CPU register to peripheral device or vice-versa.</a:t>
            </a:r>
          </a:p>
          <a:p>
            <a:pPr algn="just"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Programmed I/O Mode</a:t>
            </a:r>
          </a:p>
        </p:txBody>
      </p:sp>
      <p:sp>
        <p:nvSpPr>
          <p:cNvPr id="47107" name="Rectangle 3"/>
          <p:cNvSpPr>
            <a:spLocks noGrp="1" noChangeArrowheads="1"/>
          </p:cNvSpPr>
          <p:nvPr>
            <p:ph type="body" idx="1"/>
          </p:nvPr>
        </p:nvSpPr>
        <p:spPr>
          <a:xfrm>
            <a:off x="457200" y="1371600"/>
            <a:ext cx="8229600" cy="44958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Once the data is initiated the CPU starts monitoring the interface to see when next transfer can made. The instructions of the program keep close tabs on everything that takes place in the interface unit and the I/O devices.</a:t>
            </a:r>
          </a:p>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In this technique CPU is responsible for executing data from the memory for output and storing data in memory for executing of Programmed I/O as shown in Flowchart-: </a:t>
            </a:r>
          </a:p>
          <a:p>
            <a:pPr algn="just" eaLnBrk="1" hangingPunct="1">
              <a:lnSpc>
                <a:spcPct val="90000"/>
              </a:lnSpc>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transfer from I/O device to CPU</a:t>
            </a:r>
            <a:endParaRPr lang="en-US" sz="3600" dirty="0"/>
          </a:p>
        </p:txBody>
      </p:sp>
      <p:pic>
        <p:nvPicPr>
          <p:cNvPr id="1026" name="Picture 2"/>
          <p:cNvPicPr>
            <a:picLocks noGrp="1" noChangeAspect="1" noChangeArrowheads="1"/>
          </p:cNvPicPr>
          <p:nvPr>
            <p:ph idx="1"/>
          </p:nvPr>
        </p:nvPicPr>
        <p:blipFill>
          <a:blip r:embed="rId2"/>
          <a:srcRect t="14177"/>
          <a:stretch>
            <a:fillRect/>
          </a:stretch>
        </p:blipFill>
        <p:spPr bwMode="auto">
          <a:xfrm>
            <a:off x="457200" y="2590800"/>
            <a:ext cx="8229600" cy="304828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6"/>
          <p:cNvSpPr>
            <a:spLocks noChangeArrowheads="1"/>
          </p:cNvSpPr>
          <p:nvPr/>
        </p:nvSpPr>
        <p:spPr bwMode="auto">
          <a:xfrm>
            <a:off x="3962400" y="4953000"/>
            <a:ext cx="1600200" cy="1447800"/>
          </a:xfrm>
          <a:prstGeom prst="flowChartDecision">
            <a:avLst/>
          </a:prstGeom>
          <a:noFill/>
          <a:ln w="28575">
            <a:solidFill>
              <a:schemeClr val="tx1"/>
            </a:solidFill>
            <a:miter lim="800000"/>
            <a:headEnd/>
            <a:tailEnd/>
          </a:ln>
        </p:spPr>
        <p:txBody>
          <a:bodyPr wrap="none" anchor="ctr"/>
          <a:lstStyle/>
          <a:p>
            <a:endParaRPr lang="en-US"/>
          </a:p>
        </p:txBody>
      </p:sp>
      <p:sp>
        <p:nvSpPr>
          <p:cNvPr id="48131" name="Text Box 24"/>
          <p:cNvSpPr txBox="1">
            <a:spLocks noChangeArrowheads="1"/>
          </p:cNvSpPr>
          <p:nvPr/>
        </p:nvSpPr>
        <p:spPr bwMode="auto">
          <a:xfrm>
            <a:off x="4876800" y="6248400"/>
            <a:ext cx="8382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yes</a:t>
            </a:r>
          </a:p>
        </p:txBody>
      </p:sp>
      <p:sp>
        <p:nvSpPr>
          <p:cNvPr id="48132" name="Line 31"/>
          <p:cNvSpPr>
            <a:spLocks noChangeShapeType="1"/>
          </p:cNvSpPr>
          <p:nvPr/>
        </p:nvSpPr>
        <p:spPr bwMode="auto">
          <a:xfrm flipV="1">
            <a:off x="1600200" y="1371600"/>
            <a:ext cx="0" cy="1676400"/>
          </a:xfrm>
          <a:prstGeom prst="line">
            <a:avLst/>
          </a:prstGeom>
          <a:noFill/>
          <a:ln w="9525">
            <a:solidFill>
              <a:schemeClr val="tx1"/>
            </a:solidFill>
            <a:round/>
            <a:headEnd/>
            <a:tailEnd/>
          </a:ln>
        </p:spPr>
        <p:txBody>
          <a:bodyPr/>
          <a:lstStyle/>
          <a:p>
            <a:endParaRPr lang="en-US"/>
          </a:p>
        </p:txBody>
      </p:sp>
      <p:grpSp>
        <p:nvGrpSpPr>
          <p:cNvPr id="2" name="Group 35"/>
          <p:cNvGrpSpPr>
            <a:grpSpLocks/>
          </p:cNvGrpSpPr>
          <p:nvPr/>
        </p:nvGrpSpPr>
        <p:grpSpPr bwMode="auto">
          <a:xfrm>
            <a:off x="685800" y="533400"/>
            <a:ext cx="8229600" cy="6324600"/>
            <a:chOff x="685800" y="0"/>
            <a:chExt cx="8229600" cy="6858001"/>
          </a:xfrm>
        </p:grpSpPr>
        <p:sp>
          <p:nvSpPr>
            <p:cNvPr id="48134" name="Line 8"/>
            <p:cNvSpPr>
              <a:spLocks noChangeShapeType="1"/>
            </p:cNvSpPr>
            <p:nvPr/>
          </p:nvSpPr>
          <p:spPr bwMode="auto">
            <a:xfrm>
              <a:off x="4572000" y="3429000"/>
              <a:ext cx="0" cy="304800"/>
            </a:xfrm>
            <a:prstGeom prst="line">
              <a:avLst/>
            </a:prstGeom>
            <a:noFill/>
            <a:ln w="28575">
              <a:solidFill>
                <a:schemeClr val="tx1"/>
              </a:solidFill>
              <a:round/>
              <a:headEnd/>
              <a:tailEnd type="triangle" w="med" len="med"/>
            </a:ln>
          </p:spPr>
          <p:txBody>
            <a:bodyPr/>
            <a:lstStyle/>
            <a:p>
              <a:endParaRPr lang="en-US"/>
            </a:p>
          </p:txBody>
        </p:sp>
        <p:sp>
          <p:nvSpPr>
            <p:cNvPr id="48135" name="Line 10"/>
            <p:cNvSpPr>
              <a:spLocks noChangeShapeType="1"/>
            </p:cNvSpPr>
            <p:nvPr/>
          </p:nvSpPr>
          <p:spPr bwMode="auto">
            <a:xfrm>
              <a:off x="4495800" y="914400"/>
              <a:ext cx="0" cy="304800"/>
            </a:xfrm>
            <a:prstGeom prst="line">
              <a:avLst/>
            </a:prstGeom>
            <a:noFill/>
            <a:ln w="28575">
              <a:solidFill>
                <a:schemeClr val="tx1"/>
              </a:solidFill>
              <a:round/>
              <a:headEnd/>
              <a:tailEnd type="triangle" w="med" len="med"/>
            </a:ln>
          </p:spPr>
          <p:txBody>
            <a:bodyPr/>
            <a:lstStyle/>
            <a:p>
              <a:endParaRPr lang="en-US"/>
            </a:p>
          </p:txBody>
        </p:sp>
        <p:sp>
          <p:nvSpPr>
            <p:cNvPr id="48136" name="Line 23"/>
            <p:cNvSpPr>
              <a:spLocks noChangeShapeType="1"/>
            </p:cNvSpPr>
            <p:nvPr/>
          </p:nvSpPr>
          <p:spPr bwMode="auto">
            <a:xfrm>
              <a:off x="4724400" y="6324600"/>
              <a:ext cx="0" cy="304800"/>
            </a:xfrm>
            <a:prstGeom prst="line">
              <a:avLst/>
            </a:prstGeom>
            <a:noFill/>
            <a:ln w="38100">
              <a:solidFill>
                <a:schemeClr val="tx1"/>
              </a:solidFill>
              <a:round/>
              <a:headEnd/>
              <a:tailEnd type="triangle" w="med" len="med"/>
            </a:ln>
          </p:spPr>
          <p:txBody>
            <a:bodyPr/>
            <a:lstStyle/>
            <a:p>
              <a:endParaRPr lang="en-US"/>
            </a:p>
          </p:txBody>
        </p:sp>
        <p:sp>
          <p:nvSpPr>
            <p:cNvPr id="48137" name="Rectangle 2"/>
            <p:cNvSpPr>
              <a:spLocks noChangeArrowheads="1"/>
            </p:cNvSpPr>
            <p:nvPr/>
          </p:nvSpPr>
          <p:spPr bwMode="auto">
            <a:xfrm>
              <a:off x="2971800" y="381000"/>
              <a:ext cx="3352800" cy="533400"/>
            </a:xfrm>
            <a:prstGeom prst="rect">
              <a:avLst/>
            </a:prstGeom>
            <a:noFill/>
            <a:ln w="28575">
              <a:solidFill>
                <a:schemeClr val="tx1"/>
              </a:solidFill>
              <a:miter lim="800000"/>
              <a:headEnd/>
              <a:tailEnd/>
            </a:ln>
          </p:spPr>
          <p:txBody>
            <a:bodyPr wrap="none" anchor="ctr"/>
            <a:lstStyle/>
            <a:p>
              <a:endParaRPr lang="en-US"/>
            </a:p>
          </p:txBody>
        </p:sp>
        <p:sp>
          <p:nvSpPr>
            <p:cNvPr id="48138" name="Rectangle 3"/>
            <p:cNvSpPr>
              <a:spLocks noChangeArrowheads="1"/>
            </p:cNvSpPr>
            <p:nvPr/>
          </p:nvSpPr>
          <p:spPr bwMode="auto">
            <a:xfrm>
              <a:off x="2971800" y="1219200"/>
              <a:ext cx="3429000" cy="533400"/>
            </a:xfrm>
            <a:prstGeom prst="rect">
              <a:avLst/>
            </a:prstGeom>
            <a:noFill/>
            <a:ln w="28575">
              <a:solidFill>
                <a:schemeClr val="tx1"/>
              </a:solidFill>
              <a:miter lim="800000"/>
              <a:headEnd/>
              <a:tailEnd/>
            </a:ln>
          </p:spPr>
          <p:txBody>
            <a:bodyPr wrap="none" anchor="ctr"/>
            <a:lstStyle/>
            <a:p>
              <a:endParaRPr lang="en-US"/>
            </a:p>
          </p:txBody>
        </p:sp>
        <p:sp>
          <p:nvSpPr>
            <p:cNvPr id="48139" name="AutoShape 4"/>
            <p:cNvSpPr>
              <a:spLocks noChangeArrowheads="1"/>
            </p:cNvSpPr>
            <p:nvPr/>
          </p:nvSpPr>
          <p:spPr bwMode="auto">
            <a:xfrm>
              <a:off x="3962400" y="1981200"/>
              <a:ext cx="1219200" cy="1447800"/>
            </a:xfrm>
            <a:prstGeom prst="flowChartDecision">
              <a:avLst/>
            </a:prstGeom>
            <a:noFill/>
            <a:ln w="28575">
              <a:solidFill>
                <a:schemeClr val="tx1"/>
              </a:solidFill>
              <a:miter lim="800000"/>
              <a:headEnd/>
              <a:tailEnd/>
            </a:ln>
          </p:spPr>
          <p:txBody>
            <a:bodyPr wrap="none" anchor="ctr"/>
            <a:lstStyle/>
            <a:p>
              <a:endParaRPr lang="en-US"/>
            </a:p>
          </p:txBody>
        </p:sp>
        <p:sp>
          <p:nvSpPr>
            <p:cNvPr id="48140" name="Rectangle 5"/>
            <p:cNvSpPr>
              <a:spLocks noChangeArrowheads="1"/>
            </p:cNvSpPr>
            <p:nvPr/>
          </p:nvSpPr>
          <p:spPr bwMode="auto">
            <a:xfrm>
              <a:off x="1828800" y="3733800"/>
              <a:ext cx="5943600" cy="762000"/>
            </a:xfrm>
            <a:prstGeom prst="rect">
              <a:avLst/>
            </a:prstGeom>
            <a:noFill/>
            <a:ln w="28575">
              <a:solidFill>
                <a:schemeClr val="tx1"/>
              </a:solidFill>
              <a:miter lim="800000"/>
              <a:headEnd/>
              <a:tailEnd/>
            </a:ln>
          </p:spPr>
          <p:txBody>
            <a:bodyPr wrap="none" anchor="ctr"/>
            <a:lstStyle/>
            <a:p>
              <a:endParaRPr lang="en-US"/>
            </a:p>
          </p:txBody>
        </p:sp>
        <p:sp>
          <p:nvSpPr>
            <p:cNvPr id="48141" name="Line 7"/>
            <p:cNvSpPr>
              <a:spLocks noChangeShapeType="1"/>
            </p:cNvSpPr>
            <p:nvPr/>
          </p:nvSpPr>
          <p:spPr bwMode="auto">
            <a:xfrm>
              <a:off x="4495800" y="0"/>
              <a:ext cx="0" cy="381000"/>
            </a:xfrm>
            <a:prstGeom prst="line">
              <a:avLst/>
            </a:prstGeom>
            <a:noFill/>
            <a:ln w="28575">
              <a:solidFill>
                <a:schemeClr val="tx1"/>
              </a:solidFill>
              <a:round/>
              <a:headEnd/>
              <a:tailEnd type="triangle" w="med" len="med"/>
            </a:ln>
          </p:spPr>
          <p:txBody>
            <a:bodyPr/>
            <a:lstStyle/>
            <a:p>
              <a:endParaRPr lang="en-US"/>
            </a:p>
          </p:txBody>
        </p:sp>
        <p:sp>
          <p:nvSpPr>
            <p:cNvPr id="48142" name="Line 9"/>
            <p:cNvSpPr>
              <a:spLocks noChangeShapeType="1"/>
            </p:cNvSpPr>
            <p:nvPr/>
          </p:nvSpPr>
          <p:spPr bwMode="auto">
            <a:xfrm>
              <a:off x="4572000" y="1752600"/>
              <a:ext cx="0" cy="228600"/>
            </a:xfrm>
            <a:prstGeom prst="line">
              <a:avLst/>
            </a:prstGeom>
            <a:noFill/>
            <a:ln w="28575">
              <a:solidFill>
                <a:schemeClr val="tx1"/>
              </a:solidFill>
              <a:round/>
              <a:headEnd/>
              <a:tailEnd type="triangle" w="med" len="med"/>
            </a:ln>
          </p:spPr>
          <p:txBody>
            <a:bodyPr/>
            <a:lstStyle/>
            <a:p>
              <a:endParaRPr lang="en-US"/>
            </a:p>
          </p:txBody>
        </p:sp>
        <p:sp>
          <p:nvSpPr>
            <p:cNvPr id="48143" name="Line 11"/>
            <p:cNvSpPr>
              <a:spLocks noChangeShapeType="1"/>
            </p:cNvSpPr>
            <p:nvPr/>
          </p:nvSpPr>
          <p:spPr bwMode="auto">
            <a:xfrm>
              <a:off x="4724400" y="4495800"/>
              <a:ext cx="0" cy="381000"/>
            </a:xfrm>
            <a:prstGeom prst="line">
              <a:avLst/>
            </a:prstGeom>
            <a:noFill/>
            <a:ln w="28575">
              <a:solidFill>
                <a:schemeClr val="tx1"/>
              </a:solidFill>
              <a:round/>
              <a:headEnd/>
              <a:tailEnd type="triangle" w="med" len="med"/>
            </a:ln>
          </p:spPr>
          <p:txBody>
            <a:bodyPr/>
            <a:lstStyle/>
            <a:p>
              <a:endParaRPr lang="en-US"/>
            </a:p>
          </p:txBody>
        </p:sp>
        <p:sp>
          <p:nvSpPr>
            <p:cNvPr id="48144" name="Line 14"/>
            <p:cNvSpPr>
              <a:spLocks noChangeShapeType="1"/>
            </p:cNvSpPr>
            <p:nvPr/>
          </p:nvSpPr>
          <p:spPr bwMode="auto">
            <a:xfrm flipH="1">
              <a:off x="685800" y="5638800"/>
              <a:ext cx="3352800" cy="0"/>
            </a:xfrm>
            <a:prstGeom prst="line">
              <a:avLst/>
            </a:prstGeom>
            <a:noFill/>
            <a:ln w="9525">
              <a:solidFill>
                <a:schemeClr val="tx1"/>
              </a:solidFill>
              <a:round/>
              <a:headEnd/>
              <a:tailEnd/>
            </a:ln>
          </p:spPr>
          <p:txBody>
            <a:bodyPr/>
            <a:lstStyle/>
            <a:p>
              <a:endParaRPr lang="en-US"/>
            </a:p>
          </p:txBody>
        </p:sp>
        <p:sp>
          <p:nvSpPr>
            <p:cNvPr id="48145" name="Line 15"/>
            <p:cNvSpPr>
              <a:spLocks noChangeShapeType="1"/>
            </p:cNvSpPr>
            <p:nvPr/>
          </p:nvSpPr>
          <p:spPr bwMode="auto">
            <a:xfrm flipV="1">
              <a:off x="685800" y="152400"/>
              <a:ext cx="0" cy="5486400"/>
            </a:xfrm>
            <a:prstGeom prst="line">
              <a:avLst/>
            </a:prstGeom>
            <a:noFill/>
            <a:ln w="9525">
              <a:solidFill>
                <a:schemeClr val="tx1"/>
              </a:solidFill>
              <a:round/>
              <a:headEnd/>
              <a:tailEnd/>
            </a:ln>
          </p:spPr>
          <p:txBody>
            <a:bodyPr/>
            <a:lstStyle/>
            <a:p>
              <a:endParaRPr lang="en-US"/>
            </a:p>
          </p:txBody>
        </p:sp>
        <p:sp>
          <p:nvSpPr>
            <p:cNvPr id="48146" name="Line 16"/>
            <p:cNvSpPr>
              <a:spLocks noChangeShapeType="1"/>
            </p:cNvSpPr>
            <p:nvPr/>
          </p:nvSpPr>
          <p:spPr bwMode="auto">
            <a:xfrm flipH="1">
              <a:off x="685800" y="152400"/>
              <a:ext cx="3810000" cy="0"/>
            </a:xfrm>
            <a:prstGeom prst="line">
              <a:avLst/>
            </a:prstGeom>
            <a:noFill/>
            <a:ln w="9525">
              <a:solidFill>
                <a:schemeClr val="tx1"/>
              </a:solidFill>
              <a:round/>
              <a:headEnd type="triangle" w="med" len="med"/>
              <a:tailEnd/>
            </a:ln>
          </p:spPr>
          <p:txBody>
            <a:bodyPr/>
            <a:lstStyle/>
            <a:p>
              <a:endParaRPr lang="en-US"/>
            </a:p>
          </p:txBody>
        </p:sp>
        <p:sp>
          <p:nvSpPr>
            <p:cNvPr id="48147" name="Text Box 17"/>
            <p:cNvSpPr txBox="1">
              <a:spLocks noChangeArrowheads="1"/>
            </p:cNvSpPr>
            <p:nvPr/>
          </p:nvSpPr>
          <p:spPr bwMode="auto">
            <a:xfrm>
              <a:off x="3124200" y="304800"/>
              <a:ext cx="3368675" cy="641350"/>
            </a:xfrm>
            <a:prstGeom prst="rect">
              <a:avLst/>
            </a:prstGeom>
            <a:noFill/>
            <a:ln w="9525">
              <a:noFill/>
              <a:miter lim="800000"/>
              <a:headEnd/>
              <a:tailEnd/>
            </a:ln>
          </p:spPr>
          <p:txBody>
            <a:bodyPr>
              <a:spAutoFit/>
            </a:bodyPr>
            <a:lstStyle/>
            <a:p>
              <a:r>
                <a:rPr lang="en-US" b="1">
                  <a:latin typeface="Times New Roman" pitchFamily="18" charset="0"/>
                </a:rPr>
                <a:t>CPU issues the read or write command to I/O module</a:t>
              </a:r>
            </a:p>
          </p:txBody>
        </p:sp>
        <p:sp>
          <p:nvSpPr>
            <p:cNvPr id="48148" name="Text Box 18"/>
            <p:cNvSpPr txBox="1">
              <a:spLocks noChangeArrowheads="1"/>
            </p:cNvSpPr>
            <p:nvPr/>
          </p:nvSpPr>
          <p:spPr bwMode="auto">
            <a:xfrm>
              <a:off x="3048000" y="1143000"/>
              <a:ext cx="3429000" cy="64135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I/O module informs about its status to CPU</a:t>
              </a:r>
            </a:p>
          </p:txBody>
        </p:sp>
        <p:sp>
          <p:nvSpPr>
            <p:cNvPr id="48149" name="Text Box 19"/>
            <p:cNvSpPr txBox="1">
              <a:spLocks noChangeArrowheads="1"/>
            </p:cNvSpPr>
            <p:nvPr/>
          </p:nvSpPr>
          <p:spPr bwMode="auto">
            <a:xfrm>
              <a:off x="4191000" y="2438400"/>
              <a:ext cx="11430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Status</a:t>
              </a:r>
            </a:p>
          </p:txBody>
        </p:sp>
        <p:sp>
          <p:nvSpPr>
            <p:cNvPr id="48150" name="Text Box 20"/>
            <p:cNvSpPr txBox="1">
              <a:spLocks noChangeArrowheads="1"/>
            </p:cNvSpPr>
            <p:nvPr/>
          </p:nvSpPr>
          <p:spPr bwMode="auto">
            <a:xfrm>
              <a:off x="4648200" y="3352800"/>
              <a:ext cx="1447800" cy="336550"/>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Ready</a:t>
              </a:r>
            </a:p>
          </p:txBody>
        </p:sp>
        <p:sp>
          <p:nvSpPr>
            <p:cNvPr id="48151" name="Text Box 21"/>
            <p:cNvSpPr txBox="1">
              <a:spLocks noChangeArrowheads="1"/>
            </p:cNvSpPr>
            <p:nvPr/>
          </p:nvSpPr>
          <p:spPr bwMode="auto">
            <a:xfrm>
              <a:off x="1752600" y="3733800"/>
              <a:ext cx="6172200" cy="64135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CPU reads word from I/O module &amp; writes it to memory or CPU reads word from memory &amp; writes it to I/O module</a:t>
              </a:r>
            </a:p>
          </p:txBody>
        </p:sp>
        <p:sp>
          <p:nvSpPr>
            <p:cNvPr id="48152" name="Text Box 22"/>
            <p:cNvSpPr txBox="1">
              <a:spLocks noChangeArrowheads="1"/>
            </p:cNvSpPr>
            <p:nvPr/>
          </p:nvSpPr>
          <p:spPr bwMode="auto">
            <a:xfrm>
              <a:off x="4343400" y="5029200"/>
              <a:ext cx="1143000" cy="947738"/>
            </a:xfrm>
            <a:prstGeom prst="rect">
              <a:avLst/>
            </a:prstGeom>
            <a:noFill/>
            <a:ln w="9525">
              <a:noFill/>
              <a:miter lim="800000"/>
              <a:headEnd/>
              <a:tailEnd/>
            </a:ln>
          </p:spPr>
          <p:txBody>
            <a:bodyPr>
              <a:spAutoFit/>
            </a:bodyPr>
            <a:lstStyle/>
            <a:p>
              <a:pPr>
                <a:spcBef>
                  <a:spcPct val="50000"/>
                </a:spcBef>
              </a:pPr>
              <a:r>
                <a:rPr lang="en-US" sz="1400" b="1">
                  <a:latin typeface="Times New Roman" pitchFamily="18" charset="0"/>
                </a:rPr>
                <a:t>   </a:t>
              </a:r>
              <a:r>
                <a:rPr lang="en-US" sz="1600" b="1">
                  <a:latin typeface="Times New Roman" pitchFamily="18" charset="0"/>
                </a:rPr>
                <a:t>Is transfer</a:t>
              </a:r>
            </a:p>
            <a:p>
              <a:pPr>
                <a:spcBef>
                  <a:spcPct val="50000"/>
                </a:spcBef>
              </a:pPr>
              <a:r>
                <a:rPr lang="en-US" sz="1600" b="1">
                  <a:latin typeface="Times New Roman" pitchFamily="18" charset="0"/>
                </a:rPr>
                <a:t>complete</a:t>
              </a:r>
            </a:p>
          </p:txBody>
        </p:sp>
        <p:sp>
          <p:nvSpPr>
            <p:cNvPr id="48153" name="Text Box 25"/>
            <p:cNvSpPr txBox="1">
              <a:spLocks noChangeArrowheads="1"/>
            </p:cNvSpPr>
            <p:nvPr/>
          </p:nvSpPr>
          <p:spPr bwMode="auto">
            <a:xfrm>
              <a:off x="3276600" y="6491288"/>
              <a:ext cx="3733800" cy="366713"/>
            </a:xfrm>
            <a:prstGeom prst="rect">
              <a:avLst/>
            </a:prstGeom>
            <a:noFill/>
            <a:ln w="9525">
              <a:noFill/>
              <a:miter lim="800000"/>
              <a:headEnd/>
              <a:tailEnd/>
            </a:ln>
          </p:spPr>
          <p:txBody>
            <a:bodyPr>
              <a:spAutoFit/>
            </a:bodyPr>
            <a:lstStyle/>
            <a:p>
              <a:pPr>
                <a:spcBef>
                  <a:spcPct val="50000"/>
                </a:spcBef>
              </a:pPr>
              <a:r>
                <a:rPr lang="en-US" b="1"/>
                <a:t>Execute next instruction</a:t>
              </a:r>
            </a:p>
          </p:txBody>
        </p:sp>
        <p:sp>
          <p:nvSpPr>
            <p:cNvPr id="48154" name="Text Box 26"/>
            <p:cNvSpPr txBox="1">
              <a:spLocks noChangeArrowheads="1"/>
            </p:cNvSpPr>
            <p:nvPr/>
          </p:nvSpPr>
          <p:spPr bwMode="auto">
            <a:xfrm>
              <a:off x="1371600" y="5715000"/>
              <a:ext cx="22098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	NO</a:t>
              </a:r>
            </a:p>
          </p:txBody>
        </p:sp>
        <p:sp>
          <p:nvSpPr>
            <p:cNvPr id="48155" name="Line 28"/>
            <p:cNvSpPr>
              <a:spLocks noChangeShapeType="1"/>
            </p:cNvSpPr>
            <p:nvPr/>
          </p:nvSpPr>
          <p:spPr bwMode="auto">
            <a:xfrm>
              <a:off x="5181600" y="2667000"/>
              <a:ext cx="1524000" cy="0"/>
            </a:xfrm>
            <a:prstGeom prst="line">
              <a:avLst/>
            </a:prstGeom>
            <a:noFill/>
            <a:ln w="9525">
              <a:solidFill>
                <a:schemeClr val="tx1"/>
              </a:solidFill>
              <a:round/>
              <a:headEnd/>
              <a:tailEnd type="triangle" w="med" len="med"/>
            </a:ln>
          </p:spPr>
          <p:txBody>
            <a:bodyPr/>
            <a:lstStyle/>
            <a:p>
              <a:endParaRPr lang="en-US"/>
            </a:p>
          </p:txBody>
        </p:sp>
        <p:sp>
          <p:nvSpPr>
            <p:cNvPr id="48156" name="Text Box 29"/>
            <p:cNvSpPr txBox="1">
              <a:spLocks noChangeArrowheads="1"/>
            </p:cNvSpPr>
            <p:nvPr/>
          </p:nvSpPr>
          <p:spPr bwMode="auto">
            <a:xfrm>
              <a:off x="6781800" y="2514600"/>
              <a:ext cx="12954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Error</a:t>
              </a:r>
            </a:p>
          </p:txBody>
        </p:sp>
        <p:sp>
          <p:nvSpPr>
            <p:cNvPr id="48157" name="Line 30"/>
            <p:cNvSpPr>
              <a:spLocks noChangeShapeType="1"/>
            </p:cNvSpPr>
            <p:nvPr/>
          </p:nvSpPr>
          <p:spPr bwMode="auto">
            <a:xfrm flipH="1">
              <a:off x="1600200" y="2667000"/>
              <a:ext cx="2362200" cy="0"/>
            </a:xfrm>
            <a:prstGeom prst="line">
              <a:avLst/>
            </a:prstGeom>
            <a:noFill/>
            <a:ln w="6350">
              <a:solidFill>
                <a:schemeClr val="tx1"/>
              </a:solidFill>
              <a:round/>
              <a:headEnd type="triangle" w="med" len="med"/>
              <a:tailEnd/>
            </a:ln>
          </p:spPr>
          <p:txBody>
            <a:bodyPr/>
            <a:lstStyle/>
            <a:p>
              <a:endParaRPr lang="en-US"/>
            </a:p>
          </p:txBody>
        </p:sp>
        <p:sp>
          <p:nvSpPr>
            <p:cNvPr id="48158" name="Line 32"/>
            <p:cNvSpPr>
              <a:spLocks noChangeShapeType="1"/>
            </p:cNvSpPr>
            <p:nvPr/>
          </p:nvSpPr>
          <p:spPr bwMode="auto">
            <a:xfrm>
              <a:off x="1600200" y="990600"/>
              <a:ext cx="2895600" cy="0"/>
            </a:xfrm>
            <a:prstGeom prst="line">
              <a:avLst/>
            </a:prstGeom>
            <a:noFill/>
            <a:ln w="6350">
              <a:solidFill>
                <a:schemeClr val="tx1"/>
              </a:solidFill>
              <a:round/>
              <a:headEnd/>
              <a:tailEnd type="triangle" w="med" len="med"/>
            </a:ln>
          </p:spPr>
          <p:txBody>
            <a:bodyPr/>
            <a:lstStyle/>
            <a:p>
              <a:endParaRPr lang="en-US"/>
            </a:p>
          </p:txBody>
        </p:sp>
        <p:sp>
          <p:nvSpPr>
            <p:cNvPr id="48159" name="Text Box 33"/>
            <p:cNvSpPr txBox="1">
              <a:spLocks noChangeArrowheads="1"/>
            </p:cNvSpPr>
            <p:nvPr/>
          </p:nvSpPr>
          <p:spPr bwMode="auto">
            <a:xfrm>
              <a:off x="6934200" y="0"/>
              <a:ext cx="19812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Programmed I/O</a:t>
              </a:r>
            </a:p>
          </p:txBody>
        </p:sp>
        <p:sp>
          <p:nvSpPr>
            <p:cNvPr id="48160" name="Text Box 34"/>
            <p:cNvSpPr txBox="1">
              <a:spLocks noChangeArrowheads="1"/>
            </p:cNvSpPr>
            <p:nvPr/>
          </p:nvSpPr>
          <p:spPr bwMode="auto">
            <a:xfrm>
              <a:off x="2286000" y="2667000"/>
              <a:ext cx="14478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Busy</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sz="3600" dirty="0" smtClean="0">
                <a:latin typeface="Times New Roman" pitchFamily="18" charset="0"/>
              </a:rPr>
              <a:t>Input - Output Interface</a:t>
            </a:r>
          </a:p>
        </p:txBody>
      </p:sp>
      <p:sp>
        <p:nvSpPr>
          <p:cNvPr id="7171" name="Rectangle 3"/>
          <p:cNvSpPr>
            <a:spLocks noGrp="1" noChangeArrowheads="1"/>
          </p:cNvSpPr>
          <p:nvPr>
            <p:ph type="body" idx="1"/>
          </p:nvPr>
        </p:nvSpPr>
        <p:spPr>
          <a:xfrm>
            <a:off x="457200" y="990600"/>
            <a:ext cx="8229600" cy="5135563"/>
          </a:xfrm>
        </p:spPr>
        <p:txBody>
          <a:bodyPr>
            <a:normAutofit/>
          </a:bodyPr>
          <a:lstStyle/>
          <a:p>
            <a:pPr>
              <a:lnSpc>
                <a:spcPct val="150000"/>
              </a:lnSpc>
              <a:spcBef>
                <a:spcPct val="15000"/>
              </a:spcBef>
              <a:spcAft>
                <a:spcPct val="15000"/>
              </a:spcAft>
            </a:pPr>
            <a:r>
              <a:rPr lang="en-US" sz="2400" dirty="0" smtClean="0">
                <a:latin typeface="Times New Roman" pitchFamily="18" charset="0"/>
              </a:rPr>
              <a:t>Input Output Interface provides a method for transferring information between internal storage and external I/O devices.</a:t>
            </a:r>
          </a:p>
          <a:p>
            <a:pPr>
              <a:lnSpc>
                <a:spcPct val="150000"/>
              </a:lnSpc>
              <a:spcBef>
                <a:spcPct val="15000"/>
              </a:spcBef>
              <a:spcAft>
                <a:spcPct val="15000"/>
              </a:spcAft>
            </a:pPr>
            <a:r>
              <a:rPr lang="en-US" sz="2400" dirty="0" smtClean="0">
                <a:latin typeface="Times New Roman" pitchFamily="18" charset="0"/>
              </a:rPr>
              <a:t>Peripherals connected to a computer need special communication links for interfacing them with the central processing unit. </a:t>
            </a:r>
          </a:p>
          <a:p>
            <a:pPr>
              <a:lnSpc>
                <a:spcPct val="150000"/>
              </a:lnSpc>
              <a:spcBef>
                <a:spcPct val="15000"/>
              </a:spcBef>
              <a:spcAft>
                <a:spcPct val="15000"/>
              </a:spcAft>
            </a:pPr>
            <a:r>
              <a:rPr lang="en-US" sz="2400" dirty="0" smtClean="0">
                <a:latin typeface="Times New Roman" pitchFamily="18" charset="0"/>
              </a:rPr>
              <a:t> The purpose of communication link is to resolve the differences that exist between the central computer and each peripheral.</a:t>
            </a:r>
          </a:p>
          <a:p>
            <a:pPr>
              <a:lnSpc>
                <a:spcPct val="150000"/>
              </a:lnSpc>
              <a:spcBef>
                <a:spcPct val="15000"/>
              </a:spcBef>
              <a:spcAft>
                <a:spcPct val="15000"/>
              </a:spcAft>
            </a:pP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9"/>
          <p:cNvSpPr>
            <a:spLocks noGrp="1" noChangeArrowheads="1"/>
          </p:cNvSpPr>
          <p:nvPr>
            <p:ph type="title"/>
          </p:nvPr>
        </p:nvSpPr>
        <p:spPr>
          <a:xfrm>
            <a:off x="457200" y="457200"/>
            <a:ext cx="8229600" cy="838200"/>
          </a:xfrm>
        </p:spPr>
        <p:txBody>
          <a:bodyPr/>
          <a:lstStyle/>
          <a:p>
            <a:pPr eaLnBrk="1" hangingPunct="1"/>
            <a:r>
              <a:rPr lang="en-US" smtClean="0">
                <a:latin typeface="Times New Roman" pitchFamily="18" charset="0"/>
              </a:rPr>
              <a:t> Drawback of the Programmed I/O</a:t>
            </a:r>
          </a:p>
        </p:txBody>
      </p:sp>
      <p:sp>
        <p:nvSpPr>
          <p:cNvPr id="49155" name="Rectangle 30"/>
          <p:cNvSpPr>
            <a:spLocks noGrp="1" noChangeArrowheads="1"/>
          </p:cNvSpPr>
          <p:nvPr>
            <p:ph type="body" idx="1"/>
          </p:nvPr>
        </p:nvSpPr>
        <p:spPr>
          <a:xfrm>
            <a:off x="457200" y="1447800"/>
            <a:ext cx="8229600" cy="51054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The main drawback of the Program Initiated I/O was that the CPU has to monitor the units all the times when the program is executing. Thus the CPU stays in a program loop until the I/O unit indicates that it is ready for data transfer. This is a time consuming process and the CPU time is wasted a lot in keeping an eye to the executing of program.</a:t>
            </a:r>
          </a:p>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To remove this problem an Interrupt facility and special commands are used.</a:t>
            </a:r>
            <a:endParaRPr lang="en-US" sz="2400" b="1" u="sng" smtClean="0">
              <a:latin typeface="Times New Roman" pitchFamily="18" charset="0"/>
            </a:endParaRPr>
          </a:p>
          <a:p>
            <a:pPr eaLnBrk="1" hangingPunct="1">
              <a:lnSpc>
                <a:spcPct val="90000"/>
              </a:lnSpc>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Interrupt-Initiated I/O</a:t>
            </a:r>
          </a:p>
        </p:txBody>
      </p:sp>
      <p:sp>
        <p:nvSpPr>
          <p:cNvPr id="50179" name="Rectangle 3"/>
          <p:cNvSpPr>
            <a:spLocks noGrp="1" noChangeArrowheads="1"/>
          </p:cNvSpPr>
          <p:nvPr>
            <p:ph type="body" idx="1"/>
          </p:nvPr>
        </p:nvSpPr>
        <p:spPr>
          <a:xfrm>
            <a:off x="457200" y="1524000"/>
            <a:ext cx="8229600" cy="43434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In this method an interrupt facility an interrupt command is used to inform the  device about the start and end of transfer. In the meantime the CPU executes other program. When the interface determines that the device is ready for data transfer it generates an </a:t>
            </a:r>
            <a:r>
              <a:rPr lang="en-US" sz="2400" b="1" smtClean="0">
                <a:latin typeface="Times New Roman" pitchFamily="18" charset="0"/>
              </a:rPr>
              <a:t>Interrupt Request</a:t>
            </a:r>
            <a:r>
              <a:rPr lang="en-US" sz="2400" smtClean="0">
                <a:latin typeface="Times New Roman" pitchFamily="18" charset="0"/>
              </a:rPr>
              <a:t> and sends it to the computer. </a:t>
            </a:r>
          </a:p>
          <a:p>
            <a:pPr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457200"/>
            <a:ext cx="8229600" cy="990600"/>
          </a:xfrm>
        </p:spPr>
        <p:txBody>
          <a:bodyPr/>
          <a:lstStyle/>
          <a:p>
            <a:pPr eaLnBrk="1" hangingPunct="1"/>
            <a:r>
              <a:rPr lang="en-US" smtClean="0">
                <a:latin typeface="Times New Roman" pitchFamily="18" charset="0"/>
              </a:rPr>
              <a:t>Interrupt-Initiated I/O</a:t>
            </a:r>
          </a:p>
        </p:txBody>
      </p:sp>
      <p:sp>
        <p:nvSpPr>
          <p:cNvPr id="51203" name="Rectangle 3"/>
          <p:cNvSpPr>
            <a:spLocks noGrp="1" noChangeArrowheads="1"/>
          </p:cNvSpPr>
          <p:nvPr>
            <p:ph type="body" idx="1"/>
          </p:nvPr>
        </p:nvSpPr>
        <p:spPr>
          <a:xfrm>
            <a:off x="457200" y="1524000"/>
            <a:ext cx="8229600" cy="4419600"/>
          </a:xfrm>
        </p:spPr>
        <p:txBody>
          <a:bodyPr/>
          <a:lstStyle/>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When the CPU receives such an signal, it temporarily stops the execution of the program and branches to a service program to process the I/O transfer and after completing it returns back to task, what it was originally performing.</a:t>
            </a:r>
          </a:p>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The Execution process of  Interrupt–Initiated I/O is represented in the flowchart: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6"/>
          <p:cNvSpPr>
            <a:spLocks noChangeArrowheads="1"/>
          </p:cNvSpPr>
          <p:nvPr/>
        </p:nvSpPr>
        <p:spPr bwMode="auto">
          <a:xfrm>
            <a:off x="3733800" y="4800600"/>
            <a:ext cx="1600200" cy="1447800"/>
          </a:xfrm>
          <a:prstGeom prst="flowChartDecision">
            <a:avLst/>
          </a:prstGeom>
          <a:noFill/>
          <a:ln w="28575">
            <a:solidFill>
              <a:schemeClr val="tx1"/>
            </a:solidFill>
            <a:miter lim="800000"/>
            <a:headEnd/>
            <a:tailEnd/>
          </a:ln>
        </p:spPr>
        <p:txBody>
          <a:bodyPr wrap="none" anchor="ctr"/>
          <a:lstStyle/>
          <a:p>
            <a:endParaRPr lang="en-US"/>
          </a:p>
        </p:txBody>
      </p:sp>
      <p:sp>
        <p:nvSpPr>
          <p:cNvPr id="52227" name="Text Box 18"/>
          <p:cNvSpPr txBox="1">
            <a:spLocks noChangeArrowheads="1"/>
          </p:cNvSpPr>
          <p:nvPr/>
        </p:nvSpPr>
        <p:spPr bwMode="auto">
          <a:xfrm>
            <a:off x="4648200" y="3352800"/>
            <a:ext cx="1447800" cy="336550"/>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Ready</a:t>
            </a:r>
          </a:p>
        </p:txBody>
      </p:sp>
      <p:grpSp>
        <p:nvGrpSpPr>
          <p:cNvPr id="2" name="Group 31"/>
          <p:cNvGrpSpPr>
            <a:grpSpLocks/>
          </p:cNvGrpSpPr>
          <p:nvPr/>
        </p:nvGrpSpPr>
        <p:grpSpPr bwMode="auto">
          <a:xfrm>
            <a:off x="457200" y="381000"/>
            <a:ext cx="8458200" cy="6324600"/>
            <a:chOff x="457200" y="381001"/>
            <a:chExt cx="8458200" cy="6324599"/>
          </a:xfrm>
        </p:grpSpPr>
        <p:sp>
          <p:nvSpPr>
            <p:cNvPr id="52229" name="Line 25"/>
            <p:cNvSpPr>
              <a:spLocks noChangeShapeType="1"/>
            </p:cNvSpPr>
            <p:nvPr/>
          </p:nvSpPr>
          <p:spPr bwMode="auto">
            <a:xfrm>
              <a:off x="4953000" y="2819400"/>
              <a:ext cx="1524000" cy="0"/>
            </a:xfrm>
            <a:prstGeom prst="line">
              <a:avLst/>
            </a:prstGeom>
            <a:noFill/>
            <a:ln w="9525">
              <a:solidFill>
                <a:schemeClr val="tx1"/>
              </a:solidFill>
              <a:round/>
              <a:headEnd/>
              <a:tailEnd type="triangle" w="med" len="med"/>
            </a:ln>
          </p:spPr>
          <p:txBody>
            <a:bodyPr/>
            <a:lstStyle/>
            <a:p>
              <a:endParaRPr lang="en-US"/>
            </a:p>
          </p:txBody>
        </p:sp>
        <p:sp>
          <p:nvSpPr>
            <p:cNvPr id="52230" name="Rectangle 2"/>
            <p:cNvSpPr>
              <a:spLocks noChangeArrowheads="1"/>
            </p:cNvSpPr>
            <p:nvPr/>
          </p:nvSpPr>
          <p:spPr bwMode="auto">
            <a:xfrm>
              <a:off x="2743200" y="728134"/>
              <a:ext cx="3352800" cy="485987"/>
            </a:xfrm>
            <a:prstGeom prst="rect">
              <a:avLst/>
            </a:prstGeom>
            <a:noFill/>
            <a:ln w="28575">
              <a:solidFill>
                <a:schemeClr val="tx1"/>
              </a:solidFill>
              <a:miter lim="800000"/>
              <a:headEnd/>
              <a:tailEnd/>
            </a:ln>
          </p:spPr>
          <p:txBody>
            <a:bodyPr wrap="none" anchor="ctr"/>
            <a:lstStyle/>
            <a:p>
              <a:endParaRPr lang="en-US"/>
            </a:p>
          </p:txBody>
        </p:sp>
        <p:sp>
          <p:nvSpPr>
            <p:cNvPr id="52231" name="Rectangle 3"/>
            <p:cNvSpPr>
              <a:spLocks noChangeArrowheads="1"/>
            </p:cNvSpPr>
            <p:nvPr/>
          </p:nvSpPr>
          <p:spPr bwMode="auto">
            <a:xfrm>
              <a:off x="2743200" y="1491828"/>
              <a:ext cx="3429000" cy="485987"/>
            </a:xfrm>
            <a:prstGeom prst="rect">
              <a:avLst/>
            </a:prstGeom>
            <a:noFill/>
            <a:ln w="28575">
              <a:solidFill>
                <a:schemeClr val="tx1"/>
              </a:solidFill>
              <a:miter lim="800000"/>
              <a:headEnd/>
              <a:tailEnd/>
            </a:ln>
          </p:spPr>
          <p:txBody>
            <a:bodyPr wrap="none" anchor="ctr"/>
            <a:lstStyle/>
            <a:p>
              <a:endParaRPr lang="en-US"/>
            </a:p>
          </p:txBody>
        </p:sp>
        <p:sp>
          <p:nvSpPr>
            <p:cNvPr id="52232" name="AutoShape 4"/>
            <p:cNvSpPr>
              <a:spLocks noChangeArrowheads="1"/>
            </p:cNvSpPr>
            <p:nvPr/>
          </p:nvSpPr>
          <p:spPr bwMode="auto">
            <a:xfrm>
              <a:off x="3733800" y="2186094"/>
              <a:ext cx="1219200" cy="1319106"/>
            </a:xfrm>
            <a:prstGeom prst="flowChartDecision">
              <a:avLst/>
            </a:prstGeom>
            <a:noFill/>
            <a:ln w="28575">
              <a:solidFill>
                <a:schemeClr val="tx1"/>
              </a:solidFill>
              <a:miter lim="800000"/>
              <a:headEnd/>
              <a:tailEnd/>
            </a:ln>
          </p:spPr>
          <p:txBody>
            <a:bodyPr wrap="none" anchor="ctr"/>
            <a:lstStyle/>
            <a:p>
              <a:endParaRPr lang="en-US"/>
            </a:p>
          </p:txBody>
        </p:sp>
        <p:sp>
          <p:nvSpPr>
            <p:cNvPr id="52233" name="Rectangle 5"/>
            <p:cNvSpPr>
              <a:spLocks noChangeArrowheads="1"/>
            </p:cNvSpPr>
            <p:nvPr/>
          </p:nvSpPr>
          <p:spPr bwMode="auto">
            <a:xfrm>
              <a:off x="1600200" y="3782907"/>
              <a:ext cx="5867400" cy="694267"/>
            </a:xfrm>
            <a:prstGeom prst="rect">
              <a:avLst/>
            </a:prstGeom>
            <a:noFill/>
            <a:ln w="28575">
              <a:solidFill>
                <a:schemeClr val="tx1"/>
              </a:solidFill>
              <a:miter lim="800000"/>
              <a:headEnd/>
              <a:tailEnd/>
            </a:ln>
          </p:spPr>
          <p:txBody>
            <a:bodyPr wrap="none" anchor="ctr"/>
            <a:lstStyle/>
            <a:p>
              <a:endParaRPr lang="en-US"/>
            </a:p>
          </p:txBody>
        </p:sp>
        <p:sp>
          <p:nvSpPr>
            <p:cNvPr id="52234" name="Line 7"/>
            <p:cNvSpPr>
              <a:spLocks noChangeShapeType="1"/>
            </p:cNvSpPr>
            <p:nvPr/>
          </p:nvSpPr>
          <p:spPr bwMode="auto">
            <a:xfrm>
              <a:off x="4267200" y="381001"/>
              <a:ext cx="0" cy="347133"/>
            </a:xfrm>
            <a:prstGeom prst="line">
              <a:avLst/>
            </a:prstGeom>
            <a:noFill/>
            <a:ln w="28575">
              <a:solidFill>
                <a:schemeClr val="tx1"/>
              </a:solidFill>
              <a:round/>
              <a:headEnd/>
              <a:tailEnd type="triangle" w="med" len="med"/>
            </a:ln>
          </p:spPr>
          <p:txBody>
            <a:bodyPr/>
            <a:lstStyle/>
            <a:p>
              <a:endParaRPr lang="en-US"/>
            </a:p>
          </p:txBody>
        </p:sp>
        <p:sp>
          <p:nvSpPr>
            <p:cNvPr id="52235" name="Line 8"/>
            <p:cNvSpPr>
              <a:spLocks noChangeShapeType="1"/>
            </p:cNvSpPr>
            <p:nvPr/>
          </p:nvSpPr>
          <p:spPr bwMode="auto">
            <a:xfrm>
              <a:off x="4343400" y="3505201"/>
              <a:ext cx="0" cy="277707"/>
            </a:xfrm>
            <a:prstGeom prst="line">
              <a:avLst/>
            </a:prstGeom>
            <a:noFill/>
            <a:ln w="28575">
              <a:solidFill>
                <a:schemeClr val="tx1"/>
              </a:solidFill>
              <a:round/>
              <a:headEnd/>
              <a:tailEnd type="triangle" w="med" len="med"/>
            </a:ln>
          </p:spPr>
          <p:txBody>
            <a:bodyPr/>
            <a:lstStyle/>
            <a:p>
              <a:endParaRPr lang="en-US"/>
            </a:p>
          </p:txBody>
        </p:sp>
        <p:sp>
          <p:nvSpPr>
            <p:cNvPr id="52236" name="Line 9"/>
            <p:cNvSpPr>
              <a:spLocks noChangeShapeType="1"/>
            </p:cNvSpPr>
            <p:nvPr/>
          </p:nvSpPr>
          <p:spPr bwMode="auto">
            <a:xfrm>
              <a:off x="4343400" y="1977814"/>
              <a:ext cx="0" cy="208280"/>
            </a:xfrm>
            <a:prstGeom prst="line">
              <a:avLst/>
            </a:prstGeom>
            <a:noFill/>
            <a:ln w="28575">
              <a:solidFill>
                <a:schemeClr val="tx1"/>
              </a:solidFill>
              <a:round/>
              <a:headEnd/>
              <a:tailEnd type="triangle" w="med" len="med"/>
            </a:ln>
          </p:spPr>
          <p:txBody>
            <a:bodyPr/>
            <a:lstStyle/>
            <a:p>
              <a:endParaRPr lang="en-US"/>
            </a:p>
          </p:txBody>
        </p:sp>
        <p:sp>
          <p:nvSpPr>
            <p:cNvPr id="52237" name="Line 10"/>
            <p:cNvSpPr>
              <a:spLocks noChangeShapeType="1"/>
            </p:cNvSpPr>
            <p:nvPr/>
          </p:nvSpPr>
          <p:spPr bwMode="auto">
            <a:xfrm>
              <a:off x="4267200" y="1214121"/>
              <a:ext cx="0" cy="277707"/>
            </a:xfrm>
            <a:prstGeom prst="line">
              <a:avLst/>
            </a:prstGeom>
            <a:noFill/>
            <a:ln w="28575">
              <a:solidFill>
                <a:schemeClr val="tx1"/>
              </a:solidFill>
              <a:round/>
              <a:headEnd/>
              <a:tailEnd type="triangle" w="med" len="med"/>
            </a:ln>
          </p:spPr>
          <p:txBody>
            <a:bodyPr/>
            <a:lstStyle/>
            <a:p>
              <a:endParaRPr lang="en-US"/>
            </a:p>
          </p:txBody>
        </p:sp>
        <p:sp>
          <p:nvSpPr>
            <p:cNvPr id="52238" name="Line 11"/>
            <p:cNvSpPr>
              <a:spLocks noChangeShapeType="1"/>
            </p:cNvSpPr>
            <p:nvPr/>
          </p:nvSpPr>
          <p:spPr bwMode="auto">
            <a:xfrm>
              <a:off x="4495800" y="4477174"/>
              <a:ext cx="0" cy="347133"/>
            </a:xfrm>
            <a:prstGeom prst="line">
              <a:avLst/>
            </a:prstGeom>
            <a:noFill/>
            <a:ln w="28575">
              <a:solidFill>
                <a:schemeClr val="tx1"/>
              </a:solidFill>
              <a:round/>
              <a:headEnd/>
              <a:tailEnd type="triangle" w="med" len="med"/>
            </a:ln>
          </p:spPr>
          <p:txBody>
            <a:bodyPr/>
            <a:lstStyle/>
            <a:p>
              <a:endParaRPr lang="en-US"/>
            </a:p>
          </p:txBody>
        </p:sp>
        <p:sp>
          <p:nvSpPr>
            <p:cNvPr id="52239" name="Line 12"/>
            <p:cNvSpPr>
              <a:spLocks noChangeShapeType="1"/>
            </p:cNvSpPr>
            <p:nvPr/>
          </p:nvSpPr>
          <p:spPr bwMode="auto">
            <a:xfrm flipH="1">
              <a:off x="457200" y="5518574"/>
              <a:ext cx="3352800" cy="0"/>
            </a:xfrm>
            <a:prstGeom prst="line">
              <a:avLst/>
            </a:prstGeom>
            <a:noFill/>
            <a:ln w="9525">
              <a:solidFill>
                <a:schemeClr val="tx1"/>
              </a:solidFill>
              <a:round/>
              <a:headEnd/>
              <a:tailEnd/>
            </a:ln>
          </p:spPr>
          <p:txBody>
            <a:bodyPr/>
            <a:lstStyle/>
            <a:p>
              <a:endParaRPr lang="en-US"/>
            </a:p>
          </p:txBody>
        </p:sp>
        <p:sp>
          <p:nvSpPr>
            <p:cNvPr id="52240" name="Line 13"/>
            <p:cNvSpPr>
              <a:spLocks noChangeShapeType="1"/>
            </p:cNvSpPr>
            <p:nvPr/>
          </p:nvSpPr>
          <p:spPr bwMode="auto">
            <a:xfrm flipV="1">
              <a:off x="457200" y="519854"/>
              <a:ext cx="0" cy="4998719"/>
            </a:xfrm>
            <a:prstGeom prst="line">
              <a:avLst/>
            </a:prstGeom>
            <a:noFill/>
            <a:ln w="9525">
              <a:solidFill>
                <a:schemeClr val="tx1"/>
              </a:solidFill>
              <a:round/>
              <a:headEnd/>
              <a:tailEnd/>
            </a:ln>
          </p:spPr>
          <p:txBody>
            <a:bodyPr/>
            <a:lstStyle/>
            <a:p>
              <a:endParaRPr lang="en-US"/>
            </a:p>
          </p:txBody>
        </p:sp>
        <p:sp>
          <p:nvSpPr>
            <p:cNvPr id="52241" name="Line 14"/>
            <p:cNvSpPr>
              <a:spLocks noChangeShapeType="1"/>
            </p:cNvSpPr>
            <p:nvPr/>
          </p:nvSpPr>
          <p:spPr bwMode="auto">
            <a:xfrm flipH="1">
              <a:off x="457200" y="519854"/>
              <a:ext cx="3810000" cy="0"/>
            </a:xfrm>
            <a:prstGeom prst="line">
              <a:avLst/>
            </a:prstGeom>
            <a:noFill/>
            <a:ln w="9525">
              <a:solidFill>
                <a:schemeClr val="tx1"/>
              </a:solidFill>
              <a:round/>
              <a:headEnd type="triangle" w="med" len="med"/>
              <a:tailEnd/>
            </a:ln>
          </p:spPr>
          <p:txBody>
            <a:bodyPr/>
            <a:lstStyle/>
            <a:p>
              <a:endParaRPr lang="en-US"/>
            </a:p>
          </p:txBody>
        </p:sp>
        <p:sp>
          <p:nvSpPr>
            <p:cNvPr id="52242" name="Text Box 15"/>
            <p:cNvSpPr txBox="1">
              <a:spLocks noChangeArrowheads="1"/>
            </p:cNvSpPr>
            <p:nvPr/>
          </p:nvSpPr>
          <p:spPr bwMode="auto">
            <a:xfrm>
              <a:off x="2895600" y="658708"/>
              <a:ext cx="3368675" cy="584341"/>
            </a:xfrm>
            <a:prstGeom prst="rect">
              <a:avLst/>
            </a:prstGeom>
            <a:noFill/>
            <a:ln w="9525">
              <a:noFill/>
              <a:miter lim="800000"/>
              <a:headEnd/>
              <a:tailEnd/>
            </a:ln>
          </p:spPr>
          <p:txBody>
            <a:bodyPr>
              <a:spAutoFit/>
            </a:bodyPr>
            <a:lstStyle/>
            <a:p>
              <a:r>
                <a:rPr lang="en-US" b="1">
                  <a:latin typeface="Times New Roman" pitchFamily="18" charset="0"/>
                </a:rPr>
                <a:t>CPU issues the read or write command to I/O module</a:t>
              </a:r>
            </a:p>
          </p:txBody>
        </p:sp>
        <p:sp>
          <p:nvSpPr>
            <p:cNvPr id="52243" name="Text Box 16"/>
            <p:cNvSpPr txBox="1">
              <a:spLocks noChangeArrowheads="1"/>
            </p:cNvSpPr>
            <p:nvPr/>
          </p:nvSpPr>
          <p:spPr bwMode="auto">
            <a:xfrm>
              <a:off x="2819400" y="1422401"/>
              <a:ext cx="3429000" cy="58434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I/O module informs about its status to CPU</a:t>
              </a:r>
            </a:p>
          </p:txBody>
        </p:sp>
        <p:sp>
          <p:nvSpPr>
            <p:cNvPr id="52244" name="Text Box 17"/>
            <p:cNvSpPr txBox="1">
              <a:spLocks noChangeArrowheads="1"/>
            </p:cNvSpPr>
            <p:nvPr/>
          </p:nvSpPr>
          <p:spPr bwMode="auto">
            <a:xfrm>
              <a:off x="3962400" y="2602654"/>
              <a:ext cx="1143000" cy="33411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Status</a:t>
              </a:r>
            </a:p>
          </p:txBody>
        </p:sp>
        <p:sp>
          <p:nvSpPr>
            <p:cNvPr id="52245" name="Text Box 19"/>
            <p:cNvSpPr txBox="1">
              <a:spLocks noChangeArrowheads="1"/>
            </p:cNvSpPr>
            <p:nvPr/>
          </p:nvSpPr>
          <p:spPr bwMode="auto">
            <a:xfrm>
              <a:off x="1524000" y="3782907"/>
              <a:ext cx="6172200" cy="58434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CPU reads word from I/O module &amp; writes it to memory or CPU reads word from memory &amp; writes it to I/O module</a:t>
              </a:r>
            </a:p>
          </p:txBody>
        </p:sp>
        <p:sp>
          <p:nvSpPr>
            <p:cNvPr id="52246" name="Text Box 20"/>
            <p:cNvSpPr txBox="1">
              <a:spLocks noChangeArrowheads="1"/>
            </p:cNvSpPr>
            <p:nvPr/>
          </p:nvSpPr>
          <p:spPr bwMode="auto">
            <a:xfrm>
              <a:off x="4114800" y="4953000"/>
              <a:ext cx="1143000" cy="863494"/>
            </a:xfrm>
            <a:prstGeom prst="rect">
              <a:avLst/>
            </a:prstGeom>
            <a:noFill/>
            <a:ln w="9525">
              <a:noFill/>
              <a:miter lim="800000"/>
              <a:headEnd/>
              <a:tailEnd/>
            </a:ln>
          </p:spPr>
          <p:txBody>
            <a:bodyPr>
              <a:spAutoFit/>
            </a:bodyPr>
            <a:lstStyle/>
            <a:p>
              <a:pPr>
                <a:spcBef>
                  <a:spcPct val="50000"/>
                </a:spcBef>
              </a:pPr>
              <a:r>
                <a:rPr lang="en-US" sz="1400" b="1">
                  <a:latin typeface="Times New Roman" pitchFamily="18" charset="0"/>
                </a:rPr>
                <a:t>   </a:t>
              </a:r>
              <a:r>
                <a:rPr lang="en-US" sz="1600" b="1">
                  <a:latin typeface="Times New Roman" pitchFamily="18" charset="0"/>
                </a:rPr>
                <a:t>Is transfer</a:t>
              </a:r>
            </a:p>
            <a:p>
              <a:pPr>
                <a:spcBef>
                  <a:spcPct val="50000"/>
                </a:spcBef>
              </a:pPr>
              <a:r>
                <a:rPr lang="en-US" sz="1600" b="1">
                  <a:latin typeface="Times New Roman" pitchFamily="18" charset="0"/>
                </a:rPr>
                <a:t>complete</a:t>
              </a:r>
            </a:p>
          </p:txBody>
        </p:sp>
        <p:sp>
          <p:nvSpPr>
            <p:cNvPr id="52247" name="Line 21"/>
            <p:cNvSpPr>
              <a:spLocks noChangeShapeType="1"/>
            </p:cNvSpPr>
            <p:nvPr/>
          </p:nvSpPr>
          <p:spPr bwMode="auto">
            <a:xfrm>
              <a:off x="4495800" y="6248400"/>
              <a:ext cx="0" cy="277707"/>
            </a:xfrm>
            <a:prstGeom prst="line">
              <a:avLst/>
            </a:prstGeom>
            <a:noFill/>
            <a:ln w="38100">
              <a:solidFill>
                <a:schemeClr val="tx1"/>
              </a:solidFill>
              <a:round/>
              <a:headEnd/>
              <a:tailEnd type="triangle" w="med" len="med"/>
            </a:ln>
          </p:spPr>
          <p:txBody>
            <a:bodyPr/>
            <a:lstStyle/>
            <a:p>
              <a:endParaRPr lang="en-US"/>
            </a:p>
          </p:txBody>
        </p:sp>
        <p:sp>
          <p:nvSpPr>
            <p:cNvPr id="52248" name="Text Box 22"/>
            <p:cNvSpPr txBox="1">
              <a:spLocks noChangeArrowheads="1"/>
            </p:cNvSpPr>
            <p:nvPr/>
          </p:nvSpPr>
          <p:spPr bwMode="auto">
            <a:xfrm>
              <a:off x="4648200" y="6073987"/>
              <a:ext cx="838200" cy="33411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yes</a:t>
              </a:r>
            </a:p>
          </p:txBody>
        </p:sp>
        <p:sp>
          <p:nvSpPr>
            <p:cNvPr id="52249" name="Text Box 23"/>
            <p:cNvSpPr txBox="1">
              <a:spLocks noChangeArrowheads="1"/>
            </p:cNvSpPr>
            <p:nvPr/>
          </p:nvSpPr>
          <p:spPr bwMode="auto">
            <a:xfrm>
              <a:off x="3048000" y="6371484"/>
              <a:ext cx="3733800" cy="334116"/>
            </a:xfrm>
            <a:prstGeom prst="rect">
              <a:avLst/>
            </a:prstGeom>
            <a:noFill/>
            <a:ln w="9525">
              <a:noFill/>
              <a:miter lim="800000"/>
              <a:headEnd/>
              <a:tailEnd/>
            </a:ln>
          </p:spPr>
          <p:txBody>
            <a:bodyPr>
              <a:spAutoFit/>
            </a:bodyPr>
            <a:lstStyle/>
            <a:p>
              <a:pPr>
                <a:spcBef>
                  <a:spcPct val="50000"/>
                </a:spcBef>
              </a:pPr>
              <a:r>
                <a:rPr lang="en-US" b="1"/>
                <a:t>Execute next instruction</a:t>
              </a:r>
            </a:p>
          </p:txBody>
        </p:sp>
        <p:sp>
          <p:nvSpPr>
            <p:cNvPr id="52250" name="Text Box 24"/>
            <p:cNvSpPr txBox="1">
              <a:spLocks noChangeArrowheads="1"/>
            </p:cNvSpPr>
            <p:nvPr/>
          </p:nvSpPr>
          <p:spPr bwMode="auto">
            <a:xfrm>
              <a:off x="1143000" y="5588000"/>
              <a:ext cx="2209800" cy="33411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	NO</a:t>
              </a:r>
            </a:p>
          </p:txBody>
        </p:sp>
        <p:sp>
          <p:nvSpPr>
            <p:cNvPr id="52251" name="Text Box 26"/>
            <p:cNvSpPr txBox="1">
              <a:spLocks noChangeArrowheads="1"/>
            </p:cNvSpPr>
            <p:nvPr/>
          </p:nvSpPr>
          <p:spPr bwMode="auto">
            <a:xfrm>
              <a:off x="6553200" y="2672081"/>
              <a:ext cx="1295400" cy="33411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Error</a:t>
              </a:r>
            </a:p>
          </p:txBody>
        </p:sp>
        <p:sp>
          <p:nvSpPr>
            <p:cNvPr id="52252" name="Text Box 30"/>
            <p:cNvSpPr txBox="1">
              <a:spLocks noChangeArrowheads="1"/>
            </p:cNvSpPr>
            <p:nvPr/>
          </p:nvSpPr>
          <p:spPr bwMode="auto">
            <a:xfrm>
              <a:off x="6248400" y="381001"/>
              <a:ext cx="2667000" cy="334116"/>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Interrupt –Initiated I/O</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Priority Interrupt</a:t>
            </a:r>
            <a:endParaRPr lang="en-US" sz="4000" dirty="0"/>
          </a:p>
        </p:txBody>
      </p:sp>
      <p:sp>
        <p:nvSpPr>
          <p:cNvPr id="3" name="Content Placeholder 2"/>
          <p:cNvSpPr>
            <a:spLocks noGrp="1"/>
          </p:cNvSpPr>
          <p:nvPr>
            <p:ph idx="1"/>
          </p:nvPr>
        </p:nvSpPr>
        <p:spPr/>
        <p:txBody>
          <a:bodyPr>
            <a:noAutofit/>
          </a:bodyPr>
          <a:lstStyle/>
          <a:p>
            <a:r>
              <a:rPr lang="en-US" sz="2400" dirty="0" smtClean="0"/>
              <a:t>The data transfer between the CPU and an I/O device is by the CPU.</a:t>
            </a:r>
          </a:p>
          <a:p>
            <a:r>
              <a:rPr lang="en-US" sz="2400" dirty="0" smtClean="0"/>
              <a:t>The CPU can not start transfer unless the device is ready to communicate with the CPU.</a:t>
            </a:r>
          </a:p>
          <a:p>
            <a:r>
              <a:rPr lang="en-US" sz="2400" dirty="0" smtClean="0"/>
              <a:t>The readiness of the device can be determined from an interrupt signal.</a:t>
            </a:r>
          </a:p>
          <a:p>
            <a:r>
              <a:rPr lang="en-US" sz="2400" dirty="0" smtClean="0"/>
              <a:t>The CPU responds to the interrupt request by storing the return address from PC into memory stack and then the program branches to a service routine that process the required transfer.</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Priority Interrupt</a:t>
            </a: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smtClean="0"/>
              <a:t>Priority Interrupt is a system that establishes a priority over the various sources to determine which  condition is to be serviced first when two or more requests arrive simultaneously.</a:t>
            </a:r>
          </a:p>
          <a:p>
            <a:r>
              <a:rPr lang="en-US" dirty="0" smtClean="0"/>
              <a:t>The system may also determine which conditions are permitted to interrupt the computer while another interrupt is being serviced.</a:t>
            </a:r>
          </a:p>
          <a:p>
            <a:r>
              <a:rPr lang="en-US" dirty="0" smtClean="0"/>
              <a:t>Higher priority interrupt levels are assigned, which if delayed or interrupted, could have consequences. </a:t>
            </a:r>
          </a:p>
          <a:p>
            <a:r>
              <a:rPr lang="en-US" dirty="0" smtClean="0"/>
              <a:t>Device with high speed transfer such as magnetic disc are given high priority, and slow devices such as keyboard receives low priority.</a:t>
            </a:r>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Priority Interrupt</a:t>
            </a:r>
            <a:endParaRPr lang="en-US" sz="3600" dirty="0"/>
          </a:p>
        </p:txBody>
      </p:sp>
      <p:sp>
        <p:nvSpPr>
          <p:cNvPr id="3" name="Content Placeholder 2"/>
          <p:cNvSpPr>
            <a:spLocks noGrp="1"/>
          </p:cNvSpPr>
          <p:nvPr>
            <p:ph idx="1"/>
          </p:nvPr>
        </p:nvSpPr>
        <p:spPr>
          <a:xfrm>
            <a:off x="457200" y="990600"/>
            <a:ext cx="8229600" cy="5562600"/>
          </a:xfrm>
        </p:spPr>
        <p:txBody>
          <a:bodyPr>
            <a:normAutofit fontScale="62500" lnSpcReduction="20000"/>
          </a:bodyPr>
          <a:lstStyle/>
          <a:p>
            <a:endParaRPr lang="en-US" dirty="0" smtClean="0"/>
          </a:p>
          <a:p>
            <a:r>
              <a:rPr lang="en-US" dirty="0" smtClean="0"/>
              <a:t>Priority Interrupts can be identified by two means: software and hardware.</a:t>
            </a:r>
          </a:p>
          <a:p>
            <a:pPr>
              <a:buNone/>
            </a:pPr>
            <a:r>
              <a:rPr lang="en-US" dirty="0" smtClean="0"/>
              <a:t>1. Software: </a:t>
            </a:r>
          </a:p>
          <a:p>
            <a:r>
              <a:rPr lang="en-US" dirty="0" smtClean="0"/>
              <a:t>A polling procedure is used to identify the interrupt source having the highest priority source by software means. </a:t>
            </a:r>
          </a:p>
          <a:p>
            <a:r>
              <a:rPr lang="en-US" dirty="0" smtClean="0"/>
              <a:t>Only one branch address is used for all interrupts. </a:t>
            </a:r>
          </a:p>
          <a:p>
            <a:r>
              <a:rPr lang="en-US" dirty="0" smtClean="0"/>
              <a:t>The priority of each interrupt source determines the order in which it is polled. </a:t>
            </a:r>
          </a:p>
          <a:p>
            <a:r>
              <a:rPr lang="en-US" dirty="0" smtClean="0"/>
              <a:t>The source with the highest priority is tested first, and if its interrupt signal is on, control branches to a routine that services that source. Otherwise, the source with the next lower priority is tested, and so on. </a:t>
            </a:r>
          </a:p>
          <a:p>
            <a:pPr>
              <a:buNone/>
            </a:pPr>
            <a:endParaRPr lang="en-US" dirty="0" smtClean="0"/>
          </a:p>
          <a:p>
            <a:pPr>
              <a:buNone/>
            </a:pPr>
            <a:r>
              <a:rPr lang="en-US" dirty="0" smtClean="0"/>
              <a:t>2. Hardware </a:t>
            </a:r>
          </a:p>
          <a:p>
            <a:r>
              <a:rPr lang="en-US" dirty="0" smtClean="0"/>
              <a:t>A hardware priority interrupt unit functions as an overall manager in an interrupt system environment. </a:t>
            </a:r>
          </a:p>
          <a:p>
            <a:r>
              <a:rPr lang="en-US" dirty="0" smtClean="0"/>
              <a:t>The unit accepts interrupt requests from many sources, determines which request has the highest priority, and issues an interrupt request to the computer based on this determination.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Daisy-chain Priority</a:t>
            </a:r>
            <a:endParaRPr lang="en-US" sz="3600" dirty="0"/>
          </a:p>
        </p:txBody>
      </p:sp>
      <p:pic>
        <p:nvPicPr>
          <p:cNvPr id="2050" name="Picture 2"/>
          <p:cNvPicPr>
            <a:picLocks noGrp="1" noChangeAspect="1" noChangeArrowheads="1"/>
          </p:cNvPicPr>
          <p:nvPr>
            <p:ph idx="1"/>
          </p:nvPr>
        </p:nvPicPr>
        <p:blipFill>
          <a:blip r:embed="rId2"/>
          <a:srcRect/>
          <a:stretch>
            <a:fillRect/>
          </a:stretch>
        </p:blipFill>
        <p:spPr bwMode="auto">
          <a:xfrm>
            <a:off x="885825" y="1777206"/>
            <a:ext cx="7372350" cy="41719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Daisy-chain Priority</a:t>
            </a:r>
            <a:endParaRPr lang="en-US" sz="3200"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r>
              <a:rPr lang="en-US" dirty="0" smtClean="0"/>
              <a:t>All devices that can request an interrupt are connected serially and in priority order with the highest priority device placed first on the daisy chain, farthest from the CPU, and the lowest priority device placed last and closest to the CPU. </a:t>
            </a:r>
          </a:p>
          <a:p>
            <a:r>
              <a:rPr lang="en-US" dirty="0" smtClean="0"/>
              <a:t>First, any (or all) of the devices signal an interrupt on the Interrupt Request line. </a:t>
            </a:r>
          </a:p>
          <a:p>
            <a:r>
              <a:rPr lang="en-US" dirty="0" smtClean="0"/>
              <a:t>Next, the CPU acknowledges the interrupt on the Interrupt Acknowledge line. </a:t>
            </a:r>
          </a:p>
          <a:p>
            <a:endParaRPr lang="en-US" dirty="0" smtClean="0"/>
          </a:p>
          <a:p>
            <a:r>
              <a:rPr lang="en-US" dirty="0" smtClean="0"/>
              <a:t>A device on the line passes the Interrupt Acknowledge signal to the next lower priority device only if it has NOT requested service. </a:t>
            </a:r>
          </a:p>
          <a:p>
            <a:r>
              <a:rPr lang="en-US" dirty="0" smtClean="0"/>
              <a:t>The first device on the priority chain requiring service asserts it interrupt vector address (VAD) on the CPU data bus. </a:t>
            </a:r>
          </a:p>
          <a:p>
            <a:r>
              <a:rPr lang="en-US" dirty="0" smtClean="0"/>
              <a:t>The CPU services the device </a:t>
            </a:r>
          </a:p>
          <a:p>
            <a:r>
              <a:rPr lang="en-US" dirty="0" smtClean="0"/>
              <a:t>The Interrupt Acknowledge signal is passed to the next lower priority device and steps 2 – 6 are performed for the next lower priority device. </a:t>
            </a:r>
          </a:p>
          <a:p>
            <a:endParaRPr lang="en-US"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smtClean="0"/>
              <a:t>One Stage of the Daisy Chain Priority Arrangement </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1131155" y="1600200"/>
            <a:ext cx="6881690"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685800"/>
          </a:xfrm>
        </p:spPr>
        <p:txBody>
          <a:bodyPr>
            <a:normAutofit/>
          </a:bodyPr>
          <a:lstStyle/>
          <a:p>
            <a:pPr eaLnBrk="1" hangingPunct="1"/>
            <a:r>
              <a:rPr lang="en-US" sz="3600" dirty="0" smtClean="0">
                <a:latin typeface="Times New Roman" pitchFamily="18" charset="0"/>
              </a:rPr>
              <a:t>The Major Differences are:-</a:t>
            </a:r>
          </a:p>
        </p:txBody>
      </p:sp>
      <p:sp>
        <p:nvSpPr>
          <p:cNvPr id="9219" name="Rectangle 3"/>
          <p:cNvSpPr>
            <a:spLocks noGrp="1" noChangeArrowheads="1"/>
          </p:cNvSpPr>
          <p:nvPr>
            <p:ph type="body" idx="1"/>
          </p:nvPr>
        </p:nvSpPr>
        <p:spPr>
          <a:xfrm>
            <a:off x="228600" y="1143000"/>
            <a:ext cx="8915400" cy="5486400"/>
          </a:xfrm>
        </p:spPr>
        <p:txBody>
          <a:bodyPr>
            <a:noAutofit/>
          </a:bodyPr>
          <a:lstStyle/>
          <a:p>
            <a:pPr marL="381000" indent="-381000" eaLnBrk="1" hangingPunct="1">
              <a:lnSpc>
                <a:spcPct val="115000"/>
              </a:lnSpc>
              <a:spcBef>
                <a:spcPct val="15000"/>
              </a:spcBef>
              <a:spcAft>
                <a:spcPct val="15000"/>
              </a:spcAft>
              <a:buFont typeface="Wingdings" pitchFamily="2" charset="2"/>
              <a:buAutoNum type="arabicPeriod"/>
            </a:pPr>
            <a:r>
              <a:rPr lang="en-US" sz="2000" dirty="0" smtClean="0">
                <a:latin typeface="Times New Roman" pitchFamily="18" charset="0"/>
              </a:rPr>
              <a:t>Peripherals are  </a:t>
            </a:r>
            <a:r>
              <a:rPr lang="en-US" sz="2000" dirty="0" err="1" smtClean="0">
                <a:latin typeface="Times New Roman" pitchFamily="18" charset="0"/>
              </a:rPr>
              <a:t>electromechnical</a:t>
            </a:r>
            <a:r>
              <a:rPr lang="en-US" sz="2000" dirty="0">
                <a:latin typeface="Times New Roman" pitchFamily="18" charset="0"/>
              </a:rPr>
              <a:t> </a:t>
            </a:r>
            <a:r>
              <a:rPr lang="en-US" sz="2000" dirty="0" smtClean="0">
                <a:latin typeface="Times New Roman" pitchFamily="18" charset="0"/>
              </a:rPr>
              <a:t>and electromagnetic devices and their manner of operation of the CPU and memory, which are electronic devices. Therefore, a conversion of signal values may be needed.</a:t>
            </a:r>
          </a:p>
          <a:p>
            <a:pPr marL="381000" indent="-381000" eaLnBrk="1" hangingPunct="1">
              <a:lnSpc>
                <a:spcPct val="130000"/>
              </a:lnSpc>
              <a:spcBef>
                <a:spcPct val="15000"/>
              </a:spcBef>
              <a:spcAft>
                <a:spcPct val="15000"/>
              </a:spcAft>
              <a:buFont typeface="Wingdings" pitchFamily="2" charset="2"/>
              <a:buAutoNum type="arabicPeriod"/>
            </a:pPr>
            <a:r>
              <a:rPr lang="en-US" sz="2000" dirty="0" smtClean="0">
                <a:latin typeface="Times New Roman" pitchFamily="18" charset="0"/>
              </a:rPr>
              <a:t>The data transfer rate of peripherals is usually slower than the transfer rate of CPU and consequently, a synchronization mechanism may be needed.</a:t>
            </a:r>
          </a:p>
          <a:p>
            <a:pPr marL="381000" indent="-381000" eaLnBrk="1" hangingPunct="1">
              <a:lnSpc>
                <a:spcPct val="130000"/>
              </a:lnSpc>
              <a:spcBef>
                <a:spcPct val="15000"/>
              </a:spcBef>
              <a:spcAft>
                <a:spcPct val="15000"/>
              </a:spcAft>
              <a:buFont typeface="Wingdings" pitchFamily="2" charset="2"/>
              <a:buAutoNum type="arabicPeriod"/>
            </a:pPr>
            <a:r>
              <a:rPr lang="en-US" sz="2000" dirty="0" smtClean="0">
                <a:latin typeface="Times New Roman" pitchFamily="18" charset="0"/>
              </a:rPr>
              <a:t>Data codes and formats in the peripherals differ from the word format in the CPU and memory.</a:t>
            </a:r>
          </a:p>
          <a:p>
            <a:pPr marL="381000" indent="-381000" eaLnBrk="1" hangingPunct="1">
              <a:lnSpc>
                <a:spcPct val="130000"/>
              </a:lnSpc>
              <a:spcBef>
                <a:spcPct val="15000"/>
              </a:spcBef>
              <a:spcAft>
                <a:spcPct val="15000"/>
              </a:spcAft>
              <a:buFont typeface="Wingdings" pitchFamily="2" charset="2"/>
              <a:buAutoNum type="arabicPeriod"/>
            </a:pPr>
            <a:r>
              <a:rPr lang="en-US" sz="2000" dirty="0" smtClean="0">
                <a:latin typeface="Times New Roman" pitchFamily="18" charset="0"/>
              </a:rPr>
              <a:t>The operating modes of peripherals are different from each other and must be controlled so as not to disturb the operation of other peripherals connected to the CPU.</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smtClean="0"/>
              <a:t>One Stage of the Daisy Chain Priority Arrangement </a:t>
            </a:r>
            <a:endParaRPr lang="en-US" sz="2800" dirty="0"/>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r>
              <a:rPr lang="en-US" dirty="0" smtClean="0"/>
              <a:t>A device with a 0 on its input generates a 0 on its output to inform the device with the next lower priority that the acknowledge signal has been blocked. </a:t>
            </a:r>
          </a:p>
          <a:p>
            <a:r>
              <a:rPr lang="en-US" dirty="0" smtClean="0"/>
              <a:t>A device that is requesting an interrupt and has a 1 on its input will intercept the acknowledge signal by placing a 0 on its output. </a:t>
            </a:r>
          </a:p>
          <a:p>
            <a:r>
              <a:rPr lang="en-US" dirty="0" smtClean="0"/>
              <a:t>If the device does not have pending interrupts, it transmits the acknowledge signal to the next device by placing a 1 on its output. </a:t>
            </a:r>
          </a:p>
          <a:p>
            <a:r>
              <a:rPr lang="en-US" dirty="0" smtClean="0"/>
              <a:t>Thus, the device with =1 and =0 is the one with the highest priority that is requesting an interrupt, and this device places its VAD on the data bus.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t>Parallel Priority Interrupt Hardware </a:t>
            </a:r>
            <a:endParaRPr lang="en-US" sz="3600" dirty="0"/>
          </a:p>
        </p:txBody>
      </p:sp>
      <p:pic>
        <p:nvPicPr>
          <p:cNvPr id="4098" name="Picture 2"/>
          <p:cNvPicPr>
            <a:picLocks noGrp="1" noChangeAspect="1" noChangeArrowheads="1"/>
          </p:cNvPicPr>
          <p:nvPr>
            <p:ph idx="1"/>
          </p:nvPr>
        </p:nvPicPr>
        <p:blipFill>
          <a:blip r:embed="rId2"/>
          <a:srcRect/>
          <a:stretch>
            <a:fillRect/>
          </a:stretch>
        </p:blipFill>
        <p:spPr bwMode="auto">
          <a:xfrm>
            <a:off x="1485747" y="1600200"/>
            <a:ext cx="6172505" cy="45259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t>Parallel Priority Interrupt Hardware </a:t>
            </a:r>
            <a:endParaRPr lang="en-US" sz="3600" dirty="0"/>
          </a:p>
        </p:txBody>
      </p:sp>
      <p:sp>
        <p:nvSpPr>
          <p:cNvPr id="3" name="Content Placeholder 2"/>
          <p:cNvSpPr>
            <a:spLocks noGrp="1"/>
          </p:cNvSpPr>
          <p:nvPr>
            <p:ph idx="1"/>
          </p:nvPr>
        </p:nvSpPr>
        <p:spPr>
          <a:xfrm>
            <a:off x="457200" y="762000"/>
            <a:ext cx="8229600" cy="5715000"/>
          </a:xfrm>
        </p:spPr>
        <p:txBody>
          <a:bodyPr>
            <a:normAutofit fontScale="70000" lnSpcReduction="20000"/>
          </a:bodyPr>
          <a:lstStyle/>
          <a:p>
            <a:r>
              <a:rPr lang="en-US" dirty="0" smtClean="0"/>
              <a:t>The parallel priority interrupt method employs two registers to manage interrupts. </a:t>
            </a:r>
          </a:p>
          <a:p>
            <a:r>
              <a:rPr lang="en-US" dirty="0" smtClean="0"/>
              <a:t>The Interrupt Register is used to record which devices require service. </a:t>
            </a:r>
          </a:p>
          <a:p>
            <a:r>
              <a:rPr lang="en-US" dirty="0" smtClean="0"/>
              <a:t>Devices are prioritized by the position of the bits in the register used to record a request for service. </a:t>
            </a:r>
          </a:p>
          <a:p>
            <a:r>
              <a:rPr lang="en-US" dirty="0" smtClean="0"/>
              <a:t>Bit position 3 identifies the device having the highest priority and bit position 0 is set by the device having the lowest priority. </a:t>
            </a:r>
          </a:p>
          <a:p>
            <a:r>
              <a:rPr lang="en-US" dirty="0" smtClean="0"/>
              <a:t>The Mask Register can be programmed to disable lower priority devices while a higher priority device is being serviced.</a:t>
            </a:r>
          </a:p>
          <a:p>
            <a:r>
              <a:rPr lang="en-US" dirty="0" smtClean="0"/>
              <a:t>Service for a lower priority device may be interrupted to serve a higher priority device by employing the Mask Register. </a:t>
            </a:r>
          </a:p>
          <a:p>
            <a:r>
              <a:rPr lang="en-US" dirty="0" smtClean="0"/>
              <a:t>The Priority Encoder produces two outputs, signal and the least significant two bits of the . </a:t>
            </a:r>
          </a:p>
          <a:p>
            <a:r>
              <a:rPr lang="en-US" dirty="0" smtClean="0"/>
              <a:t>Signal is asserted when service is requested. </a:t>
            </a:r>
          </a:p>
          <a:p>
            <a:r>
              <a:rPr lang="en-US" dirty="0" smtClean="0"/>
              <a:t>The least significant two bits of the designate the location of the service routine associated with the device making the request.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762000"/>
          </a:xfrm>
        </p:spPr>
        <p:txBody>
          <a:bodyPr>
            <a:normAutofit/>
          </a:bodyPr>
          <a:lstStyle/>
          <a:p>
            <a:pPr eaLnBrk="1" hangingPunct="1"/>
            <a:r>
              <a:rPr lang="en-US" sz="3600" b="1" dirty="0" smtClean="0">
                <a:latin typeface="Times New Roman" pitchFamily="18" charset="0"/>
              </a:rPr>
              <a:t>Direct Memory Access (DMA)</a:t>
            </a:r>
          </a:p>
        </p:txBody>
      </p:sp>
      <p:sp>
        <p:nvSpPr>
          <p:cNvPr id="53251" name="Rectangle 3"/>
          <p:cNvSpPr>
            <a:spLocks noGrp="1" noChangeArrowheads="1"/>
          </p:cNvSpPr>
          <p:nvPr>
            <p:ph type="body" idx="1"/>
          </p:nvPr>
        </p:nvSpPr>
        <p:spPr>
          <a:xfrm>
            <a:off x="457200" y="914400"/>
            <a:ext cx="8229600" cy="5638800"/>
          </a:xfrm>
        </p:spPr>
        <p:txBody>
          <a:bodyPr>
            <a:normAutofit fontScale="85000" lnSpcReduction="10000"/>
          </a:bodyPr>
          <a:lstStyle/>
          <a:p>
            <a:pPr algn="just">
              <a:lnSpc>
                <a:spcPct val="155000"/>
              </a:lnSpc>
              <a:spcBef>
                <a:spcPct val="15000"/>
              </a:spcBef>
              <a:spcAft>
                <a:spcPct val="15000"/>
              </a:spcAft>
            </a:pPr>
            <a:r>
              <a:rPr lang="en-US" sz="2400" dirty="0" smtClean="0">
                <a:latin typeface="Times New Roman" pitchFamily="18" charset="0"/>
              </a:rPr>
              <a:t>In the Direct Memory Access (DMA) the interface transfer the data into and out of the memory unit through the memory bus.</a:t>
            </a:r>
          </a:p>
          <a:p>
            <a:pPr algn="just">
              <a:lnSpc>
                <a:spcPct val="155000"/>
              </a:lnSpc>
              <a:spcBef>
                <a:spcPct val="15000"/>
              </a:spcBef>
              <a:spcAft>
                <a:spcPct val="15000"/>
              </a:spcAft>
            </a:pPr>
            <a:r>
              <a:rPr lang="en-US" sz="2400" dirty="0" smtClean="0">
                <a:latin typeface="Times New Roman" pitchFamily="18" charset="0"/>
              </a:rPr>
              <a:t>The transfer of data between a fast storage device such as magnetic disk and memory is often limited by the speed of the CPU. </a:t>
            </a:r>
          </a:p>
          <a:p>
            <a:pPr algn="just">
              <a:lnSpc>
                <a:spcPct val="155000"/>
              </a:lnSpc>
              <a:spcBef>
                <a:spcPct val="15000"/>
              </a:spcBef>
              <a:spcAft>
                <a:spcPct val="15000"/>
              </a:spcAft>
            </a:pPr>
            <a:r>
              <a:rPr lang="en-US" sz="2400" dirty="0" smtClean="0">
                <a:latin typeface="Times New Roman" pitchFamily="18" charset="0"/>
              </a:rPr>
              <a:t>Removing the CPU from the path and letting the peripheral device manage the memory buses directly would improve the speed of transfer. This transfer technique is called </a:t>
            </a:r>
            <a:r>
              <a:rPr lang="en-US" sz="2400" b="1" dirty="0" smtClean="0">
                <a:latin typeface="Times New Roman" pitchFamily="18" charset="0"/>
              </a:rPr>
              <a:t>Direct Memory Access (DMA).</a:t>
            </a:r>
          </a:p>
          <a:p>
            <a:pPr algn="just">
              <a:lnSpc>
                <a:spcPct val="155000"/>
              </a:lnSpc>
              <a:spcBef>
                <a:spcPct val="15000"/>
              </a:spcBef>
              <a:spcAft>
                <a:spcPct val="15000"/>
              </a:spcAft>
            </a:pPr>
            <a:r>
              <a:rPr lang="en-US" sz="2400" dirty="0" smtClean="0">
                <a:latin typeface="Times New Roman" pitchFamily="18" charset="0"/>
              </a:rPr>
              <a:t> During the </a:t>
            </a:r>
            <a:r>
              <a:rPr lang="en-US" sz="2400" b="1" dirty="0" smtClean="0">
                <a:latin typeface="Times New Roman" pitchFamily="18" charset="0"/>
              </a:rPr>
              <a:t>DMA transfer</a:t>
            </a:r>
            <a:r>
              <a:rPr lang="en-US" sz="2400" dirty="0" smtClean="0">
                <a:latin typeface="Times New Roman" pitchFamily="18" charset="0"/>
              </a:rPr>
              <a:t>, the CPU is idle and has no control of the memory buses.</a:t>
            </a:r>
          </a:p>
          <a:p>
            <a:pPr algn="just">
              <a:lnSpc>
                <a:spcPct val="155000"/>
              </a:lnSpc>
              <a:spcBef>
                <a:spcPct val="15000"/>
              </a:spcBef>
              <a:spcAft>
                <a:spcPct val="15000"/>
              </a:spcAft>
            </a:pPr>
            <a:r>
              <a:rPr lang="en-US" sz="2400" dirty="0" smtClean="0">
                <a:latin typeface="Times New Roman" pitchFamily="18" charset="0"/>
              </a:rPr>
              <a:t>A </a:t>
            </a:r>
            <a:r>
              <a:rPr lang="en-US" sz="2400" b="1" dirty="0" smtClean="0">
                <a:latin typeface="Times New Roman" pitchFamily="18" charset="0"/>
              </a:rPr>
              <a:t>DMA Controller</a:t>
            </a:r>
            <a:r>
              <a:rPr lang="en-US" sz="2400" dirty="0" smtClean="0">
                <a:latin typeface="Times New Roman" pitchFamily="18" charset="0"/>
              </a:rPr>
              <a:t> takes over the buses to manage the transfer directly between the I/O device and memory.</a:t>
            </a:r>
            <a:endParaRPr lang="en-US" sz="2400" b="1" dirty="0" smtClean="0">
              <a:latin typeface="Times New Roman" pitchFamily="18" charset="0"/>
            </a:endParaRPr>
          </a:p>
          <a:p>
            <a:pPr algn="just">
              <a:lnSpc>
                <a:spcPct val="155000"/>
              </a:lnSpc>
              <a:spcBef>
                <a:spcPct val="15000"/>
              </a:spcBef>
              <a:spcAft>
                <a:spcPct val="15000"/>
              </a:spcAft>
            </a:pPr>
            <a:endParaRPr lang="en-US" sz="2400" b="1" dirty="0" smtClean="0">
              <a:latin typeface="Times New Roman" pitchFamily="18" charset="0"/>
            </a:endParaRPr>
          </a:p>
          <a:p>
            <a:pPr eaLnBrk="1" hangingPunct="1">
              <a:lnSpc>
                <a:spcPct val="155000"/>
              </a:lnSpc>
              <a:buFont typeface="Wingdings" pitchFamily="2" charset="2"/>
              <a:buNone/>
            </a:pP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381000" y="381000"/>
            <a:ext cx="8229600" cy="533400"/>
          </a:xfrm>
        </p:spPr>
        <p:txBody>
          <a:bodyPr>
            <a:normAutofit fontScale="90000"/>
          </a:bodyPr>
          <a:lstStyle/>
          <a:p>
            <a:pPr eaLnBrk="1" hangingPunct="1"/>
            <a:r>
              <a:rPr lang="en-US" sz="3600" dirty="0" smtClean="0">
                <a:latin typeface="Times New Roman" pitchFamily="18" charset="0"/>
              </a:rPr>
              <a:t>Direct Memory Access (DMA)</a:t>
            </a:r>
          </a:p>
        </p:txBody>
      </p:sp>
      <p:sp>
        <p:nvSpPr>
          <p:cNvPr id="55299" name="Rectangle 3"/>
          <p:cNvSpPr>
            <a:spLocks noGrp="1" noChangeArrowheads="1"/>
          </p:cNvSpPr>
          <p:nvPr>
            <p:ph type="body" idx="4294967295"/>
          </p:nvPr>
        </p:nvSpPr>
        <p:spPr>
          <a:xfrm>
            <a:off x="0" y="990600"/>
            <a:ext cx="8915400" cy="5867400"/>
          </a:xfrm>
        </p:spPr>
        <p:txBody>
          <a:bodyPr>
            <a:normAutofit lnSpcReduction="10000"/>
          </a:bodyPr>
          <a:lstStyle/>
          <a:p>
            <a:pPr algn="just" eaLnBrk="1" hangingPunct="1">
              <a:lnSpc>
                <a:spcPct val="115000"/>
              </a:lnSpc>
              <a:spcBef>
                <a:spcPct val="15000"/>
              </a:spcBef>
              <a:spcAft>
                <a:spcPct val="15000"/>
              </a:spcAft>
              <a:buFont typeface="Wingdings" pitchFamily="2" charset="2"/>
              <a:buNone/>
            </a:pPr>
            <a:r>
              <a:rPr lang="en-US" sz="2400" dirty="0" smtClean="0">
                <a:latin typeface="Times New Roman" pitchFamily="18" charset="0"/>
              </a:rPr>
              <a:t>    The CPU may be placed in an idle state in a variety of ways. One common method extensively used in microprocessor is to disable the buses through special control signals such as:                                       </a:t>
            </a:r>
          </a:p>
          <a:p>
            <a:pPr algn="just" eaLnBrk="1" hangingPunct="1">
              <a:lnSpc>
                <a:spcPct val="115000"/>
              </a:lnSpc>
              <a:spcBef>
                <a:spcPct val="15000"/>
              </a:spcBef>
              <a:spcAft>
                <a:spcPct val="15000"/>
              </a:spcAft>
            </a:pPr>
            <a:r>
              <a:rPr lang="en-US" sz="2400" b="1" dirty="0" smtClean="0">
                <a:latin typeface="Times New Roman" pitchFamily="18" charset="0"/>
              </a:rPr>
              <a:t>Bus Request (BR)</a:t>
            </a:r>
          </a:p>
          <a:p>
            <a:pPr algn="just" eaLnBrk="1" hangingPunct="1">
              <a:lnSpc>
                <a:spcPct val="115000"/>
              </a:lnSpc>
              <a:spcBef>
                <a:spcPct val="15000"/>
              </a:spcBef>
              <a:spcAft>
                <a:spcPct val="15000"/>
              </a:spcAft>
            </a:pPr>
            <a:r>
              <a:rPr lang="en-US" sz="2400" b="1" dirty="0" smtClean="0">
                <a:latin typeface="Times New Roman" pitchFamily="18" charset="0"/>
              </a:rPr>
              <a:t>Bus Grant (BG)</a:t>
            </a:r>
          </a:p>
          <a:p>
            <a:pPr algn="just">
              <a:lnSpc>
                <a:spcPct val="115000"/>
              </a:lnSpc>
              <a:spcBef>
                <a:spcPct val="15000"/>
              </a:spcBef>
              <a:spcAft>
                <a:spcPct val="15000"/>
              </a:spcAft>
            </a:pPr>
            <a:r>
              <a:rPr lang="en-US" sz="2400" dirty="0" smtClean="0">
                <a:latin typeface="Times New Roman" pitchFamily="18" charset="0"/>
              </a:rPr>
              <a:t>These two control signals in the CPU that facilitates the DMA transfer. </a:t>
            </a:r>
          </a:p>
          <a:p>
            <a:pPr algn="just">
              <a:lnSpc>
                <a:spcPct val="115000"/>
              </a:lnSpc>
              <a:spcBef>
                <a:spcPct val="15000"/>
              </a:spcBef>
              <a:spcAft>
                <a:spcPct val="15000"/>
              </a:spcAft>
            </a:pPr>
            <a:r>
              <a:rPr lang="en-US" sz="2400" dirty="0" smtClean="0">
                <a:latin typeface="Times New Roman" pitchFamily="18" charset="0"/>
              </a:rPr>
              <a:t>The </a:t>
            </a:r>
            <a:r>
              <a:rPr lang="en-US" sz="2400" b="1" i="1" dirty="0" smtClean="0">
                <a:latin typeface="Times New Roman" pitchFamily="18" charset="0"/>
              </a:rPr>
              <a:t>Bus Request (BR)</a:t>
            </a:r>
            <a:r>
              <a:rPr lang="en-US" sz="2400" dirty="0" smtClean="0">
                <a:latin typeface="Times New Roman" pitchFamily="18" charset="0"/>
              </a:rPr>
              <a:t> input is used by the </a:t>
            </a:r>
            <a:r>
              <a:rPr lang="en-US" sz="2400" b="1" i="1" dirty="0" smtClean="0">
                <a:latin typeface="Times New Roman" pitchFamily="18" charset="0"/>
              </a:rPr>
              <a:t>DMA controller </a:t>
            </a:r>
            <a:r>
              <a:rPr lang="en-US" sz="2400" dirty="0" smtClean="0">
                <a:latin typeface="Times New Roman" pitchFamily="18" charset="0"/>
              </a:rPr>
              <a:t>to request the CPU. </a:t>
            </a:r>
          </a:p>
          <a:p>
            <a:pPr algn="just">
              <a:lnSpc>
                <a:spcPct val="115000"/>
              </a:lnSpc>
              <a:spcBef>
                <a:spcPct val="15000"/>
              </a:spcBef>
              <a:spcAft>
                <a:spcPct val="15000"/>
              </a:spcAft>
            </a:pPr>
            <a:r>
              <a:rPr lang="en-US" sz="2400" dirty="0" smtClean="0">
                <a:latin typeface="Times New Roman" pitchFamily="18" charset="0"/>
              </a:rPr>
              <a:t>When this input is active, the CPU terminates the execution of the current instruction and places the address bus, data bus and read write lines into a </a:t>
            </a:r>
            <a:r>
              <a:rPr lang="en-US" sz="2400" b="1" i="1" dirty="0" smtClean="0">
                <a:latin typeface="Times New Roman" pitchFamily="18" charset="0"/>
              </a:rPr>
              <a:t>high Impedance state.</a:t>
            </a:r>
            <a:r>
              <a:rPr lang="en-US" sz="2400" dirty="0" smtClean="0">
                <a:latin typeface="Times New Roman" pitchFamily="18" charset="0"/>
              </a:rPr>
              <a:t> </a:t>
            </a:r>
            <a:r>
              <a:rPr lang="en-US" sz="2400" b="1" dirty="0" smtClean="0">
                <a:latin typeface="Times New Roman" pitchFamily="18" charset="0"/>
              </a:rPr>
              <a:t>High Impedance state means that the output is disconnected.</a:t>
            </a:r>
            <a:endParaRPr lang="en-US" sz="2400" b="1" i="1" dirty="0" smtClean="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1600200"/>
            <a:ext cx="9144000" cy="4624388"/>
            <a:chOff x="0" y="720"/>
            <a:chExt cx="5760" cy="3023"/>
          </a:xfrm>
        </p:grpSpPr>
        <p:sp>
          <p:nvSpPr>
            <p:cNvPr id="56324" name="Rectangle 3"/>
            <p:cNvSpPr>
              <a:spLocks noChangeArrowheads="1"/>
            </p:cNvSpPr>
            <p:nvPr/>
          </p:nvSpPr>
          <p:spPr bwMode="auto">
            <a:xfrm>
              <a:off x="1488" y="720"/>
              <a:ext cx="2592" cy="2544"/>
            </a:xfrm>
            <a:prstGeom prst="rect">
              <a:avLst/>
            </a:prstGeom>
            <a:noFill/>
            <a:ln w="38100">
              <a:solidFill>
                <a:schemeClr val="tx1"/>
              </a:solidFill>
              <a:miter lim="800000"/>
              <a:headEnd/>
              <a:tailEnd/>
            </a:ln>
          </p:spPr>
          <p:txBody>
            <a:bodyPr wrap="none" anchor="ctr"/>
            <a:lstStyle/>
            <a:p>
              <a:endParaRPr lang="en-US"/>
            </a:p>
          </p:txBody>
        </p:sp>
        <p:sp>
          <p:nvSpPr>
            <p:cNvPr id="56325" name="Line 4"/>
            <p:cNvSpPr>
              <a:spLocks noChangeShapeType="1"/>
            </p:cNvSpPr>
            <p:nvPr/>
          </p:nvSpPr>
          <p:spPr bwMode="auto">
            <a:xfrm>
              <a:off x="4080" y="1056"/>
              <a:ext cx="720" cy="0"/>
            </a:xfrm>
            <a:prstGeom prst="line">
              <a:avLst/>
            </a:prstGeom>
            <a:noFill/>
            <a:ln w="28575">
              <a:solidFill>
                <a:schemeClr val="tx1"/>
              </a:solidFill>
              <a:round/>
              <a:headEnd type="triangle" w="med" len="med"/>
              <a:tailEnd type="triangle" w="med" len="med"/>
            </a:ln>
          </p:spPr>
          <p:txBody>
            <a:bodyPr/>
            <a:lstStyle/>
            <a:p>
              <a:endParaRPr lang="en-US"/>
            </a:p>
          </p:txBody>
        </p:sp>
        <p:sp>
          <p:nvSpPr>
            <p:cNvPr id="56326" name="Line 5"/>
            <p:cNvSpPr>
              <a:spLocks noChangeShapeType="1"/>
            </p:cNvSpPr>
            <p:nvPr/>
          </p:nvSpPr>
          <p:spPr bwMode="auto">
            <a:xfrm>
              <a:off x="4080" y="2976"/>
              <a:ext cx="720" cy="0"/>
            </a:xfrm>
            <a:prstGeom prst="line">
              <a:avLst/>
            </a:prstGeom>
            <a:noFill/>
            <a:ln w="28575">
              <a:solidFill>
                <a:schemeClr val="tx1"/>
              </a:solidFill>
              <a:round/>
              <a:headEnd/>
              <a:tailEnd type="triangle" w="med" len="med"/>
            </a:ln>
          </p:spPr>
          <p:txBody>
            <a:bodyPr/>
            <a:lstStyle/>
            <a:p>
              <a:endParaRPr lang="en-US"/>
            </a:p>
          </p:txBody>
        </p:sp>
        <p:sp>
          <p:nvSpPr>
            <p:cNvPr id="56327" name="Line 6"/>
            <p:cNvSpPr>
              <a:spLocks noChangeShapeType="1"/>
            </p:cNvSpPr>
            <p:nvPr/>
          </p:nvSpPr>
          <p:spPr bwMode="auto">
            <a:xfrm>
              <a:off x="4080" y="2352"/>
              <a:ext cx="720" cy="0"/>
            </a:xfrm>
            <a:prstGeom prst="line">
              <a:avLst/>
            </a:prstGeom>
            <a:noFill/>
            <a:ln w="28575">
              <a:solidFill>
                <a:schemeClr val="tx1"/>
              </a:solidFill>
              <a:round/>
              <a:headEnd/>
              <a:tailEnd type="triangle" w="med" len="med"/>
            </a:ln>
          </p:spPr>
          <p:txBody>
            <a:bodyPr/>
            <a:lstStyle/>
            <a:p>
              <a:endParaRPr lang="en-US"/>
            </a:p>
          </p:txBody>
        </p:sp>
        <p:sp>
          <p:nvSpPr>
            <p:cNvPr id="56328" name="Line 7"/>
            <p:cNvSpPr>
              <a:spLocks noChangeShapeType="1"/>
            </p:cNvSpPr>
            <p:nvPr/>
          </p:nvSpPr>
          <p:spPr bwMode="auto">
            <a:xfrm>
              <a:off x="4080" y="1680"/>
              <a:ext cx="720" cy="0"/>
            </a:xfrm>
            <a:prstGeom prst="line">
              <a:avLst/>
            </a:prstGeom>
            <a:noFill/>
            <a:ln w="28575">
              <a:solidFill>
                <a:schemeClr val="tx1"/>
              </a:solidFill>
              <a:round/>
              <a:headEnd/>
              <a:tailEnd type="triangle" w="med" len="med"/>
            </a:ln>
          </p:spPr>
          <p:txBody>
            <a:bodyPr/>
            <a:lstStyle/>
            <a:p>
              <a:endParaRPr lang="en-US"/>
            </a:p>
          </p:txBody>
        </p:sp>
        <p:sp>
          <p:nvSpPr>
            <p:cNvPr id="56329" name="Line 8"/>
            <p:cNvSpPr>
              <a:spLocks noChangeShapeType="1"/>
            </p:cNvSpPr>
            <p:nvPr/>
          </p:nvSpPr>
          <p:spPr bwMode="auto">
            <a:xfrm flipH="1">
              <a:off x="816" y="1248"/>
              <a:ext cx="672" cy="0"/>
            </a:xfrm>
            <a:prstGeom prst="line">
              <a:avLst/>
            </a:prstGeom>
            <a:noFill/>
            <a:ln w="28575">
              <a:solidFill>
                <a:schemeClr val="tx1"/>
              </a:solidFill>
              <a:round/>
              <a:headEnd type="triangle" w="med" len="med"/>
              <a:tailEnd/>
            </a:ln>
          </p:spPr>
          <p:txBody>
            <a:bodyPr/>
            <a:lstStyle/>
            <a:p>
              <a:endParaRPr lang="en-US"/>
            </a:p>
          </p:txBody>
        </p:sp>
        <p:sp>
          <p:nvSpPr>
            <p:cNvPr id="56330" name="Line 9"/>
            <p:cNvSpPr>
              <a:spLocks noChangeShapeType="1"/>
            </p:cNvSpPr>
            <p:nvPr/>
          </p:nvSpPr>
          <p:spPr bwMode="auto">
            <a:xfrm flipH="1">
              <a:off x="816" y="2688"/>
              <a:ext cx="672" cy="0"/>
            </a:xfrm>
            <a:prstGeom prst="line">
              <a:avLst/>
            </a:prstGeom>
            <a:noFill/>
            <a:ln w="28575">
              <a:solidFill>
                <a:schemeClr val="tx1"/>
              </a:solidFill>
              <a:round/>
              <a:headEnd/>
              <a:tailEnd type="triangle" w="med" len="med"/>
            </a:ln>
          </p:spPr>
          <p:txBody>
            <a:bodyPr/>
            <a:lstStyle/>
            <a:p>
              <a:endParaRPr lang="en-US"/>
            </a:p>
          </p:txBody>
        </p:sp>
        <p:sp>
          <p:nvSpPr>
            <p:cNvPr id="56331" name="Text Box 10"/>
            <p:cNvSpPr txBox="1">
              <a:spLocks noChangeArrowheads="1"/>
            </p:cNvSpPr>
            <p:nvPr/>
          </p:nvSpPr>
          <p:spPr bwMode="auto">
            <a:xfrm>
              <a:off x="0" y="1104"/>
              <a:ext cx="912" cy="51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Bus Request</a:t>
              </a:r>
            </a:p>
            <a:p>
              <a:pPr>
                <a:spcBef>
                  <a:spcPct val="50000"/>
                </a:spcBef>
              </a:pPr>
              <a:endParaRPr lang="en-US" b="1">
                <a:latin typeface="Times New Roman" pitchFamily="18" charset="0"/>
              </a:endParaRPr>
            </a:p>
          </p:txBody>
        </p:sp>
        <p:sp>
          <p:nvSpPr>
            <p:cNvPr id="56332" name="Text Box 11"/>
            <p:cNvSpPr txBox="1">
              <a:spLocks noChangeArrowheads="1"/>
            </p:cNvSpPr>
            <p:nvPr/>
          </p:nvSpPr>
          <p:spPr bwMode="auto">
            <a:xfrm>
              <a:off x="0" y="2592"/>
              <a:ext cx="768"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Bus Grant</a:t>
              </a:r>
            </a:p>
          </p:txBody>
        </p:sp>
        <p:sp>
          <p:nvSpPr>
            <p:cNvPr id="56333" name="Text Box 12"/>
            <p:cNvSpPr txBox="1">
              <a:spLocks noChangeArrowheads="1"/>
            </p:cNvSpPr>
            <p:nvPr/>
          </p:nvSpPr>
          <p:spPr bwMode="auto">
            <a:xfrm>
              <a:off x="1584" y="2592"/>
              <a:ext cx="480"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BG</a:t>
              </a:r>
            </a:p>
          </p:txBody>
        </p:sp>
        <p:sp>
          <p:nvSpPr>
            <p:cNvPr id="56334" name="Text Box 13"/>
            <p:cNvSpPr txBox="1">
              <a:spLocks noChangeArrowheads="1"/>
            </p:cNvSpPr>
            <p:nvPr/>
          </p:nvSpPr>
          <p:spPr bwMode="auto">
            <a:xfrm>
              <a:off x="1584" y="1152"/>
              <a:ext cx="480" cy="23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BR</a:t>
              </a:r>
            </a:p>
          </p:txBody>
        </p:sp>
        <p:sp>
          <p:nvSpPr>
            <p:cNvPr id="56335" name="Text Box 14"/>
            <p:cNvSpPr txBox="1">
              <a:spLocks noChangeArrowheads="1"/>
            </p:cNvSpPr>
            <p:nvPr/>
          </p:nvSpPr>
          <p:spPr bwMode="auto">
            <a:xfrm>
              <a:off x="3504" y="2880"/>
              <a:ext cx="480" cy="23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WR</a:t>
              </a:r>
            </a:p>
          </p:txBody>
        </p:sp>
        <p:sp>
          <p:nvSpPr>
            <p:cNvPr id="56336" name="Text Box 15"/>
            <p:cNvSpPr txBox="1">
              <a:spLocks noChangeArrowheads="1"/>
            </p:cNvSpPr>
            <p:nvPr/>
          </p:nvSpPr>
          <p:spPr bwMode="auto">
            <a:xfrm>
              <a:off x="3552" y="2256"/>
              <a:ext cx="480"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RD</a:t>
              </a:r>
            </a:p>
          </p:txBody>
        </p:sp>
        <p:sp>
          <p:nvSpPr>
            <p:cNvPr id="56337" name="Text Box 16"/>
            <p:cNvSpPr txBox="1">
              <a:spLocks noChangeArrowheads="1"/>
            </p:cNvSpPr>
            <p:nvPr/>
          </p:nvSpPr>
          <p:spPr bwMode="auto">
            <a:xfrm>
              <a:off x="3408" y="1584"/>
              <a:ext cx="576"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DBUS</a:t>
              </a:r>
            </a:p>
          </p:txBody>
        </p:sp>
        <p:sp>
          <p:nvSpPr>
            <p:cNvPr id="56338" name="Text Box 17"/>
            <p:cNvSpPr txBox="1">
              <a:spLocks noChangeArrowheads="1"/>
            </p:cNvSpPr>
            <p:nvPr/>
          </p:nvSpPr>
          <p:spPr bwMode="auto">
            <a:xfrm>
              <a:off x="3408" y="960"/>
              <a:ext cx="576" cy="23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ABUS</a:t>
              </a:r>
            </a:p>
          </p:txBody>
        </p:sp>
        <p:sp>
          <p:nvSpPr>
            <p:cNvPr id="56339" name="Text Box 18"/>
            <p:cNvSpPr txBox="1">
              <a:spLocks noChangeArrowheads="1"/>
            </p:cNvSpPr>
            <p:nvPr/>
          </p:nvSpPr>
          <p:spPr bwMode="auto">
            <a:xfrm>
              <a:off x="4704" y="912"/>
              <a:ext cx="1056"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Address Bus</a:t>
              </a:r>
            </a:p>
          </p:txBody>
        </p:sp>
        <p:sp>
          <p:nvSpPr>
            <p:cNvPr id="56340" name="Text Box 19"/>
            <p:cNvSpPr txBox="1">
              <a:spLocks noChangeArrowheads="1"/>
            </p:cNvSpPr>
            <p:nvPr/>
          </p:nvSpPr>
          <p:spPr bwMode="auto">
            <a:xfrm>
              <a:off x="4752" y="1536"/>
              <a:ext cx="768" cy="23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 Bus</a:t>
              </a:r>
            </a:p>
          </p:txBody>
        </p:sp>
        <p:sp>
          <p:nvSpPr>
            <p:cNvPr id="56341" name="Text Box 20"/>
            <p:cNvSpPr txBox="1">
              <a:spLocks noChangeArrowheads="1"/>
            </p:cNvSpPr>
            <p:nvPr/>
          </p:nvSpPr>
          <p:spPr bwMode="auto">
            <a:xfrm>
              <a:off x="4752" y="2208"/>
              <a:ext cx="768" cy="24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Read</a:t>
              </a:r>
            </a:p>
          </p:txBody>
        </p:sp>
        <p:sp>
          <p:nvSpPr>
            <p:cNvPr id="56342" name="Text Box 21"/>
            <p:cNvSpPr txBox="1">
              <a:spLocks noChangeArrowheads="1"/>
            </p:cNvSpPr>
            <p:nvPr/>
          </p:nvSpPr>
          <p:spPr bwMode="auto">
            <a:xfrm>
              <a:off x="4752" y="2880"/>
              <a:ext cx="768" cy="23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Write</a:t>
              </a:r>
            </a:p>
          </p:txBody>
        </p:sp>
        <p:sp>
          <p:nvSpPr>
            <p:cNvPr id="56343" name="Text Box 22"/>
            <p:cNvSpPr txBox="1">
              <a:spLocks noChangeArrowheads="1"/>
            </p:cNvSpPr>
            <p:nvPr/>
          </p:nvSpPr>
          <p:spPr bwMode="auto">
            <a:xfrm>
              <a:off x="720" y="3504"/>
              <a:ext cx="4272" cy="239"/>
            </a:xfrm>
            <a:prstGeom prst="rect">
              <a:avLst/>
            </a:prstGeom>
            <a:noFill/>
            <a:ln w="9525">
              <a:noFill/>
              <a:miter lim="800000"/>
              <a:headEnd/>
              <a:tailEnd/>
            </a:ln>
          </p:spPr>
          <p:txBody>
            <a:bodyPr>
              <a:spAutoFit/>
            </a:bodyPr>
            <a:lstStyle/>
            <a:p>
              <a:pPr algn="ctr">
                <a:spcBef>
                  <a:spcPct val="50000"/>
                </a:spcBef>
              </a:pPr>
              <a:r>
                <a:rPr lang="en-US" b="1" u="sng">
                  <a:latin typeface="Times New Roman" pitchFamily="18" charset="0"/>
                </a:rPr>
                <a:t>CPU bus Signals for DMA Transfer</a:t>
              </a:r>
            </a:p>
          </p:txBody>
        </p:sp>
        <p:sp>
          <p:nvSpPr>
            <p:cNvPr id="56344" name="Text Box 23"/>
            <p:cNvSpPr txBox="1">
              <a:spLocks noChangeArrowheads="1"/>
            </p:cNvSpPr>
            <p:nvPr/>
          </p:nvSpPr>
          <p:spPr bwMode="auto">
            <a:xfrm>
              <a:off x="2112" y="1728"/>
              <a:ext cx="1344" cy="599"/>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High Impedance (disable) when BG is enable</a:t>
              </a:r>
            </a:p>
          </p:txBody>
        </p:sp>
      </p:grpSp>
      <p:sp>
        <p:nvSpPr>
          <p:cNvPr id="56323" name="Rectangle 24"/>
          <p:cNvSpPr>
            <a:spLocks noGrp="1" noChangeArrowheads="1"/>
          </p:cNvSpPr>
          <p:nvPr>
            <p:ph type="title"/>
          </p:nvPr>
        </p:nvSpPr>
        <p:spPr/>
        <p:txBody>
          <a:bodyPr/>
          <a:lstStyle/>
          <a:p>
            <a:pPr eaLnBrk="1" hangingPunct="1"/>
            <a:r>
              <a:rPr lang="en-US"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838200"/>
          </a:xfrm>
        </p:spPr>
        <p:txBody>
          <a:bodyPr>
            <a:normAutofit/>
          </a:bodyPr>
          <a:lstStyle/>
          <a:p>
            <a:pPr eaLnBrk="1" hangingPunct="1"/>
            <a:r>
              <a:rPr lang="en-US" sz="3600" dirty="0" smtClean="0">
                <a:latin typeface="Times New Roman" pitchFamily="18" charset="0"/>
              </a:rPr>
              <a:t>Direct Memory Access (DMA)</a:t>
            </a:r>
          </a:p>
        </p:txBody>
      </p:sp>
      <p:sp>
        <p:nvSpPr>
          <p:cNvPr id="57347" name="Rectangle 3"/>
          <p:cNvSpPr>
            <a:spLocks noGrp="1" noChangeArrowheads="1"/>
          </p:cNvSpPr>
          <p:nvPr>
            <p:ph type="body" idx="1"/>
          </p:nvPr>
        </p:nvSpPr>
        <p:spPr>
          <a:xfrm>
            <a:off x="457200" y="762000"/>
            <a:ext cx="8229600" cy="5638800"/>
          </a:xfrm>
        </p:spPr>
        <p:txBody>
          <a:bodyPr>
            <a:normAutofit fontScale="62500" lnSpcReduction="20000"/>
          </a:bodyPr>
          <a:lstStyle/>
          <a:p>
            <a:pPr algn="just">
              <a:lnSpc>
                <a:spcPct val="150000"/>
              </a:lnSpc>
              <a:spcBef>
                <a:spcPct val="25000"/>
              </a:spcBef>
              <a:spcAft>
                <a:spcPct val="25000"/>
              </a:spcAft>
            </a:pPr>
            <a:r>
              <a:rPr lang="en-US" sz="2800" dirty="0" smtClean="0">
                <a:latin typeface="Times New Roman" pitchFamily="18" charset="0"/>
              </a:rPr>
              <a:t>  The CPU activates the </a:t>
            </a:r>
            <a:r>
              <a:rPr lang="en-US" sz="2800" b="1" i="1" dirty="0" smtClean="0">
                <a:latin typeface="Times New Roman" pitchFamily="18" charset="0"/>
              </a:rPr>
              <a:t>Bus Grant (BG) </a:t>
            </a:r>
            <a:r>
              <a:rPr lang="en-US" sz="2800" dirty="0" smtClean="0">
                <a:latin typeface="Times New Roman" pitchFamily="18" charset="0"/>
              </a:rPr>
              <a:t>output to inform the external DMA that the Bus Request (BR) can now take control of the buses to conduct memory transfer without processor.</a:t>
            </a:r>
          </a:p>
          <a:p>
            <a:pPr algn="just">
              <a:lnSpc>
                <a:spcPct val="135000"/>
              </a:lnSpc>
              <a:spcBef>
                <a:spcPct val="25000"/>
              </a:spcBef>
              <a:spcAft>
                <a:spcPct val="25000"/>
              </a:spcAft>
            </a:pPr>
            <a:r>
              <a:rPr lang="en-US" sz="2400" dirty="0" smtClean="0">
                <a:latin typeface="Times New Roman" pitchFamily="18" charset="0"/>
              </a:rPr>
              <a:t> </a:t>
            </a:r>
            <a:r>
              <a:rPr lang="en-US" sz="2800" dirty="0" smtClean="0">
                <a:latin typeface="Times New Roman" pitchFamily="18" charset="0"/>
              </a:rPr>
              <a:t>When the DMA terminates the transfer, it disables the </a:t>
            </a:r>
            <a:r>
              <a:rPr lang="en-US" sz="2800" b="1" i="1" dirty="0" smtClean="0">
                <a:latin typeface="Times New Roman" pitchFamily="18" charset="0"/>
              </a:rPr>
              <a:t>Bus Request (BR)</a:t>
            </a:r>
            <a:r>
              <a:rPr lang="en-US" sz="2800" dirty="0" smtClean="0">
                <a:latin typeface="Times New Roman" pitchFamily="18" charset="0"/>
              </a:rPr>
              <a:t> line. </a:t>
            </a:r>
          </a:p>
          <a:p>
            <a:pPr algn="just">
              <a:lnSpc>
                <a:spcPct val="135000"/>
              </a:lnSpc>
              <a:spcBef>
                <a:spcPct val="25000"/>
              </a:spcBef>
              <a:spcAft>
                <a:spcPct val="25000"/>
              </a:spcAft>
            </a:pPr>
            <a:r>
              <a:rPr lang="en-US" sz="2800" dirty="0" smtClean="0">
                <a:latin typeface="Times New Roman" pitchFamily="18" charset="0"/>
              </a:rPr>
              <a:t>The CPU disables the </a:t>
            </a:r>
            <a:r>
              <a:rPr lang="en-US" sz="2800" b="1" i="1" dirty="0" smtClean="0">
                <a:latin typeface="Times New Roman" pitchFamily="18" charset="0"/>
              </a:rPr>
              <a:t>Bus Grant (BG)</a:t>
            </a:r>
            <a:r>
              <a:rPr lang="en-US" sz="2800" dirty="0" smtClean="0">
                <a:latin typeface="Times New Roman" pitchFamily="18" charset="0"/>
              </a:rPr>
              <a:t>, takes control of the buses and return to its normal operation.</a:t>
            </a:r>
          </a:p>
          <a:p>
            <a:pPr algn="just">
              <a:lnSpc>
                <a:spcPct val="150000"/>
              </a:lnSpc>
              <a:spcBef>
                <a:spcPct val="15000"/>
              </a:spcBef>
              <a:spcAft>
                <a:spcPct val="15000"/>
              </a:spcAft>
            </a:pPr>
            <a:r>
              <a:rPr lang="en-US" sz="2800" dirty="0" smtClean="0">
                <a:latin typeface="Times New Roman" pitchFamily="18" charset="0"/>
              </a:rPr>
              <a:t>The transfer can be made in several ways that are:</a:t>
            </a:r>
          </a:p>
          <a:p>
            <a:pPr algn="just">
              <a:lnSpc>
                <a:spcPct val="150000"/>
              </a:lnSpc>
              <a:spcBef>
                <a:spcPct val="15000"/>
              </a:spcBef>
              <a:spcAft>
                <a:spcPct val="15000"/>
              </a:spcAft>
              <a:buNone/>
            </a:pPr>
            <a:r>
              <a:rPr lang="en-US" sz="2800" dirty="0" smtClean="0">
                <a:latin typeface="Times New Roman" pitchFamily="18" charset="0"/>
              </a:rPr>
              <a:t>			</a:t>
            </a:r>
            <a:r>
              <a:rPr lang="en-US" sz="2800" dirty="0" err="1" smtClean="0">
                <a:latin typeface="Times New Roman" pitchFamily="18" charset="0"/>
              </a:rPr>
              <a:t>i</a:t>
            </a:r>
            <a:r>
              <a:rPr lang="en-US" sz="2800" dirty="0" smtClean="0">
                <a:latin typeface="Times New Roman" pitchFamily="18" charset="0"/>
              </a:rPr>
              <a:t>. DMA Burst</a:t>
            </a:r>
          </a:p>
          <a:p>
            <a:pPr algn="just">
              <a:lnSpc>
                <a:spcPct val="150000"/>
              </a:lnSpc>
              <a:spcBef>
                <a:spcPct val="15000"/>
              </a:spcBef>
              <a:spcAft>
                <a:spcPct val="15000"/>
              </a:spcAft>
              <a:buNone/>
            </a:pPr>
            <a:r>
              <a:rPr lang="en-US" sz="2800" dirty="0" smtClean="0">
                <a:latin typeface="Times New Roman" pitchFamily="18" charset="0"/>
              </a:rPr>
              <a:t>			ii. Cycle Stealing</a:t>
            </a:r>
            <a:endParaRPr lang="en-US" sz="2800" b="1" i="1" u="sng" dirty="0" smtClean="0">
              <a:latin typeface="Times New Roman" pitchFamily="18" charset="0"/>
            </a:endParaRPr>
          </a:p>
          <a:p>
            <a:pPr>
              <a:buNone/>
            </a:pPr>
            <a:endParaRPr lang="en-US" sz="2800" dirty="0" smtClean="0">
              <a:latin typeface="Times New Roman" pitchFamily="18" charset="0"/>
            </a:endParaRPr>
          </a:p>
          <a:p>
            <a:pPr algn="just">
              <a:lnSpc>
                <a:spcPct val="135000"/>
              </a:lnSpc>
              <a:spcBef>
                <a:spcPct val="25000"/>
              </a:spcBef>
              <a:spcAft>
                <a:spcPct val="25000"/>
              </a:spcAft>
              <a:buNone/>
            </a:pPr>
            <a:endParaRPr lang="en-US" sz="2800" dirty="0" smtClean="0">
              <a:latin typeface="Times New Roman" pitchFamily="18" charset="0"/>
            </a:endParaRPr>
          </a:p>
          <a:p>
            <a:pPr algn="just">
              <a:lnSpc>
                <a:spcPct val="135000"/>
              </a:lnSpc>
              <a:spcBef>
                <a:spcPct val="25000"/>
              </a:spcBef>
              <a:spcAft>
                <a:spcPct val="25000"/>
              </a:spcAft>
              <a:buNone/>
            </a:pPr>
            <a:r>
              <a:rPr lang="en-US" sz="2800" dirty="0" smtClean="0">
                <a:latin typeface="Times New Roman" pitchFamily="18" charset="0"/>
              </a:rPr>
              <a:t>      </a:t>
            </a:r>
          </a:p>
          <a:p>
            <a:pPr algn="just" eaLnBrk="1" hangingPunct="1">
              <a:lnSpc>
                <a:spcPct val="150000"/>
              </a:lnSpc>
              <a:spcBef>
                <a:spcPct val="25000"/>
              </a:spcBef>
              <a:spcAft>
                <a:spcPct val="25000"/>
              </a:spcAft>
              <a:buFont typeface="Wingdings" pitchFamily="2" charset="2"/>
              <a:buNone/>
            </a:pPr>
            <a:endParaRPr lang="en-US" sz="2800" dirty="0" smtClean="0">
              <a:latin typeface="Times New Roman" pitchFamily="18" charset="0"/>
            </a:endParaRPr>
          </a:p>
          <a:p>
            <a:pPr eaLnBrk="1" hangingPunct="1">
              <a:buFont typeface="Wingdings" pitchFamily="2" charset="2"/>
              <a:buNone/>
            </a:pPr>
            <a:endParaRPr lang="en-US" sz="2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latin typeface="Times New Roman" pitchFamily="18" charset="0"/>
              </a:rPr>
              <a:t>Direct Memory Access (DMA)</a:t>
            </a:r>
          </a:p>
        </p:txBody>
      </p:sp>
      <p:sp>
        <p:nvSpPr>
          <p:cNvPr id="60419" name="Rectangle 3"/>
          <p:cNvSpPr>
            <a:spLocks noGrp="1" noChangeArrowheads="1"/>
          </p:cNvSpPr>
          <p:nvPr>
            <p:ph type="body" idx="1"/>
          </p:nvPr>
        </p:nvSpPr>
        <p:spPr/>
        <p:txBody>
          <a:bodyPr/>
          <a:lstStyle/>
          <a:p>
            <a:pPr marL="660400" indent="-660400" algn="just" eaLnBrk="1" hangingPunct="1">
              <a:lnSpc>
                <a:spcPct val="125000"/>
              </a:lnSpc>
              <a:spcBef>
                <a:spcPct val="25000"/>
              </a:spcBef>
              <a:spcAft>
                <a:spcPct val="25000"/>
              </a:spcAft>
              <a:buFontTx/>
              <a:buAutoNum type="romanLcParenR"/>
            </a:pPr>
            <a:r>
              <a:rPr lang="en-US" sz="2400" smtClean="0">
                <a:latin typeface="Times New Roman" pitchFamily="18" charset="0"/>
              </a:rPr>
              <a:t>DMA Burst :- In DMA Burst transfer, a block sequence  consisting of a number of memory words is transferred in continuous burst while the DMA controller is master of the memory buses.</a:t>
            </a:r>
          </a:p>
          <a:p>
            <a:pPr marL="660400" indent="-660400" algn="just" eaLnBrk="1" hangingPunct="1">
              <a:lnSpc>
                <a:spcPct val="125000"/>
              </a:lnSpc>
              <a:spcBef>
                <a:spcPct val="25000"/>
              </a:spcBef>
              <a:spcAft>
                <a:spcPct val="25000"/>
              </a:spcAft>
              <a:buFontTx/>
              <a:buAutoNum type="romanLcParenR"/>
            </a:pPr>
            <a:r>
              <a:rPr lang="en-US" sz="2400" smtClean="0">
                <a:latin typeface="Times New Roman" pitchFamily="18" charset="0"/>
              </a:rPr>
              <a:t>Cycle Stealing :- Cycle stealing allows the DMA controller to transfer one data word at a time, after which it must returns control of the buses to the CPU.</a:t>
            </a:r>
          </a:p>
          <a:p>
            <a:pPr marL="660400" indent="-660400" algn="just" eaLnBrk="1" hangingPunct="1">
              <a:lnSpc>
                <a:spcPct val="125000"/>
              </a:lnSpc>
              <a:spcBef>
                <a:spcPct val="25000"/>
              </a:spcBef>
              <a:spcAft>
                <a:spcPct val="25000"/>
              </a:spcAft>
              <a:buFontTx/>
              <a:buNone/>
            </a:pPr>
            <a:endParaRPr lang="en-US" sz="2400" smtClean="0">
              <a:latin typeface="Times New Roman" pitchFamily="18" charset="0"/>
            </a:endParaRPr>
          </a:p>
          <a:p>
            <a:pPr marL="660400" indent="-660400" eaLnBrk="1" hangingPunct="1"/>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latin typeface="Times New Roman" pitchFamily="18" charset="0"/>
              </a:rPr>
              <a:t>DMA Controller</a:t>
            </a:r>
          </a:p>
        </p:txBody>
      </p:sp>
      <p:sp>
        <p:nvSpPr>
          <p:cNvPr id="61443" name="Rectangle 3"/>
          <p:cNvSpPr>
            <a:spLocks noGrp="1" noChangeArrowheads="1"/>
          </p:cNvSpPr>
          <p:nvPr>
            <p:ph type="body" idx="1"/>
          </p:nvPr>
        </p:nvSpPr>
        <p:spPr/>
        <p:txBody>
          <a:bodyPr/>
          <a:lstStyle/>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The DMA controller needs the usual circuits of an interface to communicate with the CPU and I/O device. The DMA controller has three registers: </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  Address Register</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 Word Count Register</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iii. Control Register</a:t>
            </a:r>
          </a:p>
          <a:p>
            <a:pPr eaLnBrk="1" hangingPunct="1">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DMA Controller</a:t>
            </a:r>
          </a:p>
        </p:txBody>
      </p:sp>
      <p:sp>
        <p:nvSpPr>
          <p:cNvPr id="62467" name="Rectangle 3"/>
          <p:cNvSpPr>
            <a:spLocks noGrp="1" noChangeArrowheads="1"/>
          </p:cNvSpPr>
          <p:nvPr>
            <p:ph type="body" idx="1"/>
          </p:nvPr>
        </p:nvSpPr>
        <p:spPr>
          <a:xfrm>
            <a:off x="457200" y="1600200"/>
            <a:ext cx="8229600" cy="3886200"/>
          </a:xfrm>
        </p:spPr>
        <p:txBody>
          <a:bodyPr>
            <a:normAutofit lnSpcReduction="10000"/>
          </a:bodyPr>
          <a:lstStyle/>
          <a:p>
            <a:pPr marL="660400" indent="-660400" algn="just" eaLnBrk="1" hangingPunct="1">
              <a:lnSpc>
                <a:spcPct val="150000"/>
              </a:lnSpc>
              <a:spcBef>
                <a:spcPct val="10000"/>
              </a:spcBef>
              <a:spcAft>
                <a:spcPct val="10000"/>
              </a:spcAft>
              <a:buFontTx/>
              <a:buNone/>
            </a:pPr>
            <a:r>
              <a:rPr lang="en-US" sz="2400" smtClean="0">
                <a:latin typeface="Times New Roman" pitchFamily="18" charset="0"/>
              </a:rPr>
              <a:t>i.  Address Register :- Address Register contains an address to specify the desired location in memory.</a:t>
            </a:r>
          </a:p>
          <a:p>
            <a:pPr marL="660400" indent="-660400"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ii.   Word Count Register :- WC holds the number of words to be transferred. The register is incre/decre by one after each word transfer and internally tested for zero.  		      </a:t>
            </a:r>
          </a:p>
          <a:p>
            <a:pPr marL="660400" indent="-660400"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iii. Control Register :- Control Register specifies the mode of transfer.</a:t>
            </a:r>
          </a:p>
          <a:p>
            <a:pPr marL="660400" indent="-660400" algn="just" eaLnBrk="1" hangingPunct="1">
              <a:lnSpc>
                <a:spcPct val="80000"/>
              </a:lnSpc>
              <a:buFont typeface="Wingdings" pitchFamily="2" charset="2"/>
              <a:buNone/>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600" dirty="0" smtClean="0">
                <a:latin typeface="Times New Roman" pitchFamily="18" charset="0"/>
              </a:rPr>
              <a:t>Input - Output Interface</a:t>
            </a:r>
          </a:p>
        </p:txBody>
      </p:sp>
      <p:sp>
        <p:nvSpPr>
          <p:cNvPr id="11267" name="Rectangle 3"/>
          <p:cNvSpPr>
            <a:spLocks noGrp="1" noChangeArrowheads="1"/>
          </p:cNvSpPr>
          <p:nvPr>
            <p:ph type="body" idx="1"/>
          </p:nvPr>
        </p:nvSpPr>
        <p:spPr>
          <a:xfrm>
            <a:off x="457200" y="1143000"/>
            <a:ext cx="8229600" cy="4983163"/>
          </a:xfrm>
        </p:spPr>
        <p:txBody>
          <a:bodyPr>
            <a:normAutofit/>
          </a:bodyPr>
          <a:lstStyle/>
          <a:p>
            <a:pPr algn="just" eaLnBrk="1" hangingPunct="1">
              <a:lnSpc>
                <a:spcPct val="155000"/>
              </a:lnSpc>
              <a:spcBef>
                <a:spcPct val="15000"/>
              </a:spcBef>
              <a:spcAft>
                <a:spcPct val="15000"/>
              </a:spcAft>
              <a:buFont typeface="Wingdings" pitchFamily="2" charset="2"/>
              <a:buNone/>
            </a:pPr>
            <a:r>
              <a:rPr lang="en-US" sz="2000" dirty="0" smtClean="0">
                <a:latin typeface="Times New Roman" pitchFamily="18" charset="0"/>
              </a:rPr>
              <a:t>    </a:t>
            </a:r>
            <a:r>
              <a:rPr lang="en-US" sz="2000" b="1" dirty="0" smtClean="0">
                <a:latin typeface="Times New Roman" pitchFamily="18" charset="0"/>
              </a:rPr>
              <a:t>To Resolve these differences</a:t>
            </a:r>
            <a:r>
              <a:rPr lang="en-US" sz="2000" dirty="0" smtClean="0">
                <a:latin typeface="Times New Roman" pitchFamily="18" charset="0"/>
              </a:rPr>
              <a:t>, computer systems include special hardware components between the CPU and Peripherals to supervises and synchronizes all input and out transfers. These components are called </a:t>
            </a:r>
            <a:r>
              <a:rPr lang="en-US" sz="2000" b="1" dirty="0" smtClean="0">
                <a:latin typeface="Times New Roman" pitchFamily="18" charset="0"/>
              </a:rPr>
              <a:t>Interface Units</a:t>
            </a:r>
            <a:r>
              <a:rPr lang="en-US" sz="2000" dirty="0" smtClean="0">
                <a:latin typeface="Times New Roman" pitchFamily="18" charset="0"/>
              </a:rPr>
              <a:t> because they interface between the processor bus and the peripheral devices.</a:t>
            </a:r>
          </a:p>
          <a:p>
            <a:pPr algn="just" eaLnBrk="1" hangingPunct="1">
              <a:lnSpc>
                <a:spcPct val="90000"/>
              </a:lnSpc>
            </a:pPr>
            <a:endParaRPr lang="en-US" sz="1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DMA Controller</a:t>
            </a:r>
          </a:p>
        </p:txBody>
      </p:sp>
      <p:sp>
        <p:nvSpPr>
          <p:cNvPr id="63491" name="Rectangle 3"/>
          <p:cNvSpPr>
            <a:spLocks noGrp="1" noChangeArrowheads="1"/>
          </p:cNvSpPr>
          <p:nvPr>
            <p:ph type="body" idx="1"/>
          </p:nvPr>
        </p:nvSpPr>
        <p:spPr>
          <a:xfrm>
            <a:off x="0" y="1371600"/>
            <a:ext cx="8991600" cy="5181600"/>
          </a:xfrm>
        </p:spPr>
        <p:txBody>
          <a:bodyPr/>
          <a:lstStyle/>
          <a:p>
            <a:pPr algn="just" eaLnBrk="1" hangingPunct="1">
              <a:lnSpc>
                <a:spcPct val="125000"/>
              </a:lnSpc>
              <a:spcBef>
                <a:spcPct val="15000"/>
              </a:spcBef>
              <a:spcAft>
                <a:spcPct val="15000"/>
              </a:spcAft>
              <a:buFont typeface="Wingdings" pitchFamily="2" charset="2"/>
              <a:buNone/>
            </a:pPr>
            <a:r>
              <a:rPr lang="en-US" sz="2000" smtClean="0">
                <a:latin typeface="Times New Roman" pitchFamily="18" charset="0"/>
              </a:rPr>
              <a:t>     </a:t>
            </a:r>
            <a:r>
              <a:rPr lang="en-US" sz="2400" smtClean="0">
                <a:latin typeface="Times New Roman" pitchFamily="18" charset="0"/>
              </a:rPr>
              <a:t>The unit communicates with the CPU via the data bus and control lines. The registers in the DMA are selected by the CPU through the address bus by enabling the </a:t>
            </a:r>
            <a:r>
              <a:rPr lang="en-US" sz="2400" b="1" smtClean="0">
                <a:latin typeface="Times New Roman" pitchFamily="18" charset="0"/>
              </a:rPr>
              <a:t>DS (DMA select)</a:t>
            </a:r>
            <a:r>
              <a:rPr lang="en-US" sz="2400" smtClean="0">
                <a:latin typeface="Times New Roman" pitchFamily="18" charset="0"/>
              </a:rPr>
              <a:t> and </a:t>
            </a:r>
            <a:r>
              <a:rPr lang="en-US" sz="2400" b="1" smtClean="0">
                <a:latin typeface="Times New Roman" pitchFamily="18" charset="0"/>
              </a:rPr>
              <a:t>RS (Register select)</a:t>
            </a:r>
            <a:r>
              <a:rPr lang="en-US" sz="2400" smtClean="0">
                <a:latin typeface="Times New Roman" pitchFamily="18" charset="0"/>
              </a:rPr>
              <a:t> inputs. The </a:t>
            </a:r>
            <a:r>
              <a:rPr lang="en-US" sz="2400" b="1" smtClean="0">
                <a:latin typeface="Times New Roman" pitchFamily="18" charset="0"/>
              </a:rPr>
              <a:t>RD (read)</a:t>
            </a:r>
            <a:r>
              <a:rPr lang="en-US" sz="2400" smtClean="0">
                <a:latin typeface="Times New Roman" pitchFamily="18" charset="0"/>
              </a:rPr>
              <a:t> and </a:t>
            </a:r>
            <a:r>
              <a:rPr lang="en-US" sz="2400" b="1" smtClean="0">
                <a:latin typeface="Times New Roman" pitchFamily="18" charset="0"/>
              </a:rPr>
              <a:t>WR (write)</a:t>
            </a:r>
            <a:r>
              <a:rPr lang="en-US" sz="2400" smtClean="0">
                <a:latin typeface="Times New Roman" pitchFamily="18" charset="0"/>
              </a:rPr>
              <a:t> inputs are bidirectional.</a:t>
            </a:r>
          </a:p>
          <a:p>
            <a:pPr algn="just" eaLnBrk="1" hangingPunct="1">
              <a:lnSpc>
                <a:spcPct val="125000"/>
              </a:lnSpc>
              <a:spcBef>
                <a:spcPct val="15000"/>
              </a:spcBef>
              <a:spcAft>
                <a:spcPct val="15000"/>
              </a:spcAft>
              <a:buFont typeface="Wingdings" pitchFamily="2" charset="2"/>
              <a:buNone/>
            </a:pPr>
            <a:r>
              <a:rPr lang="en-US" sz="2400" smtClean="0">
                <a:latin typeface="Times New Roman" pitchFamily="18" charset="0"/>
              </a:rPr>
              <a:t>		            When the </a:t>
            </a:r>
            <a:r>
              <a:rPr lang="en-US" sz="2400" b="1" smtClean="0">
                <a:latin typeface="Times New Roman" pitchFamily="18" charset="0"/>
              </a:rPr>
              <a:t>BG (Bus Grant) input is 0,</a:t>
            </a:r>
            <a:r>
              <a:rPr lang="en-US" sz="2400" smtClean="0">
                <a:latin typeface="Times New Roman" pitchFamily="18" charset="0"/>
              </a:rPr>
              <a:t> the CPU can communicate with the DMA registers through the data bus to read from or write to the DMA registers. When </a:t>
            </a:r>
            <a:r>
              <a:rPr lang="en-US" sz="2400" b="1" smtClean="0">
                <a:latin typeface="Times New Roman" pitchFamily="18" charset="0"/>
              </a:rPr>
              <a:t>BG =1</a:t>
            </a:r>
            <a:r>
              <a:rPr lang="en-US" sz="2400" smtClean="0">
                <a:latin typeface="Times New Roman" pitchFamily="18" charset="0"/>
              </a:rPr>
              <a:t>, the DMA can communicate directly with the memory by specifying an address in the address bus and activating the </a:t>
            </a:r>
            <a:r>
              <a:rPr lang="en-US" sz="2400" b="1" smtClean="0">
                <a:latin typeface="Times New Roman" pitchFamily="18" charset="0"/>
              </a:rPr>
              <a:t>RD or WR</a:t>
            </a:r>
            <a:r>
              <a:rPr lang="en-US" sz="2400" smtClean="0">
                <a:latin typeface="Times New Roman" pitchFamily="18" charset="0"/>
              </a:rPr>
              <a:t> control.</a:t>
            </a:r>
          </a:p>
          <a:p>
            <a:pPr algn="just" eaLnBrk="1" hangingPunct="1">
              <a:lnSpc>
                <a:spcPct val="80000"/>
              </a:lnSpc>
              <a:buFont typeface="Wingdings" pitchFamily="2"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a:t>
            </a:r>
            <a:endParaRPr lang="en-US" dirty="0"/>
          </a:p>
        </p:txBody>
      </p:sp>
      <p:pic>
        <p:nvPicPr>
          <p:cNvPr id="1027" name="Picture 3"/>
          <p:cNvPicPr>
            <a:picLocks noChangeAspect="1" noChangeArrowheads="1"/>
          </p:cNvPicPr>
          <p:nvPr/>
        </p:nvPicPr>
        <p:blipFill>
          <a:blip r:embed="rId2"/>
          <a:srcRect/>
          <a:stretch>
            <a:fillRect/>
          </a:stretch>
        </p:blipFill>
        <p:spPr bwMode="auto">
          <a:xfrm>
            <a:off x="1281113" y="1828800"/>
            <a:ext cx="6581775" cy="41148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6"/>
          <p:cNvSpPr txBox="1">
            <a:spLocks noChangeArrowheads="1"/>
          </p:cNvSpPr>
          <p:nvPr/>
        </p:nvSpPr>
        <p:spPr bwMode="auto">
          <a:xfrm>
            <a:off x="4876800" y="1905000"/>
            <a:ext cx="184150" cy="366713"/>
          </a:xfrm>
          <a:prstGeom prst="rect">
            <a:avLst/>
          </a:prstGeom>
          <a:noFill/>
          <a:ln w="9525">
            <a:noFill/>
            <a:miter lim="800000"/>
            <a:headEnd/>
            <a:tailEnd/>
          </a:ln>
        </p:spPr>
        <p:txBody>
          <a:bodyPr>
            <a:spAutoFit/>
          </a:bodyPr>
          <a:lstStyle/>
          <a:p>
            <a:pPr>
              <a:spcBef>
                <a:spcPct val="50000"/>
              </a:spcBef>
            </a:pPr>
            <a:endParaRPr lang="en-US"/>
          </a:p>
        </p:txBody>
      </p:sp>
      <p:grpSp>
        <p:nvGrpSpPr>
          <p:cNvPr id="2" name="Group 59"/>
          <p:cNvGrpSpPr>
            <a:grpSpLocks/>
          </p:cNvGrpSpPr>
          <p:nvPr/>
        </p:nvGrpSpPr>
        <p:grpSpPr bwMode="auto">
          <a:xfrm>
            <a:off x="457200" y="304800"/>
            <a:ext cx="8686800" cy="6530975"/>
            <a:chOff x="288" y="96"/>
            <a:chExt cx="5472" cy="4210"/>
          </a:xfrm>
        </p:grpSpPr>
        <p:sp>
          <p:nvSpPr>
            <p:cNvPr id="64516" name="Rectangle 2"/>
            <p:cNvSpPr>
              <a:spLocks noChangeArrowheads="1"/>
            </p:cNvSpPr>
            <p:nvPr/>
          </p:nvSpPr>
          <p:spPr bwMode="auto">
            <a:xfrm>
              <a:off x="3744" y="624"/>
              <a:ext cx="1680" cy="528"/>
            </a:xfrm>
            <a:prstGeom prst="rect">
              <a:avLst/>
            </a:prstGeom>
            <a:noFill/>
            <a:ln w="38100">
              <a:solidFill>
                <a:schemeClr val="tx1"/>
              </a:solidFill>
              <a:miter lim="800000"/>
              <a:headEnd/>
              <a:tailEnd/>
            </a:ln>
          </p:spPr>
          <p:txBody>
            <a:bodyPr wrap="none" anchor="ctr"/>
            <a:lstStyle/>
            <a:p>
              <a:endParaRPr lang="en-US"/>
            </a:p>
          </p:txBody>
        </p:sp>
        <p:sp>
          <p:nvSpPr>
            <p:cNvPr id="64517" name="Rectangle 6"/>
            <p:cNvSpPr>
              <a:spLocks noChangeArrowheads="1"/>
            </p:cNvSpPr>
            <p:nvPr/>
          </p:nvSpPr>
          <p:spPr bwMode="auto">
            <a:xfrm>
              <a:off x="3744" y="1536"/>
              <a:ext cx="1680" cy="384"/>
            </a:xfrm>
            <a:prstGeom prst="rect">
              <a:avLst/>
            </a:prstGeom>
            <a:noFill/>
            <a:ln w="38100">
              <a:solidFill>
                <a:schemeClr val="tx1"/>
              </a:solidFill>
              <a:miter lim="800000"/>
              <a:headEnd/>
              <a:tailEnd/>
            </a:ln>
          </p:spPr>
          <p:txBody>
            <a:bodyPr wrap="none" anchor="ctr"/>
            <a:lstStyle/>
            <a:p>
              <a:endParaRPr lang="en-US"/>
            </a:p>
          </p:txBody>
        </p:sp>
        <p:sp>
          <p:nvSpPr>
            <p:cNvPr id="64518" name="Rectangle 7"/>
            <p:cNvSpPr>
              <a:spLocks noChangeArrowheads="1"/>
            </p:cNvSpPr>
            <p:nvPr/>
          </p:nvSpPr>
          <p:spPr bwMode="auto">
            <a:xfrm>
              <a:off x="3744" y="2736"/>
              <a:ext cx="1680" cy="384"/>
            </a:xfrm>
            <a:prstGeom prst="rect">
              <a:avLst/>
            </a:prstGeom>
            <a:noFill/>
            <a:ln w="38100">
              <a:solidFill>
                <a:schemeClr val="tx1"/>
              </a:solidFill>
              <a:miter lim="800000"/>
              <a:headEnd/>
              <a:tailEnd/>
            </a:ln>
          </p:spPr>
          <p:txBody>
            <a:bodyPr wrap="none" anchor="ctr"/>
            <a:lstStyle/>
            <a:p>
              <a:endParaRPr lang="en-US"/>
            </a:p>
          </p:txBody>
        </p:sp>
        <p:sp>
          <p:nvSpPr>
            <p:cNvPr id="64519" name="Rectangle 8"/>
            <p:cNvSpPr>
              <a:spLocks noChangeArrowheads="1"/>
            </p:cNvSpPr>
            <p:nvPr/>
          </p:nvSpPr>
          <p:spPr bwMode="auto">
            <a:xfrm>
              <a:off x="3744" y="2112"/>
              <a:ext cx="1680" cy="384"/>
            </a:xfrm>
            <a:prstGeom prst="rect">
              <a:avLst/>
            </a:prstGeom>
            <a:noFill/>
            <a:ln w="38100">
              <a:solidFill>
                <a:schemeClr val="tx1"/>
              </a:solidFill>
              <a:miter lim="800000"/>
              <a:headEnd/>
              <a:tailEnd/>
            </a:ln>
          </p:spPr>
          <p:txBody>
            <a:bodyPr wrap="none" anchor="ctr"/>
            <a:lstStyle/>
            <a:p>
              <a:endParaRPr lang="en-US"/>
            </a:p>
          </p:txBody>
        </p:sp>
        <p:sp>
          <p:nvSpPr>
            <p:cNvPr id="64520" name="Rectangle 9"/>
            <p:cNvSpPr>
              <a:spLocks noChangeArrowheads="1"/>
            </p:cNvSpPr>
            <p:nvPr/>
          </p:nvSpPr>
          <p:spPr bwMode="auto">
            <a:xfrm>
              <a:off x="1632" y="624"/>
              <a:ext cx="1248" cy="672"/>
            </a:xfrm>
            <a:prstGeom prst="rect">
              <a:avLst/>
            </a:prstGeom>
            <a:noFill/>
            <a:ln w="38100">
              <a:solidFill>
                <a:schemeClr val="tx1"/>
              </a:solidFill>
              <a:miter lim="800000"/>
              <a:headEnd/>
              <a:tailEnd/>
            </a:ln>
          </p:spPr>
          <p:txBody>
            <a:bodyPr wrap="none" anchor="ctr"/>
            <a:lstStyle/>
            <a:p>
              <a:endParaRPr lang="en-US"/>
            </a:p>
          </p:txBody>
        </p:sp>
        <p:sp>
          <p:nvSpPr>
            <p:cNvPr id="64521" name="Rectangle 10"/>
            <p:cNvSpPr>
              <a:spLocks noChangeArrowheads="1"/>
            </p:cNvSpPr>
            <p:nvPr/>
          </p:nvSpPr>
          <p:spPr bwMode="auto">
            <a:xfrm>
              <a:off x="1584" y="1632"/>
              <a:ext cx="1296" cy="2400"/>
            </a:xfrm>
            <a:prstGeom prst="rect">
              <a:avLst/>
            </a:prstGeom>
            <a:noFill/>
            <a:ln w="38100">
              <a:solidFill>
                <a:schemeClr val="tx1"/>
              </a:solidFill>
              <a:miter lim="800000"/>
              <a:headEnd/>
              <a:tailEnd/>
            </a:ln>
          </p:spPr>
          <p:txBody>
            <a:bodyPr wrap="none" anchor="ctr"/>
            <a:lstStyle/>
            <a:p>
              <a:endParaRPr lang="en-US"/>
            </a:p>
          </p:txBody>
        </p:sp>
        <p:sp>
          <p:nvSpPr>
            <p:cNvPr id="64522" name="Line 11"/>
            <p:cNvSpPr>
              <a:spLocks noChangeShapeType="1"/>
            </p:cNvSpPr>
            <p:nvPr/>
          </p:nvSpPr>
          <p:spPr bwMode="auto">
            <a:xfrm>
              <a:off x="1248" y="1776"/>
              <a:ext cx="336" cy="0"/>
            </a:xfrm>
            <a:prstGeom prst="line">
              <a:avLst/>
            </a:prstGeom>
            <a:noFill/>
            <a:ln w="28575">
              <a:solidFill>
                <a:schemeClr val="tx1"/>
              </a:solidFill>
              <a:round/>
              <a:headEnd/>
              <a:tailEnd type="triangle" w="med" len="med"/>
            </a:ln>
          </p:spPr>
          <p:txBody>
            <a:bodyPr/>
            <a:lstStyle/>
            <a:p>
              <a:endParaRPr lang="en-US"/>
            </a:p>
          </p:txBody>
        </p:sp>
        <p:sp>
          <p:nvSpPr>
            <p:cNvPr id="64523" name="Line 12"/>
            <p:cNvSpPr>
              <a:spLocks noChangeShapeType="1"/>
            </p:cNvSpPr>
            <p:nvPr/>
          </p:nvSpPr>
          <p:spPr bwMode="auto">
            <a:xfrm>
              <a:off x="1248" y="3072"/>
              <a:ext cx="336" cy="0"/>
            </a:xfrm>
            <a:prstGeom prst="line">
              <a:avLst/>
            </a:prstGeom>
            <a:noFill/>
            <a:ln w="28575">
              <a:solidFill>
                <a:schemeClr val="tx1"/>
              </a:solidFill>
              <a:round/>
              <a:headEnd type="triangle" w="med" len="med"/>
              <a:tailEnd/>
            </a:ln>
          </p:spPr>
          <p:txBody>
            <a:bodyPr/>
            <a:lstStyle/>
            <a:p>
              <a:endParaRPr lang="en-US"/>
            </a:p>
          </p:txBody>
        </p:sp>
        <p:sp>
          <p:nvSpPr>
            <p:cNvPr id="64524" name="Line 13"/>
            <p:cNvSpPr>
              <a:spLocks noChangeShapeType="1"/>
            </p:cNvSpPr>
            <p:nvPr/>
          </p:nvSpPr>
          <p:spPr bwMode="auto">
            <a:xfrm>
              <a:off x="1248" y="2064"/>
              <a:ext cx="336" cy="0"/>
            </a:xfrm>
            <a:prstGeom prst="line">
              <a:avLst/>
            </a:prstGeom>
            <a:noFill/>
            <a:ln w="28575">
              <a:solidFill>
                <a:schemeClr val="tx1"/>
              </a:solidFill>
              <a:round/>
              <a:headEnd/>
              <a:tailEnd type="triangle" w="med" len="med"/>
            </a:ln>
          </p:spPr>
          <p:txBody>
            <a:bodyPr/>
            <a:lstStyle/>
            <a:p>
              <a:endParaRPr lang="en-US"/>
            </a:p>
          </p:txBody>
        </p:sp>
        <p:sp>
          <p:nvSpPr>
            <p:cNvPr id="64525" name="Line 14"/>
            <p:cNvSpPr>
              <a:spLocks noChangeShapeType="1"/>
            </p:cNvSpPr>
            <p:nvPr/>
          </p:nvSpPr>
          <p:spPr bwMode="auto">
            <a:xfrm>
              <a:off x="1248" y="2736"/>
              <a:ext cx="336"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26" name="Line 15"/>
            <p:cNvSpPr>
              <a:spLocks noChangeShapeType="1"/>
            </p:cNvSpPr>
            <p:nvPr/>
          </p:nvSpPr>
          <p:spPr bwMode="auto">
            <a:xfrm>
              <a:off x="1248" y="2400"/>
              <a:ext cx="336"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27" name="Line 16"/>
            <p:cNvSpPr>
              <a:spLocks noChangeShapeType="1"/>
            </p:cNvSpPr>
            <p:nvPr/>
          </p:nvSpPr>
          <p:spPr bwMode="auto">
            <a:xfrm>
              <a:off x="1248" y="3696"/>
              <a:ext cx="336" cy="0"/>
            </a:xfrm>
            <a:prstGeom prst="line">
              <a:avLst/>
            </a:prstGeom>
            <a:noFill/>
            <a:ln w="28575">
              <a:solidFill>
                <a:schemeClr val="tx1"/>
              </a:solidFill>
              <a:round/>
              <a:headEnd type="triangle" w="med" len="med"/>
              <a:tailEnd/>
            </a:ln>
          </p:spPr>
          <p:txBody>
            <a:bodyPr/>
            <a:lstStyle/>
            <a:p>
              <a:endParaRPr lang="en-US"/>
            </a:p>
          </p:txBody>
        </p:sp>
        <p:sp>
          <p:nvSpPr>
            <p:cNvPr id="64528" name="Line 17"/>
            <p:cNvSpPr>
              <a:spLocks noChangeShapeType="1"/>
            </p:cNvSpPr>
            <p:nvPr/>
          </p:nvSpPr>
          <p:spPr bwMode="auto">
            <a:xfrm>
              <a:off x="1248" y="3408"/>
              <a:ext cx="336" cy="0"/>
            </a:xfrm>
            <a:prstGeom prst="line">
              <a:avLst/>
            </a:prstGeom>
            <a:noFill/>
            <a:ln w="28575">
              <a:solidFill>
                <a:schemeClr val="tx1"/>
              </a:solidFill>
              <a:round/>
              <a:headEnd/>
              <a:tailEnd type="triangle" w="med" len="med"/>
            </a:ln>
          </p:spPr>
          <p:txBody>
            <a:bodyPr/>
            <a:lstStyle/>
            <a:p>
              <a:endParaRPr lang="en-US"/>
            </a:p>
          </p:txBody>
        </p:sp>
        <p:sp>
          <p:nvSpPr>
            <p:cNvPr id="64529" name="Line 18"/>
            <p:cNvSpPr>
              <a:spLocks noChangeShapeType="1"/>
            </p:cNvSpPr>
            <p:nvPr/>
          </p:nvSpPr>
          <p:spPr bwMode="auto">
            <a:xfrm>
              <a:off x="3312" y="2928"/>
              <a:ext cx="432"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30" name="Line 19"/>
            <p:cNvSpPr>
              <a:spLocks noChangeShapeType="1"/>
            </p:cNvSpPr>
            <p:nvPr/>
          </p:nvSpPr>
          <p:spPr bwMode="auto">
            <a:xfrm>
              <a:off x="2880" y="960"/>
              <a:ext cx="432"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31" name="Line 20"/>
            <p:cNvSpPr>
              <a:spLocks noChangeShapeType="1"/>
            </p:cNvSpPr>
            <p:nvPr/>
          </p:nvSpPr>
          <p:spPr bwMode="auto">
            <a:xfrm>
              <a:off x="1200" y="960"/>
              <a:ext cx="432"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32" name="Line 21"/>
            <p:cNvSpPr>
              <a:spLocks noChangeShapeType="1"/>
            </p:cNvSpPr>
            <p:nvPr/>
          </p:nvSpPr>
          <p:spPr bwMode="auto">
            <a:xfrm>
              <a:off x="3312" y="2304"/>
              <a:ext cx="432"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33" name="Line 22"/>
            <p:cNvSpPr>
              <a:spLocks noChangeShapeType="1"/>
            </p:cNvSpPr>
            <p:nvPr/>
          </p:nvSpPr>
          <p:spPr bwMode="auto">
            <a:xfrm>
              <a:off x="3312" y="1728"/>
              <a:ext cx="432" cy="0"/>
            </a:xfrm>
            <a:prstGeom prst="line">
              <a:avLst/>
            </a:prstGeom>
            <a:noFill/>
            <a:ln w="28575">
              <a:solidFill>
                <a:schemeClr val="tx1"/>
              </a:solidFill>
              <a:round/>
              <a:headEnd type="triangle" w="med" len="med"/>
              <a:tailEnd type="triangle" w="med" len="med"/>
            </a:ln>
          </p:spPr>
          <p:txBody>
            <a:bodyPr/>
            <a:lstStyle/>
            <a:p>
              <a:endParaRPr lang="en-US"/>
            </a:p>
          </p:txBody>
        </p:sp>
        <p:sp>
          <p:nvSpPr>
            <p:cNvPr id="64534" name="Line 23"/>
            <p:cNvSpPr>
              <a:spLocks noChangeShapeType="1"/>
            </p:cNvSpPr>
            <p:nvPr/>
          </p:nvSpPr>
          <p:spPr bwMode="auto">
            <a:xfrm>
              <a:off x="3312" y="672"/>
              <a:ext cx="0" cy="2544"/>
            </a:xfrm>
            <a:prstGeom prst="line">
              <a:avLst/>
            </a:prstGeom>
            <a:noFill/>
            <a:ln w="38100">
              <a:solidFill>
                <a:schemeClr val="tx1"/>
              </a:solidFill>
              <a:round/>
              <a:headEnd/>
              <a:tailEnd/>
            </a:ln>
          </p:spPr>
          <p:txBody>
            <a:bodyPr/>
            <a:lstStyle/>
            <a:p>
              <a:endParaRPr lang="en-US"/>
            </a:p>
          </p:txBody>
        </p:sp>
        <p:sp>
          <p:nvSpPr>
            <p:cNvPr id="64535" name="Line 24"/>
            <p:cNvSpPr>
              <a:spLocks noChangeShapeType="1"/>
            </p:cNvSpPr>
            <p:nvPr/>
          </p:nvSpPr>
          <p:spPr bwMode="auto">
            <a:xfrm>
              <a:off x="2880" y="3552"/>
              <a:ext cx="2112" cy="0"/>
            </a:xfrm>
            <a:prstGeom prst="line">
              <a:avLst/>
            </a:prstGeom>
            <a:noFill/>
            <a:ln w="28575">
              <a:solidFill>
                <a:schemeClr val="tx1"/>
              </a:solidFill>
              <a:round/>
              <a:headEnd type="triangle" w="med" len="med"/>
              <a:tailEnd/>
            </a:ln>
          </p:spPr>
          <p:txBody>
            <a:bodyPr/>
            <a:lstStyle/>
            <a:p>
              <a:endParaRPr lang="en-US"/>
            </a:p>
          </p:txBody>
        </p:sp>
        <p:sp>
          <p:nvSpPr>
            <p:cNvPr id="64536" name="Line 26"/>
            <p:cNvSpPr>
              <a:spLocks noChangeShapeType="1"/>
            </p:cNvSpPr>
            <p:nvPr/>
          </p:nvSpPr>
          <p:spPr bwMode="auto">
            <a:xfrm>
              <a:off x="2880" y="3888"/>
              <a:ext cx="2112" cy="0"/>
            </a:xfrm>
            <a:prstGeom prst="line">
              <a:avLst/>
            </a:prstGeom>
            <a:noFill/>
            <a:ln w="28575">
              <a:solidFill>
                <a:schemeClr val="tx1"/>
              </a:solidFill>
              <a:round/>
              <a:headEnd/>
              <a:tailEnd type="triangle" w="med" len="med"/>
            </a:ln>
          </p:spPr>
          <p:txBody>
            <a:bodyPr/>
            <a:lstStyle/>
            <a:p>
              <a:endParaRPr lang="en-US"/>
            </a:p>
          </p:txBody>
        </p:sp>
        <p:sp>
          <p:nvSpPr>
            <p:cNvPr id="64537" name="Line 27"/>
            <p:cNvSpPr>
              <a:spLocks noChangeShapeType="1"/>
            </p:cNvSpPr>
            <p:nvPr/>
          </p:nvSpPr>
          <p:spPr bwMode="auto">
            <a:xfrm flipV="1">
              <a:off x="4512" y="240"/>
              <a:ext cx="0" cy="384"/>
            </a:xfrm>
            <a:prstGeom prst="line">
              <a:avLst/>
            </a:prstGeom>
            <a:noFill/>
            <a:ln w="28575">
              <a:solidFill>
                <a:schemeClr val="tx1"/>
              </a:solidFill>
              <a:round/>
              <a:headEnd/>
              <a:tailEnd/>
            </a:ln>
          </p:spPr>
          <p:txBody>
            <a:bodyPr/>
            <a:lstStyle/>
            <a:p>
              <a:endParaRPr lang="en-US"/>
            </a:p>
          </p:txBody>
        </p:sp>
        <p:sp>
          <p:nvSpPr>
            <p:cNvPr id="64538" name="Line 29"/>
            <p:cNvSpPr>
              <a:spLocks noChangeShapeType="1"/>
            </p:cNvSpPr>
            <p:nvPr/>
          </p:nvSpPr>
          <p:spPr bwMode="auto">
            <a:xfrm flipH="1">
              <a:off x="1152" y="240"/>
              <a:ext cx="3360" cy="0"/>
            </a:xfrm>
            <a:prstGeom prst="line">
              <a:avLst/>
            </a:prstGeom>
            <a:noFill/>
            <a:ln w="28575">
              <a:solidFill>
                <a:schemeClr val="tx1"/>
              </a:solidFill>
              <a:round/>
              <a:headEnd/>
              <a:tailEnd type="triangle" w="med" len="med"/>
            </a:ln>
          </p:spPr>
          <p:txBody>
            <a:bodyPr/>
            <a:lstStyle/>
            <a:p>
              <a:endParaRPr lang="en-US"/>
            </a:p>
          </p:txBody>
        </p:sp>
        <p:sp>
          <p:nvSpPr>
            <p:cNvPr id="64539" name="Text Box 30"/>
            <p:cNvSpPr txBox="1">
              <a:spLocks noChangeArrowheads="1"/>
            </p:cNvSpPr>
            <p:nvPr/>
          </p:nvSpPr>
          <p:spPr bwMode="auto">
            <a:xfrm>
              <a:off x="1248" y="4075"/>
              <a:ext cx="3216" cy="231"/>
            </a:xfrm>
            <a:prstGeom prst="rect">
              <a:avLst/>
            </a:prstGeom>
            <a:noFill/>
            <a:ln w="9525">
              <a:noFill/>
              <a:miter lim="800000"/>
              <a:headEnd/>
              <a:tailEnd/>
            </a:ln>
          </p:spPr>
          <p:txBody>
            <a:bodyPr>
              <a:spAutoFit/>
            </a:bodyPr>
            <a:lstStyle/>
            <a:p>
              <a:pPr algn="ctr">
                <a:spcBef>
                  <a:spcPct val="50000"/>
                </a:spcBef>
              </a:pPr>
              <a:r>
                <a:rPr lang="en-US" b="1" u="sng">
                  <a:latin typeface="Times New Roman" pitchFamily="18" charset="0"/>
                </a:rPr>
                <a:t>Block Diagram of DMA Controller</a:t>
              </a:r>
            </a:p>
          </p:txBody>
        </p:sp>
        <p:sp>
          <p:nvSpPr>
            <p:cNvPr id="64540" name="Text Box 31"/>
            <p:cNvSpPr txBox="1">
              <a:spLocks noChangeArrowheads="1"/>
            </p:cNvSpPr>
            <p:nvPr/>
          </p:nvSpPr>
          <p:spPr bwMode="auto">
            <a:xfrm>
              <a:off x="3888" y="768"/>
              <a:ext cx="1440"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Address bus buffers</a:t>
              </a:r>
            </a:p>
          </p:txBody>
        </p:sp>
        <p:sp>
          <p:nvSpPr>
            <p:cNvPr id="64541" name="Text Box 32"/>
            <p:cNvSpPr txBox="1">
              <a:spLocks noChangeArrowheads="1"/>
            </p:cNvSpPr>
            <p:nvPr/>
          </p:nvSpPr>
          <p:spPr bwMode="auto">
            <a:xfrm>
              <a:off x="3888" y="1584"/>
              <a:ext cx="1440"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Address Register</a:t>
              </a:r>
            </a:p>
          </p:txBody>
        </p:sp>
        <p:sp>
          <p:nvSpPr>
            <p:cNvPr id="64542" name="Text Box 33"/>
            <p:cNvSpPr txBox="1">
              <a:spLocks noChangeArrowheads="1"/>
            </p:cNvSpPr>
            <p:nvPr/>
          </p:nvSpPr>
          <p:spPr bwMode="auto">
            <a:xfrm>
              <a:off x="3888" y="2784"/>
              <a:ext cx="1440"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Control Register</a:t>
              </a:r>
            </a:p>
          </p:txBody>
        </p:sp>
        <p:sp>
          <p:nvSpPr>
            <p:cNvPr id="64543" name="Text Box 34"/>
            <p:cNvSpPr txBox="1">
              <a:spLocks noChangeArrowheads="1"/>
            </p:cNvSpPr>
            <p:nvPr/>
          </p:nvSpPr>
          <p:spPr bwMode="auto">
            <a:xfrm>
              <a:off x="3840" y="2160"/>
              <a:ext cx="1776"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Word Count Register</a:t>
              </a:r>
            </a:p>
          </p:txBody>
        </p:sp>
        <p:sp>
          <p:nvSpPr>
            <p:cNvPr id="64544" name="Text Box 37"/>
            <p:cNvSpPr txBox="1">
              <a:spLocks noChangeArrowheads="1"/>
            </p:cNvSpPr>
            <p:nvPr/>
          </p:nvSpPr>
          <p:spPr bwMode="auto">
            <a:xfrm>
              <a:off x="3024" y="1200"/>
              <a:ext cx="240" cy="1829"/>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INTERNAL</a:t>
              </a:r>
            </a:p>
            <a:p>
              <a:pPr>
                <a:spcBef>
                  <a:spcPct val="50000"/>
                </a:spcBef>
              </a:pPr>
              <a:r>
                <a:rPr lang="en-US" sz="1600" b="1">
                  <a:latin typeface="Times New Roman" pitchFamily="18" charset="0"/>
                </a:rPr>
                <a:t>BUS</a:t>
              </a:r>
            </a:p>
          </p:txBody>
        </p:sp>
        <p:sp>
          <p:nvSpPr>
            <p:cNvPr id="64545" name="Text Box 38"/>
            <p:cNvSpPr txBox="1">
              <a:spLocks noChangeArrowheads="1"/>
            </p:cNvSpPr>
            <p:nvPr/>
          </p:nvSpPr>
          <p:spPr bwMode="auto">
            <a:xfrm>
              <a:off x="3168" y="3360"/>
              <a:ext cx="1440"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DMA Request</a:t>
              </a:r>
            </a:p>
          </p:txBody>
        </p:sp>
        <p:sp>
          <p:nvSpPr>
            <p:cNvPr id="64546" name="Text Box 39"/>
            <p:cNvSpPr txBox="1">
              <a:spLocks noChangeArrowheads="1"/>
            </p:cNvSpPr>
            <p:nvPr/>
          </p:nvSpPr>
          <p:spPr bwMode="auto">
            <a:xfrm>
              <a:off x="3168" y="3696"/>
              <a:ext cx="1584"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DMA Acknowledgment</a:t>
              </a:r>
            </a:p>
          </p:txBody>
        </p:sp>
        <p:sp>
          <p:nvSpPr>
            <p:cNvPr id="64547" name="Text Box 40"/>
            <p:cNvSpPr txBox="1">
              <a:spLocks noChangeArrowheads="1"/>
            </p:cNvSpPr>
            <p:nvPr/>
          </p:nvSpPr>
          <p:spPr bwMode="auto">
            <a:xfrm>
              <a:off x="4752" y="3600"/>
              <a:ext cx="1008"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    to I/O devices</a:t>
              </a:r>
            </a:p>
          </p:txBody>
        </p:sp>
        <p:sp>
          <p:nvSpPr>
            <p:cNvPr id="64548" name="Text Box 41"/>
            <p:cNvSpPr txBox="1">
              <a:spLocks noChangeArrowheads="1"/>
            </p:cNvSpPr>
            <p:nvPr/>
          </p:nvSpPr>
          <p:spPr bwMode="auto">
            <a:xfrm>
              <a:off x="1632" y="1632"/>
              <a:ext cx="480"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DS</a:t>
              </a:r>
            </a:p>
          </p:txBody>
        </p:sp>
        <p:sp>
          <p:nvSpPr>
            <p:cNvPr id="64549" name="Text Box 42"/>
            <p:cNvSpPr txBox="1">
              <a:spLocks noChangeArrowheads="1"/>
            </p:cNvSpPr>
            <p:nvPr/>
          </p:nvSpPr>
          <p:spPr bwMode="auto">
            <a:xfrm>
              <a:off x="1632" y="1968"/>
              <a:ext cx="38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RS</a:t>
              </a:r>
            </a:p>
          </p:txBody>
        </p:sp>
        <p:sp>
          <p:nvSpPr>
            <p:cNvPr id="64550" name="Text Box 43"/>
            <p:cNvSpPr txBox="1">
              <a:spLocks noChangeArrowheads="1"/>
            </p:cNvSpPr>
            <p:nvPr/>
          </p:nvSpPr>
          <p:spPr bwMode="auto">
            <a:xfrm>
              <a:off x="1632" y="2304"/>
              <a:ext cx="38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RD</a:t>
              </a:r>
            </a:p>
          </p:txBody>
        </p:sp>
        <p:sp>
          <p:nvSpPr>
            <p:cNvPr id="64551" name="Text Box 44"/>
            <p:cNvSpPr txBox="1">
              <a:spLocks noChangeArrowheads="1"/>
            </p:cNvSpPr>
            <p:nvPr/>
          </p:nvSpPr>
          <p:spPr bwMode="auto">
            <a:xfrm>
              <a:off x="1632" y="2640"/>
              <a:ext cx="38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WR</a:t>
              </a:r>
            </a:p>
          </p:txBody>
        </p:sp>
        <p:sp>
          <p:nvSpPr>
            <p:cNvPr id="64552" name="Text Box 45"/>
            <p:cNvSpPr txBox="1">
              <a:spLocks noChangeArrowheads="1"/>
            </p:cNvSpPr>
            <p:nvPr/>
          </p:nvSpPr>
          <p:spPr bwMode="auto">
            <a:xfrm>
              <a:off x="1632" y="3600"/>
              <a:ext cx="720"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Interrupt</a:t>
              </a:r>
            </a:p>
          </p:txBody>
        </p:sp>
        <p:sp>
          <p:nvSpPr>
            <p:cNvPr id="64553" name="Text Box 46"/>
            <p:cNvSpPr txBox="1">
              <a:spLocks noChangeArrowheads="1"/>
            </p:cNvSpPr>
            <p:nvPr/>
          </p:nvSpPr>
          <p:spPr bwMode="auto">
            <a:xfrm>
              <a:off x="1632" y="3312"/>
              <a:ext cx="38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BG</a:t>
              </a:r>
            </a:p>
          </p:txBody>
        </p:sp>
        <p:sp>
          <p:nvSpPr>
            <p:cNvPr id="64554" name="Text Box 47"/>
            <p:cNvSpPr txBox="1">
              <a:spLocks noChangeArrowheads="1"/>
            </p:cNvSpPr>
            <p:nvPr/>
          </p:nvSpPr>
          <p:spPr bwMode="auto">
            <a:xfrm>
              <a:off x="1632" y="2976"/>
              <a:ext cx="38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BR</a:t>
              </a:r>
            </a:p>
          </p:txBody>
        </p:sp>
        <p:sp>
          <p:nvSpPr>
            <p:cNvPr id="64555" name="Text Box 48"/>
            <p:cNvSpPr txBox="1">
              <a:spLocks noChangeArrowheads="1"/>
            </p:cNvSpPr>
            <p:nvPr/>
          </p:nvSpPr>
          <p:spPr bwMode="auto">
            <a:xfrm>
              <a:off x="384" y="1632"/>
              <a:ext cx="912"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DMA Select</a:t>
              </a:r>
            </a:p>
          </p:txBody>
        </p:sp>
        <p:sp>
          <p:nvSpPr>
            <p:cNvPr id="64556" name="Text Box 49"/>
            <p:cNvSpPr txBox="1">
              <a:spLocks noChangeArrowheads="1"/>
            </p:cNvSpPr>
            <p:nvPr/>
          </p:nvSpPr>
          <p:spPr bwMode="auto">
            <a:xfrm>
              <a:off x="336" y="1968"/>
              <a:ext cx="1056"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Register Select</a:t>
              </a:r>
            </a:p>
          </p:txBody>
        </p:sp>
        <p:sp>
          <p:nvSpPr>
            <p:cNvPr id="64557" name="Text Box 50"/>
            <p:cNvSpPr txBox="1">
              <a:spLocks noChangeArrowheads="1"/>
            </p:cNvSpPr>
            <p:nvPr/>
          </p:nvSpPr>
          <p:spPr bwMode="auto">
            <a:xfrm>
              <a:off x="816" y="2304"/>
              <a:ext cx="432"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Read</a:t>
              </a:r>
            </a:p>
          </p:txBody>
        </p:sp>
        <p:sp>
          <p:nvSpPr>
            <p:cNvPr id="64558" name="Text Box 52"/>
            <p:cNvSpPr txBox="1">
              <a:spLocks noChangeArrowheads="1"/>
            </p:cNvSpPr>
            <p:nvPr/>
          </p:nvSpPr>
          <p:spPr bwMode="auto">
            <a:xfrm>
              <a:off x="816" y="2640"/>
              <a:ext cx="480"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Write</a:t>
              </a:r>
            </a:p>
          </p:txBody>
        </p:sp>
        <p:sp>
          <p:nvSpPr>
            <p:cNvPr id="64559" name="Text Box 53"/>
            <p:cNvSpPr txBox="1">
              <a:spLocks noChangeArrowheads="1"/>
            </p:cNvSpPr>
            <p:nvPr/>
          </p:nvSpPr>
          <p:spPr bwMode="auto">
            <a:xfrm>
              <a:off x="480" y="2976"/>
              <a:ext cx="864"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Bus Request</a:t>
              </a:r>
            </a:p>
          </p:txBody>
        </p:sp>
        <p:sp>
          <p:nvSpPr>
            <p:cNvPr id="64560" name="Text Box 54"/>
            <p:cNvSpPr txBox="1">
              <a:spLocks noChangeArrowheads="1"/>
            </p:cNvSpPr>
            <p:nvPr/>
          </p:nvSpPr>
          <p:spPr bwMode="auto">
            <a:xfrm>
              <a:off x="528" y="3312"/>
              <a:ext cx="720"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Bus Grant</a:t>
              </a:r>
            </a:p>
          </p:txBody>
        </p:sp>
        <p:sp>
          <p:nvSpPr>
            <p:cNvPr id="64561" name="Text Box 55"/>
            <p:cNvSpPr txBox="1">
              <a:spLocks noChangeArrowheads="1"/>
            </p:cNvSpPr>
            <p:nvPr/>
          </p:nvSpPr>
          <p:spPr bwMode="auto">
            <a:xfrm>
              <a:off x="624" y="3600"/>
              <a:ext cx="768" cy="212"/>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Interrupt</a:t>
              </a:r>
            </a:p>
          </p:txBody>
        </p:sp>
        <p:sp>
          <p:nvSpPr>
            <p:cNvPr id="64562" name="Text Box 56"/>
            <p:cNvSpPr txBox="1">
              <a:spLocks noChangeArrowheads="1"/>
            </p:cNvSpPr>
            <p:nvPr/>
          </p:nvSpPr>
          <p:spPr bwMode="auto">
            <a:xfrm>
              <a:off x="528" y="816"/>
              <a:ext cx="768"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 bus</a:t>
              </a:r>
            </a:p>
          </p:txBody>
        </p:sp>
        <p:sp>
          <p:nvSpPr>
            <p:cNvPr id="64563" name="Text Box 57"/>
            <p:cNvSpPr txBox="1">
              <a:spLocks noChangeArrowheads="1"/>
            </p:cNvSpPr>
            <p:nvPr/>
          </p:nvSpPr>
          <p:spPr bwMode="auto">
            <a:xfrm>
              <a:off x="288" y="96"/>
              <a:ext cx="960" cy="231"/>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Address Bus</a:t>
              </a:r>
            </a:p>
          </p:txBody>
        </p:sp>
        <p:sp>
          <p:nvSpPr>
            <p:cNvPr id="64564" name="Text Box 58"/>
            <p:cNvSpPr txBox="1">
              <a:spLocks noChangeArrowheads="1"/>
            </p:cNvSpPr>
            <p:nvPr/>
          </p:nvSpPr>
          <p:spPr bwMode="auto">
            <a:xfrm>
              <a:off x="1728" y="720"/>
              <a:ext cx="1056" cy="404"/>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rPr>
                <a:t>Data bus buffers</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457200"/>
            <a:ext cx="8229600" cy="762000"/>
          </a:xfrm>
        </p:spPr>
        <p:txBody>
          <a:bodyPr/>
          <a:lstStyle/>
          <a:p>
            <a:pPr eaLnBrk="1" hangingPunct="1"/>
            <a:r>
              <a:rPr lang="en-US" smtClean="0">
                <a:latin typeface="Times New Roman" pitchFamily="18" charset="0"/>
              </a:rPr>
              <a:t>DMA Transfer</a:t>
            </a:r>
          </a:p>
        </p:txBody>
      </p:sp>
      <p:sp>
        <p:nvSpPr>
          <p:cNvPr id="65539" name="Rectangle 3"/>
          <p:cNvSpPr>
            <a:spLocks noGrp="1" noChangeArrowheads="1"/>
          </p:cNvSpPr>
          <p:nvPr>
            <p:ph type="body" idx="1"/>
          </p:nvPr>
        </p:nvSpPr>
        <p:spPr>
          <a:xfrm>
            <a:off x="0" y="1371600"/>
            <a:ext cx="9144000" cy="4495800"/>
          </a:xfrm>
        </p:spPr>
        <p:txBody>
          <a:bodyPr>
            <a:normAutofit fontScale="92500" lnSpcReduction="10000"/>
          </a:bodyPr>
          <a:lstStyle/>
          <a:p>
            <a:pPr algn="just" eaLnBrk="1" hangingPunct="1">
              <a:lnSpc>
                <a:spcPct val="150000"/>
              </a:lnSpc>
              <a:spcBef>
                <a:spcPct val="15000"/>
              </a:spcBef>
              <a:spcAft>
                <a:spcPct val="15000"/>
              </a:spcAft>
              <a:buFont typeface="Wingdings" pitchFamily="2" charset="2"/>
              <a:buNone/>
            </a:pPr>
            <a:r>
              <a:rPr lang="en-US" sz="2000" smtClean="0">
                <a:latin typeface="Times New Roman" pitchFamily="18" charset="0"/>
              </a:rPr>
              <a:t>     </a:t>
            </a:r>
            <a:r>
              <a:rPr lang="en-US" sz="2400" smtClean="0">
                <a:latin typeface="Times New Roman" pitchFamily="18" charset="0"/>
              </a:rPr>
              <a:t>The CPU communicates with the DMA through the address and data buses as with any interface unit. The DMA has its own address, which activates the DS and RS lines. The CPU initializes the DMA through the data bus. Once the DMA receives the start control command, it can transfer between the peripheral and the memory.</a:t>
            </a:r>
          </a:p>
          <a:p>
            <a:pPr algn="just" eaLnBrk="1" hangingPunct="1">
              <a:lnSpc>
                <a:spcPct val="150000"/>
              </a:lnSpc>
              <a:spcBef>
                <a:spcPct val="15000"/>
              </a:spcBef>
              <a:spcAft>
                <a:spcPct val="15000"/>
              </a:spcAft>
              <a:buFont typeface="Wingdings" pitchFamily="2" charset="2"/>
              <a:buNone/>
            </a:pPr>
            <a:r>
              <a:rPr lang="en-US" sz="2400" smtClean="0">
                <a:latin typeface="Times New Roman" pitchFamily="18" charset="0"/>
              </a:rPr>
              <a:t>	When </a:t>
            </a:r>
            <a:r>
              <a:rPr lang="en-US" sz="2400" b="1" smtClean="0">
                <a:latin typeface="Times New Roman" pitchFamily="18" charset="0"/>
              </a:rPr>
              <a:t>BG = 0</a:t>
            </a:r>
            <a:r>
              <a:rPr lang="en-US" sz="2400" smtClean="0">
                <a:latin typeface="Times New Roman" pitchFamily="18" charset="0"/>
              </a:rPr>
              <a:t> the </a:t>
            </a:r>
            <a:r>
              <a:rPr lang="en-US" sz="2400" b="1" smtClean="0">
                <a:latin typeface="Times New Roman" pitchFamily="18" charset="0"/>
              </a:rPr>
              <a:t>RD and WR are input lines allowing the</a:t>
            </a:r>
            <a:r>
              <a:rPr lang="en-US" sz="2400" smtClean="0">
                <a:latin typeface="Times New Roman" pitchFamily="18" charset="0"/>
              </a:rPr>
              <a:t> </a:t>
            </a:r>
            <a:r>
              <a:rPr lang="en-US" sz="2400" b="1" smtClean="0">
                <a:latin typeface="Times New Roman" pitchFamily="18" charset="0"/>
              </a:rPr>
              <a:t>CPU to communicate</a:t>
            </a:r>
            <a:r>
              <a:rPr lang="en-US" sz="2400" smtClean="0">
                <a:latin typeface="Times New Roman" pitchFamily="18" charset="0"/>
              </a:rPr>
              <a:t> with the internal DMA registers. When </a:t>
            </a:r>
            <a:r>
              <a:rPr lang="en-US" sz="2400" b="1" smtClean="0">
                <a:latin typeface="Times New Roman" pitchFamily="18" charset="0"/>
              </a:rPr>
              <a:t>BG=1</a:t>
            </a:r>
            <a:r>
              <a:rPr lang="en-US" sz="2400" smtClean="0">
                <a:latin typeface="Times New Roman" pitchFamily="18" charset="0"/>
              </a:rPr>
              <a:t>, the </a:t>
            </a:r>
            <a:r>
              <a:rPr lang="en-US" sz="2400" b="1" smtClean="0">
                <a:latin typeface="Times New Roman" pitchFamily="18" charset="0"/>
              </a:rPr>
              <a:t>RD and WR are output lines from the DMA controller</a:t>
            </a:r>
            <a:r>
              <a:rPr lang="en-US" sz="2400" smtClean="0">
                <a:latin typeface="Times New Roman" pitchFamily="18" charset="0"/>
              </a:rPr>
              <a:t> to the random access memory to specify the read or write operation of data. </a:t>
            </a:r>
          </a:p>
          <a:p>
            <a:pPr algn="just" eaLnBrk="1" hangingPunct="1">
              <a:lnSpc>
                <a:spcPct val="115000"/>
              </a:lnSpc>
              <a:spcBef>
                <a:spcPct val="15000"/>
              </a:spcBef>
              <a:spcAft>
                <a:spcPct val="15000"/>
              </a:spcAft>
              <a:buFont typeface="Wingdings" pitchFamily="2" charset="2"/>
              <a:buNone/>
            </a:pPr>
            <a:endParaRPr lang="en-US" sz="2000" smtClean="0">
              <a:latin typeface="Times New Roman" pitchFamily="18" charset="0"/>
            </a:endParaRPr>
          </a:p>
          <a:p>
            <a:pPr algn="just" eaLnBrk="1" hangingPunct="1">
              <a:lnSpc>
                <a:spcPct val="80000"/>
              </a:lnSpc>
              <a:buFont typeface="Wingdings" pitchFamily="2" charset="2"/>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15962"/>
          </a:xfrm>
        </p:spPr>
        <p:txBody>
          <a:bodyPr>
            <a:normAutofit/>
          </a:bodyPr>
          <a:lstStyle/>
          <a:p>
            <a:pPr eaLnBrk="1" hangingPunct="1"/>
            <a:r>
              <a:rPr lang="en-US" sz="3600" dirty="0" smtClean="0">
                <a:latin typeface="Times New Roman" pitchFamily="18" charset="0"/>
              </a:rPr>
              <a:t>I/O BUS and Interface Module</a:t>
            </a:r>
          </a:p>
        </p:txBody>
      </p:sp>
      <p:sp>
        <p:nvSpPr>
          <p:cNvPr id="12291" name="Rectangle 3"/>
          <p:cNvSpPr>
            <a:spLocks noGrp="1" noChangeArrowheads="1"/>
          </p:cNvSpPr>
          <p:nvPr>
            <p:ph type="body" idx="1"/>
          </p:nvPr>
        </p:nvSpPr>
        <p:spPr>
          <a:xfrm>
            <a:off x="457200" y="1066800"/>
            <a:ext cx="8229600" cy="5257800"/>
          </a:xfrm>
        </p:spPr>
        <p:txBody>
          <a:bodyPr>
            <a:normAutofit fontScale="92500" lnSpcReduction="20000"/>
          </a:bodyPr>
          <a:lstStyle/>
          <a:p>
            <a:pPr algn="just">
              <a:lnSpc>
                <a:spcPct val="150000"/>
              </a:lnSpc>
            </a:pPr>
            <a:r>
              <a:rPr lang="en-US" sz="2000" dirty="0" smtClean="0">
                <a:latin typeface="Times New Roman" pitchFamily="18" charset="0"/>
              </a:rPr>
              <a:t>It defines the typical link between the processor and several peripherals. </a:t>
            </a:r>
          </a:p>
          <a:p>
            <a:pPr algn="just">
              <a:lnSpc>
                <a:spcPct val="150000"/>
              </a:lnSpc>
            </a:pPr>
            <a:r>
              <a:rPr lang="en-US" sz="2000" dirty="0" smtClean="0">
                <a:latin typeface="Times New Roman" pitchFamily="18" charset="0"/>
              </a:rPr>
              <a:t>The I/O Bus consists of </a:t>
            </a:r>
            <a:r>
              <a:rPr lang="en-US" sz="2000" b="1" dirty="0" smtClean="0">
                <a:latin typeface="Times New Roman" pitchFamily="18" charset="0"/>
              </a:rPr>
              <a:t>data lines, address lines</a:t>
            </a:r>
            <a:r>
              <a:rPr lang="en-US" sz="2000" dirty="0" smtClean="0">
                <a:latin typeface="Times New Roman" pitchFamily="18" charset="0"/>
              </a:rPr>
              <a:t> and </a:t>
            </a:r>
            <a:r>
              <a:rPr lang="en-US" sz="2000" b="1" dirty="0" smtClean="0">
                <a:latin typeface="Times New Roman" pitchFamily="18" charset="0"/>
              </a:rPr>
              <a:t>control lines</a:t>
            </a:r>
            <a:r>
              <a:rPr lang="en-US" sz="2000" dirty="0" smtClean="0">
                <a:latin typeface="Times New Roman" pitchFamily="18" charset="0"/>
              </a:rPr>
              <a:t>. </a:t>
            </a:r>
          </a:p>
          <a:p>
            <a:pPr algn="just">
              <a:lnSpc>
                <a:spcPct val="150000"/>
              </a:lnSpc>
            </a:pPr>
            <a:r>
              <a:rPr lang="en-US" sz="2000" dirty="0" smtClean="0">
                <a:latin typeface="Times New Roman" pitchFamily="18" charset="0"/>
              </a:rPr>
              <a:t>The I/O bus from the processor is attached to all peripherals interface. </a:t>
            </a:r>
          </a:p>
          <a:p>
            <a:pPr algn="just">
              <a:lnSpc>
                <a:spcPct val="150000"/>
              </a:lnSpc>
            </a:pPr>
            <a:r>
              <a:rPr lang="en-US" sz="2000" dirty="0" smtClean="0">
                <a:latin typeface="Times New Roman" pitchFamily="18" charset="0"/>
              </a:rPr>
              <a:t>To communicate with a particular device, the processor places a device address on address lines.</a:t>
            </a:r>
          </a:p>
          <a:p>
            <a:pPr algn="just">
              <a:lnSpc>
                <a:spcPct val="150000"/>
              </a:lnSpc>
            </a:pPr>
            <a:r>
              <a:rPr lang="en-US" sz="2000" dirty="0" smtClean="0">
                <a:latin typeface="Times New Roman" pitchFamily="18" charset="0"/>
              </a:rPr>
              <a:t> Each Interface </a:t>
            </a:r>
            <a:r>
              <a:rPr lang="en-US" sz="2000" b="1" dirty="0" smtClean="0">
                <a:latin typeface="Times New Roman" pitchFamily="18" charset="0"/>
              </a:rPr>
              <a:t>decodes</a:t>
            </a:r>
            <a:r>
              <a:rPr lang="en-US" sz="2000" dirty="0" smtClean="0">
                <a:latin typeface="Times New Roman" pitchFamily="18" charset="0"/>
              </a:rPr>
              <a:t> the address and control received from the I/O bus, interprets them for peripherals and provides signals for the </a:t>
            </a:r>
            <a:r>
              <a:rPr lang="en-US" sz="2000" b="1" dirty="0" smtClean="0">
                <a:latin typeface="Times New Roman" pitchFamily="18" charset="0"/>
              </a:rPr>
              <a:t>peripheral controller</a:t>
            </a:r>
            <a:r>
              <a:rPr lang="en-US" sz="2000" dirty="0" smtClean="0">
                <a:latin typeface="Times New Roman" pitchFamily="18" charset="0"/>
              </a:rPr>
              <a:t>. </a:t>
            </a:r>
          </a:p>
          <a:p>
            <a:pPr algn="just">
              <a:lnSpc>
                <a:spcPct val="150000"/>
              </a:lnSpc>
            </a:pPr>
            <a:r>
              <a:rPr lang="en-US" sz="2000" dirty="0" smtClean="0">
                <a:latin typeface="Times New Roman" pitchFamily="18" charset="0"/>
              </a:rPr>
              <a:t>It is also synchronizes the data flow and supervises the transfer between peripheral and processor</a:t>
            </a:r>
          </a:p>
          <a:p>
            <a:pPr algn="just">
              <a:lnSpc>
                <a:spcPct val="150000"/>
              </a:lnSpc>
            </a:pPr>
            <a:r>
              <a:rPr lang="en-US" sz="2000" dirty="0" smtClean="0">
                <a:latin typeface="Times New Roman" pitchFamily="18" charset="0"/>
              </a:rPr>
              <a:t>Each peripheral has its own controller. </a:t>
            </a:r>
            <a:r>
              <a:rPr lang="en-US" sz="2000" b="1" dirty="0" smtClean="0">
                <a:latin typeface="Times New Roman" pitchFamily="18" charset="0"/>
              </a:rPr>
              <a:t>For example</a:t>
            </a:r>
            <a:r>
              <a:rPr lang="en-US" sz="2000" dirty="0" smtClean="0">
                <a:latin typeface="Times New Roman" pitchFamily="18" charset="0"/>
              </a:rPr>
              <a:t>, the printer controller  controls the paper motion, the print timing.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Times New Roman" pitchFamily="18" charset="0"/>
              </a:rPr>
              <a:t>I/O BUS and Interface Module</a:t>
            </a:r>
          </a:p>
        </p:txBody>
      </p:sp>
      <p:sp>
        <p:nvSpPr>
          <p:cNvPr id="14339" name="Rectangle 3"/>
          <p:cNvSpPr>
            <a:spLocks noGrp="1" noChangeArrowheads="1"/>
          </p:cNvSpPr>
          <p:nvPr>
            <p:ph type="body" idx="1"/>
          </p:nvPr>
        </p:nvSpPr>
        <p:spPr>
          <a:xfrm>
            <a:off x="533400" y="1371600"/>
            <a:ext cx="8382000" cy="5029200"/>
          </a:xfrm>
        </p:spPr>
        <p:txBody>
          <a:bodyPr>
            <a:normAutofit/>
          </a:bodyPr>
          <a:lstStyle/>
          <a:p>
            <a:pPr marL="660400" indent="-660400" algn="just" eaLnBrk="1" hangingPunct="1">
              <a:buFont typeface="Wingdings" pitchFamily="2" charset="2"/>
              <a:buNone/>
            </a:pPr>
            <a:r>
              <a:rPr lang="en-US" sz="2000" dirty="0" smtClean="0">
                <a:latin typeface="Times New Roman" pitchFamily="18" charset="0"/>
              </a:rPr>
              <a:t>The control lines are referred as an I/O command. The  commands are as following:</a:t>
            </a:r>
          </a:p>
          <a:p>
            <a:pPr marL="660400" indent="-660400" algn="just" eaLnBrk="1" hangingPunct="1">
              <a:buFont typeface="Wingdings" pitchFamily="2" charset="2"/>
              <a:buNone/>
            </a:pPr>
            <a:r>
              <a:rPr lang="en-US" sz="2000" b="1" u="sng" dirty="0" smtClean="0">
                <a:latin typeface="Times New Roman" pitchFamily="18" charset="0"/>
              </a:rPr>
              <a:t>Control command-</a:t>
            </a:r>
            <a:r>
              <a:rPr lang="en-US" sz="2000" dirty="0" smtClean="0">
                <a:latin typeface="Times New Roman" pitchFamily="18" charset="0"/>
              </a:rPr>
              <a:t> A control command is issued to activate the peripheral and to inform it what to do.</a:t>
            </a:r>
          </a:p>
          <a:p>
            <a:pPr marL="660400" indent="-660400" algn="just" eaLnBrk="1" hangingPunct="1">
              <a:buFont typeface="Wingdings" pitchFamily="2" charset="2"/>
              <a:buNone/>
            </a:pPr>
            <a:r>
              <a:rPr lang="en-US" sz="2000" b="1" u="sng" dirty="0" smtClean="0">
                <a:latin typeface="Times New Roman" pitchFamily="18" charset="0"/>
              </a:rPr>
              <a:t>Status command-</a:t>
            </a:r>
            <a:r>
              <a:rPr lang="en-US" sz="2000" dirty="0" smtClean="0">
                <a:latin typeface="Times New Roman" pitchFamily="18" charset="0"/>
              </a:rPr>
              <a:t> A status command is used to test various status conditions in the interface and the peripheral.</a:t>
            </a:r>
          </a:p>
          <a:p>
            <a:pPr marL="812800" indent="-812800" algn="just">
              <a:buNone/>
            </a:pPr>
            <a:r>
              <a:rPr lang="en-US" sz="2000" b="1" u="sng" dirty="0" smtClean="0">
                <a:latin typeface="Times New Roman" pitchFamily="18" charset="0"/>
              </a:rPr>
              <a:t>Output data command-</a:t>
            </a:r>
            <a:r>
              <a:rPr lang="en-US" sz="2000" dirty="0" smtClean="0">
                <a:latin typeface="Times New Roman" pitchFamily="18" charset="0"/>
              </a:rPr>
              <a:t> A data output command causes the interface to respond by transferring data from the bus into one of its registers.</a:t>
            </a:r>
          </a:p>
          <a:p>
            <a:pPr marL="812800" indent="-812800" algn="just">
              <a:buNone/>
            </a:pPr>
            <a:r>
              <a:rPr lang="en-US" sz="2000" b="1" u="sng" dirty="0" smtClean="0">
                <a:latin typeface="Times New Roman" pitchFamily="18" charset="0"/>
              </a:rPr>
              <a:t>Input data command-</a:t>
            </a:r>
            <a:r>
              <a:rPr lang="en-US" sz="2000" dirty="0" smtClean="0">
                <a:latin typeface="Times New Roman" pitchFamily="18" charset="0"/>
              </a:rPr>
              <a:t> The data input command is the opposite of the data output. In this case the interface receives on item of data from the peripheral and places it in its buffer register.</a:t>
            </a:r>
            <a:endParaRPr lang="en-US" sz="2000" b="1" u="sng" dirty="0" smtClean="0">
              <a:latin typeface="Times New Roman" pitchFamily="18" charset="0"/>
            </a:endParaRPr>
          </a:p>
          <a:p>
            <a:pPr marL="660400" indent="-660400" algn="just" eaLnBrk="1" hangingPunct="1">
              <a:buFont typeface="Wingdings" pitchFamily="2" charset="2"/>
              <a:buNone/>
            </a:pPr>
            <a:endParaRPr lang="en-US" sz="2000" b="1" u="sng" dirty="0" smtClean="0">
              <a:latin typeface="Times New Roman" pitchFamily="18" charset="0"/>
            </a:endParaRPr>
          </a:p>
          <a:p>
            <a:pPr marL="660400" indent="-660400" algn="just" eaLnBrk="1" hangingPunct="1">
              <a:buFont typeface="Wingdings" pitchFamily="2" charset="2"/>
              <a:buNone/>
            </a:pPr>
            <a:endParaRPr lang="en-US" sz="2000" dirty="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38200" y="2057400"/>
            <a:ext cx="8305800" cy="4741863"/>
            <a:chOff x="432" y="672"/>
            <a:chExt cx="5328" cy="3300"/>
          </a:xfrm>
        </p:grpSpPr>
        <p:sp>
          <p:nvSpPr>
            <p:cNvPr id="16388" name="Rectangle 4"/>
            <p:cNvSpPr>
              <a:spLocks noChangeArrowheads="1"/>
            </p:cNvSpPr>
            <p:nvPr/>
          </p:nvSpPr>
          <p:spPr bwMode="auto">
            <a:xfrm>
              <a:off x="4080" y="2016"/>
              <a:ext cx="1008" cy="384"/>
            </a:xfrm>
            <a:prstGeom prst="rect">
              <a:avLst/>
            </a:prstGeom>
            <a:noFill/>
            <a:ln w="28575">
              <a:solidFill>
                <a:schemeClr val="tx1"/>
              </a:solidFill>
              <a:miter lim="800000"/>
              <a:headEnd/>
              <a:tailEnd/>
            </a:ln>
          </p:spPr>
          <p:txBody>
            <a:bodyPr wrap="none" anchor="ctr"/>
            <a:lstStyle/>
            <a:p>
              <a:endParaRPr lang="en-US"/>
            </a:p>
          </p:txBody>
        </p:sp>
        <p:sp>
          <p:nvSpPr>
            <p:cNvPr id="16389" name="Rectangle 3"/>
            <p:cNvSpPr>
              <a:spLocks noChangeArrowheads="1"/>
            </p:cNvSpPr>
            <p:nvPr/>
          </p:nvSpPr>
          <p:spPr bwMode="auto">
            <a:xfrm>
              <a:off x="1776" y="2016"/>
              <a:ext cx="1008" cy="384"/>
            </a:xfrm>
            <a:prstGeom prst="rect">
              <a:avLst/>
            </a:prstGeom>
            <a:noFill/>
            <a:ln w="2857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928" y="2016"/>
              <a:ext cx="1008" cy="384"/>
            </a:xfrm>
            <a:prstGeom prst="rect">
              <a:avLst/>
            </a:prstGeom>
            <a:noFill/>
            <a:ln w="28575">
              <a:solidFill>
                <a:schemeClr val="tx1"/>
              </a:solidFill>
              <a:miter lim="800000"/>
              <a:headEnd/>
              <a:tailEnd/>
            </a:ln>
          </p:spPr>
          <p:txBody>
            <a:bodyPr wrap="none" anchor="ctr"/>
            <a:lstStyle/>
            <a:p>
              <a:endParaRPr lang="en-US"/>
            </a:p>
          </p:txBody>
        </p:sp>
        <p:sp>
          <p:nvSpPr>
            <p:cNvPr id="16391" name="Rectangle 7"/>
            <p:cNvSpPr>
              <a:spLocks noChangeArrowheads="1"/>
            </p:cNvSpPr>
            <p:nvPr/>
          </p:nvSpPr>
          <p:spPr bwMode="auto">
            <a:xfrm>
              <a:off x="432" y="672"/>
              <a:ext cx="1200" cy="1056"/>
            </a:xfrm>
            <a:prstGeom prst="rect">
              <a:avLst/>
            </a:prstGeom>
            <a:noFill/>
            <a:ln w="38100">
              <a:solidFill>
                <a:schemeClr val="tx1"/>
              </a:solidFill>
              <a:miter lim="800000"/>
              <a:headEnd/>
              <a:tailEnd/>
            </a:ln>
          </p:spPr>
          <p:txBody>
            <a:bodyPr wrap="none" anchor="ctr"/>
            <a:lstStyle/>
            <a:p>
              <a:endParaRPr lang="en-US"/>
            </a:p>
          </p:txBody>
        </p:sp>
        <p:sp>
          <p:nvSpPr>
            <p:cNvPr id="16392" name="Line 8"/>
            <p:cNvSpPr>
              <a:spLocks noChangeShapeType="1"/>
            </p:cNvSpPr>
            <p:nvPr/>
          </p:nvSpPr>
          <p:spPr bwMode="auto">
            <a:xfrm>
              <a:off x="1635" y="864"/>
              <a:ext cx="3501" cy="1"/>
            </a:xfrm>
            <a:prstGeom prst="line">
              <a:avLst/>
            </a:prstGeom>
            <a:noFill/>
            <a:ln w="28575">
              <a:solidFill>
                <a:schemeClr val="tx1"/>
              </a:solidFill>
              <a:round/>
              <a:headEnd/>
              <a:tailEnd/>
            </a:ln>
          </p:spPr>
          <p:txBody>
            <a:bodyPr/>
            <a:lstStyle/>
            <a:p>
              <a:endParaRPr lang="en-US"/>
            </a:p>
          </p:txBody>
        </p:sp>
        <p:sp>
          <p:nvSpPr>
            <p:cNvPr id="16393" name="Line 9"/>
            <p:cNvSpPr>
              <a:spLocks noChangeShapeType="1"/>
            </p:cNvSpPr>
            <p:nvPr/>
          </p:nvSpPr>
          <p:spPr bwMode="auto">
            <a:xfrm>
              <a:off x="1635" y="1200"/>
              <a:ext cx="3501" cy="1"/>
            </a:xfrm>
            <a:prstGeom prst="line">
              <a:avLst/>
            </a:prstGeom>
            <a:noFill/>
            <a:ln w="28575">
              <a:solidFill>
                <a:schemeClr val="tx1"/>
              </a:solidFill>
              <a:round/>
              <a:headEnd/>
              <a:tailEnd/>
            </a:ln>
          </p:spPr>
          <p:txBody>
            <a:bodyPr/>
            <a:lstStyle/>
            <a:p>
              <a:endParaRPr lang="en-US"/>
            </a:p>
          </p:txBody>
        </p:sp>
        <p:sp>
          <p:nvSpPr>
            <p:cNvPr id="16394" name="Line 10"/>
            <p:cNvSpPr>
              <a:spLocks noChangeShapeType="1"/>
            </p:cNvSpPr>
            <p:nvPr/>
          </p:nvSpPr>
          <p:spPr bwMode="auto">
            <a:xfrm>
              <a:off x="1635" y="1536"/>
              <a:ext cx="3501" cy="1"/>
            </a:xfrm>
            <a:prstGeom prst="line">
              <a:avLst/>
            </a:prstGeom>
            <a:noFill/>
            <a:ln w="28575">
              <a:solidFill>
                <a:schemeClr val="tx1"/>
              </a:solidFill>
              <a:round/>
              <a:headEnd/>
              <a:tailEnd/>
            </a:ln>
          </p:spPr>
          <p:txBody>
            <a:bodyPr/>
            <a:lstStyle/>
            <a:p>
              <a:endParaRPr lang="en-US"/>
            </a:p>
          </p:txBody>
        </p:sp>
        <p:sp>
          <p:nvSpPr>
            <p:cNvPr id="16395" name="Text Box 11"/>
            <p:cNvSpPr txBox="1">
              <a:spLocks noChangeArrowheads="1"/>
            </p:cNvSpPr>
            <p:nvPr/>
          </p:nvSpPr>
          <p:spPr bwMode="auto">
            <a:xfrm>
              <a:off x="577" y="1007"/>
              <a:ext cx="911" cy="255"/>
            </a:xfrm>
            <a:prstGeom prst="rect">
              <a:avLst/>
            </a:prstGeom>
            <a:noFill/>
            <a:ln w="9525">
              <a:noFill/>
              <a:miter lim="800000"/>
              <a:headEnd/>
              <a:tailEnd/>
            </a:ln>
          </p:spPr>
          <p:txBody>
            <a:bodyPr>
              <a:spAutoFit/>
            </a:bodyPr>
            <a:lstStyle/>
            <a:p>
              <a:pPr algn="ctr">
                <a:spcBef>
                  <a:spcPct val="50000"/>
                </a:spcBef>
              </a:pPr>
              <a:r>
                <a:rPr lang="en-US" b="1"/>
                <a:t>Processor</a:t>
              </a:r>
            </a:p>
          </p:txBody>
        </p:sp>
        <p:sp>
          <p:nvSpPr>
            <p:cNvPr id="16396" name="Line 12"/>
            <p:cNvSpPr>
              <a:spLocks noChangeShapeType="1"/>
            </p:cNvSpPr>
            <p:nvPr/>
          </p:nvSpPr>
          <p:spPr bwMode="auto">
            <a:xfrm>
              <a:off x="1968" y="1536"/>
              <a:ext cx="0" cy="480"/>
            </a:xfrm>
            <a:prstGeom prst="line">
              <a:avLst/>
            </a:prstGeom>
            <a:noFill/>
            <a:ln w="28575">
              <a:solidFill>
                <a:schemeClr val="tx1"/>
              </a:solidFill>
              <a:round/>
              <a:headEnd/>
              <a:tailEnd/>
            </a:ln>
          </p:spPr>
          <p:txBody>
            <a:bodyPr/>
            <a:lstStyle/>
            <a:p>
              <a:endParaRPr lang="en-US"/>
            </a:p>
          </p:txBody>
        </p:sp>
        <p:sp>
          <p:nvSpPr>
            <p:cNvPr id="16397" name="Line 13"/>
            <p:cNvSpPr>
              <a:spLocks noChangeShapeType="1"/>
            </p:cNvSpPr>
            <p:nvPr/>
          </p:nvSpPr>
          <p:spPr bwMode="auto">
            <a:xfrm>
              <a:off x="4272" y="1536"/>
              <a:ext cx="0" cy="480"/>
            </a:xfrm>
            <a:prstGeom prst="line">
              <a:avLst/>
            </a:prstGeom>
            <a:noFill/>
            <a:ln w="28575">
              <a:solidFill>
                <a:schemeClr val="tx1"/>
              </a:solidFill>
              <a:round/>
              <a:headEnd/>
              <a:tailEnd/>
            </a:ln>
          </p:spPr>
          <p:txBody>
            <a:bodyPr/>
            <a:lstStyle/>
            <a:p>
              <a:endParaRPr lang="en-US"/>
            </a:p>
          </p:txBody>
        </p:sp>
        <p:sp>
          <p:nvSpPr>
            <p:cNvPr id="16398" name="Line 14"/>
            <p:cNvSpPr>
              <a:spLocks noChangeShapeType="1"/>
            </p:cNvSpPr>
            <p:nvPr/>
          </p:nvSpPr>
          <p:spPr bwMode="auto">
            <a:xfrm>
              <a:off x="3120" y="1536"/>
              <a:ext cx="0" cy="480"/>
            </a:xfrm>
            <a:prstGeom prst="line">
              <a:avLst/>
            </a:prstGeom>
            <a:noFill/>
            <a:ln w="28575">
              <a:solidFill>
                <a:schemeClr val="tx1"/>
              </a:solidFill>
              <a:round/>
              <a:headEnd/>
              <a:tailEnd/>
            </a:ln>
          </p:spPr>
          <p:txBody>
            <a:bodyPr/>
            <a:lstStyle/>
            <a:p>
              <a:endParaRPr lang="en-US"/>
            </a:p>
          </p:txBody>
        </p:sp>
        <p:sp>
          <p:nvSpPr>
            <p:cNvPr id="16399" name="Line 15"/>
            <p:cNvSpPr>
              <a:spLocks noChangeShapeType="1"/>
            </p:cNvSpPr>
            <p:nvPr/>
          </p:nvSpPr>
          <p:spPr bwMode="auto">
            <a:xfrm>
              <a:off x="2256" y="1200"/>
              <a:ext cx="0" cy="816"/>
            </a:xfrm>
            <a:prstGeom prst="line">
              <a:avLst/>
            </a:prstGeom>
            <a:noFill/>
            <a:ln w="38100">
              <a:solidFill>
                <a:schemeClr val="tx1"/>
              </a:solidFill>
              <a:round/>
              <a:headEnd/>
              <a:tailEnd/>
            </a:ln>
          </p:spPr>
          <p:txBody>
            <a:bodyPr/>
            <a:lstStyle/>
            <a:p>
              <a:endParaRPr lang="en-US"/>
            </a:p>
          </p:txBody>
        </p:sp>
        <p:sp>
          <p:nvSpPr>
            <p:cNvPr id="16400" name="Line 16"/>
            <p:cNvSpPr>
              <a:spLocks noChangeShapeType="1"/>
            </p:cNvSpPr>
            <p:nvPr/>
          </p:nvSpPr>
          <p:spPr bwMode="auto">
            <a:xfrm>
              <a:off x="4512" y="1200"/>
              <a:ext cx="0" cy="816"/>
            </a:xfrm>
            <a:prstGeom prst="line">
              <a:avLst/>
            </a:prstGeom>
            <a:noFill/>
            <a:ln w="38100">
              <a:solidFill>
                <a:schemeClr val="tx1"/>
              </a:solidFill>
              <a:round/>
              <a:headEnd/>
              <a:tailEnd/>
            </a:ln>
          </p:spPr>
          <p:txBody>
            <a:bodyPr/>
            <a:lstStyle/>
            <a:p>
              <a:endParaRPr lang="en-US"/>
            </a:p>
          </p:txBody>
        </p:sp>
        <p:sp>
          <p:nvSpPr>
            <p:cNvPr id="16401" name="Line 17"/>
            <p:cNvSpPr>
              <a:spLocks noChangeShapeType="1"/>
            </p:cNvSpPr>
            <p:nvPr/>
          </p:nvSpPr>
          <p:spPr bwMode="auto">
            <a:xfrm>
              <a:off x="3408" y="1200"/>
              <a:ext cx="0" cy="816"/>
            </a:xfrm>
            <a:prstGeom prst="line">
              <a:avLst/>
            </a:prstGeom>
            <a:noFill/>
            <a:ln w="38100">
              <a:solidFill>
                <a:schemeClr val="tx1"/>
              </a:solidFill>
              <a:round/>
              <a:headEnd/>
              <a:tailEnd/>
            </a:ln>
          </p:spPr>
          <p:txBody>
            <a:bodyPr/>
            <a:lstStyle/>
            <a:p>
              <a:endParaRPr lang="en-US"/>
            </a:p>
          </p:txBody>
        </p:sp>
        <p:sp>
          <p:nvSpPr>
            <p:cNvPr id="16402" name="Line 18"/>
            <p:cNvSpPr>
              <a:spLocks noChangeShapeType="1"/>
            </p:cNvSpPr>
            <p:nvPr/>
          </p:nvSpPr>
          <p:spPr bwMode="auto">
            <a:xfrm>
              <a:off x="2496" y="864"/>
              <a:ext cx="0" cy="1152"/>
            </a:xfrm>
            <a:prstGeom prst="line">
              <a:avLst/>
            </a:prstGeom>
            <a:noFill/>
            <a:ln w="38100">
              <a:solidFill>
                <a:schemeClr val="tx1"/>
              </a:solidFill>
              <a:round/>
              <a:headEnd/>
              <a:tailEnd/>
            </a:ln>
          </p:spPr>
          <p:txBody>
            <a:bodyPr/>
            <a:lstStyle/>
            <a:p>
              <a:endParaRPr lang="en-US"/>
            </a:p>
          </p:txBody>
        </p:sp>
        <p:sp>
          <p:nvSpPr>
            <p:cNvPr id="16403" name="Line 19"/>
            <p:cNvSpPr>
              <a:spLocks noChangeShapeType="1"/>
            </p:cNvSpPr>
            <p:nvPr/>
          </p:nvSpPr>
          <p:spPr bwMode="auto">
            <a:xfrm>
              <a:off x="4800" y="864"/>
              <a:ext cx="0" cy="1152"/>
            </a:xfrm>
            <a:prstGeom prst="line">
              <a:avLst/>
            </a:prstGeom>
            <a:noFill/>
            <a:ln w="38100">
              <a:solidFill>
                <a:schemeClr val="tx1"/>
              </a:solidFill>
              <a:round/>
              <a:headEnd/>
              <a:tailEnd/>
            </a:ln>
          </p:spPr>
          <p:txBody>
            <a:bodyPr/>
            <a:lstStyle/>
            <a:p>
              <a:endParaRPr lang="en-US"/>
            </a:p>
          </p:txBody>
        </p:sp>
        <p:sp>
          <p:nvSpPr>
            <p:cNvPr id="16404" name="Line 20"/>
            <p:cNvSpPr>
              <a:spLocks noChangeShapeType="1"/>
            </p:cNvSpPr>
            <p:nvPr/>
          </p:nvSpPr>
          <p:spPr bwMode="auto">
            <a:xfrm>
              <a:off x="3696" y="864"/>
              <a:ext cx="0" cy="1152"/>
            </a:xfrm>
            <a:prstGeom prst="line">
              <a:avLst/>
            </a:prstGeom>
            <a:noFill/>
            <a:ln w="38100">
              <a:solidFill>
                <a:schemeClr val="tx1"/>
              </a:solidFill>
              <a:round/>
              <a:headEnd/>
              <a:tailEnd/>
            </a:ln>
          </p:spPr>
          <p:txBody>
            <a:bodyPr/>
            <a:lstStyle/>
            <a:p>
              <a:endParaRPr lang="en-US"/>
            </a:p>
          </p:txBody>
        </p:sp>
        <p:sp>
          <p:nvSpPr>
            <p:cNvPr id="16405" name="Oval 21"/>
            <p:cNvSpPr>
              <a:spLocks noChangeArrowheads="1"/>
            </p:cNvSpPr>
            <p:nvPr/>
          </p:nvSpPr>
          <p:spPr bwMode="auto">
            <a:xfrm>
              <a:off x="2208"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06" name="Oval 22"/>
            <p:cNvSpPr>
              <a:spLocks noChangeArrowheads="1"/>
            </p:cNvSpPr>
            <p:nvPr/>
          </p:nvSpPr>
          <p:spPr bwMode="auto">
            <a:xfrm>
              <a:off x="24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07" name="Oval 23"/>
            <p:cNvSpPr>
              <a:spLocks noChangeArrowheads="1"/>
            </p:cNvSpPr>
            <p:nvPr/>
          </p:nvSpPr>
          <p:spPr bwMode="auto">
            <a:xfrm>
              <a:off x="3360"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08" name="Oval 24"/>
            <p:cNvSpPr>
              <a:spLocks noChangeArrowheads="1"/>
            </p:cNvSpPr>
            <p:nvPr/>
          </p:nvSpPr>
          <p:spPr bwMode="auto">
            <a:xfrm>
              <a:off x="3072"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09" name="Oval 25"/>
            <p:cNvSpPr>
              <a:spLocks noChangeArrowheads="1"/>
            </p:cNvSpPr>
            <p:nvPr/>
          </p:nvSpPr>
          <p:spPr bwMode="auto">
            <a:xfrm>
              <a:off x="4224" y="153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10" name="Oval 26"/>
            <p:cNvSpPr>
              <a:spLocks noChangeArrowheads="1"/>
            </p:cNvSpPr>
            <p:nvPr/>
          </p:nvSpPr>
          <p:spPr bwMode="auto">
            <a:xfrm>
              <a:off x="4464" y="1200"/>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11" name="Oval 27"/>
            <p:cNvSpPr>
              <a:spLocks noChangeArrowheads="1"/>
            </p:cNvSpPr>
            <p:nvPr/>
          </p:nvSpPr>
          <p:spPr bwMode="auto">
            <a:xfrm>
              <a:off x="4752"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12" name="Oval 28"/>
            <p:cNvSpPr>
              <a:spLocks noChangeArrowheads="1"/>
            </p:cNvSpPr>
            <p:nvPr/>
          </p:nvSpPr>
          <p:spPr bwMode="auto">
            <a:xfrm>
              <a:off x="36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13" name="Oval 29"/>
            <p:cNvSpPr>
              <a:spLocks noChangeArrowheads="1"/>
            </p:cNvSpPr>
            <p:nvPr/>
          </p:nvSpPr>
          <p:spPr bwMode="auto">
            <a:xfrm>
              <a:off x="1920"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6414" name="Rectangle 30"/>
            <p:cNvSpPr>
              <a:spLocks noChangeArrowheads="1"/>
            </p:cNvSpPr>
            <p:nvPr/>
          </p:nvSpPr>
          <p:spPr bwMode="auto">
            <a:xfrm>
              <a:off x="1776" y="2688"/>
              <a:ext cx="960" cy="864"/>
            </a:xfrm>
            <a:prstGeom prst="rect">
              <a:avLst/>
            </a:prstGeom>
            <a:noFill/>
            <a:ln w="28575">
              <a:solidFill>
                <a:schemeClr val="tx1"/>
              </a:solidFill>
              <a:miter lim="800000"/>
              <a:headEnd/>
              <a:tailEnd/>
            </a:ln>
          </p:spPr>
          <p:txBody>
            <a:bodyPr wrap="none" anchor="ctr"/>
            <a:lstStyle/>
            <a:p>
              <a:endParaRPr lang="en-US"/>
            </a:p>
          </p:txBody>
        </p:sp>
        <p:sp>
          <p:nvSpPr>
            <p:cNvPr id="16415" name="Rectangle 31"/>
            <p:cNvSpPr>
              <a:spLocks noChangeArrowheads="1"/>
            </p:cNvSpPr>
            <p:nvPr/>
          </p:nvSpPr>
          <p:spPr bwMode="auto">
            <a:xfrm>
              <a:off x="2928" y="2688"/>
              <a:ext cx="960" cy="864"/>
            </a:xfrm>
            <a:prstGeom prst="rect">
              <a:avLst/>
            </a:prstGeom>
            <a:noFill/>
            <a:ln w="28575">
              <a:solidFill>
                <a:schemeClr val="tx1"/>
              </a:solidFill>
              <a:miter lim="800000"/>
              <a:headEnd/>
              <a:tailEnd/>
            </a:ln>
          </p:spPr>
          <p:txBody>
            <a:bodyPr wrap="none" anchor="ctr"/>
            <a:lstStyle/>
            <a:p>
              <a:endParaRPr lang="en-US"/>
            </a:p>
          </p:txBody>
        </p:sp>
        <p:sp>
          <p:nvSpPr>
            <p:cNvPr id="16416" name="Rectangle 32"/>
            <p:cNvSpPr>
              <a:spLocks noChangeArrowheads="1"/>
            </p:cNvSpPr>
            <p:nvPr/>
          </p:nvSpPr>
          <p:spPr bwMode="auto">
            <a:xfrm>
              <a:off x="4080" y="2688"/>
              <a:ext cx="960" cy="864"/>
            </a:xfrm>
            <a:prstGeom prst="rect">
              <a:avLst/>
            </a:prstGeom>
            <a:noFill/>
            <a:ln w="28575">
              <a:solidFill>
                <a:schemeClr val="tx1"/>
              </a:solidFill>
              <a:miter lim="800000"/>
              <a:headEnd/>
              <a:tailEnd/>
            </a:ln>
          </p:spPr>
          <p:txBody>
            <a:bodyPr wrap="none" anchor="ctr"/>
            <a:lstStyle/>
            <a:p>
              <a:endParaRPr lang="en-US"/>
            </a:p>
          </p:txBody>
        </p:sp>
        <p:sp>
          <p:nvSpPr>
            <p:cNvPr id="16417" name="Line 33"/>
            <p:cNvSpPr>
              <a:spLocks noChangeShapeType="1"/>
            </p:cNvSpPr>
            <p:nvPr/>
          </p:nvSpPr>
          <p:spPr bwMode="auto">
            <a:xfrm>
              <a:off x="3408" y="2400"/>
              <a:ext cx="0" cy="288"/>
            </a:xfrm>
            <a:prstGeom prst="line">
              <a:avLst/>
            </a:prstGeom>
            <a:noFill/>
            <a:ln w="28575">
              <a:solidFill>
                <a:schemeClr val="tx1"/>
              </a:solidFill>
              <a:round/>
              <a:headEnd/>
              <a:tailEnd/>
            </a:ln>
          </p:spPr>
          <p:txBody>
            <a:bodyPr/>
            <a:lstStyle/>
            <a:p>
              <a:endParaRPr lang="en-US"/>
            </a:p>
          </p:txBody>
        </p:sp>
        <p:sp>
          <p:nvSpPr>
            <p:cNvPr id="16418" name="Line 34"/>
            <p:cNvSpPr>
              <a:spLocks noChangeShapeType="1"/>
            </p:cNvSpPr>
            <p:nvPr/>
          </p:nvSpPr>
          <p:spPr bwMode="auto">
            <a:xfrm>
              <a:off x="2256" y="2400"/>
              <a:ext cx="0" cy="288"/>
            </a:xfrm>
            <a:prstGeom prst="line">
              <a:avLst/>
            </a:prstGeom>
            <a:noFill/>
            <a:ln w="28575">
              <a:solidFill>
                <a:schemeClr val="tx1"/>
              </a:solidFill>
              <a:round/>
              <a:headEnd/>
              <a:tailEnd/>
            </a:ln>
          </p:spPr>
          <p:txBody>
            <a:bodyPr/>
            <a:lstStyle/>
            <a:p>
              <a:endParaRPr lang="en-US"/>
            </a:p>
          </p:txBody>
        </p:sp>
        <p:sp>
          <p:nvSpPr>
            <p:cNvPr id="16419" name="Line 35"/>
            <p:cNvSpPr>
              <a:spLocks noChangeShapeType="1"/>
            </p:cNvSpPr>
            <p:nvPr/>
          </p:nvSpPr>
          <p:spPr bwMode="auto">
            <a:xfrm>
              <a:off x="4560" y="2400"/>
              <a:ext cx="0" cy="288"/>
            </a:xfrm>
            <a:prstGeom prst="line">
              <a:avLst/>
            </a:prstGeom>
            <a:noFill/>
            <a:ln w="28575">
              <a:solidFill>
                <a:schemeClr val="tx1"/>
              </a:solidFill>
              <a:round/>
              <a:headEnd/>
              <a:tailEnd/>
            </a:ln>
          </p:spPr>
          <p:txBody>
            <a:bodyPr/>
            <a:lstStyle/>
            <a:p>
              <a:endParaRPr lang="en-US"/>
            </a:p>
          </p:txBody>
        </p:sp>
        <p:sp>
          <p:nvSpPr>
            <p:cNvPr id="16420" name="Text Box 36"/>
            <p:cNvSpPr txBox="1">
              <a:spLocks noChangeArrowheads="1"/>
            </p:cNvSpPr>
            <p:nvPr/>
          </p:nvSpPr>
          <p:spPr bwMode="auto">
            <a:xfrm>
              <a:off x="1873" y="2063"/>
              <a:ext cx="815"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16421" name="Text Box 37"/>
            <p:cNvSpPr txBox="1">
              <a:spLocks noChangeArrowheads="1"/>
            </p:cNvSpPr>
            <p:nvPr/>
          </p:nvSpPr>
          <p:spPr bwMode="auto">
            <a:xfrm>
              <a:off x="3025" y="2063"/>
              <a:ext cx="814"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16422" name="Text Box 38"/>
            <p:cNvSpPr txBox="1">
              <a:spLocks noChangeArrowheads="1"/>
            </p:cNvSpPr>
            <p:nvPr/>
          </p:nvSpPr>
          <p:spPr bwMode="auto">
            <a:xfrm>
              <a:off x="4177" y="2063"/>
              <a:ext cx="815" cy="255"/>
            </a:xfrm>
            <a:prstGeom prst="rect">
              <a:avLst/>
            </a:prstGeom>
            <a:noFill/>
            <a:ln w="9525">
              <a:noFill/>
              <a:miter lim="800000"/>
              <a:headEnd/>
              <a:tailEnd/>
            </a:ln>
          </p:spPr>
          <p:txBody>
            <a:bodyPr>
              <a:spAutoFit/>
            </a:bodyPr>
            <a:lstStyle/>
            <a:p>
              <a:pPr>
                <a:spcBef>
                  <a:spcPct val="50000"/>
                </a:spcBef>
              </a:pPr>
              <a:r>
                <a:rPr lang="en-US" b="1"/>
                <a:t>Interface</a:t>
              </a:r>
            </a:p>
          </p:txBody>
        </p:sp>
        <p:sp>
          <p:nvSpPr>
            <p:cNvPr id="16423" name="Text Box 39"/>
            <p:cNvSpPr txBox="1">
              <a:spLocks noChangeArrowheads="1"/>
            </p:cNvSpPr>
            <p:nvPr/>
          </p:nvSpPr>
          <p:spPr bwMode="auto">
            <a:xfrm>
              <a:off x="1872" y="2785"/>
              <a:ext cx="720" cy="745"/>
            </a:xfrm>
            <a:prstGeom prst="rect">
              <a:avLst/>
            </a:prstGeom>
            <a:noFill/>
            <a:ln w="9525">
              <a:noFill/>
              <a:miter lim="800000"/>
              <a:headEnd/>
              <a:tailEnd/>
            </a:ln>
          </p:spPr>
          <p:txBody>
            <a:bodyPr>
              <a:spAutoFit/>
            </a:bodyPr>
            <a:lstStyle/>
            <a:p>
              <a:pPr algn="ctr">
                <a:spcBef>
                  <a:spcPct val="50000"/>
                </a:spcBef>
              </a:pPr>
              <a:r>
                <a:rPr lang="en-US" sz="1600" b="1"/>
                <a:t>Keyboard and display terminal</a:t>
              </a:r>
            </a:p>
          </p:txBody>
        </p:sp>
        <p:sp>
          <p:nvSpPr>
            <p:cNvPr id="16424" name="Text Box 40"/>
            <p:cNvSpPr txBox="1">
              <a:spLocks noChangeArrowheads="1"/>
            </p:cNvSpPr>
            <p:nvPr/>
          </p:nvSpPr>
          <p:spPr bwMode="auto">
            <a:xfrm>
              <a:off x="3073" y="2929"/>
              <a:ext cx="671" cy="255"/>
            </a:xfrm>
            <a:prstGeom prst="rect">
              <a:avLst/>
            </a:prstGeom>
            <a:noFill/>
            <a:ln w="9525">
              <a:noFill/>
              <a:miter lim="800000"/>
              <a:headEnd/>
              <a:tailEnd/>
            </a:ln>
          </p:spPr>
          <p:txBody>
            <a:bodyPr>
              <a:spAutoFit/>
            </a:bodyPr>
            <a:lstStyle/>
            <a:p>
              <a:pPr algn="ctr">
                <a:spcBef>
                  <a:spcPct val="50000"/>
                </a:spcBef>
              </a:pPr>
              <a:r>
                <a:rPr lang="en-US" b="1"/>
                <a:t>Printer</a:t>
              </a:r>
            </a:p>
          </p:txBody>
        </p:sp>
        <p:sp>
          <p:nvSpPr>
            <p:cNvPr id="16425" name="Text Box 41"/>
            <p:cNvSpPr txBox="1">
              <a:spLocks noChangeArrowheads="1"/>
            </p:cNvSpPr>
            <p:nvPr/>
          </p:nvSpPr>
          <p:spPr bwMode="auto">
            <a:xfrm>
              <a:off x="4176" y="2929"/>
              <a:ext cx="768" cy="446"/>
            </a:xfrm>
            <a:prstGeom prst="rect">
              <a:avLst/>
            </a:prstGeom>
            <a:noFill/>
            <a:ln w="9525">
              <a:noFill/>
              <a:miter lim="800000"/>
              <a:headEnd/>
              <a:tailEnd/>
            </a:ln>
          </p:spPr>
          <p:txBody>
            <a:bodyPr>
              <a:spAutoFit/>
            </a:bodyPr>
            <a:lstStyle/>
            <a:p>
              <a:pPr algn="ctr">
                <a:spcBef>
                  <a:spcPct val="50000"/>
                </a:spcBef>
              </a:pPr>
              <a:r>
                <a:rPr lang="en-US" b="1"/>
                <a:t>Magnetic disk</a:t>
              </a:r>
            </a:p>
          </p:txBody>
        </p:sp>
        <p:sp>
          <p:nvSpPr>
            <p:cNvPr id="16426" name="Text Box 42"/>
            <p:cNvSpPr txBox="1">
              <a:spLocks noChangeArrowheads="1"/>
            </p:cNvSpPr>
            <p:nvPr/>
          </p:nvSpPr>
          <p:spPr bwMode="auto">
            <a:xfrm>
              <a:off x="5184" y="720"/>
              <a:ext cx="480" cy="255"/>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Data</a:t>
              </a:r>
            </a:p>
          </p:txBody>
        </p:sp>
        <p:sp>
          <p:nvSpPr>
            <p:cNvPr id="16427" name="Text Box 43"/>
            <p:cNvSpPr txBox="1">
              <a:spLocks noChangeArrowheads="1"/>
            </p:cNvSpPr>
            <p:nvPr/>
          </p:nvSpPr>
          <p:spPr bwMode="auto">
            <a:xfrm>
              <a:off x="5184" y="1056"/>
              <a:ext cx="576" cy="235"/>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Address</a:t>
              </a:r>
            </a:p>
          </p:txBody>
        </p:sp>
        <p:sp>
          <p:nvSpPr>
            <p:cNvPr id="16428" name="Text Box 44"/>
            <p:cNvSpPr txBox="1">
              <a:spLocks noChangeArrowheads="1"/>
            </p:cNvSpPr>
            <p:nvPr/>
          </p:nvSpPr>
          <p:spPr bwMode="auto">
            <a:xfrm>
              <a:off x="5184" y="1392"/>
              <a:ext cx="576" cy="235"/>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Control</a:t>
              </a:r>
            </a:p>
          </p:txBody>
        </p:sp>
        <p:sp>
          <p:nvSpPr>
            <p:cNvPr id="16429" name="Text Box 45"/>
            <p:cNvSpPr txBox="1">
              <a:spLocks noChangeArrowheads="1"/>
            </p:cNvSpPr>
            <p:nvPr/>
          </p:nvSpPr>
          <p:spPr bwMode="auto">
            <a:xfrm>
              <a:off x="1060" y="3696"/>
              <a:ext cx="4220" cy="276"/>
            </a:xfrm>
            <a:prstGeom prst="rect">
              <a:avLst/>
            </a:prstGeom>
            <a:noFill/>
            <a:ln w="9525">
              <a:noFill/>
              <a:miter lim="800000"/>
              <a:headEnd/>
              <a:tailEnd/>
            </a:ln>
          </p:spPr>
          <p:txBody>
            <a:bodyPr>
              <a:spAutoFit/>
            </a:bodyPr>
            <a:lstStyle/>
            <a:p>
              <a:pPr algn="ctr">
                <a:spcBef>
                  <a:spcPct val="50000"/>
                </a:spcBef>
              </a:pPr>
              <a:r>
                <a:rPr lang="en-US" sz="2000" b="1" u="sng">
                  <a:latin typeface="Times New Roman" pitchFamily="18" charset="0"/>
                </a:rPr>
                <a:t>Connection of I/O bus to input-output devices</a:t>
              </a:r>
            </a:p>
          </p:txBody>
        </p:sp>
      </p:grpSp>
      <p:sp>
        <p:nvSpPr>
          <p:cNvPr id="16387" name="Rectangle 47"/>
          <p:cNvSpPr>
            <a:spLocks noGrp="1" noChangeArrowheads="1"/>
          </p:cNvSpPr>
          <p:nvPr>
            <p:ph type="title"/>
          </p:nvPr>
        </p:nvSpPr>
        <p:spPr/>
        <p:txBody>
          <a:bodyPr/>
          <a:lstStyle/>
          <a:p>
            <a:pPr eaLnBrk="1" hangingPunct="1"/>
            <a:r>
              <a:rPr lang="en-US"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0C49D3-6231-4E38-A45E-5F2C9D85CD3F}"/>
</file>

<file path=customXml/itemProps2.xml><?xml version="1.0" encoding="utf-8"?>
<ds:datastoreItem xmlns:ds="http://schemas.openxmlformats.org/officeDocument/2006/customXml" ds:itemID="{C541F370-8233-4804-AF36-EC166BAD5FEB}"/>
</file>

<file path=customXml/itemProps3.xml><?xml version="1.0" encoding="utf-8"?>
<ds:datastoreItem xmlns:ds="http://schemas.openxmlformats.org/officeDocument/2006/customXml" ds:itemID="{A115CA2C-F222-4072-95D2-D9737E633B1F}"/>
</file>

<file path=docProps/app.xml><?xml version="1.0" encoding="utf-8"?>
<Properties xmlns="http://schemas.openxmlformats.org/officeDocument/2006/extended-properties" xmlns:vt="http://schemas.openxmlformats.org/officeDocument/2006/docPropsVTypes">
  <TotalTime>511</TotalTime>
  <Words>4111</Words>
  <Application>Microsoft Office PowerPoint</Application>
  <PresentationFormat>On-screen Show (4:3)</PresentationFormat>
  <Paragraphs>370</Paragraphs>
  <Slides>63</Slides>
  <Notes>2</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Input-Output Organization</vt:lpstr>
      <vt:lpstr> Peripheral Devices</vt:lpstr>
      <vt:lpstr>Peripheral Devices</vt:lpstr>
      <vt:lpstr>Input - Output Interface</vt:lpstr>
      <vt:lpstr>The Major Differences are:-</vt:lpstr>
      <vt:lpstr>Input - Output Interface</vt:lpstr>
      <vt:lpstr>I/O BUS and Interface Module</vt:lpstr>
      <vt:lpstr>I/O BUS and Interface Module</vt:lpstr>
      <vt:lpstr>I/O BUS and Interface Module</vt:lpstr>
      <vt:lpstr>I/O Versus Memory Bus</vt:lpstr>
      <vt:lpstr>I/O Processor</vt:lpstr>
      <vt:lpstr>Asynchronous Data Transfer</vt:lpstr>
      <vt:lpstr>Strobe Signal</vt:lpstr>
      <vt:lpstr>Data Transfer Initiated by Source Unit</vt:lpstr>
      <vt:lpstr>Data Transfer Initiated by Destination Unit</vt:lpstr>
      <vt:lpstr>Data Transfer Initiated by Destination Unit</vt:lpstr>
      <vt:lpstr>Disadvantage of Strobe Signal</vt:lpstr>
      <vt:lpstr>Handshaking</vt:lpstr>
      <vt:lpstr>Principle of Handshaking</vt:lpstr>
      <vt:lpstr>Source Initiated Transfer using Handshaking</vt:lpstr>
      <vt:lpstr>Handshaking</vt:lpstr>
      <vt:lpstr>Destination Initiated Transfer Using Handshaking</vt:lpstr>
      <vt:lpstr>Slide 23</vt:lpstr>
      <vt:lpstr>Asynchronous Serial Transmission</vt:lpstr>
      <vt:lpstr>Asynchronous Serial Transmission</vt:lpstr>
      <vt:lpstr>Asynchronous Serial Transmission</vt:lpstr>
      <vt:lpstr>Asynchronous Serial Transmission</vt:lpstr>
      <vt:lpstr>Asynchronous Serial Transmission</vt:lpstr>
      <vt:lpstr>  Asynchronous Communication Interface</vt:lpstr>
      <vt:lpstr>     First In First Out Buffer (FIFO)</vt:lpstr>
      <vt:lpstr> First In First Out Buffer (FIFO)</vt:lpstr>
      <vt:lpstr>Modes of Data Transfer</vt:lpstr>
      <vt:lpstr>Modes of Data Transfer</vt:lpstr>
      <vt:lpstr>Modes of Data Transfer</vt:lpstr>
      <vt:lpstr>Modes of Data Transfer</vt:lpstr>
      <vt:lpstr>Programmed I/O Mode</vt:lpstr>
      <vt:lpstr>Programmed I/O Mode</vt:lpstr>
      <vt:lpstr>Data transfer from I/O device to CPU</vt:lpstr>
      <vt:lpstr>Slide 39</vt:lpstr>
      <vt:lpstr> Drawback of the Programmed I/O</vt:lpstr>
      <vt:lpstr>Interrupt-Initiated I/O</vt:lpstr>
      <vt:lpstr>Interrupt-Initiated I/O</vt:lpstr>
      <vt:lpstr>Slide 43</vt:lpstr>
      <vt:lpstr>Priority Interrupt</vt:lpstr>
      <vt:lpstr>Priority Interrupt</vt:lpstr>
      <vt:lpstr>Priority Interrupt</vt:lpstr>
      <vt:lpstr>Daisy-chain Priority</vt:lpstr>
      <vt:lpstr>Daisy-chain Priority</vt:lpstr>
      <vt:lpstr>One Stage of the Daisy Chain Priority Arrangement </vt:lpstr>
      <vt:lpstr>One Stage of the Daisy Chain Priority Arrangement </vt:lpstr>
      <vt:lpstr>Parallel Priority Interrupt Hardware </vt:lpstr>
      <vt:lpstr>Parallel Priority Interrupt Hardware </vt:lpstr>
      <vt:lpstr>Direct Memory Access (DMA)</vt:lpstr>
      <vt:lpstr>Direct Memory Access (DMA)</vt:lpstr>
      <vt:lpstr>Direct Memory Access (DMA)</vt:lpstr>
      <vt:lpstr>Direct Memory Access (DMA)</vt:lpstr>
      <vt:lpstr>Direct Memory Access (DMA)</vt:lpstr>
      <vt:lpstr>DMA Controller</vt:lpstr>
      <vt:lpstr>DMA Controller</vt:lpstr>
      <vt:lpstr>DMA Controller</vt:lpstr>
      <vt:lpstr>DMA</vt:lpstr>
      <vt:lpstr>Slide 62</vt:lpstr>
      <vt:lpstr>DMA Transfer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Organization</dc:title>
  <dc:creator>Govind</dc:creator>
  <cp:lastModifiedBy>gm</cp:lastModifiedBy>
  <cp:revision>39</cp:revision>
  <dcterms:created xsi:type="dcterms:W3CDTF">2014-10-16T05:44:36Z</dcterms:created>
  <dcterms:modified xsi:type="dcterms:W3CDTF">2015-10-20T08:45:33Z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