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308" r:id="rId15"/>
    <p:sldId id="265" r:id="rId16"/>
    <p:sldId id="271" r:id="rId17"/>
    <p:sldId id="273" r:id="rId18"/>
    <p:sldId id="309" r:id="rId19"/>
    <p:sldId id="274" r:id="rId20"/>
    <p:sldId id="275" r:id="rId21"/>
    <p:sldId id="310" r:id="rId22"/>
    <p:sldId id="312" r:id="rId23"/>
    <p:sldId id="311" r:id="rId24"/>
    <p:sldId id="279" r:id="rId25"/>
    <p:sldId id="332" r:id="rId26"/>
    <p:sldId id="313" r:id="rId27"/>
    <p:sldId id="280" r:id="rId28"/>
    <p:sldId id="281" r:id="rId29"/>
    <p:sldId id="282" r:id="rId30"/>
    <p:sldId id="283" r:id="rId31"/>
    <p:sldId id="284" r:id="rId32"/>
    <p:sldId id="285" r:id="rId33"/>
    <p:sldId id="286" r:id="rId34"/>
    <p:sldId id="287" r:id="rId35"/>
    <p:sldId id="289" r:id="rId36"/>
    <p:sldId id="290" r:id="rId37"/>
    <p:sldId id="291" r:id="rId38"/>
    <p:sldId id="292" r:id="rId39"/>
    <p:sldId id="293" r:id="rId40"/>
    <p:sldId id="294" r:id="rId41"/>
    <p:sldId id="295" r:id="rId42"/>
    <p:sldId id="296" r:id="rId43"/>
    <p:sldId id="297" r:id="rId44"/>
    <p:sldId id="298" r:id="rId45"/>
    <p:sldId id="299" r:id="rId46"/>
    <p:sldId id="314" r:id="rId47"/>
    <p:sldId id="300" r:id="rId48"/>
    <p:sldId id="315" r:id="rId49"/>
    <p:sldId id="301" r:id="rId50"/>
    <p:sldId id="303" r:id="rId51"/>
    <p:sldId id="316" r:id="rId52"/>
    <p:sldId id="304" r:id="rId53"/>
    <p:sldId id="317" r:id="rId54"/>
    <p:sldId id="318" r:id="rId55"/>
    <p:sldId id="319" r:id="rId56"/>
    <p:sldId id="320" r:id="rId57"/>
    <p:sldId id="321" r:id="rId58"/>
    <p:sldId id="322" r:id="rId59"/>
    <p:sldId id="323" r:id="rId60"/>
    <p:sldId id="324" r:id="rId61"/>
    <p:sldId id="325" r:id="rId62"/>
    <p:sldId id="305" r:id="rId63"/>
    <p:sldId id="306" r:id="rId64"/>
    <p:sldId id="326" r:id="rId65"/>
    <p:sldId id="307" r:id="rId66"/>
    <p:sldId id="327" r:id="rId67"/>
    <p:sldId id="328" r:id="rId68"/>
    <p:sldId id="329" r:id="rId69"/>
    <p:sldId id="330" r:id="rId70"/>
    <p:sldId id="331"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p:cViewPr varScale="1">
        <p:scale>
          <a:sx n="108" d="100"/>
          <a:sy n="108" d="100"/>
        </p:scale>
        <p:origin x="17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FD7AF-8301-4AB5-9BF4-7565B1DCB125}" type="datetimeFigureOut">
              <a:rPr lang="en-US" smtClean="0"/>
              <a:pPr/>
              <a:t>11/26/20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EBE4B-488F-4EEC-9544-6C28C3A535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0D92584C-3251-4B40-ACD0-F361B37F16DA}" type="datetimeFigureOut">
              <a:rPr lang="en-US" smtClean="0"/>
              <a:pPr/>
              <a:t>11/26/20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3ED751D-982D-4EA0-B862-C45DA7DFEE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92584C-3251-4B40-ACD0-F361B37F16DA}" type="datetimeFigureOut">
              <a:rPr lang="en-US" smtClean="0"/>
              <a:pPr/>
              <a:t>11/26/20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D751D-982D-4EA0-B862-C45DA7DFEE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92584C-3251-4B40-ACD0-F361B37F16DA}" type="datetimeFigureOut">
              <a:rPr lang="en-US" smtClean="0"/>
              <a:pPr/>
              <a:t>11/26/20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D751D-982D-4EA0-B862-C45DA7DFEE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kumimoji="0" lang="en-US" dirty="0"/>
              <a:t>Click to edit Master title style</a:t>
            </a:r>
          </a:p>
        </p:txBody>
      </p:sp>
      <p:sp>
        <p:nvSpPr>
          <p:cNvPr id="8" name="Content Placeholder 7"/>
          <p:cNvSpPr>
            <a:spLocks noGrp="1"/>
          </p:cNvSpPr>
          <p:nvPr>
            <p:ph sz="quarter" idx="1"/>
          </p:nvPr>
        </p:nvSpPr>
        <p:spPr>
          <a:xfrm>
            <a:off x="457200" y="1066800"/>
            <a:ext cx="7543800" cy="5486400"/>
          </a:xfrm>
        </p:spPr>
        <p:txBody>
          <a:bodyPr/>
          <a:lstStyle>
            <a:lvl1pPr>
              <a:defRPr sz="2000"/>
            </a:lvl1pPr>
            <a:lvl2pPr>
              <a:defRPr sz="1800"/>
            </a:lvl2pPr>
            <a:lvl3pPr>
              <a:defRPr sz="1600"/>
            </a:lvl3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4"/>
          </p:nvPr>
        </p:nvSpPr>
        <p:spPr/>
        <p:txBody>
          <a:bodyPr rtlCol="0"/>
          <a:lstStyle/>
          <a:p>
            <a:fld id="{0D92584C-3251-4B40-ACD0-F361B37F16DA}" type="datetimeFigureOut">
              <a:rPr lang="en-US" smtClean="0"/>
              <a:pPr/>
              <a:t>11/26/20</a:t>
            </a:fld>
            <a:endParaRPr lang="en-US"/>
          </a:p>
        </p:txBody>
      </p:sp>
      <p:sp>
        <p:nvSpPr>
          <p:cNvPr id="9" name="Slide Number Placeholder 8"/>
          <p:cNvSpPr>
            <a:spLocks noGrp="1"/>
          </p:cNvSpPr>
          <p:nvPr>
            <p:ph type="sldNum" sz="quarter" idx="15"/>
          </p:nvPr>
        </p:nvSpPr>
        <p:spPr/>
        <p:txBody>
          <a:bodyPr rtlCol="0"/>
          <a:lstStyle/>
          <a:p>
            <a:fld id="{63ED751D-982D-4EA0-B862-C45DA7DFEED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92584C-3251-4B40-ACD0-F361B37F16DA}" type="datetimeFigureOut">
              <a:rPr lang="en-US" smtClean="0"/>
              <a:pPr/>
              <a:t>11/26/20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3ED751D-982D-4EA0-B862-C45DA7DFEE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D92584C-3251-4B40-ACD0-F361B37F16DA}" type="datetimeFigureOut">
              <a:rPr lang="en-US" smtClean="0"/>
              <a:pPr/>
              <a:t>11/26/20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D751D-982D-4EA0-B862-C45DA7DFEED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D92584C-3251-4B40-ACD0-F361B37F16DA}" type="datetimeFigureOut">
              <a:rPr lang="en-US" smtClean="0"/>
              <a:pPr/>
              <a:t>11/26/20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D751D-982D-4EA0-B862-C45DA7DFEED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D92584C-3251-4B40-ACD0-F361B37F16DA}" type="datetimeFigureOut">
              <a:rPr lang="en-US" smtClean="0"/>
              <a:pPr/>
              <a:t>11/26/20</a:t>
            </a:fld>
            <a:endParaRPr lang="en-US"/>
          </a:p>
        </p:txBody>
      </p:sp>
      <p:sp>
        <p:nvSpPr>
          <p:cNvPr id="7" name="Slide Number Placeholder 6"/>
          <p:cNvSpPr>
            <a:spLocks noGrp="1"/>
          </p:cNvSpPr>
          <p:nvPr>
            <p:ph type="sldNum" sz="quarter" idx="11"/>
          </p:nvPr>
        </p:nvSpPr>
        <p:spPr/>
        <p:txBody>
          <a:bodyPr rtlCol="0"/>
          <a:lstStyle/>
          <a:p>
            <a:fld id="{63ED751D-982D-4EA0-B862-C45DA7DFEED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2584C-3251-4B40-ACD0-F361B37F16DA}" type="datetimeFigureOut">
              <a:rPr lang="en-US" smtClean="0"/>
              <a:pPr/>
              <a:t>11/26/20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D751D-982D-4EA0-B862-C45DA7DFEE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D92584C-3251-4B40-ACD0-F361B37F16DA}" type="datetimeFigureOut">
              <a:rPr lang="en-US" smtClean="0"/>
              <a:pPr/>
              <a:t>11/26/20</a:t>
            </a:fld>
            <a:endParaRPr lang="en-US"/>
          </a:p>
        </p:txBody>
      </p:sp>
      <p:sp>
        <p:nvSpPr>
          <p:cNvPr id="22" name="Slide Number Placeholder 21"/>
          <p:cNvSpPr>
            <a:spLocks noGrp="1"/>
          </p:cNvSpPr>
          <p:nvPr>
            <p:ph type="sldNum" sz="quarter" idx="15"/>
          </p:nvPr>
        </p:nvSpPr>
        <p:spPr/>
        <p:txBody>
          <a:bodyPr rtlCol="0"/>
          <a:lstStyle/>
          <a:p>
            <a:fld id="{63ED751D-982D-4EA0-B862-C45DA7DFEED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D92584C-3251-4B40-ACD0-F361B37F16DA}" type="datetimeFigureOut">
              <a:rPr lang="en-US" smtClean="0"/>
              <a:pPr/>
              <a:t>11/26/20</a:t>
            </a:fld>
            <a:endParaRPr lang="en-US"/>
          </a:p>
        </p:txBody>
      </p:sp>
      <p:sp>
        <p:nvSpPr>
          <p:cNvPr id="18" name="Slide Number Placeholder 17"/>
          <p:cNvSpPr>
            <a:spLocks noGrp="1"/>
          </p:cNvSpPr>
          <p:nvPr>
            <p:ph type="sldNum" sz="quarter" idx="11"/>
          </p:nvPr>
        </p:nvSpPr>
        <p:spPr/>
        <p:txBody>
          <a:bodyPr rtlCol="0"/>
          <a:lstStyle/>
          <a:p>
            <a:fld id="{63ED751D-982D-4EA0-B862-C45DA7DFEED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D92584C-3251-4B40-ACD0-F361B37F16DA}" type="datetimeFigureOut">
              <a:rPr lang="en-US" smtClean="0"/>
              <a:pPr/>
              <a:t>11/26/20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3ED751D-982D-4EA0-B862-C45DA7DFEE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ecomputernotes.com/fundamental/introduction-to-computer/what-is-comput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encyclopedia.com/science-and-technology/computers-and-electrical-engineering/electrical-engineering/optical-disk" TargetMode="External"/><Relationship Id="rId2" Type="http://schemas.openxmlformats.org/officeDocument/2006/relationships/hyperlink" Target="https://www.encyclopedia.com/computing/dictionaries-thesauruses-pictures-and-press-releases/nonvolatile-memor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System Architecture</a:t>
            </a:r>
          </a:p>
        </p:txBody>
      </p:sp>
      <p:sp>
        <p:nvSpPr>
          <p:cNvPr id="3" name="Subtitle 2"/>
          <p:cNvSpPr>
            <a:spLocks noGrp="1"/>
          </p:cNvSpPr>
          <p:nvPr>
            <p:ph type="subTitle" idx="1"/>
          </p:nvPr>
        </p:nvSpPr>
        <p:spPr/>
        <p:txBody>
          <a:bodyPr/>
          <a:lstStyle/>
          <a:p>
            <a:r>
              <a:rPr lang="en-US" dirty="0"/>
              <a:t>UNIT-4</a:t>
            </a:r>
          </a:p>
          <a:p>
            <a:r>
              <a:rPr lang="en-US" dirty="0"/>
              <a:t>By </a:t>
            </a:r>
            <a:r>
              <a:rPr lang="en-US" dirty="0" err="1"/>
              <a:t>Neha</a:t>
            </a:r>
            <a:r>
              <a:rPr lang="en-US" dirty="0"/>
              <a:t> </a:t>
            </a:r>
            <a:r>
              <a:rPr lang="en-US" dirty="0" err="1"/>
              <a:t>Gulati</a:t>
            </a:r>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r>
              <a:rPr lang="en-US" dirty="0"/>
              <a:t>Static RAM (</a:t>
            </a:r>
            <a:r>
              <a:rPr lang="en-US" dirty="0">
                <a:solidFill>
                  <a:srgbClr val="FF0000"/>
                </a:solidFill>
              </a:rPr>
              <a:t>SRAM</a:t>
            </a:r>
            <a:r>
              <a:rPr lang="en-US" dirty="0"/>
              <a:t>)</a:t>
            </a:r>
          </a:p>
          <a:p>
            <a:pPr lvl="1"/>
            <a:r>
              <a:rPr lang="en-US" dirty="0"/>
              <a:t>Consists of internal flip-flops that store binary data.</a:t>
            </a:r>
          </a:p>
          <a:p>
            <a:pPr lvl="1"/>
            <a:r>
              <a:rPr lang="en-US" dirty="0"/>
              <a:t>Each cell stores bit with a six-transistor circuit.</a:t>
            </a:r>
          </a:p>
          <a:p>
            <a:pPr lvl="1"/>
            <a:r>
              <a:rPr lang="en-US" dirty="0"/>
              <a:t>Retains value indefinitely, as long as it is kept powered.</a:t>
            </a:r>
          </a:p>
          <a:p>
            <a:pPr lvl="1"/>
            <a:r>
              <a:rPr lang="en-US" dirty="0"/>
              <a:t>Relatively insensitive to disturbances such as electrical noise.</a:t>
            </a:r>
          </a:p>
          <a:p>
            <a:pPr lvl="1"/>
            <a:r>
              <a:rPr lang="en-US" dirty="0"/>
              <a:t>Faster (8-16 times faster) and more expensive (8-16 times more expensive as well) than DRAM.</a:t>
            </a:r>
          </a:p>
          <a:p>
            <a:pPr lvl="1"/>
            <a:endParaRPr lang="en-US" sz="2000" dirty="0"/>
          </a:p>
          <a:p>
            <a:r>
              <a:rPr lang="en-US" b="1" dirty="0"/>
              <a:t>Characteristic of Static RAM</a:t>
            </a:r>
          </a:p>
          <a:p>
            <a:pPr lvl="1"/>
            <a:r>
              <a:rPr lang="en-US" dirty="0"/>
              <a:t>Long life</a:t>
            </a:r>
          </a:p>
          <a:p>
            <a:pPr lvl="1"/>
            <a:r>
              <a:rPr lang="en-US" dirty="0"/>
              <a:t>No need to refresh</a:t>
            </a:r>
          </a:p>
          <a:p>
            <a:pPr lvl="1"/>
            <a:r>
              <a:rPr lang="en-US" dirty="0"/>
              <a:t>Faster</a:t>
            </a:r>
          </a:p>
          <a:p>
            <a:pPr lvl="1"/>
            <a:r>
              <a:rPr lang="en-US" dirty="0"/>
              <a:t>Used as cache memory</a:t>
            </a:r>
          </a:p>
          <a:p>
            <a:pPr lvl="1"/>
            <a:r>
              <a:rPr lang="en-US" dirty="0"/>
              <a:t>Large size</a:t>
            </a:r>
          </a:p>
          <a:p>
            <a:pPr lvl="1"/>
            <a:r>
              <a:rPr lang="en-US" dirty="0"/>
              <a:t>Expensive</a:t>
            </a:r>
          </a:p>
          <a:p>
            <a:pPr lvl="1"/>
            <a:r>
              <a:rPr lang="en-US" dirty="0"/>
              <a:t>High power consumption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Dynamic RAM (</a:t>
            </a:r>
            <a:r>
              <a:rPr lang="en-US" dirty="0">
                <a:solidFill>
                  <a:srgbClr val="FF0000"/>
                </a:solidFill>
              </a:rPr>
              <a:t>DRAM</a:t>
            </a:r>
            <a:r>
              <a:rPr lang="en-US" dirty="0"/>
              <a:t>)</a:t>
            </a:r>
          </a:p>
          <a:p>
            <a:pPr lvl="1"/>
            <a:r>
              <a:rPr lang="en-US" dirty="0"/>
              <a:t>Each cell stores bit with a capacitor and transistor.</a:t>
            </a:r>
          </a:p>
          <a:p>
            <a:pPr lvl="1"/>
            <a:r>
              <a:rPr lang="en-US" dirty="0"/>
              <a:t>Value must be refreshed every 10-100 </a:t>
            </a:r>
            <a:r>
              <a:rPr lang="en-US" dirty="0" err="1"/>
              <a:t>ms.</a:t>
            </a:r>
            <a:endParaRPr lang="en-US" dirty="0"/>
          </a:p>
          <a:p>
            <a:pPr lvl="1"/>
            <a:r>
              <a:rPr lang="en-US" dirty="0"/>
              <a:t>Sensitive to disturbances.</a:t>
            </a:r>
          </a:p>
          <a:p>
            <a:pPr lvl="1"/>
            <a:r>
              <a:rPr lang="en-US" dirty="0"/>
              <a:t>Slower and cheaper than SRAM.</a:t>
            </a:r>
          </a:p>
          <a:p>
            <a:endParaRPr lang="en-US" dirty="0"/>
          </a:p>
          <a:p>
            <a:r>
              <a:rPr lang="en-US" b="1" dirty="0"/>
              <a:t>Characteristics of Dynamic RAM</a:t>
            </a:r>
          </a:p>
          <a:p>
            <a:pPr lvl="1"/>
            <a:r>
              <a:rPr lang="en-US" dirty="0"/>
              <a:t>Short data lifetime</a:t>
            </a:r>
          </a:p>
          <a:p>
            <a:pPr lvl="1"/>
            <a:r>
              <a:rPr lang="en-US" dirty="0"/>
              <a:t>Needs to be refreshed continuously</a:t>
            </a:r>
          </a:p>
          <a:p>
            <a:pPr lvl="1"/>
            <a:r>
              <a:rPr lang="en-US" dirty="0"/>
              <a:t>Slower as compared to SRAM</a:t>
            </a:r>
          </a:p>
          <a:p>
            <a:pPr lvl="1"/>
            <a:r>
              <a:rPr lang="en-US" dirty="0"/>
              <a:t>Used as RAM</a:t>
            </a:r>
          </a:p>
          <a:p>
            <a:pPr lvl="1"/>
            <a:r>
              <a:rPr lang="en-US" dirty="0"/>
              <a:t>Smaller in size</a:t>
            </a:r>
          </a:p>
          <a:p>
            <a:pPr lvl="1"/>
            <a:r>
              <a:rPr lang="en-US" dirty="0"/>
              <a:t>Less expensive</a:t>
            </a:r>
          </a:p>
          <a:p>
            <a:pPr lvl="1"/>
            <a:r>
              <a:rPr lang="en-US" dirty="0"/>
              <a:t>Less power consumption</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 CHIP</a:t>
            </a:r>
          </a:p>
        </p:txBody>
      </p:sp>
      <p:sp>
        <p:nvSpPr>
          <p:cNvPr id="3" name="Content Placeholder 2"/>
          <p:cNvSpPr>
            <a:spLocks noGrp="1"/>
          </p:cNvSpPr>
          <p:nvPr>
            <p:ph sz="quarter" idx="1"/>
          </p:nvPr>
        </p:nvSpPr>
        <p:spPr/>
        <p:txBody>
          <a:bodyPr/>
          <a:lstStyle/>
          <a:p>
            <a:r>
              <a:rPr lang="en-US" dirty="0"/>
              <a:t>A RAM chip is better suited for communication with the CPU if it has one or more control inputs that select the chip when needed</a:t>
            </a:r>
          </a:p>
          <a:p>
            <a:r>
              <a:rPr lang="en-US" dirty="0"/>
              <a:t>The Block diagram of a RAM chip is shown , the capacity of the memory is 128 words of 8 bits (one byte) per word.</a:t>
            </a:r>
          </a:p>
          <a:p>
            <a:r>
              <a:rPr lang="en-US" dirty="0"/>
              <a:t>Uses bidirectional data bus to transfer the data from CPU to Memory or Memory to CPU.</a:t>
            </a:r>
          </a:p>
          <a:p>
            <a:r>
              <a:rPr lang="en-US" dirty="0"/>
              <a:t>The size of memory is 128 X 8 which can be written as </a:t>
            </a:r>
          </a:p>
          <a:p>
            <a:pPr>
              <a:buNone/>
            </a:pPr>
            <a:r>
              <a:rPr lang="en-US" dirty="0"/>
              <a:t>			2</a:t>
            </a:r>
            <a:r>
              <a:rPr lang="en-US" baseline="30000" dirty="0"/>
              <a:t>7</a:t>
            </a:r>
            <a:r>
              <a:rPr lang="en-US" dirty="0"/>
              <a:t> X 8			(as 2</a:t>
            </a:r>
            <a:r>
              <a:rPr lang="en-US" baseline="30000" dirty="0"/>
              <a:t>7 </a:t>
            </a:r>
            <a:r>
              <a:rPr lang="en-US" dirty="0"/>
              <a:t>= 128)</a:t>
            </a:r>
          </a:p>
          <a:p>
            <a:r>
              <a:rPr lang="en-US" dirty="0"/>
              <a:t>This means 7 bits are used for address bus &amp; 8 bits for data bus.</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543800" cy="6248400"/>
          </a:xfrm>
        </p:spPr>
        <p:txBody>
          <a:bodyPr/>
          <a:lstStyle/>
          <a:p>
            <a:r>
              <a:rPr lang="en-US" dirty="0"/>
              <a:t>The block diagram of a RAM chip is shown in Fig. The capacity of the memory is 128 words of eight bits (one byte) per word. This requires a 7-bit address  and  an  8-bit  bidirectional  data  bus.</a:t>
            </a:r>
          </a:p>
          <a:p>
            <a:r>
              <a:rPr lang="en-US" dirty="0"/>
              <a:t> </a:t>
            </a:r>
          </a:p>
          <a:p>
            <a:endParaRPr lang="en-US" dirty="0"/>
          </a:p>
        </p:txBody>
      </p:sp>
      <p:pic>
        <p:nvPicPr>
          <p:cNvPr id="4" name="Picture 2"/>
          <p:cNvPicPr>
            <a:picLocks noChangeAspect="1" noChangeArrowheads="1"/>
          </p:cNvPicPr>
          <p:nvPr/>
        </p:nvPicPr>
        <p:blipFill>
          <a:blip r:embed="rId2"/>
          <a:srcRect/>
          <a:stretch>
            <a:fillRect/>
          </a:stretch>
        </p:blipFill>
        <p:spPr bwMode="auto">
          <a:xfrm>
            <a:off x="304800" y="1896208"/>
            <a:ext cx="8229600" cy="435219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r>
              <a:rPr lang="en-US" dirty="0"/>
              <a:t>The unit of RAM is functional only when CS1 = 1 and CS2’=0.</a:t>
            </a:r>
          </a:p>
          <a:p>
            <a:r>
              <a:rPr lang="en-US" dirty="0"/>
              <a:t>The bar on CS2 indicates that this is enabled when it is equal to 0.</a:t>
            </a:r>
          </a:p>
          <a:p>
            <a:r>
              <a:rPr lang="en-US" dirty="0"/>
              <a:t>If any of the chip select is disabled or if they are enabled but read/write are disabled, then memory is inhibited and its data bus are in high-</a:t>
            </a:r>
            <a:r>
              <a:rPr lang="en-US" dirty="0" err="1"/>
              <a:t>impedence</a:t>
            </a:r>
            <a:r>
              <a:rPr lang="en-US" dirty="0"/>
              <a:t> state.</a:t>
            </a:r>
          </a:p>
          <a:p>
            <a:r>
              <a:rPr lang="en-US" dirty="0"/>
              <a:t>When CS1=1 and CS2’=0 the memory can be placed in read or write mode.</a:t>
            </a:r>
          </a:p>
          <a:p>
            <a:r>
              <a:rPr lang="en-US" dirty="0"/>
              <a:t>When WR=1, memory stores a byte from data bus into location specified by address lines.</a:t>
            </a:r>
          </a:p>
          <a:p>
            <a:r>
              <a:rPr lang="en-US" dirty="0"/>
              <a:t>When RD=1, the content of selected byte is placed into data bus.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a:t>
            </a:r>
          </a:p>
        </p:txBody>
      </p:sp>
      <p:sp>
        <p:nvSpPr>
          <p:cNvPr id="3" name="Content Placeholder 2"/>
          <p:cNvSpPr>
            <a:spLocks noGrp="1"/>
          </p:cNvSpPr>
          <p:nvPr>
            <p:ph sz="quarter" idx="1"/>
          </p:nvPr>
        </p:nvSpPr>
        <p:spPr/>
        <p:txBody>
          <a:bodyPr/>
          <a:lstStyle/>
          <a:p>
            <a:r>
              <a:rPr lang="en-US" dirty="0"/>
              <a:t>ROM is used for storing programs that are </a:t>
            </a:r>
            <a:r>
              <a:rPr lang="en-US" b="1" dirty="0"/>
              <a:t>PERMENENTLY </a:t>
            </a:r>
            <a:r>
              <a:rPr lang="en-US" dirty="0"/>
              <a:t>resident in the computer and for tables of constants that do not change in value once the production of the computer is completed </a:t>
            </a:r>
          </a:p>
          <a:p>
            <a:r>
              <a:rPr lang="en-US" dirty="0"/>
              <a:t>The ROM portion of main memory is needed for storing an initial program called </a:t>
            </a:r>
            <a:r>
              <a:rPr lang="en-US" i="1" dirty="0"/>
              <a:t>bootstrap loader, </a:t>
            </a:r>
            <a:r>
              <a:rPr lang="en-US" dirty="0"/>
              <a:t>witch is to start the computer software operating when power is turned off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 chips</a:t>
            </a:r>
          </a:p>
        </p:txBody>
      </p:sp>
      <p:sp>
        <p:nvSpPr>
          <p:cNvPr id="5" name="Content Placeholder 4"/>
          <p:cNvSpPr>
            <a:spLocks noGrp="1"/>
          </p:cNvSpPr>
          <p:nvPr>
            <p:ph sz="quarter" idx="1"/>
          </p:nvPr>
        </p:nvSpPr>
        <p:spPr>
          <a:xfrm>
            <a:off x="457200" y="3124200"/>
            <a:ext cx="7543800" cy="3429000"/>
          </a:xfrm>
        </p:spPr>
        <p:txBody>
          <a:bodyPr/>
          <a:lstStyle/>
          <a:p>
            <a:r>
              <a:rPr lang="en-US" dirty="0"/>
              <a:t>A ROM chip is </a:t>
            </a:r>
            <a:r>
              <a:rPr lang="en-US" dirty="0" err="1"/>
              <a:t>organised</a:t>
            </a:r>
            <a:r>
              <a:rPr lang="en-US" dirty="0"/>
              <a:t> in similar manner.</a:t>
            </a:r>
          </a:p>
          <a:p>
            <a:r>
              <a:rPr lang="en-US" dirty="0"/>
              <a:t>Since a ROM can only read, the data bus can only be in output mode.</a:t>
            </a:r>
          </a:p>
          <a:p>
            <a:r>
              <a:rPr lang="en-US" dirty="0"/>
              <a:t>The 9 address lines in the ROM chips specify any of the 512 bytes stored in it as 2</a:t>
            </a:r>
            <a:r>
              <a:rPr lang="en-US" baseline="30000" dirty="0"/>
              <a:t>9</a:t>
            </a:r>
            <a:r>
              <a:rPr lang="en-US" dirty="0"/>
              <a:t>= 512.</a:t>
            </a:r>
          </a:p>
          <a:p>
            <a:r>
              <a:rPr lang="en-US" dirty="0"/>
              <a:t>Chip select inputs must be CS1=1 and CS2’=0 for unit to operate.</a:t>
            </a:r>
          </a:p>
          <a:p>
            <a:r>
              <a:rPr lang="en-US" dirty="0"/>
              <a:t>There is no need for read/write control as unit can only read.</a:t>
            </a:r>
          </a:p>
        </p:txBody>
      </p:sp>
      <p:pic>
        <p:nvPicPr>
          <p:cNvPr id="7" name="Picture 4"/>
          <p:cNvPicPr>
            <a:picLocks noChangeAspect="1" noChangeArrowheads="1"/>
          </p:cNvPicPr>
          <p:nvPr/>
        </p:nvPicPr>
        <p:blipFill>
          <a:blip r:embed="rId2"/>
          <a:srcRect/>
          <a:stretch>
            <a:fillRect/>
          </a:stretch>
        </p:blipFill>
        <p:spPr bwMode="auto">
          <a:xfrm>
            <a:off x="762000" y="990600"/>
            <a:ext cx="5372850" cy="220952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Memory Address Map</a:t>
            </a:r>
            <a:endParaRPr lang="en-US" dirty="0"/>
          </a:p>
        </p:txBody>
      </p:sp>
      <p:sp>
        <p:nvSpPr>
          <p:cNvPr id="3" name="Content Placeholder 2"/>
          <p:cNvSpPr>
            <a:spLocks noGrp="1"/>
          </p:cNvSpPr>
          <p:nvPr>
            <p:ph sz="quarter" idx="1"/>
          </p:nvPr>
        </p:nvSpPr>
        <p:spPr/>
        <p:txBody>
          <a:bodyPr/>
          <a:lstStyle/>
          <a:p>
            <a:r>
              <a:rPr lang="en-US" dirty="0"/>
              <a:t>The interconnection between memory and processor is then established form knowledge of the size of memory needed and the type of RAM and ROM chips available. </a:t>
            </a:r>
          </a:p>
          <a:p>
            <a:r>
              <a:rPr lang="en-US" dirty="0"/>
              <a:t>The addressing of memory can be established by means of a table that specifies the memory address assigned to each chip. </a:t>
            </a:r>
          </a:p>
          <a:p>
            <a:r>
              <a:rPr lang="en-US" dirty="0"/>
              <a:t>The table, called a </a:t>
            </a:r>
            <a:r>
              <a:rPr lang="en-US" b="1" dirty="0"/>
              <a:t>memory address map</a:t>
            </a:r>
            <a:r>
              <a:rPr lang="en-US" dirty="0"/>
              <a:t>, is a pictorial representation of assigned address space for each chip in the system.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memory address map</a:t>
            </a:r>
          </a:p>
        </p:txBody>
      </p:sp>
      <p:sp>
        <p:nvSpPr>
          <p:cNvPr id="3" name="Content Placeholder 2"/>
          <p:cNvSpPr>
            <a:spLocks noGrp="1"/>
          </p:cNvSpPr>
          <p:nvPr>
            <p:ph sz="quarter" idx="1"/>
          </p:nvPr>
        </p:nvSpPr>
        <p:spPr/>
        <p:txBody>
          <a:bodyPr/>
          <a:lstStyle/>
          <a:p>
            <a:r>
              <a:rPr lang="en-US" dirty="0"/>
              <a:t>Assume a computer system needs 512 bytes of RAM and 512 bytes of ROM.</a:t>
            </a:r>
          </a:p>
          <a:p>
            <a:r>
              <a:rPr lang="en-US" dirty="0"/>
              <a:t>The RAM and ROM chips can be used with configuration as 128 x 8 for Ram and 512 X 8 for ROM.</a:t>
            </a:r>
          </a:p>
          <a:p>
            <a:r>
              <a:rPr lang="en-US" dirty="0"/>
              <a:t>Total memory for RAM is 512 so we need 4 RAM (as one RAM is of 128 size so to complete 512 bytes we need 4 RAMs).</a:t>
            </a:r>
          </a:p>
          <a:p>
            <a:endParaRPr lang="en-US" dirty="0"/>
          </a:p>
        </p:txBody>
      </p:sp>
      <p:pic>
        <p:nvPicPr>
          <p:cNvPr id="5" name="Picture 5"/>
          <p:cNvPicPr>
            <a:picLocks noChangeAspect="1" noChangeArrowheads="1"/>
          </p:cNvPicPr>
          <p:nvPr/>
        </p:nvPicPr>
        <p:blipFill>
          <a:blip r:embed="rId2"/>
          <a:srcRect/>
          <a:stretch>
            <a:fillRect/>
          </a:stretch>
        </p:blipFill>
        <p:spPr bwMode="auto">
          <a:xfrm>
            <a:off x="609600" y="3581400"/>
            <a:ext cx="7162800" cy="30400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pPr>
              <a:lnSpc>
                <a:spcPct val="90000"/>
              </a:lnSpc>
            </a:pPr>
            <a:r>
              <a:rPr lang="en-US" dirty="0"/>
              <a:t>Although there are 16 lines in address bus but only 10 are shown because other 6 are not used and assumed to be zero in this example.</a:t>
            </a:r>
          </a:p>
          <a:p>
            <a:pPr>
              <a:lnSpc>
                <a:spcPct val="90000"/>
              </a:lnSpc>
            </a:pPr>
            <a:r>
              <a:rPr lang="en-US" dirty="0"/>
              <a:t>The RAM chips have 128 bytes, so they need 7 address lines (2</a:t>
            </a:r>
            <a:r>
              <a:rPr lang="en-US" baseline="30000" dirty="0"/>
              <a:t>7</a:t>
            </a:r>
            <a:r>
              <a:rPr lang="en-US" dirty="0"/>
              <a:t>= 128).</a:t>
            </a:r>
          </a:p>
          <a:p>
            <a:pPr>
              <a:lnSpc>
                <a:spcPct val="90000"/>
              </a:lnSpc>
            </a:pPr>
            <a:r>
              <a:rPr lang="en-US" dirty="0"/>
              <a:t>The ROM chip has 512 bytes, so they need 9 address lines (2</a:t>
            </a:r>
            <a:r>
              <a:rPr lang="en-US" baseline="30000" dirty="0"/>
              <a:t>9</a:t>
            </a:r>
            <a:r>
              <a:rPr lang="en-US" dirty="0"/>
              <a:t>= 512).</a:t>
            </a:r>
          </a:p>
          <a:p>
            <a:pPr>
              <a:lnSpc>
                <a:spcPct val="90000"/>
              </a:lnSpc>
            </a:pPr>
            <a:r>
              <a:rPr lang="en-US" dirty="0"/>
              <a:t>Lines 1 to 7 are for RAM and lines 1 to 9 are for ROM.</a:t>
            </a:r>
          </a:p>
          <a:p>
            <a:pPr>
              <a:lnSpc>
                <a:spcPct val="90000"/>
              </a:lnSpc>
            </a:pPr>
            <a:r>
              <a:rPr lang="en-US" dirty="0"/>
              <a:t>It is necessary to distinguish between four RAM chips, for that we choose lines 8 &amp; 9 to represent four distinct binary combinations. When 00, RAM 1 is selected, when 01 then RAM 2 and so on..</a:t>
            </a:r>
          </a:p>
          <a:p>
            <a:pPr>
              <a:lnSpc>
                <a:spcPct val="90000"/>
              </a:lnSpc>
            </a:pPr>
            <a:r>
              <a:rPr lang="en-US" dirty="0"/>
              <a:t>The distinction between a RAM and ROM address is done with another bus line i.e., 10. When line 10 is 0, the CPU selects a RAM and when this line is 1, it selects the ROM.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487362"/>
          </a:xfrm>
        </p:spPr>
        <p:txBody>
          <a:bodyPr>
            <a:normAutofit fontScale="90000"/>
          </a:bodyPr>
          <a:lstStyle/>
          <a:p>
            <a:r>
              <a:rPr lang="en-US" dirty="0"/>
              <a:t>overview</a:t>
            </a:r>
          </a:p>
        </p:txBody>
      </p:sp>
      <p:sp>
        <p:nvSpPr>
          <p:cNvPr id="5" name="Content Placeholder 4"/>
          <p:cNvSpPr>
            <a:spLocks noGrp="1"/>
          </p:cNvSpPr>
          <p:nvPr>
            <p:ph sz="quarter" idx="1"/>
          </p:nvPr>
        </p:nvSpPr>
        <p:spPr>
          <a:xfrm>
            <a:off x="457200" y="1219200"/>
            <a:ext cx="3657600" cy="4953000"/>
          </a:xfrm>
        </p:spPr>
        <p:txBody>
          <a:bodyPr>
            <a:normAutofit/>
          </a:bodyPr>
          <a:lstStyle/>
          <a:p>
            <a:r>
              <a:rPr lang="en-US" sz="2000" b="1" dirty="0"/>
              <a:t>Memory Organization</a:t>
            </a:r>
          </a:p>
          <a:p>
            <a:pPr lvl="1"/>
            <a:r>
              <a:rPr lang="en-US" sz="1800" dirty="0"/>
              <a:t>Memory Hierarchy</a:t>
            </a:r>
            <a:endParaRPr lang="en-US" sz="1700" dirty="0"/>
          </a:p>
          <a:p>
            <a:pPr lvl="1"/>
            <a:r>
              <a:rPr lang="en-US" sz="1800" dirty="0"/>
              <a:t>Main Memory</a:t>
            </a:r>
          </a:p>
          <a:p>
            <a:pPr lvl="1"/>
            <a:r>
              <a:rPr lang="en-US" sz="1800" dirty="0"/>
              <a:t>Auxiliary Memory</a:t>
            </a:r>
          </a:p>
          <a:p>
            <a:pPr lvl="1"/>
            <a:r>
              <a:rPr lang="en-US" sz="1700" dirty="0"/>
              <a:t>Associative Memory</a:t>
            </a:r>
          </a:p>
          <a:p>
            <a:pPr lvl="1"/>
            <a:r>
              <a:rPr lang="en-US" sz="1700" dirty="0"/>
              <a:t>Cache Memory</a:t>
            </a:r>
          </a:p>
          <a:p>
            <a:pPr lvl="1"/>
            <a:r>
              <a:rPr lang="en-US" sz="1700" dirty="0"/>
              <a:t>Virtual Memory</a:t>
            </a:r>
          </a:p>
          <a:p>
            <a:pPr lvl="1"/>
            <a:r>
              <a:rPr lang="en-US" sz="1700" dirty="0"/>
              <a:t>Memory Management Hardware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AUXILIARY MEMORY</a:t>
            </a:r>
          </a:p>
        </p:txBody>
      </p:sp>
      <p:sp>
        <p:nvSpPr>
          <p:cNvPr id="3" name="Content Placeholder 2"/>
          <p:cNvSpPr>
            <a:spLocks noGrp="1"/>
          </p:cNvSpPr>
          <p:nvPr>
            <p:ph sz="quarter" idx="1"/>
          </p:nvPr>
        </p:nvSpPr>
        <p:spPr/>
        <p:txBody>
          <a:bodyPr/>
          <a:lstStyle/>
          <a:p>
            <a:r>
              <a:rPr lang="en-US" b="1" dirty="0"/>
              <a:t>Auxiliary memory</a:t>
            </a:r>
            <a:r>
              <a:rPr lang="en-US" dirty="0"/>
              <a:t> (also referred to as </a:t>
            </a:r>
            <a:r>
              <a:rPr lang="en-US" i="1" dirty="0"/>
              <a:t>secondary storage</a:t>
            </a:r>
            <a:r>
              <a:rPr lang="en-US" dirty="0"/>
              <a:t>) is the non-volatile memory lowest-cost, highest-capacity, and slowest-access storage in a </a:t>
            </a:r>
            <a:r>
              <a:rPr lang="en-US" dirty="0">
                <a:hlinkClick r:id="rId2" tooltip="Computer is an electronic device that is designed to work with Information."/>
              </a:rPr>
              <a:t>computer</a:t>
            </a:r>
            <a:r>
              <a:rPr lang="en-US" dirty="0"/>
              <a:t> system.</a:t>
            </a:r>
          </a:p>
          <a:p>
            <a:r>
              <a:rPr lang="en-US" dirty="0"/>
              <a:t>It is where programs and data kept for long-term storage or when not in immediate use.</a:t>
            </a:r>
          </a:p>
          <a:p>
            <a:r>
              <a:rPr lang="en-US" dirty="0"/>
              <a:t>The most common auxiliary memory devices used in computer systems are magnetic disks and tapes.  </a:t>
            </a:r>
          </a:p>
          <a:p>
            <a:r>
              <a:rPr lang="en-US" dirty="0"/>
              <a:t>Other  components  used,  but  not  as  frequently,  are  magnetic  drums,  magnetic  bubble memory, and optical disks.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Magnetic disks</a:t>
            </a:r>
          </a:p>
        </p:txBody>
      </p:sp>
      <p:sp>
        <p:nvSpPr>
          <p:cNvPr id="3" name="Content Placeholder 2"/>
          <p:cNvSpPr>
            <a:spLocks noGrp="1"/>
          </p:cNvSpPr>
          <p:nvPr>
            <p:ph sz="quarter" idx="1"/>
          </p:nvPr>
        </p:nvSpPr>
        <p:spPr/>
        <p:txBody>
          <a:bodyPr>
            <a:normAutofit/>
          </a:bodyPr>
          <a:lstStyle/>
          <a:p>
            <a:r>
              <a:rPr lang="en-US" dirty="0"/>
              <a:t>Magnetic disks are the most common form of secondary storage for your computer system. That’s because they provide fast access and high storage capacities at a reasonable cost.</a:t>
            </a:r>
          </a:p>
        </p:txBody>
      </p:sp>
      <p:pic>
        <p:nvPicPr>
          <p:cNvPr id="4" name="Picture 3" descr="img98.jpg"/>
          <p:cNvPicPr>
            <a:picLocks noChangeAspect="1"/>
          </p:cNvPicPr>
          <p:nvPr/>
        </p:nvPicPr>
        <p:blipFill>
          <a:blip r:embed="rId2"/>
          <a:stretch>
            <a:fillRect/>
          </a:stretch>
        </p:blipFill>
        <p:spPr>
          <a:xfrm>
            <a:off x="1524000" y="2438400"/>
            <a:ext cx="5734050" cy="42100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a:xfrm>
            <a:off x="457200" y="1066800"/>
            <a:ext cx="5105400" cy="5486400"/>
          </a:xfrm>
        </p:spPr>
        <p:txBody>
          <a:bodyPr>
            <a:normAutofit lnSpcReduction="10000"/>
          </a:bodyPr>
          <a:lstStyle/>
          <a:p>
            <a:r>
              <a:rPr lang="en-US" dirty="0"/>
              <a:t>Magnetic disk has a spindle (vertical shaft) around which we can attach various platters.</a:t>
            </a:r>
          </a:p>
          <a:p>
            <a:r>
              <a:rPr lang="en-US" dirty="0"/>
              <a:t>All platters are attached to same spindle and rotate at same speed typically at speed of 3,600 to 7,600 revolutions per minute (rpm).</a:t>
            </a:r>
          </a:p>
          <a:p>
            <a:r>
              <a:rPr lang="en-US" dirty="0"/>
              <a:t>A platter has 2 surfaces, one on top &amp; another at bottom both coated with an iron oxide recording material.</a:t>
            </a:r>
          </a:p>
          <a:p>
            <a:r>
              <a:rPr lang="en-US" dirty="0"/>
              <a:t>The disk surface is divided into </a:t>
            </a:r>
            <a:r>
              <a:rPr lang="en-US" b="1" dirty="0"/>
              <a:t>concentric tracks</a:t>
            </a:r>
            <a:r>
              <a:rPr lang="en-US" dirty="0"/>
              <a:t> (circles within circles). The thinner the tracks, the more storage. The data bits are recorded as tiny magnetic spots on the tracks. The smaller the spot, the more bits per inch and the greater the storage.</a:t>
            </a:r>
          </a:p>
        </p:txBody>
      </p:sp>
      <p:pic>
        <p:nvPicPr>
          <p:cNvPr id="4" name="Picture 3" descr="img98.GIF"/>
          <p:cNvPicPr>
            <a:picLocks noChangeAspect="1"/>
          </p:cNvPicPr>
          <p:nvPr/>
        </p:nvPicPr>
        <p:blipFill>
          <a:blip r:embed="rId2"/>
          <a:stretch>
            <a:fillRect/>
          </a:stretch>
        </p:blipFill>
        <p:spPr>
          <a:xfrm>
            <a:off x="5638800" y="1524000"/>
            <a:ext cx="2990850" cy="33051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sz="quarter" idx="1"/>
          </p:nvPr>
        </p:nvSpPr>
        <p:spPr/>
        <p:txBody>
          <a:bodyPr>
            <a:normAutofit fontScale="92500" lnSpcReduction="10000"/>
          </a:bodyPr>
          <a:lstStyle/>
          <a:p>
            <a:r>
              <a:rPr lang="en-US" dirty="0"/>
              <a:t>Electromagnetic read/write heads are positioned by access arms between the slightly separated disks to read and write data on concentric, circular tracks. </a:t>
            </a:r>
          </a:p>
          <a:p>
            <a:r>
              <a:rPr lang="en-US" dirty="0"/>
              <a:t>Data are recorded on tracks in the form of tiny magnetized spots to form the binary digits of common computer codes. </a:t>
            </a:r>
          </a:p>
          <a:p>
            <a:r>
              <a:rPr lang="en-US" dirty="0"/>
              <a:t>Thousands of bytes can be recorded on each track, and there are several hundred data tracks on each disk surface, thus providing you with billions of storage positions for your software and data.</a:t>
            </a:r>
          </a:p>
          <a:p>
            <a:r>
              <a:rPr lang="en-US" dirty="0"/>
              <a:t>Tracks are concentric circles on the disk, broken up into storage units called "sectors." The sector, which is typically 512 bytes, is the smallest unit that can be read or written.</a:t>
            </a:r>
          </a:p>
          <a:p>
            <a:r>
              <a:rPr lang="en-US" dirty="0"/>
              <a:t>For example, READ SECTOR 782, WRITE SECTOR 5448. In order to update the disk, one or more sectors are read into the computer, changed and written back to disk. The operating system figures out how to fit data into these fixed spaces.</a:t>
            </a:r>
            <a:br>
              <a:rPr lang="en-US" dirty="0"/>
            </a:br>
            <a:br>
              <a:rPr lang="en-US" dirty="0"/>
            </a:b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MAGNETIC TAPE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  magnetic   tape  transport   consists   of  the  electrical,   mechanical,   and   electronic components to provide the parts and control mechanism for a magnetic-tape unit. </a:t>
            </a:r>
          </a:p>
          <a:p>
            <a:r>
              <a:rPr lang="en-US" dirty="0"/>
              <a:t>The tape itself is a strip of plastic coated with a magnetic recording medium. </a:t>
            </a:r>
          </a:p>
          <a:p>
            <a:r>
              <a:rPr lang="en-US" dirty="0"/>
              <a:t>Bits are recorded as magnetic spots on the tape along several tracks. </a:t>
            </a:r>
          </a:p>
          <a:p>
            <a:r>
              <a:rPr lang="en-US" dirty="0"/>
              <a:t>Usually, seven or nine bits are recorded simultaneously to form a character together with a parity bit. </a:t>
            </a:r>
          </a:p>
          <a:p>
            <a:r>
              <a:rPr lang="en-US" dirty="0"/>
              <a:t>Read/write heads are mounted one in each track so that data can be recorded and read as a sequence of characters.</a:t>
            </a:r>
          </a:p>
          <a:p>
            <a:r>
              <a:rPr lang="en-US" dirty="0"/>
              <a:t>The major drawback of tape is its sequential format. Locating a specific record requires reading every record in front of it or searching for markers that identify predefined partitions.</a:t>
            </a:r>
          </a:p>
          <a:p>
            <a:r>
              <a:rPr lang="en-US" dirty="0"/>
              <a:t>Although most tapes are used for archiving rather than routine updating, some drives allow rewriting in place if the byte count does not change. Otherwise, updating requires copying files from the original tape to a blank tape (scratch tape) and adding the new data in between.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35A7-659F-284B-93E5-B044E323BF7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BCF60D9-0BAB-D04D-A6AA-8C0E88DEC1F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62200" y="2698750"/>
            <a:ext cx="2781300" cy="3380052"/>
          </a:xfrm>
        </p:spPr>
      </p:pic>
    </p:spTree>
    <p:extLst>
      <p:ext uri="{BB962C8B-B14F-4D97-AF65-F5344CB8AC3E}">
        <p14:creationId xmlns:p14="http://schemas.microsoft.com/office/powerpoint/2010/main" val="177847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normAutofit lnSpcReduction="10000"/>
          </a:bodyPr>
          <a:lstStyle/>
          <a:p>
            <a:r>
              <a:rPr lang="en-US" dirty="0"/>
              <a:t>Tape has been more economical than disks for archival data, but that is changing as disk capacities have increased enormously. If tapes are stored for the duration, they must be periodically recopied or the tightly coiled magnetic surfaces may contaminate each other.</a:t>
            </a:r>
          </a:p>
          <a:p>
            <a:r>
              <a:rPr lang="en-US" dirty="0"/>
              <a:t>Magnetic tape has been used for offline data storage, backup, archiving, data interchange, and software distribution, and in the early days (before disk storage was available) also as online backing store. </a:t>
            </a:r>
          </a:p>
          <a:p>
            <a:r>
              <a:rPr lang="en-US" dirty="0"/>
              <a:t>For example, although tape is a </a:t>
            </a:r>
            <a:r>
              <a:rPr lang="en-US" dirty="0">
                <a:hlinkClick r:id="rId2"/>
              </a:rPr>
              <a:t>nonvolatile</a:t>
            </a:r>
            <a:r>
              <a:rPr lang="en-US" dirty="0"/>
              <a:t> medium, it tends to deteriorate in long-term storage and so needs regular attention (typically an annual rewinding and inspection) as well as a controlled environment. It is therefore being superseded for archival purposes by </a:t>
            </a:r>
            <a:r>
              <a:rPr lang="en-US" dirty="0">
                <a:hlinkClick r:id="rId3"/>
              </a:rPr>
              <a:t>optical disk</a:t>
            </a:r>
            <a:r>
              <a:rPr lang="en-US" dirty="0"/>
              <a:t>. </a:t>
            </a:r>
          </a:p>
          <a:p>
            <a:r>
              <a:rPr lang="en-US" dirty="0"/>
              <a:t>Magnetic tape is still extensively used for backup; for this purpose, interchange standards are of minor importance, so proprietary cartridge-tape formats are widely used.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ASSOCIATIVE MEMORY</a:t>
            </a:r>
          </a:p>
        </p:txBody>
      </p:sp>
      <p:sp>
        <p:nvSpPr>
          <p:cNvPr id="3" name="Content Placeholder 2"/>
          <p:cNvSpPr>
            <a:spLocks noGrp="1"/>
          </p:cNvSpPr>
          <p:nvPr>
            <p:ph sz="quarter" idx="1"/>
          </p:nvPr>
        </p:nvSpPr>
        <p:spPr/>
        <p:txBody>
          <a:bodyPr>
            <a:normAutofit lnSpcReduction="10000"/>
          </a:bodyPr>
          <a:lstStyle/>
          <a:p>
            <a:pPr lvl="0"/>
            <a:r>
              <a:rPr lang="en-US" dirty="0"/>
              <a:t>The time required to find an item stored in memory can be reduced considerably if stored data can be identified for access by the content of the data itself rather than by an address.</a:t>
            </a:r>
          </a:p>
          <a:p>
            <a:pPr lvl="0"/>
            <a:r>
              <a:rPr lang="en-US" dirty="0"/>
              <a:t>A memory unit accessed by content is called an associative memory or </a:t>
            </a:r>
            <a:r>
              <a:rPr lang="en-US" b="1" dirty="0"/>
              <a:t>content addressable memory </a:t>
            </a:r>
            <a:r>
              <a:rPr lang="en-US" dirty="0"/>
              <a:t>(CAM).</a:t>
            </a:r>
          </a:p>
          <a:p>
            <a:pPr lvl="0"/>
            <a:r>
              <a:rPr lang="en-US" dirty="0"/>
              <a:t>This type of memory is accessed simultaneously and in parallel on the basis of data content rather than by specific address or location.</a:t>
            </a:r>
          </a:p>
          <a:p>
            <a:r>
              <a:rPr lang="en-US" dirty="0"/>
              <a:t>The block diagram of an associative memory is shown in figure.</a:t>
            </a:r>
          </a:p>
          <a:p>
            <a:pPr lvl="0"/>
            <a:r>
              <a:rPr lang="en-US" dirty="0"/>
              <a:t>It consists of a memory array and logic form words with </a:t>
            </a:r>
            <a:r>
              <a:rPr lang="en-US" b="1" dirty="0"/>
              <a:t>n bits</a:t>
            </a:r>
            <a:r>
              <a:rPr lang="en-US" dirty="0"/>
              <a:t> per word.</a:t>
            </a:r>
          </a:p>
          <a:p>
            <a:pPr lvl="0"/>
            <a:r>
              <a:rPr lang="en-US" dirty="0"/>
              <a:t>The argument register A and key register K each have </a:t>
            </a:r>
            <a:r>
              <a:rPr lang="en-US" b="1" dirty="0"/>
              <a:t>n bits</a:t>
            </a:r>
            <a:r>
              <a:rPr lang="en-US" dirty="0"/>
              <a:t>, one for each bit of a word.</a:t>
            </a:r>
          </a:p>
          <a:p>
            <a:pPr lvl="0"/>
            <a:r>
              <a:rPr lang="en-US" dirty="0"/>
              <a:t>The match register M has </a:t>
            </a:r>
            <a:r>
              <a:rPr lang="en-US" b="1" dirty="0"/>
              <a:t>m bits</a:t>
            </a:r>
            <a:r>
              <a:rPr lang="en-US" dirty="0"/>
              <a:t>, one for each memory word.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pPr lvl="0"/>
            <a:r>
              <a:rPr lang="en-US" dirty="0"/>
              <a:t>Each word in memory is compared in parallel with the content of the argument register.</a:t>
            </a:r>
          </a:p>
          <a:p>
            <a:pPr lvl="0"/>
            <a:r>
              <a:rPr lang="en-US" dirty="0"/>
              <a:t>The words that match the bits of the argument register set a corresponding bit in the match register.</a:t>
            </a:r>
          </a:p>
          <a:p>
            <a:pPr lvl="0"/>
            <a:r>
              <a:rPr lang="en-US" dirty="0"/>
              <a:t>After the matching process, those bits in the match register that have been set indicate the fact that their corresponding words have been matched.</a:t>
            </a:r>
          </a:p>
          <a:p>
            <a:pPr lvl="0"/>
            <a:r>
              <a:rPr lang="en-US" dirty="0"/>
              <a:t>Reading is accomplished by a sequential access to memory for those words whose corresponding bits in the match register have been set.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of associative memory</a:t>
            </a:r>
          </a:p>
        </p:txBody>
      </p:sp>
      <p:pic>
        <p:nvPicPr>
          <p:cNvPr id="4" name="Content Placeholder 3"/>
          <p:cNvPicPr>
            <a:picLocks noGrp="1"/>
          </p:cNvPicPr>
          <p:nvPr>
            <p:ph sz="quarter" idx="1"/>
          </p:nvPr>
        </p:nvPicPr>
        <p:blipFill>
          <a:blip r:embed="rId2"/>
          <a:srcRect/>
          <a:stretch>
            <a:fillRect/>
          </a:stretch>
        </p:blipFill>
        <p:spPr bwMode="auto">
          <a:xfrm>
            <a:off x="685800" y="1066800"/>
            <a:ext cx="7162799" cy="5257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MEMORY HIERARCHY</a:t>
            </a:r>
          </a:p>
        </p:txBody>
      </p:sp>
      <p:sp>
        <p:nvSpPr>
          <p:cNvPr id="9" name="Content Placeholder 8"/>
          <p:cNvSpPr>
            <a:spLocks noGrp="1"/>
          </p:cNvSpPr>
          <p:nvPr>
            <p:ph sz="quarter" idx="1"/>
          </p:nvPr>
        </p:nvSpPr>
        <p:spPr/>
        <p:txBody>
          <a:bodyPr/>
          <a:lstStyle/>
          <a:p>
            <a:r>
              <a:rPr lang="en-US" dirty="0"/>
              <a:t>The memory unit is an essential component in any digital computer since it is needed for storing programs and data.</a:t>
            </a:r>
          </a:p>
          <a:p>
            <a:r>
              <a:rPr lang="en-US" dirty="0"/>
              <a:t>Not all accumulated information is needed by the CPU at the same time.</a:t>
            </a:r>
          </a:p>
          <a:p>
            <a:r>
              <a:rPr lang="en-US" dirty="0"/>
              <a:t>Most general-purpose computers would run more efficiently if they were equipped with additional storage beyond the capacity of the main memory.</a:t>
            </a:r>
          </a:p>
          <a:p>
            <a:r>
              <a:rPr lang="en-US" dirty="0"/>
              <a:t>Therefore, it is more economical to use low-cost storage devices to serve as a backup for storing the information that is not currently used by CPU.</a:t>
            </a:r>
          </a:p>
          <a:p>
            <a:r>
              <a:rPr lang="en-US" dirty="0"/>
              <a:t>The memory unit that communicates directly with the CPU is called the </a:t>
            </a:r>
            <a:r>
              <a:rPr lang="en-US" b="1" dirty="0"/>
              <a:t>main memory</a:t>
            </a:r>
            <a:r>
              <a:rPr lang="en-US" dirty="0"/>
              <a:t>. </a:t>
            </a:r>
          </a:p>
          <a:p>
            <a:r>
              <a:rPr lang="en-US" dirty="0"/>
              <a:t>Devices that provide backup storage are called </a:t>
            </a:r>
            <a:r>
              <a:rPr lang="en-US" b="1" dirty="0"/>
              <a:t>auxiliary memory</a:t>
            </a:r>
            <a:r>
              <a:rPr lang="en-US" dirty="0"/>
              <a:t>. The most common auxiliary memory devices used in computer systems are magnetic disks and tapes.  </a:t>
            </a:r>
          </a:p>
          <a:p>
            <a:endParaRPr lang="en-US" dirty="0"/>
          </a:p>
          <a:p>
            <a:pPr>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543800" cy="3733800"/>
          </a:xfrm>
        </p:spPr>
        <p:txBody>
          <a:bodyPr>
            <a:normAutofit fontScale="92500" lnSpcReduction="20000"/>
          </a:bodyPr>
          <a:lstStyle/>
          <a:p>
            <a:pPr lvl="0"/>
            <a:r>
              <a:rPr lang="en-US" dirty="0"/>
              <a:t>The key register provides a mask for choosing a particular field or key in the argument word.</a:t>
            </a:r>
          </a:p>
          <a:p>
            <a:pPr lvl="0"/>
            <a:r>
              <a:rPr lang="en-US" dirty="0"/>
              <a:t>The entire argument is compared with each memory word if the key register contains all 1's.</a:t>
            </a:r>
          </a:p>
          <a:p>
            <a:pPr lvl="0"/>
            <a:r>
              <a:rPr lang="en-US" dirty="0"/>
              <a:t>Otherwise, only those bits in the argument that have 1</a:t>
            </a:r>
            <a:r>
              <a:rPr lang="en-US" baseline="30000" dirty="0"/>
              <a:t>st</a:t>
            </a:r>
            <a:r>
              <a:rPr lang="en-US" dirty="0"/>
              <a:t> in their corresponding position of the key register are compared.</a:t>
            </a:r>
          </a:p>
          <a:p>
            <a:pPr lvl="0"/>
            <a:r>
              <a:rPr lang="en-US" dirty="0"/>
              <a:t>Thus the key provides a mask or identifying piece of information which specifies how the reference to memory is made.</a:t>
            </a:r>
          </a:p>
          <a:p>
            <a:pPr lvl="0"/>
            <a:r>
              <a:rPr lang="en-US" dirty="0"/>
              <a:t>To illustrate with a numerical example, suppose that the argument register A and the key register K have the bit configuration shown below.</a:t>
            </a:r>
          </a:p>
          <a:p>
            <a:pPr lvl="0"/>
            <a:r>
              <a:rPr lang="en-US" dirty="0"/>
              <a:t>Only the three leftmost bits of A are compared with memory words because K has 1's in these position.</a:t>
            </a:r>
          </a:p>
          <a:p>
            <a:pPr lvl="0">
              <a:buNone/>
            </a:pPr>
            <a:endParaRPr lang="en-US" dirty="0"/>
          </a:p>
          <a:p>
            <a:endParaRPr lang="en-US" dirty="0"/>
          </a:p>
        </p:txBody>
      </p:sp>
      <p:pic>
        <p:nvPicPr>
          <p:cNvPr id="4" name="Picture 3" descr="img90.PNG"/>
          <p:cNvPicPr>
            <a:picLocks noChangeAspect="1"/>
          </p:cNvPicPr>
          <p:nvPr/>
        </p:nvPicPr>
        <p:blipFill>
          <a:blip r:embed="rId2"/>
          <a:stretch>
            <a:fillRect/>
          </a:stretch>
        </p:blipFill>
        <p:spPr>
          <a:xfrm>
            <a:off x="1676400" y="4114799"/>
            <a:ext cx="5410200" cy="208392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543800" cy="6248400"/>
          </a:xfrm>
        </p:spPr>
        <p:txBody>
          <a:bodyPr>
            <a:normAutofit/>
          </a:bodyPr>
          <a:lstStyle/>
          <a:p>
            <a:pPr>
              <a:buNone/>
            </a:pPr>
            <a:r>
              <a:rPr lang="en-US" sz="2400" dirty="0"/>
              <a:t>Associative memory of  m word , n cell per word</a:t>
            </a:r>
          </a:p>
        </p:txBody>
      </p:sp>
      <p:pic>
        <p:nvPicPr>
          <p:cNvPr id="4" name="Content Placeholder 3"/>
          <p:cNvPicPr>
            <a:picLocks/>
          </p:cNvPicPr>
          <p:nvPr/>
        </p:nvPicPr>
        <p:blipFill>
          <a:blip r:embed="rId2"/>
          <a:srcRect/>
          <a:stretch>
            <a:fillRect/>
          </a:stretch>
        </p:blipFill>
        <p:spPr bwMode="auto">
          <a:xfrm>
            <a:off x="685800" y="1295400"/>
            <a:ext cx="7086600" cy="43434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CACHE MEMORY</a:t>
            </a:r>
            <a:endParaRPr lang="en-US" dirty="0"/>
          </a:p>
        </p:txBody>
      </p:sp>
      <p:sp>
        <p:nvSpPr>
          <p:cNvPr id="3" name="Content Placeholder 2"/>
          <p:cNvSpPr>
            <a:spLocks noGrp="1"/>
          </p:cNvSpPr>
          <p:nvPr>
            <p:ph sz="quarter" idx="1"/>
          </p:nvPr>
        </p:nvSpPr>
        <p:spPr/>
        <p:txBody>
          <a:bodyPr/>
          <a:lstStyle/>
          <a:p>
            <a:pPr lvl="0"/>
            <a:r>
              <a:rPr lang="en-US" dirty="0"/>
              <a:t>Cache is a fast small capacity memory that should hold those information which are most likely to be accessed.</a:t>
            </a:r>
          </a:p>
          <a:p>
            <a:pPr lvl="0"/>
            <a:r>
              <a:rPr lang="en-US" dirty="0"/>
              <a:t>The basic operation of the cache is, when the CPU needs to access memory, the cache is examined.</a:t>
            </a:r>
          </a:p>
          <a:p>
            <a:r>
              <a:rPr lang="en-US" dirty="0"/>
              <a:t> If the word is found in the cache, it is read from the fast memory. If the word addressed by the CPU is not found in the cache, the main memory is accessed to read the word.</a:t>
            </a:r>
          </a:p>
          <a:p>
            <a:r>
              <a:rPr lang="en-US" dirty="0"/>
              <a:t>The transformation of data from main memory to cache memory is referred to as a </a:t>
            </a:r>
            <a:r>
              <a:rPr lang="en-US" b="1" dirty="0"/>
              <a:t>mapping process</a:t>
            </a:r>
            <a:r>
              <a:rPr lang="en-US" dirty="0"/>
              <a:t>.</a:t>
            </a:r>
          </a:p>
          <a:p>
            <a:r>
              <a:rPr lang="en-US" dirty="0"/>
              <a:t>Three types of mapping procedures are of practical interest when considering organization of main memory-</a:t>
            </a:r>
          </a:p>
          <a:p>
            <a:pPr lvl="1"/>
            <a:r>
              <a:rPr lang="en-US" dirty="0"/>
              <a:t>Associative mapping</a:t>
            </a:r>
          </a:p>
          <a:p>
            <a:pPr lvl="1"/>
            <a:r>
              <a:rPr lang="en-US" dirty="0"/>
              <a:t>Direct mapping</a:t>
            </a:r>
          </a:p>
          <a:p>
            <a:pPr lvl="1"/>
            <a:r>
              <a:rPr lang="en-US" dirty="0"/>
              <a:t>Set-associative mapping</a:t>
            </a:r>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normAutofit fontScale="92500" lnSpcReduction="10000"/>
          </a:bodyPr>
          <a:lstStyle/>
          <a:p>
            <a:r>
              <a:rPr lang="en-US" sz="2400" dirty="0"/>
              <a:t>When the CPU refers to memory and finds the word in cache, it is said to produce a </a:t>
            </a:r>
            <a:r>
              <a:rPr lang="en-US" sz="2400" b="1" dirty="0"/>
              <a:t>hit </a:t>
            </a:r>
            <a:r>
              <a:rPr lang="en-US" sz="2400" dirty="0"/>
              <a:t>Otherwise, it is a </a:t>
            </a:r>
            <a:r>
              <a:rPr lang="en-US" sz="2400" b="1" dirty="0"/>
              <a:t>miss</a:t>
            </a:r>
          </a:p>
          <a:p>
            <a:r>
              <a:rPr lang="en-US" sz="2400" dirty="0"/>
              <a:t>The performance of cache memory is frequently measured in terms of a quantity called </a:t>
            </a:r>
            <a:r>
              <a:rPr lang="en-US" sz="2400" b="1" dirty="0"/>
              <a:t>hit ratio</a:t>
            </a:r>
            <a:endParaRPr lang="en-US" sz="2400" dirty="0"/>
          </a:p>
          <a:p>
            <a:pPr>
              <a:buNone/>
            </a:pPr>
            <a:r>
              <a:rPr lang="en-US" sz="2400" b="1" dirty="0"/>
              <a:t>		Hit ratio = hit / (hit + miss)</a:t>
            </a:r>
          </a:p>
          <a:p>
            <a:pPr>
              <a:lnSpc>
                <a:spcPct val="90000"/>
              </a:lnSpc>
            </a:pPr>
            <a:endParaRPr lang="en-US" sz="2400" dirty="0"/>
          </a:p>
          <a:p>
            <a:pPr>
              <a:lnSpc>
                <a:spcPct val="90000"/>
              </a:lnSpc>
            </a:pPr>
            <a:r>
              <a:rPr lang="en-US" sz="2400" dirty="0"/>
              <a:t>The basic characteristic of cache memory is its fast access time,</a:t>
            </a:r>
          </a:p>
          <a:p>
            <a:pPr>
              <a:lnSpc>
                <a:spcPct val="90000"/>
              </a:lnSpc>
            </a:pPr>
            <a:r>
              <a:rPr lang="en-US" sz="2400" dirty="0"/>
              <a:t>Therefore, very little or no time must be wasted when searching the words in the cache</a:t>
            </a:r>
          </a:p>
          <a:p>
            <a:pPr>
              <a:lnSpc>
                <a:spcPct val="90000"/>
              </a:lnSpc>
            </a:pPr>
            <a:r>
              <a:rPr lang="en-US" sz="2400" dirty="0"/>
              <a:t>The transformation of data from main memory to cache memory is referred to as a </a:t>
            </a:r>
            <a:r>
              <a:rPr lang="en-US" sz="2400" b="1" dirty="0"/>
              <a:t>mapping</a:t>
            </a:r>
            <a:r>
              <a:rPr lang="en-US" sz="2400" dirty="0"/>
              <a:t> process, there are three types of mapping:</a:t>
            </a:r>
          </a:p>
          <a:p>
            <a:pPr lvl="1">
              <a:lnSpc>
                <a:spcPct val="90000"/>
              </a:lnSpc>
            </a:pPr>
            <a:r>
              <a:rPr lang="en-US" sz="2000" dirty="0"/>
              <a:t>Associative mapping</a:t>
            </a:r>
          </a:p>
          <a:p>
            <a:pPr lvl="1">
              <a:lnSpc>
                <a:spcPct val="90000"/>
              </a:lnSpc>
            </a:pPr>
            <a:r>
              <a:rPr lang="en-US" sz="2000" dirty="0"/>
              <a:t>Direct mapping</a:t>
            </a:r>
          </a:p>
          <a:p>
            <a:pPr lvl="1">
              <a:lnSpc>
                <a:spcPct val="90000"/>
              </a:lnSpc>
            </a:pPr>
            <a:r>
              <a:rPr lang="en-US" sz="2000" dirty="0"/>
              <a:t>Set-associative mapping</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r>
              <a:rPr lang="en-US" dirty="0"/>
              <a:t>To helping the discussion of these three mapping procedures we will use a specific example of a memory organization as shown in Fig:</a:t>
            </a:r>
          </a:p>
          <a:p>
            <a:endParaRPr lang="en-US" dirty="0"/>
          </a:p>
        </p:txBody>
      </p:sp>
      <p:pic>
        <p:nvPicPr>
          <p:cNvPr id="4" name="Picture 5"/>
          <p:cNvPicPr>
            <a:picLocks noChangeAspect="1" noChangeArrowheads="1"/>
          </p:cNvPicPr>
          <p:nvPr/>
        </p:nvPicPr>
        <p:blipFill>
          <a:blip r:embed="rId2"/>
          <a:srcRect/>
          <a:stretch>
            <a:fillRect/>
          </a:stretch>
        </p:blipFill>
        <p:spPr bwMode="auto">
          <a:xfrm>
            <a:off x="1219200" y="2514600"/>
            <a:ext cx="6081395" cy="34861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7467600" cy="563562"/>
          </a:xfrm>
        </p:spPr>
        <p:txBody>
          <a:bodyPr/>
          <a:lstStyle/>
          <a:p>
            <a:pPr eaLnBrk="1" hangingPunct="1"/>
            <a:r>
              <a:rPr lang="en-US" dirty="0"/>
              <a:t>Associative mapping diagram-</a:t>
            </a:r>
          </a:p>
        </p:txBody>
      </p:sp>
      <p:pic>
        <p:nvPicPr>
          <p:cNvPr id="4" name="Picture 3"/>
          <p:cNvPicPr/>
          <p:nvPr/>
        </p:nvPicPr>
        <p:blipFill>
          <a:blip r:embed="rId2"/>
          <a:srcRect/>
          <a:stretch>
            <a:fillRect/>
          </a:stretch>
        </p:blipFill>
        <p:spPr bwMode="auto">
          <a:xfrm>
            <a:off x="914401" y="1371600"/>
            <a:ext cx="6858000" cy="48006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85800"/>
          </a:xfrm>
        </p:spPr>
        <p:txBody>
          <a:bodyPr>
            <a:normAutofit/>
          </a:bodyPr>
          <a:lstStyle/>
          <a:p>
            <a:r>
              <a:rPr lang="en-US" sz="3600" dirty="0"/>
              <a:t>Associative mapping</a:t>
            </a:r>
          </a:p>
        </p:txBody>
      </p:sp>
      <p:sp>
        <p:nvSpPr>
          <p:cNvPr id="4" name="Content Placeholder 3"/>
          <p:cNvSpPr>
            <a:spLocks noGrp="1"/>
          </p:cNvSpPr>
          <p:nvPr>
            <p:ph idx="1"/>
          </p:nvPr>
        </p:nvSpPr>
        <p:spPr>
          <a:xfrm>
            <a:off x="457200" y="914400"/>
            <a:ext cx="8229600" cy="5562600"/>
          </a:xfrm>
        </p:spPr>
        <p:txBody>
          <a:bodyPr>
            <a:normAutofit fontScale="92500" lnSpcReduction="10000"/>
          </a:bodyPr>
          <a:lstStyle/>
          <a:p>
            <a:pPr lvl="0"/>
            <a:r>
              <a:rPr lang="en-US" dirty="0"/>
              <a:t>The associative memory stores both the address and content (data) of the memory word.</a:t>
            </a:r>
          </a:p>
          <a:p>
            <a:pPr lvl="0"/>
            <a:r>
              <a:rPr lang="en-US" dirty="0"/>
              <a:t>This permits any location in cache to store any word from main memory.</a:t>
            </a:r>
          </a:p>
          <a:p>
            <a:r>
              <a:rPr lang="en-US" dirty="0"/>
              <a:t> The figure  shows three words presently stored in the cache. The address value of 15 bits is shown as a five-digit octal number and its corresponding 12-bit word is shown as a four-digit octal number.</a:t>
            </a:r>
          </a:p>
          <a:p>
            <a:r>
              <a:rPr lang="en-US" dirty="0"/>
              <a:t> A CPU address of 15 bits is placed in the argument register and the associative memory is searched for a matching address.</a:t>
            </a:r>
          </a:p>
          <a:p>
            <a:r>
              <a:rPr lang="en-US" dirty="0"/>
              <a:t> If the address is found the corresponding 12-bit data is read and sent to CPU.</a:t>
            </a:r>
          </a:p>
          <a:p>
            <a:pPr lvl="0"/>
            <a:r>
              <a:rPr lang="en-US" dirty="0"/>
              <a:t>If no match occurs, the main memory is accessed for the word.</a:t>
            </a:r>
          </a:p>
          <a:p>
            <a:pPr lvl="0"/>
            <a:r>
              <a:rPr lang="en-US" dirty="0"/>
              <a:t>The address data pairs then transferred to the associative cache memory.</a:t>
            </a:r>
          </a:p>
          <a:p>
            <a:r>
              <a:rPr lang="en-US" dirty="0"/>
              <a:t> If the cache is full, an address data pair must be displaced to make room for a pair that is needed and not presently in the cache.</a:t>
            </a:r>
          </a:p>
          <a:p>
            <a:r>
              <a:rPr lang="en-US" dirty="0"/>
              <a:t> This constitutes a first-in first-one (FIFO) replacement policy.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Direct Mapping</a:t>
            </a:r>
          </a:p>
        </p:txBody>
      </p:sp>
      <p:sp>
        <p:nvSpPr>
          <p:cNvPr id="31747" name="Rectangle 3"/>
          <p:cNvSpPr>
            <a:spLocks noGrp="1" noChangeArrowheads="1"/>
          </p:cNvSpPr>
          <p:nvPr>
            <p:ph type="body" idx="1"/>
          </p:nvPr>
        </p:nvSpPr>
        <p:spPr/>
        <p:txBody>
          <a:bodyPr>
            <a:normAutofit fontScale="92500" lnSpcReduction="10000"/>
          </a:bodyPr>
          <a:lstStyle/>
          <a:p>
            <a:pPr lvl="1">
              <a:buFont typeface="Arial" pitchFamily="34" charset="0"/>
              <a:buChar char="•"/>
            </a:pPr>
            <a:r>
              <a:rPr lang="en-US" sz="2400" dirty="0"/>
              <a:t>The CPU address of 15 bits is divided into two fields.</a:t>
            </a:r>
          </a:p>
          <a:p>
            <a:pPr lvl="1">
              <a:buFont typeface="Arial" pitchFamily="34" charset="0"/>
              <a:buChar char="•"/>
            </a:pPr>
            <a:r>
              <a:rPr lang="en-US" sz="2400" dirty="0"/>
              <a:t>The nine least significant bits constitute the index field and the remaining six bits from the tag field.</a:t>
            </a:r>
          </a:p>
          <a:p>
            <a:pPr lvl="1">
              <a:buFont typeface="Arial" pitchFamily="34" charset="0"/>
              <a:buChar char="•"/>
            </a:pPr>
            <a:r>
              <a:rPr lang="en-US" sz="2400" dirty="0"/>
              <a:t>The figure(in next slide) shows that main memory needs an address that includes both the tag and the index.</a:t>
            </a:r>
          </a:p>
          <a:p>
            <a:pPr lvl="1">
              <a:buFont typeface="Arial" pitchFamily="34" charset="0"/>
              <a:buChar char="•"/>
            </a:pPr>
            <a:r>
              <a:rPr lang="en-US" sz="2400" dirty="0"/>
              <a:t>The number of bits in the index field is equal to the number of address bits required to access the cache memory.</a:t>
            </a:r>
          </a:p>
          <a:p>
            <a:pPr lvl="1">
              <a:buFont typeface="Arial" pitchFamily="34" charset="0"/>
              <a:buChar char="•"/>
            </a:pPr>
            <a:r>
              <a:rPr lang="en-US" sz="2400" dirty="0"/>
              <a:t>Cache memory has size of 512 bytes, so 9 bits are required for index as 2</a:t>
            </a:r>
            <a:r>
              <a:rPr lang="en-US" sz="2400" baseline="30000" dirty="0"/>
              <a:t>9</a:t>
            </a:r>
            <a:r>
              <a:rPr lang="en-US" sz="2400" dirty="0"/>
              <a:t>= 512.</a:t>
            </a:r>
          </a:p>
          <a:p>
            <a:pPr lvl="1">
              <a:buFont typeface="Arial" pitchFamily="34" charset="0"/>
              <a:buChar char="•"/>
            </a:pPr>
            <a:r>
              <a:rPr lang="en-US" sz="2400" dirty="0"/>
              <a:t>In general case, if there are 2</a:t>
            </a:r>
            <a:r>
              <a:rPr lang="en-US" sz="2400" baseline="30000" dirty="0"/>
              <a:t>k</a:t>
            </a:r>
            <a:r>
              <a:rPr lang="en-US" sz="2400" dirty="0"/>
              <a:t> words in cache memory &amp; 2</a:t>
            </a:r>
            <a:r>
              <a:rPr lang="en-US" sz="2400" baseline="30000" dirty="0"/>
              <a:t>n</a:t>
            </a:r>
            <a:r>
              <a:rPr lang="en-US" sz="2400" dirty="0"/>
              <a:t> works in main memory, then the n-bit memory address is divided into two fields : k bits for index field and n-k bits for tag field.</a:t>
            </a:r>
          </a:p>
          <a:p>
            <a:pPr lvl="1">
              <a:buFont typeface="Arial" pitchFamily="34" charset="0"/>
              <a:buChar char="•"/>
            </a:pPr>
            <a:endParaRPr lang="en-US" sz="2400" dirty="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t>Direct Mapping</a:t>
            </a:r>
          </a:p>
        </p:txBody>
      </p:sp>
      <p:pic>
        <p:nvPicPr>
          <p:cNvPr id="4" name="Picture 3"/>
          <p:cNvPicPr/>
          <p:nvPr/>
        </p:nvPicPr>
        <p:blipFill>
          <a:blip r:embed="rId2"/>
          <a:srcRect/>
          <a:stretch>
            <a:fillRect/>
          </a:stretch>
        </p:blipFill>
        <p:spPr bwMode="auto">
          <a:xfrm>
            <a:off x="990600" y="1447800"/>
            <a:ext cx="7162800" cy="3810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304800" y="152400"/>
            <a:ext cx="8305800" cy="4267200"/>
          </a:xfrm>
        </p:spPr>
        <p:txBody>
          <a:bodyPr>
            <a:noAutofit/>
          </a:bodyPr>
          <a:lstStyle/>
          <a:p>
            <a:pPr lvl="0" algn="l"/>
            <a:r>
              <a:rPr lang="en-US" sz="1800" dirty="0"/>
              <a:t>Each word in cache consists of the data word and its associated tag. </a:t>
            </a:r>
            <a:br>
              <a:rPr lang="en-US" sz="1800" dirty="0"/>
            </a:br>
            <a:r>
              <a:rPr lang="en-US" sz="1800" dirty="0"/>
              <a:t>When a new word is first brought into the cache, the tag bits are stored alongside the data bits.</a:t>
            </a:r>
            <a:br>
              <a:rPr lang="en-US" sz="1800" dirty="0"/>
            </a:br>
            <a:r>
              <a:rPr lang="en-US" sz="1800" dirty="0"/>
              <a:t>When the CPU generates a memory request the index field is used for the address to access the cache.</a:t>
            </a:r>
            <a:br>
              <a:rPr lang="en-US" sz="1800" dirty="0"/>
            </a:br>
            <a:r>
              <a:rPr lang="en-US" sz="1800" dirty="0"/>
              <a:t>The tag field of the CPU address is compared with the tag in the word read from the cache. </a:t>
            </a:r>
            <a:br>
              <a:rPr lang="en-US" sz="1800" dirty="0"/>
            </a:br>
            <a:r>
              <a:rPr lang="en-US" sz="1800" dirty="0"/>
              <a:t>If the two tags match, there is a hit and the desired data word is in cache.</a:t>
            </a:r>
            <a:br>
              <a:rPr lang="en-US" sz="1800" dirty="0"/>
            </a:br>
            <a:r>
              <a:rPr lang="en-US" sz="1800" dirty="0"/>
              <a:t>If there is no match, there is a miss and the required word is read from main memory.</a:t>
            </a:r>
            <a:br>
              <a:rPr lang="en-US" sz="1800" dirty="0"/>
            </a:br>
            <a:r>
              <a:rPr lang="en-US" sz="1800" dirty="0"/>
              <a:t>It is then stored in the cache together with the new tag, replacing the previous value.</a:t>
            </a:r>
            <a:br>
              <a:rPr lang="en-US" sz="1800" dirty="0"/>
            </a:br>
            <a:r>
              <a:rPr lang="en-US" sz="1800" dirty="0"/>
              <a:t>The word at address zero is presently stored in the cache (index = 000, tag = 00, data = 1220).</a:t>
            </a:r>
          </a:p>
        </p:txBody>
      </p:sp>
      <p:pic>
        <p:nvPicPr>
          <p:cNvPr id="4" name="Picture 3"/>
          <p:cNvPicPr/>
          <p:nvPr/>
        </p:nvPicPr>
        <p:blipFill>
          <a:blip r:embed="rId2"/>
          <a:srcRect/>
          <a:stretch>
            <a:fillRect/>
          </a:stretch>
        </p:blipFill>
        <p:spPr bwMode="auto">
          <a:xfrm>
            <a:off x="1143000" y="4648200"/>
            <a:ext cx="6934199" cy="1905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	</a:t>
            </a:r>
          </a:p>
        </p:txBody>
      </p:sp>
      <p:sp>
        <p:nvSpPr>
          <p:cNvPr id="3" name="Content Placeholder 2"/>
          <p:cNvSpPr>
            <a:spLocks noGrp="1"/>
          </p:cNvSpPr>
          <p:nvPr>
            <p:ph sz="quarter" idx="1"/>
          </p:nvPr>
        </p:nvSpPr>
        <p:spPr/>
        <p:txBody>
          <a:bodyPr/>
          <a:lstStyle/>
          <a:p>
            <a:r>
              <a:rPr lang="en-US" dirty="0"/>
              <a:t>A special very-high speed memory called a </a:t>
            </a:r>
            <a:r>
              <a:rPr lang="en-US" b="1" dirty="0"/>
              <a:t>cache</a:t>
            </a:r>
            <a:r>
              <a:rPr lang="en-US" dirty="0"/>
              <a:t> is sometimes used to increase the speed of processing by making current programs and data available to the CPU at a rapid rate.</a:t>
            </a:r>
          </a:p>
          <a:p>
            <a:r>
              <a:rPr lang="en-US" dirty="0"/>
              <a:t>The cache is used for storing segments of programs currently being executed in the CPU and temporary data frequently needed in the present calculations by making programs and data available at a rapid rate, it is possible to increase the performance rate of the computer.</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6096000"/>
          </a:xfrm>
        </p:spPr>
        <p:txBody>
          <a:bodyPr>
            <a:normAutofit/>
          </a:bodyPr>
          <a:lstStyle/>
          <a:p>
            <a:pPr lvl="1">
              <a:buFont typeface="Arial" pitchFamily="34" charset="0"/>
              <a:buChar char="•"/>
            </a:pPr>
            <a:r>
              <a:rPr lang="en-US" dirty="0"/>
              <a:t>Suppose that the CPU now wants to access the word at address 02000.</a:t>
            </a:r>
            <a:endParaRPr lang="en-US" sz="2400" dirty="0"/>
          </a:p>
          <a:p>
            <a:pPr lvl="1">
              <a:buFont typeface="Arial" pitchFamily="34" charset="0"/>
              <a:buChar char="•"/>
            </a:pPr>
            <a:r>
              <a:rPr lang="en-US" dirty="0"/>
              <a:t>The index address is 000, so it is used to access the cache. The two tags are then compared.</a:t>
            </a:r>
            <a:endParaRPr lang="en-US" sz="2400" dirty="0"/>
          </a:p>
          <a:p>
            <a:pPr lvl="1">
              <a:buFont typeface="Arial" pitchFamily="34" charset="0"/>
              <a:buChar char="•"/>
            </a:pPr>
            <a:r>
              <a:rPr lang="en-US" dirty="0"/>
              <a:t>The cache tag is 000 but the address tag is 02, which does not produce a match. </a:t>
            </a:r>
          </a:p>
          <a:p>
            <a:pPr lvl="1">
              <a:buFont typeface="Arial" pitchFamily="34" charset="0"/>
              <a:buChar char="•"/>
            </a:pPr>
            <a:r>
              <a:rPr lang="en-US" dirty="0"/>
              <a:t>Therefore, the main memory is accessed and the data word 5670 is transferred to the CPU.</a:t>
            </a:r>
            <a:endParaRPr lang="en-US" sz="2400" dirty="0"/>
          </a:p>
          <a:p>
            <a:pPr lvl="1">
              <a:buFont typeface="Arial" pitchFamily="34" charset="0"/>
              <a:buChar char="•"/>
            </a:pPr>
            <a:r>
              <a:rPr lang="en-US" dirty="0"/>
              <a:t>The cache word at index address 000 is then replaced with a tag of 02 and data of 5670.</a:t>
            </a:r>
            <a:endParaRPr lang="en-US" sz="2400" dirty="0"/>
          </a:p>
          <a:p>
            <a:pPr lvl="1">
              <a:buFont typeface="Arial" pitchFamily="34" charset="0"/>
              <a:buChar char="•"/>
            </a:pPr>
            <a:r>
              <a:rPr lang="en-US" dirty="0"/>
              <a:t>The </a:t>
            </a:r>
            <a:r>
              <a:rPr lang="en-US" b="1" dirty="0"/>
              <a:t>disadvantage</a:t>
            </a:r>
            <a:r>
              <a:rPr lang="en-US" dirty="0"/>
              <a:t> of direct mapping is that two words with the same index in their address but with different tag values cannot reside in cache memory at the same time.</a:t>
            </a:r>
            <a:endParaRPr lang="en-US" sz="2400" dirty="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Set-Associative Mapping</a:t>
            </a:r>
          </a:p>
        </p:txBody>
      </p:sp>
      <p:sp>
        <p:nvSpPr>
          <p:cNvPr id="34819" name="Rectangle 3"/>
          <p:cNvSpPr>
            <a:spLocks noGrp="1" noChangeArrowheads="1"/>
          </p:cNvSpPr>
          <p:nvPr>
            <p:ph type="body" idx="1"/>
          </p:nvPr>
        </p:nvSpPr>
        <p:spPr/>
        <p:txBody>
          <a:bodyPr/>
          <a:lstStyle/>
          <a:p>
            <a:pPr eaLnBrk="1" hangingPunct="1"/>
            <a:r>
              <a:rPr lang="en-US" sz="2800" dirty="0"/>
              <a:t>The disadvantage of direct mapping is that two words with the same index in their address but with different tag values cannot reside in cache memory at the same time </a:t>
            </a:r>
          </a:p>
          <a:p>
            <a:pPr eaLnBrk="1" hangingPunct="1"/>
            <a:endParaRPr lang="en-US" sz="2800" dirty="0"/>
          </a:p>
          <a:p>
            <a:pPr eaLnBrk="1" hangingPunct="1"/>
            <a:r>
              <a:rPr lang="en-US" sz="2800" dirty="0"/>
              <a:t>Set-Associative Mapping is an improvement over the direct-mapping in that each word of cache can store two or more word of memory under the same index address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dirty="0"/>
              <a:t>Set-Associative Mapping</a:t>
            </a:r>
          </a:p>
        </p:txBody>
      </p:sp>
      <p:sp>
        <p:nvSpPr>
          <p:cNvPr id="3" name="Content Placeholder 2"/>
          <p:cNvSpPr>
            <a:spLocks noGrp="1"/>
          </p:cNvSpPr>
          <p:nvPr>
            <p:ph idx="1"/>
          </p:nvPr>
        </p:nvSpPr>
        <p:spPr>
          <a:xfrm>
            <a:off x="457200" y="838200"/>
            <a:ext cx="8229600" cy="6019800"/>
          </a:xfrm>
        </p:spPr>
        <p:txBody>
          <a:bodyPr>
            <a:noAutofit/>
          </a:bodyPr>
          <a:lstStyle/>
          <a:p>
            <a:pPr lvl="1">
              <a:buFont typeface="Arial" pitchFamily="34" charset="0"/>
              <a:buChar char="•"/>
            </a:pPr>
            <a:r>
              <a:rPr lang="en-US" sz="2000" dirty="0"/>
              <a:t>A third type of cache organization, called set associative mapping in that each word of cache can store two or more words of memory under the same index address.</a:t>
            </a:r>
            <a:endParaRPr lang="en-US" sz="1600" dirty="0"/>
          </a:p>
          <a:p>
            <a:pPr lvl="1">
              <a:buFont typeface="Arial" pitchFamily="34" charset="0"/>
              <a:buChar char="•"/>
            </a:pPr>
            <a:r>
              <a:rPr lang="en-US" sz="2000" dirty="0"/>
              <a:t>Each data word is stored together with its tag and the number of tag-data items in one word of cache is said to form a set.</a:t>
            </a:r>
            <a:endParaRPr lang="en-US" sz="1600" dirty="0"/>
          </a:p>
          <a:p>
            <a:pPr lvl="1">
              <a:buFont typeface="Arial" pitchFamily="34" charset="0"/>
              <a:buChar char="•"/>
            </a:pPr>
            <a:r>
              <a:rPr lang="en-US" sz="2000" dirty="0"/>
              <a:t>An example one set-associative cache organization for a set size of two is shown in figure (next to next slide)</a:t>
            </a:r>
          </a:p>
          <a:p>
            <a:pPr lvl="1">
              <a:buFont typeface="Arial" pitchFamily="34" charset="0"/>
              <a:buChar char="•"/>
            </a:pPr>
            <a:r>
              <a:rPr lang="en-US" sz="2000" dirty="0"/>
              <a:t>Each index address refers to two data words and their associated terms.</a:t>
            </a:r>
          </a:p>
          <a:p>
            <a:pPr lvl="1">
              <a:buFont typeface="Arial" pitchFamily="34" charset="0"/>
              <a:buChar char="•"/>
            </a:pPr>
            <a:r>
              <a:rPr lang="en-US" sz="2000" dirty="0"/>
              <a:t>Each tag required six bits and each data word has 12 bits, so the word length is 2 (6+12) = 36 bits.</a:t>
            </a:r>
          </a:p>
          <a:p>
            <a:pPr lvl="1">
              <a:buFont typeface="Arial" pitchFamily="34" charset="0"/>
              <a:buChar char="•"/>
            </a:pPr>
            <a:r>
              <a:rPr lang="en-US" sz="2000" dirty="0"/>
              <a:t>An index address of nine bits can accommodate 512 words.</a:t>
            </a:r>
          </a:p>
          <a:p>
            <a:pPr lvl="1">
              <a:buFont typeface="Arial" pitchFamily="34" charset="0"/>
              <a:buChar char="•"/>
            </a:pPr>
            <a:r>
              <a:rPr lang="en-US" sz="2000" dirty="0"/>
              <a:t>Thus the size of cache memory is 512 × 36. It can accommodate 1024 words or main memory since each word of cache contains two data words.</a:t>
            </a:r>
          </a:p>
          <a:p>
            <a:pPr lvl="1">
              <a:buFont typeface="Arial" pitchFamily="34" charset="0"/>
              <a:buChar char="•"/>
            </a:pPr>
            <a:r>
              <a:rPr lang="en-US" sz="2000" dirty="0"/>
              <a:t>In generation a set-associative cache of set size k will accommodate K word of main memory in each word of cache.</a:t>
            </a:r>
          </a:p>
          <a:p>
            <a:pPr lvl="1">
              <a:buFont typeface="Arial" pitchFamily="34" charset="0"/>
              <a:buChar char="•"/>
            </a:pP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t>Set-Associative Mapping</a:t>
            </a:r>
          </a:p>
        </p:txBody>
      </p:sp>
      <p:sp>
        <p:nvSpPr>
          <p:cNvPr id="3" name="Content Placeholder 2"/>
          <p:cNvSpPr>
            <a:spLocks noGrp="1"/>
          </p:cNvSpPr>
          <p:nvPr>
            <p:ph idx="1"/>
          </p:nvPr>
        </p:nvSpPr>
        <p:spPr>
          <a:xfrm>
            <a:off x="457200" y="838200"/>
            <a:ext cx="8229600" cy="5562600"/>
          </a:xfrm>
        </p:spPr>
        <p:txBody>
          <a:bodyPr>
            <a:normAutofit/>
          </a:bodyPr>
          <a:lstStyle/>
          <a:p>
            <a:pPr lvl="0"/>
            <a:r>
              <a:rPr lang="en-US" dirty="0"/>
              <a:t>The octal numbers listed in figure  are with reference to the main memory contents.</a:t>
            </a:r>
          </a:p>
          <a:p>
            <a:pPr lvl="0"/>
            <a:r>
              <a:rPr lang="en-US" dirty="0"/>
              <a:t>The words stored at addresses 01000 and 02000 of main memory are stored in cache memory at index address 000.</a:t>
            </a:r>
          </a:p>
          <a:p>
            <a:pPr lvl="0"/>
            <a:r>
              <a:rPr lang="en-US" dirty="0"/>
              <a:t>Similarly, the words at addresses 02777 and 00777 are stored in cache at index address 777.</a:t>
            </a:r>
          </a:p>
          <a:p>
            <a:pPr lvl="0"/>
            <a:r>
              <a:rPr lang="en-US" dirty="0"/>
              <a:t>When the CPU generates a memory request, the index value of the address is used to access the cache.</a:t>
            </a:r>
          </a:p>
          <a:p>
            <a:pPr lvl="0"/>
            <a:r>
              <a:rPr lang="en-US" dirty="0"/>
              <a:t>The tag field of the CPU address is then compared with both tags in the cache to determine if a match occurs.</a:t>
            </a:r>
          </a:p>
          <a:p>
            <a:r>
              <a:rPr lang="en-US" dirty="0"/>
              <a:t>The comparison logic is done by an associative search of the tags in the set similar to an associative memory search: thus the name "set-associative”.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7467600" cy="1020762"/>
          </a:xfrm>
        </p:spPr>
        <p:txBody>
          <a:bodyPr/>
          <a:lstStyle/>
          <a:p>
            <a:pPr eaLnBrk="1" hangingPunct="1"/>
            <a:r>
              <a:rPr lang="en-US" dirty="0"/>
              <a:t>Set-Associative Mapping</a:t>
            </a:r>
          </a:p>
        </p:txBody>
      </p:sp>
      <p:pic>
        <p:nvPicPr>
          <p:cNvPr id="35843" name="Picture 4"/>
          <p:cNvPicPr>
            <a:picLocks noChangeAspect="1" noChangeArrowheads="1"/>
          </p:cNvPicPr>
          <p:nvPr/>
        </p:nvPicPr>
        <p:blipFill>
          <a:blip r:embed="rId2"/>
          <a:srcRect/>
          <a:stretch>
            <a:fillRect/>
          </a:stretch>
        </p:blipFill>
        <p:spPr bwMode="auto">
          <a:xfrm>
            <a:off x="1295400" y="1371600"/>
            <a:ext cx="6646863" cy="51625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Autofit/>
          </a:bodyPr>
          <a:lstStyle/>
          <a:p>
            <a:pPr lvl="0"/>
            <a:r>
              <a:rPr lang="en-US" sz="2400" b="1" dirty="0"/>
              <a:t>Explain Write-through and Write-back cache write method.</a:t>
            </a:r>
            <a:endParaRPr lang="en-US" sz="2400" dirty="0"/>
          </a:p>
        </p:txBody>
      </p:sp>
      <p:sp>
        <p:nvSpPr>
          <p:cNvPr id="4" name="Content Placeholder 3"/>
          <p:cNvSpPr>
            <a:spLocks noGrp="1"/>
          </p:cNvSpPr>
          <p:nvPr>
            <p:ph idx="1"/>
          </p:nvPr>
        </p:nvSpPr>
        <p:spPr>
          <a:xfrm>
            <a:off x="457200" y="984738"/>
            <a:ext cx="8229600" cy="5492262"/>
          </a:xfrm>
        </p:spPr>
        <p:txBody>
          <a:bodyPr>
            <a:normAutofit fontScale="92500" lnSpcReduction="10000"/>
          </a:bodyPr>
          <a:lstStyle/>
          <a:p>
            <a:r>
              <a:rPr lang="en-US" dirty="0"/>
              <a:t>An important aspect of cache organization is concerned with memory write requests. If the operation is write, there are two-ways that the system can proceed.</a:t>
            </a:r>
          </a:p>
          <a:p>
            <a:pPr lvl="1"/>
            <a:r>
              <a:rPr lang="en-US" dirty="0"/>
              <a:t>Write through</a:t>
            </a:r>
          </a:p>
          <a:p>
            <a:pPr lvl="1"/>
            <a:r>
              <a:rPr lang="en-US" dirty="0"/>
              <a:t>Write-back</a:t>
            </a:r>
          </a:p>
          <a:p>
            <a:pPr>
              <a:buNone/>
            </a:pPr>
            <a:r>
              <a:rPr lang="en-US" b="1" i="1" dirty="0"/>
              <a:t>Write Through</a:t>
            </a:r>
            <a:r>
              <a:rPr lang="en-US" dirty="0"/>
              <a:t> </a:t>
            </a:r>
            <a:endParaRPr lang="en-US" sz="3600" dirty="0"/>
          </a:p>
          <a:p>
            <a:pPr lvl="0"/>
            <a:r>
              <a:rPr lang="en-US" dirty="0"/>
              <a:t>The simplest and most commonly used procedure is to update main memory with every memory write operation.</a:t>
            </a:r>
            <a:endParaRPr lang="en-US" sz="2800" dirty="0"/>
          </a:p>
          <a:p>
            <a:r>
              <a:rPr lang="en-US" dirty="0"/>
              <a:t> The cache memory being updated in parallel if it contains the word at the specified address. This is called the </a:t>
            </a:r>
            <a:r>
              <a:rPr lang="en-US" i="1" dirty="0"/>
              <a:t>write-through</a:t>
            </a:r>
            <a:r>
              <a:rPr lang="en-US" dirty="0"/>
              <a:t> method.</a:t>
            </a:r>
            <a:endParaRPr lang="en-US" sz="2800" dirty="0"/>
          </a:p>
          <a:p>
            <a:r>
              <a:rPr lang="en-US" dirty="0"/>
              <a:t> This method has the advantage that main memory always contains the same data as the cache.</a:t>
            </a:r>
            <a:endParaRPr lang="en-US" sz="2800" dirty="0"/>
          </a:p>
          <a:p>
            <a:r>
              <a:rPr lang="en-US" dirty="0"/>
              <a:t> This characteristic is important in systems with direct memory access transfers.</a:t>
            </a:r>
            <a:endParaRPr lang="en-US" sz="2800" dirty="0"/>
          </a:p>
          <a:p>
            <a:r>
              <a:rPr lang="en-US" dirty="0"/>
              <a:t> It ensures that the data residing in main memory are valid at all times so that an I/O device communicating through DMA would receive the most recent updated data. </a:t>
            </a:r>
            <a:endParaRPr lang="en-US" sz="3600" dirty="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pPr>
              <a:buNone/>
            </a:pPr>
            <a:r>
              <a:rPr lang="en-US" b="1" i="1" dirty="0"/>
              <a:t>Write-Back (Copy-Back)</a:t>
            </a:r>
            <a:endParaRPr lang="en-US" sz="2400" b="1" i="1" dirty="0"/>
          </a:p>
          <a:p>
            <a:r>
              <a:rPr lang="en-US" dirty="0"/>
              <a:t>The second procedure is called the write-back method.</a:t>
            </a:r>
            <a:endParaRPr lang="en-US" sz="2400" dirty="0"/>
          </a:p>
          <a:p>
            <a:r>
              <a:rPr lang="en-US" dirty="0"/>
              <a:t>In this method only the cache location is updated during a write operation.</a:t>
            </a:r>
            <a:endParaRPr lang="en-US" sz="2400" dirty="0"/>
          </a:p>
          <a:p>
            <a:r>
              <a:rPr lang="en-US" dirty="0"/>
              <a:t>The location is then marked by a flag so that later when the word is removed from the cache it is copied into main memory.</a:t>
            </a:r>
            <a:endParaRPr lang="en-US" sz="2400" dirty="0"/>
          </a:p>
          <a:p>
            <a:r>
              <a:rPr lang="en-US" dirty="0"/>
              <a:t>The reason for the write-back method is that during the time a word resides in the cache, it may be updated several times.</a:t>
            </a:r>
            <a:endParaRPr lang="en-US" sz="2400" dirty="0"/>
          </a:p>
          <a:p>
            <a:r>
              <a:rPr lang="en-US" dirty="0"/>
              <a:t>However, as long as the word remains in the cache, it does not matter whether the copy in main memory is out of date, since requests from the word are filled from the cache.</a:t>
            </a:r>
            <a:endParaRPr lang="en-US" sz="2400" dirty="0"/>
          </a:p>
          <a:p>
            <a:r>
              <a:rPr lang="en-US" dirty="0"/>
              <a:t>It is only when the word is displaced from the cache that an accurate copy need be rewritten into main memory.</a:t>
            </a:r>
            <a:endParaRPr lang="en-US" sz="2400"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000" dirty="0"/>
              <a:t>Virtual Memory</a:t>
            </a:r>
          </a:p>
        </p:txBody>
      </p:sp>
      <p:sp>
        <p:nvSpPr>
          <p:cNvPr id="5" name="TextBox 4"/>
          <p:cNvSpPr txBox="1"/>
          <p:nvPr/>
        </p:nvSpPr>
        <p:spPr>
          <a:xfrm>
            <a:off x="457200" y="762001"/>
            <a:ext cx="7848600" cy="2031325"/>
          </a:xfrm>
          <a:prstGeom prst="rect">
            <a:avLst/>
          </a:prstGeom>
          <a:noFill/>
        </p:spPr>
        <p:txBody>
          <a:bodyPr wrap="square" rtlCol="0">
            <a:spAutoFit/>
          </a:bodyPr>
          <a:lstStyle/>
          <a:p>
            <a:pPr lvl="0"/>
            <a:r>
              <a:rPr lang="en-US" dirty="0"/>
              <a:t>Virtual memory is used to give programmers the illusion that they have a very large memory at their disposal, even though the computer actually has a relatively small main memory.</a:t>
            </a:r>
          </a:p>
          <a:p>
            <a:r>
              <a:rPr lang="en-US" dirty="0"/>
              <a:t> </a:t>
            </a:r>
          </a:p>
          <a:p>
            <a:pPr lvl="0"/>
            <a:r>
              <a:rPr lang="en-US" dirty="0"/>
              <a:t>A virtual memory system provides a mechanism for translating program-generated addresses into correct main memory locations.</a:t>
            </a:r>
          </a:p>
          <a:p>
            <a:r>
              <a:rPr lang="en-US" dirty="0"/>
              <a:t> </a:t>
            </a:r>
          </a:p>
        </p:txBody>
      </p:sp>
      <p:sp>
        <p:nvSpPr>
          <p:cNvPr id="6" name="Content Placeholder 5"/>
          <p:cNvSpPr>
            <a:spLocks noGrp="1"/>
          </p:cNvSpPr>
          <p:nvPr>
            <p:ph sz="quarter" idx="1"/>
          </p:nvPr>
        </p:nvSpPr>
        <p:spPr>
          <a:xfrm>
            <a:off x="304800" y="2819400"/>
            <a:ext cx="7772400" cy="3276600"/>
          </a:xfrm>
        </p:spPr>
        <p:txBody>
          <a:bodyPr/>
          <a:lstStyle/>
          <a:p>
            <a:pPr>
              <a:buNone/>
            </a:pPr>
            <a:r>
              <a:rPr lang="en-US" b="1" i="1" dirty="0"/>
              <a:t>Address space</a:t>
            </a:r>
            <a:endParaRPr lang="en-US" dirty="0"/>
          </a:p>
          <a:p>
            <a:pPr>
              <a:buNone/>
            </a:pPr>
            <a:r>
              <a:rPr lang="en-US" dirty="0"/>
              <a:t>	An address used by a programmer will be called a virtual address, and the set of such addresses is known as </a:t>
            </a:r>
            <a:r>
              <a:rPr lang="en-US" b="1" dirty="0"/>
              <a:t>address space</a:t>
            </a:r>
            <a:r>
              <a:rPr lang="en-US" dirty="0"/>
              <a:t>. </a:t>
            </a:r>
          </a:p>
          <a:p>
            <a:pPr>
              <a:buNone/>
            </a:pPr>
            <a:r>
              <a:rPr lang="en-US" b="1" i="1" dirty="0"/>
              <a:t>Memory space</a:t>
            </a:r>
            <a:endParaRPr lang="en-US" dirty="0"/>
          </a:p>
          <a:p>
            <a:pPr>
              <a:buNone/>
            </a:pPr>
            <a:r>
              <a:rPr lang="en-US" dirty="0"/>
              <a:t>	An address in main memory is called a location or physical address. The set of such locations is called the </a:t>
            </a:r>
            <a:r>
              <a:rPr lang="en-US" b="1" dirty="0"/>
              <a:t>memory space</a:t>
            </a:r>
            <a:r>
              <a:rPr lang="en-US" dirty="0"/>
              <a: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a:t>Virtual Memory explanation-</a:t>
            </a:r>
          </a:p>
        </p:txBody>
      </p:sp>
      <p:sp>
        <p:nvSpPr>
          <p:cNvPr id="3" name="Content Placeholder 2"/>
          <p:cNvSpPr>
            <a:spLocks noGrp="1"/>
          </p:cNvSpPr>
          <p:nvPr>
            <p:ph idx="1"/>
          </p:nvPr>
        </p:nvSpPr>
        <p:spPr>
          <a:xfrm>
            <a:off x="457200" y="762000"/>
            <a:ext cx="8229600" cy="5943600"/>
          </a:xfrm>
        </p:spPr>
        <p:txBody>
          <a:bodyPr>
            <a:normAutofit/>
          </a:bodyPr>
          <a:lstStyle/>
          <a:p>
            <a:pPr lvl="0"/>
            <a:r>
              <a:rPr lang="en-US" dirty="0"/>
              <a:t>As an illustration, consider a computer with a main-memory capacity of 32K words (K = 1024). Fifteen bits are needed to specify a physical address in memory since 32K = 2</a:t>
            </a:r>
            <a:r>
              <a:rPr lang="en-US" baseline="30000" dirty="0"/>
              <a:t>15</a:t>
            </a:r>
            <a:r>
              <a:rPr lang="en-US" dirty="0"/>
              <a:t>.</a:t>
            </a:r>
          </a:p>
          <a:p>
            <a:pPr lvl="0"/>
            <a:r>
              <a:rPr lang="en-US" dirty="0"/>
              <a:t>Suppose that the computer has available auxiliary memory for storing 2</a:t>
            </a:r>
            <a:r>
              <a:rPr lang="en-US" baseline="30000" dirty="0"/>
              <a:t>20</a:t>
            </a:r>
            <a:r>
              <a:rPr lang="en-US" dirty="0"/>
              <a:t> = 1024K words.</a:t>
            </a:r>
          </a:p>
          <a:p>
            <a:pPr lvl="0"/>
            <a:r>
              <a:rPr lang="en-US" dirty="0"/>
              <a:t>Thus auxiliary memory has a capacity for storing information equivalent to the capacity of 32 main memories.</a:t>
            </a:r>
          </a:p>
          <a:p>
            <a:pPr lvl="0"/>
            <a:r>
              <a:rPr lang="en-US" dirty="0"/>
              <a:t>Denoting the address space by N and the memory space by M, we then have for this example N = 1024K and M = 32K.</a:t>
            </a:r>
          </a:p>
          <a:p>
            <a:pPr lvl="0"/>
            <a:r>
              <a:rPr lang="en-US" dirty="0"/>
              <a:t>In a multiprogramming computer system, programs and data are transferred to and from auxiliary memory and main memory based on demands imposed by the CPU.</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Virtual Memory</a:t>
            </a:r>
          </a:p>
        </p:txBody>
      </p:sp>
      <p:sp>
        <p:nvSpPr>
          <p:cNvPr id="3" name="Content Placeholder 2"/>
          <p:cNvSpPr>
            <a:spLocks noGrp="1"/>
          </p:cNvSpPr>
          <p:nvPr>
            <p:ph idx="1"/>
          </p:nvPr>
        </p:nvSpPr>
        <p:spPr>
          <a:xfrm>
            <a:off x="457200" y="1219200"/>
            <a:ext cx="4191000" cy="5334000"/>
          </a:xfrm>
        </p:spPr>
        <p:txBody>
          <a:bodyPr>
            <a:normAutofit fontScale="85000" lnSpcReduction="20000"/>
          </a:bodyPr>
          <a:lstStyle/>
          <a:p>
            <a:pPr lvl="0"/>
            <a:r>
              <a:rPr lang="en-US" dirty="0"/>
              <a:t>Suppose that program 1 is currently being executed in the CPU. Program 1 and a portion of its associated data are moved from auxiliary memory into main memory as shown in figure. .</a:t>
            </a:r>
          </a:p>
          <a:p>
            <a:r>
              <a:rPr lang="en-US" dirty="0"/>
              <a:t> Portions of programs and data need not be in contiguous locations in memory since information is being moved in and out, and empty spaces may be available in scattered locations in memory.</a:t>
            </a:r>
          </a:p>
          <a:p>
            <a:pPr lvl="0"/>
            <a:r>
              <a:rPr lang="en-US" dirty="0"/>
              <a:t>In our example, the address field of an instruction code will consist of 20 bits but physical memory addresses must be specified with only 15 bits.</a:t>
            </a:r>
          </a:p>
          <a:p>
            <a:pPr lvl="0"/>
            <a:r>
              <a:rPr lang="en-US" dirty="0"/>
              <a:t>Thus CPU will reference instructions and data with a 20-bit address, but the information at this address must be taken from physical memory because access to auxiliary storage for individual words will be too long.</a:t>
            </a:r>
          </a:p>
          <a:p>
            <a:endParaRPr lang="en-US" dirty="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4800600" y="1752600"/>
            <a:ext cx="4046712" cy="2590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a:xfrm>
            <a:off x="457200" y="838200"/>
            <a:ext cx="7543800" cy="5715000"/>
          </a:xfrm>
        </p:spPr>
        <p:txBody>
          <a:bodyPr/>
          <a:lstStyle/>
          <a:p>
            <a:r>
              <a:rPr lang="en-US" dirty="0"/>
              <a:t>The main memory occupies a central position by being able to communicate directly with the CPU and with auxiliary memory devices through an I/O processor.</a:t>
            </a:r>
          </a:p>
          <a:p>
            <a:endParaRPr lang="en-US" dirty="0"/>
          </a:p>
          <a:p>
            <a:endParaRPr lang="en-US" dirty="0"/>
          </a:p>
          <a:p>
            <a:endParaRPr lang="en-US" dirty="0"/>
          </a:p>
          <a:p>
            <a:endParaRPr lang="en-US" dirty="0"/>
          </a:p>
          <a:p>
            <a:endParaRPr lang="en-US" dirty="0"/>
          </a:p>
          <a:p>
            <a:endParaRPr lang="en-US" dirty="0"/>
          </a:p>
          <a:p>
            <a:endParaRPr lang="en-US" dirty="0"/>
          </a:p>
          <a:p>
            <a:r>
              <a:rPr lang="en-US" dirty="0"/>
              <a:t>While the I/O processor manages data transfers between auxiliary memory and main memory,  the cache  organization  is concerned  with the transfer  of information  between  main memory and CPU. Thus each is involved with a different level in the memory hierarchy system. </a:t>
            </a:r>
          </a:p>
        </p:txBody>
      </p:sp>
      <p:pic>
        <p:nvPicPr>
          <p:cNvPr id="4" name="Picture 3"/>
          <p:cNvPicPr>
            <a:picLocks noChangeAspect="1" noChangeArrowheads="1"/>
          </p:cNvPicPr>
          <p:nvPr/>
        </p:nvPicPr>
        <p:blipFill>
          <a:blip r:embed="rId2"/>
          <a:srcRect l="4504" t="3030" r="1802"/>
          <a:stretch>
            <a:fillRect/>
          </a:stretch>
        </p:blipFill>
        <p:spPr bwMode="auto">
          <a:xfrm>
            <a:off x="533400" y="1981200"/>
            <a:ext cx="7924800" cy="24384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5200"/>
            <a:ext cx="8229600" cy="258762"/>
          </a:xfrm>
        </p:spPr>
        <p:txBody>
          <a:bodyPr>
            <a:noAutofit/>
          </a:bodyPr>
          <a:lstStyle/>
          <a:p>
            <a:r>
              <a:rPr lang="en-US" sz="1800" dirty="0"/>
              <a:t>Fig: Memory table for mapping the virtual address</a:t>
            </a:r>
          </a:p>
        </p:txBody>
      </p:sp>
      <p:pic>
        <p:nvPicPr>
          <p:cNvPr id="2050" name="Picture 2"/>
          <p:cNvPicPr>
            <a:picLocks noGrp="1" noChangeAspect="1" noChangeArrowheads="1"/>
          </p:cNvPicPr>
          <p:nvPr>
            <p:ph idx="1"/>
          </p:nvPr>
        </p:nvPicPr>
        <p:blipFill>
          <a:blip r:embed="rId2"/>
          <a:srcRect/>
          <a:stretch>
            <a:fillRect/>
          </a:stretch>
        </p:blipFill>
        <p:spPr bwMode="auto">
          <a:xfrm>
            <a:off x="533400" y="457200"/>
            <a:ext cx="8229600" cy="29718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mapping using pages</a:t>
            </a:r>
          </a:p>
        </p:txBody>
      </p:sp>
      <p:sp>
        <p:nvSpPr>
          <p:cNvPr id="3" name="Content Placeholder 2"/>
          <p:cNvSpPr>
            <a:spLocks noGrp="1"/>
          </p:cNvSpPr>
          <p:nvPr>
            <p:ph sz="quarter" idx="1"/>
          </p:nvPr>
        </p:nvSpPr>
        <p:spPr/>
        <p:txBody>
          <a:bodyPr/>
          <a:lstStyle/>
          <a:p>
            <a:r>
              <a:rPr lang="en-US" dirty="0"/>
              <a:t>The physical memory is broken down into groups of equal size called </a:t>
            </a:r>
            <a:r>
              <a:rPr lang="en-US" b="1" i="1" dirty="0"/>
              <a:t>blocks.</a:t>
            </a:r>
          </a:p>
          <a:p>
            <a:r>
              <a:rPr lang="en-US" dirty="0"/>
              <a:t>The term page refers to group of address space of same size.</a:t>
            </a:r>
          </a:p>
          <a:p>
            <a:r>
              <a:rPr lang="en-US" dirty="0"/>
              <a:t>Consider a computer with an address space of 8K and a memory space of 4K.</a:t>
            </a:r>
          </a:p>
          <a:p>
            <a:r>
              <a:rPr lang="en-US" dirty="0"/>
              <a:t>If we split each into groups of 1K words we obtain 8 pages &amp; four blocks as shown in diagram below</a:t>
            </a:r>
          </a:p>
          <a:p>
            <a:endParaRPr lang="en-US" dirty="0"/>
          </a:p>
        </p:txBody>
      </p:sp>
      <p:pic>
        <p:nvPicPr>
          <p:cNvPr id="5" name="Picture 3"/>
          <p:cNvPicPr>
            <a:picLocks noChangeAspect="1" noChangeArrowheads="1"/>
          </p:cNvPicPr>
          <p:nvPr/>
        </p:nvPicPr>
        <p:blipFill>
          <a:blip r:embed="rId2"/>
          <a:srcRect/>
          <a:stretch>
            <a:fillRect/>
          </a:stretch>
        </p:blipFill>
        <p:spPr bwMode="auto">
          <a:xfrm>
            <a:off x="990600" y="3657600"/>
            <a:ext cx="5715000" cy="2209800"/>
          </a:xfrm>
          <a:prstGeom prst="rect">
            <a:avLst/>
          </a:prstGeom>
          <a:noFill/>
          <a:ln w="9525">
            <a:noFill/>
            <a:miter lim="800000"/>
            <a:headEnd/>
            <a:tailEnd/>
          </a:ln>
          <a:effectLst/>
        </p:spPr>
      </p:pic>
      <p:sp>
        <p:nvSpPr>
          <p:cNvPr id="6" name="TextBox 5"/>
          <p:cNvSpPr txBox="1"/>
          <p:nvPr/>
        </p:nvSpPr>
        <p:spPr>
          <a:xfrm>
            <a:off x="533400" y="6096000"/>
            <a:ext cx="8077200" cy="369332"/>
          </a:xfrm>
          <a:prstGeom prst="rect">
            <a:avLst/>
          </a:prstGeom>
          <a:noFill/>
        </p:spPr>
        <p:txBody>
          <a:bodyPr wrap="square" rtlCol="0">
            <a:spAutoFit/>
          </a:bodyPr>
          <a:lstStyle/>
          <a:p>
            <a:r>
              <a:rPr lang="en-US" dirty="0"/>
              <a:t>Fig: Address space and memory space split into groups of 1K words.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2800" dirty="0"/>
              <a:t>Memory table in a paged system</a:t>
            </a:r>
          </a:p>
        </p:txBody>
      </p:sp>
      <p:pic>
        <p:nvPicPr>
          <p:cNvPr id="3074" name="Picture 2"/>
          <p:cNvPicPr>
            <a:picLocks noGrp="1" noChangeAspect="1" noChangeArrowheads="1"/>
          </p:cNvPicPr>
          <p:nvPr>
            <p:ph idx="1"/>
          </p:nvPr>
        </p:nvPicPr>
        <p:blipFill>
          <a:blip r:embed="rId2"/>
          <a:srcRect/>
          <a:stretch>
            <a:fillRect/>
          </a:stretch>
        </p:blipFill>
        <p:spPr bwMode="auto">
          <a:xfrm>
            <a:off x="762000" y="838200"/>
            <a:ext cx="7467600" cy="55626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lstStyle/>
          <a:p>
            <a:r>
              <a:rPr lang="en-US" dirty="0"/>
              <a:t>The size of address space is 8K i.e., 8 x1024 = 2</a:t>
            </a:r>
            <a:r>
              <a:rPr lang="en-US" baseline="30000" dirty="0"/>
              <a:t>13.</a:t>
            </a:r>
            <a:r>
              <a:rPr lang="en-US" dirty="0"/>
              <a:t>This means 13 bits are required for virtual address.</a:t>
            </a:r>
          </a:p>
          <a:p>
            <a:r>
              <a:rPr lang="en-US" dirty="0"/>
              <a:t>Similarly size of memory space is 4K i.e., 4 X 1024 = 2</a:t>
            </a:r>
            <a:r>
              <a:rPr lang="en-US" baseline="30000" dirty="0"/>
              <a:t>12..</a:t>
            </a:r>
            <a:r>
              <a:rPr lang="en-US" dirty="0"/>
              <a:t>This means 12 bits are required for physical address.</a:t>
            </a:r>
          </a:p>
          <a:p>
            <a:r>
              <a:rPr lang="en-US" dirty="0"/>
              <a:t>A virtual address is considered to be represented by 2 numbers = a page number address and a line within a page.</a:t>
            </a:r>
          </a:p>
          <a:p>
            <a:pPr>
              <a:buNone/>
            </a:pPr>
            <a:r>
              <a:rPr lang="en-US" dirty="0"/>
              <a:t>		Virtual address = page number + line number</a:t>
            </a:r>
          </a:p>
          <a:p>
            <a:r>
              <a:rPr lang="en-US" dirty="0"/>
              <a:t>In a computer with 2</a:t>
            </a:r>
            <a:r>
              <a:rPr lang="en-US" baseline="30000" dirty="0"/>
              <a:t>p</a:t>
            </a:r>
            <a:r>
              <a:rPr lang="en-US" dirty="0"/>
              <a:t> words per page, p bits are used to specify a line address and remaining high-order bits of virtual address specify page number.</a:t>
            </a:r>
          </a:p>
          <a:p>
            <a:r>
              <a:rPr lang="en-US" dirty="0"/>
              <a:t>In our example, a virtual address has 13 bits. Since each page consists of 2</a:t>
            </a:r>
            <a:r>
              <a:rPr lang="en-US" baseline="30000" dirty="0"/>
              <a:t>10</a:t>
            </a:r>
            <a:r>
              <a:rPr lang="en-US" dirty="0"/>
              <a:t> = 1024 words, so 10 bits are required for line numbers and remaining 3 bits for page number.</a:t>
            </a:r>
          </a:p>
          <a:p>
            <a:r>
              <a:rPr lang="en-US" b="1" dirty="0"/>
              <a:t>Note-</a:t>
            </a:r>
            <a:r>
              <a:rPr lang="en-US" dirty="0"/>
              <a:t> line address in address space &amp; memory space is same, only mapping required is from  a page number to a block number.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r>
              <a:rPr lang="en-US" dirty="0"/>
              <a:t>So acc to our example, we have 8 pages in page table &amp; 4 block is main memory.</a:t>
            </a:r>
          </a:p>
          <a:p>
            <a:r>
              <a:rPr lang="en-US" dirty="0"/>
              <a:t>The address in page table denotes the page number &amp; content of the word gives the block number.</a:t>
            </a:r>
          </a:p>
          <a:p>
            <a:r>
              <a:rPr lang="en-US" dirty="0"/>
              <a:t>The table shows that pages 1,2,5 and 6 are available in main memory (as there presence bit is set to 1) in blocks 3,0,1 and 2 respectively.</a:t>
            </a:r>
          </a:p>
          <a:p>
            <a:r>
              <a:rPr lang="en-US" dirty="0"/>
              <a:t>A 0 in presence bit indicates that this page is not present in main memory.</a:t>
            </a:r>
          </a:p>
          <a:p>
            <a:r>
              <a:rPr lang="en-US" dirty="0"/>
              <a:t>The CPU references a word in memory with a virtual address of 13 bits.  </a:t>
            </a:r>
          </a:p>
          <a:p>
            <a:r>
              <a:rPr lang="en-US" dirty="0"/>
              <a:t>The three high-order bits of the virtual address specify a page number and also an address for the memory-page table.  The content of the word in the memory page table at the page number address is read out into the memory table buffer register.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sz="quarter" idx="1"/>
          </p:nvPr>
        </p:nvSpPr>
        <p:spPr/>
        <p:txBody>
          <a:bodyPr/>
          <a:lstStyle/>
          <a:p>
            <a:r>
              <a:rPr lang="en-US" dirty="0"/>
              <a:t>If the presence bit is a 1, the block number thus read is transferred to the two high-order bits of the main memory address register.  </a:t>
            </a:r>
          </a:p>
          <a:p>
            <a:r>
              <a:rPr lang="en-US" dirty="0"/>
              <a:t>The line number from the virtual address is transferred into the 10 low- order bits of the memory address register.  </a:t>
            </a:r>
          </a:p>
          <a:p>
            <a:r>
              <a:rPr lang="en-US" dirty="0"/>
              <a:t>A read signal to main memory transfers the content of the word to the main memory buffer register ready to be used by the CPU.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ASSOCIATIVE MEMORY PAGE TABLE</a:t>
            </a:r>
          </a:p>
        </p:txBody>
      </p:sp>
      <p:sp>
        <p:nvSpPr>
          <p:cNvPr id="3" name="Content Placeholder 2"/>
          <p:cNvSpPr>
            <a:spLocks noGrp="1"/>
          </p:cNvSpPr>
          <p:nvPr>
            <p:ph sz="quarter" idx="1"/>
          </p:nvPr>
        </p:nvSpPr>
        <p:spPr/>
        <p:txBody>
          <a:bodyPr>
            <a:normAutofit lnSpcReduction="10000"/>
          </a:bodyPr>
          <a:lstStyle/>
          <a:p>
            <a:r>
              <a:rPr lang="en-US" dirty="0"/>
              <a:t>In the example of </a:t>
            </a:r>
            <a:r>
              <a:rPr lang="en-US" b="1" dirty="0"/>
              <a:t>Address mapping using pages </a:t>
            </a:r>
            <a:r>
              <a:rPr lang="en-US" dirty="0"/>
              <a:t>we observe that eight words of memory are needed, one for each page, but at least four words will always be marked empty because main memory cannot accommodate more than four blocks.</a:t>
            </a:r>
          </a:p>
          <a:p>
            <a:r>
              <a:rPr lang="en-US" dirty="0"/>
              <a:t>A more efficient way to organize the page table would be to construct it with a number of words equal to the number of blocks in main memory. </a:t>
            </a:r>
          </a:p>
          <a:p>
            <a:r>
              <a:rPr lang="en-US" dirty="0"/>
              <a:t>In this way the size of the memory is reduced and each location is fully utilized. This method can be implemented by means of an associative memory with each word in memory containing a page number together with its corresponding block number. </a:t>
            </a:r>
          </a:p>
          <a:p>
            <a:r>
              <a:rPr lang="en-US" dirty="0"/>
              <a:t>The page field in each word is compared with the page number in the virtual address. If a match occurs, the word is read from memory and its corresponding block number is extracted.</a:t>
            </a:r>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p>
        </p:txBody>
      </p:sp>
      <p:pic>
        <p:nvPicPr>
          <p:cNvPr id="1026" name="Picture 2"/>
          <p:cNvPicPr>
            <a:picLocks noGrp="1" noChangeAspect="1" noChangeArrowheads="1"/>
          </p:cNvPicPr>
          <p:nvPr>
            <p:ph sz="quarter" idx="1"/>
          </p:nvPr>
        </p:nvPicPr>
        <p:blipFill>
          <a:blip r:embed="rId2"/>
          <a:srcRect l="41414" t="24958" r="17390" b="37047"/>
          <a:stretch>
            <a:fillRect/>
          </a:stretch>
        </p:blipFill>
        <p:spPr bwMode="auto">
          <a:xfrm>
            <a:off x="304800" y="1143000"/>
            <a:ext cx="6553200" cy="3886200"/>
          </a:xfrm>
          <a:prstGeom prst="rect">
            <a:avLst/>
          </a:prstGeom>
          <a:noFill/>
          <a:ln w="9525">
            <a:noFill/>
            <a:miter lim="800000"/>
            <a:headEnd/>
            <a:tailEnd/>
          </a:ln>
          <a:effectLst/>
        </p:spPr>
      </p:pic>
      <p:sp>
        <p:nvSpPr>
          <p:cNvPr id="5" name="Rectangle 4"/>
          <p:cNvSpPr/>
          <p:nvPr/>
        </p:nvSpPr>
        <p:spPr>
          <a:xfrm>
            <a:off x="1524000" y="5334000"/>
            <a:ext cx="5943600" cy="1200329"/>
          </a:xfrm>
          <a:prstGeom prst="rect">
            <a:avLst/>
          </a:prstGeom>
        </p:spPr>
        <p:txBody>
          <a:bodyPr wrap="square">
            <a:spAutoFit/>
          </a:bodyPr>
          <a:lstStyle/>
          <a:p>
            <a:r>
              <a:rPr lang="en-US" dirty="0"/>
              <a:t>Consider again the case of eight pages and four blocks as in the example of Fig. We replace  the random access memory-page  table with an associative  memory  of four words as shown in Fig.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normAutofit lnSpcReduction="10000"/>
          </a:bodyPr>
          <a:lstStyle/>
          <a:p>
            <a:r>
              <a:rPr lang="en-US" dirty="0"/>
              <a:t>Each entry in the associative memory array consists of two fields. </a:t>
            </a:r>
          </a:p>
          <a:p>
            <a:r>
              <a:rPr lang="en-US" dirty="0"/>
              <a:t>The first three bits specify a field for storing the page number. The last two bits constitute a field for storing the block number.</a:t>
            </a:r>
          </a:p>
          <a:p>
            <a:r>
              <a:rPr lang="en-US" dirty="0"/>
              <a:t>The virtual address is placed in the argument register. </a:t>
            </a:r>
          </a:p>
          <a:p>
            <a:r>
              <a:rPr lang="en-US" dirty="0"/>
              <a:t>The page number bits in the argument are compared with all page numbers in the page field of the associative memory.  </a:t>
            </a:r>
          </a:p>
          <a:p>
            <a:r>
              <a:rPr lang="en-US" dirty="0"/>
              <a:t>If  the  page  number  is  found,  the  5-bit  word  is  read  out  from  memory.  The corresponding block number, being in the same word, is transferred to the main memory address register. </a:t>
            </a:r>
          </a:p>
          <a:p>
            <a:r>
              <a:rPr lang="en-US" dirty="0"/>
              <a:t>If no match occurs, a call to the operating system is generated to bring the required page from auxiliary memory.</a:t>
            </a:r>
          </a:p>
          <a:p>
            <a:br>
              <a:rPr lang="en-US" dirty="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replacement</a:t>
            </a:r>
          </a:p>
        </p:txBody>
      </p:sp>
      <p:sp>
        <p:nvSpPr>
          <p:cNvPr id="3" name="Content Placeholder 2"/>
          <p:cNvSpPr>
            <a:spLocks noGrp="1"/>
          </p:cNvSpPr>
          <p:nvPr>
            <p:ph sz="quarter" idx="1"/>
          </p:nvPr>
        </p:nvSpPr>
        <p:spPr/>
        <p:txBody>
          <a:bodyPr>
            <a:normAutofit fontScale="92500" lnSpcReduction="10000"/>
          </a:bodyPr>
          <a:lstStyle/>
          <a:p>
            <a:r>
              <a:rPr lang="en-US" dirty="0"/>
              <a:t> When a program start execution, one or more pages are transferred into main memory and the page table is set to indicate their position. </a:t>
            </a:r>
          </a:p>
          <a:p>
            <a:r>
              <a:rPr lang="en-US" dirty="0"/>
              <a:t>The program is executed from main memory until it attempts to reference a page that is still in auxiliary memory. This condition is called </a:t>
            </a:r>
            <a:r>
              <a:rPr lang="en-US" b="1" dirty="0"/>
              <a:t>page fault</a:t>
            </a:r>
            <a:r>
              <a:rPr lang="en-US" dirty="0"/>
              <a:t>.  </a:t>
            </a:r>
          </a:p>
          <a:p>
            <a:r>
              <a:rPr lang="en-US" dirty="0"/>
              <a:t>When  page  fault  occurs,  the  execution  of  the  present  program  is  suspended  until  the required page is brought into main memory.</a:t>
            </a:r>
          </a:p>
          <a:p>
            <a:r>
              <a:rPr lang="en-US" dirty="0"/>
              <a:t>When a page fault occurs in a virtual memory system, it signifies that the page referenced by the CPU is not in main memory. A new page is then transferred from auxiliary memory to main memory.</a:t>
            </a:r>
          </a:p>
          <a:p>
            <a:r>
              <a:rPr lang="en-US" dirty="0"/>
              <a:t>The policy for choosing pages to remove is determined from the replacement algorithm that is used. The goal of a replacement policy is to try to remove the page least likely to be referenced in the immediate future. Two of the most common replacement algorithms used are the first-in first-out (FIFO) and the least recently used (LRU).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r>
              <a:rPr lang="en-US" b="1" dirty="0"/>
              <a:t>Why we have different levels of memory?</a:t>
            </a:r>
          </a:p>
          <a:p>
            <a:endParaRPr lang="en-US" b="1" dirty="0"/>
          </a:p>
          <a:p>
            <a:endParaRPr lang="en-US" b="1" dirty="0"/>
          </a:p>
          <a:p>
            <a:r>
              <a:rPr lang="en-US" dirty="0"/>
              <a:t>The reason for having two or three levels of memory hierarchy is economics. </a:t>
            </a:r>
          </a:p>
          <a:p>
            <a:r>
              <a:rPr lang="en-US" dirty="0"/>
              <a:t>As the storage capacity of the memory increases, the cost per bit for storing binary information decreases and the access time of the memory becomes longer. </a:t>
            </a:r>
          </a:p>
          <a:p>
            <a:r>
              <a:rPr lang="en-US" dirty="0"/>
              <a:t>The auxiliary memory has a large storage capacity, is relatively inexpensive, but has low access speed compared to main memory. </a:t>
            </a:r>
          </a:p>
          <a:p>
            <a:r>
              <a:rPr lang="en-US" dirty="0"/>
              <a:t>The cache memory is very small, relatively expensive, and has very high access speed. Thus as the memory access speed increases, so does its relative cost.</a:t>
            </a:r>
            <a:endParaRPr 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Fifo</a:t>
            </a:r>
            <a:r>
              <a:rPr lang="en-US" dirty="0"/>
              <a:t> replacement algorithm-	</a:t>
            </a:r>
          </a:p>
        </p:txBody>
      </p:sp>
      <p:sp>
        <p:nvSpPr>
          <p:cNvPr id="3" name="Content Placeholder 2"/>
          <p:cNvSpPr>
            <a:spLocks noGrp="1"/>
          </p:cNvSpPr>
          <p:nvPr>
            <p:ph sz="quarter" idx="1"/>
          </p:nvPr>
        </p:nvSpPr>
        <p:spPr/>
        <p:txBody>
          <a:bodyPr/>
          <a:lstStyle/>
          <a:p>
            <a:r>
              <a:rPr lang="en-US" dirty="0"/>
              <a:t>The FIFO algorithm selects for replacement the page the has been in memory the longest time.</a:t>
            </a:r>
          </a:p>
          <a:p>
            <a:r>
              <a:rPr lang="en-US" dirty="0"/>
              <a:t>When a new page must be loaded, the page least recently brought in is removed. The page to be removed is easily determined because its identification number is at the top of the FIFO stack.</a:t>
            </a:r>
          </a:p>
          <a:p>
            <a:r>
              <a:rPr lang="en-US" dirty="0"/>
              <a:t>The FIFO replacement policy has the advantage of being easy to implement. It has the disadvantage that under certain circum-stances pages  are removed and loaded form memory too frequently.</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Least recently used Page replacement algorithm-</a:t>
            </a:r>
          </a:p>
        </p:txBody>
      </p:sp>
      <p:sp>
        <p:nvSpPr>
          <p:cNvPr id="3" name="Content Placeholder 2"/>
          <p:cNvSpPr>
            <a:spLocks noGrp="1"/>
          </p:cNvSpPr>
          <p:nvPr>
            <p:ph sz="quarter" idx="1"/>
          </p:nvPr>
        </p:nvSpPr>
        <p:spPr>
          <a:xfrm>
            <a:off x="457200" y="1447800"/>
            <a:ext cx="7543800" cy="5105400"/>
          </a:xfrm>
        </p:spPr>
        <p:txBody>
          <a:bodyPr/>
          <a:lstStyle/>
          <a:p>
            <a:r>
              <a:rPr lang="en-US" dirty="0"/>
              <a:t>The LRU algorithm can be implemented by associating a counter with every page that is in main memory. </a:t>
            </a:r>
          </a:p>
          <a:p>
            <a:r>
              <a:rPr lang="en-US" dirty="0"/>
              <a:t>When a page is referenced, its associated counter is set to zero. At fixed intervals of time, the counters associated with all pages presently in memory are incremented by 1. </a:t>
            </a:r>
          </a:p>
          <a:p>
            <a:r>
              <a:rPr lang="en-US" dirty="0"/>
              <a:t>The least recently used page is the page with the highest count. The counters are often called aging registers,  as their count indicates their age, that is, how long ago their associated pages have been referenced.</a:t>
            </a:r>
          </a:p>
          <a:p>
            <a:br>
              <a:rPr lang="en-US" dirty="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600" dirty="0"/>
              <a:t>Memory management hardware</a:t>
            </a:r>
          </a:p>
        </p:txBody>
      </p:sp>
      <p:sp>
        <p:nvSpPr>
          <p:cNvPr id="3" name="Content Placeholder 2"/>
          <p:cNvSpPr>
            <a:spLocks noGrp="1"/>
          </p:cNvSpPr>
          <p:nvPr>
            <p:ph idx="1"/>
          </p:nvPr>
        </p:nvSpPr>
        <p:spPr>
          <a:xfrm>
            <a:off x="457200" y="838200"/>
            <a:ext cx="8229600" cy="5562600"/>
          </a:xfrm>
        </p:spPr>
        <p:txBody>
          <a:bodyPr>
            <a:normAutofit/>
          </a:bodyPr>
          <a:lstStyle/>
          <a:p>
            <a:r>
              <a:rPr lang="en-US" dirty="0"/>
              <a:t>A memory management system is a collection hardware and software procedure for managing the various programs residing in the memory.</a:t>
            </a:r>
          </a:p>
          <a:p>
            <a:r>
              <a:rPr lang="en-US" dirty="0"/>
              <a:t>The memory management software is a part of overall operating system available in many computers.</a:t>
            </a:r>
          </a:p>
          <a:p>
            <a:r>
              <a:rPr lang="en-US" dirty="0"/>
              <a:t>The basic components of memory management unit are:</a:t>
            </a:r>
          </a:p>
          <a:p>
            <a:pPr marL="514350" indent="-514350">
              <a:buAutoNum type="arabicPeriod"/>
            </a:pPr>
            <a:r>
              <a:rPr lang="en-US" dirty="0"/>
              <a:t>A facility for dynamic storage relocation that maps logical memory references into physical memory addresses.</a:t>
            </a:r>
          </a:p>
          <a:p>
            <a:pPr marL="514350" indent="-514350">
              <a:buAutoNum type="arabicPeriod"/>
            </a:pPr>
            <a:r>
              <a:rPr lang="en-US" dirty="0"/>
              <a:t>A provision for sharing common programs stored in memory by different users.</a:t>
            </a:r>
          </a:p>
          <a:p>
            <a:pPr marL="514350" indent="-514350">
              <a:buAutoNum type="arabicPeriod"/>
            </a:pPr>
            <a:r>
              <a:rPr lang="en-US" dirty="0"/>
              <a:t>Protection of information against unauthorized access between users and preventing users from changing operating system functions.</a:t>
            </a:r>
          </a:p>
          <a:p>
            <a:pPr marL="514350" indent="-514350">
              <a:buAutoNum type="arabicPeriod"/>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a:t>Memory management hardware</a:t>
            </a:r>
          </a:p>
        </p:txBody>
      </p:sp>
      <p:sp>
        <p:nvSpPr>
          <p:cNvPr id="3" name="Content Placeholder 2"/>
          <p:cNvSpPr>
            <a:spLocks noGrp="1"/>
          </p:cNvSpPr>
          <p:nvPr>
            <p:ph idx="1"/>
          </p:nvPr>
        </p:nvSpPr>
        <p:spPr>
          <a:xfrm>
            <a:off x="457200" y="914400"/>
            <a:ext cx="8229600" cy="5562600"/>
          </a:xfrm>
        </p:spPr>
        <p:txBody>
          <a:bodyPr>
            <a:normAutofit/>
          </a:bodyPr>
          <a:lstStyle/>
          <a:p>
            <a:pPr>
              <a:buNone/>
            </a:pPr>
            <a:r>
              <a:rPr lang="en-US" b="1" dirty="0"/>
              <a:t>Segment</a:t>
            </a:r>
            <a:r>
              <a:rPr lang="en-US" dirty="0"/>
              <a:t>:</a:t>
            </a:r>
          </a:p>
          <a:p>
            <a:r>
              <a:rPr lang="en-US" dirty="0"/>
              <a:t>A segment is a set of logically related instructions or data elements associated with a given name.</a:t>
            </a:r>
          </a:p>
          <a:p>
            <a:r>
              <a:rPr lang="en-US" dirty="0"/>
              <a:t>Segments may be generated by the programmer or by the operating system.</a:t>
            </a:r>
          </a:p>
          <a:p>
            <a:pPr>
              <a:buNone/>
            </a:pPr>
            <a:r>
              <a:rPr lang="en-US" b="1" dirty="0"/>
              <a:t>Logical Address:</a:t>
            </a:r>
          </a:p>
          <a:p>
            <a:r>
              <a:rPr lang="en-US" dirty="0"/>
              <a:t>The address is generated by a segmented program is called a logical address.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sz="quarter" idx="1"/>
          </p:nvPr>
        </p:nvSpPr>
        <p:spPr/>
        <p:txBody>
          <a:bodyPr>
            <a:normAutofit fontScale="85000" lnSpcReduction="10000"/>
          </a:bodyPr>
          <a:lstStyle/>
          <a:p>
            <a:r>
              <a:rPr lang="en-US" dirty="0"/>
              <a:t>The logical address is partitioned into 3 fields i.e., segment field, page field and word field.</a:t>
            </a:r>
          </a:p>
          <a:p>
            <a:r>
              <a:rPr lang="en-US" dirty="0"/>
              <a:t>The segment field specifies a segment number.</a:t>
            </a:r>
          </a:p>
          <a:p>
            <a:r>
              <a:rPr lang="en-US" dirty="0"/>
              <a:t>The page field specifies the page within the segment and the word field gives the specific word within the page.</a:t>
            </a:r>
          </a:p>
          <a:p>
            <a:r>
              <a:rPr lang="en-US" dirty="0"/>
              <a:t>A page field of k-bits can specify up to 2</a:t>
            </a:r>
            <a:r>
              <a:rPr lang="en-US" baseline="30000" dirty="0"/>
              <a:t>k</a:t>
            </a:r>
            <a:r>
              <a:rPr lang="en-US" dirty="0"/>
              <a:t> pages.</a:t>
            </a:r>
          </a:p>
          <a:p>
            <a:r>
              <a:rPr lang="en-US" dirty="0"/>
              <a:t>A segment number may be associated with just one page or as many as 2</a:t>
            </a:r>
            <a:r>
              <a:rPr lang="en-US" baseline="30000" dirty="0"/>
              <a:t>k</a:t>
            </a:r>
            <a:r>
              <a:rPr lang="en-US" dirty="0"/>
              <a:t> pages.</a:t>
            </a:r>
          </a:p>
          <a:p>
            <a:r>
              <a:rPr lang="en-US" dirty="0"/>
              <a:t>The mapping of logical to physical address is being done by 2 tables.</a:t>
            </a:r>
          </a:p>
          <a:p>
            <a:r>
              <a:rPr lang="en-US" dirty="0"/>
              <a:t>The segment number of the logical address specifies the address of segment table.</a:t>
            </a:r>
          </a:p>
          <a:p>
            <a:r>
              <a:rPr lang="en-US" dirty="0"/>
              <a:t>The entry in segment table is a pointer address for a page table base.</a:t>
            </a:r>
          </a:p>
          <a:p>
            <a:r>
              <a:rPr lang="en-US" dirty="0"/>
              <a:t>The page table base is added to page number given in logical address.</a:t>
            </a:r>
          </a:p>
          <a:p>
            <a:r>
              <a:rPr lang="en-US" dirty="0"/>
              <a:t>The sum produces a pointer to an entry in page table.</a:t>
            </a:r>
          </a:p>
          <a:p>
            <a:r>
              <a:rPr lang="en-US" dirty="0"/>
              <a:t>The value found in page table provides the block number in physical memory.</a:t>
            </a:r>
          </a:p>
          <a:p>
            <a:r>
              <a:rPr lang="en-US" dirty="0"/>
              <a:t>The concatenation of block field with word field produces final physical mapped address.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1447800"/>
            <a:ext cx="7772400" cy="5066771"/>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a:t>Segmented-page mapping</a:t>
            </a:r>
          </a:p>
        </p:txBody>
      </p:sp>
    </p:spTree>
    <p:extLst>
      <p:ext uri="{BB962C8B-B14F-4D97-AF65-F5344CB8AC3E}">
        <p14:creationId xmlns:p14="http://schemas.microsoft.com/office/powerpoint/2010/main" val="3869807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example-</a:t>
            </a:r>
          </a:p>
        </p:txBody>
      </p:sp>
      <p:sp>
        <p:nvSpPr>
          <p:cNvPr id="3" name="Content Placeholder 2"/>
          <p:cNvSpPr>
            <a:spLocks noGrp="1"/>
          </p:cNvSpPr>
          <p:nvPr>
            <p:ph sz="quarter" idx="1"/>
          </p:nvPr>
        </p:nvSpPr>
        <p:spPr/>
        <p:txBody>
          <a:bodyPr/>
          <a:lstStyle/>
          <a:p>
            <a:r>
              <a:rPr lang="en-US" dirty="0"/>
              <a:t>Consider a 20 bit logical address specified in below figure. The 4-bit segment number specifies one of 16 possible segments.</a:t>
            </a:r>
          </a:p>
          <a:p>
            <a:r>
              <a:rPr lang="en-US" dirty="0"/>
              <a:t>The 8-bit word filed implies a page size of 256 words.</a:t>
            </a:r>
          </a:p>
          <a:p>
            <a:r>
              <a:rPr lang="en-US" dirty="0"/>
              <a:t>This configuration allows each segment to have any number of pages </a:t>
            </a:r>
            <a:r>
              <a:rPr lang="en-US" dirty="0" err="1"/>
              <a:t>upto</a:t>
            </a:r>
            <a:r>
              <a:rPr lang="en-US" dirty="0"/>
              <a:t> 256.</a:t>
            </a:r>
          </a:p>
          <a:p>
            <a:endParaRPr lang="en-US" dirty="0"/>
          </a:p>
        </p:txBody>
      </p:sp>
      <p:pic>
        <p:nvPicPr>
          <p:cNvPr id="4" name="Picture 3" descr="img98.PNG"/>
          <p:cNvPicPr>
            <a:picLocks noChangeAspect="1"/>
          </p:cNvPicPr>
          <p:nvPr/>
        </p:nvPicPr>
        <p:blipFill>
          <a:blip r:embed="rId2"/>
          <a:stretch>
            <a:fillRect/>
          </a:stretch>
        </p:blipFill>
        <p:spPr>
          <a:xfrm>
            <a:off x="304800" y="3810000"/>
            <a:ext cx="7924800" cy="1842976"/>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sz="quarter" idx="1"/>
          </p:nvPr>
        </p:nvSpPr>
        <p:spPr/>
        <p:txBody>
          <a:bodyPr/>
          <a:lstStyle/>
          <a:p>
            <a:r>
              <a:rPr lang="en-US" dirty="0"/>
              <a:t>The physical memory shown in below figure consists of 2</a:t>
            </a:r>
            <a:r>
              <a:rPr lang="en-US" baseline="30000" dirty="0"/>
              <a:t>20</a:t>
            </a:r>
            <a:r>
              <a:rPr lang="en-US" dirty="0"/>
              <a:t> words of 32 bits each.</a:t>
            </a:r>
          </a:p>
          <a:p>
            <a:r>
              <a:rPr lang="en-US" dirty="0"/>
              <a:t>The 20 bit address is divided into 12 bit block number and 8-bit word number.</a:t>
            </a:r>
          </a:p>
          <a:p>
            <a:endParaRPr lang="en-US" dirty="0"/>
          </a:p>
        </p:txBody>
      </p:sp>
      <p:pic>
        <p:nvPicPr>
          <p:cNvPr id="4" name="Picture 3" descr="img98.PNG"/>
          <p:cNvPicPr>
            <a:picLocks noChangeAspect="1"/>
          </p:cNvPicPr>
          <p:nvPr/>
        </p:nvPicPr>
        <p:blipFill>
          <a:blip r:embed="rId2"/>
          <a:srcRect r="5704" b="7715"/>
          <a:stretch>
            <a:fillRect/>
          </a:stretch>
        </p:blipFill>
        <p:spPr>
          <a:xfrm>
            <a:off x="914400" y="2819400"/>
            <a:ext cx="7135664" cy="2148039"/>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r>
              <a:rPr lang="en-US" dirty="0"/>
              <a:t>Consider a program loaded into memory that requires 5 pages. The OS assign segment 6 and pages 0 through 4, as shown in below figure.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total logical address range is from hexadecimal 60000 to 604FF.</a:t>
            </a:r>
          </a:p>
        </p:txBody>
      </p:sp>
      <p:pic>
        <p:nvPicPr>
          <p:cNvPr id="4" name="Picture 3" descr="img98.PNG"/>
          <p:cNvPicPr>
            <a:picLocks noChangeAspect="1"/>
          </p:cNvPicPr>
          <p:nvPr/>
        </p:nvPicPr>
        <p:blipFill>
          <a:blip r:embed="rId2"/>
          <a:srcRect b="13817"/>
          <a:stretch>
            <a:fillRect/>
          </a:stretch>
        </p:blipFill>
        <p:spPr>
          <a:xfrm>
            <a:off x="2286000" y="2362199"/>
            <a:ext cx="3600889" cy="2793027"/>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98.PNG"/>
          <p:cNvPicPr>
            <a:picLocks noChangeAspect="1"/>
          </p:cNvPicPr>
          <p:nvPr/>
        </p:nvPicPr>
        <p:blipFill>
          <a:blip r:embed="rId2"/>
          <a:srcRect b="16238"/>
          <a:stretch>
            <a:fillRect/>
          </a:stretch>
        </p:blipFill>
        <p:spPr>
          <a:xfrm>
            <a:off x="6019800" y="228600"/>
            <a:ext cx="2667159" cy="2867035"/>
          </a:xfrm>
          <a:prstGeom prst="rect">
            <a:avLst/>
          </a:prstGeom>
        </p:spPr>
      </p:pic>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a:xfrm>
            <a:off x="457200" y="1066800"/>
            <a:ext cx="4038600" cy="1905000"/>
          </a:xfrm>
        </p:spPr>
        <p:txBody>
          <a:bodyPr>
            <a:normAutofit fontScale="85000" lnSpcReduction="10000"/>
          </a:bodyPr>
          <a:lstStyle/>
          <a:p>
            <a:r>
              <a:rPr lang="en-US" dirty="0"/>
              <a:t>The correspondence between each memory block &amp; logical page number is shown in a table as</a:t>
            </a:r>
          </a:p>
          <a:p>
            <a:endParaRPr lang="en-US" dirty="0"/>
          </a:p>
          <a:p>
            <a:r>
              <a:rPr lang="en-US" dirty="0"/>
              <a:t>The information from above table in entered in segment &amp; page table as shown below:</a:t>
            </a:r>
          </a:p>
        </p:txBody>
      </p:sp>
      <p:cxnSp>
        <p:nvCxnSpPr>
          <p:cNvPr id="6" name="Straight Arrow Connector 5"/>
          <p:cNvCxnSpPr/>
          <p:nvPr/>
        </p:nvCxnSpPr>
        <p:spPr>
          <a:xfrm>
            <a:off x="4648200" y="1676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img98.PNG"/>
          <p:cNvPicPr>
            <a:picLocks noChangeAspect="1"/>
          </p:cNvPicPr>
          <p:nvPr/>
        </p:nvPicPr>
        <p:blipFill>
          <a:blip r:embed="rId3"/>
          <a:stretch>
            <a:fillRect/>
          </a:stretch>
        </p:blipFill>
        <p:spPr>
          <a:xfrm>
            <a:off x="457200" y="2971800"/>
            <a:ext cx="8003730" cy="3886200"/>
          </a:xfrm>
          <a:prstGeom prst="rect">
            <a:avLst/>
          </a:prstGeom>
        </p:spPr>
      </p:pic>
      <p:cxnSp>
        <p:nvCxnSpPr>
          <p:cNvPr id="15" name="Elbow Connector 14"/>
          <p:cNvCxnSpPr/>
          <p:nvPr/>
        </p:nvCxnSpPr>
        <p:spPr>
          <a:xfrm>
            <a:off x="4572000" y="2590800"/>
            <a:ext cx="533400" cy="304800"/>
          </a:xfrm>
          <a:prstGeom prst="bentConnector3">
            <a:avLst>
              <a:gd name="adj1" fmla="val 15813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lstStyle/>
          <a:p>
            <a:r>
              <a:rPr lang="en-US" dirty="0"/>
              <a:t>The typical access time ratio between cache and main memory  is about 1 to 7. For example, a typical cache memory may have an access time of 100ns, while main memory access time may be 700ns. Auxiliary memory average access time is usually 1000 times that of main memory.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sz="quarter" idx="1"/>
          </p:nvPr>
        </p:nvSpPr>
        <p:spPr/>
        <p:txBody>
          <a:bodyPr>
            <a:normAutofit lnSpcReduction="10000"/>
          </a:bodyPr>
          <a:lstStyle/>
          <a:p>
            <a:r>
              <a:rPr lang="en-US" dirty="0"/>
              <a:t>Now consider the logical address given below:</a:t>
            </a:r>
          </a:p>
          <a:p>
            <a:endParaRPr lang="en-US" dirty="0"/>
          </a:p>
          <a:p>
            <a:endParaRPr lang="en-US" dirty="0"/>
          </a:p>
          <a:p>
            <a:endParaRPr lang="en-US" dirty="0"/>
          </a:p>
          <a:p>
            <a:endParaRPr lang="en-US" dirty="0"/>
          </a:p>
          <a:p>
            <a:r>
              <a:rPr lang="en-US" dirty="0"/>
              <a:t>The 20 bit logical address is listed as 5 digit hexadecimal number.</a:t>
            </a:r>
          </a:p>
          <a:p>
            <a:r>
              <a:rPr lang="en-US" dirty="0"/>
              <a:t>It refers to word number 7E of page number 02 and segment 6.</a:t>
            </a:r>
          </a:p>
          <a:p>
            <a:r>
              <a:rPr lang="en-US" dirty="0"/>
              <a:t>By viewing previous slide diagram we can see, the base of segment 6 in the page table is at address 35.</a:t>
            </a:r>
          </a:p>
          <a:p>
            <a:r>
              <a:rPr lang="en-US" dirty="0"/>
              <a:t>As segment 6 is associated with 5 pages so the range will be from 35 through 39.</a:t>
            </a:r>
          </a:p>
          <a:p>
            <a:r>
              <a:rPr lang="en-US" dirty="0"/>
              <a:t>Page 2 of segment 6 is at address 35 + 2 = 37.</a:t>
            </a:r>
          </a:p>
          <a:p>
            <a:r>
              <a:rPr lang="en-US" dirty="0"/>
              <a:t>The physical memory block at 37 is 019.</a:t>
            </a:r>
          </a:p>
          <a:p>
            <a:r>
              <a:rPr lang="en-US" dirty="0"/>
              <a:t>Word 7E in block 019 gives the 20-bit address 0197E.</a:t>
            </a:r>
          </a:p>
        </p:txBody>
      </p:sp>
      <p:pic>
        <p:nvPicPr>
          <p:cNvPr id="4" name="Picture 3" descr="img98.PNG"/>
          <p:cNvPicPr>
            <a:picLocks noChangeAspect="1"/>
          </p:cNvPicPr>
          <p:nvPr/>
        </p:nvPicPr>
        <p:blipFill>
          <a:blip r:embed="rId2"/>
          <a:stretch>
            <a:fillRect/>
          </a:stretch>
        </p:blipFill>
        <p:spPr>
          <a:xfrm>
            <a:off x="1981200" y="1447800"/>
            <a:ext cx="5696710" cy="13186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MEMORY</a:t>
            </a:r>
          </a:p>
        </p:txBody>
      </p:sp>
      <p:sp>
        <p:nvSpPr>
          <p:cNvPr id="3" name="Content Placeholder 2"/>
          <p:cNvSpPr>
            <a:spLocks noGrp="1"/>
          </p:cNvSpPr>
          <p:nvPr>
            <p:ph sz="quarter" idx="1"/>
          </p:nvPr>
        </p:nvSpPr>
        <p:spPr/>
        <p:txBody>
          <a:bodyPr/>
          <a:lstStyle/>
          <a:p>
            <a:pPr lvl="0"/>
            <a:r>
              <a:rPr lang="en-US" dirty="0"/>
              <a:t>The main memory is the central storage unit in a computer system.</a:t>
            </a:r>
          </a:p>
          <a:p>
            <a:pPr lvl="0"/>
            <a:r>
              <a:rPr lang="en-US" dirty="0"/>
              <a:t>Primary memory holds only those data and instructions on which computer is currently working.</a:t>
            </a:r>
          </a:p>
          <a:p>
            <a:pPr lvl="0"/>
            <a:r>
              <a:rPr lang="en-US" dirty="0"/>
              <a:t>It has limited capacity and data is lost when power is switched off.</a:t>
            </a:r>
          </a:p>
          <a:p>
            <a:pPr lvl="0"/>
            <a:r>
              <a:rPr lang="en-US" dirty="0"/>
              <a:t>It is generally made up of semiconductor device.</a:t>
            </a:r>
          </a:p>
          <a:p>
            <a:pPr lvl="0"/>
            <a:r>
              <a:rPr lang="en-US" dirty="0"/>
              <a:t>These memories are not as fast as registers.</a:t>
            </a:r>
          </a:p>
          <a:p>
            <a:pPr lvl="0"/>
            <a:r>
              <a:rPr lang="en-US" dirty="0"/>
              <a:t>The data and instruction required to be processed reside in main memory.</a:t>
            </a:r>
          </a:p>
          <a:p>
            <a:pPr lvl="0"/>
            <a:r>
              <a:rPr lang="en-US" dirty="0"/>
              <a:t>It is divided into two subcategories RAM and ROM.</a:t>
            </a:r>
          </a:p>
          <a:p>
            <a:r>
              <a:rPr lang="en-US" b="1" dirty="0"/>
              <a:t>RAM– Random Access memory</a:t>
            </a:r>
            <a:endParaRPr lang="en-US" dirty="0"/>
          </a:p>
          <a:p>
            <a:r>
              <a:rPr lang="en-US" b="1" dirty="0"/>
              <a:t>ROM– Read Only memory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MEMORY (RAM)</a:t>
            </a:r>
          </a:p>
        </p:txBody>
      </p:sp>
      <p:sp>
        <p:nvSpPr>
          <p:cNvPr id="3" name="Content Placeholder 2"/>
          <p:cNvSpPr>
            <a:spLocks noGrp="1"/>
          </p:cNvSpPr>
          <p:nvPr>
            <p:ph sz="quarter" idx="1"/>
          </p:nvPr>
        </p:nvSpPr>
        <p:spPr/>
        <p:txBody>
          <a:bodyPr/>
          <a:lstStyle/>
          <a:p>
            <a:r>
              <a:rPr lang="en-US" dirty="0"/>
              <a:t>RAM (Random Access Memory) is the internal memory of the CPU for storing data, program, and program result. </a:t>
            </a:r>
          </a:p>
          <a:p>
            <a:r>
              <a:rPr lang="en-US" dirty="0"/>
              <a:t>It is a read/write memory which stores data until the machine is working. As soon as the machine is switched off, data is erased.</a:t>
            </a:r>
          </a:p>
          <a:p>
            <a:r>
              <a:rPr lang="en-US" dirty="0"/>
              <a:t>RAM is volatile, i.e. data stored in it is lost when we switch off the computer or if there is a power failure. </a:t>
            </a:r>
          </a:p>
          <a:p>
            <a:r>
              <a:rPr lang="en-US" dirty="0"/>
              <a:t>RAM is of two types-</a:t>
            </a:r>
          </a:p>
          <a:p>
            <a:pPr lvl="1"/>
            <a:r>
              <a:rPr lang="en-US" dirty="0"/>
              <a:t>Static RAM (SRAM)</a:t>
            </a:r>
          </a:p>
          <a:p>
            <a:pPr lvl="1"/>
            <a:r>
              <a:rPr lang="en-US" dirty="0"/>
              <a:t>Dynamic RAM (DRAM)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730F74-E6C4-4EAA-8D20-7CE9D17A1031}"/>
</file>

<file path=customXml/itemProps2.xml><?xml version="1.0" encoding="utf-8"?>
<ds:datastoreItem xmlns:ds="http://schemas.openxmlformats.org/officeDocument/2006/customXml" ds:itemID="{CCF0B2AE-7556-483B-B551-D38AB88CA02E}"/>
</file>

<file path=customXml/itemProps3.xml><?xml version="1.0" encoding="utf-8"?>
<ds:datastoreItem xmlns:ds="http://schemas.openxmlformats.org/officeDocument/2006/customXml" ds:itemID="{46D4BB1A-F15C-4886-A3D3-0AD962519FE9}"/>
</file>

<file path=docProps/app.xml><?xml version="1.0" encoding="utf-8"?>
<Properties xmlns="http://schemas.openxmlformats.org/officeDocument/2006/extended-properties" xmlns:vt="http://schemas.openxmlformats.org/officeDocument/2006/docPropsVTypes">
  <Template>Oriel</Template>
  <TotalTime>4416</TotalTime>
  <Words>6373</Words>
  <Application>Microsoft Macintosh PowerPoint</Application>
  <PresentationFormat>On-screen Show (4:3)</PresentationFormat>
  <Paragraphs>408</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Century Schoolbook</vt:lpstr>
      <vt:lpstr>Wingdings</vt:lpstr>
      <vt:lpstr>Wingdings 2</vt:lpstr>
      <vt:lpstr>Oriel</vt:lpstr>
      <vt:lpstr>Computer System Architecture</vt:lpstr>
      <vt:lpstr>overview</vt:lpstr>
      <vt:lpstr>MEMORY HIERARCHY</vt:lpstr>
      <vt:lpstr>Contd… </vt:lpstr>
      <vt:lpstr>Contd…</vt:lpstr>
      <vt:lpstr>Contd…</vt:lpstr>
      <vt:lpstr>Contd…</vt:lpstr>
      <vt:lpstr>MAIN MEMORY</vt:lpstr>
      <vt:lpstr>RANDOM ACCESS MEMORY (RAM)</vt:lpstr>
      <vt:lpstr>Contd…</vt:lpstr>
      <vt:lpstr>PowerPoint Presentation</vt:lpstr>
      <vt:lpstr>RAM CHIP</vt:lpstr>
      <vt:lpstr>PowerPoint Presentation</vt:lpstr>
      <vt:lpstr>Explanation-</vt:lpstr>
      <vt:lpstr>ROM</vt:lpstr>
      <vt:lpstr>Rom chips</vt:lpstr>
      <vt:lpstr>Memory Address Map</vt:lpstr>
      <vt:lpstr>Example of memory address map</vt:lpstr>
      <vt:lpstr>Contd…</vt:lpstr>
      <vt:lpstr>AUXILIARY MEMORY</vt:lpstr>
      <vt:lpstr>Magnetic disks</vt:lpstr>
      <vt:lpstr>Contd…</vt:lpstr>
      <vt:lpstr>Contd..</vt:lpstr>
      <vt:lpstr>MAGNETIC TAPE</vt:lpstr>
      <vt:lpstr>PowerPoint Presentation</vt:lpstr>
      <vt:lpstr>Contd…</vt:lpstr>
      <vt:lpstr>ASSOCIATIVE MEMORY</vt:lpstr>
      <vt:lpstr>Contd…</vt:lpstr>
      <vt:lpstr>Block diagram of associative memory</vt:lpstr>
      <vt:lpstr>PowerPoint Presentation</vt:lpstr>
      <vt:lpstr>PowerPoint Presentation</vt:lpstr>
      <vt:lpstr>CACHE MEMORY</vt:lpstr>
      <vt:lpstr>Contd…</vt:lpstr>
      <vt:lpstr>Contd…</vt:lpstr>
      <vt:lpstr>Associative mapping diagram-</vt:lpstr>
      <vt:lpstr>Associative mapping</vt:lpstr>
      <vt:lpstr>Direct Mapping</vt:lpstr>
      <vt:lpstr>Direct Mapping</vt:lpstr>
      <vt:lpstr>Each word in cache consists of the data word and its associated tag.  When a new word is first brought into the cache, the tag bits are stored alongside the data bits. When the CPU generates a memory request the index field is used for the address to access the cache. The tag field of the CPU address is compared with the tag in the word read from the cache.  If the two tags match, there is a hit and the desired data word is in cache. If there is no match, there is a miss and the required word is read from main memory. It is then stored in the cache together with the new tag, replacing the previous value. The word at address zero is presently stored in the cache (index = 000, tag = 00, data = 1220).</vt:lpstr>
      <vt:lpstr>PowerPoint Presentation</vt:lpstr>
      <vt:lpstr>Set-Associative Mapping</vt:lpstr>
      <vt:lpstr>Set-Associative Mapping</vt:lpstr>
      <vt:lpstr>Set-Associative Mapping</vt:lpstr>
      <vt:lpstr>Set-Associative Mapping</vt:lpstr>
      <vt:lpstr>Explain Write-through and Write-back cache write method.</vt:lpstr>
      <vt:lpstr>Contd…</vt:lpstr>
      <vt:lpstr>Virtual Memory</vt:lpstr>
      <vt:lpstr>Virtual Memory explanation-</vt:lpstr>
      <vt:lpstr>Virtual Memory</vt:lpstr>
      <vt:lpstr>Fig: Memory table for mapping the virtual address</vt:lpstr>
      <vt:lpstr>Address mapping using pages</vt:lpstr>
      <vt:lpstr>Memory table in a paged system</vt:lpstr>
      <vt:lpstr>Explanation-</vt:lpstr>
      <vt:lpstr>Contd…</vt:lpstr>
      <vt:lpstr>Contd..</vt:lpstr>
      <vt:lpstr>ASSOCIATIVE MEMORY PAGE TABLE</vt:lpstr>
      <vt:lpstr>Diagram-</vt:lpstr>
      <vt:lpstr>Explanation-</vt:lpstr>
      <vt:lpstr>Page replacement</vt:lpstr>
      <vt:lpstr>Fifo replacement algorithm- </vt:lpstr>
      <vt:lpstr>Least recently used Page replacement algorithm-</vt:lpstr>
      <vt:lpstr>Memory management hardware</vt:lpstr>
      <vt:lpstr>Memory management hardware</vt:lpstr>
      <vt:lpstr>Explanation-</vt:lpstr>
      <vt:lpstr>Segmented-page mapping</vt:lpstr>
      <vt:lpstr>Numerical example-</vt:lpstr>
      <vt:lpstr>Contd..</vt:lpstr>
      <vt:lpstr>Contd…</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Architecture</dc:title>
  <dc:creator>Neha</dc:creator>
  <cp:lastModifiedBy>Neha Gulati</cp:lastModifiedBy>
  <cp:revision>560</cp:revision>
  <dcterms:created xsi:type="dcterms:W3CDTF">2018-07-30T09:53:14Z</dcterms:created>
  <dcterms:modified xsi:type="dcterms:W3CDTF">2020-11-26T05:32:59Z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