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39.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78.xml" ContentType="application/vnd.openxmlformats-officedocument.presentationml.slide+xml"/>
  <Override PartName="/ppt/slides/slide77.xml" ContentType="application/vnd.openxmlformats-officedocument.presentationml.slide+xml"/>
  <Override PartName="/ppt/slides/slide76.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3.xml" ContentType="application/vnd.openxmlformats-officedocument.presentationml.slide+xml"/>
  <Override PartName="/ppt/slides/slide92.xml" ContentType="application/vnd.openxmlformats-officedocument.presentationml.slide+xml"/>
  <Override PartName="/ppt/slides/slide91.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38.xml" ContentType="application/vnd.openxmlformats-officedocument.presentationml.slide+xml"/>
  <Override PartName="/ppt/slides/slide99.xml" ContentType="application/vnd.openxmlformats-officedocument.presentationml.slide+xml"/>
  <Override PartName="/ppt/slides/slide101.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00.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3.xml" ContentType="application/vnd.openxmlformats-officedocument.presentationml.slide+xml"/>
  <Override PartName="/ppt/slides/slide17.xml" ContentType="application/vnd.openxmlformats-officedocument.presentationml.slide+xml"/>
  <Override PartName="/ppt/slides/slide25.xml" ContentType="application/vnd.openxmlformats-officedocument.presentationml.slide+xml"/>
  <Override PartName="/ppt/slides/slide110.xml" ContentType="application/vnd.openxmlformats-officedocument.presentationml.slide+xml"/>
  <Override PartName="/ppt/slides/slide109.xml" ContentType="application/vnd.openxmlformats-officedocument.presentationml.slide+xml"/>
  <Override PartName="/ppt/slides/slide108.xml" ContentType="application/vnd.openxmlformats-officedocument.presentationml.slide+xml"/>
  <Override PartName="/ppt/slides/slide107.xml" ContentType="application/vnd.openxmlformats-officedocument.presentationml.slide+xml"/>
  <Override PartName="/ppt/slides/slide24.xml" ContentType="application/vnd.openxmlformats-officedocument.presentationml.slide+xml"/>
  <Override PartName="/ppt/slides/slide105.xml" ContentType="application/vnd.openxmlformats-officedocument.presentationml.slide+xml"/>
  <Override PartName="/ppt/slides/slide104.xml" ContentType="application/vnd.openxmlformats-officedocument.presentationml.slide+xml"/>
  <Override PartName="/ppt/slides/slide103.xml" ContentType="application/vnd.openxmlformats-officedocument.presentationml.slide+xml"/>
  <Override PartName="/ppt/slides/slide102.xml" ContentType="application/vnd.openxmlformats-officedocument.presentationml.slide+xml"/>
  <Override PartName="/ppt/slides/slide37.xml" ContentType="application/vnd.openxmlformats-officedocument.presentationml.slide+xml"/>
  <Override PartName="/ppt/slides/slide106.xml" ContentType="application/vnd.openxmlformats-officedocument.presentationml.slide+xml"/>
  <Override PartName="/ppt/slides/slide3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6.xml" ContentType="application/vnd.openxmlformats-officedocument.presentationml.slide+xml"/>
  <Override PartName="/ppt/slides/slide31.xml" ContentType="application/vnd.openxmlformats-officedocument.presentationml.slide+xml"/>
  <Override PartName="/ppt/slides/slide34.xml" ContentType="application/vnd.openxmlformats-officedocument.presentationml.slide+xml"/>
  <Override PartName="/ppt/slides/slide30.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slideLayouts/slideLayout1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12"/>
  </p:notesMasterIdLst>
  <p:sldIdLst>
    <p:sldId id="256" r:id="rId2"/>
    <p:sldId id="352"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350" r:id="rId17"/>
    <p:sldId id="271" r:id="rId18"/>
    <p:sldId id="272" r:id="rId19"/>
    <p:sldId id="273" r:id="rId20"/>
    <p:sldId id="274" r:id="rId21"/>
    <p:sldId id="275" r:id="rId22"/>
    <p:sldId id="276" r:id="rId23"/>
    <p:sldId id="277" r:id="rId24"/>
    <p:sldId id="278" r:id="rId25"/>
    <p:sldId id="279" r:id="rId26"/>
    <p:sldId id="280" r:id="rId27"/>
    <p:sldId id="282" r:id="rId28"/>
    <p:sldId id="299" r:id="rId29"/>
    <p:sldId id="283" r:id="rId30"/>
    <p:sldId id="300" r:id="rId31"/>
    <p:sldId id="301" r:id="rId32"/>
    <p:sldId id="303" r:id="rId33"/>
    <p:sldId id="284" r:id="rId34"/>
    <p:sldId id="285" r:id="rId35"/>
    <p:sldId id="287" r:id="rId36"/>
    <p:sldId id="288" r:id="rId37"/>
    <p:sldId id="289" r:id="rId38"/>
    <p:sldId id="291" r:id="rId39"/>
    <p:sldId id="292" r:id="rId40"/>
    <p:sldId id="293" r:id="rId41"/>
    <p:sldId id="294" r:id="rId42"/>
    <p:sldId id="295" r:id="rId43"/>
    <p:sldId id="296" r:id="rId44"/>
    <p:sldId id="297" r:id="rId45"/>
    <p:sldId id="298" r:id="rId46"/>
    <p:sldId id="351" r:id="rId47"/>
    <p:sldId id="364" r:id="rId48"/>
    <p:sldId id="306" r:id="rId49"/>
    <p:sldId id="307" r:id="rId50"/>
    <p:sldId id="308" r:id="rId51"/>
    <p:sldId id="309" r:id="rId52"/>
    <p:sldId id="310" r:id="rId53"/>
    <p:sldId id="305" r:id="rId54"/>
    <p:sldId id="311" r:id="rId55"/>
    <p:sldId id="365" r:id="rId56"/>
    <p:sldId id="366" r:id="rId57"/>
    <p:sldId id="367" r:id="rId58"/>
    <p:sldId id="368" r:id="rId59"/>
    <p:sldId id="369" r:id="rId60"/>
    <p:sldId id="370" r:id="rId61"/>
    <p:sldId id="371" r:id="rId62"/>
    <p:sldId id="315" r:id="rId63"/>
    <p:sldId id="316" r:id="rId64"/>
    <p:sldId id="317" r:id="rId65"/>
    <p:sldId id="375" r:id="rId66"/>
    <p:sldId id="314" r:id="rId67"/>
    <p:sldId id="318" r:id="rId68"/>
    <p:sldId id="320" r:id="rId69"/>
    <p:sldId id="321" r:id="rId70"/>
    <p:sldId id="322" r:id="rId71"/>
    <p:sldId id="323" r:id="rId72"/>
    <p:sldId id="324" r:id="rId73"/>
    <p:sldId id="332" r:id="rId74"/>
    <p:sldId id="337" r:id="rId75"/>
    <p:sldId id="338" r:id="rId76"/>
    <p:sldId id="339" r:id="rId77"/>
    <p:sldId id="340" r:id="rId78"/>
    <p:sldId id="341" r:id="rId79"/>
    <p:sldId id="342" r:id="rId80"/>
    <p:sldId id="343" r:id="rId81"/>
    <p:sldId id="344" r:id="rId82"/>
    <p:sldId id="374" r:id="rId83"/>
    <p:sldId id="373" r:id="rId84"/>
    <p:sldId id="346" r:id="rId85"/>
    <p:sldId id="347" r:id="rId86"/>
    <p:sldId id="348" r:id="rId87"/>
    <p:sldId id="349" r:id="rId88"/>
    <p:sldId id="333" r:id="rId89"/>
    <p:sldId id="334" r:id="rId90"/>
    <p:sldId id="335" r:id="rId91"/>
    <p:sldId id="376" r:id="rId92"/>
    <p:sldId id="336" r:id="rId93"/>
    <p:sldId id="377" r:id="rId94"/>
    <p:sldId id="378" r:id="rId95"/>
    <p:sldId id="379" r:id="rId96"/>
    <p:sldId id="380" r:id="rId97"/>
    <p:sldId id="381" r:id="rId98"/>
    <p:sldId id="382" r:id="rId99"/>
    <p:sldId id="383" r:id="rId100"/>
    <p:sldId id="384" r:id="rId101"/>
    <p:sldId id="385" r:id="rId102"/>
    <p:sldId id="386" r:id="rId103"/>
    <p:sldId id="387" r:id="rId104"/>
    <p:sldId id="388" r:id="rId105"/>
    <p:sldId id="389" r:id="rId106"/>
    <p:sldId id="390" r:id="rId107"/>
    <p:sldId id="392" r:id="rId108"/>
    <p:sldId id="391" r:id="rId109"/>
    <p:sldId id="393" r:id="rId110"/>
    <p:sldId id="394" r:id="rId111"/>
  </p:sldIdLst>
  <p:sldSz cx="9144000" cy="6858000" type="screen4x3"/>
  <p:notesSz cx="6858000" cy="9144000"/>
  <p:defaultTextStyle>
    <a:defPPr>
      <a:defRPr lang="en-US"/>
    </a:defPPr>
    <a:lvl1pPr algn="ctr"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ctr"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ctr"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ctr"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ctr"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6F66"/>
    <a:srgbClr val="237A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p:cViewPr varScale="1">
        <p:scale>
          <a:sx n="74" d="100"/>
          <a:sy n="74" d="100"/>
        </p:scale>
        <p:origin x="116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customXml" Target="../customXml/item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118" Type="http://schemas.openxmlformats.org/officeDocument/2006/relationships/customXml" Target="../customXml/item2.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viewProps" Target="viewProps.xml"/><Relationship Id="rId119" Type="http://schemas.openxmlformats.org/officeDocument/2006/relationships/customXml" Target="../customXml/item3.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latin typeface="Arial" panose="020B0604020202020204" pitchFamily="34" charset="0"/>
              </a:defRPr>
            </a:lvl1pPr>
          </a:lstStyle>
          <a:p>
            <a:endParaRPr lang="en-US"/>
          </a:p>
        </p:txBody>
      </p:sp>
      <p:sp>
        <p:nvSpPr>
          <p:cNvPr id="8397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defRPr>
            </a:lvl1pPr>
          </a:lstStyle>
          <a:p>
            <a:endParaRPr lang="en-US"/>
          </a:p>
        </p:txBody>
      </p:sp>
      <p:sp>
        <p:nvSpPr>
          <p:cNvPr id="839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397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latin typeface="Arial" panose="020B0604020202020204" pitchFamily="34" charset="0"/>
              </a:defRPr>
            </a:lvl1pPr>
          </a:lstStyle>
          <a:p>
            <a:endParaRPr lang="en-US"/>
          </a:p>
        </p:txBody>
      </p:sp>
      <p:sp>
        <p:nvSpPr>
          <p:cNvPr id="8397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fld id="{3BA4DE8F-5554-4DDD-B13F-15465B2F4784}" type="slidenum">
              <a:rPr lang="en-US"/>
              <a:pPr/>
              <a:t>‹#›</a:t>
            </a:fld>
            <a:endParaRPr lang="en-US"/>
          </a:p>
        </p:txBody>
      </p:sp>
    </p:spTree>
    <p:extLst>
      <p:ext uri="{BB962C8B-B14F-4D97-AF65-F5344CB8AC3E}">
        <p14:creationId xmlns:p14="http://schemas.microsoft.com/office/powerpoint/2010/main" val="213276982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146" name="Group 2"/>
          <p:cNvGrpSpPr>
            <a:grpSpLocks/>
          </p:cNvGrpSpPr>
          <p:nvPr/>
        </p:nvGrpSpPr>
        <p:grpSpPr bwMode="auto">
          <a:xfrm>
            <a:off x="0" y="2438400"/>
            <a:ext cx="9009063" cy="1052513"/>
            <a:chOff x="0" y="1536"/>
            <a:chExt cx="5675" cy="663"/>
          </a:xfrm>
        </p:grpSpPr>
        <p:grpSp>
          <p:nvGrpSpPr>
            <p:cNvPr id="6147" name="Group 3"/>
            <p:cNvGrpSpPr>
              <a:grpSpLocks/>
            </p:cNvGrpSpPr>
            <p:nvPr/>
          </p:nvGrpSpPr>
          <p:grpSpPr bwMode="auto">
            <a:xfrm>
              <a:off x="183" y="1604"/>
              <a:ext cx="448" cy="299"/>
              <a:chOff x="720" y="336"/>
              <a:chExt cx="624" cy="432"/>
            </a:xfrm>
          </p:grpSpPr>
          <p:sp>
            <p:nvSpPr>
              <p:cNvPr id="6148"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4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6150" name="Group 6"/>
            <p:cNvGrpSpPr>
              <a:grpSpLocks/>
            </p:cNvGrpSpPr>
            <p:nvPr/>
          </p:nvGrpSpPr>
          <p:grpSpPr bwMode="auto">
            <a:xfrm>
              <a:off x="261" y="1870"/>
              <a:ext cx="465" cy="299"/>
              <a:chOff x="912" y="2640"/>
              <a:chExt cx="672" cy="432"/>
            </a:xfrm>
          </p:grpSpPr>
          <p:sp>
            <p:nvSpPr>
              <p:cNvPr id="6151"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5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615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54"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5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6156" name="Rectangle 12"/>
          <p:cNvSpPr>
            <a:spLocks noGrp="1" noChangeArrowheads="1"/>
          </p:cNvSpPr>
          <p:nvPr>
            <p:ph type="ctrTitle"/>
          </p:nvPr>
        </p:nvSpPr>
        <p:spPr>
          <a:xfrm>
            <a:off x="990600" y="1676400"/>
            <a:ext cx="7772400" cy="1462088"/>
          </a:xfrm>
        </p:spPr>
        <p:txBody>
          <a:bodyPr/>
          <a:lstStyle>
            <a:lvl1pPr>
              <a:defRPr/>
            </a:lvl1pPr>
          </a:lstStyle>
          <a:p>
            <a:pPr lvl="0"/>
            <a:r>
              <a:rPr lang="en-US" noProof="0" smtClean="0"/>
              <a:t>Click to edit Master title style</a:t>
            </a:r>
          </a:p>
        </p:txBody>
      </p:sp>
      <p:sp>
        <p:nvSpPr>
          <p:cNvPr id="6157"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en-US" noProof="0" smtClean="0"/>
              <a:t>Click to edit Master subtitle style</a:t>
            </a:r>
          </a:p>
        </p:txBody>
      </p:sp>
      <p:sp>
        <p:nvSpPr>
          <p:cNvPr id="6158"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p>
        </p:txBody>
      </p:sp>
      <p:sp>
        <p:nvSpPr>
          <p:cNvPr id="6159"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p>
        </p:txBody>
      </p:sp>
      <p:sp>
        <p:nvSpPr>
          <p:cNvPr id="6160"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C8173F65-933D-4388-A37A-1851CEFE4E3E}"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F5F7B02-A535-410F-BC4E-0827C1A75294}" type="slidenum">
              <a:rPr lang="en-US"/>
              <a:pPr/>
              <a:t>‹#›</a:t>
            </a:fld>
            <a:endParaRPr lang="en-US"/>
          </a:p>
        </p:txBody>
      </p:sp>
    </p:spTree>
    <p:extLst>
      <p:ext uri="{BB962C8B-B14F-4D97-AF65-F5344CB8AC3E}">
        <p14:creationId xmlns:p14="http://schemas.microsoft.com/office/powerpoint/2010/main" val="3435647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93649B0-C835-4DA6-8B65-925282159E4F}" type="slidenum">
              <a:rPr lang="en-US"/>
              <a:pPr/>
              <a:t>‹#›</a:t>
            </a:fld>
            <a:endParaRPr lang="en-US"/>
          </a:p>
        </p:txBody>
      </p:sp>
    </p:spTree>
    <p:extLst>
      <p:ext uri="{BB962C8B-B14F-4D97-AF65-F5344CB8AC3E}">
        <p14:creationId xmlns:p14="http://schemas.microsoft.com/office/powerpoint/2010/main" val="1365276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1162050" y="6243638"/>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657600" y="6243638"/>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7042150" y="6243638"/>
            <a:ext cx="1905000" cy="457200"/>
          </a:xfrm>
        </p:spPr>
        <p:txBody>
          <a:bodyPr/>
          <a:lstStyle>
            <a:lvl1pPr>
              <a:defRPr/>
            </a:lvl1pPr>
          </a:lstStyle>
          <a:p>
            <a:fld id="{A85AA450-DD32-4A37-A1E3-5828A13B7F27}" type="slidenum">
              <a:rPr lang="en-US"/>
              <a:pPr/>
              <a:t>‹#›</a:t>
            </a:fld>
            <a:endParaRPr lang="en-US"/>
          </a:p>
        </p:txBody>
      </p:sp>
    </p:spTree>
    <p:extLst>
      <p:ext uri="{BB962C8B-B14F-4D97-AF65-F5344CB8AC3E}">
        <p14:creationId xmlns:p14="http://schemas.microsoft.com/office/powerpoint/2010/main" val="34211483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quarter" idx="2"/>
          </p:nvPr>
        </p:nvSpPr>
        <p:spPr>
          <a:xfrm>
            <a:off x="5145088" y="2017713"/>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Content Placeholder 4"/>
          <p:cNvSpPr>
            <a:spLocks noGrp="1"/>
          </p:cNvSpPr>
          <p:nvPr>
            <p:ph sz="quarter" idx="3"/>
          </p:nvPr>
        </p:nvSpPr>
        <p:spPr>
          <a:xfrm>
            <a:off x="5145088" y="4151313"/>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Date Placeholder 5"/>
          <p:cNvSpPr>
            <a:spLocks noGrp="1"/>
          </p:cNvSpPr>
          <p:nvPr>
            <p:ph type="dt" sz="half" idx="10"/>
          </p:nvPr>
        </p:nvSpPr>
        <p:spPr>
          <a:xfrm>
            <a:off x="1162050" y="6243638"/>
            <a:ext cx="1905000" cy="457200"/>
          </a:xfrm>
        </p:spPr>
        <p:txBody>
          <a:bodyPr/>
          <a:lstStyle>
            <a:lvl1pPr>
              <a:defRPr/>
            </a:lvl1pPr>
          </a:lstStyle>
          <a:p>
            <a:endParaRPr lang="en-US"/>
          </a:p>
        </p:txBody>
      </p:sp>
      <p:sp>
        <p:nvSpPr>
          <p:cNvPr id="7" name="Footer Placeholder 6"/>
          <p:cNvSpPr>
            <a:spLocks noGrp="1"/>
          </p:cNvSpPr>
          <p:nvPr>
            <p:ph type="ftr" sz="quarter" idx="11"/>
          </p:nvPr>
        </p:nvSpPr>
        <p:spPr>
          <a:xfrm>
            <a:off x="3657600" y="6243638"/>
            <a:ext cx="2895600" cy="457200"/>
          </a:xfrm>
        </p:spPr>
        <p:txBody>
          <a:bodyPr/>
          <a:lstStyle>
            <a:lvl1pPr>
              <a:defRPr/>
            </a:lvl1pPr>
          </a:lstStyle>
          <a:p>
            <a:endParaRPr lang="en-US"/>
          </a:p>
        </p:txBody>
      </p:sp>
      <p:sp>
        <p:nvSpPr>
          <p:cNvPr id="8" name="Slide Number Placeholder 7"/>
          <p:cNvSpPr>
            <a:spLocks noGrp="1"/>
          </p:cNvSpPr>
          <p:nvPr>
            <p:ph type="sldNum" sz="quarter" idx="12"/>
          </p:nvPr>
        </p:nvSpPr>
        <p:spPr>
          <a:xfrm>
            <a:off x="7042150" y="6243638"/>
            <a:ext cx="1905000" cy="457200"/>
          </a:xfrm>
        </p:spPr>
        <p:txBody>
          <a:bodyPr/>
          <a:lstStyle>
            <a:lvl1pPr>
              <a:defRPr/>
            </a:lvl1pPr>
          </a:lstStyle>
          <a:p>
            <a:fld id="{D38BF072-04D3-421F-B416-FECEA5461229}" type="slidenum">
              <a:rPr lang="en-US"/>
              <a:pPr/>
              <a:t>‹#›</a:t>
            </a:fld>
            <a:endParaRPr lang="en-US"/>
          </a:p>
        </p:txBody>
      </p:sp>
    </p:spTree>
    <p:extLst>
      <p:ext uri="{BB962C8B-B14F-4D97-AF65-F5344CB8AC3E}">
        <p14:creationId xmlns:p14="http://schemas.microsoft.com/office/powerpoint/2010/main" val="2481177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83E2F7F-822A-4D41-8C2E-B4C3D3E4A7ED}" type="slidenum">
              <a:rPr lang="en-US"/>
              <a:pPr/>
              <a:t>‹#›</a:t>
            </a:fld>
            <a:endParaRPr lang="en-US"/>
          </a:p>
        </p:txBody>
      </p:sp>
    </p:spTree>
    <p:extLst>
      <p:ext uri="{BB962C8B-B14F-4D97-AF65-F5344CB8AC3E}">
        <p14:creationId xmlns:p14="http://schemas.microsoft.com/office/powerpoint/2010/main" val="7510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2584971-C119-4361-90C8-940A4D835756}" type="slidenum">
              <a:rPr lang="en-US"/>
              <a:pPr/>
              <a:t>‹#›</a:t>
            </a:fld>
            <a:endParaRPr lang="en-US"/>
          </a:p>
        </p:txBody>
      </p:sp>
    </p:spTree>
    <p:extLst>
      <p:ext uri="{BB962C8B-B14F-4D97-AF65-F5344CB8AC3E}">
        <p14:creationId xmlns:p14="http://schemas.microsoft.com/office/powerpoint/2010/main" val="4083896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B3CAA1E-9282-4E93-9DBA-28F430DA4046}" type="slidenum">
              <a:rPr lang="en-US"/>
              <a:pPr/>
              <a:t>‹#›</a:t>
            </a:fld>
            <a:endParaRPr lang="en-US"/>
          </a:p>
        </p:txBody>
      </p:sp>
    </p:spTree>
    <p:extLst>
      <p:ext uri="{BB962C8B-B14F-4D97-AF65-F5344CB8AC3E}">
        <p14:creationId xmlns:p14="http://schemas.microsoft.com/office/powerpoint/2010/main" val="2473689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3E9515A8-3245-495E-8872-2C280B4A8B75}" type="slidenum">
              <a:rPr lang="en-US"/>
              <a:pPr/>
              <a:t>‹#›</a:t>
            </a:fld>
            <a:endParaRPr lang="en-US"/>
          </a:p>
        </p:txBody>
      </p:sp>
    </p:spTree>
    <p:extLst>
      <p:ext uri="{BB962C8B-B14F-4D97-AF65-F5344CB8AC3E}">
        <p14:creationId xmlns:p14="http://schemas.microsoft.com/office/powerpoint/2010/main" val="1553428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CB5FA80F-A8B0-4B3D-8801-743712CD2DF4}" type="slidenum">
              <a:rPr lang="en-US"/>
              <a:pPr/>
              <a:t>‹#›</a:t>
            </a:fld>
            <a:endParaRPr lang="en-US"/>
          </a:p>
        </p:txBody>
      </p:sp>
    </p:spTree>
    <p:extLst>
      <p:ext uri="{BB962C8B-B14F-4D97-AF65-F5344CB8AC3E}">
        <p14:creationId xmlns:p14="http://schemas.microsoft.com/office/powerpoint/2010/main" val="275980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6F82734B-A825-46BE-8346-1CFD41C17174}" type="slidenum">
              <a:rPr lang="en-US"/>
              <a:pPr/>
              <a:t>‹#›</a:t>
            </a:fld>
            <a:endParaRPr lang="en-US"/>
          </a:p>
        </p:txBody>
      </p:sp>
    </p:spTree>
    <p:extLst>
      <p:ext uri="{BB962C8B-B14F-4D97-AF65-F5344CB8AC3E}">
        <p14:creationId xmlns:p14="http://schemas.microsoft.com/office/powerpoint/2010/main" val="271686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80F6C48-D786-4050-938A-F44BEDD48E7A}" type="slidenum">
              <a:rPr lang="en-US"/>
              <a:pPr/>
              <a:t>‹#›</a:t>
            </a:fld>
            <a:endParaRPr lang="en-US"/>
          </a:p>
        </p:txBody>
      </p:sp>
    </p:spTree>
    <p:extLst>
      <p:ext uri="{BB962C8B-B14F-4D97-AF65-F5344CB8AC3E}">
        <p14:creationId xmlns:p14="http://schemas.microsoft.com/office/powerpoint/2010/main" val="1989856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A93DABE-79C6-43A5-AEC1-4E6491FA42B8}" type="slidenum">
              <a:rPr lang="en-US"/>
              <a:pPr/>
              <a:t>‹#›</a:t>
            </a:fld>
            <a:endParaRPr lang="en-US"/>
          </a:p>
        </p:txBody>
      </p:sp>
    </p:spTree>
    <p:extLst>
      <p:ext uri="{BB962C8B-B14F-4D97-AF65-F5344CB8AC3E}">
        <p14:creationId xmlns:p14="http://schemas.microsoft.com/office/powerpoint/2010/main" val="3089141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kumimoji="1" lang="en-US" sz="2400"/>
          </a:p>
        </p:txBody>
      </p:sp>
      <p:sp>
        <p:nvSpPr>
          <p:cNvPr id="5123"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kumimoji="1" lang="en-US" sz="2400"/>
          </a:p>
        </p:txBody>
      </p:sp>
      <p:sp>
        <p:nvSpPr>
          <p:cNvPr id="5124"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kumimoji="1" lang="en-US" sz="2400"/>
          </a:p>
        </p:txBody>
      </p:sp>
      <p:sp>
        <p:nvSpPr>
          <p:cNvPr id="5125"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kumimoji="1" lang="en-US" sz="2400"/>
          </a:p>
        </p:txBody>
      </p:sp>
      <p:sp>
        <p:nvSpPr>
          <p:cNvPr id="5126"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kumimoji="1" lang="en-US" sz="2400"/>
          </a:p>
        </p:txBody>
      </p:sp>
      <p:sp>
        <p:nvSpPr>
          <p:cNvPr id="5127"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kumimoji="1" lang="en-US" sz="2400"/>
          </a:p>
        </p:txBody>
      </p:sp>
      <p:sp>
        <p:nvSpPr>
          <p:cNvPr id="5128"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kumimoji="1" lang="en-US" sz="2400"/>
          </a:p>
        </p:txBody>
      </p:sp>
      <p:sp>
        <p:nvSpPr>
          <p:cNvPr id="5129"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5130"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31"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400"/>
            </a:lvl1pPr>
          </a:lstStyle>
          <a:p>
            <a:endParaRPr lang="en-US"/>
          </a:p>
        </p:txBody>
      </p:sp>
      <p:sp>
        <p:nvSpPr>
          <p:cNvPr id="5132"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vl1pPr>
          </a:lstStyle>
          <a:p>
            <a:endParaRPr lang="en-US"/>
          </a:p>
        </p:txBody>
      </p:sp>
      <p:sp>
        <p:nvSpPr>
          <p:cNvPr id="513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fld id="{9CC92190-7F94-4EF5-AD11-A40828B72A0D}"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17.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4.wmf"/><Relationship Id="rId5" Type="http://schemas.openxmlformats.org/officeDocument/2006/relationships/oleObject" Target="../embeddings/oleObject4.bin"/><Relationship Id="rId4" Type="http://schemas.openxmlformats.org/officeDocument/2006/relationships/image" Target="../media/image3.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image" Target="../media/image8.wmf"/><Relationship Id="rId5" Type="http://schemas.openxmlformats.org/officeDocument/2006/relationships/oleObject" Target="../embeddings/oleObject8.bin"/><Relationship Id="rId4" Type="http://schemas.openxmlformats.org/officeDocument/2006/relationships/image" Target="../media/image7.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en.wikipedia.org/wiki/Edg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0.w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t>Graph Theory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Definitions – Graph Type</a:t>
            </a:r>
          </a:p>
        </p:txBody>
      </p:sp>
      <p:sp>
        <p:nvSpPr>
          <p:cNvPr id="16387" name="Rectangle 3"/>
          <p:cNvSpPr>
            <a:spLocks noGrp="1" noChangeArrowheads="1"/>
          </p:cNvSpPr>
          <p:nvPr>
            <p:ph type="body" idx="1"/>
          </p:nvPr>
        </p:nvSpPr>
        <p:spPr>
          <a:xfrm>
            <a:off x="1143000" y="1981200"/>
            <a:ext cx="7772400" cy="1752600"/>
          </a:xfrm>
        </p:spPr>
        <p:txBody>
          <a:bodyPr/>
          <a:lstStyle/>
          <a:p>
            <a:pPr>
              <a:lnSpc>
                <a:spcPct val="90000"/>
              </a:lnSpc>
              <a:buFont typeface="Wingdings" panose="05000000000000000000" pitchFamily="2" charset="2"/>
              <a:buNone/>
            </a:pPr>
            <a:r>
              <a:rPr lang="en-US"/>
              <a:t>	</a:t>
            </a:r>
            <a:r>
              <a:rPr lang="en-US" sz="2000" b="1"/>
              <a:t>Directed Graph:</a:t>
            </a:r>
            <a:r>
              <a:rPr lang="en-US" sz="2000"/>
              <a:t> G(V, E), set of vertices V, and set of Edges E, that are ordered pair of elements of V (directed edges)</a:t>
            </a:r>
          </a:p>
          <a:p>
            <a:pPr>
              <a:lnSpc>
                <a:spcPct val="90000"/>
              </a:lnSpc>
              <a:buFont typeface="Wingdings" panose="05000000000000000000" pitchFamily="2" charset="2"/>
              <a:buNone/>
            </a:pPr>
            <a:r>
              <a:rPr lang="en-US" sz="2000"/>
              <a:t>	</a:t>
            </a:r>
            <a:r>
              <a:rPr lang="en-US" sz="2000">
                <a:solidFill>
                  <a:srgbClr val="237AC1"/>
                </a:solidFill>
              </a:rPr>
              <a:t>Representation</a:t>
            </a:r>
            <a:r>
              <a:rPr lang="en-US" sz="2000"/>
              <a:t> </a:t>
            </a:r>
            <a:r>
              <a:rPr lang="en-US" sz="2000">
                <a:solidFill>
                  <a:srgbClr val="237AC1"/>
                </a:solidFill>
              </a:rPr>
              <a:t>Example: G(V, E), V = {u, v, w}, E = {(u, v), (v, w), (w, u)}</a:t>
            </a:r>
          </a:p>
          <a:p>
            <a:pPr>
              <a:lnSpc>
                <a:spcPct val="90000"/>
              </a:lnSpc>
              <a:buFont typeface="Wingdings" panose="05000000000000000000" pitchFamily="2" charset="2"/>
              <a:buNone/>
            </a:pPr>
            <a:endParaRPr lang="en-US" sz="2000"/>
          </a:p>
        </p:txBody>
      </p:sp>
      <p:sp>
        <p:nvSpPr>
          <p:cNvPr id="16388" name="Oval 4"/>
          <p:cNvSpPr>
            <a:spLocks noChangeArrowheads="1"/>
          </p:cNvSpPr>
          <p:nvPr/>
        </p:nvSpPr>
        <p:spPr bwMode="auto">
          <a:xfrm>
            <a:off x="2971800" y="3962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u</a:t>
            </a:r>
          </a:p>
        </p:txBody>
      </p:sp>
      <p:sp>
        <p:nvSpPr>
          <p:cNvPr id="16389" name="Oval 5"/>
          <p:cNvSpPr>
            <a:spLocks noChangeArrowheads="1"/>
          </p:cNvSpPr>
          <p:nvPr/>
        </p:nvSpPr>
        <p:spPr bwMode="auto">
          <a:xfrm>
            <a:off x="3886200" y="5257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w</a:t>
            </a:r>
          </a:p>
        </p:txBody>
      </p:sp>
      <p:sp>
        <p:nvSpPr>
          <p:cNvPr id="16390" name="Oval 6"/>
          <p:cNvSpPr>
            <a:spLocks noChangeArrowheads="1"/>
          </p:cNvSpPr>
          <p:nvPr/>
        </p:nvSpPr>
        <p:spPr bwMode="auto">
          <a:xfrm>
            <a:off x="4876800" y="3962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v</a:t>
            </a:r>
          </a:p>
        </p:txBody>
      </p:sp>
      <p:sp>
        <p:nvSpPr>
          <p:cNvPr id="16391" name="Line 7"/>
          <p:cNvSpPr>
            <a:spLocks noChangeShapeType="1"/>
          </p:cNvSpPr>
          <p:nvPr/>
        </p:nvSpPr>
        <p:spPr bwMode="auto">
          <a:xfrm>
            <a:off x="3352800" y="4114800"/>
            <a:ext cx="1524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392" name="Line 8"/>
          <p:cNvSpPr>
            <a:spLocks noChangeShapeType="1"/>
          </p:cNvSpPr>
          <p:nvPr/>
        </p:nvSpPr>
        <p:spPr bwMode="auto">
          <a:xfrm flipH="1">
            <a:off x="4191000" y="4343400"/>
            <a:ext cx="7620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393" name="Line 9"/>
          <p:cNvSpPr>
            <a:spLocks noChangeShapeType="1"/>
          </p:cNvSpPr>
          <p:nvPr/>
        </p:nvSpPr>
        <p:spPr bwMode="auto">
          <a:xfrm flipH="1" flipV="1">
            <a:off x="3276600" y="4343400"/>
            <a:ext cx="6858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Graphs</a:t>
            </a:r>
            <a:endParaRPr lang="en-GB" dirty="0"/>
          </a:p>
        </p:txBody>
      </p:sp>
      <p:sp>
        <p:nvSpPr>
          <p:cNvPr id="3" name="Content Placeholder 2"/>
          <p:cNvSpPr>
            <a:spLocks noGrp="1"/>
          </p:cNvSpPr>
          <p:nvPr>
            <p:ph idx="1"/>
          </p:nvPr>
        </p:nvSpPr>
        <p:spPr>
          <a:xfrm>
            <a:off x="1182688" y="2017713"/>
            <a:ext cx="7772400" cy="1792287"/>
          </a:xfrm>
        </p:spPr>
        <p:txBody>
          <a:bodyPr/>
          <a:lstStyle/>
          <a:p>
            <a:r>
              <a:rPr lang="en-US" dirty="0" smtClean="0"/>
              <a:t>There is numeric value associated with every edge – called as weight</a:t>
            </a:r>
          </a:p>
          <a:p>
            <a:r>
              <a:rPr lang="en-US" dirty="0" err="1" smtClean="0"/>
              <a:t>Eg</a:t>
            </a:r>
            <a:r>
              <a:rPr lang="en-US" dirty="0" smtClean="0"/>
              <a:t>. Distance in road map</a:t>
            </a:r>
            <a:endParaRPr lang="en-GB" dirty="0"/>
          </a:p>
        </p:txBody>
      </p:sp>
      <p:sp>
        <p:nvSpPr>
          <p:cNvPr id="4" name="Isosceles Triangle 3"/>
          <p:cNvSpPr/>
          <p:nvPr/>
        </p:nvSpPr>
        <p:spPr bwMode="auto">
          <a:xfrm>
            <a:off x="1524000" y="4267200"/>
            <a:ext cx="2362200" cy="1676400"/>
          </a:xfrm>
          <a:prstGeom prst="triangl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sp>
        <p:nvSpPr>
          <p:cNvPr id="5" name="TextBox 4"/>
          <p:cNvSpPr txBox="1"/>
          <p:nvPr/>
        </p:nvSpPr>
        <p:spPr>
          <a:xfrm>
            <a:off x="1717720" y="4800600"/>
            <a:ext cx="381000" cy="369332"/>
          </a:xfrm>
          <a:prstGeom prst="rect">
            <a:avLst/>
          </a:prstGeom>
          <a:noFill/>
        </p:spPr>
        <p:txBody>
          <a:bodyPr wrap="square" rtlCol="0">
            <a:spAutoFit/>
          </a:bodyPr>
          <a:lstStyle/>
          <a:p>
            <a:r>
              <a:rPr lang="en-US" dirty="0" smtClean="0"/>
              <a:t>5</a:t>
            </a:r>
            <a:endParaRPr lang="en-GB" dirty="0"/>
          </a:p>
        </p:txBody>
      </p:sp>
      <p:sp>
        <p:nvSpPr>
          <p:cNvPr id="6" name="TextBox 5"/>
          <p:cNvSpPr txBox="1"/>
          <p:nvPr/>
        </p:nvSpPr>
        <p:spPr>
          <a:xfrm>
            <a:off x="3200400" y="4800600"/>
            <a:ext cx="609600" cy="369332"/>
          </a:xfrm>
          <a:prstGeom prst="rect">
            <a:avLst/>
          </a:prstGeom>
          <a:noFill/>
        </p:spPr>
        <p:txBody>
          <a:bodyPr wrap="square" rtlCol="0">
            <a:spAutoFit/>
          </a:bodyPr>
          <a:lstStyle/>
          <a:p>
            <a:r>
              <a:rPr lang="en-US" dirty="0"/>
              <a:t>8</a:t>
            </a:r>
            <a:endParaRPr lang="en-GB" dirty="0"/>
          </a:p>
        </p:txBody>
      </p:sp>
      <p:sp>
        <p:nvSpPr>
          <p:cNvPr id="7" name="TextBox 6"/>
          <p:cNvSpPr txBox="1"/>
          <p:nvPr/>
        </p:nvSpPr>
        <p:spPr>
          <a:xfrm>
            <a:off x="2438400" y="5933941"/>
            <a:ext cx="533400" cy="381000"/>
          </a:xfrm>
          <a:prstGeom prst="rect">
            <a:avLst/>
          </a:prstGeom>
          <a:noFill/>
        </p:spPr>
        <p:txBody>
          <a:bodyPr wrap="square" rtlCol="0">
            <a:spAutoFit/>
          </a:bodyPr>
          <a:lstStyle/>
          <a:p>
            <a:r>
              <a:rPr lang="en-US" dirty="0" smtClean="0"/>
              <a:t>3</a:t>
            </a:r>
            <a:endParaRPr lang="en-GB" dirty="0"/>
          </a:p>
        </p:txBody>
      </p:sp>
    </p:spTree>
    <p:extLst>
      <p:ext uri="{BB962C8B-B14F-4D97-AF65-F5344CB8AC3E}">
        <p14:creationId xmlns:p14="http://schemas.microsoft.com/office/powerpoint/2010/main" val="223689185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spanning tree</a:t>
            </a:r>
            <a:endParaRPr lang="en-GB" dirty="0"/>
          </a:p>
        </p:txBody>
      </p:sp>
      <p:sp>
        <p:nvSpPr>
          <p:cNvPr id="3" name="Content Placeholder 2"/>
          <p:cNvSpPr>
            <a:spLocks noGrp="1"/>
          </p:cNvSpPr>
          <p:nvPr>
            <p:ph idx="1"/>
          </p:nvPr>
        </p:nvSpPr>
        <p:spPr/>
        <p:txBody>
          <a:bodyPr/>
          <a:lstStyle/>
          <a:p>
            <a:r>
              <a:rPr lang="en-US" dirty="0" smtClean="0"/>
              <a:t>Spanning tree whose weight is minimum.</a:t>
            </a:r>
          </a:p>
          <a:p>
            <a:r>
              <a:rPr lang="en-US" dirty="0" smtClean="0"/>
              <a:t>Weight = sum of weights of branches</a:t>
            </a:r>
            <a:endParaRPr lang="en-GB" dirty="0"/>
          </a:p>
        </p:txBody>
      </p:sp>
    </p:spTree>
    <p:extLst>
      <p:ext uri="{BB962C8B-B14F-4D97-AF65-F5344CB8AC3E}">
        <p14:creationId xmlns:p14="http://schemas.microsoft.com/office/powerpoint/2010/main" val="402271982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Krushkal’s</a:t>
            </a:r>
            <a:r>
              <a:rPr lang="en-US" dirty="0" smtClean="0"/>
              <a:t> Algorithm</a:t>
            </a:r>
            <a:endParaRPr lang="en-GB" dirty="0"/>
          </a:p>
        </p:txBody>
      </p:sp>
      <p:sp>
        <p:nvSpPr>
          <p:cNvPr id="3" name="Content Placeholder 2"/>
          <p:cNvSpPr>
            <a:spLocks noGrp="1"/>
          </p:cNvSpPr>
          <p:nvPr>
            <p:ph idx="1"/>
          </p:nvPr>
        </p:nvSpPr>
        <p:spPr/>
        <p:txBody>
          <a:bodyPr/>
          <a:lstStyle/>
          <a:p>
            <a:r>
              <a:rPr lang="en-US" dirty="0" smtClean="0"/>
              <a:t>Arrange the weights of the graph in ascending order</a:t>
            </a:r>
          </a:p>
          <a:p>
            <a:r>
              <a:rPr lang="en-US" dirty="0" smtClean="0"/>
              <a:t>Keep on selecting the edges with  minimum weight such that the selection does not create any circuit.</a:t>
            </a:r>
          </a:p>
          <a:p>
            <a:r>
              <a:rPr lang="en-US" dirty="0" smtClean="0"/>
              <a:t>Repeat this step until all vertices are travelled or until (n-1) edges are selected (n0. of vertices = n)</a:t>
            </a:r>
            <a:endParaRPr lang="en-GB" dirty="0"/>
          </a:p>
        </p:txBody>
      </p:sp>
    </p:spTree>
    <p:extLst>
      <p:ext uri="{BB962C8B-B14F-4D97-AF65-F5344CB8AC3E}">
        <p14:creationId xmlns:p14="http://schemas.microsoft.com/office/powerpoint/2010/main" val="239110241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533400"/>
            <a:ext cx="5867400" cy="369332"/>
          </a:xfrm>
          <a:prstGeom prst="rect">
            <a:avLst/>
          </a:prstGeom>
          <a:noFill/>
        </p:spPr>
        <p:txBody>
          <a:bodyPr wrap="square" rtlCol="0">
            <a:spAutoFit/>
          </a:bodyPr>
          <a:lstStyle/>
          <a:p>
            <a:r>
              <a:rPr lang="en-US" dirty="0" smtClean="0"/>
              <a:t>Example</a:t>
            </a:r>
            <a:endParaRPr lang="en-GB" dirty="0"/>
          </a:p>
        </p:txBody>
      </p:sp>
      <p:sp>
        <p:nvSpPr>
          <p:cNvPr id="5" name="Isosceles Triangle 4"/>
          <p:cNvSpPr/>
          <p:nvPr/>
        </p:nvSpPr>
        <p:spPr bwMode="auto">
          <a:xfrm>
            <a:off x="838200" y="1905000"/>
            <a:ext cx="2286000" cy="1066800"/>
          </a:xfrm>
          <a:prstGeom prst="triangl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cxnSp>
        <p:nvCxnSpPr>
          <p:cNvPr id="7" name="Straight Connector 6"/>
          <p:cNvCxnSpPr>
            <a:stCxn id="5" idx="2"/>
          </p:cNvCxnSpPr>
          <p:nvPr/>
        </p:nvCxnSpPr>
        <p:spPr bwMode="auto">
          <a:xfrm>
            <a:off x="838200" y="2971800"/>
            <a:ext cx="0" cy="12192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8"/>
          <p:cNvCxnSpPr>
            <a:stCxn id="5" idx="4"/>
          </p:cNvCxnSpPr>
          <p:nvPr/>
        </p:nvCxnSpPr>
        <p:spPr bwMode="auto">
          <a:xfrm>
            <a:off x="3124200" y="2971800"/>
            <a:ext cx="0" cy="1295400"/>
          </a:xfrm>
          <a:prstGeom prst="line">
            <a:avLst/>
          </a:prstGeom>
          <a:solidFill>
            <a:schemeClr val="bg1"/>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0"/>
          <p:cNvCxnSpPr>
            <a:stCxn id="5" idx="0"/>
            <a:endCxn id="5" idx="3"/>
          </p:cNvCxnSpPr>
          <p:nvPr/>
        </p:nvCxnSpPr>
        <p:spPr bwMode="auto">
          <a:xfrm>
            <a:off x="1981200" y="1905000"/>
            <a:ext cx="0" cy="1066800"/>
          </a:xfrm>
          <a:prstGeom prst="line">
            <a:avLst/>
          </a:prstGeom>
          <a:ln>
            <a:solidFill>
              <a:srgbClr val="FF0000"/>
            </a:solidFill>
            <a:headEnd type="none" w="med" len="med"/>
            <a:tailEnd type="none" w="med" len="med"/>
          </a:ln>
          <a:extLst/>
        </p:spPr>
        <p:style>
          <a:lnRef idx="3">
            <a:schemeClr val="dk1"/>
          </a:lnRef>
          <a:fillRef idx="0">
            <a:schemeClr val="dk1"/>
          </a:fillRef>
          <a:effectRef idx="2">
            <a:schemeClr val="dk1"/>
          </a:effectRef>
          <a:fontRef idx="minor">
            <a:schemeClr val="tx1"/>
          </a:fontRef>
        </p:style>
      </p:cxnSp>
      <p:cxnSp>
        <p:nvCxnSpPr>
          <p:cNvPr id="13" name="Straight Connector 12"/>
          <p:cNvCxnSpPr>
            <a:stCxn id="5" idx="3"/>
          </p:cNvCxnSpPr>
          <p:nvPr/>
        </p:nvCxnSpPr>
        <p:spPr bwMode="auto">
          <a:xfrm flipH="1">
            <a:off x="838200" y="2971800"/>
            <a:ext cx="1143000" cy="12192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a:stCxn id="5" idx="3"/>
          </p:cNvCxnSpPr>
          <p:nvPr/>
        </p:nvCxnSpPr>
        <p:spPr bwMode="auto">
          <a:xfrm>
            <a:off x="1981200" y="2971800"/>
            <a:ext cx="1143000" cy="12192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p:cNvCxnSpPr/>
          <p:nvPr/>
        </p:nvCxnSpPr>
        <p:spPr bwMode="auto">
          <a:xfrm>
            <a:off x="838199" y="4191000"/>
            <a:ext cx="1143001" cy="990600"/>
          </a:xfrm>
          <a:prstGeom prst="line">
            <a:avLst/>
          </a:prstGeom>
          <a:solidFill>
            <a:schemeClr val="bg1"/>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p:cNvCxnSpPr/>
          <p:nvPr/>
        </p:nvCxnSpPr>
        <p:spPr bwMode="auto">
          <a:xfrm flipH="1">
            <a:off x="1981200" y="4191000"/>
            <a:ext cx="1142999" cy="990600"/>
          </a:xfrm>
          <a:prstGeom prst="line">
            <a:avLst/>
          </a:prstGeom>
          <a:solidFill>
            <a:schemeClr val="bg1"/>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Box 19"/>
          <p:cNvSpPr txBox="1"/>
          <p:nvPr/>
        </p:nvSpPr>
        <p:spPr>
          <a:xfrm>
            <a:off x="914400" y="2133600"/>
            <a:ext cx="495301" cy="381000"/>
          </a:xfrm>
          <a:prstGeom prst="rect">
            <a:avLst/>
          </a:prstGeom>
          <a:noFill/>
        </p:spPr>
        <p:txBody>
          <a:bodyPr wrap="square" rtlCol="0">
            <a:spAutoFit/>
          </a:bodyPr>
          <a:lstStyle/>
          <a:p>
            <a:r>
              <a:rPr lang="en-US" dirty="0" smtClean="0"/>
              <a:t>2</a:t>
            </a:r>
            <a:endParaRPr lang="en-GB" dirty="0"/>
          </a:p>
        </p:txBody>
      </p:sp>
      <p:sp>
        <p:nvSpPr>
          <p:cNvPr id="21" name="TextBox 20"/>
          <p:cNvSpPr txBox="1"/>
          <p:nvPr/>
        </p:nvSpPr>
        <p:spPr>
          <a:xfrm>
            <a:off x="2552699" y="2171700"/>
            <a:ext cx="495301" cy="381000"/>
          </a:xfrm>
          <a:prstGeom prst="rect">
            <a:avLst/>
          </a:prstGeom>
          <a:noFill/>
        </p:spPr>
        <p:txBody>
          <a:bodyPr wrap="square" rtlCol="0">
            <a:spAutoFit/>
          </a:bodyPr>
          <a:lstStyle/>
          <a:p>
            <a:r>
              <a:rPr lang="en-US" dirty="0" smtClean="0"/>
              <a:t>2</a:t>
            </a:r>
            <a:endParaRPr lang="en-GB" dirty="0"/>
          </a:p>
        </p:txBody>
      </p:sp>
      <p:sp>
        <p:nvSpPr>
          <p:cNvPr id="22" name="TextBox 21"/>
          <p:cNvSpPr txBox="1"/>
          <p:nvPr/>
        </p:nvSpPr>
        <p:spPr>
          <a:xfrm>
            <a:off x="1076190" y="2933834"/>
            <a:ext cx="495301" cy="381000"/>
          </a:xfrm>
          <a:prstGeom prst="rect">
            <a:avLst/>
          </a:prstGeom>
          <a:noFill/>
        </p:spPr>
        <p:txBody>
          <a:bodyPr wrap="square" rtlCol="0">
            <a:spAutoFit/>
          </a:bodyPr>
          <a:lstStyle/>
          <a:p>
            <a:r>
              <a:rPr lang="en-US" dirty="0" smtClean="0"/>
              <a:t>2</a:t>
            </a:r>
            <a:endParaRPr lang="en-GB" dirty="0"/>
          </a:p>
        </p:txBody>
      </p:sp>
      <p:sp>
        <p:nvSpPr>
          <p:cNvPr id="23" name="TextBox 22"/>
          <p:cNvSpPr txBox="1"/>
          <p:nvPr/>
        </p:nvSpPr>
        <p:spPr>
          <a:xfrm>
            <a:off x="2318999" y="2913040"/>
            <a:ext cx="495301" cy="381000"/>
          </a:xfrm>
          <a:prstGeom prst="rect">
            <a:avLst/>
          </a:prstGeom>
          <a:noFill/>
        </p:spPr>
        <p:txBody>
          <a:bodyPr wrap="square" rtlCol="0">
            <a:spAutoFit/>
          </a:bodyPr>
          <a:lstStyle/>
          <a:p>
            <a:r>
              <a:rPr lang="en-US" dirty="0" smtClean="0"/>
              <a:t>2</a:t>
            </a:r>
            <a:endParaRPr lang="en-GB" dirty="0"/>
          </a:p>
        </p:txBody>
      </p:sp>
      <p:sp>
        <p:nvSpPr>
          <p:cNvPr id="24" name="TextBox 23"/>
          <p:cNvSpPr txBox="1"/>
          <p:nvPr/>
        </p:nvSpPr>
        <p:spPr>
          <a:xfrm>
            <a:off x="1562101" y="2352943"/>
            <a:ext cx="495301" cy="381000"/>
          </a:xfrm>
          <a:prstGeom prst="rect">
            <a:avLst/>
          </a:prstGeom>
          <a:noFill/>
        </p:spPr>
        <p:txBody>
          <a:bodyPr wrap="square" rtlCol="0">
            <a:spAutoFit/>
          </a:bodyPr>
          <a:lstStyle/>
          <a:p>
            <a:r>
              <a:rPr lang="en-US" dirty="0"/>
              <a:t>1</a:t>
            </a:r>
            <a:endParaRPr lang="en-GB" dirty="0"/>
          </a:p>
        </p:txBody>
      </p:sp>
      <p:sp>
        <p:nvSpPr>
          <p:cNvPr id="25" name="TextBox 24"/>
          <p:cNvSpPr txBox="1"/>
          <p:nvPr/>
        </p:nvSpPr>
        <p:spPr>
          <a:xfrm>
            <a:off x="1276349" y="3593068"/>
            <a:ext cx="495301" cy="381000"/>
          </a:xfrm>
          <a:prstGeom prst="rect">
            <a:avLst/>
          </a:prstGeom>
          <a:noFill/>
        </p:spPr>
        <p:txBody>
          <a:bodyPr wrap="square" rtlCol="0">
            <a:spAutoFit/>
          </a:bodyPr>
          <a:lstStyle/>
          <a:p>
            <a:r>
              <a:rPr lang="en-US" dirty="0"/>
              <a:t>5</a:t>
            </a:r>
            <a:endParaRPr lang="en-GB" dirty="0"/>
          </a:p>
        </p:txBody>
      </p:sp>
      <p:sp>
        <p:nvSpPr>
          <p:cNvPr id="26" name="TextBox 25"/>
          <p:cNvSpPr txBox="1"/>
          <p:nvPr/>
        </p:nvSpPr>
        <p:spPr>
          <a:xfrm>
            <a:off x="2302634" y="3657868"/>
            <a:ext cx="495301" cy="381000"/>
          </a:xfrm>
          <a:prstGeom prst="rect">
            <a:avLst/>
          </a:prstGeom>
          <a:noFill/>
        </p:spPr>
        <p:txBody>
          <a:bodyPr wrap="square" rtlCol="0">
            <a:spAutoFit/>
          </a:bodyPr>
          <a:lstStyle/>
          <a:p>
            <a:r>
              <a:rPr lang="en-US" dirty="0"/>
              <a:t>7</a:t>
            </a:r>
            <a:endParaRPr lang="en-GB" dirty="0"/>
          </a:p>
        </p:txBody>
      </p:sp>
      <p:sp>
        <p:nvSpPr>
          <p:cNvPr id="27" name="TextBox 26"/>
          <p:cNvSpPr txBox="1"/>
          <p:nvPr/>
        </p:nvSpPr>
        <p:spPr>
          <a:xfrm>
            <a:off x="419099" y="3429000"/>
            <a:ext cx="495301" cy="381000"/>
          </a:xfrm>
          <a:prstGeom prst="rect">
            <a:avLst/>
          </a:prstGeom>
          <a:noFill/>
        </p:spPr>
        <p:txBody>
          <a:bodyPr wrap="square" rtlCol="0">
            <a:spAutoFit/>
          </a:bodyPr>
          <a:lstStyle/>
          <a:p>
            <a:r>
              <a:rPr lang="en-US" dirty="0" smtClean="0"/>
              <a:t>4</a:t>
            </a:r>
            <a:endParaRPr lang="en-GB" dirty="0"/>
          </a:p>
        </p:txBody>
      </p:sp>
      <p:sp>
        <p:nvSpPr>
          <p:cNvPr id="28" name="TextBox 27"/>
          <p:cNvSpPr txBox="1"/>
          <p:nvPr/>
        </p:nvSpPr>
        <p:spPr>
          <a:xfrm>
            <a:off x="3129031" y="3276868"/>
            <a:ext cx="495301" cy="381000"/>
          </a:xfrm>
          <a:prstGeom prst="rect">
            <a:avLst/>
          </a:prstGeom>
          <a:noFill/>
        </p:spPr>
        <p:txBody>
          <a:bodyPr wrap="square" rtlCol="0">
            <a:spAutoFit/>
          </a:bodyPr>
          <a:lstStyle/>
          <a:p>
            <a:r>
              <a:rPr lang="en-US" dirty="0"/>
              <a:t>3</a:t>
            </a:r>
            <a:endParaRPr lang="en-GB" dirty="0"/>
          </a:p>
        </p:txBody>
      </p:sp>
      <p:sp>
        <p:nvSpPr>
          <p:cNvPr id="29" name="TextBox 28"/>
          <p:cNvSpPr txBox="1"/>
          <p:nvPr/>
        </p:nvSpPr>
        <p:spPr>
          <a:xfrm>
            <a:off x="1017698" y="4686300"/>
            <a:ext cx="495301" cy="381000"/>
          </a:xfrm>
          <a:prstGeom prst="rect">
            <a:avLst/>
          </a:prstGeom>
          <a:noFill/>
        </p:spPr>
        <p:txBody>
          <a:bodyPr wrap="square" rtlCol="0">
            <a:spAutoFit/>
          </a:bodyPr>
          <a:lstStyle/>
          <a:p>
            <a:r>
              <a:rPr lang="en-US" dirty="0"/>
              <a:t>3</a:t>
            </a:r>
            <a:endParaRPr lang="en-GB" dirty="0"/>
          </a:p>
        </p:txBody>
      </p:sp>
      <p:sp>
        <p:nvSpPr>
          <p:cNvPr id="30" name="TextBox 29"/>
          <p:cNvSpPr txBox="1"/>
          <p:nvPr/>
        </p:nvSpPr>
        <p:spPr>
          <a:xfrm>
            <a:off x="2555115" y="4724132"/>
            <a:ext cx="495301" cy="381000"/>
          </a:xfrm>
          <a:prstGeom prst="rect">
            <a:avLst/>
          </a:prstGeom>
          <a:noFill/>
        </p:spPr>
        <p:txBody>
          <a:bodyPr wrap="square" rtlCol="0">
            <a:spAutoFit/>
          </a:bodyPr>
          <a:lstStyle/>
          <a:p>
            <a:r>
              <a:rPr lang="en-US" dirty="0"/>
              <a:t>1</a:t>
            </a:r>
            <a:endParaRPr lang="en-GB" dirty="0"/>
          </a:p>
        </p:txBody>
      </p:sp>
      <p:sp>
        <p:nvSpPr>
          <p:cNvPr id="31" name="TextBox 30"/>
          <p:cNvSpPr txBox="1"/>
          <p:nvPr/>
        </p:nvSpPr>
        <p:spPr>
          <a:xfrm>
            <a:off x="1771650" y="1600200"/>
            <a:ext cx="530984" cy="369332"/>
          </a:xfrm>
          <a:prstGeom prst="rect">
            <a:avLst/>
          </a:prstGeom>
          <a:noFill/>
        </p:spPr>
        <p:txBody>
          <a:bodyPr wrap="square" rtlCol="0">
            <a:spAutoFit/>
          </a:bodyPr>
          <a:lstStyle/>
          <a:p>
            <a:r>
              <a:rPr lang="en-US" dirty="0" smtClean="0"/>
              <a:t>A</a:t>
            </a:r>
            <a:endParaRPr lang="en-GB" dirty="0"/>
          </a:p>
        </p:txBody>
      </p:sp>
      <p:sp>
        <p:nvSpPr>
          <p:cNvPr id="32" name="TextBox 31"/>
          <p:cNvSpPr txBox="1"/>
          <p:nvPr/>
        </p:nvSpPr>
        <p:spPr>
          <a:xfrm>
            <a:off x="381000" y="2781300"/>
            <a:ext cx="495301" cy="381000"/>
          </a:xfrm>
          <a:prstGeom prst="rect">
            <a:avLst/>
          </a:prstGeom>
          <a:noFill/>
        </p:spPr>
        <p:txBody>
          <a:bodyPr wrap="square" rtlCol="0">
            <a:spAutoFit/>
          </a:bodyPr>
          <a:lstStyle/>
          <a:p>
            <a:r>
              <a:rPr lang="en-US" dirty="0"/>
              <a:t>B</a:t>
            </a:r>
            <a:endParaRPr lang="en-GB" dirty="0"/>
          </a:p>
        </p:txBody>
      </p:sp>
      <p:sp>
        <p:nvSpPr>
          <p:cNvPr id="33" name="TextBox 32"/>
          <p:cNvSpPr txBox="1"/>
          <p:nvPr/>
        </p:nvSpPr>
        <p:spPr>
          <a:xfrm>
            <a:off x="3159346" y="2725089"/>
            <a:ext cx="495301" cy="381000"/>
          </a:xfrm>
          <a:prstGeom prst="rect">
            <a:avLst/>
          </a:prstGeom>
          <a:noFill/>
        </p:spPr>
        <p:txBody>
          <a:bodyPr wrap="square" rtlCol="0">
            <a:spAutoFit/>
          </a:bodyPr>
          <a:lstStyle/>
          <a:p>
            <a:r>
              <a:rPr lang="en-US" dirty="0" smtClean="0"/>
              <a:t>C</a:t>
            </a:r>
            <a:endParaRPr lang="en-GB" dirty="0"/>
          </a:p>
        </p:txBody>
      </p:sp>
      <p:sp>
        <p:nvSpPr>
          <p:cNvPr id="34" name="TextBox 33"/>
          <p:cNvSpPr txBox="1"/>
          <p:nvPr/>
        </p:nvSpPr>
        <p:spPr>
          <a:xfrm>
            <a:off x="1857240" y="2628900"/>
            <a:ext cx="495301" cy="381000"/>
          </a:xfrm>
          <a:prstGeom prst="rect">
            <a:avLst/>
          </a:prstGeom>
          <a:noFill/>
        </p:spPr>
        <p:txBody>
          <a:bodyPr wrap="square" rtlCol="0">
            <a:spAutoFit/>
          </a:bodyPr>
          <a:lstStyle/>
          <a:p>
            <a:r>
              <a:rPr lang="en-US" dirty="0" smtClean="0"/>
              <a:t>D</a:t>
            </a:r>
            <a:endParaRPr lang="en-GB" dirty="0"/>
          </a:p>
        </p:txBody>
      </p:sp>
      <p:sp>
        <p:nvSpPr>
          <p:cNvPr id="35" name="TextBox 34"/>
          <p:cNvSpPr txBox="1"/>
          <p:nvPr/>
        </p:nvSpPr>
        <p:spPr>
          <a:xfrm>
            <a:off x="518909" y="4080725"/>
            <a:ext cx="495301" cy="381000"/>
          </a:xfrm>
          <a:prstGeom prst="rect">
            <a:avLst/>
          </a:prstGeom>
          <a:noFill/>
        </p:spPr>
        <p:txBody>
          <a:bodyPr wrap="square" rtlCol="0">
            <a:spAutoFit/>
          </a:bodyPr>
          <a:lstStyle/>
          <a:p>
            <a:r>
              <a:rPr lang="en-US" dirty="0" smtClean="0"/>
              <a:t>E</a:t>
            </a:r>
            <a:endParaRPr lang="en-GB" dirty="0"/>
          </a:p>
        </p:txBody>
      </p:sp>
      <p:sp>
        <p:nvSpPr>
          <p:cNvPr id="36" name="TextBox 35"/>
          <p:cNvSpPr txBox="1"/>
          <p:nvPr/>
        </p:nvSpPr>
        <p:spPr>
          <a:xfrm>
            <a:off x="3000509" y="4182146"/>
            <a:ext cx="495301" cy="381000"/>
          </a:xfrm>
          <a:prstGeom prst="rect">
            <a:avLst/>
          </a:prstGeom>
          <a:noFill/>
        </p:spPr>
        <p:txBody>
          <a:bodyPr wrap="square" rtlCol="0">
            <a:spAutoFit/>
          </a:bodyPr>
          <a:lstStyle/>
          <a:p>
            <a:r>
              <a:rPr lang="en-US" dirty="0" smtClean="0"/>
              <a:t>F</a:t>
            </a:r>
            <a:endParaRPr lang="en-GB" dirty="0"/>
          </a:p>
        </p:txBody>
      </p:sp>
      <p:sp>
        <p:nvSpPr>
          <p:cNvPr id="37" name="TextBox 36"/>
          <p:cNvSpPr txBox="1"/>
          <p:nvPr/>
        </p:nvSpPr>
        <p:spPr>
          <a:xfrm>
            <a:off x="1733548" y="5177442"/>
            <a:ext cx="495301" cy="381000"/>
          </a:xfrm>
          <a:prstGeom prst="rect">
            <a:avLst/>
          </a:prstGeom>
          <a:noFill/>
        </p:spPr>
        <p:txBody>
          <a:bodyPr wrap="square" rtlCol="0">
            <a:spAutoFit/>
          </a:bodyPr>
          <a:lstStyle/>
          <a:p>
            <a:r>
              <a:rPr lang="en-US" dirty="0" smtClean="0"/>
              <a:t>G</a:t>
            </a:r>
            <a:endParaRPr lang="en-GB" dirty="0"/>
          </a:p>
        </p:txBody>
      </p:sp>
      <p:graphicFrame>
        <p:nvGraphicFramePr>
          <p:cNvPr id="38" name="Table 37"/>
          <p:cNvGraphicFramePr>
            <a:graphicFrameLocks noGrp="1"/>
          </p:cNvGraphicFramePr>
          <p:nvPr>
            <p:extLst>
              <p:ext uri="{D42A27DB-BD31-4B8C-83A1-F6EECF244321}">
                <p14:modId xmlns:p14="http://schemas.microsoft.com/office/powerpoint/2010/main" val="865251165"/>
              </p:ext>
            </p:extLst>
          </p:nvPr>
        </p:nvGraphicFramePr>
        <p:xfrm>
          <a:off x="3848099" y="1203960"/>
          <a:ext cx="5295900" cy="4450080"/>
        </p:xfrm>
        <a:graphic>
          <a:graphicData uri="http://schemas.openxmlformats.org/drawingml/2006/table">
            <a:tbl>
              <a:tblPr firstRow="1" bandRow="1">
                <a:tableStyleId>{5C22544A-7EE6-4342-B048-85BDC9FD1C3A}</a:tableStyleId>
              </a:tblPr>
              <a:tblGrid>
                <a:gridCol w="1765300"/>
                <a:gridCol w="1765300"/>
                <a:gridCol w="1765300"/>
              </a:tblGrid>
              <a:tr h="370840">
                <a:tc>
                  <a:txBody>
                    <a:bodyPr/>
                    <a:lstStyle/>
                    <a:p>
                      <a:r>
                        <a:rPr lang="en-US" dirty="0" smtClean="0"/>
                        <a:t>EDGE</a:t>
                      </a:r>
                      <a:endParaRPr lang="en-GB" dirty="0"/>
                    </a:p>
                  </a:txBody>
                  <a:tcPr/>
                </a:tc>
                <a:tc>
                  <a:txBody>
                    <a:bodyPr/>
                    <a:lstStyle/>
                    <a:p>
                      <a:r>
                        <a:rPr lang="en-US" dirty="0" smtClean="0"/>
                        <a:t>WEIGHT</a:t>
                      </a:r>
                      <a:endParaRPr lang="en-GB" dirty="0"/>
                    </a:p>
                  </a:txBody>
                  <a:tcPr/>
                </a:tc>
                <a:tc>
                  <a:txBody>
                    <a:bodyPr/>
                    <a:lstStyle/>
                    <a:p>
                      <a:r>
                        <a:rPr lang="en-US" dirty="0" smtClean="0"/>
                        <a:t>selection</a:t>
                      </a:r>
                      <a:endParaRPr lang="en-GB" dirty="0"/>
                    </a:p>
                  </a:txBody>
                  <a:tcPr/>
                </a:tc>
              </a:tr>
              <a:tr h="370840">
                <a:tc>
                  <a:txBody>
                    <a:bodyPr/>
                    <a:lstStyle/>
                    <a:p>
                      <a:r>
                        <a:rPr lang="en-US" dirty="0" smtClean="0"/>
                        <a:t>(A,D)</a:t>
                      </a:r>
                      <a:endParaRPr lang="en-GB" dirty="0"/>
                    </a:p>
                  </a:txBody>
                  <a:tcPr/>
                </a:tc>
                <a:tc>
                  <a:txBody>
                    <a:bodyPr/>
                    <a:lstStyle/>
                    <a:p>
                      <a:r>
                        <a:rPr lang="en-US" dirty="0" smtClean="0">
                          <a:solidFill>
                            <a:srgbClr val="FF0000"/>
                          </a:solidFill>
                        </a:rPr>
                        <a:t>1</a:t>
                      </a:r>
                      <a:endParaRPr lang="en-GB" dirty="0">
                        <a:solidFill>
                          <a:srgbClr val="FF0000"/>
                        </a:solidFill>
                      </a:endParaRPr>
                    </a:p>
                  </a:txBody>
                  <a:tcPr/>
                </a:tc>
                <a:tc>
                  <a:txBody>
                    <a:bodyPr/>
                    <a:lstStyle/>
                    <a:p>
                      <a:r>
                        <a:rPr lang="en-US" dirty="0" smtClean="0"/>
                        <a:t>Yes</a:t>
                      </a:r>
                      <a:endParaRPr lang="en-GB" dirty="0"/>
                    </a:p>
                  </a:txBody>
                  <a:tcPr/>
                </a:tc>
              </a:tr>
              <a:tr h="370840">
                <a:tc>
                  <a:txBody>
                    <a:bodyPr/>
                    <a:lstStyle/>
                    <a:p>
                      <a:r>
                        <a:rPr lang="en-US" dirty="0" smtClean="0"/>
                        <a:t>(F,G)</a:t>
                      </a:r>
                      <a:endParaRPr lang="en-GB" dirty="0"/>
                    </a:p>
                  </a:txBody>
                  <a:tcPr/>
                </a:tc>
                <a:tc>
                  <a:txBody>
                    <a:bodyPr/>
                    <a:lstStyle/>
                    <a:p>
                      <a:r>
                        <a:rPr lang="en-US" dirty="0" smtClean="0">
                          <a:solidFill>
                            <a:srgbClr val="FF0000"/>
                          </a:solidFill>
                        </a:rPr>
                        <a:t>1</a:t>
                      </a:r>
                      <a:endParaRPr lang="en-GB" dirty="0">
                        <a:solidFill>
                          <a:srgbClr val="FF0000"/>
                        </a:solidFill>
                      </a:endParaRPr>
                    </a:p>
                  </a:txBody>
                  <a:tcPr/>
                </a:tc>
                <a:tc>
                  <a:txBody>
                    <a:bodyPr/>
                    <a:lstStyle/>
                    <a:p>
                      <a:r>
                        <a:rPr lang="en-US" dirty="0" smtClean="0"/>
                        <a:t>Yes</a:t>
                      </a:r>
                      <a:endParaRPr lang="en-GB" dirty="0"/>
                    </a:p>
                  </a:txBody>
                  <a:tcPr/>
                </a:tc>
              </a:tr>
              <a:tr h="370840">
                <a:tc>
                  <a:txBody>
                    <a:bodyPr/>
                    <a:lstStyle/>
                    <a:p>
                      <a:r>
                        <a:rPr lang="en-US" dirty="0" smtClean="0"/>
                        <a:t>(A,B)</a:t>
                      </a:r>
                      <a:endParaRPr lang="en-GB" dirty="0"/>
                    </a:p>
                  </a:txBody>
                  <a:tcPr/>
                </a:tc>
                <a:tc>
                  <a:txBody>
                    <a:bodyPr/>
                    <a:lstStyle/>
                    <a:p>
                      <a:r>
                        <a:rPr lang="en-US" dirty="0" smtClean="0">
                          <a:solidFill>
                            <a:srgbClr val="FF0000"/>
                          </a:solidFill>
                        </a:rPr>
                        <a:t>2</a:t>
                      </a:r>
                      <a:endParaRPr lang="en-GB" dirty="0">
                        <a:solidFill>
                          <a:srgbClr val="FF0000"/>
                        </a:solidFill>
                      </a:endParaRPr>
                    </a:p>
                  </a:txBody>
                  <a:tcPr/>
                </a:tc>
                <a:tc>
                  <a:txBody>
                    <a:bodyPr/>
                    <a:lstStyle/>
                    <a:p>
                      <a:r>
                        <a:rPr lang="en-US" dirty="0" smtClean="0"/>
                        <a:t>yes</a:t>
                      </a:r>
                      <a:endParaRPr lang="en-GB" dirty="0"/>
                    </a:p>
                  </a:txBody>
                  <a:tcPr/>
                </a:tc>
              </a:tr>
              <a:tr h="370840">
                <a:tc>
                  <a:txBody>
                    <a:bodyPr/>
                    <a:lstStyle/>
                    <a:p>
                      <a:r>
                        <a:rPr lang="en-US" dirty="0" smtClean="0"/>
                        <a:t>(A,C)</a:t>
                      </a:r>
                      <a:endParaRPr lang="en-GB" dirty="0"/>
                    </a:p>
                  </a:txBody>
                  <a:tcPr/>
                </a:tc>
                <a:tc>
                  <a:txBody>
                    <a:bodyPr/>
                    <a:lstStyle/>
                    <a:p>
                      <a:r>
                        <a:rPr lang="en-US" dirty="0" smtClean="0">
                          <a:solidFill>
                            <a:srgbClr val="FF0000"/>
                          </a:solidFill>
                        </a:rPr>
                        <a:t>2</a:t>
                      </a:r>
                      <a:endParaRPr lang="en-GB" dirty="0">
                        <a:solidFill>
                          <a:srgbClr val="FF0000"/>
                        </a:solidFill>
                      </a:endParaRPr>
                    </a:p>
                  </a:txBody>
                  <a:tcPr/>
                </a:tc>
                <a:tc>
                  <a:txBody>
                    <a:bodyPr/>
                    <a:lstStyle/>
                    <a:p>
                      <a:r>
                        <a:rPr lang="en-US" dirty="0" smtClean="0"/>
                        <a:t>yes</a:t>
                      </a:r>
                      <a:endParaRPr lang="en-GB" dirty="0"/>
                    </a:p>
                  </a:txBody>
                  <a:tcPr/>
                </a:tc>
              </a:tr>
              <a:tr h="370840">
                <a:tc>
                  <a:txBody>
                    <a:bodyPr/>
                    <a:lstStyle/>
                    <a:p>
                      <a:r>
                        <a:rPr lang="en-US" dirty="0" smtClean="0"/>
                        <a:t>(B,D)</a:t>
                      </a:r>
                      <a:endParaRPr lang="en-GB" dirty="0"/>
                    </a:p>
                  </a:txBody>
                  <a:tcPr/>
                </a:tc>
                <a:tc>
                  <a:txBody>
                    <a:bodyPr/>
                    <a:lstStyle/>
                    <a:p>
                      <a:r>
                        <a:rPr lang="en-US" dirty="0" smtClean="0"/>
                        <a:t>2</a:t>
                      </a:r>
                      <a:endParaRPr lang="en-GB" dirty="0"/>
                    </a:p>
                  </a:txBody>
                  <a:tcPr/>
                </a:tc>
                <a:tc>
                  <a:txBody>
                    <a:bodyPr/>
                    <a:lstStyle/>
                    <a:p>
                      <a:r>
                        <a:rPr lang="en-US" dirty="0" smtClean="0"/>
                        <a:t>No, circuit form</a:t>
                      </a:r>
                      <a:endParaRPr lang="en-GB" dirty="0"/>
                    </a:p>
                  </a:txBody>
                  <a:tcPr/>
                </a:tc>
              </a:tr>
              <a:tr h="370840">
                <a:tc>
                  <a:txBody>
                    <a:bodyPr/>
                    <a:lstStyle/>
                    <a:p>
                      <a:r>
                        <a:rPr lang="en-US" dirty="0" smtClean="0"/>
                        <a:t>(D,C)</a:t>
                      </a:r>
                      <a:endParaRPr lang="en-GB" dirty="0"/>
                    </a:p>
                  </a:txBody>
                  <a:tcPr/>
                </a:tc>
                <a:tc>
                  <a:txBody>
                    <a:bodyPr/>
                    <a:lstStyle/>
                    <a:p>
                      <a:r>
                        <a:rPr lang="en-US" dirty="0" smtClean="0"/>
                        <a:t>2</a:t>
                      </a:r>
                      <a:endParaRPr lang="en-GB" dirty="0"/>
                    </a:p>
                  </a:txBody>
                  <a:tcPr/>
                </a:tc>
                <a:tc>
                  <a:txBody>
                    <a:bodyPr/>
                    <a:lstStyle/>
                    <a:p>
                      <a:r>
                        <a:rPr lang="en-US" dirty="0" smtClean="0"/>
                        <a:t>No</a:t>
                      </a:r>
                      <a:endParaRPr lang="en-GB" dirty="0"/>
                    </a:p>
                  </a:txBody>
                  <a:tcPr/>
                </a:tc>
              </a:tr>
              <a:tr h="370840">
                <a:tc>
                  <a:txBody>
                    <a:bodyPr/>
                    <a:lstStyle/>
                    <a:p>
                      <a:r>
                        <a:rPr lang="en-US" dirty="0" smtClean="0"/>
                        <a:t>(C,F)</a:t>
                      </a:r>
                      <a:endParaRPr lang="en-GB" dirty="0"/>
                    </a:p>
                  </a:txBody>
                  <a:tcPr/>
                </a:tc>
                <a:tc>
                  <a:txBody>
                    <a:bodyPr/>
                    <a:lstStyle/>
                    <a:p>
                      <a:r>
                        <a:rPr lang="en-US" dirty="0" smtClean="0">
                          <a:solidFill>
                            <a:srgbClr val="FF0000"/>
                          </a:solidFill>
                        </a:rPr>
                        <a:t>3</a:t>
                      </a:r>
                      <a:endParaRPr lang="en-GB" dirty="0">
                        <a:solidFill>
                          <a:srgbClr val="FF0000"/>
                        </a:solidFill>
                      </a:endParaRPr>
                    </a:p>
                  </a:txBody>
                  <a:tcPr/>
                </a:tc>
                <a:tc>
                  <a:txBody>
                    <a:bodyPr/>
                    <a:lstStyle/>
                    <a:p>
                      <a:r>
                        <a:rPr lang="en-US" dirty="0" smtClean="0"/>
                        <a:t>yes</a:t>
                      </a:r>
                      <a:endParaRPr lang="en-GB" dirty="0"/>
                    </a:p>
                  </a:txBody>
                  <a:tcPr/>
                </a:tc>
              </a:tr>
              <a:tr h="370840">
                <a:tc>
                  <a:txBody>
                    <a:bodyPr/>
                    <a:lstStyle/>
                    <a:p>
                      <a:r>
                        <a:rPr lang="en-US" dirty="0" smtClean="0"/>
                        <a:t>(E,G)</a:t>
                      </a:r>
                      <a:endParaRPr lang="en-GB" dirty="0"/>
                    </a:p>
                  </a:txBody>
                  <a:tcPr/>
                </a:tc>
                <a:tc>
                  <a:txBody>
                    <a:bodyPr/>
                    <a:lstStyle/>
                    <a:p>
                      <a:r>
                        <a:rPr lang="en-US" dirty="0" smtClean="0">
                          <a:solidFill>
                            <a:srgbClr val="FF0000"/>
                          </a:solidFill>
                        </a:rPr>
                        <a:t>3</a:t>
                      </a:r>
                      <a:endParaRPr lang="en-GB" dirty="0">
                        <a:solidFill>
                          <a:srgbClr val="FF0000"/>
                        </a:solidFill>
                      </a:endParaRPr>
                    </a:p>
                  </a:txBody>
                  <a:tcPr/>
                </a:tc>
                <a:tc>
                  <a:txBody>
                    <a:bodyPr/>
                    <a:lstStyle/>
                    <a:p>
                      <a:r>
                        <a:rPr lang="en-US" dirty="0" smtClean="0"/>
                        <a:t>Yes</a:t>
                      </a:r>
                      <a:endParaRPr lang="en-GB" dirty="0"/>
                    </a:p>
                  </a:txBody>
                  <a:tcPr/>
                </a:tc>
              </a:tr>
              <a:tr h="370840">
                <a:tc>
                  <a:txBody>
                    <a:bodyPr/>
                    <a:lstStyle/>
                    <a:p>
                      <a:r>
                        <a:rPr lang="en-US" dirty="0" smtClean="0"/>
                        <a:t>(B,E)</a:t>
                      </a:r>
                      <a:endParaRPr lang="en-GB" dirty="0"/>
                    </a:p>
                  </a:txBody>
                  <a:tcPr/>
                </a:tc>
                <a:tc>
                  <a:txBody>
                    <a:bodyPr/>
                    <a:lstStyle/>
                    <a:p>
                      <a:r>
                        <a:rPr lang="en-US" dirty="0" smtClean="0"/>
                        <a:t>4</a:t>
                      </a:r>
                      <a:endParaRPr lang="en-GB" dirty="0"/>
                    </a:p>
                  </a:txBody>
                  <a:tcPr/>
                </a:tc>
                <a:tc>
                  <a:txBody>
                    <a:bodyPr/>
                    <a:lstStyle/>
                    <a:p>
                      <a:r>
                        <a:rPr lang="en-US" dirty="0" smtClean="0"/>
                        <a:t>No</a:t>
                      </a:r>
                      <a:endParaRPr lang="en-GB" dirty="0"/>
                    </a:p>
                  </a:txBody>
                  <a:tcPr/>
                </a:tc>
              </a:tr>
              <a:tr h="370840">
                <a:tc>
                  <a:txBody>
                    <a:bodyPr/>
                    <a:lstStyle/>
                    <a:p>
                      <a:r>
                        <a:rPr lang="en-US" dirty="0" smtClean="0"/>
                        <a:t>(D,E)</a:t>
                      </a:r>
                      <a:endParaRPr lang="en-GB" dirty="0"/>
                    </a:p>
                  </a:txBody>
                  <a:tcPr/>
                </a:tc>
                <a:tc>
                  <a:txBody>
                    <a:bodyPr/>
                    <a:lstStyle/>
                    <a:p>
                      <a:r>
                        <a:rPr lang="en-US" dirty="0" smtClean="0"/>
                        <a:t>5</a:t>
                      </a:r>
                    </a:p>
                  </a:txBody>
                  <a:tcPr/>
                </a:tc>
                <a:tc>
                  <a:txBody>
                    <a:bodyPr/>
                    <a:lstStyle/>
                    <a:p>
                      <a:r>
                        <a:rPr lang="en-US" dirty="0" smtClean="0"/>
                        <a:t>No</a:t>
                      </a:r>
                    </a:p>
                  </a:txBody>
                  <a:tcPr/>
                </a:tc>
              </a:tr>
              <a:tr h="370840">
                <a:tc>
                  <a:txBody>
                    <a:bodyPr/>
                    <a:lstStyle/>
                    <a:p>
                      <a:r>
                        <a:rPr lang="en-US" dirty="0" smtClean="0"/>
                        <a:t>(D,F)</a:t>
                      </a:r>
                      <a:endParaRPr lang="en-GB" dirty="0"/>
                    </a:p>
                  </a:txBody>
                  <a:tcPr/>
                </a:tc>
                <a:tc>
                  <a:txBody>
                    <a:bodyPr/>
                    <a:lstStyle/>
                    <a:p>
                      <a:r>
                        <a:rPr lang="en-US" dirty="0" smtClean="0"/>
                        <a:t>7</a:t>
                      </a:r>
                    </a:p>
                  </a:txBody>
                  <a:tcPr/>
                </a:tc>
                <a:tc>
                  <a:txBody>
                    <a:bodyPr/>
                    <a:lstStyle/>
                    <a:p>
                      <a:r>
                        <a:rPr lang="en-US" dirty="0" smtClean="0"/>
                        <a:t>No</a:t>
                      </a:r>
                    </a:p>
                  </a:txBody>
                  <a:tcPr/>
                </a:tc>
              </a:tr>
            </a:tbl>
          </a:graphicData>
        </a:graphic>
      </p:graphicFrame>
      <p:sp>
        <p:nvSpPr>
          <p:cNvPr id="39" name="TextBox 38"/>
          <p:cNvSpPr txBox="1"/>
          <p:nvPr/>
        </p:nvSpPr>
        <p:spPr>
          <a:xfrm>
            <a:off x="152400" y="5688970"/>
            <a:ext cx="8341756" cy="923330"/>
          </a:xfrm>
          <a:prstGeom prst="rect">
            <a:avLst/>
          </a:prstGeom>
          <a:noFill/>
        </p:spPr>
        <p:txBody>
          <a:bodyPr wrap="square" rtlCol="0">
            <a:spAutoFit/>
          </a:bodyPr>
          <a:lstStyle/>
          <a:p>
            <a:pPr algn="l"/>
            <a:r>
              <a:rPr lang="en-US" dirty="0" smtClean="0"/>
              <a:t>Since there are 7 vertices in graph, spanning tree will have (7-1 =6) </a:t>
            </a:r>
            <a:r>
              <a:rPr lang="en-US" dirty="0" err="1" smtClean="0"/>
              <a:t>egdes</a:t>
            </a:r>
            <a:r>
              <a:rPr lang="en-US" dirty="0" smtClean="0"/>
              <a:t>.</a:t>
            </a:r>
          </a:p>
          <a:p>
            <a:pPr algn="l"/>
            <a:endParaRPr lang="en-US" dirty="0"/>
          </a:p>
          <a:p>
            <a:pPr algn="l"/>
            <a:r>
              <a:rPr lang="en-US" dirty="0" smtClean="0"/>
              <a:t>Total weight of spanning tree = 1+1+2+2+3+3 = 12</a:t>
            </a:r>
            <a:endParaRPr lang="en-GB" dirty="0"/>
          </a:p>
        </p:txBody>
      </p:sp>
      <p:sp>
        <p:nvSpPr>
          <p:cNvPr id="40" name="Freeform 39"/>
          <p:cNvSpPr/>
          <p:nvPr/>
        </p:nvSpPr>
        <p:spPr bwMode="auto">
          <a:xfrm>
            <a:off x="850006" y="1931831"/>
            <a:ext cx="1120462" cy="1082229"/>
          </a:xfrm>
          <a:custGeom>
            <a:avLst/>
            <a:gdLst>
              <a:gd name="connsiteX0" fmla="*/ 1120462 w 1120462"/>
              <a:gd name="connsiteY0" fmla="*/ 0 h 1082229"/>
              <a:gd name="connsiteX1" fmla="*/ 1056067 w 1120462"/>
              <a:gd name="connsiteY1" fmla="*/ 51515 h 1082229"/>
              <a:gd name="connsiteX2" fmla="*/ 978794 w 1120462"/>
              <a:gd name="connsiteY2" fmla="*/ 103031 h 1082229"/>
              <a:gd name="connsiteX3" fmla="*/ 940157 w 1120462"/>
              <a:gd name="connsiteY3" fmla="*/ 141668 h 1082229"/>
              <a:gd name="connsiteX4" fmla="*/ 837126 w 1120462"/>
              <a:gd name="connsiteY4" fmla="*/ 218941 h 1082229"/>
              <a:gd name="connsiteX5" fmla="*/ 824248 w 1120462"/>
              <a:gd name="connsiteY5" fmla="*/ 257577 h 1082229"/>
              <a:gd name="connsiteX6" fmla="*/ 746974 w 1120462"/>
              <a:gd name="connsiteY6" fmla="*/ 321972 h 1082229"/>
              <a:gd name="connsiteX7" fmla="*/ 631064 w 1120462"/>
              <a:gd name="connsiteY7" fmla="*/ 450761 h 1082229"/>
              <a:gd name="connsiteX8" fmla="*/ 592428 w 1120462"/>
              <a:gd name="connsiteY8" fmla="*/ 489397 h 1082229"/>
              <a:gd name="connsiteX9" fmla="*/ 528033 w 1120462"/>
              <a:gd name="connsiteY9" fmla="*/ 553792 h 1082229"/>
              <a:gd name="connsiteX10" fmla="*/ 515155 w 1120462"/>
              <a:gd name="connsiteY10" fmla="*/ 592428 h 1082229"/>
              <a:gd name="connsiteX11" fmla="*/ 476518 w 1120462"/>
              <a:gd name="connsiteY11" fmla="*/ 605307 h 1082229"/>
              <a:gd name="connsiteX12" fmla="*/ 425002 w 1120462"/>
              <a:gd name="connsiteY12" fmla="*/ 631065 h 1082229"/>
              <a:gd name="connsiteX13" fmla="*/ 360608 w 1120462"/>
              <a:gd name="connsiteY13" fmla="*/ 721217 h 1082229"/>
              <a:gd name="connsiteX14" fmla="*/ 347729 w 1120462"/>
              <a:gd name="connsiteY14" fmla="*/ 759854 h 1082229"/>
              <a:gd name="connsiteX15" fmla="*/ 309093 w 1120462"/>
              <a:gd name="connsiteY15" fmla="*/ 772732 h 1082229"/>
              <a:gd name="connsiteX16" fmla="*/ 270456 w 1120462"/>
              <a:gd name="connsiteY16" fmla="*/ 798490 h 1082229"/>
              <a:gd name="connsiteX17" fmla="*/ 218940 w 1120462"/>
              <a:gd name="connsiteY17" fmla="*/ 875763 h 1082229"/>
              <a:gd name="connsiteX18" fmla="*/ 167425 w 1120462"/>
              <a:gd name="connsiteY18" fmla="*/ 927279 h 1082229"/>
              <a:gd name="connsiteX19" fmla="*/ 141667 w 1120462"/>
              <a:gd name="connsiteY19" fmla="*/ 978794 h 1082229"/>
              <a:gd name="connsiteX20" fmla="*/ 103031 w 1120462"/>
              <a:gd name="connsiteY20" fmla="*/ 991673 h 1082229"/>
              <a:gd name="connsiteX21" fmla="*/ 51515 w 1120462"/>
              <a:gd name="connsiteY21" fmla="*/ 1043189 h 1082229"/>
              <a:gd name="connsiteX22" fmla="*/ 0 w 1120462"/>
              <a:gd name="connsiteY22" fmla="*/ 1081825 h 1082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20462" h="1082229">
                <a:moveTo>
                  <a:pt x="1120462" y="0"/>
                </a:moveTo>
                <a:cubicBezTo>
                  <a:pt x="1098997" y="17172"/>
                  <a:pt x="1078298" y="35347"/>
                  <a:pt x="1056067" y="51515"/>
                </a:cubicBezTo>
                <a:cubicBezTo>
                  <a:pt x="1031031" y="69723"/>
                  <a:pt x="1000684" y="81141"/>
                  <a:pt x="978794" y="103031"/>
                </a:cubicBezTo>
                <a:cubicBezTo>
                  <a:pt x="965915" y="115910"/>
                  <a:pt x="953864" y="129674"/>
                  <a:pt x="940157" y="141668"/>
                </a:cubicBezTo>
                <a:cubicBezTo>
                  <a:pt x="891210" y="184496"/>
                  <a:pt x="883130" y="188272"/>
                  <a:pt x="837126" y="218941"/>
                </a:cubicBezTo>
                <a:cubicBezTo>
                  <a:pt x="832833" y="231820"/>
                  <a:pt x="831778" y="246282"/>
                  <a:pt x="824248" y="257577"/>
                </a:cubicBezTo>
                <a:cubicBezTo>
                  <a:pt x="804415" y="287326"/>
                  <a:pt x="775484" y="302966"/>
                  <a:pt x="746974" y="321972"/>
                </a:cubicBezTo>
                <a:cubicBezTo>
                  <a:pt x="697643" y="395969"/>
                  <a:pt x="732162" y="349663"/>
                  <a:pt x="631064" y="450761"/>
                </a:cubicBezTo>
                <a:cubicBezTo>
                  <a:pt x="618185" y="463640"/>
                  <a:pt x="600573" y="473107"/>
                  <a:pt x="592428" y="489397"/>
                </a:cubicBezTo>
                <a:cubicBezTo>
                  <a:pt x="560599" y="553055"/>
                  <a:pt x="584884" y="534842"/>
                  <a:pt x="528033" y="553792"/>
                </a:cubicBezTo>
                <a:cubicBezTo>
                  <a:pt x="523740" y="566671"/>
                  <a:pt x="524754" y="582829"/>
                  <a:pt x="515155" y="592428"/>
                </a:cubicBezTo>
                <a:cubicBezTo>
                  <a:pt x="505556" y="602027"/>
                  <a:pt x="488996" y="599959"/>
                  <a:pt x="476518" y="605307"/>
                </a:cubicBezTo>
                <a:cubicBezTo>
                  <a:pt x="458871" y="612870"/>
                  <a:pt x="442174" y="622479"/>
                  <a:pt x="425002" y="631065"/>
                </a:cubicBezTo>
                <a:cubicBezTo>
                  <a:pt x="394952" y="721217"/>
                  <a:pt x="425003" y="699752"/>
                  <a:pt x="360608" y="721217"/>
                </a:cubicBezTo>
                <a:cubicBezTo>
                  <a:pt x="356315" y="734096"/>
                  <a:pt x="357328" y="750255"/>
                  <a:pt x="347729" y="759854"/>
                </a:cubicBezTo>
                <a:cubicBezTo>
                  <a:pt x="338130" y="769453"/>
                  <a:pt x="321235" y="766661"/>
                  <a:pt x="309093" y="772732"/>
                </a:cubicBezTo>
                <a:cubicBezTo>
                  <a:pt x="295248" y="779654"/>
                  <a:pt x="283335" y="789904"/>
                  <a:pt x="270456" y="798490"/>
                </a:cubicBezTo>
                <a:cubicBezTo>
                  <a:pt x="239832" y="890362"/>
                  <a:pt x="283257" y="779287"/>
                  <a:pt x="218940" y="875763"/>
                </a:cubicBezTo>
                <a:cubicBezTo>
                  <a:pt x="179690" y="934639"/>
                  <a:pt x="241021" y="902747"/>
                  <a:pt x="167425" y="927279"/>
                </a:cubicBezTo>
                <a:cubicBezTo>
                  <a:pt x="158839" y="944451"/>
                  <a:pt x="155242" y="965219"/>
                  <a:pt x="141667" y="978794"/>
                </a:cubicBezTo>
                <a:cubicBezTo>
                  <a:pt x="132068" y="988393"/>
                  <a:pt x="112630" y="982074"/>
                  <a:pt x="103031" y="991673"/>
                </a:cubicBezTo>
                <a:cubicBezTo>
                  <a:pt x="34345" y="1060360"/>
                  <a:pt x="154545" y="1008846"/>
                  <a:pt x="51515" y="1043189"/>
                </a:cubicBezTo>
                <a:cubicBezTo>
                  <a:pt x="20994" y="1088969"/>
                  <a:pt x="41235" y="1081825"/>
                  <a:pt x="0" y="1081825"/>
                </a:cubicBezTo>
              </a:path>
            </a:pathLst>
          </a:custGeom>
          <a:no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sp>
        <p:nvSpPr>
          <p:cNvPr id="41" name="Freeform 40"/>
          <p:cNvSpPr/>
          <p:nvPr/>
        </p:nvSpPr>
        <p:spPr bwMode="auto">
          <a:xfrm>
            <a:off x="1996225" y="1931831"/>
            <a:ext cx="1149164" cy="1043189"/>
          </a:xfrm>
          <a:custGeom>
            <a:avLst/>
            <a:gdLst>
              <a:gd name="connsiteX0" fmla="*/ 0 w 1149164"/>
              <a:gd name="connsiteY0" fmla="*/ 0 h 1043189"/>
              <a:gd name="connsiteX1" fmla="*/ 77274 w 1149164"/>
              <a:gd name="connsiteY1" fmla="*/ 25758 h 1043189"/>
              <a:gd name="connsiteX2" fmla="*/ 115910 w 1149164"/>
              <a:gd name="connsiteY2" fmla="*/ 64394 h 1043189"/>
              <a:gd name="connsiteX3" fmla="*/ 167426 w 1149164"/>
              <a:gd name="connsiteY3" fmla="*/ 90152 h 1043189"/>
              <a:gd name="connsiteX4" fmla="*/ 180305 w 1149164"/>
              <a:gd name="connsiteY4" fmla="*/ 128789 h 1043189"/>
              <a:gd name="connsiteX5" fmla="*/ 257578 w 1149164"/>
              <a:gd name="connsiteY5" fmla="*/ 180304 h 1043189"/>
              <a:gd name="connsiteX6" fmla="*/ 309093 w 1149164"/>
              <a:gd name="connsiteY6" fmla="*/ 231820 h 1043189"/>
              <a:gd name="connsiteX7" fmla="*/ 360609 w 1149164"/>
              <a:gd name="connsiteY7" fmla="*/ 283335 h 1043189"/>
              <a:gd name="connsiteX8" fmla="*/ 412124 w 1149164"/>
              <a:gd name="connsiteY8" fmla="*/ 347730 h 1043189"/>
              <a:gd name="connsiteX9" fmla="*/ 476519 w 1149164"/>
              <a:gd name="connsiteY9" fmla="*/ 412124 h 1043189"/>
              <a:gd name="connsiteX10" fmla="*/ 540913 w 1149164"/>
              <a:gd name="connsiteY10" fmla="*/ 463639 h 1043189"/>
              <a:gd name="connsiteX11" fmla="*/ 605307 w 1149164"/>
              <a:gd name="connsiteY11" fmla="*/ 515155 h 1043189"/>
              <a:gd name="connsiteX12" fmla="*/ 643944 w 1149164"/>
              <a:gd name="connsiteY12" fmla="*/ 592428 h 1043189"/>
              <a:gd name="connsiteX13" fmla="*/ 695460 w 1149164"/>
              <a:gd name="connsiteY13" fmla="*/ 605307 h 1043189"/>
              <a:gd name="connsiteX14" fmla="*/ 708338 w 1149164"/>
              <a:gd name="connsiteY14" fmla="*/ 643944 h 1043189"/>
              <a:gd name="connsiteX15" fmla="*/ 798490 w 1149164"/>
              <a:gd name="connsiteY15" fmla="*/ 669701 h 1043189"/>
              <a:gd name="connsiteX16" fmla="*/ 862885 w 1149164"/>
              <a:gd name="connsiteY16" fmla="*/ 734096 h 1043189"/>
              <a:gd name="connsiteX17" fmla="*/ 927279 w 1149164"/>
              <a:gd name="connsiteY17" fmla="*/ 824248 h 1043189"/>
              <a:gd name="connsiteX18" fmla="*/ 953037 w 1149164"/>
              <a:gd name="connsiteY18" fmla="*/ 875763 h 1043189"/>
              <a:gd name="connsiteX19" fmla="*/ 1030310 w 1149164"/>
              <a:gd name="connsiteY19" fmla="*/ 901521 h 1043189"/>
              <a:gd name="connsiteX20" fmla="*/ 1081826 w 1149164"/>
              <a:gd name="connsiteY20" fmla="*/ 940158 h 1043189"/>
              <a:gd name="connsiteX21" fmla="*/ 1107583 w 1149164"/>
              <a:gd name="connsiteY21" fmla="*/ 978794 h 1043189"/>
              <a:gd name="connsiteX22" fmla="*/ 1146220 w 1149164"/>
              <a:gd name="connsiteY22" fmla="*/ 1004552 h 1043189"/>
              <a:gd name="connsiteX23" fmla="*/ 1146220 w 1149164"/>
              <a:gd name="connsiteY23" fmla="*/ 1043189 h 1043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149164" h="1043189">
                <a:moveTo>
                  <a:pt x="0" y="0"/>
                </a:moveTo>
                <a:cubicBezTo>
                  <a:pt x="25758" y="8586"/>
                  <a:pt x="53539" y="12572"/>
                  <a:pt x="77274" y="25758"/>
                </a:cubicBezTo>
                <a:cubicBezTo>
                  <a:pt x="93195" y="34603"/>
                  <a:pt x="101089" y="53808"/>
                  <a:pt x="115910" y="64394"/>
                </a:cubicBezTo>
                <a:cubicBezTo>
                  <a:pt x="131533" y="75553"/>
                  <a:pt x="150254" y="81566"/>
                  <a:pt x="167426" y="90152"/>
                </a:cubicBezTo>
                <a:cubicBezTo>
                  <a:pt x="171719" y="103031"/>
                  <a:pt x="170706" y="119190"/>
                  <a:pt x="180305" y="128789"/>
                </a:cubicBezTo>
                <a:cubicBezTo>
                  <a:pt x="202195" y="150679"/>
                  <a:pt x="257578" y="180304"/>
                  <a:pt x="257578" y="180304"/>
                </a:cubicBezTo>
                <a:cubicBezTo>
                  <a:pt x="291922" y="283335"/>
                  <a:pt x="240407" y="163134"/>
                  <a:pt x="309093" y="231820"/>
                </a:cubicBezTo>
                <a:cubicBezTo>
                  <a:pt x="377779" y="300506"/>
                  <a:pt x="257578" y="248991"/>
                  <a:pt x="360609" y="283335"/>
                </a:cubicBezTo>
                <a:cubicBezTo>
                  <a:pt x="392980" y="380449"/>
                  <a:pt x="345549" y="264511"/>
                  <a:pt x="412124" y="347730"/>
                </a:cubicBezTo>
                <a:cubicBezTo>
                  <a:pt x="475289" y="426687"/>
                  <a:pt x="350330" y="349029"/>
                  <a:pt x="476519" y="412124"/>
                </a:cubicBezTo>
                <a:cubicBezTo>
                  <a:pt x="550333" y="522849"/>
                  <a:pt x="452047" y="392548"/>
                  <a:pt x="540913" y="463639"/>
                </a:cubicBezTo>
                <a:cubicBezTo>
                  <a:pt x="624137" y="530217"/>
                  <a:pt x="508191" y="482782"/>
                  <a:pt x="605307" y="515155"/>
                </a:cubicBezTo>
                <a:cubicBezTo>
                  <a:pt x="612654" y="537195"/>
                  <a:pt x="622544" y="578161"/>
                  <a:pt x="643944" y="592428"/>
                </a:cubicBezTo>
                <a:cubicBezTo>
                  <a:pt x="658672" y="602246"/>
                  <a:pt x="678288" y="601014"/>
                  <a:pt x="695460" y="605307"/>
                </a:cubicBezTo>
                <a:cubicBezTo>
                  <a:pt x="699753" y="618186"/>
                  <a:pt x="698739" y="634345"/>
                  <a:pt x="708338" y="643944"/>
                </a:cubicBezTo>
                <a:cubicBezTo>
                  <a:pt x="714498" y="650104"/>
                  <a:pt x="798042" y="669589"/>
                  <a:pt x="798490" y="669701"/>
                </a:cubicBezTo>
                <a:cubicBezTo>
                  <a:pt x="839946" y="794070"/>
                  <a:pt x="767398" y="606781"/>
                  <a:pt x="862885" y="734096"/>
                </a:cubicBezTo>
                <a:cubicBezTo>
                  <a:pt x="943021" y="840943"/>
                  <a:pt x="837843" y="794435"/>
                  <a:pt x="927279" y="824248"/>
                </a:cubicBezTo>
                <a:cubicBezTo>
                  <a:pt x="935865" y="841420"/>
                  <a:pt x="937678" y="864244"/>
                  <a:pt x="953037" y="875763"/>
                </a:cubicBezTo>
                <a:cubicBezTo>
                  <a:pt x="974758" y="892054"/>
                  <a:pt x="1030310" y="901521"/>
                  <a:pt x="1030310" y="901521"/>
                </a:cubicBezTo>
                <a:cubicBezTo>
                  <a:pt x="1047482" y="914400"/>
                  <a:pt x="1066648" y="924980"/>
                  <a:pt x="1081826" y="940158"/>
                </a:cubicBezTo>
                <a:cubicBezTo>
                  <a:pt x="1092771" y="951103"/>
                  <a:pt x="1096638" y="967849"/>
                  <a:pt x="1107583" y="978794"/>
                </a:cubicBezTo>
                <a:cubicBezTo>
                  <a:pt x="1118528" y="989739"/>
                  <a:pt x="1138256" y="991279"/>
                  <a:pt x="1146220" y="1004552"/>
                </a:cubicBezTo>
                <a:cubicBezTo>
                  <a:pt x="1152846" y="1015596"/>
                  <a:pt x="1146220" y="1030310"/>
                  <a:pt x="1146220" y="1043189"/>
                </a:cubicBezTo>
              </a:path>
            </a:pathLst>
          </a:custGeom>
          <a:no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spTree>
    <p:extLst>
      <p:ext uri="{BB962C8B-B14F-4D97-AF65-F5344CB8AC3E}">
        <p14:creationId xmlns:p14="http://schemas.microsoft.com/office/powerpoint/2010/main" val="287451803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685800"/>
            <a:ext cx="5867400" cy="369332"/>
          </a:xfrm>
          <a:prstGeom prst="rect">
            <a:avLst/>
          </a:prstGeom>
          <a:noFill/>
        </p:spPr>
        <p:txBody>
          <a:bodyPr wrap="square" rtlCol="0">
            <a:spAutoFit/>
          </a:bodyPr>
          <a:lstStyle/>
          <a:p>
            <a:pPr algn="l"/>
            <a:r>
              <a:rPr lang="da-DK" dirty="0"/>
              <a:t>Dijkstra's Algorithm</a:t>
            </a:r>
            <a:endParaRPr lang="en-GB" dirty="0"/>
          </a:p>
        </p:txBody>
      </p:sp>
      <p:sp>
        <p:nvSpPr>
          <p:cNvPr id="3" name="TextBox 2"/>
          <p:cNvSpPr txBox="1"/>
          <p:nvPr/>
        </p:nvSpPr>
        <p:spPr>
          <a:xfrm>
            <a:off x="152400" y="2286000"/>
            <a:ext cx="8763000" cy="646331"/>
          </a:xfrm>
          <a:prstGeom prst="rect">
            <a:avLst/>
          </a:prstGeom>
          <a:noFill/>
        </p:spPr>
        <p:txBody>
          <a:bodyPr wrap="square" rtlCol="0">
            <a:spAutoFit/>
          </a:bodyPr>
          <a:lstStyle/>
          <a:p>
            <a:pPr algn="l"/>
            <a:r>
              <a:rPr lang="en-US" dirty="0" smtClean="0"/>
              <a:t>Shortest path between two vertices. (Use BFS technique) FROM A TO E</a:t>
            </a:r>
          </a:p>
          <a:p>
            <a:pPr algn="l"/>
            <a:endParaRPr lang="en-GB" dirty="0"/>
          </a:p>
        </p:txBody>
      </p:sp>
      <p:sp>
        <p:nvSpPr>
          <p:cNvPr id="4" name="Rectangle 3"/>
          <p:cNvSpPr/>
          <p:nvPr/>
        </p:nvSpPr>
        <p:spPr bwMode="auto">
          <a:xfrm>
            <a:off x="533400" y="3733800"/>
            <a:ext cx="2971800" cy="2209800"/>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cxnSp>
        <p:nvCxnSpPr>
          <p:cNvPr id="6" name="Straight Connector 5"/>
          <p:cNvCxnSpPr/>
          <p:nvPr/>
        </p:nvCxnSpPr>
        <p:spPr bwMode="auto">
          <a:xfrm flipV="1">
            <a:off x="533400" y="3733800"/>
            <a:ext cx="2895600" cy="22098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Connector 7"/>
          <p:cNvCxnSpPr/>
          <p:nvPr/>
        </p:nvCxnSpPr>
        <p:spPr bwMode="auto">
          <a:xfrm>
            <a:off x="3505200" y="3733800"/>
            <a:ext cx="1371600" cy="11430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9"/>
          <p:cNvCxnSpPr/>
          <p:nvPr/>
        </p:nvCxnSpPr>
        <p:spPr bwMode="auto">
          <a:xfrm flipH="1">
            <a:off x="3505200" y="4876800"/>
            <a:ext cx="1371600" cy="10668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10"/>
          <p:cNvSpPr txBox="1"/>
          <p:nvPr/>
        </p:nvSpPr>
        <p:spPr>
          <a:xfrm>
            <a:off x="152400" y="6019800"/>
            <a:ext cx="609600" cy="369332"/>
          </a:xfrm>
          <a:prstGeom prst="rect">
            <a:avLst/>
          </a:prstGeom>
          <a:noFill/>
        </p:spPr>
        <p:txBody>
          <a:bodyPr wrap="square" rtlCol="0">
            <a:spAutoFit/>
          </a:bodyPr>
          <a:lstStyle/>
          <a:p>
            <a:r>
              <a:rPr lang="en-US" dirty="0"/>
              <a:t>B</a:t>
            </a:r>
            <a:endParaRPr lang="en-GB" dirty="0"/>
          </a:p>
        </p:txBody>
      </p:sp>
      <p:sp>
        <p:nvSpPr>
          <p:cNvPr id="12" name="TextBox 11"/>
          <p:cNvSpPr txBox="1"/>
          <p:nvPr/>
        </p:nvSpPr>
        <p:spPr>
          <a:xfrm>
            <a:off x="228600" y="3367688"/>
            <a:ext cx="609600" cy="369332"/>
          </a:xfrm>
          <a:prstGeom prst="rect">
            <a:avLst/>
          </a:prstGeom>
          <a:noFill/>
        </p:spPr>
        <p:txBody>
          <a:bodyPr wrap="square" rtlCol="0">
            <a:spAutoFit/>
          </a:bodyPr>
          <a:lstStyle/>
          <a:p>
            <a:r>
              <a:rPr lang="en-US" dirty="0" smtClean="0"/>
              <a:t>A</a:t>
            </a:r>
            <a:endParaRPr lang="en-GB" dirty="0"/>
          </a:p>
        </p:txBody>
      </p:sp>
      <p:sp>
        <p:nvSpPr>
          <p:cNvPr id="13" name="TextBox 12"/>
          <p:cNvSpPr txBox="1"/>
          <p:nvPr/>
        </p:nvSpPr>
        <p:spPr>
          <a:xfrm>
            <a:off x="3200400" y="6019800"/>
            <a:ext cx="609600" cy="369332"/>
          </a:xfrm>
          <a:prstGeom prst="rect">
            <a:avLst/>
          </a:prstGeom>
          <a:noFill/>
        </p:spPr>
        <p:txBody>
          <a:bodyPr wrap="square" rtlCol="0">
            <a:spAutoFit/>
          </a:bodyPr>
          <a:lstStyle/>
          <a:p>
            <a:r>
              <a:rPr lang="en-US" dirty="0"/>
              <a:t>C</a:t>
            </a:r>
            <a:endParaRPr lang="en-GB" dirty="0"/>
          </a:p>
        </p:txBody>
      </p:sp>
      <p:sp>
        <p:nvSpPr>
          <p:cNvPr id="14" name="TextBox 13"/>
          <p:cNvSpPr txBox="1"/>
          <p:nvPr/>
        </p:nvSpPr>
        <p:spPr>
          <a:xfrm>
            <a:off x="3193961" y="3326368"/>
            <a:ext cx="609600" cy="369332"/>
          </a:xfrm>
          <a:prstGeom prst="rect">
            <a:avLst/>
          </a:prstGeom>
          <a:noFill/>
        </p:spPr>
        <p:txBody>
          <a:bodyPr wrap="square" rtlCol="0">
            <a:spAutoFit/>
          </a:bodyPr>
          <a:lstStyle/>
          <a:p>
            <a:r>
              <a:rPr lang="en-US" dirty="0"/>
              <a:t>D</a:t>
            </a:r>
            <a:endParaRPr lang="en-GB" dirty="0"/>
          </a:p>
        </p:txBody>
      </p:sp>
      <p:sp>
        <p:nvSpPr>
          <p:cNvPr id="15" name="TextBox 14"/>
          <p:cNvSpPr txBox="1"/>
          <p:nvPr/>
        </p:nvSpPr>
        <p:spPr>
          <a:xfrm>
            <a:off x="4648200" y="4692134"/>
            <a:ext cx="609600" cy="369332"/>
          </a:xfrm>
          <a:prstGeom prst="rect">
            <a:avLst/>
          </a:prstGeom>
          <a:noFill/>
        </p:spPr>
        <p:txBody>
          <a:bodyPr wrap="square" rtlCol="0">
            <a:spAutoFit/>
          </a:bodyPr>
          <a:lstStyle/>
          <a:p>
            <a:r>
              <a:rPr lang="en-US" dirty="0"/>
              <a:t>E</a:t>
            </a:r>
            <a:endParaRPr lang="en-GB" dirty="0"/>
          </a:p>
        </p:txBody>
      </p:sp>
      <p:sp>
        <p:nvSpPr>
          <p:cNvPr id="16" name="TextBox 15"/>
          <p:cNvSpPr txBox="1"/>
          <p:nvPr/>
        </p:nvSpPr>
        <p:spPr>
          <a:xfrm>
            <a:off x="76200" y="4507468"/>
            <a:ext cx="609600" cy="369332"/>
          </a:xfrm>
          <a:prstGeom prst="rect">
            <a:avLst/>
          </a:prstGeom>
          <a:noFill/>
        </p:spPr>
        <p:txBody>
          <a:bodyPr wrap="square" rtlCol="0">
            <a:spAutoFit/>
          </a:bodyPr>
          <a:lstStyle/>
          <a:p>
            <a:r>
              <a:rPr lang="en-US" dirty="0"/>
              <a:t>1</a:t>
            </a:r>
            <a:endParaRPr lang="en-GB" dirty="0"/>
          </a:p>
        </p:txBody>
      </p:sp>
      <p:sp>
        <p:nvSpPr>
          <p:cNvPr id="17" name="TextBox 16"/>
          <p:cNvSpPr txBox="1"/>
          <p:nvPr/>
        </p:nvSpPr>
        <p:spPr>
          <a:xfrm>
            <a:off x="1562100" y="3326368"/>
            <a:ext cx="609600" cy="369332"/>
          </a:xfrm>
          <a:prstGeom prst="rect">
            <a:avLst/>
          </a:prstGeom>
          <a:noFill/>
        </p:spPr>
        <p:txBody>
          <a:bodyPr wrap="square" rtlCol="0">
            <a:spAutoFit/>
          </a:bodyPr>
          <a:lstStyle/>
          <a:p>
            <a:r>
              <a:rPr lang="en-US" dirty="0"/>
              <a:t>6</a:t>
            </a:r>
            <a:endParaRPr lang="en-GB" dirty="0"/>
          </a:p>
        </p:txBody>
      </p:sp>
      <p:sp>
        <p:nvSpPr>
          <p:cNvPr id="18" name="TextBox 17"/>
          <p:cNvSpPr txBox="1"/>
          <p:nvPr/>
        </p:nvSpPr>
        <p:spPr>
          <a:xfrm>
            <a:off x="1447800" y="4491975"/>
            <a:ext cx="609600" cy="369332"/>
          </a:xfrm>
          <a:prstGeom prst="rect">
            <a:avLst/>
          </a:prstGeom>
          <a:noFill/>
        </p:spPr>
        <p:txBody>
          <a:bodyPr wrap="square" rtlCol="0">
            <a:spAutoFit/>
          </a:bodyPr>
          <a:lstStyle/>
          <a:p>
            <a:r>
              <a:rPr lang="en-US" dirty="0" smtClean="0"/>
              <a:t>2</a:t>
            </a:r>
            <a:endParaRPr lang="en-GB" dirty="0"/>
          </a:p>
        </p:txBody>
      </p:sp>
      <p:sp>
        <p:nvSpPr>
          <p:cNvPr id="19" name="TextBox 18"/>
          <p:cNvSpPr txBox="1"/>
          <p:nvPr/>
        </p:nvSpPr>
        <p:spPr>
          <a:xfrm>
            <a:off x="1783724" y="5981700"/>
            <a:ext cx="609600" cy="369332"/>
          </a:xfrm>
          <a:prstGeom prst="rect">
            <a:avLst/>
          </a:prstGeom>
          <a:noFill/>
        </p:spPr>
        <p:txBody>
          <a:bodyPr wrap="square" rtlCol="0">
            <a:spAutoFit/>
          </a:bodyPr>
          <a:lstStyle/>
          <a:p>
            <a:r>
              <a:rPr lang="en-US" dirty="0"/>
              <a:t>1</a:t>
            </a:r>
            <a:endParaRPr lang="en-GB" dirty="0"/>
          </a:p>
        </p:txBody>
      </p:sp>
      <p:sp>
        <p:nvSpPr>
          <p:cNvPr id="20" name="TextBox 19"/>
          <p:cNvSpPr txBox="1"/>
          <p:nvPr/>
        </p:nvSpPr>
        <p:spPr>
          <a:xfrm>
            <a:off x="3009900" y="4654034"/>
            <a:ext cx="609600" cy="369332"/>
          </a:xfrm>
          <a:prstGeom prst="rect">
            <a:avLst/>
          </a:prstGeom>
          <a:noFill/>
        </p:spPr>
        <p:txBody>
          <a:bodyPr wrap="square" rtlCol="0">
            <a:spAutoFit/>
          </a:bodyPr>
          <a:lstStyle/>
          <a:p>
            <a:r>
              <a:rPr lang="en-US" dirty="0" smtClean="0"/>
              <a:t>2</a:t>
            </a:r>
            <a:endParaRPr lang="en-GB" dirty="0"/>
          </a:p>
        </p:txBody>
      </p:sp>
      <p:sp>
        <p:nvSpPr>
          <p:cNvPr id="21" name="TextBox 20"/>
          <p:cNvSpPr txBox="1"/>
          <p:nvPr/>
        </p:nvSpPr>
        <p:spPr>
          <a:xfrm>
            <a:off x="4006939" y="3890665"/>
            <a:ext cx="609600" cy="369332"/>
          </a:xfrm>
          <a:prstGeom prst="rect">
            <a:avLst/>
          </a:prstGeom>
          <a:noFill/>
        </p:spPr>
        <p:txBody>
          <a:bodyPr wrap="square" rtlCol="0">
            <a:spAutoFit/>
          </a:bodyPr>
          <a:lstStyle/>
          <a:p>
            <a:r>
              <a:rPr lang="en-US" dirty="0"/>
              <a:t>5</a:t>
            </a:r>
            <a:endParaRPr lang="en-GB" dirty="0"/>
          </a:p>
        </p:txBody>
      </p:sp>
      <p:sp>
        <p:nvSpPr>
          <p:cNvPr id="22" name="TextBox 21"/>
          <p:cNvSpPr txBox="1"/>
          <p:nvPr/>
        </p:nvSpPr>
        <p:spPr>
          <a:xfrm>
            <a:off x="4038600" y="5254353"/>
            <a:ext cx="609600" cy="369332"/>
          </a:xfrm>
          <a:prstGeom prst="rect">
            <a:avLst/>
          </a:prstGeom>
          <a:noFill/>
        </p:spPr>
        <p:txBody>
          <a:bodyPr wrap="square" rtlCol="0">
            <a:spAutoFit/>
          </a:bodyPr>
          <a:lstStyle/>
          <a:p>
            <a:r>
              <a:rPr lang="en-US" dirty="0"/>
              <a:t>5</a:t>
            </a:r>
            <a:endParaRPr lang="en-GB" dirty="0"/>
          </a:p>
        </p:txBody>
      </p:sp>
      <p:sp>
        <p:nvSpPr>
          <p:cNvPr id="24" name="Freeform 23"/>
          <p:cNvSpPr/>
          <p:nvPr/>
        </p:nvSpPr>
        <p:spPr bwMode="auto">
          <a:xfrm>
            <a:off x="528034" y="3734873"/>
            <a:ext cx="38959" cy="2202288"/>
          </a:xfrm>
          <a:custGeom>
            <a:avLst/>
            <a:gdLst>
              <a:gd name="connsiteX0" fmla="*/ 0 w 38959"/>
              <a:gd name="connsiteY0" fmla="*/ 0 h 2202288"/>
              <a:gd name="connsiteX1" fmla="*/ 12879 w 38959"/>
              <a:gd name="connsiteY1" fmla="*/ 412124 h 2202288"/>
              <a:gd name="connsiteX2" fmla="*/ 38636 w 38959"/>
              <a:gd name="connsiteY2" fmla="*/ 1133341 h 2202288"/>
              <a:gd name="connsiteX3" fmla="*/ 25758 w 38959"/>
              <a:gd name="connsiteY3" fmla="*/ 1790164 h 2202288"/>
              <a:gd name="connsiteX4" fmla="*/ 12879 w 38959"/>
              <a:gd name="connsiteY4" fmla="*/ 1957589 h 2202288"/>
              <a:gd name="connsiteX5" fmla="*/ 12879 w 38959"/>
              <a:gd name="connsiteY5" fmla="*/ 2202288 h 2202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959" h="2202288">
                <a:moveTo>
                  <a:pt x="0" y="0"/>
                </a:moveTo>
                <a:cubicBezTo>
                  <a:pt x="4293" y="137375"/>
                  <a:pt x="8196" y="274762"/>
                  <a:pt x="12879" y="412124"/>
                </a:cubicBezTo>
                <a:cubicBezTo>
                  <a:pt x="21075" y="652543"/>
                  <a:pt x="36388" y="892793"/>
                  <a:pt x="38636" y="1133341"/>
                </a:cubicBezTo>
                <a:cubicBezTo>
                  <a:pt x="40683" y="1352315"/>
                  <a:pt x="32598" y="1571288"/>
                  <a:pt x="25758" y="1790164"/>
                </a:cubicBezTo>
                <a:cubicBezTo>
                  <a:pt x="24010" y="1846110"/>
                  <a:pt x="14627" y="1901643"/>
                  <a:pt x="12879" y="1957589"/>
                </a:cubicBezTo>
                <a:cubicBezTo>
                  <a:pt x="10331" y="2039116"/>
                  <a:pt x="12879" y="2120722"/>
                  <a:pt x="12879" y="2202288"/>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sp>
        <p:nvSpPr>
          <p:cNvPr id="26" name="Freeform 25"/>
          <p:cNvSpPr/>
          <p:nvPr/>
        </p:nvSpPr>
        <p:spPr bwMode="auto">
          <a:xfrm>
            <a:off x="579549" y="5898489"/>
            <a:ext cx="2962141" cy="38672"/>
          </a:xfrm>
          <a:custGeom>
            <a:avLst/>
            <a:gdLst>
              <a:gd name="connsiteX0" fmla="*/ 0 w 2962141"/>
              <a:gd name="connsiteY0" fmla="*/ 38672 h 38672"/>
              <a:gd name="connsiteX1" fmla="*/ 798490 w 2962141"/>
              <a:gd name="connsiteY1" fmla="*/ 12914 h 38672"/>
              <a:gd name="connsiteX2" fmla="*/ 1004552 w 2962141"/>
              <a:gd name="connsiteY2" fmla="*/ 35 h 38672"/>
              <a:gd name="connsiteX3" fmla="*/ 1996226 w 2962141"/>
              <a:gd name="connsiteY3" fmla="*/ 25793 h 38672"/>
              <a:gd name="connsiteX4" fmla="*/ 2962141 w 2962141"/>
              <a:gd name="connsiteY4" fmla="*/ 12914 h 38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2141" h="38672">
                <a:moveTo>
                  <a:pt x="0" y="38672"/>
                </a:moveTo>
                <a:lnTo>
                  <a:pt x="798490" y="12914"/>
                </a:lnTo>
                <a:cubicBezTo>
                  <a:pt x="867261" y="10269"/>
                  <a:pt x="935735" y="-705"/>
                  <a:pt x="1004552" y="35"/>
                </a:cubicBezTo>
                <a:cubicBezTo>
                  <a:pt x="1335202" y="3590"/>
                  <a:pt x="1665668" y="17207"/>
                  <a:pt x="1996226" y="25793"/>
                </a:cubicBezTo>
                <a:cubicBezTo>
                  <a:pt x="2411514" y="-11961"/>
                  <a:pt x="2090476" y="12914"/>
                  <a:pt x="2962141" y="12914"/>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sp>
        <p:nvSpPr>
          <p:cNvPr id="27" name="Freeform 26"/>
          <p:cNvSpPr/>
          <p:nvPr/>
        </p:nvSpPr>
        <p:spPr bwMode="auto">
          <a:xfrm>
            <a:off x="579549" y="3670479"/>
            <a:ext cx="2962141" cy="2266682"/>
          </a:xfrm>
          <a:custGeom>
            <a:avLst/>
            <a:gdLst>
              <a:gd name="connsiteX0" fmla="*/ 0 w 2962141"/>
              <a:gd name="connsiteY0" fmla="*/ 2266682 h 2266682"/>
              <a:gd name="connsiteX1" fmla="*/ 141668 w 2962141"/>
              <a:gd name="connsiteY1" fmla="*/ 2150772 h 2266682"/>
              <a:gd name="connsiteX2" fmla="*/ 180305 w 2962141"/>
              <a:gd name="connsiteY2" fmla="*/ 2112135 h 2266682"/>
              <a:gd name="connsiteX3" fmla="*/ 218941 w 2962141"/>
              <a:gd name="connsiteY3" fmla="*/ 2099256 h 2266682"/>
              <a:gd name="connsiteX4" fmla="*/ 244699 w 2962141"/>
              <a:gd name="connsiteY4" fmla="*/ 2060620 h 2266682"/>
              <a:gd name="connsiteX5" fmla="*/ 360609 w 2962141"/>
              <a:gd name="connsiteY5" fmla="*/ 1970467 h 2266682"/>
              <a:gd name="connsiteX6" fmla="*/ 386366 w 2962141"/>
              <a:gd name="connsiteY6" fmla="*/ 1931831 h 2266682"/>
              <a:gd name="connsiteX7" fmla="*/ 425003 w 2962141"/>
              <a:gd name="connsiteY7" fmla="*/ 1918952 h 2266682"/>
              <a:gd name="connsiteX8" fmla="*/ 463640 w 2962141"/>
              <a:gd name="connsiteY8" fmla="*/ 1893194 h 2266682"/>
              <a:gd name="connsiteX9" fmla="*/ 515155 w 2962141"/>
              <a:gd name="connsiteY9" fmla="*/ 1867436 h 2266682"/>
              <a:gd name="connsiteX10" fmla="*/ 540913 w 2962141"/>
              <a:gd name="connsiteY10" fmla="*/ 1828800 h 2266682"/>
              <a:gd name="connsiteX11" fmla="*/ 579550 w 2962141"/>
              <a:gd name="connsiteY11" fmla="*/ 1815921 h 2266682"/>
              <a:gd name="connsiteX12" fmla="*/ 656823 w 2962141"/>
              <a:gd name="connsiteY12" fmla="*/ 1777284 h 2266682"/>
              <a:gd name="connsiteX13" fmla="*/ 734096 w 2962141"/>
              <a:gd name="connsiteY13" fmla="*/ 1725769 h 2266682"/>
              <a:gd name="connsiteX14" fmla="*/ 772733 w 2962141"/>
              <a:gd name="connsiteY14" fmla="*/ 1687132 h 2266682"/>
              <a:gd name="connsiteX15" fmla="*/ 824248 w 2962141"/>
              <a:gd name="connsiteY15" fmla="*/ 1648496 h 2266682"/>
              <a:gd name="connsiteX16" fmla="*/ 914400 w 2962141"/>
              <a:gd name="connsiteY16" fmla="*/ 1571222 h 2266682"/>
              <a:gd name="connsiteX17" fmla="*/ 953037 w 2962141"/>
              <a:gd name="connsiteY17" fmla="*/ 1558344 h 2266682"/>
              <a:gd name="connsiteX18" fmla="*/ 978795 w 2962141"/>
              <a:gd name="connsiteY18" fmla="*/ 1519707 h 2266682"/>
              <a:gd name="connsiteX19" fmla="*/ 1017431 w 2962141"/>
              <a:gd name="connsiteY19" fmla="*/ 1506828 h 2266682"/>
              <a:gd name="connsiteX20" fmla="*/ 1056068 w 2962141"/>
              <a:gd name="connsiteY20" fmla="*/ 1481070 h 2266682"/>
              <a:gd name="connsiteX21" fmla="*/ 1146220 w 2962141"/>
              <a:gd name="connsiteY21" fmla="*/ 1429555 h 2266682"/>
              <a:gd name="connsiteX22" fmla="*/ 1300766 w 2962141"/>
              <a:gd name="connsiteY22" fmla="*/ 1339403 h 2266682"/>
              <a:gd name="connsiteX23" fmla="*/ 1416676 w 2962141"/>
              <a:gd name="connsiteY23" fmla="*/ 1275008 h 2266682"/>
              <a:gd name="connsiteX24" fmla="*/ 1493950 w 2962141"/>
              <a:gd name="connsiteY24" fmla="*/ 1236372 h 2266682"/>
              <a:gd name="connsiteX25" fmla="*/ 1545465 w 2962141"/>
              <a:gd name="connsiteY25" fmla="*/ 1197735 h 2266682"/>
              <a:gd name="connsiteX26" fmla="*/ 1571223 w 2962141"/>
              <a:gd name="connsiteY26" fmla="*/ 1159098 h 2266682"/>
              <a:gd name="connsiteX27" fmla="*/ 1648496 w 2962141"/>
              <a:gd name="connsiteY27" fmla="*/ 1107583 h 2266682"/>
              <a:gd name="connsiteX28" fmla="*/ 1725769 w 2962141"/>
              <a:gd name="connsiteY28" fmla="*/ 1056067 h 2266682"/>
              <a:gd name="connsiteX29" fmla="*/ 1751527 w 2962141"/>
              <a:gd name="connsiteY29" fmla="*/ 1017431 h 2266682"/>
              <a:gd name="connsiteX30" fmla="*/ 1803043 w 2962141"/>
              <a:gd name="connsiteY30" fmla="*/ 1004552 h 2266682"/>
              <a:gd name="connsiteX31" fmla="*/ 1841679 w 2962141"/>
              <a:gd name="connsiteY31" fmla="*/ 978794 h 2266682"/>
              <a:gd name="connsiteX32" fmla="*/ 1880316 w 2962141"/>
              <a:gd name="connsiteY32" fmla="*/ 965915 h 2266682"/>
              <a:gd name="connsiteX33" fmla="*/ 1918952 w 2962141"/>
              <a:gd name="connsiteY33" fmla="*/ 940158 h 2266682"/>
              <a:gd name="connsiteX34" fmla="*/ 2021983 w 2962141"/>
              <a:gd name="connsiteY34" fmla="*/ 862884 h 2266682"/>
              <a:gd name="connsiteX35" fmla="*/ 2060620 w 2962141"/>
              <a:gd name="connsiteY35" fmla="*/ 811369 h 2266682"/>
              <a:gd name="connsiteX36" fmla="*/ 2163651 w 2962141"/>
              <a:gd name="connsiteY36" fmla="*/ 746975 h 2266682"/>
              <a:gd name="connsiteX37" fmla="*/ 2240924 w 2962141"/>
              <a:gd name="connsiteY37" fmla="*/ 695459 h 2266682"/>
              <a:gd name="connsiteX38" fmla="*/ 2331076 w 2962141"/>
              <a:gd name="connsiteY38" fmla="*/ 643944 h 2266682"/>
              <a:gd name="connsiteX39" fmla="*/ 2395471 w 2962141"/>
              <a:gd name="connsiteY39" fmla="*/ 592428 h 2266682"/>
              <a:gd name="connsiteX40" fmla="*/ 2459865 w 2962141"/>
              <a:gd name="connsiteY40" fmla="*/ 528034 h 2266682"/>
              <a:gd name="connsiteX41" fmla="*/ 2537138 w 2962141"/>
              <a:gd name="connsiteY41" fmla="*/ 476518 h 2266682"/>
              <a:gd name="connsiteX42" fmla="*/ 2627290 w 2962141"/>
              <a:gd name="connsiteY42" fmla="*/ 386366 h 2266682"/>
              <a:gd name="connsiteX43" fmla="*/ 2665927 w 2962141"/>
              <a:gd name="connsiteY43" fmla="*/ 347729 h 2266682"/>
              <a:gd name="connsiteX44" fmla="*/ 2704564 w 2962141"/>
              <a:gd name="connsiteY44" fmla="*/ 321972 h 2266682"/>
              <a:gd name="connsiteX45" fmla="*/ 2768958 w 2962141"/>
              <a:gd name="connsiteY45" fmla="*/ 231820 h 2266682"/>
              <a:gd name="connsiteX46" fmla="*/ 2846231 w 2962141"/>
              <a:gd name="connsiteY46" fmla="*/ 154546 h 2266682"/>
              <a:gd name="connsiteX47" fmla="*/ 2897747 w 2962141"/>
              <a:gd name="connsiteY47" fmla="*/ 103031 h 2266682"/>
              <a:gd name="connsiteX48" fmla="*/ 2949262 w 2962141"/>
              <a:gd name="connsiteY48" fmla="*/ 51515 h 2266682"/>
              <a:gd name="connsiteX49" fmla="*/ 2962141 w 2962141"/>
              <a:gd name="connsiteY49" fmla="*/ 0 h 2266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2962141" h="2266682">
                <a:moveTo>
                  <a:pt x="0" y="2266682"/>
                </a:moveTo>
                <a:cubicBezTo>
                  <a:pt x="112630" y="2154052"/>
                  <a:pt x="56954" y="2179010"/>
                  <a:pt x="141668" y="2150772"/>
                </a:cubicBezTo>
                <a:cubicBezTo>
                  <a:pt x="154547" y="2137893"/>
                  <a:pt x="165150" y="2122238"/>
                  <a:pt x="180305" y="2112135"/>
                </a:cubicBezTo>
                <a:cubicBezTo>
                  <a:pt x="191600" y="2104605"/>
                  <a:pt x="208340" y="2107736"/>
                  <a:pt x="218941" y="2099256"/>
                </a:cubicBezTo>
                <a:cubicBezTo>
                  <a:pt x="231028" y="2089587"/>
                  <a:pt x="233050" y="2070813"/>
                  <a:pt x="244699" y="2060620"/>
                </a:cubicBezTo>
                <a:cubicBezTo>
                  <a:pt x="333064" y="1983301"/>
                  <a:pt x="302473" y="2040231"/>
                  <a:pt x="360609" y="1970467"/>
                </a:cubicBezTo>
                <a:cubicBezTo>
                  <a:pt x="370518" y="1958576"/>
                  <a:pt x="374280" y="1941500"/>
                  <a:pt x="386366" y="1931831"/>
                </a:cubicBezTo>
                <a:cubicBezTo>
                  <a:pt x="396967" y="1923350"/>
                  <a:pt x="412861" y="1925023"/>
                  <a:pt x="425003" y="1918952"/>
                </a:cubicBezTo>
                <a:cubicBezTo>
                  <a:pt x="438848" y="1912030"/>
                  <a:pt x="450201" y="1900874"/>
                  <a:pt x="463640" y="1893194"/>
                </a:cubicBezTo>
                <a:cubicBezTo>
                  <a:pt x="480309" y="1883669"/>
                  <a:pt x="497983" y="1876022"/>
                  <a:pt x="515155" y="1867436"/>
                </a:cubicBezTo>
                <a:cubicBezTo>
                  <a:pt x="523741" y="1854557"/>
                  <a:pt x="528826" y="1838469"/>
                  <a:pt x="540913" y="1828800"/>
                </a:cubicBezTo>
                <a:cubicBezTo>
                  <a:pt x="551514" y="1820319"/>
                  <a:pt x="567408" y="1821992"/>
                  <a:pt x="579550" y="1815921"/>
                </a:cubicBezTo>
                <a:cubicBezTo>
                  <a:pt x="679414" y="1765988"/>
                  <a:pt x="559707" y="1809656"/>
                  <a:pt x="656823" y="1777284"/>
                </a:cubicBezTo>
                <a:cubicBezTo>
                  <a:pt x="780075" y="1654032"/>
                  <a:pt x="622265" y="1800323"/>
                  <a:pt x="734096" y="1725769"/>
                </a:cubicBezTo>
                <a:cubicBezTo>
                  <a:pt x="749251" y="1715666"/>
                  <a:pt x="758904" y="1698985"/>
                  <a:pt x="772733" y="1687132"/>
                </a:cubicBezTo>
                <a:cubicBezTo>
                  <a:pt x="789030" y="1673163"/>
                  <a:pt x="807951" y="1662465"/>
                  <a:pt x="824248" y="1648496"/>
                </a:cubicBezTo>
                <a:cubicBezTo>
                  <a:pt x="869919" y="1609349"/>
                  <a:pt x="857912" y="1603501"/>
                  <a:pt x="914400" y="1571222"/>
                </a:cubicBezTo>
                <a:cubicBezTo>
                  <a:pt x="926187" y="1564487"/>
                  <a:pt x="940158" y="1562637"/>
                  <a:pt x="953037" y="1558344"/>
                </a:cubicBezTo>
                <a:cubicBezTo>
                  <a:pt x="961623" y="1545465"/>
                  <a:pt x="966708" y="1529377"/>
                  <a:pt x="978795" y="1519707"/>
                </a:cubicBezTo>
                <a:cubicBezTo>
                  <a:pt x="989395" y="1511226"/>
                  <a:pt x="1005289" y="1512899"/>
                  <a:pt x="1017431" y="1506828"/>
                </a:cubicBezTo>
                <a:cubicBezTo>
                  <a:pt x="1031275" y="1499906"/>
                  <a:pt x="1044177" y="1490979"/>
                  <a:pt x="1056068" y="1481070"/>
                </a:cubicBezTo>
                <a:cubicBezTo>
                  <a:pt x="1121836" y="1426265"/>
                  <a:pt x="1062833" y="1450402"/>
                  <a:pt x="1146220" y="1429555"/>
                </a:cubicBezTo>
                <a:cubicBezTo>
                  <a:pt x="1263411" y="1341662"/>
                  <a:pt x="1207603" y="1362694"/>
                  <a:pt x="1300766" y="1339403"/>
                </a:cubicBezTo>
                <a:cubicBezTo>
                  <a:pt x="1422019" y="1218150"/>
                  <a:pt x="1227588" y="1401062"/>
                  <a:pt x="1416676" y="1275008"/>
                </a:cubicBezTo>
                <a:cubicBezTo>
                  <a:pt x="1466609" y="1241721"/>
                  <a:pt x="1440629" y="1254146"/>
                  <a:pt x="1493950" y="1236372"/>
                </a:cubicBezTo>
                <a:cubicBezTo>
                  <a:pt x="1511122" y="1223493"/>
                  <a:pt x="1530287" y="1212913"/>
                  <a:pt x="1545465" y="1197735"/>
                </a:cubicBezTo>
                <a:cubicBezTo>
                  <a:pt x="1556410" y="1186790"/>
                  <a:pt x="1559574" y="1169291"/>
                  <a:pt x="1571223" y="1159098"/>
                </a:cubicBezTo>
                <a:cubicBezTo>
                  <a:pt x="1594520" y="1138713"/>
                  <a:pt x="1626606" y="1129473"/>
                  <a:pt x="1648496" y="1107583"/>
                </a:cubicBezTo>
                <a:cubicBezTo>
                  <a:pt x="1696732" y="1059347"/>
                  <a:pt x="1669854" y="1074706"/>
                  <a:pt x="1725769" y="1056067"/>
                </a:cubicBezTo>
                <a:cubicBezTo>
                  <a:pt x="1734355" y="1043188"/>
                  <a:pt x="1738648" y="1026017"/>
                  <a:pt x="1751527" y="1017431"/>
                </a:cubicBezTo>
                <a:cubicBezTo>
                  <a:pt x="1766255" y="1007613"/>
                  <a:pt x="1786774" y="1011525"/>
                  <a:pt x="1803043" y="1004552"/>
                </a:cubicBezTo>
                <a:cubicBezTo>
                  <a:pt x="1817270" y="998455"/>
                  <a:pt x="1827835" y="985716"/>
                  <a:pt x="1841679" y="978794"/>
                </a:cubicBezTo>
                <a:cubicBezTo>
                  <a:pt x="1853821" y="972723"/>
                  <a:pt x="1868174" y="971986"/>
                  <a:pt x="1880316" y="965915"/>
                </a:cubicBezTo>
                <a:cubicBezTo>
                  <a:pt x="1894160" y="958993"/>
                  <a:pt x="1906434" y="949262"/>
                  <a:pt x="1918952" y="940158"/>
                </a:cubicBezTo>
                <a:cubicBezTo>
                  <a:pt x="1953671" y="914908"/>
                  <a:pt x="1996225" y="897228"/>
                  <a:pt x="2021983" y="862884"/>
                </a:cubicBezTo>
                <a:cubicBezTo>
                  <a:pt x="2034862" y="845712"/>
                  <a:pt x="2045442" y="826547"/>
                  <a:pt x="2060620" y="811369"/>
                </a:cubicBezTo>
                <a:cubicBezTo>
                  <a:pt x="2094059" y="777931"/>
                  <a:pt x="2122842" y="767379"/>
                  <a:pt x="2163651" y="746975"/>
                </a:cubicBezTo>
                <a:cubicBezTo>
                  <a:pt x="2253565" y="657061"/>
                  <a:pt x="2153945" y="745162"/>
                  <a:pt x="2240924" y="695459"/>
                </a:cubicBezTo>
                <a:cubicBezTo>
                  <a:pt x="2350076" y="633086"/>
                  <a:pt x="2242494" y="673470"/>
                  <a:pt x="2331076" y="643944"/>
                </a:cubicBezTo>
                <a:cubicBezTo>
                  <a:pt x="2398139" y="543349"/>
                  <a:pt x="2312527" y="654636"/>
                  <a:pt x="2395471" y="592428"/>
                </a:cubicBezTo>
                <a:cubicBezTo>
                  <a:pt x="2419756" y="574215"/>
                  <a:pt x="2436371" y="547256"/>
                  <a:pt x="2459865" y="528034"/>
                </a:cubicBezTo>
                <a:cubicBezTo>
                  <a:pt x="2483824" y="508431"/>
                  <a:pt x="2515248" y="498408"/>
                  <a:pt x="2537138" y="476518"/>
                </a:cubicBezTo>
                <a:lnTo>
                  <a:pt x="2627290" y="386366"/>
                </a:lnTo>
                <a:cubicBezTo>
                  <a:pt x="2640169" y="373487"/>
                  <a:pt x="2650772" y="357832"/>
                  <a:pt x="2665927" y="347729"/>
                </a:cubicBezTo>
                <a:lnTo>
                  <a:pt x="2704564" y="321972"/>
                </a:lnTo>
                <a:cubicBezTo>
                  <a:pt x="2722485" y="295090"/>
                  <a:pt x="2748412" y="254649"/>
                  <a:pt x="2768958" y="231820"/>
                </a:cubicBezTo>
                <a:cubicBezTo>
                  <a:pt x="2793326" y="204744"/>
                  <a:pt x="2846231" y="154546"/>
                  <a:pt x="2846231" y="154546"/>
                </a:cubicBezTo>
                <a:cubicBezTo>
                  <a:pt x="2880575" y="51516"/>
                  <a:pt x="2829059" y="171719"/>
                  <a:pt x="2897747" y="103031"/>
                </a:cubicBezTo>
                <a:cubicBezTo>
                  <a:pt x="2966435" y="34343"/>
                  <a:pt x="2846232" y="85859"/>
                  <a:pt x="2949262" y="51515"/>
                </a:cubicBezTo>
                <a:lnTo>
                  <a:pt x="2962141" y="0"/>
                </a:ln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sp>
        <p:nvSpPr>
          <p:cNvPr id="28" name="Freeform 27"/>
          <p:cNvSpPr/>
          <p:nvPr/>
        </p:nvSpPr>
        <p:spPr bwMode="auto">
          <a:xfrm>
            <a:off x="3515932" y="4868214"/>
            <a:ext cx="1300767" cy="1056068"/>
          </a:xfrm>
          <a:custGeom>
            <a:avLst/>
            <a:gdLst>
              <a:gd name="connsiteX0" fmla="*/ 0 w 1300767"/>
              <a:gd name="connsiteY0" fmla="*/ 1056068 h 1056068"/>
              <a:gd name="connsiteX1" fmla="*/ 103031 w 1300767"/>
              <a:gd name="connsiteY1" fmla="*/ 953037 h 1056068"/>
              <a:gd name="connsiteX2" fmla="*/ 141668 w 1300767"/>
              <a:gd name="connsiteY2" fmla="*/ 914400 h 1056068"/>
              <a:gd name="connsiteX3" fmla="*/ 180305 w 1300767"/>
              <a:gd name="connsiteY3" fmla="*/ 901521 h 1056068"/>
              <a:gd name="connsiteX4" fmla="*/ 231820 w 1300767"/>
              <a:gd name="connsiteY4" fmla="*/ 850006 h 1056068"/>
              <a:gd name="connsiteX5" fmla="*/ 257578 w 1300767"/>
              <a:gd name="connsiteY5" fmla="*/ 811369 h 1056068"/>
              <a:gd name="connsiteX6" fmla="*/ 334851 w 1300767"/>
              <a:gd name="connsiteY6" fmla="*/ 759854 h 1056068"/>
              <a:gd name="connsiteX7" fmla="*/ 360609 w 1300767"/>
              <a:gd name="connsiteY7" fmla="*/ 721217 h 1056068"/>
              <a:gd name="connsiteX8" fmla="*/ 399245 w 1300767"/>
              <a:gd name="connsiteY8" fmla="*/ 708338 h 1056068"/>
              <a:gd name="connsiteX9" fmla="*/ 437882 w 1300767"/>
              <a:gd name="connsiteY9" fmla="*/ 682580 h 1056068"/>
              <a:gd name="connsiteX10" fmla="*/ 540913 w 1300767"/>
              <a:gd name="connsiteY10" fmla="*/ 592428 h 1056068"/>
              <a:gd name="connsiteX11" fmla="*/ 579550 w 1300767"/>
              <a:gd name="connsiteY11" fmla="*/ 566671 h 1056068"/>
              <a:gd name="connsiteX12" fmla="*/ 605307 w 1300767"/>
              <a:gd name="connsiteY12" fmla="*/ 528034 h 1056068"/>
              <a:gd name="connsiteX13" fmla="*/ 643944 w 1300767"/>
              <a:gd name="connsiteY13" fmla="*/ 515155 h 1056068"/>
              <a:gd name="connsiteX14" fmla="*/ 682581 w 1300767"/>
              <a:gd name="connsiteY14" fmla="*/ 489397 h 1056068"/>
              <a:gd name="connsiteX15" fmla="*/ 708338 w 1300767"/>
              <a:gd name="connsiteY15" fmla="*/ 450761 h 1056068"/>
              <a:gd name="connsiteX16" fmla="*/ 785612 w 1300767"/>
              <a:gd name="connsiteY16" fmla="*/ 425003 h 1056068"/>
              <a:gd name="connsiteX17" fmla="*/ 875764 w 1300767"/>
              <a:gd name="connsiteY17" fmla="*/ 334851 h 1056068"/>
              <a:gd name="connsiteX18" fmla="*/ 914400 w 1300767"/>
              <a:gd name="connsiteY18" fmla="*/ 296214 h 1056068"/>
              <a:gd name="connsiteX19" fmla="*/ 991674 w 1300767"/>
              <a:gd name="connsiteY19" fmla="*/ 244699 h 1056068"/>
              <a:gd name="connsiteX20" fmla="*/ 1056068 w 1300767"/>
              <a:gd name="connsiteY20" fmla="*/ 193183 h 1056068"/>
              <a:gd name="connsiteX21" fmla="*/ 1133341 w 1300767"/>
              <a:gd name="connsiteY21" fmla="*/ 141668 h 1056068"/>
              <a:gd name="connsiteX22" fmla="*/ 1184857 w 1300767"/>
              <a:gd name="connsiteY22" fmla="*/ 90152 h 1056068"/>
              <a:gd name="connsiteX23" fmla="*/ 1197736 w 1300767"/>
              <a:gd name="connsiteY23" fmla="*/ 51516 h 1056068"/>
              <a:gd name="connsiteX24" fmla="*/ 1287888 w 1300767"/>
              <a:gd name="connsiteY24" fmla="*/ 25758 h 1056068"/>
              <a:gd name="connsiteX25" fmla="*/ 1300767 w 1300767"/>
              <a:gd name="connsiteY25" fmla="*/ 0 h 1056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00767" h="1056068">
                <a:moveTo>
                  <a:pt x="0" y="1056068"/>
                </a:moveTo>
                <a:lnTo>
                  <a:pt x="103031" y="953037"/>
                </a:lnTo>
                <a:cubicBezTo>
                  <a:pt x="115910" y="940158"/>
                  <a:pt x="124389" y="920160"/>
                  <a:pt x="141668" y="914400"/>
                </a:cubicBezTo>
                <a:lnTo>
                  <a:pt x="180305" y="901521"/>
                </a:lnTo>
                <a:cubicBezTo>
                  <a:pt x="208402" y="817225"/>
                  <a:pt x="169378" y="899960"/>
                  <a:pt x="231820" y="850006"/>
                </a:cubicBezTo>
                <a:cubicBezTo>
                  <a:pt x="243907" y="840337"/>
                  <a:pt x="245929" y="821562"/>
                  <a:pt x="257578" y="811369"/>
                </a:cubicBezTo>
                <a:cubicBezTo>
                  <a:pt x="280875" y="790984"/>
                  <a:pt x="334851" y="759854"/>
                  <a:pt x="334851" y="759854"/>
                </a:cubicBezTo>
                <a:cubicBezTo>
                  <a:pt x="343437" y="746975"/>
                  <a:pt x="348522" y="730887"/>
                  <a:pt x="360609" y="721217"/>
                </a:cubicBezTo>
                <a:cubicBezTo>
                  <a:pt x="371209" y="712736"/>
                  <a:pt x="387103" y="714409"/>
                  <a:pt x="399245" y="708338"/>
                </a:cubicBezTo>
                <a:cubicBezTo>
                  <a:pt x="413089" y="701416"/>
                  <a:pt x="425003" y="691166"/>
                  <a:pt x="437882" y="682580"/>
                </a:cubicBezTo>
                <a:cubicBezTo>
                  <a:pt x="480812" y="618187"/>
                  <a:pt x="450763" y="652528"/>
                  <a:pt x="540913" y="592428"/>
                </a:cubicBezTo>
                <a:lnTo>
                  <a:pt x="579550" y="566671"/>
                </a:lnTo>
                <a:cubicBezTo>
                  <a:pt x="588136" y="553792"/>
                  <a:pt x="593220" y="537703"/>
                  <a:pt x="605307" y="528034"/>
                </a:cubicBezTo>
                <a:cubicBezTo>
                  <a:pt x="615908" y="519553"/>
                  <a:pt x="631802" y="521226"/>
                  <a:pt x="643944" y="515155"/>
                </a:cubicBezTo>
                <a:cubicBezTo>
                  <a:pt x="657789" y="508233"/>
                  <a:pt x="669702" y="497983"/>
                  <a:pt x="682581" y="489397"/>
                </a:cubicBezTo>
                <a:cubicBezTo>
                  <a:pt x="691167" y="476518"/>
                  <a:pt x="695213" y="458964"/>
                  <a:pt x="708338" y="450761"/>
                </a:cubicBezTo>
                <a:cubicBezTo>
                  <a:pt x="731362" y="436371"/>
                  <a:pt x="785612" y="425003"/>
                  <a:pt x="785612" y="425003"/>
                </a:cubicBezTo>
                <a:cubicBezTo>
                  <a:pt x="814754" y="337576"/>
                  <a:pt x="772432" y="438185"/>
                  <a:pt x="875764" y="334851"/>
                </a:cubicBezTo>
                <a:cubicBezTo>
                  <a:pt x="888643" y="321972"/>
                  <a:pt x="900023" y="307396"/>
                  <a:pt x="914400" y="296214"/>
                </a:cubicBezTo>
                <a:cubicBezTo>
                  <a:pt x="938836" y="277208"/>
                  <a:pt x="991674" y="244699"/>
                  <a:pt x="991674" y="244699"/>
                </a:cubicBezTo>
                <a:cubicBezTo>
                  <a:pt x="1039265" y="173310"/>
                  <a:pt x="990202" y="229775"/>
                  <a:pt x="1056068" y="193183"/>
                </a:cubicBezTo>
                <a:cubicBezTo>
                  <a:pt x="1083129" y="178149"/>
                  <a:pt x="1133341" y="141668"/>
                  <a:pt x="1133341" y="141668"/>
                </a:cubicBezTo>
                <a:cubicBezTo>
                  <a:pt x="1167684" y="38638"/>
                  <a:pt x="1116170" y="158838"/>
                  <a:pt x="1184857" y="90152"/>
                </a:cubicBezTo>
                <a:cubicBezTo>
                  <a:pt x="1194456" y="80553"/>
                  <a:pt x="1188137" y="61115"/>
                  <a:pt x="1197736" y="51516"/>
                </a:cubicBezTo>
                <a:cubicBezTo>
                  <a:pt x="1204195" y="45057"/>
                  <a:pt x="1287052" y="26260"/>
                  <a:pt x="1287888" y="25758"/>
                </a:cubicBezTo>
                <a:cubicBezTo>
                  <a:pt x="1296119" y="20819"/>
                  <a:pt x="1296474" y="8586"/>
                  <a:pt x="1300767" y="0"/>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spTree>
    <p:extLst>
      <p:ext uri="{BB962C8B-B14F-4D97-AF65-F5344CB8AC3E}">
        <p14:creationId xmlns:p14="http://schemas.microsoft.com/office/powerpoint/2010/main" val="48270173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62200"/>
            <a:ext cx="8229600" cy="3139321"/>
          </a:xfrm>
          <a:prstGeom prst="rect">
            <a:avLst/>
          </a:prstGeom>
          <a:noFill/>
        </p:spPr>
        <p:txBody>
          <a:bodyPr wrap="square" rtlCol="0">
            <a:spAutoFit/>
          </a:bodyPr>
          <a:lstStyle/>
          <a:p>
            <a:pPr algn="l"/>
            <a:r>
              <a:rPr lang="en-US" dirty="0" smtClean="0"/>
              <a:t>Distance between start node to start node = 0</a:t>
            </a:r>
          </a:p>
          <a:p>
            <a:pPr algn="l"/>
            <a:r>
              <a:rPr lang="en-US" dirty="0" smtClean="0"/>
              <a:t>Distance between start node to others is infinite</a:t>
            </a:r>
          </a:p>
          <a:p>
            <a:pPr algn="l"/>
            <a:endParaRPr lang="en-US" dirty="0"/>
          </a:p>
          <a:p>
            <a:pPr algn="l"/>
            <a:r>
              <a:rPr lang="en-US" dirty="0" smtClean="0"/>
              <a:t>Repeat:</a:t>
            </a:r>
          </a:p>
          <a:p>
            <a:pPr algn="l"/>
            <a:r>
              <a:rPr lang="en-US" dirty="0" smtClean="0"/>
              <a:t>Visit the unvisited node with smallest known distance from start node (A)</a:t>
            </a:r>
          </a:p>
          <a:p>
            <a:pPr algn="l"/>
            <a:r>
              <a:rPr lang="en-US" dirty="0" smtClean="0"/>
              <a:t>From the current node, examine its unvisited neighbors</a:t>
            </a:r>
          </a:p>
          <a:p>
            <a:pPr algn="l"/>
            <a:r>
              <a:rPr lang="en-US" dirty="0" smtClean="0"/>
              <a:t>From the current node, calculate distance of each neighbor from start vertex</a:t>
            </a:r>
          </a:p>
          <a:p>
            <a:pPr algn="l"/>
            <a:r>
              <a:rPr lang="en-US" dirty="0" smtClean="0"/>
              <a:t>If calculated distance is less than the known distance, update the shortest distance</a:t>
            </a:r>
          </a:p>
          <a:p>
            <a:pPr algn="l"/>
            <a:r>
              <a:rPr lang="en-US" dirty="0" smtClean="0"/>
              <a:t>Update the previous node for each of the updated distances</a:t>
            </a:r>
          </a:p>
          <a:p>
            <a:pPr algn="l"/>
            <a:r>
              <a:rPr lang="en-US" dirty="0" smtClean="0"/>
              <a:t>Continue until all nodes are visited</a:t>
            </a:r>
            <a:endParaRPr lang="en-GB" dirty="0"/>
          </a:p>
        </p:txBody>
      </p:sp>
    </p:spTree>
    <p:extLst>
      <p:ext uri="{BB962C8B-B14F-4D97-AF65-F5344CB8AC3E}">
        <p14:creationId xmlns:p14="http://schemas.microsoft.com/office/powerpoint/2010/main" val="292019197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838200"/>
            <a:ext cx="7924800" cy="369332"/>
          </a:xfrm>
          <a:prstGeom prst="rect">
            <a:avLst/>
          </a:prstGeom>
          <a:noFill/>
        </p:spPr>
        <p:txBody>
          <a:bodyPr wrap="square" rtlCol="0">
            <a:spAutoFit/>
          </a:bodyPr>
          <a:lstStyle/>
          <a:p>
            <a:pPr algn="l"/>
            <a:r>
              <a:rPr lang="en-US" dirty="0" smtClean="0"/>
              <a:t>Previous Year Question Paper</a:t>
            </a:r>
            <a:endParaRPr lang="en-GB" dirty="0"/>
          </a:p>
        </p:txBody>
      </p:sp>
      <p:sp>
        <p:nvSpPr>
          <p:cNvPr id="3" name="TextBox 2"/>
          <p:cNvSpPr txBox="1"/>
          <p:nvPr/>
        </p:nvSpPr>
        <p:spPr>
          <a:xfrm>
            <a:off x="304800" y="1981200"/>
            <a:ext cx="8534400" cy="5355312"/>
          </a:xfrm>
          <a:prstGeom prst="rect">
            <a:avLst/>
          </a:prstGeom>
          <a:noFill/>
        </p:spPr>
        <p:txBody>
          <a:bodyPr wrap="square" rtlCol="0">
            <a:spAutoFit/>
          </a:bodyPr>
          <a:lstStyle/>
          <a:p>
            <a:pPr marL="342900" indent="-342900" algn="l">
              <a:buAutoNum type="arabicPeriod"/>
            </a:pPr>
            <a:r>
              <a:rPr lang="en-US" dirty="0" smtClean="0"/>
              <a:t>Explain the following with suitable example: </a:t>
            </a:r>
            <a:r>
              <a:rPr lang="en-US" dirty="0" err="1" smtClean="0"/>
              <a:t>Multigraph</a:t>
            </a:r>
            <a:r>
              <a:rPr lang="en-US" dirty="0" smtClean="0"/>
              <a:t>, Weighted Graph</a:t>
            </a:r>
          </a:p>
          <a:p>
            <a:pPr marL="342900" indent="-342900" algn="l">
              <a:buAutoNum type="arabicPeriod"/>
            </a:pPr>
            <a:r>
              <a:rPr lang="en-US" dirty="0" smtClean="0"/>
              <a:t>Distinguish between </a:t>
            </a:r>
            <a:r>
              <a:rPr lang="en-US" dirty="0" err="1" smtClean="0"/>
              <a:t>Eular</a:t>
            </a:r>
            <a:r>
              <a:rPr lang="en-US" dirty="0" smtClean="0"/>
              <a:t> path and circuit by taking suitable example.</a:t>
            </a:r>
          </a:p>
          <a:p>
            <a:pPr marL="342900" indent="-342900" algn="l">
              <a:buFontTx/>
              <a:buAutoNum type="arabicPeriod"/>
            </a:pPr>
            <a:r>
              <a:rPr lang="en-US" dirty="0"/>
              <a:t>Distinguish between </a:t>
            </a:r>
            <a:r>
              <a:rPr lang="en-US" dirty="0" smtClean="0"/>
              <a:t>Hamiltonian </a:t>
            </a:r>
            <a:r>
              <a:rPr lang="en-US" dirty="0"/>
              <a:t>path and circuit by taking suitable example</a:t>
            </a:r>
            <a:r>
              <a:rPr lang="en-US" dirty="0" smtClean="0"/>
              <a:t>.</a:t>
            </a:r>
          </a:p>
          <a:p>
            <a:pPr marL="342900" indent="-342900" algn="l">
              <a:buFontTx/>
              <a:buAutoNum type="arabicPeriod"/>
            </a:pPr>
            <a:r>
              <a:rPr lang="en-US" dirty="0" smtClean="0"/>
              <a:t>What is spanning Tree?</a:t>
            </a:r>
          </a:p>
          <a:p>
            <a:pPr marL="342900" indent="-342900" algn="l">
              <a:buFontTx/>
              <a:buAutoNum type="arabicPeriod"/>
            </a:pPr>
            <a:r>
              <a:rPr lang="en-US" dirty="0" smtClean="0"/>
              <a:t>Explain Hamiltonian Circuit.</a:t>
            </a:r>
          </a:p>
          <a:p>
            <a:pPr marL="342900" indent="-342900" algn="l">
              <a:buFontTx/>
              <a:buAutoNum type="arabicPeriod"/>
            </a:pPr>
            <a:r>
              <a:rPr lang="en-US" dirty="0" smtClean="0"/>
              <a:t>Explain </a:t>
            </a:r>
            <a:r>
              <a:rPr lang="en-US" dirty="0" err="1" smtClean="0"/>
              <a:t>Multigraph</a:t>
            </a:r>
            <a:r>
              <a:rPr lang="en-US" dirty="0" smtClean="0"/>
              <a:t>.</a:t>
            </a:r>
          </a:p>
          <a:p>
            <a:pPr marL="342900" indent="-342900" algn="l">
              <a:buFontTx/>
              <a:buAutoNum type="arabicPeriod"/>
            </a:pPr>
            <a:r>
              <a:rPr lang="en-US" dirty="0" smtClean="0"/>
              <a:t>Explain the followings:</a:t>
            </a:r>
          </a:p>
          <a:p>
            <a:pPr marL="400050" indent="-400050" algn="l">
              <a:buAutoNum type="romanLcParenBoth"/>
            </a:pPr>
            <a:r>
              <a:rPr lang="en-US" dirty="0" smtClean="0"/>
              <a:t>Points and Bridges</a:t>
            </a:r>
          </a:p>
          <a:p>
            <a:pPr marL="400050" indent="-400050" algn="l">
              <a:buAutoNum type="romanLcParenBoth"/>
            </a:pPr>
            <a:r>
              <a:rPr lang="en-US" dirty="0" err="1" smtClean="0"/>
              <a:t>Multigraph</a:t>
            </a:r>
            <a:endParaRPr lang="en-US" dirty="0" smtClean="0"/>
          </a:p>
          <a:p>
            <a:pPr marL="400050" indent="-400050" algn="l">
              <a:buAutoNum type="romanLcParenBoth"/>
            </a:pPr>
            <a:r>
              <a:rPr lang="en-US" dirty="0" smtClean="0"/>
              <a:t>Planar  Graph and graph coloring</a:t>
            </a:r>
          </a:p>
          <a:p>
            <a:pPr algn="l"/>
            <a:r>
              <a:rPr lang="en-US" dirty="0" smtClean="0"/>
              <a:t>8. What do you mean by spanning tree. Explain various algorithm to find spanning tree.</a:t>
            </a:r>
          </a:p>
          <a:p>
            <a:pPr algn="l"/>
            <a:r>
              <a:rPr lang="en-US" dirty="0" smtClean="0"/>
              <a:t>9. For which values of m and n does the complete bipartite graph have (</a:t>
            </a:r>
            <a:r>
              <a:rPr lang="en-US" dirty="0" err="1" smtClean="0"/>
              <a:t>i</a:t>
            </a:r>
            <a:r>
              <a:rPr lang="en-US" dirty="0" smtClean="0"/>
              <a:t>) </a:t>
            </a:r>
            <a:r>
              <a:rPr lang="en-US" dirty="0" err="1" smtClean="0"/>
              <a:t>eularian</a:t>
            </a:r>
            <a:r>
              <a:rPr lang="en-US" dirty="0" smtClean="0"/>
              <a:t> circuit (ii) </a:t>
            </a:r>
            <a:r>
              <a:rPr lang="en-US" dirty="0" err="1" smtClean="0"/>
              <a:t>eular</a:t>
            </a:r>
            <a:r>
              <a:rPr lang="en-US" dirty="0" smtClean="0"/>
              <a:t> path</a:t>
            </a:r>
          </a:p>
          <a:p>
            <a:pPr algn="l"/>
            <a:endParaRPr lang="en-US" dirty="0" smtClean="0"/>
          </a:p>
          <a:p>
            <a:pPr marL="342900" indent="-342900" algn="l">
              <a:buFontTx/>
              <a:buAutoNum type="arabicPeriod"/>
            </a:pPr>
            <a:endParaRPr lang="en-US" dirty="0"/>
          </a:p>
          <a:p>
            <a:pPr marL="342900" indent="-342900" algn="l">
              <a:buAutoNum type="arabicPeriod"/>
            </a:pPr>
            <a:endParaRPr lang="en-US" dirty="0" smtClean="0"/>
          </a:p>
          <a:p>
            <a:pPr marL="342900" indent="-342900" algn="l">
              <a:buAutoNum type="arabicPeriod"/>
            </a:pPr>
            <a:endParaRPr lang="en-US" dirty="0" smtClean="0"/>
          </a:p>
          <a:p>
            <a:pPr marL="342900" indent="-342900" algn="l">
              <a:buAutoNum type="arabicPeriod"/>
            </a:pPr>
            <a:endParaRPr lang="en-GB" dirty="0"/>
          </a:p>
        </p:txBody>
      </p:sp>
      <p:sp>
        <p:nvSpPr>
          <p:cNvPr id="4" name="Rectangle 3"/>
          <p:cNvSpPr/>
          <p:nvPr/>
        </p:nvSpPr>
        <p:spPr bwMode="auto">
          <a:xfrm>
            <a:off x="5029200" y="3352800"/>
            <a:ext cx="1143000" cy="838200"/>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cxnSp>
        <p:nvCxnSpPr>
          <p:cNvPr id="6" name="Straight Connector 5"/>
          <p:cNvCxnSpPr/>
          <p:nvPr/>
        </p:nvCxnSpPr>
        <p:spPr bwMode="auto">
          <a:xfrm>
            <a:off x="6172200" y="3352800"/>
            <a:ext cx="914400" cy="4191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Connector 7"/>
          <p:cNvCxnSpPr/>
          <p:nvPr/>
        </p:nvCxnSpPr>
        <p:spPr bwMode="auto">
          <a:xfrm flipH="1">
            <a:off x="6172200" y="3771900"/>
            <a:ext cx="914400" cy="4191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Freeform 9"/>
          <p:cNvSpPr/>
          <p:nvPr/>
        </p:nvSpPr>
        <p:spPr bwMode="auto">
          <a:xfrm>
            <a:off x="5020799" y="3270158"/>
            <a:ext cx="2101218" cy="998438"/>
          </a:xfrm>
          <a:custGeom>
            <a:avLst/>
            <a:gdLst>
              <a:gd name="connsiteX0" fmla="*/ 1135302 w 2101218"/>
              <a:gd name="connsiteY0" fmla="*/ 104107 h 998438"/>
              <a:gd name="connsiteX1" fmla="*/ 1122424 w 2101218"/>
              <a:gd name="connsiteY1" fmla="*/ 39712 h 998438"/>
              <a:gd name="connsiteX2" fmla="*/ 1135302 w 2101218"/>
              <a:gd name="connsiteY2" fmla="*/ 1076 h 998438"/>
              <a:gd name="connsiteX3" fmla="*/ 1186818 w 2101218"/>
              <a:gd name="connsiteY3" fmla="*/ 26834 h 998438"/>
              <a:gd name="connsiteX4" fmla="*/ 1199697 w 2101218"/>
              <a:gd name="connsiteY4" fmla="*/ 78349 h 998438"/>
              <a:gd name="connsiteX5" fmla="*/ 1096666 w 2101218"/>
              <a:gd name="connsiteY5" fmla="*/ 91228 h 998438"/>
              <a:gd name="connsiteX6" fmla="*/ 1161060 w 2101218"/>
              <a:gd name="connsiteY6" fmla="*/ 104107 h 998438"/>
              <a:gd name="connsiteX7" fmla="*/ 1199697 w 2101218"/>
              <a:gd name="connsiteY7" fmla="*/ 116986 h 998438"/>
              <a:gd name="connsiteX8" fmla="*/ 1238333 w 2101218"/>
              <a:gd name="connsiteY8" fmla="*/ 104107 h 998438"/>
              <a:gd name="connsiteX9" fmla="*/ 1251212 w 2101218"/>
              <a:gd name="connsiteY9" fmla="*/ 142743 h 998438"/>
              <a:gd name="connsiteX10" fmla="*/ 1264091 w 2101218"/>
              <a:gd name="connsiteY10" fmla="*/ 194259 h 998438"/>
              <a:gd name="connsiteX11" fmla="*/ 1328486 w 2101218"/>
              <a:gd name="connsiteY11" fmla="*/ 181380 h 998438"/>
              <a:gd name="connsiteX12" fmla="*/ 1380001 w 2101218"/>
              <a:gd name="connsiteY12" fmla="*/ 168501 h 998438"/>
              <a:gd name="connsiteX13" fmla="*/ 1418638 w 2101218"/>
              <a:gd name="connsiteY13" fmla="*/ 181380 h 998438"/>
              <a:gd name="connsiteX14" fmla="*/ 1431516 w 2101218"/>
              <a:gd name="connsiteY14" fmla="*/ 258653 h 998438"/>
              <a:gd name="connsiteX15" fmla="*/ 1483032 w 2101218"/>
              <a:gd name="connsiteY15" fmla="*/ 245774 h 998438"/>
              <a:gd name="connsiteX16" fmla="*/ 1573184 w 2101218"/>
              <a:gd name="connsiteY16" fmla="*/ 207138 h 998438"/>
              <a:gd name="connsiteX17" fmla="*/ 1598942 w 2101218"/>
              <a:gd name="connsiteY17" fmla="*/ 245774 h 998438"/>
              <a:gd name="connsiteX18" fmla="*/ 1611821 w 2101218"/>
              <a:gd name="connsiteY18" fmla="*/ 310169 h 998438"/>
              <a:gd name="connsiteX19" fmla="*/ 1689094 w 2101218"/>
              <a:gd name="connsiteY19" fmla="*/ 297290 h 998438"/>
              <a:gd name="connsiteX20" fmla="*/ 1701973 w 2101218"/>
              <a:gd name="connsiteY20" fmla="*/ 335927 h 998438"/>
              <a:gd name="connsiteX21" fmla="*/ 1714852 w 2101218"/>
              <a:gd name="connsiteY21" fmla="*/ 387442 h 998438"/>
              <a:gd name="connsiteX22" fmla="*/ 1817883 w 2101218"/>
              <a:gd name="connsiteY22" fmla="*/ 361684 h 998438"/>
              <a:gd name="connsiteX23" fmla="*/ 1830762 w 2101218"/>
              <a:gd name="connsiteY23" fmla="*/ 400321 h 998438"/>
              <a:gd name="connsiteX24" fmla="*/ 1843640 w 2101218"/>
              <a:gd name="connsiteY24" fmla="*/ 464715 h 998438"/>
              <a:gd name="connsiteX25" fmla="*/ 1920914 w 2101218"/>
              <a:gd name="connsiteY25" fmla="*/ 438957 h 998438"/>
              <a:gd name="connsiteX26" fmla="*/ 1946671 w 2101218"/>
              <a:gd name="connsiteY26" fmla="*/ 477594 h 998438"/>
              <a:gd name="connsiteX27" fmla="*/ 1985308 w 2101218"/>
              <a:gd name="connsiteY27" fmla="*/ 490473 h 998438"/>
              <a:gd name="connsiteX28" fmla="*/ 2101218 w 2101218"/>
              <a:gd name="connsiteY28" fmla="*/ 516231 h 998438"/>
              <a:gd name="connsiteX29" fmla="*/ 2088339 w 2101218"/>
              <a:gd name="connsiteY29" fmla="*/ 580625 h 998438"/>
              <a:gd name="connsiteX30" fmla="*/ 2049702 w 2101218"/>
              <a:gd name="connsiteY30" fmla="*/ 593504 h 998438"/>
              <a:gd name="connsiteX31" fmla="*/ 1908035 w 2101218"/>
              <a:gd name="connsiteY31" fmla="*/ 606383 h 998438"/>
              <a:gd name="connsiteX32" fmla="*/ 1895156 w 2101218"/>
              <a:gd name="connsiteY32" fmla="*/ 645019 h 998438"/>
              <a:gd name="connsiteX33" fmla="*/ 1817883 w 2101218"/>
              <a:gd name="connsiteY33" fmla="*/ 567746 h 998438"/>
              <a:gd name="connsiteX34" fmla="*/ 1766367 w 2101218"/>
              <a:gd name="connsiteY34" fmla="*/ 541988 h 998438"/>
              <a:gd name="connsiteX35" fmla="*/ 1753488 w 2101218"/>
              <a:gd name="connsiteY35" fmla="*/ 683656 h 998438"/>
              <a:gd name="connsiteX36" fmla="*/ 1650457 w 2101218"/>
              <a:gd name="connsiteY36" fmla="*/ 657898 h 998438"/>
              <a:gd name="connsiteX37" fmla="*/ 1637578 w 2101218"/>
              <a:gd name="connsiteY37" fmla="*/ 696535 h 998438"/>
              <a:gd name="connsiteX38" fmla="*/ 1624700 w 2101218"/>
              <a:gd name="connsiteY38" fmla="*/ 799566 h 998438"/>
              <a:gd name="connsiteX39" fmla="*/ 1534547 w 2101218"/>
              <a:gd name="connsiteY39" fmla="*/ 748050 h 998438"/>
              <a:gd name="connsiteX40" fmla="*/ 1483032 w 2101218"/>
              <a:gd name="connsiteY40" fmla="*/ 825324 h 998438"/>
              <a:gd name="connsiteX41" fmla="*/ 1431516 w 2101218"/>
              <a:gd name="connsiteY41" fmla="*/ 812445 h 998438"/>
              <a:gd name="connsiteX42" fmla="*/ 1418638 w 2101218"/>
              <a:gd name="connsiteY42" fmla="*/ 773808 h 998438"/>
              <a:gd name="connsiteX43" fmla="*/ 1405759 w 2101218"/>
              <a:gd name="connsiteY43" fmla="*/ 812445 h 998438"/>
              <a:gd name="connsiteX44" fmla="*/ 1392880 w 2101218"/>
              <a:gd name="connsiteY44" fmla="*/ 876839 h 998438"/>
              <a:gd name="connsiteX45" fmla="*/ 1315607 w 2101218"/>
              <a:gd name="connsiteY45" fmla="*/ 851081 h 998438"/>
              <a:gd name="connsiteX46" fmla="*/ 1276970 w 2101218"/>
              <a:gd name="connsiteY46" fmla="*/ 825324 h 998438"/>
              <a:gd name="connsiteX47" fmla="*/ 1238333 w 2101218"/>
              <a:gd name="connsiteY47" fmla="*/ 941234 h 998438"/>
              <a:gd name="connsiteX48" fmla="*/ 1199697 w 2101218"/>
              <a:gd name="connsiteY48" fmla="*/ 851081 h 998438"/>
              <a:gd name="connsiteX49" fmla="*/ 1173939 w 2101218"/>
              <a:gd name="connsiteY49" fmla="*/ 889718 h 998438"/>
              <a:gd name="connsiteX50" fmla="*/ 1148181 w 2101218"/>
              <a:gd name="connsiteY50" fmla="*/ 941234 h 998438"/>
              <a:gd name="connsiteX51" fmla="*/ 1135302 w 2101218"/>
              <a:gd name="connsiteY51" fmla="*/ 851081 h 998438"/>
              <a:gd name="connsiteX52" fmla="*/ 1083787 w 2101218"/>
              <a:gd name="connsiteY52" fmla="*/ 876839 h 998438"/>
              <a:gd name="connsiteX53" fmla="*/ 1109545 w 2101218"/>
              <a:gd name="connsiteY53" fmla="*/ 838203 h 998438"/>
              <a:gd name="connsiteX54" fmla="*/ 1148181 w 2101218"/>
              <a:gd name="connsiteY54" fmla="*/ 825324 h 998438"/>
              <a:gd name="connsiteX55" fmla="*/ 1173939 w 2101218"/>
              <a:gd name="connsiteY55" fmla="*/ 748050 h 998438"/>
              <a:gd name="connsiteX56" fmla="*/ 1070908 w 2101218"/>
              <a:gd name="connsiteY56" fmla="*/ 696535 h 998438"/>
              <a:gd name="connsiteX57" fmla="*/ 1096666 w 2101218"/>
              <a:gd name="connsiteY57" fmla="*/ 645019 h 998438"/>
              <a:gd name="connsiteX58" fmla="*/ 1135302 w 2101218"/>
              <a:gd name="connsiteY58" fmla="*/ 619262 h 998438"/>
              <a:gd name="connsiteX59" fmla="*/ 1148181 w 2101218"/>
              <a:gd name="connsiteY59" fmla="*/ 580625 h 998438"/>
              <a:gd name="connsiteX60" fmla="*/ 1173939 w 2101218"/>
              <a:gd name="connsiteY60" fmla="*/ 541988 h 998438"/>
              <a:gd name="connsiteX61" fmla="*/ 1122424 w 2101218"/>
              <a:gd name="connsiteY61" fmla="*/ 477594 h 998438"/>
              <a:gd name="connsiteX62" fmla="*/ 1173939 w 2101218"/>
              <a:gd name="connsiteY62" fmla="*/ 451836 h 998438"/>
              <a:gd name="connsiteX63" fmla="*/ 1161060 w 2101218"/>
              <a:gd name="connsiteY63" fmla="*/ 413200 h 998438"/>
              <a:gd name="connsiteX64" fmla="*/ 1109545 w 2101218"/>
              <a:gd name="connsiteY64" fmla="*/ 387442 h 998438"/>
              <a:gd name="connsiteX65" fmla="*/ 1173939 w 2101218"/>
              <a:gd name="connsiteY65" fmla="*/ 310169 h 998438"/>
              <a:gd name="connsiteX66" fmla="*/ 1135302 w 2101218"/>
              <a:gd name="connsiteY66" fmla="*/ 271532 h 998438"/>
              <a:gd name="connsiteX67" fmla="*/ 1096666 w 2101218"/>
              <a:gd name="connsiteY67" fmla="*/ 258653 h 998438"/>
              <a:gd name="connsiteX68" fmla="*/ 1161060 w 2101218"/>
              <a:gd name="connsiteY68" fmla="*/ 194259 h 998438"/>
              <a:gd name="connsiteX69" fmla="*/ 1045150 w 2101218"/>
              <a:gd name="connsiteY69" fmla="*/ 181380 h 998438"/>
              <a:gd name="connsiteX70" fmla="*/ 1019393 w 2101218"/>
              <a:gd name="connsiteY70" fmla="*/ 91228 h 998438"/>
              <a:gd name="connsiteX71" fmla="*/ 993635 w 2101218"/>
              <a:gd name="connsiteY71" fmla="*/ 129865 h 998438"/>
              <a:gd name="connsiteX72" fmla="*/ 967877 w 2101218"/>
              <a:gd name="connsiteY72" fmla="*/ 181380 h 998438"/>
              <a:gd name="connsiteX73" fmla="*/ 942119 w 2101218"/>
              <a:gd name="connsiteY73" fmla="*/ 142743 h 998438"/>
              <a:gd name="connsiteX74" fmla="*/ 864846 w 2101218"/>
              <a:gd name="connsiteY74" fmla="*/ 65470 h 998438"/>
              <a:gd name="connsiteX75" fmla="*/ 800452 w 2101218"/>
              <a:gd name="connsiteY75" fmla="*/ 181380 h 998438"/>
              <a:gd name="connsiteX76" fmla="*/ 761815 w 2101218"/>
              <a:gd name="connsiteY76" fmla="*/ 207138 h 998438"/>
              <a:gd name="connsiteX77" fmla="*/ 748936 w 2101218"/>
              <a:gd name="connsiteY77" fmla="*/ 168501 h 998438"/>
              <a:gd name="connsiteX78" fmla="*/ 736057 w 2101218"/>
              <a:gd name="connsiteY78" fmla="*/ 116986 h 998438"/>
              <a:gd name="connsiteX79" fmla="*/ 710300 w 2101218"/>
              <a:gd name="connsiteY79" fmla="*/ 78349 h 998438"/>
              <a:gd name="connsiteX80" fmla="*/ 697421 w 2101218"/>
              <a:gd name="connsiteY80" fmla="*/ 39712 h 998438"/>
              <a:gd name="connsiteX81" fmla="*/ 594390 w 2101218"/>
              <a:gd name="connsiteY81" fmla="*/ 65470 h 998438"/>
              <a:gd name="connsiteX82" fmla="*/ 555753 w 2101218"/>
              <a:gd name="connsiteY82" fmla="*/ 78349 h 998438"/>
              <a:gd name="connsiteX83" fmla="*/ 517116 w 2101218"/>
              <a:gd name="connsiteY83" fmla="*/ 52591 h 998438"/>
              <a:gd name="connsiteX84" fmla="*/ 491359 w 2101218"/>
              <a:gd name="connsiteY84" fmla="*/ 1076 h 998438"/>
              <a:gd name="connsiteX85" fmla="*/ 414086 w 2101218"/>
              <a:gd name="connsiteY85" fmla="*/ 39712 h 998438"/>
              <a:gd name="connsiteX86" fmla="*/ 401207 w 2101218"/>
              <a:gd name="connsiteY86" fmla="*/ 78349 h 998438"/>
              <a:gd name="connsiteX87" fmla="*/ 349691 w 2101218"/>
              <a:gd name="connsiteY87" fmla="*/ 129865 h 998438"/>
              <a:gd name="connsiteX88" fmla="*/ 298176 w 2101218"/>
              <a:gd name="connsiteY88" fmla="*/ 78349 h 998438"/>
              <a:gd name="connsiteX89" fmla="*/ 259539 w 2101218"/>
              <a:gd name="connsiteY89" fmla="*/ 52591 h 998438"/>
              <a:gd name="connsiteX90" fmla="*/ 130750 w 2101218"/>
              <a:gd name="connsiteY90" fmla="*/ 91228 h 998438"/>
              <a:gd name="connsiteX91" fmla="*/ 27719 w 2101218"/>
              <a:gd name="connsiteY91" fmla="*/ 129865 h 998438"/>
              <a:gd name="connsiteX92" fmla="*/ 66356 w 2101218"/>
              <a:gd name="connsiteY92" fmla="*/ 155622 h 998438"/>
              <a:gd name="connsiteX93" fmla="*/ 79235 w 2101218"/>
              <a:gd name="connsiteY93" fmla="*/ 258653 h 998438"/>
              <a:gd name="connsiteX94" fmla="*/ 40598 w 2101218"/>
              <a:gd name="connsiteY94" fmla="*/ 271532 h 998438"/>
              <a:gd name="connsiteX95" fmla="*/ 27719 w 2101218"/>
              <a:gd name="connsiteY95" fmla="*/ 310169 h 998438"/>
              <a:gd name="connsiteX96" fmla="*/ 66356 w 2101218"/>
              <a:gd name="connsiteY96" fmla="*/ 323048 h 998438"/>
              <a:gd name="connsiteX97" fmla="*/ 104993 w 2101218"/>
              <a:gd name="connsiteY97" fmla="*/ 348805 h 998438"/>
              <a:gd name="connsiteX98" fmla="*/ 79235 w 2101218"/>
              <a:gd name="connsiteY98" fmla="*/ 438957 h 998438"/>
              <a:gd name="connsiteX99" fmla="*/ 53477 w 2101218"/>
              <a:gd name="connsiteY99" fmla="*/ 477594 h 998438"/>
              <a:gd name="connsiteX100" fmla="*/ 130750 w 2101218"/>
              <a:gd name="connsiteY100" fmla="*/ 541988 h 998438"/>
              <a:gd name="connsiteX101" fmla="*/ 143629 w 2101218"/>
              <a:gd name="connsiteY101" fmla="*/ 580625 h 998438"/>
              <a:gd name="connsiteX102" fmla="*/ 66356 w 2101218"/>
              <a:gd name="connsiteY102" fmla="*/ 645019 h 998438"/>
              <a:gd name="connsiteX103" fmla="*/ 40598 w 2101218"/>
              <a:gd name="connsiteY103" fmla="*/ 735172 h 998438"/>
              <a:gd name="connsiteX104" fmla="*/ 53477 w 2101218"/>
              <a:gd name="connsiteY104" fmla="*/ 773808 h 998438"/>
              <a:gd name="connsiteX105" fmla="*/ 40598 w 2101218"/>
              <a:gd name="connsiteY105" fmla="*/ 863960 h 998438"/>
              <a:gd name="connsiteX106" fmla="*/ 14840 w 2101218"/>
              <a:gd name="connsiteY106" fmla="*/ 928355 h 998438"/>
              <a:gd name="connsiteX107" fmla="*/ 79235 w 2101218"/>
              <a:gd name="connsiteY107" fmla="*/ 825324 h 998438"/>
              <a:gd name="connsiteX108" fmla="*/ 130750 w 2101218"/>
              <a:gd name="connsiteY108" fmla="*/ 838203 h 998438"/>
              <a:gd name="connsiteX109" fmla="*/ 182266 w 2101218"/>
              <a:gd name="connsiteY109" fmla="*/ 902597 h 998438"/>
              <a:gd name="connsiteX110" fmla="*/ 233781 w 2101218"/>
              <a:gd name="connsiteY110" fmla="*/ 812445 h 998438"/>
              <a:gd name="connsiteX111" fmla="*/ 272418 w 2101218"/>
              <a:gd name="connsiteY111" fmla="*/ 786687 h 998438"/>
              <a:gd name="connsiteX112" fmla="*/ 298176 w 2101218"/>
              <a:gd name="connsiteY112" fmla="*/ 838203 h 998438"/>
              <a:gd name="connsiteX113" fmla="*/ 336812 w 2101218"/>
              <a:gd name="connsiteY113" fmla="*/ 954112 h 998438"/>
              <a:gd name="connsiteX114" fmla="*/ 517116 w 2101218"/>
              <a:gd name="connsiteY114" fmla="*/ 928355 h 998438"/>
              <a:gd name="connsiteX115" fmla="*/ 581511 w 2101218"/>
              <a:gd name="connsiteY115" fmla="*/ 876839 h 998438"/>
              <a:gd name="connsiteX116" fmla="*/ 620147 w 2101218"/>
              <a:gd name="connsiteY116" fmla="*/ 863960 h 998438"/>
              <a:gd name="connsiteX117" fmla="*/ 633026 w 2101218"/>
              <a:gd name="connsiteY117" fmla="*/ 825324 h 998438"/>
              <a:gd name="connsiteX118" fmla="*/ 723178 w 2101218"/>
              <a:gd name="connsiteY118" fmla="*/ 851081 h 998438"/>
              <a:gd name="connsiteX119" fmla="*/ 736057 w 2101218"/>
              <a:gd name="connsiteY119" fmla="*/ 902597 h 998438"/>
              <a:gd name="connsiteX120" fmla="*/ 826209 w 2101218"/>
              <a:gd name="connsiteY120" fmla="*/ 941234 h 998438"/>
              <a:gd name="connsiteX121" fmla="*/ 877725 w 2101218"/>
              <a:gd name="connsiteY121" fmla="*/ 889718 h 998438"/>
              <a:gd name="connsiteX122" fmla="*/ 903483 w 2101218"/>
              <a:gd name="connsiteY122" fmla="*/ 838203 h 998438"/>
              <a:gd name="connsiteX123" fmla="*/ 954998 w 2101218"/>
              <a:gd name="connsiteY123" fmla="*/ 851081 h 998438"/>
              <a:gd name="connsiteX124" fmla="*/ 980756 w 2101218"/>
              <a:gd name="connsiteY124" fmla="*/ 902597 h 998438"/>
              <a:gd name="connsiteX125" fmla="*/ 1032271 w 2101218"/>
              <a:gd name="connsiteY125" fmla="*/ 928355 h 998438"/>
              <a:gd name="connsiteX126" fmla="*/ 1058029 w 2101218"/>
              <a:gd name="connsiteY126" fmla="*/ 966991 h 998438"/>
              <a:gd name="connsiteX127" fmla="*/ 1135302 w 2101218"/>
              <a:gd name="connsiteY127" fmla="*/ 902597 h 998438"/>
              <a:gd name="connsiteX128" fmla="*/ 1173939 w 2101218"/>
              <a:gd name="connsiteY128" fmla="*/ 876839 h 998438"/>
              <a:gd name="connsiteX129" fmla="*/ 1199697 w 2101218"/>
              <a:gd name="connsiteY129" fmla="*/ 928355 h 998438"/>
              <a:gd name="connsiteX130" fmla="*/ 1212576 w 2101218"/>
              <a:gd name="connsiteY130" fmla="*/ 889718 h 998438"/>
              <a:gd name="connsiteX131" fmla="*/ 1173939 w 2101218"/>
              <a:gd name="connsiteY131" fmla="*/ 876839 h 998438"/>
              <a:gd name="connsiteX132" fmla="*/ 1083787 w 2101218"/>
              <a:gd name="connsiteY132" fmla="*/ 889718 h 998438"/>
              <a:gd name="connsiteX133" fmla="*/ 1096666 w 2101218"/>
              <a:gd name="connsiteY133" fmla="*/ 992749 h 998438"/>
              <a:gd name="connsiteX134" fmla="*/ 1199697 w 2101218"/>
              <a:gd name="connsiteY134" fmla="*/ 966991 h 998438"/>
              <a:gd name="connsiteX135" fmla="*/ 1199697 w 2101218"/>
              <a:gd name="connsiteY135" fmla="*/ 876839 h 998438"/>
              <a:gd name="connsiteX136" fmla="*/ 1161060 w 2101218"/>
              <a:gd name="connsiteY136" fmla="*/ 851081 h 998438"/>
              <a:gd name="connsiteX137" fmla="*/ 1109545 w 2101218"/>
              <a:gd name="connsiteY137" fmla="*/ 863960 h 998438"/>
              <a:gd name="connsiteX138" fmla="*/ 1173939 w 2101218"/>
              <a:gd name="connsiteY138" fmla="*/ 979870 h 998438"/>
              <a:gd name="connsiteX139" fmla="*/ 1186818 w 2101218"/>
              <a:gd name="connsiteY139" fmla="*/ 851081 h 998438"/>
              <a:gd name="connsiteX140" fmla="*/ 1096666 w 2101218"/>
              <a:gd name="connsiteY140" fmla="*/ 876839 h 998438"/>
              <a:gd name="connsiteX141" fmla="*/ 1096666 w 2101218"/>
              <a:gd name="connsiteY141" fmla="*/ 979870 h 998438"/>
              <a:gd name="connsiteX142" fmla="*/ 1135302 w 2101218"/>
              <a:gd name="connsiteY142" fmla="*/ 992749 h 998438"/>
              <a:gd name="connsiteX143" fmla="*/ 1161060 w 2101218"/>
              <a:gd name="connsiteY143" fmla="*/ 954112 h 99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2101218" h="998438">
                <a:moveTo>
                  <a:pt x="1135302" y="104107"/>
                </a:moveTo>
                <a:cubicBezTo>
                  <a:pt x="1131009" y="82642"/>
                  <a:pt x="1122424" y="61602"/>
                  <a:pt x="1122424" y="39712"/>
                </a:cubicBezTo>
                <a:cubicBezTo>
                  <a:pt x="1122424" y="26137"/>
                  <a:pt x="1121990" y="3738"/>
                  <a:pt x="1135302" y="1076"/>
                </a:cubicBezTo>
                <a:cubicBezTo>
                  <a:pt x="1154128" y="-2689"/>
                  <a:pt x="1169646" y="18248"/>
                  <a:pt x="1186818" y="26834"/>
                </a:cubicBezTo>
                <a:cubicBezTo>
                  <a:pt x="1191111" y="44006"/>
                  <a:pt x="1205294" y="61557"/>
                  <a:pt x="1199697" y="78349"/>
                </a:cubicBezTo>
                <a:cubicBezTo>
                  <a:pt x="1184300" y="124540"/>
                  <a:pt x="1117615" y="95418"/>
                  <a:pt x="1096666" y="91228"/>
                </a:cubicBezTo>
                <a:cubicBezTo>
                  <a:pt x="1164572" y="45956"/>
                  <a:pt x="1110325" y="63519"/>
                  <a:pt x="1161060" y="104107"/>
                </a:cubicBezTo>
                <a:cubicBezTo>
                  <a:pt x="1171661" y="112588"/>
                  <a:pt x="1186818" y="112693"/>
                  <a:pt x="1199697" y="116986"/>
                </a:cubicBezTo>
                <a:cubicBezTo>
                  <a:pt x="1212576" y="112693"/>
                  <a:pt x="1226191" y="98036"/>
                  <a:pt x="1238333" y="104107"/>
                </a:cubicBezTo>
                <a:cubicBezTo>
                  <a:pt x="1250475" y="110178"/>
                  <a:pt x="1247483" y="129690"/>
                  <a:pt x="1251212" y="142743"/>
                </a:cubicBezTo>
                <a:cubicBezTo>
                  <a:pt x="1256075" y="159762"/>
                  <a:pt x="1259798" y="177087"/>
                  <a:pt x="1264091" y="194259"/>
                </a:cubicBezTo>
                <a:cubicBezTo>
                  <a:pt x="1285556" y="189966"/>
                  <a:pt x="1307117" y="186129"/>
                  <a:pt x="1328486" y="181380"/>
                </a:cubicBezTo>
                <a:cubicBezTo>
                  <a:pt x="1345765" y="177540"/>
                  <a:pt x="1362301" y="168501"/>
                  <a:pt x="1380001" y="168501"/>
                </a:cubicBezTo>
                <a:cubicBezTo>
                  <a:pt x="1393577" y="168501"/>
                  <a:pt x="1405759" y="177087"/>
                  <a:pt x="1418638" y="181380"/>
                </a:cubicBezTo>
                <a:cubicBezTo>
                  <a:pt x="1422931" y="207138"/>
                  <a:pt x="1413051" y="240188"/>
                  <a:pt x="1431516" y="258653"/>
                </a:cubicBezTo>
                <a:cubicBezTo>
                  <a:pt x="1444032" y="271169"/>
                  <a:pt x="1466013" y="250637"/>
                  <a:pt x="1483032" y="245774"/>
                </a:cubicBezTo>
                <a:cubicBezTo>
                  <a:pt x="1527254" y="233140"/>
                  <a:pt x="1527386" y="230038"/>
                  <a:pt x="1573184" y="207138"/>
                </a:cubicBezTo>
                <a:cubicBezTo>
                  <a:pt x="1581770" y="220017"/>
                  <a:pt x="1593507" y="231281"/>
                  <a:pt x="1598942" y="245774"/>
                </a:cubicBezTo>
                <a:cubicBezTo>
                  <a:pt x="1606628" y="266270"/>
                  <a:pt x="1592815" y="299308"/>
                  <a:pt x="1611821" y="310169"/>
                </a:cubicBezTo>
                <a:cubicBezTo>
                  <a:pt x="1634493" y="323125"/>
                  <a:pt x="1663336" y="301583"/>
                  <a:pt x="1689094" y="297290"/>
                </a:cubicBezTo>
                <a:cubicBezTo>
                  <a:pt x="1693387" y="310169"/>
                  <a:pt x="1698243" y="322874"/>
                  <a:pt x="1701973" y="335927"/>
                </a:cubicBezTo>
                <a:cubicBezTo>
                  <a:pt x="1706836" y="352946"/>
                  <a:pt x="1699020" y="379526"/>
                  <a:pt x="1714852" y="387442"/>
                </a:cubicBezTo>
                <a:cubicBezTo>
                  <a:pt x="1727285" y="393658"/>
                  <a:pt x="1798961" y="367991"/>
                  <a:pt x="1817883" y="361684"/>
                </a:cubicBezTo>
                <a:cubicBezTo>
                  <a:pt x="1822176" y="374563"/>
                  <a:pt x="1827470" y="387151"/>
                  <a:pt x="1830762" y="400321"/>
                </a:cubicBezTo>
                <a:cubicBezTo>
                  <a:pt x="1836071" y="421557"/>
                  <a:pt x="1823520" y="456092"/>
                  <a:pt x="1843640" y="464715"/>
                </a:cubicBezTo>
                <a:cubicBezTo>
                  <a:pt x="1868596" y="475410"/>
                  <a:pt x="1895156" y="447543"/>
                  <a:pt x="1920914" y="438957"/>
                </a:cubicBezTo>
                <a:cubicBezTo>
                  <a:pt x="1929500" y="451836"/>
                  <a:pt x="1934584" y="467925"/>
                  <a:pt x="1946671" y="477594"/>
                </a:cubicBezTo>
                <a:cubicBezTo>
                  <a:pt x="1957272" y="486075"/>
                  <a:pt x="1972138" y="487180"/>
                  <a:pt x="1985308" y="490473"/>
                </a:cubicBezTo>
                <a:cubicBezTo>
                  <a:pt x="2023705" y="500072"/>
                  <a:pt x="2062581" y="507645"/>
                  <a:pt x="2101218" y="516231"/>
                </a:cubicBezTo>
                <a:cubicBezTo>
                  <a:pt x="2096925" y="537696"/>
                  <a:pt x="2100481" y="562412"/>
                  <a:pt x="2088339" y="580625"/>
                </a:cubicBezTo>
                <a:cubicBezTo>
                  <a:pt x="2080809" y="591921"/>
                  <a:pt x="2063141" y="591584"/>
                  <a:pt x="2049702" y="593504"/>
                </a:cubicBezTo>
                <a:cubicBezTo>
                  <a:pt x="2002762" y="600210"/>
                  <a:pt x="1955257" y="602090"/>
                  <a:pt x="1908035" y="606383"/>
                </a:cubicBezTo>
                <a:cubicBezTo>
                  <a:pt x="1903742" y="619262"/>
                  <a:pt x="1907634" y="650367"/>
                  <a:pt x="1895156" y="645019"/>
                </a:cubicBezTo>
                <a:cubicBezTo>
                  <a:pt x="1861675" y="630670"/>
                  <a:pt x="1850464" y="584037"/>
                  <a:pt x="1817883" y="567746"/>
                </a:cubicBezTo>
                <a:lnTo>
                  <a:pt x="1766367" y="541988"/>
                </a:lnTo>
                <a:cubicBezTo>
                  <a:pt x="1762074" y="589211"/>
                  <a:pt x="1787017" y="650127"/>
                  <a:pt x="1753488" y="683656"/>
                </a:cubicBezTo>
                <a:cubicBezTo>
                  <a:pt x="1728456" y="708688"/>
                  <a:pt x="1685641" y="653989"/>
                  <a:pt x="1650457" y="657898"/>
                </a:cubicBezTo>
                <a:cubicBezTo>
                  <a:pt x="1636964" y="659397"/>
                  <a:pt x="1641871" y="683656"/>
                  <a:pt x="1637578" y="696535"/>
                </a:cubicBezTo>
                <a:cubicBezTo>
                  <a:pt x="1633285" y="730879"/>
                  <a:pt x="1646857" y="772977"/>
                  <a:pt x="1624700" y="799566"/>
                </a:cubicBezTo>
                <a:cubicBezTo>
                  <a:pt x="1618864" y="806569"/>
                  <a:pt x="1541168" y="752464"/>
                  <a:pt x="1534547" y="748050"/>
                </a:cubicBezTo>
                <a:cubicBezTo>
                  <a:pt x="1526202" y="781434"/>
                  <a:pt x="1529150" y="818736"/>
                  <a:pt x="1483032" y="825324"/>
                </a:cubicBezTo>
                <a:cubicBezTo>
                  <a:pt x="1465509" y="827827"/>
                  <a:pt x="1448688" y="816738"/>
                  <a:pt x="1431516" y="812445"/>
                </a:cubicBezTo>
                <a:cubicBezTo>
                  <a:pt x="1427223" y="799566"/>
                  <a:pt x="1432214" y="773808"/>
                  <a:pt x="1418638" y="773808"/>
                </a:cubicBezTo>
                <a:cubicBezTo>
                  <a:pt x="1405062" y="773808"/>
                  <a:pt x="1409052" y="799275"/>
                  <a:pt x="1405759" y="812445"/>
                </a:cubicBezTo>
                <a:cubicBezTo>
                  <a:pt x="1400450" y="833681"/>
                  <a:pt x="1397173" y="855374"/>
                  <a:pt x="1392880" y="876839"/>
                </a:cubicBezTo>
                <a:cubicBezTo>
                  <a:pt x="1367122" y="868253"/>
                  <a:pt x="1340418" y="862108"/>
                  <a:pt x="1315607" y="851081"/>
                </a:cubicBezTo>
                <a:cubicBezTo>
                  <a:pt x="1301463" y="844795"/>
                  <a:pt x="1287043" y="813572"/>
                  <a:pt x="1276970" y="825324"/>
                </a:cubicBezTo>
                <a:cubicBezTo>
                  <a:pt x="1250465" y="856246"/>
                  <a:pt x="1238333" y="941234"/>
                  <a:pt x="1238333" y="941234"/>
                </a:cubicBezTo>
                <a:cubicBezTo>
                  <a:pt x="1233705" y="927350"/>
                  <a:pt x="1211273" y="853975"/>
                  <a:pt x="1199697" y="851081"/>
                </a:cubicBezTo>
                <a:cubicBezTo>
                  <a:pt x="1184681" y="847327"/>
                  <a:pt x="1181619" y="876279"/>
                  <a:pt x="1173939" y="889718"/>
                </a:cubicBezTo>
                <a:cubicBezTo>
                  <a:pt x="1164414" y="906387"/>
                  <a:pt x="1156767" y="924062"/>
                  <a:pt x="1148181" y="941234"/>
                </a:cubicBezTo>
                <a:cubicBezTo>
                  <a:pt x="1143888" y="911183"/>
                  <a:pt x="1156767" y="872546"/>
                  <a:pt x="1135302" y="851081"/>
                </a:cubicBezTo>
                <a:cubicBezTo>
                  <a:pt x="1121727" y="837505"/>
                  <a:pt x="1100959" y="885425"/>
                  <a:pt x="1083787" y="876839"/>
                </a:cubicBezTo>
                <a:cubicBezTo>
                  <a:pt x="1069943" y="869917"/>
                  <a:pt x="1097458" y="847872"/>
                  <a:pt x="1109545" y="838203"/>
                </a:cubicBezTo>
                <a:cubicBezTo>
                  <a:pt x="1120146" y="829723"/>
                  <a:pt x="1135302" y="829617"/>
                  <a:pt x="1148181" y="825324"/>
                </a:cubicBezTo>
                <a:cubicBezTo>
                  <a:pt x="1156767" y="799566"/>
                  <a:pt x="1198224" y="760192"/>
                  <a:pt x="1173939" y="748050"/>
                </a:cubicBezTo>
                <a:lnTo>
                  <a:pt x="1070908" y="696535"/>
                </a:lnTo>
                <a:cubicBezTo>
                  <a:pt x="1079494" y="679363"/>
                  <a:pt x="1084375" y="659768"/>
                  <a:pt x="1096666" y="645019"/>
                </a:cubicBezTo>
                <a:cubicBezTo>
                  <a:pt x="1106575" y="633128"/>
                  <a:pt x="1125633" y="631348"/>
                  <a:pt x="1135302" y="619262"/>
                </a:cubicBezTo>
                <a:cubicBezTo>
                  <a:pt x="1143783" y="608661"/>
                  <a:pt x="1142110" y="592767"/>
                  <a:pt x="1148181" y="580625"/>
                </a:cubicBezTo>
                <a:cubicBezTo>
                  <a:pt x="1155103" y="566780"/>
                  <a:pt x="1165353" y="554867"/>
                  <a:pt x="1173939" y="541988"/>
                </a:cubicBezTo>
                <a:cubicBezTo>
                  <a:pt x="1122895" y="524974"/>
                  <a:pt x="1058281" y="531047"/>
                  <a:pt x="1122424" y="477594"/>
                </a:cubicBezTo>
                <a:cubicBezTo>
                  <a:pt x="1137173" y="465303"/>
                  <a:pt x="1156767" y="460422"/>
                  <a:pt x="1173939" y="451836"/>
                </a:cubicBezTo>
                <a:cubicBezTo>
                  <a:pt x="1169646" y="438957"/>
                  <a:pt x="1170659" y="422799"/>
                  <a:pt x="1161060" y="413200"/>
                </a:cubicBezTo>
                <a:cubicBezTo>
                  <a:pt x="1147485" y="399625"/>
                  <a:pt x="1119422" y="403905"/>
                  <a:pt x="1109545" y="387442"/>
                </a:cubicBezTo>
                <a:cubicBezTo>
                  <a:pt x="1091235" y="356924"/>
                  <a:pt x="1171609" y="311917"/>
                  <a:pt x="1173939" y="310169"/>
                </a:cubicBezTo>
                <a:cubicBezTo>
                  <a:pt x="1161060" y="297290"/>
                  <a:pt x="1150457" y="281635"/>
                  <a:pt x="1135302" y="271532"/>
                </a:cubicBezTo>
                <a:cubicBezTo>
                  <a:pt x="1124007" y="264002"/>
                  <a:pt x="1099958" y="271823"/>
                  <a:pt x="1096666" y="258653"/>
                </a:cubicBezTo>
                <a:cubicBezTo>
                  <a:pt x="1090534" y="234123"/>
                  <a:pt x="1150021" y="201618"/>
                  <a:pt x="1161060" y="194259"/>
                </a:cubicBezTo>
                <a:cubicBezTo>
                  <a:pt x="1195736" y="90230"/>
                  <a:pt x="1161603" y="229902"/>
                  <a:pt x="1045150" y="181380"/>
                </a:cubicBezTo>
                <a:cubicBezTo>
                  <a:pt x="1016301" y="169360"/>
                  <a:pt x="1027979" y="121279"/>
                  <a:pt x="1019393" y="91228"/>
                </a:cubicBezTo>
                <a:cubicBezTo>
                  <a:pt x="1010807" y="104107"/>
                  <a:pt x="1001315" y="116426"/>
                  <a:pt x="993635" y="129865"/>
                </a:cubicBezTo>
                <a:cubicBezTo>
                  <a:pt x="984110" y="146534"/>
                  <a:pt x="986502" y="176724"/>
                  <a:pt x="967877" y="181380"/>
                </a:cubicBezTo>
                <a:cubicBezTo>
                  <a:pt x="952860" y="185134"/>
                  <a:pt x="949799" y="156182"/>
                  <a:pt x="942119" y="142743"/>
                </a:cubicBezTo>
                <a:cubicBezTo>
                  <a:pt x="900907" y="70621"/>
                  <a:pt x="940403" y="103248"/>
                  <a:pt x="864846" y="65470"/>
                </a:cubicBezTo>
                <a:cubicBezTo>
                  <a:pt x="839961" y="140124"/>
                  <a:pt x="853837" y="136892"/>
                  <a:pt x="800452" y="181380"/>
                </a:cubicBezTo>
                <a:cubicBezTo>
                  <a:pt x="788561" y="191289"/>
                  <a:pt x="774694" y="198552"/>
                  <a:pt x="761815" y="207138"/>
                </a:cubicBezTo>
                <a:cubicBezTo>
                  <a:pt x="757522" y="194259"/>
                  <a:pt x="752666" y="181554"/>
                  <a:pt x="748936" y="168501"/>
                </a:cubicBezTo>
                <a:cubicBezTo>
                  <a:pt x="744073" y="151482"/>
                  <a:pt x="743029" y="133255"/>
                  <a:pt x="736057" y="116986"/>
                </a:cubicBezTo>
                <a:cubicBezTo>
                  <a:pt x="729960" y="102759"/>
                  <a:pt x="717222" y="92193"/>
                  <a:pt x="710300" y="78349"/>
                </a:cubicBezTo>
                <a:cubicBezTo>
                  <a:pt x="704229" y="66206"/>
                  <a:pt x="701714" y="52591"/>
                  <a:pt x="697421" y="39712"/>
                </a:cubicBezTo>
                <a:cubicBezTo>
                  <a:pt x="663077" y="48298"/>
                  <a:pt x="628543" y="56155"/>
                  <a:pt x="594390" y="65470"/>
                </a:cubicBezTo>
                <a:cubicBezTo>
                  <a:pt x="581293" y="69042"/>
                  <a:pt x="569144" y="80581"/>
                  <a:pt x="555753" y="78349"/>
                </a:cubicBezTo>
                <a:cubicBezTo>
                  <a:pt x="540485" y="75804"/>
                  <a:pt x="529995" y="61177"/>
                  <a:pt x="517116" y="52591"/>
                </a:cubicBezTo>
                <a:cubicBezTo>
                  <a:pt x="508530" y="35419"/>
                  <a:pt x="507822" y="10953"/>
                  <a:pt x="491359" y="1076"/>
                </a:cubicBezTo>
                <a:cubicBezTo>
                  <a:pt x="477327" y="-7343"/>
                  <a:pt x="419222" y="36288"/>
                  <a:pt x="414086" y="39712"/>
                </a:cubicBezTo>
                <a:cubicBezTo>
                  <a:pt x="409793" y="52591"/>
                  <a:pt x="410806" y="68750"/>
                  <a:pt x="401207" y="78349"/>
                </a:cubicBezTo>
                <a:cubicBezTo>
                  <a:pt x="332519" y="147037"/>
                  <a:pt x="384035" y="26833"/>
                  <a:pt x="349691" y="129865"/>
                </a:cubicBezTo>
                <a:cubicBezTo>
                  <a:pt x="265394" y="101765"/>
                  <a:pt x="348131" y="140793"/>
                  <a:pt x="298176" y="78349"/>
                </a:cubicBezTo>
                <a:cubicBezTo>
                  <a:pt x="288507" y="66262"/>
                  <a:pt x="272418" y="61177"/>
                  <a:pt x="259539" y="52591"/>
                </a:cubicBezTo>
                <a:cubicBezTo>
                  <a:pt x="167538" y="113926"/>
                  <a:pt x="212299" y="111615"/>
                  <a:pt x="130750" y="91228"/>
                </a:cubicBezTo>
                <a:cubicBezTo>
                  <a:pt x="118560" y="94276"/>
                  <a:pt x="32209" y="111906"/>
                  <a:pt x="27719" y="129865"/>
                </a:cubicBezTo>
                <a:cubicBezTo>
                  <a:pt x="23965" y="144881"/>
                  <a:pt x="53477" y="147036"/>
                  <a:pt x="66356" y="155622"/>
                </a:cubicBezTo>
                <a:cubicBezTo>
                  <a:pt x="91127" y="192779"/>
                  <a:pt x="113717" y="206931"/>
                  <a:pt x="79235" y="258653"/>
                </a:cubicBezTo>
                <a:cubicBezTo>
                  <a:pt x="71705" y="269949"/>
                  <a:pt x="53477" y="267239"/>
                  <a:pt x="40598" y="271532"/>
                </a:cubicBezTo>
                <a:cubicBezTo>
                  <a:pt x="36305" y="284411"/>
                  <a:pt x="21648" y="298027"/>
                  <a:pt x="27719" y="310169"/>
                </a:cubicBezTo>
                <a:cubicBezTo>
                  <a:pt x="33790" y="322311"/>
                  <a:pt x="54213" y="316977"/>
                  <a:pt x="66356" y="323048"/>
                </a:cubicBezTo>
                <a:cubicBezTo>
                  <a:pt x="80200" y="329970"/>
                  <a:pt x="92114" y="340219"/>
                  <a:pt x="104993" y="348805"/>
                </a:cubicBezTo>
                <a:cubicBezTo>
                  <a:pt x="96407" y="378856"/>
                  <a:pt x="90842" y="409939"/>
                  <a:pt x="79235" y="438957"/>
                </a:cubicBezTo>
                <a:cubicBezTo>
                  <a:pt x="73486" y="453329"/>
                  <a:pt x="50932" y="462326"/>
                  <a:pt x="53477" y="477594"/>
                </a:cubicBezTo>
                <a:cubicBezTo>
                  <a:pt x="56576" y="496188"/>
                  <a:pt x="116461" y="532462"/>
                  <a:pt x="130750" y="541988"/>
                </a:cubicBezTo>
                <a:cubicBezTo>
                  <a:pt x="135043" y="554867"/>
                  <a:pt x="145861" y="567234"/>
                  <a:pt x="143629" y="580625"/>
                </a:cubicBezTo>
                <a:cubicBezTo>
                  <a:pt x="137009" y="620342"/>
                  <a:pt x="94769" y="630813"/>
                  <a:pt x="66356" y="645019"/>
                </a:cubicBezTo>
                <a:cubicBezTo>
                  <a:pt x="60283" y="663239"/>
                  <a:pt x="40598" y="719000"/>
                  <a:pt x="40598" y="735172"/>
                </a:cubicBezTo>
                <a:cubicBezTo>
                  <a:pt x="40598" y="748747"/>
                  <a:pt x="49184" y="760929"/>
                  <a:pt x="53477" y="773808"/>
                </a:cubicBezTo>
                <a:cubicBezTo>
                  <a:pt x="49184" y="803859"/>
                  <a:pt x="52927" y="836221"/>
                  <a:pt x="40598" y="863960"/>
                </a:cubicBezTo>
                <a:cubicBezTo>
                  <a:pt x="5725" y="942426"/>
                  <a:pt x="-16139" y="835410"/>
                  <a:pt x="14840" y="928355"/>
                </a:cubicBezTo>
                <a:cubicBezTo>
                  <a:pt x="45493" y="836397"/>
                  <a:pt x="18006" y="866141"/>
                  <a:pt x="79235" y="825324"/>
                </a:cubicBezTo>
                <a:cubicBezTo>
                  <a:pt x="96407" y="829617"/>
                  <a:pt x="118234" y="825687"/>
                  <a:pt x="130750" y="838203"/>
                </a:cubicBezTo>
                <a:cubicBezTo>
                  <a:pt x="219692" y="927145"/>
                  <a:pt x="71024" y="865516"/>
                  <a:pt x="182266" y="902597"/>
                </a:cubicBezTo>
                <a:cubicBezTo>
                  <a:pt x="197001" y="858391"/>
                  <a:pt x="194797" y="851429"/>
                  <a:pt x="233781" y="812445"/>
                </a:cubicBezTo>
                <a:cubicBezTo>
                  <a:pt x="244726" y="801500"/>
                  <a:pt x="259539" y="795273"/>
                  <a:pt x="272418" y="786687"/>
                </a:cubicBezTo>
                <a:cubicBezTo>
                  <a:pt x="281004" y="803859"/>
                  <a:pt x="292659" y="819814"/>
                  <a:pt x="298176" y="838203"/>
                </a:cubicBezTo>
                <a:cubicBezTo>
                  <a:pt x="336034" y="964396"/>
                  <a:pt x="283272" y="873802"/>
                  <a:pt x="336812" y="954112"/>
                </a:cubicBezTo>
                <a:cubicBezTo>
                  <a:pt x="473488" y="908554"/>
                  <a:pt x="412786" y="907489"/>
                  <a:pt x="517116" y="928355"/>
                </a:cubicBezTo>
                <a:cubicBezTo>
                  <a:pt x="624944" y="1000237"/>
                  <a:pt x="469118" y="914304"/>
                  <a:pt x="581511" y="876839"/>
                </a:cubicBezTo>
                <a:lnTo>
                  <a:pt x="620147" y="863960"/>
                </a:lnTo>
                <a:cubicBezTo>
                  <a:pt x="624440" y="851081"/>
                  <a:pt x="623427" y="834923"/>
                  <a:pt x="633026" y="825324"/>
                </a:cubicBezTo>
                <a:cubicBezTo>
                  <a:pt x="669550" y="788801"/>
                  <a:pt x="696339" y="830952"/>
                  <a:pt x="723178" y="851081"/>
                </a:cubicBezTo>
                <a:cubicBezTo>
                  <a:pt x="727471" y="868253"/>
                  <a:pt x="726239" y="887869"/>
                  <a:pt x="736057" y="902597"/>
                </a:cubicBezTo>
                <a:cubicBezTo>
                  <a:pt x="753845" y="929279"/>
                  <a:pt x="800360" y="934772"/>
                  <a:pt x="826209" y="941234"/>
                </a:cubicBezTo>
                <a:cubicBezTo>
                  <a:pt x="860552" y="838204"/>
                  <a:pt x="809038" y="958404"/>
                  <a:pt x="877725" y="889718"/>
                </a:cubicBezTo>
                <a:cubicBezTo>
                  <a:pt x="891301" y="876143"/>
                  <a:pt x="894897" y="855375"/>
                  <a:pt x="903483" y="838203"/>
                </a:cubicBezTo>
                <a:cubicBezTo>
                  <a:pt x="920655" y="842496"/>
                  <a:pt x="941400" y="839750"/>
                  <a:pt x="954998" y="851081"/>
                </a:cubicBezTo>
                <a:cubicBezTo>
                  <a:pt x="969747" y="863372"/>
                  <a:pt x="967180" y="889021"/>
                  <a:pt x="980756" y="902597"/>
                </a:cubicBezTo>
                <a:cubicBezTo>
                  <a:pt x="994331" y="916173"/>
                  <a:pt x="1015099" y="919769"/>
                  <a:pt x="1032271" y="928355"/>
                </a:cubicBezTo>
                <a:cubicBezTo>
                  <a:pt x="1040857" y="941234"/>
                  <a:pt x="1043345" y="962096"/>
                  <a:pt x="1058029" y="966991"/>
                </a:cubicBezTo>
                <a:cubicBezTo>
                  <a:pt x="1117685" y="986876"/>
                  <a:pt x="1113002" y="929357"/>
                  <a:pt x="1135302" y="902597"/>
                </a:cubicBezTo>
                <a:cubicBezTo>
                  <a:pt x="1145211" y="890706"/>
                  <a:pt x="1161060" y="885425"/>
                  <a:pt x="1173939" y="876839"/>
                </a:cubicBezTo>
                <a:cubicBezTo>
                  <a:pt x="1182525" y="894011"/>
                  <a:pt x="1181483" y="922284"/>
                  <a:pt x="1199697" y="928355"/>
                </a:cubicBezTo>
                <a:cubicBezTo>
                  <a:pt x="1212576" y="932648"/>
                  <a:pt x="1218647" y="901860"/>
                  <a:pt x="1212576" y="889718"/>
                </a:cubicBezTo>
                <a:cubicBezTo>
                  <a:pt x="1206505" y="877576"/>
                  <a:pt x="1186818" y="881132"/>
                  <a:pt x="1173939" y="876839"/>
                </a:cubicBezTo>
                <a:cubicBezTo>
                  <a:pt x="1143888" y="881132"/>
                  <a:pt x="1100625" y="864460"/>
                  <a:pt x="1083787" y="889718"/>
                </a:cubicBezTo>
                <a:cubicBezTo>
                  <a:pt x="1064588" y="918516"/>
                  <a:pt x="1067868" y="973550"/>
                  <a:pt x="1096666" y="992749"/>
                </a:cubicBezTo>
                <a:cubicBezTo>
                  <a:pt x="1126121" y="1012386"/>
                  <a:pt x="1165353" y="975577"/>
                  <a:pt x="1199697" y="966991"/>
                </a:cubicBezTo>
                <a:cubicBezTo>
                  <a:pt x="1207839" y="934425"/>
                  <a:pt x="1224332" y="907633"/>
                  <a:pt x="1199697" y="876839"/>
                </a:cubicBezTo>
                <a:cubicBezTo>
                  <a:pt x="1190028" y="864752"/>
                  <a:pt x="1173939" y="859667"/>
                  <a:pt x="1161060" y="851081"/>
                </a:cubicBezTo>
                <a:cubicBezTo>
                  <a:pt x="1143888" y="855374"/>
                  <a:pt x="1115760" y="847387"/>
                  <a:pt x="1109545" y="863960"/>
                </a:cubicBezTo>
                <a:cubicBezTo>
                  <a:pt x="1077537" y="949316"/>
                  <a:pt x="1125379" y="955590"/>
                  <a:pt x="1173939" y="979870"/>
                </a:cubicBezTo>
                <a:cubicBezTo>
                  <a:pt x="1200031" y="940733"/>
                  <a:pt x="1234255" y="908005"/>
                  <a:pt x="1186818" y="851081"/>
                </a:cubicBezTo>
                <a:cubicBezTo>
                  <a:pt x="1183302" y="846862"/>
                  <a:pt x="1105180" y="874001"/>
                  <a:pt x="1096666" y="876839"/>
                </a:cubicBezTo>
                <a:cubicBezTo>
                  <a:pt x="1084361" y="913753"/>
                  <a:pt x="1069037" y="938426"/>
                  <a:pt x="1096666" y="979870"/>
                </a:cubicBezTo>
                <a:cubicBezTo>
                  <a:pt x="1104196" y="991165"/>
                  <a:pt x="1122423" y="988456"/>
                  <a:pt x="1135302" y="992749"/>
                </a:cubicBezTo>
                <a:cubicBezTo>
                  <a:pt x="1183046" y="976834"/>
                  <a:pt x="1180010" y="992012"/>
                  <a:pt x="1161060" y="954112"/>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sp>
        <p:nvSpPr>
          <p:cNvPr id="11" name="TextBox 10"/>
          <p:cNvSpPr txBox="1"/>
          <p:nvPr/>
        </p:nvSpPr>
        <p:spPr>
          <a:xfrm>
            <a:off x="6160394" y="3015734"/>
            <a:ext cx="961623" cy="369332"/>
          </a:xfrm>
          <a:prstGeom prst="rect">
            <a:avLst/>
          </a:prstGeom>
          <a:noFill/>
        </p:spPr>
        <p:txBody>
          <a:bodyPr wrap="square" rtlCol="0">
            <a:spAutoFit/>
          </a:bodyPr>
          <a:lstStyle/>
          <a:p>
            <a:r>
              <a:rPr lang="en-US" dirty="0" smtClean="0"/>
              <a:t>Start</a:t>
            </a:r>
            <a:endParaRPr lang="en-GB" dirty="0"/>
          </a:p>
        </p:txBody>
      </p:sp>
      <p:sp>
        <p:nvSpPr>
          <p:cNvPr id="12" name="TextBox 11"/>
          <p:cNvSpPr txBox="1"/>
          <p:nvPr/>
        </p:nvSpPr>
        <p:spPr>
          <a:xfrm>
            <a:off x="5943600" y="4158734"/>
            <a:ext cx="961623" cy="369332"/>
          </a:xfrm>
          <a:prstGeom prst="rect">
            <a:avLst/>
          </a:prstGeom>
          <a:noFill/>
        </p:spPr>
        <p:txBody>
          <a:bodyPr wrap="square" rtlCol="0">
            <a:spAutoFit/>
          </a:bodyPr>
          <a:lstStyle/>
          <a:p>
            <a:r>
              <a:rPr lang="en-US" dirty="0" smtClean="0"/>
              <a:t>End</a:t>
            </a:r>
            <a:endParaRPr lang="en-GB" dirty="0"/>
          </a:p>
        </p:txBody>
      </p:sp>
    </p:spTree>
    <p:extLst>
      <p:ext uri="{BB962C8B-B14F-4D97-AF65-F5344CB8AC3E}">
        <p14:creationId xmlns:p14="http://schemas.microsoft.com/office/powerpoint/2010/main" val="120060376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1143000"/>
            <a:ext cx="7010400" cy="369332"/>
          </a:xfrm>
          <a:prstGeom prst="rect">
            <a:avLst/>
          </a:prstGeom>
          <a:noFill/>
        </p:spPr>
        <p:txBody>
          <a:bodyPr wrap="square" rtlCol="0">
            <a:spAutoFit/>
          </a:bodyPr>
          <a:lstStyle/>
          <a:p>
            <a:pPr algn="l"/>
            <a:r>
              <a:rPr lang="en-US" dirty="0" smtClean="0"/>
              <a:t>Hamiltonian Path and Circuit Example</a:t>
            </a:r>
            <a:endParaRPr lang="en-GB" dirty="0"/>
          </a:p>
        </p:txBody>
      </p:sp>
      <p:sp>
        <p:nvSpPr>
          <p:cNvPr id="3" name="Rectangle 2"/>
          <p:cNvSpPr/>
          <p:nvPr/>
        </p:nvSpPr>
        <p:spPr bwMode="auto">
          <a:xfrm>
            <a:off x="609600" y="2895600"/>
            <a:ext cx="2133600" cy="1676400"/>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cxnSp>
        <p:nvCxnSpPr>
          <p:cNvPr id="6" name="Straight Connector 5"/>
          <p:cNvCxnSpPr/>
          <p:nvPr/>
        </p:nvCxnSpPr>
        <p:spPr bwMode="auto">
          <a:xfrm>
            <a:off x="2743200" y="2895600"/>
            <a:ext cx="990600" cy="8382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Freeform 6"/>
          <p:cNvSpPr/>
          <p:nvPr/>
        </p:nvSpPr>
        <p:spPr bwMode="auto">
          <a:xfrm>
            <a:off x="420776" y="2844621"/>
            <a:ext cx="3232722" cy="1860712"/>
          </a:xfrm>
          <a:custGeom>
            <a:avLst/>
            <a:gdLst>
              <a:gd name="connsiteX0" fmla="*/ 3219843 w 3232722"/>
              <a:gd name="connsiteY0" fmla="*/ 875763 h 1860712"/>
              <a:gd name="connsiteX1" fmla="*/ 3232722 w 3232722"/>
              <a:gd name="connsiteY1" fmla="*/ 811369 h 1860712"/>
              <a:gd name="connsiteX2" fmla="*/ 3000903 w 3232722"/>
              <a:gd name="connsiteY2" fmla="*/ 759853 h 1860712"/>
              <a:gd name="connsiteX3" fmla="*/ 2988024 w 3232722"/>
              <a:gd name="connsiteY3" fmla="*/ 721217 h 1860712"/>
              <a:gd name="connsiteX4" fmla="*/ 2820598 w 3232722"/>
              <a:gd name="connsiteY4" fmla="*/ 592428 h 1860712"/>
              <a:gd name="connsiteX5" fmla="*/ 2807720 w 3232722"/>
              <a:gd name="connsiteY5" fmla="*/ 540912 h 1860712"/>
              <a:gd name="connsiteX6" fmla="*/ 2781962 w 3232722"/>
              <a:gd name="connsiteY6" fmla="*/ 450760 h 1860712"/>
              <a:gd name="connsiteX7" fmla="*/ 2730446 w 3232722"/>
              <a:gd name="connsiteY7" fmla="*/ 425002 h 1860712"/>
              <a:gd name="connsiteX8" fmla="*/ 2588779 w 3232722"/>
              <a:gd name="connsiteY8" fmla="*/ 412124 h 1860712"/>
              <a:gd name="connsiteX9" fmla="*/ 2575900 w 3232722"/>
              <a:gd name="connsiteY9" fmla="*/ 270456 h 1860712"/>
              <a:gd name="connsiteX10" fmla="*/ 2550142 w 3232722"/>
              <a:gd name="connsiteY10" fmla="*/ 231819 h 1860712"/>
              <a:gd name="connsiteX11" fmla="*/ 2511505 w 3232722"/>
              <a:gd name="connsiteY11" fmla="*/ 218940 h 1860712"/>
              <a:gd name="connsiteX12" fmla="*/ 2395596 w 3232722"/>
              <a:gd name="connsiteY12" fmla="*/ 206062 h 1860712"/>
              <a:gd name="connsiteX13" fmla="*/ 2369838 w 3232722"/>
              <a:gd name="connsiteY13" fmla="*/ 167425 h 1860712"/>
              <a:gd name="connsiteX14" fmla="*/ 2356959 w 3232722"/>
              <a:gd name="connsiteY14" fmla="*/ 51515 h 1860712"/>
              <a:gd name="connsiteX15" fmla="*/ 2279686 w 3232722"/>
              <a:gd name="connsiteY15" fmla="*/ 77273 h 1860712"/>
              <a:gd name="connsiteX16" fmla="*/ 2253928 w 3232722"/>
              <a:gd name="connsiteY16" fmla="*/ 218940 h 1860712"/>
              <a:gd name="connsiteX17" fmla="*/ 2292565 w 3232722"/>
              <a:gd name="connsiteY17" fmla="*/ 309093 h 1860712"/>
              <a:gd name="connsiteX18" fmla="*/ 2292565 w 3232722"/>
              <a:gd name="connsiteY18" fmla="*/ 425002 h 1860712"/>
              <a:gd name="connsiteX19" fmla="*/ 2331201 w 3232722"/>
              <a:gd name="connsiteY19" fmla="*/ 463639 h 1860712"/>
              <a:gd name="connsiteX20" fmla="*/ 2344080 w 3232722"/>
              <a:gd name="connsiteY20" fmla="*/ 502276 h 1860712"/>
              <a:gd name="connsiteX21" fmla="*/ 2305443 w 3232722"/>
              <a:gd name="connsiteY21" fmla="*/ 528033 h 1860712"/>
              <a:gd name="connsiteX22" fmla="*/ 2202413 w 3232722"/>
              <a:gd name="connsiteY22" fmla="*/ 566670 h 1860712"/>
              <a:gd name="connsiteX23" fmla="*/ 2266807 w 3232722"/>
              <a:gd name="connsiteY23" fmla="*/ 618186 h 1860712"/>
              <a:gd name="connsiteX24" fmla="*/ 2318322 w 3232722"/>
              <a:gd name="connsiteY24" fmla="*/ 656822 h 1860712"/>
              <a:gd name="connsiteX25" fmla="*/ 2344080 w 3232722"/>
              <a:gd name="connsiteY25" fmla="*/ 695459 h 1860712"/>
              <a:gd name="connsiteX26" fmla="*/ 2292565 w 3232722"/>
              <a:gd name="connsiteY26" fmla="*/ 785611 h 1860712"/>
              <a:gd name="connsiteX27" fmla="*/ 2292565 w 3232722"/>
              <a:gd name="connsiteY27" fmla="*/ 862884 h 1860712"/>
              <a:gd name="connsiteX28" fmla="*/ 2331201 w 3232722"/>
              <a:gd name="connsiteY28" fmla="*/ 875763 h 1860712"/>
              <a:gd name="connsiteX29" fmla="*/ 2331201 w 3232722"/>
              <a:gd name="connsiteY29" fmla="*/ 965915 h 1860712"/>
              <a:gd name="connsiteX30" fmla="*/ 2292565 w 3232722"/>
              <a:gd name="connsiteY30" fmla="*/ 978794 h 1860712"/>
              <a:gd name="connsiteX31" fmla="*/ 2279686 w 3232722"/>
              <a:gd name="connsiteY31" fmla="*/ 1017431 h 1860712"/>
              <a:gd name="connsiteX32" fmla="*/ 2356959 w 3232722"/>
              <a:gd name="connsiteY32" fmla="*/ 1043188 h 1860712"/>
              <a:gd name="connsiteX33" fmla="*/ 2369838 w 3232722"/>
              <a:gd name="connsiteY33" fmla="*/ 1081825 h 1860712"/>
              <a:gd name="connsiteX34" fmla="*/ 2331201 w 3232722"/>
              <a:gd name="connsiteY34" fmla="*/ 1094704 h 1860712"/>
              <a:gd name="connsiteX35" fmla="*/ 2241049 w 3232722"/>
              <a:gd name="connsiteY35" fmla="*/ 1133340 h 1860712"/>
              <a:gd name="connsiteX36" fmla="*/ 2253928 w 3232722"/>
              <a:gd name="connsiteY36" fmla="*/ 1197735 h 1860712"/>
              <a:gd name="connsiteX37" fmla="*/ 2266807 w 3232722"/>
              <a:gd name="connsiteY37" fmla="*/ 1236371 h 1860712"/>
              <a:gd name="connsiteX38" fmla="*/ 2305443 w 3232722"/>
              <a:gd name="connsiteY38" fmla="*/ 1249250 h 1860712"/>
              <a:gd name="connsiteX39" fmla="*/ 2318322 w 3232722"/>
              <a:gd name="connsiteY39" fmla="*/ 1287887 h 1860712"/>
              <a:gd name="connsiteX40" fmla="*/ 2356959 w 3232722"/>
              <a:gd name="connsiteY40" fmla="*/ 1300766 h 1860712"/>
              <a:gd name="connsiteX41" fmla="*/ 2331201 w 3232722"/>
              <a:gd name="connsiteY41" fmla="*/ 1352281 h 1860712"/>
              <a:gd name="connsiteX42" fmla="*/ 2241049 w 3232722"/>
              <a:gd name="connsiteY42" fmla="*/ 1390918 h 1860712"/>
              <a:gd name="connsiteX43" fmla="*/ 2292565 w 3232722"/>
              <a:gd name="connsiteY43" fmla="*/ 1468191 h 1860712"/>
              <a:gd name="connsiteX44" fmla="*/ 2318322 w 3232722"/>
              <a:gd name="connsiteY44" fmla="*/ 1519707 h 1860712"/>
              <a:gd name="connsiteX45" fmla="*/ 2279686 w 3232722"/>
              <a:gd name="connsiteY45" fmla="*/ 1545464 h 1860712"/>
              <a:gd name="connsiteX46" fmla="*/ 2228170 w 3232722"/>
              <a:gd name="connsiteY46" fmla="*/ 1571222 h 1860712"/>
              <a:gd name="connsiteX47" fmla="*/ 2266807 w 3232722"/>
              <a:gd name="connsiteY47" fmla="*/ 1596980 h 1860712"/>
              <a:gd name="connsiteX48" fmla="*/ 2305443 w 3232722"/>
              <a:gd name="connsiteY48" fmla="*/ 1635617 h 1860712"/>
              <a:gd name="connsiteX49" fmla="*/ 2318322 w 3232722"/>
              <a:gd name="connsiteY49" fmla="*/ 1674253 h 1860712"/>
              <a:gd name="connsiteX50" fmla="*/ 2202413 w 3232722"/>
              <a:gd name="connsiteY50" fmla="*/ 1712890 h 1860712"/>
              <a:gd name="connsiteX51" fmla="*/ 2189534 w 3232722"/>
              <a:gd name="connsiteY51" fmla="*/ 1764405 h 1860712"/>
              <a:gd name="connsiteX52" fmla="*/ 2150897 w 3232722"/>
              <a:gd name="connsiteY52" fmla="*/ 1790163 h 1860712"/>
              <a:gd name="connsiteX53" fmla="*/ 2060745 w 3232722"/>
              <a:gd name="connsiteY53" fmla="*/ 1725769 h 1860712"/>
              <a:gd name="connsiteX54" fmla="*/ 2034987 w 3232722"/>
              <a:gd name="connsiteY54" fmla="*/ 1738647 h 1860712"/>
              <a:gd name="connsiteX55" fmla="*/ 2009229 w 3232722"/>
              <a:gd name="connsiteY55" fmla="*/ 1790163 h 1860712"/>
              <a:gd name="connsiteX56" fmla="*/ 1957714 w 3232722"/>
              <a:gd name="connsiteY56" fmla="*/ 1854557 h 1860712"/>
              <a:gd name="connsiteX57" fmla="*/ 1906198 w 3232722"/>
              <a:gd name="connsiteY57" fmla="*/ 1777284 h 1860712"/>
              <a:gd name="connsiteX58" fmla="*/ 1854683 w 3232722"/>
              <a:gd name="connsiteY58" fmla="*/ 1712890 h 1860712"/>
              <a:gd name="connsiteX59" fmla="*/ 1841804 w 3232722"/>
              <a:gd name="connsiteY59" fmla="*/ 1661374 h 1860712"/>
              <a:gd name="connsiteX60" fmla="*/ 1816046 w 3232722"/>
              <a:gd name="connsiteY60" fmla="*/ 1712890 h 1860712"/>
              <a:gd name="connsiteX61" fmla="*/ 1803167 w 3232722"/>
              <a:gd name="connsiteY61" fmla="*/ 1751526 h 1860712"/>
              <a:gd name="connsiteX62" fmla="*/ 1725894 w 3232722"/>
              <a:gd name="connsiteY62" fmla="*/ 1777284 h 1860712"/>
              <a:gd name="connsiteX63" fmla="*/ 1584227 w 3232722"/>
              <a:gd name="connsiteY63" fmla="*/ 1764405 h 1860712"/>
              <a:gd name="connsiteX64" fmla="*/ 1532711 w 3232722"/>
              <a:gd name="connsiteY64" fmla="*/ 1738647 h 1860712"/>
              <a:gd name="connsiteX65" fmla="*/ 1494074 w 3232722"/>
              <a:gd name="connsiteY65" fmla="*/ 1725769 h 1860712"/>
              <a:gd name="connsiteX66" fmla="*/ 1455438 w 3232722"/>
              <a:gd name="connsiteY66" fmla="*/ 1674253 h 1860712"/>
              <a:gd name="connsiteX67" fmla="*/ 1416801 w 3232722"/>
              <a:gd name="connsiteY67" fmla="*/ 1661374 h 1860712"/>
              <a:gd name="connsiteX68" fmla="*/ 1403922 w 3232722"/>
              <a:gd name="connsiteY68" fmla="*/ 1622738 h 1860712"/>
              <a:gd name="connsiteX69" fmla="*/ 1365286 w 3232722"/>
              <a:gd name="connsiteY69" fmla="*/ 1596980 h 1860712"/>
              <a:gd name="connsiteX70" fmla="*/ 1197860 w 3232722"/>
              <a:gd name="connsiteY70" fmla="*/ 1622738 h 1860712"/>
              <a:gd name="connsiteX71" fmla="*/ 1094829 w 3232722"/>
              <a:gd name="connsiteY71" fmla="*/ 1712890 h 1860712"/>
              <a:gd name="connsiteX72" fmla="*/ 1056193 w 3232722"/>
              <a:gd name="connsiteY72" fmla="*/ 1725769 h 1860712"/>
              <a:gd name="connsiteX73" fmla="*/ 966041 w 3232722"/>
              <a:gd name="connsiteY73" fmla="*/ 1777284 h 1860712"/>
              <a:gd name="connsiteX74" fmla="*/ 888767 w 3232722"/>
              <a:gd name="connsiteY74" fmla="*/ 1815921 h 1860712"/>
              <a:gd name="connsiteX75" fmla="*/ 785736 w 3232722"/>
              <a:gd name="connsiteY75" fmla="*/ 1777284 h 1860712"/>
              <a:gd name="connsiteX76" fmla="*/ 759979 w 3232722"/>
              <a:gd name="connsiteY76" fmla="*/ 1674253 h 1860712"/>
              <a:gd name="connsiteX77" fmla="*/ 682705 w 3232722"/>
              <a:gd name="connsiteY77" fmla="*/ 1635617 h 1860712"/>
              <a:gd name="connsiteX78" fmla="*/ 631190 w 3232722"/>
              <a:gd name="connsiteY78" fmla="*/ 1648495 h 1860712"/>
              <a:gd name="connsiteX79" fmla="*/ 566796 w 3232722"/>
              <a:gd name="connsiteY79" fmla="*/ 1700011 h 1860712"/>
              <a:gd name="connsiteX80" fmla="*/ 515280 w 3232722"/>
              <a:gd name="connsiteY80" fmla="*/ 1738647 h 1860712"/>
              <a:gd name="connsiteX81" fmla="*/ 476643 w 3232722"/>
              <a:gd name="connsiteY81" fmla="*/ 1751526 h 1860712"/>
              <a:gd name="connsiteX82" fmla="*/ 425128 w 3232722"/>
              <a:gd name="connsiteY82" fmla="*/ 1777284 h 1860712"/>
              <a:gd name="connsiteX83" fmla="*/ 283460 w 3232722"/>
              <a:gd name="connsiteY83" fmla="*/ 1764405 h 1860712"/>
              <a:gd name="connsiteX84" fmla="*/ 231945 w 3232722"/>
              <a:gd name="connsiteY84" fmla="*/ 1687132 h 1860712"/>
              <a:gd name="connsiteX85" fmla="*/ 77398 w 3232722"/>
              <a:gd name="connsiteY85" fmla="*/ 1674253 h 1860712"/>
              <a:gd name="connsiteX86" fmla="*/ 90277 w 3232722"/>
              <a:gd name="connsiteY86" fmla="*/ 1455312 h 1860712"/>
              <a:gd name="connsiteX87" fmla="*/ 116035 w 3232722"/>
              <a:gd name="connsiteY87" fmla="*/ 1416676 h 1860712"/>
              <a:gd name="connsiteX88" fmla="*/ 13004 w 3232722"/>
              <a:gd name="connsiteY88" fmla="*/ 1352281 h 1860712"/>
              <a:gd name="connsiteX89" fmla="*/ 125 w 3232722"/>
              <a:gd name="connsiteY89" fmla="*/ 1313645 h 1860712"/>
              <a:gd name="connsiteX90" fmla="*/ 25883 w 3232722"/>
              <a:gd name="connsiteY90" fmla="*/ 1223493 h 1860712"/>
              <a:gd name="connsiteX91" fmla="*/ 51641 w 3232722"/>
              <a:gd name="connsiteY91" fmla="*/ 1133340 h 1860712"/>
              <a:gd name="connsiteX92" fmla="*/ 103156 w 3232722"/>
              <a:gd name="connsiteY92" fmla="*/ 862884 h 1860712"/>
              <a:gd name="connsiteX93" fmla="*/ 128914 w 3232722"/>
              <a:gd name="connsiteY93" fmla="*/ 824247 h 1860712"/>
              <a:gd name="connsiteX94" fmla="*/ 116035 w 3232722"/>
              <a:gd name="connsiteY94" fmla="*/ 721217 h 1860712"/>
              <a:gd name="connsiteX95" fmla="*/ 103156 w 3232722"/>
              <a:gd name="connsiteY95" fmla="*/ 682580 h 1860712"/>
              <a:gd name="connsiteX96" fmla="*/ 64520 w 3232722"/>
              <a:gd name="connsiteY96" fmla="*/ 669701 h 1860712"/>
              <a:gd name="connsiteX97" fmla="*/ 51641 w 3232722"/>
              <a:gd name="connsiteY97" fmla="*/ 579549 h 1860712"/>
              <a:gd name="connsiteX98" fmla="*/ 128914 w 3232722"/>
              <a:gd name="connsiteY98" fmla="*/ 553791 h 1860712"/>
              <a:gd name="connsiteX99" fmla="*/ 141793 w 3232722"/>
              <a:gd name="connsiteY99" fmla="*/ 476518 h 1860712"/>
              <a:gd name="connsiteX100" fmla="*/ 193308 w 3232722"/>
              <a:gd name="connsiteY100" fmla="*/ 231819 h 1860712"/>
              <a:gd name="connsiteX101" fmla="*/ 193308 w 3232722"/>
              <a:gd name="connsiteY101" fmla="*/ 128788 h 1860712"/>
              <a:gd name="connsiteX102" fmla="*/ 154672 w 3232722"/>
              <a:gd name="connsiteY102" fmla="*/ 115909 h 1860712"/>
              <a:gd name="connsiteX103" fmla="*/ 128914 w 3232722"/>
              <a:gd name="connsiteY103" fmla="*/ 0 h 1860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3232722" h="1860712">
                <a:moveTo>
                  <a:pt x="3219843" y="875763"/>
                </a:moveTo>
                <a:cubicBezTo>
                  <a:pt x="3224136" y="854298"/>
                  <a:pt x="3232722" y="833259"/>
                  <a:pt x="3232722" y="811369"/>
                </a:cubicBezTo>
                <a:cubicBezTo>
                  <a:pt x="3232722" y="673687"/>
                  <a:pt x="3150801" y="751035"/>
                  <a:pt x="3000903" y="759853"/>
                </a:cubicBezTo>
                <a:cubicBezTo>
                  <a:pt x="2996610" y="746974"/>
                  <a:pt x="2991596" y="734314"/>
                  <a:pt x="2988024" y="721217"/>
                </a:cubicBezTo>
                <a:cubicBezTo>
                  <a:pt x="2947047" y="570972"/>
                  <a:pt x="3001946" y="625401"/>
                  <a:pt x="2820598" y="592428"/>
                </a:cubicBezTo>
                <a:cubicBezTo>
                  <a:pt x="2816305" y="575256"/>
                  <a:pt x="2812377" y="557989"/>
                  <a:pt x="2807720" y="540912"/>
                </a:cubicBezTo>
                <a:cubicBezTo>
                  <a:pt x="2799497" y="510760"/>
                  <a:pt x="2799298" y="476764"/>
                  <a:pt x="2781962" y="450760"/>
                </a:cubicBezTo>
                <a:cubicBezTo>
                  <a:pt x="2771312" y="434786"/>
                  <a:pt x="2749272" y="428767"/>
                  <a:pt x="2730446" y="425002"/>
                </a:cubicBezTo>
                <a:cubicBezTo>
                  <a:pt x="2683950" y="415703"/>
                  <a:pt x="2636001" y="416417"/>
                  <a:pt x="2588779" y="412124"/>
                </a:cubicBezTo>
                <a:cubicBezTo>
                  <a:pt x="2584486" y="364901"/>
                  <a:pt x="2585835" y="316821"/>
                  <a:pt x="2575900" y="270456"/>
                </a:cubicBezTo>
                <a:cubicBezTo>
                  <a:pt x="2572657" y="255321"/>
                  <a:pt x="2562229" y="241488"/>
                  <a:pt x="2550142" y="231819"/>
                </a:cubicBezTo>
                <a:cubicBezTo>
                  <a:pt x="2539541" y="223338"/>
                  <a:pt x="2524896" y="221172"/>
                  <a:pt x="2511505" y="218940"/>
                </a:cubicBezTo>
                <a:cubicBezTo>
                  <a:pt x="2473160" y="212549"/>
                  <a:pt x="2434232" y="210355"/>
                  <a:pt x="2395596" y="206062"/>
                </a:cubicBezTo>
                <a:cubicBezTo>
                  <a:pt x="2387010" y="193183"/>
                  <a:pt x="2373592" y="182441"/>
                  <a:pt x="2369838" y="167425"/>
                </a:cubicBezTo>
                <a:cubicBezTo>
                  <a:pt x="2360410" y="129711"/>
                  <a:pt x="2384447" y="79003"/>
                  <a:pt x="2356959" y="51515"/>
                </a:cubicBezTo>
                <a:cubicBezTo>
                  <a:pt x="2337760" y="32316"/>
                  <a:pt x="2305444" y="68687"/>
                  <a:pt x="2279686" y="77273"/>
                </a:cubicBezTo>
                <a:cubicBezTo>
                  <a:pt x="2271100" y="124495"/>
                  <a:pt x="2257348" y="171065"/>
                  <a:pt x="2253928" y="218940"/>
                </a:cubicBezTo>
                <a:cubicBezTo>
                  <a:pt x="2252744" y="235521"/>
                  <a:pt x="2289210" y="302384"/>
                  <a:pt x="2292565" y="309093"/>
                </a:cubicBezTo>
                <a:cubicBezTo>
                  <a:pt x="2280987" y="355403"/>
                  <a:pt x="2268040" y="375951"/>
                  <a:pt x="2292565" y="425002"/>
                </a:cubicBezTo>
                <a:cubicBezTo>
                  <a:pt x="2300710" y="441293"/>
                  <a:pt x="2318322" y="450760"/>
                  <a:pt x="2331201" y="463639"/>
                </a:cubicBezTo>
                <a:cubicBezTo>
                  <a:pt x="2335494" y="476518"/>
                  <a:pt x="2349122" y="489671"/>
                  <a:pt x="2344080" y="502276"/>
                </a:cubicBezTo>
                <a:cubicBezTo>
                  <a:pt x="2338331" y="516647"/>
                  <a:pt x="2318882" y="520354"/>
                  <a:pt x="2305443" y="528033"/>
                </a:cubicBezTo>
                <a:cubicBezTo>
                  <a:pt x="2253060" y="557966"/>
                  <a:pt x="2258758" y="552584"/>
                  <a:pt x="2202413" y="566670"/>
                </a:cubicBezTo>
                <a:cubicBezTo>
                  <a:pt x="2225849" y="636982"/>
                  <a:pt x="2195653" y="582609"/>
                  <a:pt x="2266807" y="618186"/>
                </a:cubicBezTo>
                <a:cubicBezTo>
                  <a:pt x="2286005" y="627785"/>
                  <a:pt x="2301150" y="643943"/>
                  <a:pt x="2318322" y="656822"/>
                </a:cubicBezTo>
                <a:cubicBezTo>
                  <a:pt x="2326908" y="669701"/>
                  <a:pt x="2342160" y="680100"/>
                  <a:pt x="2344080" y="695459"/>
                </a:cubicBezTo>
                <a:cubicBezTo>
                  <a:pt x="2352037" y="759116"/>
                  <a:pt x="2332534" y="758964"/>
                  <a:pt x="2292565" y="785611"/>
                </a:cubicBezTo>
                <a:cubicBezTo>
                  <a:pt x="2283979" y="811369"/>
                  <a:pt x="2266807" y="837126"/>
                  <a:pt x="2292565" y="862884"/>
                </a:cubicBezTo>
                <a:cubicBezTo>
                  <a:pt x="2302164" y="872483"/>
                  <a:pt x="2318322" y="871470"/>
                  <a:pt x="2331201" y="875763"/>
                </a:cubicBezTo>
                <a:cubicBezTo>
                  <a:pt x="2341652" y="907116"/>
                  <a:pt x="2357836" y="932621"/>
                  <a:pt x="2331201" y="965915"/>
                </a:cubicBezTo>
                <a:cubicBezTo>
                  <a:pt x="2322721" y="976516"/>
                  <a:pt x="2305444" y="974501"/>
                  <a:pt x="2292565" y="978794"/>
                </a:cubicBezTo>
                <a:cubicBezTo>
                  <a:pt x="2288272" y="991673"/>
                  <a:pt x="2270087" y="1007832"/>
                  <a:pt x="2279686" y="1017431"/>
                </a:cubicBezTo>
                <a:cubicBezTo>
                  <a:pt x="2298885" y="1036630"/>
                  <a:pt x="2356959" y="1043188"/>
                  <a:pt x="2356959" y="1043188"/>
                </a:cubicBezTo>
                <a:cubicBezTo>
                  <a:pt x="2361252" y="1056067"/>
                  <a:pt x="2375909" y="1069683"/>
                  <a:pt x="2369838" y="1081825"/>
                </a:cubicBezTo>
                <a:cubicBezTo>
                  <a:pt x="2363767" y="1093967"/>
                  <a:pt x="2343343" y="1088633"/>
                  <a:pt x="2331201" y="1094704"/>
                </a:cubicBezTo>
                <a:cubicBezTo>
                  <a:pt x="2242263" y="1139173"/>
                  <a:pt x="2348263" y="1106539"/>
                  <a:pt x="2241049" y="1133340"/>
                </a:cubicBezTo>
                <a:cubicBezTo>
                  <a:pt x="2245342" y="1154805"/>
                  <a:pt x="2248619" y="1176499"/>
                  <a:pt x="2253928" y="1197735"/>
                </a:cubicBezTo>
                <a:cubicBezTo>
                  <a:pt x="2257221" y="1210905"/>
                  <a:pt x="2257208" y="1226772"/>
                  <a:pt x="2266807" y="1236371"/>
                </a:cubicBezTo>
                <a:cubicBezTo>
                  <a:pt x="2276406" y="1245970"/>
                  <a:pt x="2292564" y="1244957"/>
                  <a:pt x="2305443" y="1249250"/>
                </a:cubicBezTo>
                <a:cubicBezTo>
                  <a:pt x="2309736" y="1262129"/>
                  <a:pt x="2308723" y="1278288"/>
                  <a:pt x="2318322" y="1287887"/>
                </a:cubicBezTo>
                <a:cubicBezTo>
                  <a:pt x="2327921" y="1297486"/>
                  <a:pt x="2354297" y="1287454"/>
                  <a:pt x="2356959" y="1300766"/>
                </a:cubicBezTo>
                <a:cubicBezTo>
                  <a:pt x="2360724" y="1319592"/>
                  <a:pt x="2343492" y="1337532"/>
                  <a:pt x="2331201" y="1352281"/>
                </a:cubicBezTo>
                <a:cubicBezTo>
                  <a:pt x="2307795" y="1380368"/>
                  <a:pt x="2273323" y="1382850"/>
                  <a:pt x="2241049" y="1390918"/>
                </a:cubicBezTo>
                <a:cubicBezTo>
                  <a:pt x="2268677" y="1473801"/>
                  <a:pt x="2232268" y="1383775"/>
                  <a:pt x="2292565" y="1468191"/>
                </a:cubicBezTo>
                <a:cubicBezTo>
                  <a:pt x="2303724" y="1483814"/>
                  <a:pt x="2309736" y="1502535"/>
                  <a:pt x="2318322" y="1519707"/>
                </a:cubicBezTo>
                <a:cubicBezTo>
                  <a:pt x="2305443" y="1528293"/>
                  <a:pt x="2293125" y="1537785"/>
                  <a:pt x="2279686" y="1545464"/>
                </a:cubicBezTo>
                <a:cubicBezTo>
                  <a:pt x="2263017" y="1554989"/>
                  <a:pt x="2232826" y="1552596"/>
                  <a:pt x="2228170" y="1571222"/>
                </a:cubicBezTo>
                <a:cubicBezTo>
                  <a:pt x="2224416" y="1586238"/>
                  <a:pt x="2254916" y="1587071"/>
                  <a:pt x="2266807" y="1596980"/>
                </a:cubicBezTo>
                <a:cubicBezTo>
                  <a:pt x="2280799" y="1608640"/>
                  <a:pt x="2292564" y="1622738"/>
                  <a:pt x="2305443" y="1635617"/>
                </a:cubicBezTo>
                <a:cubicBezTo>
                  <a:pt x="2309736" y="1648496"/>
                  <a:pt x="2325306" y="1662612"/>
                  <a:pt x="2318322" y="1674253"/>
                </a:cubicBezTo>
                <a:cubicBezTo>
                  <a:pt x="2303780" y="1698490"/>
                  <a:pt x="2221154" y="1709142"/>
                  <a:pt x="2202413" y="1712890"/>
                </a:cubicBezTo>
                <a:cubicBezTo>
                  <a:pt x="2198120" y="1730062"/>
                  <a:pt x="2199352" y="1749678"/>
                  <a:pt x="2189534" y="1764405"/>
                </a:cubicBezTo>
                <a:cubicBezTo>
                  <a:pt x="2180948" y="1777284"/>
                  <a:pt x="2166376" y="1790163"/>
                  <a:pt x="2150897" y="1790163"/>
                </a:cubicBezTo>
                <a:cubicBezTo>
                  <a:pt x="2116996" y="1790163"/>
                  <a:pt x="2080793" y="1745817"/>
                  <a:pt x="2060745" y="1725769"/>
                </a:cubicBezTo>
                <a:cubicBezTo>
                  <a:pt x="2039350" y="1661585"/>
                  <a:pt x="2054964" y="1685377"/>
                  <a:pt x="2034987" y="1738647"/>
                </a:cubicBezTo>
                <a:cubicBezTo>
                  <a:pt x="2028246" y="1756623"/>
                  <a:pt x="2017815" y="1772991"/>
                  <a:pt x="2009229" y="1790163"/>
                </a:cubicBezTo>
                <a:cubicBezTo>
                  <a:pt x="2009117" y="1790610"/>
                  <a:pt x="2000826" y="1885351"/>
                  <a:pt x="1957714" y="1854557"/>
                </a:cubicBezTo>
                <a:cubicBezTo>
                  <a:pt x="1932523" y="1836564"/>
                  <a:pt x="1906198" y="1777284"/>
                  <a:pt x="1906198" y="1777284"/>
                </a:cubicBezTo>
                <a:cubicBezTo>
                  <a:pt x="1864100" y="1650979"/>
                  <a:pt x="1932352" y="1829391"/>
                  <a:pt x="1854683" y="1712890"/>
                </a:cubicBezTo>
                <a:cubicBezTo>
                  <a:pt x="1844864" y="1698162"/>
                  <a:pt x="1846097" y="1678546"/>
                  <a:pt x="1841804" y="1661374"/>
                </a:cubicBezTo>
                <a:cubicBezTo>
                  <a:pt x="1833218" y="1678546"/>
                  <a:pt x="1823609" y="1695243"/>
                  <a:pt x="1816046" y="1712890"/>
                </a:cubicBezTo>
                <a:cubicBezTo>
                  <a:pt x="1810698" y="1725368"/>
                  <a:pt x="1814214" y="1743636"/>
                  <a:pt x="1803167" y="1751526"/>
                </a:cubicBezTo>
                <a:cubicBezTo>
                  <a:pt x="1781073" y="1767307"/>
                  <a:pt x="1725894" y="1777284"/>
                  <a:pt x="1725894" y="1777284"/>
                </a:cubicBezTo>
                <a:cubicBezTo>
                  <a:pt x="1678672" y="1772991"/>
                  <a:pt x="1630723" y="1773704"/>
                  <a:pt x="1584227" y="1764405"/>
                </a:cubicBezTo>
                <a:cubicBezTo>
                  <a:pt x="1565401" y="1760640"/>
                  <a:pt x="1550358" y="1746210"/>
                  <a:pt x="1532711" y="1738647"/>
                </a:cubicBezTo>
                <a:cubicBezTo>
                  <a:pt x="1520233" y="1733299"/>
                  <a:pt x="1506953" y="1730062"/>
                  <a:pt x="1494074" y="1725769"/>
                </a:cubicBezTo>
                <a:cubicBezTo>
                  <a:pt x="1481195" y="1708597"/>
                  <a:pt x="1471928" y="1687995"/>
                  <a:pt x="1455438" y="1674253"/>
                </a:cubicBezTo>
                <a:cubicBezTo>
                  <a:pt x="1445009" y="1665562"/>
                  <a:pt x="1426401" y="1670973"/>
                  <a:pt x="1416801" y="1661374"/>
                </a:cubicBezTo>
                <a:cubicBezTo>
                  <a:pt x="1407202" y="1651775"/>
                  <a:pt x="1412402" y="1633339"/>
                  <a:pt x="1403922" y="1622738"/>
                </a:cubicBezTo>
                <a:cubicBezTo>
                  <a:pt x="1394253" y="1610651"/>
                  <a:pt x="1378165" y="1605566"/>
                  <a:pt x="1365286" y="1596980"/>
                </a:cubicBezTo>
                <a:cubicBezTo>
                  <a:pt x="1309477" y="1605566"/>
                  <a:pt x="1252639" y="1609043"/>
                  <a:pt x="1197860" y="1622738"/>
                </a:cubicBezTo>
                <a:cubicBezTo>
                  <a:pt x="1168003" y="1630202"/>
                  <a:pt x="1103415" y="1706450"/>
                  <a:pt x="1094829" y="1712890"/>
                </a:cubicBezTo>
                <a:cubicBezTo>
                  <a:pt x="1083969" y="1721035"/>
                  <a:pt x="1069072" y="1721476"/>
                  <a:pt x="1056193" y="1725769"/>
                </a:cubicBezTo>
                <a:cubicBezTo>
                  <a:pt x="931619" y="1819197"/>
                  <a:pt x="1064377" y="1728116"/>
                  <a:pt x="966041" y="1777284"/>
                </a:cubicBezTo>
                <a:cubicBezTo>
                  <a:pt x="866180" y="1827215"/>
                  <a:pt x="985879" y="1783550"/>
                  <a:pt x="888767" y="1815921"/>
                </a:cubicBezTo>
                <a:cubicBezTo>
                  <a:pt x="869760" y="1811169"/>
                  <a:pt x="797621" y="1797092"/>
                  <a:pt x="785736" y="1777284"/>
                </a:cubicBezTo>
                <a:cubicBezTo>
                  <a:pt x="767523" y="1746928"/>
                  <a:pt x="793563" y="1685448"/>
                  <a:pt x="759979" y="1674253"/>
                </a:cubicBezTo>
                <a:cubicBezTo>
                  <a:pt x="706658" y="1656479"/>
                  <a:pt x="732638" y="1668904"/>
                  <a:pt x="682705" y="1635617"/>
                </a:cubicBezTo>
                <a:cubicBezTo>
                  <a:pt x="665533" y="1639910"/>
                  <a:pt x="645917" y="1638677"/>
                  <a:pt x="631190" y="1648495"/>
                </a:cubicBezTo>
                <a:cubicBezTo>
                  <a:pt x="514677" y="1726170"/>
                  <a:pt x="693107" y="1657906"/>
                  <a:pt x="566796" y="1700011"/>
                </a:cubicBezTo>
                <a:cubicBezTo>
                  <a:pt x="549624" y="1712890"/>
                  <a:pt x="533917" y="1727998"/>
                  <a:pt x="515280" y="1738647"/>
                </a:cubicBezTo>
                <a:cubicBezTo>
                  <a:pt x="503493" y="1745382"/>
                  <a:pt x="489121" y="1746178"/>
                  <a:pt x="476643" y="1751526"/>
                </a:cubicBezTo>
                <a:cubicBezTo>
                  <a:pt x="458997" y="1759089"/>
                  <a:pt x="442300" y="1768698"/>
                  <a:pt x="425128" y="1777284"/>
                </a:cubicBezTo>
                <a:cubicBezTo>
                  <a:pt x="377905" y="1772991"/>
                  <a:pt x="327230" y="1782642"/>
                  <a:pt x="283460" y="1764405"/>
                </a:cubicBezTo>
                <a:cubicBezTo>
                  <a:pt x="123177" y="1697620"/>
                  <a:pt x="410932" y="1722930"/>
                  <a:pt x="231945" y="1687132"/>
                </a:cubicBezTo>
                <a:cubicBezTo>
                  <a:pt x="181255" y="1676994"/>
                  <a:pt x="128914" y="1678546"/>
                  <a:pt x="77398" y="1674253"/>
                </a:cubicBezTo>
                <a:cubicBezTo>
                  <a:pt x="81691" y="1601273"/>
                  <a:pt x="79432" y="1527610"/>
                  <a:pt x="90277" y="1455312"/>
                </a:cubicBezTo>
                <a:cubicBezTo>
                  <a:pt x="92573" y="1440005"/>
                  <a:pt x="116035" y="1432154"/>
                  <a:pt x="116035" y="1416676"/>
                </a:cubicBezTo>
                <a:cubicBezTo>
                  <a:pt x="116035" y="1348043"/>
                  <a:pt x="58297" y="1359830"/>
                  <a:pt x="13004" y="1352281"/>
                </a:cubicBezTo>
                <a:cubicBezTo>
                  <a:pt x="8711" y="1339402"/>
                  <a:pt x="-1226" y="1327153"/>
                  <a:pt x="125" y="1313645"/>
                </a:cubicBezTo>
                <a:cubicBezTo>
                  <a:pt x="3235" y="1282547"/>
                  <a:pt x="17660" y="1253645"/>
                  <a:pt x="25883" y="1223493"/>
                </a:cubicBezTo>
                <a:cubicBezTo>
                  <a:pt x="50141" y="1134546"/>
                  <a:pt x="26962" y="1207376"/>
                  <a:pt x="51641" y="1133340"/>
                </a:cubicBezTo>
                <a:cubicBezTo>
                  <a:pt x="53291" y="1120961"/>
                  <a:pt x="68429" y="914974"/>
                  <a:pt x="103156" y="862884"/>
                </a:cubicBezTo>
                <a:lnTo>
                  <a:pt x="128914" y="824247"/>
                </a:lnTo>
                <a:cubicBezTo>
                  <a:pt x="124621" y="789904"/>
                  <a:pt x="122226" y="755269"/>
                  <a:pt x="116035" y="721217"/>
                </a:cubicBezTo>
                <a:cubicBezTo>
                  <a:pt x="113606" y="707860"/>
                  <a:pt x="112755" y="692180"/>
                  <a:pt x="103156" y="682580"/>
                </a:cubicBezTo>
                <a:cubicBezTo>
                  <a:pt x="93557" y="672981"/>
                  <a:pt x="77399" y="673994"/>
                  <a:pt x="64520" y="669701"/>
                </a:cubicBezTo>
                <a:cubicBezTo>
                  <a:pt x="48337" y="645427"/>
                  <a:pt x="12831" y="612815"/>
                  <a:pt x="51641" y="579549"/>
                </a:cubicBezTo>
                <a:cubicBezTo>
                  <a:pt x="72256" y="561879"/>
                  <a:pt x="128914" y="553791"/>
                  <a:pt x="128914" y="553791"/>
                </a:cubicBezTo>
                <a:cubicBezTo>
                  <a:pt x="133207" y="528033"/>
                  <a:pt x="139624" y="502541"/>
                  <a:pt x="141793" y="476518"/>
                </a:cubicBezTo>
                <a:cubicBezTo>
                  <a:pt x="162436" y="228807"/>
                  <a:pt x="80021" y="269582"/>
                  <a:pt x="193308" y="231819"/>
                </a:cubicBezTo>
                <a:cubicBezTo>
                  <a:pt x="201485" y="199110"/>
                  <a:pt x="219475" y="161497"/>
                  <a:pt x="193308" y="128788"/>
                </a:cubicBezTo>
                <a:cubicBezTo>
                  <a:pt x="184828" y="118187"/>
                  <a:pt x="167551" y="120202"/>
                  <a:pt x="154672" y="115909"/>
                </a:cubicBezTo>
                <a:cubicBezTo>
                  <a:pt x="127873" y="8714"/>
                  <a:pt x="128914" y="48279"/>
                  <a:pt x="128914" y="0"/>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sp>
        <p:nvSpPr>
          <p:cNvPr id="8" name="TextBox 7"/>
          <p:cNvSpPr txBox="1"/>
          <p:nvPr/>
        </p:nvSpPr>
        <p:spPr>
          <a:xfrm>
            <a:off x="1143000" y="2362200"/>
            <a:ext cx="990600" cy="381000"/>
          </a:xfrm>
          <a:prstGeom prst="rect">
            <a:avLst/>
          </a:prstGeom>
          <a:noFill/>
        </p:spPr>
        <p:txBody>
          <a:bodyPr wrap="square" rtlCol="0">
            <a:spAutoFit/>
          </a:bodyPr>
          <a:lstStyle/>
          <a:p>
            <a:r>
              <a:rPr lang="en-US" dirty="0" smtClean="0"/>
              <a:t>HP</a:t>
            </a:r>
            <a:endParaRPr lang="en-GB" dirty="0"/>
          </a:p>
        </p:txBody>
      </p:sp>
      <p:sp>
        <p:nvSpPr>
          <p:cNvPr id="9" name="Rectangle 8"/>
          <p:cNvSpPr/>
          <p:nvPr/>
        </p:nvSpPr>
        <p:spPr bwMode="auto">
          <a:xfrm>
            <a:off x="5029200" y="2514600"/>
            <a:ext cx="2362200" cy="2057400"/>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sp>
        <p:nvSpPr>
          <p:cNvPr id="10" name="Rectangle 9"/>
          <p:cNvSpPr/>
          <p:nvPr/>
        </p:nvSpPr>
        <p:spPr bwMode="auto">
          <a:xfrm>
            <a:off x="5791200" y="3048000"/>
            <a:ext cx="914400" cy="914400"/>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cxnSp>
        <p:nvCxnSpPr>
          <p:cNvPr id="12" name="Straight Connector 11"/>
          <p:cNvCxnSpPr/>
          <p:nvPr/>
        </p:nvCxnSpPr>
        <p:spPr bwMode="auto">
          <a:xfrm flipV="1">
            <a:off x="6705600" y="2514600"/>
            <a:ext cx="685800" cy="5334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p:nvPr/>
        </p:nvCxnSpPr>
        <p:spPr bwMode="auto">
          <a:xfrm>
            <a:off x="5029200" y="2514600"/>
            <a:ext cx="0" cy="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p:cNvCxnSpPr/>
          <p:nvPr/>
        </p:nvCxnSpPr>
        <p:spPr bwMode="auto">
          <a:xfrm flipH="1">
            <a:off x="5029200" y="3962400"/>
            <a:ext cx="762000" cy="6096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p:cNvCxnSpPr/>
          <p:nvPr/>
        </p:nvCxnSpPr>
        <p:spPr bwMode="auto">
          <a:xfrm>
            <a:off x="5029200" y="2514600"/>
            <a:ext cx="762000" cy="5334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p:nvPr/>
        </p:nvCxnSpPr>
        <p:spPr bwMode="auto">
          <a:xfrm>
            <a:off x="6705600" y="3962400"/>
            <a:ext cx="685800" cy="6096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Freeform 20"/>
          <p:cNvSpPr/>
          <p:nvPr/>
        </p:nvSpPr>
        <p:spPr bwMode="auto">
          <a:xfrm>
            <a:off x="4562867" y="4620083"/>
            <a:ext cx="2456666" cy="2266894"/>
          </a:xfrm>
          <a:custGeom>
            <a:avLst/>
            <a:gdLst>
              <a:gd name="connsiteX0" fmla="*/ 82 w 2456666"/>
              <a:gd name="connsiteY0" fmla="*/ 2137893 h 2266894"/>
              <a:gd name="connsiteX1" fmla="*/ 64476 w 2456666"/>
              <a:gd name="connsiteY1" fmla="*/ 2112135 h 2266894"/>
              <a:gd name="connsiteX2" fmla="*/ 115992 w 2456666"/>
              <a:gd name="connsiteY2" fmla="*/ 2125014 h 2266894"/>
              <a:gd name="connsiteX3" fmla="*/ 167507 w 2456666"/>
              <a:gd name="connsiteY3" fmla="*/ 2047741 h 2266894"/>
              <a:gd name="connsiteX4" fmla="*/ 206144 w 2456666"/>
              <a:gd name="connsiteY4" fmla="*/ 1931831 h 2266894"/>
              <a:gd name="connsiteX5" fmla="*/ 244780 w 2456666"/>
              <a:gd name="connsiteY5" fmla="*/ 1944710 h 2266894"/>
              <a:gd name="connsiteX6" fmla="*/ 270538 w 2456666"/>
              <a:gd name="connsiteY6" fmla="*/ 1983347 h 2266894"/>
              <a:gd name="connsiteX7" fmla="*/ 283417 w 2456666"/>
              <a:gd name="connsiteY7" fmla="*/ 2021983 h 2266894"/>
              <a:gd name="connsiteX8" fmla="*/ 322054 w 2456666"/>
              <a:gd name="connsiteY8" fmla="*/ 2034862 h 2266894"/>
              <a:gd name="connsiteX9" fmla="*/ 412206 w 2456666"/>
              <a:gd name="connsiteY9" fmla="*/ 1957589 h 2266894"/>
              <a:gd name="connsiteX10" fmla="*/ 463721 w 2456666"/>
              <a:gd name="connsiteY10" fmla="*/ 1944710 h 2266894"/>
              <a:gd name="connsiteX11" fmla="*/ 566752 w 2456666"/>
              <a:gd name="connsiteY11" fmla="*/ 1828800 h 2266894"/>
              <a:gd name="connsiteX12" fmla="*/ 605389 w 2456666"/>
              <a:gd name="connsiteY12" fmla="*/ 1815921 h 2266894"/>
              <a:gd name="connsiteX13" fmla="*/ 618268 w 2456666"/>
              <a:gd name="connsiteY13" fmla="*/ 1674254 h 2266894"/>
              <a:gd name="connsiteX14" fmla="*/ 695541 w 2456666"/>
              <a:gd name="connsiteY14" fmla="*/ 1648496 h 2266894"/>
              <a:gd name="connsiteX15" fmla="*/ 708420 w 2456666"/>
              <a:gd name="connsiteY15" fmla="*/ 1571223 h 2266894"/>
              <a:gd name="connsiteX16" fmla="*/ 811451 w 2456666"/>
              <a:gd name="connsiteY16" fmla="*/ 1558344 h 2266894"/>
              <a:gd name="connsiteX17" fmla="*/ 759935 w 2456666"/>
              <a:gd name="connsiteY17" fmla="*/ 1468192 h 2266894"/>
              <a:gd name="connsiteX18" fmla="*/ 721299 w 2456666"/>
              <a:gd name="connsiteY18" fmla="*/ 1455313 h 2266894"/>
              <a:gd name="connsiteX19" fmla="*/ 695541 w 2456666"/>
              <a:gd name="connsiteY19" fmla="*/ 1416676 h 2266894"/>
              <a:gd name="connsiteX20" fmla="*/ 747056 w 2456666"/>
              <a:gd name="connsiteY20" fmla="*/ 1313645 h 2266894"/>
              <a:gd name="connsiteX21" fmla="*/ 785693 w 2456666"/>
              <a:gd name="connsiteY21" fmla="*/ 1300766 h 2266894"/>
              <a:gd name="connsiteX22" fmla="*/ 798572 w 2456666"/>
              <a:gd name="connsiteY22" fmla="*/ 1262130 h 2266894"/>
              <a:gd name="connsiteX23" fmla="*/ 695541 w 2456666"/>
              <a:gd name="connsiteY23" fmla="*/ 1210614 h 2266894"/>
              <a:gd name="connsiteX24" fmla="*/ 708420 w 2456666"/>
              <a:gd name="connsiteY24" fmla="*/ 1146220 h 2266894"/>
              <a:gd name="connsiteX25" fmla="*/ 785693 w 2456666"/>
              <a:gd name="connsiteY25" fmla="*/ 1094704 h 2266894"/>
              <a:gd name="connsiteX26" fmla="*/ 888724 w 2456666"/>
              <a:gd name="connsiteY26" fmla="*/ 978795 h 2266894"/>
              <a:gd name="connsiteX27" fmla="*/ 695541 w 2456666"/>
              <a:gd name="connsiteY27" fmla="*/ 914400 h 2266894"/>
              <a:gd name="connsiteX28" fmla="*/ 708420 w 2456666"/>
              <a:gd name="connsiteY28" fmla="*/ 862885 h 2266894"/>
              <a:gd name="connsiteX29" fmla="*/ 824330 w 2456666"/>
              <a:gd name="connsiteY29" fmla="*/ 759854 h 2266894"/>
              <a:gd name="connsiteX30" fmla="*/ 811451 w 2456666"/>
              <a:gd name="connsiteY30" fmla="*/ 708338 h 2266894"/>
              <a:gd name="connsiteX31" fmla="*/ 759935 w 2456666"/>
              <a:gd name="connsiteY31" fmla="*/ 695459 h 2266894"/>
              <a:gd name="connsiteX32" fmla="*/ 708420 w 2456666"/>
              <a:gd name="connsiteY32" fmla="*/ 669702 h 2266894"/>
              <a:gd name="connsiteX33" fmla="*/ 682662 w 2456666"/>
              <a:gd name="connsiteY33" fmla="*/ 631065 h 2266894"/>
              <a:gd name="connsiteX34" fmla="*/ 644025 w 2456666"/>
              <a:gd name="connsiteY34" fmla="*/ 618186 h 2266894"/>
              <a:gd name="connsiteX35" fmla="*/ 618268 w 2456666"/>
              <a:gd name="connsiteY35" fmla="*/ 566671 h 2266894"/>
              <a:gd name="connsiteX36" fmla="*/ 631146 w 2456666"/>
              <a:gd name="connsiteY36" fmla="*/ 476518 h 2266894"/>
              <a:gd name="connsiteX37" fmla="*/ 656904 w 2456666"/>
              <a:gd name="connsiteY37" fmla="*/ 437882 h 2266894"/>
              <a:gd name="connsiteX38" fmla="*/ 553873 w 2456666"/>
              <a:gd name="connsiteY38" fmla="*/ 463640 h 2266894"/>
              <a:gd name="connsiteX39" fmla="*/ 515237 w 2456666"/>
              <a:gd name="connsiteY39" fmla="*/ 502276 h 2266894"/>
              <a:gd name="connsiteX40" fmla="*/ 347811 w 2456666"/>
              <a:gd name="connsiteY40" fmla="*/ 489397 h 2266894"/>
              <a:gd name="connsiteX41" fmla="*/ 322054 w 2456666"/>
              <a:gd name="connsiteY41" fmla="*/ 399245 h 2266894"/>
              <a:gd name="connsiteX42" fmla="*/ 296296 w 2456666"/>
              <a:gd name="connsiteY42" fmla="*/ 360609 h 2266894"/>
              <a:gd name="connsiteX43" fmla="*/ 219023 w 2456666"/>
              <a:gd name="connsiteY43" fmla="*/ 296214 h 2266894"/>
              <a:gd name="connsiteX44" fmla="*/ 154628 w 2456666"/>
              <a:gd name="connsiteY44" fmla="*/ 180304 h 2266894"/>
              <a:gd name="connsiteX45" fmla="*/ 115992 w 2456666"/>
              <a:gd name="connsiteY45" fmla="*/ 90152 h 2266894"/>
              <a:gd name="connsiteX46" fmla="*/ 64476 w 2456666"/>
              <a:gd name="connsiteY46" fmla="*/ 77273 h 2266894"/>
              <a:gd name="connsiteX47" fmla="*/ 167507 w 2456666"/>
              <a:gd name="connsiteY47" fmla="*/ 51516 h 2266894"/>
              <a:gd name="connsiteX48" fmla="*/ 437963 w 2456666"/>
              <a:gd name="connsiteY48" fmla="*/ 64395 h 2266894"/>
              <a:gd name="connsiteX49" fmla="*/ 476600 w 2456666"/>
              <a:gd name="connsiteY49" fmla="*/ 77273 h 2266894"/>
              <a:gd name="connsiteX50" fmla="*/ 528115 w 2456666"/>
              <a:gd name="connsiteY50" fmla="*/ 90152 h 2266894"/>
              <a:gd name="connsiteX51" fmla="*/ 566752 w 2456666"/>
              <a:gd name="connsiteY51" fmla="*/ 115910 h 2266894"/>
              <a:gd name="connsiteX52" fmla="*/ 644025 w 2456666"/>
              <a:gd name="connsiteY52" fmla="*/ 51516 h 2266894"/>
              <a:gd name="connsiteX53" fmla="*/ 721299 w 2456666"/>
              <a:gd name="connsiteY53" fmla="*/ 0 h 2266894"/>
              <a:gd name="connsiteX54" fmla="*/ 759935 w 2456666"/>
              <a:gd name="connsiteY54" fmla="*/ 12879 h 2266894"/>
              <a:gd name="connsiteX55" fmla="*/ 772814 w 2456666"/>
              <a:gd name="connsiteY55" fmla="*/ 77273 h 2266894"/>
              <a:gd name="connsiteX56" fmla="*/ 785693 w 2456666"/>
              <a:gd name="connsiteY56" fmla="*/ 115910 h 2266894"/>
              <a:gd name="connsiteX57" fmla="*/ 888724 w 2456666"/>
              <a:gd name="connsiteY57" fmla="*/ 103031 h 2266894"/>
              <a:gd name="connsiteX58" fmla="*/ 927361 w 2456666"/>
              <a:gd name="connsiteY58" fmla="*/ 90152 h 2266894"/>
              <a:gd name="connsiteX59" fmla="*/ 978876 w 2456666"/>
              <a:gd name="connsiteY59" fmla="*/ 77273 h 2266894"/>
              <a:gd name="connsiteX60" fmla="*/ 1056149 w 2456666"/>
              <a:gd name="connsiteY60" fmla="*/ 90152 h 2266894"/>
              <a:gd name="connsiteX61" fmla="*/ 1133423 w 2456666"/>
              <a:gd name="connsiteY61" fmla="*/ 103031 h 2266894"/>
              <a:gd name="connsiteX62" fmla="*/ 1172059 w 2456666"/>
              <a:gd name="connsiteY62" fmla="*/ 64395 h 2266894"/>
              <a:gd name="connsiteX63" fmla="*/ 1262211 w 2456666"/>
              <a:gd name="connsiteY63" fmla="*/ 38637 h 2266894"/>
              <a:gd name="connsiteX64" fmla="*/ 1313727 w 2456666"/>
              <a:gd name="connsiteY64" fmla="*/ 103031 h 2266894"/>
              <a:gd name="connsiteX65" fmla="*/ 1365242 w 2456666"/>
              <a:gd name="connsiteY65" fmla="*/ 90152 h 2266894"/>
              <a:gd name="connsiteX66" fmla="*/ 1429637 w 2456666"/>
              <a:gd name="connsiteY66" fmla="*/ 77273 h 2266894"/>
              <a:gd name="connsiteX67" fmla="*/ 1468273 w 2456666"/>
              <a:gd name="connsiteY67" fmla="*/ 64395 h 2266894"/>
              <a:gd name="connsiteX68" fmla="*/ 1622820 w 2456666"/>
              <a:gd name="connsiteY68" fmla="*/ 77273 h 2266894"/>
              <a:gd name="connsiteX69" fmla="*/ 1635699 w 2456666"/>
              <a:gd name="connsiteY69" fmla="*/ 167426 h 2266894"/>
              <a:gd name="connsiteX70" fmla="*/ 1725851 w 2456666"/>
              <a:gd name="connsiteY70" fmla="*/ 128789 h 2266894"/>
              <a:gd name="connsiteX71" fmla="*/ 1803124 w 2456666"/>
              <a:gd name="connsiteY71" fmla="*/ 90152 h 2266894"/>
              <a:gd name="connsiteX72" fmla="*/ 1893276 w 2456666"/>
              <a:gd name="connsiteY72" fmla="*/ 128789 h 2266894"/>
              <a:gd name="connsiteX73" fmla="*/ 1944792 w 2456666"/>
              <a:gd name="connsiteY73" fmla="*/ 141668 h 2266894"/>
              <a:gd name="connsiteX74" fmla="*/ 1996307 w 2456666"/>
              <a:gd name="connsiteY74" fmla="*/ 103031 h 2266894"/>
              <a:gd name="connsiteX75" fmla="*/ 2034944 w 2456666"/>
              <a:gd name="connsiteY75" fmla="*/ 51516 h 2266894"/>
              <a:gd name="connsiteX76" fmla="*/ 2099338 w 2456666"/>
              <a:gd name="connsiteY76" fmla="*/ 64395 h 2266894"/>
              <a:gd name="connsiteX77" fmla="*/ 2176611 w 2456666"/>
              <a:gd name="connsiteY77" fmla="*/ 38637 h 2266894"/>
              <a:gd name="connsiteX78" fmla="*/ 2253885 w 2456666"/>
              <a:gd name="connsiteY78" fmla="*/ 90152 h 2266894"/>
              <a:gd name="connsiteX79" fmla="*/ 2292521 w 2456666"/>
              <a:gd name="connsiteY79" fmla="*/ 115910 h 2266894"/>
              <a:gd name="connsiteX80" fmla="*/ 2305400 w 2456666"/>
              <a:gd name="connsiteY80" fmla="*/ 154547 h 2266894"/>
              <a:gd name="connsiteX81" fmla="*/ 2395552 w 2456666"/>
              <a:gd name="connsiteY81" fmla="*/ 90152 h 2266894"/>
              <a:gd name="connsiteX82" fmla="*/ 2447068 w 2456666"/>
              <a:gd name="connsiteY82" fmla="*/ 103031 h 2266894"/>
              <a:gd name="connsiteX83" fmla="*/ 2382673 w 2456666"/>
              <a:gd name="connsiteY83" fmla="*/ 180304 h 2266894"/>
              <a:gd name="connsiteX84" fmla="*/ 2331158 w 2456666"/>
              <a:gd name="connsiteY84" fmla="*/ 218941 h 2266894"/>
              <a:gd name="connsiteX85" fmla="*/ 2163732 w 2456666"/>
              <a:gd name="connsiteY85" fmla="*/ 296214 h 2266894"/>
              <a:gd name="connsiteX86" fmla="*/ 2125096 w 2456666"/>
              <a:gd name="connsiteY86" fmla="*/ 321972 h 2266894"/>
              <a:gd name="connsiteX87" fmla="*/ 2022065 w 2456666"/>
              <a:gd name="connsiteY87" fmla="*/ 347730 h 2266894"/>
              <a:gd name="connsiteX88" fmla="*/ 2047823 w 2456666"/>
              <a:gd name="connsiteY88" fmla="*/ 386366 h 2266894"/>
              <a:gd name="connsiteX89" fmla="*/ 2009186 w 2456666"/>
              <a:gd name="connsiteY89" fmla="*/ 425003 h 2266894"/>
              <a:gd name="connsiteX90" fmla="*/ 1880397 w 2456666"/>
              <a:gd name="connsiteY90" fmla="*/ 437882 h 2266894"/>
              <a:gd name="connsiteX91" fmla="*/ 1919034 w 2456666"/>
              <a:gd name="connsiteY91" fmla="*/ 566671 h 2266894"/>
              <a:gd name="connsiteX92" fmla="*/ 1867518 w 2456666"/>
              <a:gd name="connsiteY92" fmla="*/ 579549 h 2266894"/>
              <a:gd name="connsiteX93" fmla="*/ 1738730 w 2456666"/>
              <a:gd name="connsiteY93" fmla="*/ 592428 h 2266894"/>
              <a:gd name="connsiteX94" fmla="*/ 1764487 w 2456666"/>
              <a:gd name="connsiteY94" fmla="*/ 669702 h 2266894"/>
              <a:gd name="connsiteX95" fmla="*/ 1725851 w 2456666"/>
              <a:gd name="connsiteY95" fmla="*/ 682580 h 2266894"/>
              <a:gd name="connsiteX96" fmla="*/ 1648577 w 2456666"/>
              <a:gd name="connsiteY96" fmla="*/ 695459 h 2266894"/>
              <a:gd name="connsiteX97" fmla="*/ 1661456 w 2456666"/>
              <a:gd name="connsiteY97" fmla="*/ 734096 h 2266894"/>
              <a:gd name="connsiteX98" fmla="*/ 1738730 w 2456666"/>
              <a:gd name="connsiteY98" fmla="*/ 811369 h 2266894"/>
              <a:gd name="connsiteX99" fmla="*/ 1687214 w 2456666"/>
              <a:gd name="connsiteY99" fmla="*/ 862885 h 2266894"/>
              <a:gd name="connsiteX100" fmla="*/ 1725851 w 2456666"/>
              <a:gd name="connsiteY100" fmla="*/ 875764 h 2266894"/>
              <a:gd name="connsiteX101" fmla="*/ 1700093 w 2456666"/>
              <a:gd name="connsiteY101" fmla="*/ 927279 h 2266894"/>
              <a:gd name="connsiteX102" fmla="*/ 1738730 w 2456666"/>
              <a:gd name="connsiteY102" fmla="*/ 1030310 h 2266894"/>
              <a:gd name="connsiteX103" fmla="*/ 1725851 w 2456666"/>
              <a:gd name="connsiteY103" fmla="*/ 1081826 h 2266894"/>
              <a:gd name="connsiteX104" fmla="*/ 1661456 w 2456666"/>
              <a:gd name="connsiteY104" fmla="*/ 1133341 h 2266894"/>
              <a:gd name="connsiteX105" fmla="*/ 1700093 w 2456666"/>
              <a:gd name="connsiteY105" fmla="*/ 1146220 h 2266894"/>
              <a:gd name="connsiteX106" fmla="*/ 1751608 w 2456666"/>
              <a:gd name="connsiteY106" fmla="*/ 1171978 h 2266894"/>
              <a:gd name="connsiteX107" fmla="*/ 1725851 w 2456666"/>
              <a:gd name="connsiteY107" fmla="*/ 1223493 h 2266894"/>
              <a:gd name="connsiteX108" fmla="*/ 1687214 w 2456666"/>
              <a:gd name="connsiteY108" fmla="*/ 1287887 h 2266894"/>
              <a:gd name="connsiteX109" fmla="*/ 1738730 w 2456666"/>
              <a:gd name="connsiteY109" fmla="*/ 1313645 h 2266894"/>
              <a:gd name="connsiteX110" fmla="*/ 1751608 w 2456666"/>
              <a:gd name="connsiteY110" fmla="*/ 1365161 h 2266894"/>
              <a:gd name="connsiteX111" fmla="*/ 1674335 w 2456666"/>
              <a:gd name="connsiteY111" fmla="*/ 1390918 h 2266894"/>
              <a:gd name="connsiteX112" fmla="*/ 1622820 w 2456666"/>
              <a:gd name="connsiteY112" fmla="*/ 1416676 h 2266894"/>
              <a:gd name="connsiteX113" fmla="*/ 1738730 w 2456666"/>
              <a:gd name="connsiteY113" fmla="*/ 1481071 h 2266894"/>
              <a:gd name="connsiteX114" fmla="*/ 1751608 w 2456666"/>
              <a:gd name="connsiteY114" fmla="*/ 1545465 h 2266894"/>
              <a:gd name="connsiteX115" fmla="*/ 1777366 w 2456666"/>
              <a:gd name="connsiteY115" fmla="*/ 1584102 h 2266894"/>
              <a:gd name="connsiteX116" fmla="*/ 1803124 w 2456666"/>
              <a:gd name="connsiteY116" fmla="*/ 1738648 h 2266894"/>
              <a:gd name="connsiteX117" fmla="*/ 1854639 w 2456666"/>
              <a:gd name="connsiteY117" fmla="*/ 1725769 h 2266894"/>
              <a:gd name="connsiteX118" fmla="*/ 1906155 w 2456666"/>
              <a:gd name="connsiteY118" fmla="*/ 1700011 h 2266894"/>
              <a:gd name="connsiteX119" fmla="*/ 1919034 w 2456666"/>
              <a:gd name="connsiteY119" fmla="*/ 1738648 h 2266894"/>
              <a:gd name="connsiteX120" fmla="*/ 1970549 w 2456666"/>
              <a:gd name="connsiteY120" fmla="*/ 1790164 h 2266894"/>
              <a:gd name="connsiteX121" fmla="*/ 2009186 w 2456666"/>
              <a:gd name="connsiteY121" fmla="*/ 1777285 h 2266894"/>
              <a:gd name="connsiteX122" fmla="*/ 2060701 w 2456666"/>
              <a:gd name="connsiteY122" fmla="*/ 1867437 h 2266894"/>
              <a:gd name="connsiteX123" fmla="*/ 2099338 w 2456666"/>
              <a:gd name="connsiteY123" fmla="*/ 1893195 h 2266894"/>
              <a:gd name="connsiteX124" fmla="*/ 2189490 w 2456666"/>
              <a:gd name="connsiteY124" fmla="*/ 1906073 h 2266894"/>
              <a:gd name="connsiteX125" fmla="*/ 2215248 w 2456666"/>
              <a:gd name="connsiteY125" fmla="*/ 2021983 h 2266894"/>
              <a:gd name="connsiteX126" fmla="*/ 2266763 w 2456666"/>
              <a:gd name="connsiteY126" fmla="*/ 2009104 h 2266894"/>
              <a:gd name="connsiteX127" fmla="*/ 2331158 w 2456666"/>
              <a:gd name="connsiteY127" fmla="*/ 2086378 h 2266894"/>
              <a:gd name="connsiteX128" fmla="*/ 2344037 w 2456666"/>
              <a:gd name="connsiteY128" fmla="*/ 2137893 h 2266894"/>
              <a:gd name="connsiteX129" fmla="*/ 2369794 w 2456666"/>
              <a:gd name="connsiteY129" fmla="*/ 2202287 h 2266894"/>
              <a:gd name="connsiteX130" fmla="*/ 2305400 w 2456666"/>
              <a:gd name="connsiteY130" fmla="*/ 2176530 h 2266894"/>
              <a:gd name="connsiteX131" fmla="*/ 2253885 w 2456666"/>
              <a:gd name="connsiteY131" fmla="*/ 2163651 h 2266894"/>
              <a:gd name="connsiteX132" fmla="*/ 2125096 w 2456666"/>
              <a:gd name="connsiteY132" fmla="*/ 2125014 h 2266894"/>
              <a:gd name="connsiteX133" fmla="*/ 2086459 w 2456666"/>
              <a:gd name="connsiteY133" fmla="*/ 2086378 h 2266894"/>
              <a:gd name="connsiteX134" fmla="*/ 2009186 w 2456666"/>
              <a:gd name="connsiteY134" fmla="*/ 2150772 h 2266894"/>
              <a:gd name="connsiteX135" fmla="*/ 1970549 w 2456666"/>
              <a:gd name="connsiteY135" fmla="*/ 2163651 h 2266894"/>
              <a:gd name="connsiteX136" fmla="*/ 1816003 w 2456666"/>
              <a:gd name="connsiteY136" fmla="*/ 2163651 h 2266894"/>
              <a:gd name="connsiteX137" fmla="*/ 1790245 w 2456666"/>
              <a:gd name="connsiteY137" fmla="*/ 2202287 h 2266894"/>
              <a:gd name="connsiteX138" fmla="*/ 1687214 w 2456666"/>
              <a:gd name="connsiteY138" fmla="*/ 2189409 h 2266894"/>
              <a:gd name="connsiteX139" fmla="*/ 1648577 w 2456666"/>
              <a:gd name="connsiteY139" fmla="*/ 2176530 h 2266894"/>
              <a:gd name="connsiteX140" fmla="*/ 1597062 w 2456666"/>
              <a:gd name="connsiteY140" fmla="*/ 2163651 h 2266894"/>
              <a:gd name="connsiteX141" fmla="*/ 1584183 w 2456666"/>
              <a:gd name="connsiteY141" fmla="*/ 2202287 h 2266894"/>
              <a:gd name="connsiteX142" fmla="*/ 1468273 w 2456666"/>
              <a:gd name="connsiteY142" fmla="*/ 2189409 h 2266894"/>
              <a:gd name="connsiteX143" fmla="*/ 1365242 w 2456666"/>
              <a:gd name="connsiteY143" fmla="*/ 2202287 h 2266894"/>
              <a:gd name="connsiteX144" fmla="*/ 1313727 w 2456666"/>
              <a:gd name="connsiteY144" fmla="*/ 2215166 h 2266894"/>
              <a:gd name="connsiteX145" fmla="*/ 1094786 w 2456666"/>
              <a:gd name="connsiteY145" fmla="*/ 2189409 h 2266894"/>
              <a:gd name="connsiteX146" fmla="*/ 1081907 w 2456666"/>
              <a:gd name="connsiteY146" fmla="*/ 2137893 h 2266894"/>
              <a:gd name="connsiteX147" fmla="*/ 1004634 w 2456666"/>
              <a:gd name="connsiteY147" fmla="*/ 2099257 h 2266894"/>
              <a:gd name="connsiteX148" fmla="*/ 695541 w 2456666"/>
              <a:gd name="connsiteY148" fmla="*/ 2112135 h 2266894"/>
              <a:gd name="connsiteX149" fmla="*/ 618268 w 2456666"/>
              <a:gd name="connsiteY149" fmla="*/ 2189409 h 2266894"/>
              <a:gd name="connsiteX150" fmla="*/ 579631 w 2456666"/>
              <a:gd name="connsiteY150" fmla="*/ 2215166 h 2266894"/>
              <a:gd name="connsiteX151" fmla="*/ 566752 w 2456666"/>
              <a:gd name="connsiteY151" fmla="*/ 2253803 h 2266894"/>
              <a:gd name="connsiteX152" fmla="*/ 476600 w 2456666"/>
              <a:gd name="connsiteY152" fmla="*/ 2253803 h 2266894"/>
              <a:gd name="connsiteX153" fmla="*/ 437963 w 2456666"/>
              <a:gd name="connsiteY153" fmla="*/ 2163651 h 2266894"/>
              <a:gd name="connsiteX154" fmla="*/ 386448 w 2456666"/>
              <a:gd name="connsiteY154" fmla="*/ 2137893 h 2266894"/>
              <a:gd name="connsiteX155" fmla="*/ 103113 w 2456666"/>
              <a:gd name="connsiteY155" fmla="*/ 2189409 h 2266894"/>
              <a:gd name="connsiteX156" fmla="*/ 51597 w 2456666"/>
              <a:gd name="connsiteY156" fmla="*/ 2215166 h 2266894"/>
              <a:gd name="connsiteX157" fmla="*/ 82 w 2456666"/>
              <a:gd name="connsiteY157" fmla="*/ 2137893 h 2266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2456666" h="2266894">
                <a:moveTo>
                  <a:pt x="82" y="2137893"/>
                </a:moveTo>
                <a:cubicBezTo>
                  <a:pt x="2228" y="2120721"/>
                  <a:pt x="41499" y="2114688"/>
                  <a:pt x="64476" y="2112135"/>
                </a:cubicBezTo>
                <a:cubicBezTo>
                  <a:pt x="82068" y="2110180"/>
                  <a:pt x="100982" y="2134395"/>
                  <a:pt x="115992" y="2125014"/>
                </a:cubicBezTo>
                <a:cubicBezTo>
                  <a:pt x="142243" y="2108607"/>
                  <a:pt x="167507" y="2047741"/>
                  <a:pt x="167507" y="2047741"/>
                </a:cubicBezTo>
                <a:cubicBezTo>
                  <a:pt x="171255" y="2029000"/>
                  <a:pt x="181907" y="1946373"/>
                  <a:pt x="206144" y="1931831"/>
                </a:cubicBezTo>
                <a:cubicBezTo>
                  <a:pt x="217785" y="1924846"/>
                  <a:pt x="231901" y="1940417"/>
                  <a:pt x="244780" y="1944710"/>
                </a:cubicBezTo>
                <a:cubicBezTo>
                  <a:pt x="253366" y="1957589"/>
                  <a:pt x="263616" y="1969503"/>
                  <a:pt x="270538" y="1983347"/>
                </a:cubicBezTo>
                <a:cubicBezTo>
                  <a:pt x="276609" y="1995489"/>
                  <a:pt x="273818" y="2012384"/>
                  <a:pt x="283417" y="2021983"/>
                </a:cubicBezTo>
                <a:cubicBezTo>
                  <a:pt x="293017" y="2031582"/>
                  <a:pt x="309175" y="2030569"/>
                  <a:pt x="322054" y="2034862"/>
                </a:cubicBezTo>
                <a:cubicBezTo>
                  <a:pt x="342342" y="1872543"/>
                  <a:pt x="298926" y="1946261"/>
                  <a:pt x="412206" y="1957589"/>
                </a:cubicBezTo>
                <a:cubicBezTo>
                  <a:pt x="429818" y="1959350"/>
                  <a:pt x="446549" y="1949003"/>
                  <a:pt x="463721" y="1944710"/>
                </a:cubicBezTo>
                <a:cubicBezTo>
                  <a:pt x="482875" y="1734013"/>
                  <a:pt x="428736" y="1814998"/>
                  <a:pt x="566752" y="1828800"/>
                </a:cubicBezTo>
                <a:cubicBezTo>
                  <a:pt x="580260" y="1830151"/>
                  <a:pt x="592510" y="1820214"/>
                  <a:pt x="605389" y="1815921"/>
                </a:cubicBezTo>
                <a:cubicBezTo>
                  <a:pt x="598175" y="1772640"/>
                  <a:pt x="574431" y="1712611"/>
                  <a:pt x="618268" y="1674254"/>
                </a:cubicBezTo>
                <a:cubicBezTo>
                  <a:pt x="638701" y="1656375"/>
                  <a:pt x="669783" y="1657082"/>
                  <a:pt x="695541" y="1648496"/>
                </a:cubicBezTo>
                <a:cubicBezTo>
                  <a:pt x="699834" y="1622738"/>
                  <a:pt x="685748" y="1584179"/>
                  <a:pt x="708420" y="1571223"/>
                </a:cubicBezTo>
                <a:cubicBezTo>
                  <a:pt x="889980" y="1467473"/>
                  <a:pt x="719550" y="1696191"/>
                  <a:pt x="811451" y="1558344"/>
                </a:cubicBezTo>
                <a:cubicBezTo>
                  <a:pt x="798612" y="1519827"/>
                  <a:pt x="795922" y="1498181"/>
                  <a:pt x="759935" y="1468192"/>
                </a:cubicBezTo>
                <a:cubicBezTo>
                  <a:pt x="749506" y="1459501"/>
                  <a:pt x="734178" y="1459606"/>
                  <a:pt x="721299" y="1455313"/>
                </a:cubicBezTo>
                <a:cubicBezTo>
                  <a:pt x="712713" y="1442434"/>
                  <a:pt x="695541" y="1432155"/>
                  <a:pt x="695541" y="1416676"/>
                </a:cubicBezTo>
                <a:cubicBezTo>
                  <a:pt x="695541" y="1403455"/>
                  <a:pt x="729570" y="1327634"/>
                  <a:pt x="747056" y="1313645"/>
                </a:cubicBezTo>
                <a:cubicBezTo>
                  <a:pt x="757657" y="1305164"/>
                  <a:pt x="772814" y="1305059"/>
                  <a:pt x="785693" y="1300766"/>
                </a:cubicBezTo>
                <a:cubicBezTo>
                  <a:pt x="789986" y="1287887"/>
                  <a:pt x="808171" y="1271729"/>
                  <a:pt x="798572" y="1262130"/>
                </a:cubicBezTo>
                <a:cubicBezTo>
                  <a:pt x="771421" y="1234979"/>
                  <a:pt x="695541" y="1210614"/>
                  <a:pt x="695541" y="1210614"/>
                </a:cubicBezTo>
                <a:cubicBezTo>
                  <a:pt x="699834" y="1189149"/>
                  <a:pt x="698631" y="1165799"/>
                  <a:pt x="708420" y="1146220"/>
                </a:cubicBezTo>
                <a:cubicBezTo>
                  <a:pt x="727715" y="1107630"/>
                  <a:pt x="751349" y="1106152"/>
                  <a:pt x="785693" y="1094704"/>
                </a:cubicBezTo>
                <a:cubicBezTo>
                  <a:pt x="873911" y="1006486"/>
                  <a:pt x="842760" y="1047740"/>
                  <a:pt x="888724" y="978795"/>
                </a:cubicBezTo>
                <a:cubicBezTo>
                  <a:pt x="788211" y="844778"/>
                  <a:pt x="945796" y="1028152"/>
                  <a:pt x="695541" y="914400"/>
                </a:cubicBezTo>
                <a:cubicBezTo>
                  <a:pt x="679427" y="907076"/>
                  <a:pt x="698270" y="877386"/>
                  <a:pt x="708420" y="862885"/>
                </a:cubicBezTo>
                <a:cubicBezTo>
                  <a:pt x="747018" y="807744"/>
                  <a:pt x="776468" y="791761"/>
                  <a:pt x="824330" y="759854"/>
                </a:cubicBezTo>
                <a:cubicBezTo>
                  <a:pt x="820037" y="742682"/>
                  <a:pt x="823967" y="720854"/>
                  <a:pt x="811451" y="708338"/>
                </a:cubicBezTo>
                <a:cubicBezTo>
                  <a:pt x="798935" y="695822"/>
                  <a:pt x="776509" y="701674"/>
                  <a:pt x="759935" y="695459"/>
                </a:cubicBezTo>
                <a:cubicBezTo>
                  <a:pt x="741959" y="688718"/>
                  <a:pt x="725592" y="678288"/>
                  <a:pt x="708420" y="669702"/>
                </a:cubicBezTo>
                <a:cubicBezTo>
                  <a:pt x="699834" y="656823"/>
                  <a:pt x="694749" y="640734"/>
                  <a:pt x="682662" y="631065"/>
                </a:cubicBezTo>
                <a:cubicBezTo>
                  <a:pt x="672061" y="622584"/>
                  <a:pt x="653624" y="627785"/>
                  <a:pt x="644025" y="618186"/>
                </a:cubicBezTo>
                <a:cubicBezTo>
                  <a:pt x="630450" y="604611"/>
                  <a:pt x="626854" y="583843"/>
                  <a:pt x="618268" y="566671"/>
                </a:cubicBezTo>
                <a:cubicBezTo>
                  <a:pt x="622561" y="536620"/>
                  <a:pt x="622423" y="505594"/>
                  <a:pt x="631146" y="476518"/>
                </a:cubicBezTo>
                <a:cubicBezTo>
                  <a:pt x="635594" y="461692"/>
                  <a:pt x="672172" y="440426"/>
                  <a:pt x="656904" y="437882"/>
                </a:cubicBezTo>
                <a:cubicBezTo>
                  <a:pt x="621985" y="432063"/>
                  <a:pt x="553873" y="463640"/>
                  <a:pt x="553873" y="463640"/>
                </a:cubicBezTo>
                <a:cubicBezTo>
                  <a:pt x="540994" y="476519"/>
                  <a:pt x="531051" y="493240"/>
                  <a:pt x="515237" y="502276"/>
                </a:cubicBezTo>
                <a:cubicBezTo>
                  <a:pt x="461738" y="532847"/>
                  <a:pt x="399575" y="500900"/>
                  <a:pt x="347811" y="489397"/>
                </a:cubicBezTo>
                <a:cubicBezTo>
                  <a:pt x="339225" y="459346"/>
                  <a:pt x="333661" y="428263"/>
                  <a:pt x="322054" y="399245"/>
                </a:cubicBezTo>
                <a:cubicBezTo>
                  <a:pt x="316306" y="384874"/>
                  <a:pt x="306205" y="372500"/>
                  <a:pt x="296296" y="360609"/>
                </a:cubicBezTo>
                <a:cubicBezTo>
                  <a:pt x="265307" y="323423"/>
                  <a:pt x="257013" y="321541"/>
                  <a:pt x="219023" y="296214"/>
                </a:cubicBezTo>
                <a:cubicBezTo>
                  <a:pt x="187505" y="201662"/>
                  <a:pt x="212464" y="238140"/>
                  <a:pt x="154628" y="180304"/>
                </a:cubicBezTo>
                <a:cubicBezTo>
                  <a:pt x="148166" y="154457"/>
                  <a:pt x="142673" y="107939"/>
                  <a:pt x="115992" y="90152"/>
                </a:cubicBezTo>
                <a:cubicBezTo>
                  <a:pt x="101264" y="80333"/>
                  <a:pt x="81648" y="81566"/>
                  <a:pt x="64476" y="77273"/>
                </a:cubicBezTo>
                <a:cubicBezTo>
                  <a:pt x="98820" y="68687"/>
                  <a:pt x="132127" y="52736"/>
                  <a:pt x="167507" y="51516"/>
                </a:cubicBezTo>
                <a:cubicBezTo>
                  <a:pt x="257708" y="48406"/>
                  <a:pt x="348021" y="56900"/>
                  <a:pt x="437963" y="64395"/>
                </a:cubicBezTo>
                <a:cubicBezTo>
                  <a:pt x="451492" y="65522"/>
                  <a:pt x="463547" y="73544"/>
                  <a:pt x="476600" y="77273"/>
                </a:cubicBezTo>
                <a:cubicBezTo>
                  <a:pt x="493619" y="82135"/>
                  <a:pt x="510943" y="85859"/>
                  <a:pt x="528115" y="90152"/>
                </a:cubicBezTo>
                <a:cubicBezTo>
                  <a:pt x="540994" y="98738"/>
                  <a:pt x="551273" y="115910"/>
                  <a:pt x="566752" y="115910"/>
                </a:cubicBezTo>
                <a:cubicBezTo>
                  <a:pt x="616169" y="115910"/>
                  <a:pt x="620472" y="79780"/>
                  <a:pt x="644025" y="51516"/>
                </a:cubicBezTo>
                <a:cubicBezTo>
                  <a:pt x="681130" y="6990"/>
                  <a:pt x="673680" y="15873"/>
                  <a:pt x="721299" y="0"/>
                </a:cubicBezTo>
                <a:cubicBezTo>
                  <a:pt x="734178" y="4293"/>
                  <a:pt x="752405" y="1584"/>
                  <a:pt x="759935" y="12879"/>
                </a:cubicBezTo>
                <a:cubicBezTo>
                  <a:pt x="772077" y="31092"/>
                  <a:pt x="767505" y="56037"/>
                  <a:pt x="772814" y="77273"/>
                </a:cubicBezTo>
                <a:cubicBezTo>
                  <a:pt x="776107" y="90443"/>
                  <a:pt x="781400" y="103031"/>
                  <a:pt x="785693" y="115910"/>
                </a:cubicBezTo>
                <a:cubicBezTo>
                  <a:pt x="820037" y="111617"/>
                  <a:pt x="854671" y="109222"/>
                  <a:pt x="888724" y="103031"/>
                </a:cubicBezTo>
                <a:cubicBezTo>
                  <a:pt x="902081" y="100602"/>
                  <a:pt x="914308" y="93882"/>
                  <a:pt x="927361" y="90152"/>
                </a:cubicBezTo>
                <a:cubicBezTo>
                  <a:pt x="944380" y="85289"/>
                  <a:pt x="961704" y="81566"/>
                  <a:pt x="978876" y="77273"/>
                </a:cubicBezTo>
                <a:cubicBezTo>
                  <a:pt x="1004634" y="81566"/>
                  <a:pt x="1031376" y="81894"/>
                  <a:pt x="1056149" y="90152"/>
                </a:cubicBezTo>
                <a:cubicBezTo>
                  <a:pt x="1131048" y="115118"/>
                  <a:pt x="1058205" y="128104"/>
                  <a:pt x="1133423" y="103031"/>
                </a:cubicBezTo>
                <a:cubicBezTo>
                  <a:pt x="1146302" y="90152"/>
                  <a:pt x="1156905" y="74498"/>
                  <a:pt x="1172059" y="64395"/>
                </a:cubicBezTo>
                <a:cubicBezTo>
                  <a:pt x="1183144" y="57005"/>
                  <a:pt x="1255341" y="40354"/>
                  <a:pt x="1262211" y="38637"/>
                </a:cubicBezTo>
                <a:cubicBezTo>
                  <a:pt x="1271956" y="67871"/>
                  <a:pt x="1272949" y="97206"/>
                  <a:pt x="1313727" y="103031"/>
                </a:cubicBezTo>
                <a:cubicBezTo>
                  <a:pt x="1331249" y="105534"/>
                  <a:pt x="1348070" y="94445"/>
                  <a:pt x="1365242" y="90152"/>
                </a:cubicBezTo>
                <a:cubicBezTo>
                  <a:pt x="1389307" y="17958"/>
                  <a:pt x="1358745" y="67145"/>
                  <a:pt x="1429637" y="77273"/>
                </a:cubicBezTo>
                <a:cubicBezTo>
                  <a:pt x="1443076" y="79193"/>
                  <a:pt x="1455394" y="68688"/>
                  <a:pt x="1468273" y="64395"/>
                </a:cubicBezTo>
                <a:cubicBezTo>
                  <a:pt x="1519789" y="68688"/>
                  <a:pt x="1578794" y="50180"/>
                  <a:pt x="1622820" y="77273"/>
                </a:cubicBezTo>
                <a:cubicBezTo>
                  <a:pt x="1648673" y="93183"/>
                  <a:pt x="1608548" y="153850"/>
                  <a:pt x="1635699" y="167426"/>
                </a:cubicBezTo>
                <a:cubicBezTo>
                  <a:pt x="1664942" y="182047"/>
                  <a:pt x="1695495" y="140931"/>
                  <a:pt x="1725851" y="128789"/>
                </a:cubicBezTo>
                <a:cubicBezTo>
                  <a:pt x="1792501" y="102129"/>
                  <a:pt x="1737993" y="133573"/>
                  <a:pt x="1803124" y="90152"/>
                </a:cubicBezTo>
                <a:cubicBezTo>
                  <a:pt x="1951022" y="127127"/>
                  <a:pt x="1768757" y="75424"/>
                  <a:pt x="1893276" y="128789"/>
                </a:cubicBezTo>
                <a:cubicBezTo>
                  <a:pt x="1909545" y="135762"/>
                  <a:pt x="1927620" y="137375"/>
                  <a:pt x="1944792" y="141668"/>
                </a:cubicBezTo>
                <a:cubicBezTo>
                  <a:pt x="1961964" y="128789"/>
                  <a:pt x="1981129" y="118209"/>
                  <a:pt x="1996307" y="103031"/>
                </a:cubicBezTo>
                <a:cubicBezTo>
                  <a:pt x="2011485" y="87853"/>
                  <a:pt x="2014846" y="59053"/>
                  <a:pt x="2034944" y="51516"/>
                </a:cubicBezTo>
                <a:cubicBezTo>
                  <a:pt x="2055440" y="43830"/>
                  <a:pt x="2077873" y="60102"/>
                  <a:pt x="2099338" y="64395"/>
                </a:cubicBezTo>
                <a:cubicBezTo>
                  <a:pt x="2125096" y="55809"/>
                  <a:pt x="2149626" y="41635"/>
                  <a:pt x="2176611" y="38637"/>
                </a:cubicBezTo>
                <a:cubicBezTo>
                  <a:pt x="2212557" y="34643"/>
                  <a:pt x="2232440" y="72281"/>
                  <a:pt x="2253885" y="90152"/>
                </a:cubicBezTo>
                <a:cubicBezTo>
                  <a:pt x="2265776" y="100061"/>
                  <a:pt x="2279642" y="107324"/>
                  <a:pt x="2292521" y="115910"/>
                </a:cubicBezTo>
                <a:cubicBezTo>
                  <a:pt x="2296814" y="128789"/>
                  <a:pt x="2292088" y="151885"/>
                  <a:pt x="2305400" y="154547"/>
                </a:cubicBezTo>
                <a:cubicBezTo>
                  <a:pt x="2333652" y="160197"/>
                  <a:pt x="2380864" y="104840"/>
                  <a:pt x="2395552" y="90152"/>
                </a:cubicBezTo>
                <a:cubicBezTo>
                  <a:pt x="2412724" y="94445"/>
                  <a:pt x="2439152" y="87199"/>
                  <a:pt x="2447068" y="103031"/>
                </a:cubicBezTo>
                <a:cubicBezTo>
                  <a:pt x="2481586" y="172067"/>
                  <a:pt x="2414293" y="172400"/>
                  <a:pt x="2382673" y="180304"/>
                </a:cubicBezTo>
                <a:cubicBezTo>
                  <a:pt x="2365501" y="193183"/>
                  <a:pt x="2351840" y="213196"/>
                  <a:pt x="2331158" y="218941"/>
                </a:cubicBezTo>
                <a:cubicBezTo>
                  <a:pt x="2139571" y="272160"/>
                  <a:pt x="2134311" y="178524"/>
                  <a:pt x="2163732" y="296214"/>
                </a:cubicBezTo>
                <a:cubicBezTo>
                  <a:pt x="2150853" y="304800"/>
                  <a:pt x="2139642" y="316682"/>
                  <a:pt x="2125096" y="321972"/>
                </a:cubicBezTo>
                <a:cubicBezTo>
                  <a:pt x="2091827" y="334070"/>
                  <a:pt x="2049261" y="325067"/>
                  <a:pt x="2022065" y="347730"/>
                </a:cubicBezTo>
                <a:cubicBezTo>
                  <a:pt x="2010174" y="357639"/>
                  <a:pt x="2039237" y="373487"/>
                  <a:pt x="2047823" y="386366"/>
                </a:cubicBezTo>
                <a:cubicBezTo>
                  <a:pt x="2034944" y="399245"/>
                  <a:pt x="2026594" y="419647"/>
                  <a:pt x="2009186" y="425003"/>
                </a:cubicBezTo>
                <a:cubicBezTo>
                  <a:pt x="1967950" y="437691"/>
                  <a:pt x="1914453" y="411394"/>
                  <a:pt x="1880397" y="437882"/>
                </a:cubicBezTo>
                <a:cubicBezTo>
                  <a:pt x="1857307" y="455841"/>
                  <a:pt x="1910364" y="549331"/>
                  <a:pt x="1919034" y="566671"/>
                </a:cubicBezTo>
                <a:cubicBezTo>
                  <a:pt x="1901862" y="570964"/>
                  <a:pt x="1885041" y="577046"/>
                  <a:pt x="1867518" y="579549"/>
                </a:cubicBezTo>
                <a:cubicBezTo>
                  <a:pt x="1824808" y="585650"/>
                  <a:pt x="1771199" y="564018"/>
                  <a:pt x="1738730" y="592428"/>
                </a:cubicBezTo>
                <a:cubicBezTo>
                  <a:pt x="1718297" y="610307"/>
                  <a:pt x="1764487" y="669702"/>
                  <a:pt x="1764487" y="669702"/>
                </a:cubicBezTo>
                <a:cubicBezTo>
                  <a:pt x="1751608" y="673995"/>
                  <a:pt x="1739103" y="679635"/>
                  <a:pt x="1725851" y="682580"/>
                </a:cubicBezTo>
                <a:cubicBezTo>
                  <a:pt x="1700359" y="688245"/>
                  <a:pt x="1668968" y="679146"/>
                  <a:pt x="1648577" y="695459"/>
                </a:cubicBezTo>
                <a:cubicBezTo>
                  <a:pt x="1637976" y="703940"/>
                  <a:pt x="1653121" y="723380"/>
                  <a:pt x="1661456" y="734096"/>
                </a:cubicBezTo>
                <a:cubicBezTo>
                  <a:pt x="1683820" y="762850"/>
                  <a:pt x="1738730" y="811369"/>
                  <a:pt x="1738730" y="811369"/>
                </a:cubicBezTo>
                <a:cubicBezTo>
                  <a:pt x="1724011" y="816275"/>
                  <a:pt x="1667589" y="823635"/>
                  <a:pt x="1687214" y="862885"/>
                </a:cubicBezTo>
                <a:cubicBezTo>
                  <a:pt x="1693285" y="875027"/>
                  <a:pt x="1712972" y="871471"/>
                  <a:pt x="1725851" y="875764"/>
                </a:cubicBezTo>
                <a:cubicBezTo>
                  <a:pt x="1717265" y="892936"/>
                  <a:pt x="1702474" y="908229"/>
                  <a:pt x="1700093" y="927279"/>
                </a:cubicBezTo>
                <a:cubicBezTo>
                  <a:pt x="1696586" y="955336"/>
                  <a:pt x="1727879" y="1008609"/>
                  <a:pt x="1738730" y="1030310"/>
                </a:cubicBezTo>
                <a:cubicBezTo>
                  <a:pt x="1734437" y="1047482"/>
                  <a:pt x="1736471" y="1067666"/>
                  <a:pt x="1725851" y="1081826"/>
                </a:cubicBezTo>
                <a:cubicBezTo>
                  <a:pt x="1709358" y="1103817"/>
                  <a:pt x="1671665" y="1107819"/>
                  <a:pt x="1661456" y="1133341"/>
                </a:cubicBezTo>
                <a:cubicBezTo>
                  <a:pt x="1656414" y="1145946"/>
                  <a:pt x="1687615" y="1140872"/>
                  <a:pt x="1700093" y="1146220"/>
                </a:cubicBezTo>
                <a:cubicBezTo>
                  <a:pt x="1717739" y="1153783"/>
                  <a:pt x="1734436" y="1163392"/>
                  <a:pt x="1751608" y="1171978"/>
                </a:cubicBezTo>
                <a:cubicBezTo>
                  <a:pt x="1743022" y="1189150"/>
                  <a:pt x="1739426" y="1209918"/>
                  <a:pt x="1725851" y="1223493"/>
                </a:cubicBezTo>
                <a:cubicBezTo>
                  <a:pt x="1704907" y="1244437"/>
                  <a:pt x="1638061" y="1238734"/>
                  <a:pt x="1687214" y="1287887"/>
                </a:cubicBezTo>
                <a:cubicBezTo>
                  <a:pt x="1700790" y="1301463"/>
                  <a:pt x="1721558" y="1305059"/>
                  <a:pt x="1738730" y="1313645"/>
                </a:cubicBezTo>
                <a:cubicBezTo>
                  <a:pt x="1743023" y="1330817"/>
                  <a:pt x="1762940" y="1351563"/>
                  <a:pt x="1751608" y="1365161"/>
                </a:cubicBezTo>
                <a:cubicBezTo>
                  <a:pt x="1734226" y="1386019"/>
                  <a:pt x="1698619" y="1378776"/>
                  <a:pt x="1674335" y="1390918"/>
                </a:cubicBezTo>
                <a:lnTo>
                  <a:pt x="1622820" y="1416676"/>
                </a:lnTo>
                <a:cubicBezTo>
                  <a:pt x="1711389" y="1475722"/>
                  <a:pt x="1670725" y="1458403"/>
                  <a:pt x="1738730" y="1481071"/>
                </a:cubicBezTo>
                <a:cubicBezTo>
                  <a:pt x="1743023" y="1502536"/>
                  <a:pt x="1743922" y="1524969"/>
                  <a:pt x="1751608" y="1545465"/>
                </a:cubicBezTo>
                <a:cubicBezTo>
                  <a:pt x="1757043" y="1559958"/>
                  <a:pt x="1773378" y="1569146"/>
                  <a:pt x="1777366" y="1584102"/>
                </a:cubicBezTo>
                <a:cubicBezTo>
                  <a:pt x="1790823" y="1634564"/>
                  <a:pt x="1794538" y="1687133"/>
                  <a:pt x="1803124" y="1738648"/>
                </a:cubicBezTo>
                <a:cubicBezTo>
                  <a:pt x="1820296" y="1734355"/>
                  <a:pt x="1838066" y="1731984"/>
                  <a:pt x="1854639" y="1725769"/>
                </a:cubicBezTo>
                <a:cubicBezTo>
                  <a:pt x="1872615" y="1719028"/>
                  <a:pt x="1887329" y="1696246"/>
                  <a:pt x="1906155" y="1700011"/>
                </a:cubicBezTo>
                <a:cubicBezTo>
                  <a:pt x="1919467" y="1702673"/>
                  <a:pt x="1914741" y="1725769"/>
                  <a:pt x="1919034" y="1738648"/>
                </a:cubicBezTo>
                <a:cubicBezTo>
                  <a:pt x="1938844" y="1877317"/>
                  <a:pt x="1907835" y="1831973"/>
                  <a:pt x="1970549" y="1790164"/>
                </a:cubicBezTo>
                <a:cubicBezTo>
                  <a:pt x="1981845" y="1782634"/>
                  <a:pt x="1996307" y="1781578"/>
                  <a:pt x="2009186" y="1777285"/>
                </a:cubicBezTo>
                <a:cubicBezTo>
                  <a:pt x="2023921" y="1821490"/>
                  <a:pt x="2021718" y="1828453"/>
                  <a:pt x="2060701" y="1867437"/>
                </a:cubicBezTo>
                <a:cubicBezTo>
                  <a:pt x="2071646" y="1878382"/>
                  <a:pt x="2084512" y="1888747"/>
                  <a:pt x="2099338" y="1893195"/>
                </a:cubicBezTo>
                <a:cubicBezTo>
                  <a:pt x="2128414" y="1901918"/>
                  <a:pt x="2159439" y="1901780"/>
                  <a:pt x="2189490" y="1906073"/>
                </a:cubicBezTo>
                <a:cubicBezTo>
                  <a:pt x="2198076" y="1944710"/>
                  <a:pt x="2191501" y="1990320"/>
                  <a:pt x="2215248" y="2021983"/>
                </a:cubicBezTo>
                <a:cubicBezTo>
                  <a:pt x="2225868" y="2036143"/>
                  <a:pt x="2249744" y="2004241"/>
                  <a:pt x="2266763" y="2009104"/>
                </a:cubicBezTo>
                <a:cubicBezTo>
                  <a:pt x="2287179" y="2014937"/>
                  <a:pt x="2320083" y="2069766"/>
                  <a:pt x="2331158" y="2086378"/>
                </a:cubicBezTo>
                <a:cubicBezTo>
                  <a:pt x="2335451" y="2103550"/>
                  <a:pt x="2331521" y="2125377"/>
                  <a:pt x="2344037" y="2137893"/>
                </a:cubicBezTo>
                <a:cubicBezTo>
                  <a:pt x="2396642" y="2190498"/>
                  <a:pt x="2422488" y="2096902"/>
                  <a:pt x="2369794" y="2202287"/>
                </a:cubicBezTo>
                <a:cubicBezTo>
                  <a:pt x="2348329" y="2193701"/>
                  <a:pt x="2327332" y="2183841"/>
                  <a:pt x="2305400" y="2176530"/>
                </a:cubicBezTo>
                <a:cubicBezTo>
                  <a:pt x="2288608" y="2170933"/>
                  <a:pt x="2270961" y="2168308"/>
                  <a:pt x="2253885" y="2163651"/>
                </a:cubicBezTo>
                <a:cubicBezTo>
                  <a:pt x="2172789" y="2141534"/>
                  <a:pt x="2183778" y="2144575"/>
                  <a:pt x="2125096" y="2125014"/>
                </a:cubicBezTo>
                <a:cubicBezTo>
                  <a:pt x="2112217" y="2112135"/>
                  <a:pt x="2103972" y="2091381"/>
                  <a:pt x="2086459" y="2086378"/>
                </a:cubicBezTo>
                <a:cubicBezTo>
                  <a:pt x="2021398" y="2067790"/>
                  <a:pt x="2037351" y="2122607"/>
                  <a:pt x="2009186" y="2150772"/>
                </a:cubicBezTo>
                <a:cubicBezTo>
                  <a:pt x="1999586" y="2160371"/>
                  <a:pt x="1983428" y="2159358"/>
                  <a:pt x="1970549" y="2163651"/>
                </a:cubicBezTo>
                <a:cubicBezTo>
                  <a:pt x="1896083" y="2145034"/>
                  <a:pt x="1873589" y="2115663"/>
                  <a:pt x="1816003" y="2163651"/>
                </a:cubicBezTo>
                <a:cubicBezTo>
                  <a:pt x="1804112" y="2173560"/>
                  <a:pt x="1798831" y="2189408"/>
                  <a:pt x="1790245" y="2202287"/>
                </a:cubicBezTo>
                <a:cubicBezTo>
                  <a:pt x="1755901" y="2197994"/>
                  <a:pt x="1721267" y="2195600"/>
                  <a:pt x="1687214" y="2189409"/>
                </a:cubicBezTo>
                <a:cubicBezTo>
                  <a:pt x="1673857" y="2186981"/>
                  <a:pt x="1661630" y="2180260"/>
                  <a:pt x="1648577" y="2176530"/>
                </a:cubicBezTo>
                <a:cubicBezTo>
                  <a:pt x="1631558" y="2171667"/>
                  <a:pt x="1614234" y="2167944"/>
                  <a:pt x="1597062" y="2163651"/>
                </a:cubicBezTo>
                <a:cubicBezTo>
                  <a:pt x="1592769" y="2176530"/>
                  <a:pt x="1593782" y="2192688"/>
                  <a:pt x="1584183" y="2202287"/>
                </a:cubicBezTo>
                <a:cubicBezTo>
                  <a:pt x="1551985" y="2234484"/>
                  <a:pt x="1494032" y="2197995"/>
                  <a:pt x="1468273" y="2189409"/>
                </a:cubicBezTo>
                <a:cubicBezTo>
                  <a:pt x="1433929" y="2193702"/>
                  <a:pt x="1399382" y="2196597"/>
                  <a:pt x="1365242" y="2202287"/>
                </a:cubicBezTo>
                <a:cubicBezTo>
                  <a:pt x="1347783" y="2205197"/>
                  <a:pt x="1331407" y="2216008"/>
                  <a:pt x="1313727" y="2215166"/>
                </a:cubicBezTo>
                <a:cubicBezTo>
                  <a:pt x="1240327" y="2211671"/>
                  <a:pt x="1167766" y="2197995"/>
                  <a:pt x="1094786" y="2189409"/>
                </a:cubicBezTo>
                <a:cubicBezTo>
                  <a:pt x="1090493" y="2172237"/>
                  <a:pt x="1091725" y="2152621"/>
                  <a:pt x="1081907" y="2137893"/>
                </a:cubicBezTo>
                <a:cubicBezTo>
                  <a:pt x="1067640" y="2116493"/>
                  <a:pt x="1026675" y="2106604"/>
                  <a:pt x="1004634" y="2099257"/>
                </a:cubicBezTo>
                <a:lnTo>
                  <a:pt x="695541" y="2112135"/>
                </a:lnTo>
                <a:cubicBezTo>
                  <a:pt x="660067" y="2120412"/>
                  <a:pt x="648578" y="2169203"/>
                  <a:pt x="618268" y="2189409"/>
                </a:cubicBezTo>
                <a:lnTo>
                  <a:pt x="579631" y="2215166"/>
                </a:lnTo>
                <a:cubicBezTo>
                  <a:pt x="575338" y="2228045"/>
                  <a:pt x="576351" y="2244204"/>
                  <a:pt x="566752" y="2253803"/>
                </a:cubicBezTo>
                <a:cubicBezTo>
                  <a:pt x="540885" y="2279670"/>
                  <a:pt x="502742" y="2260339"/>
                  <a:pt x="476600" y="2253803"/>
                </a:cubicBezTo>
                <a:cubicBezTo>
                  <a:pt x="468903" y="2230712"/>
                  <a:pt x="453878" y="2179566"/>
                  <a:pt x="437963" y="2163651"/>
                </a:cubicBezTo>
                <a:cubicBezTo>
                  <a:pt x="424388" y="2150076"/>
                  <a:pt x="403620" y="2146479"/>
                  <a:pt x="386448" y="2137893"/>
                </a:cubicBezTo>
                <a:cubicBezTo>
                  <a:pt x="365488" y="2140887"/>
                  <a:pt x="151695" y="2165119"/>
                  <a:pt x="103113" y="2189409"/>
                </a:cubicBezTo>
                <a:lnTo>
                  <a:pt x="51597" y="2215166"/>
                </a:lnTo>
                <a:cubicBezTo>
                  <a:pt x="38111" y="2120764"/>
                  <a:pt x="-2064" y="2155065"/>
                  <a:pt x="82" y="2137893"/>
                </a:cubicBezTo>
                <a:close/>
              </a:path>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sp>
        <p:nvSpPr>
          <p:cNvPr id="22" name="TextBox 21"/>
          <p:cNvSpPr txBox="1"/>
          <p:nvPr/>
        </p:nvSpPr>
        <p:spPr>
          <a:xfrm>
            <a:off x="7019533" y="5334000"/>
            <a:ext cx="829067" cy="369332"/>
          </a:xfrm>
          <a:prstGeom prst="rect">
            <a:avLst/>
          </a:prstGeom>
          <a:noFill/>
        </p:spPr>
        <p:txBody>
          <a:bodyPr wrap="square" rtlCol="0">
            <a:spAutoFit/>
          </a:bodyPr>
          <a:lstStyle/>
          <a:p>
            <a:r>
              <a:rPr lang="en-US" dirty="0" smtClean="0"/>
              <a:t>HC</a:t>
            </a:r>
            <a:endParaRPr lang="en-GB" dirty="0"/>
          </a:p>
        </p:txBody>
      </p:sp>
      <p:cxnSp>
        <p:nvCxnSpPr>
          <p:cNvPr id="24" name="Straight Arrow Connector 23"/>
          <p:cNvCxnSpPr>
            <a:stCxn id="21" idx="25"/>
          </p:cNvCxnSpPr>
          <p:nvPr/>
        </p:nvCxnSpPr>
        <p:spPr bwMode="auto">
          <a:xfrm flipH="1" flipV="1">
            <a:off x="4114800" y="5703332"/>
            <a:ext cx="1233760" cy="11455"/>
          </a:xfrm>
          <a:prstGeom prst="straightConnector1">
            <a:avLst/>
          </a:prstGeom>
          <a:solidFill>
            <a:schemeClr val="bg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p:cNvSpPr txBox="1"/>
          <p:nvPr/>
        </p:nvSpPr>
        <p:spPr>
          <a:xfrm>
            <a:off x="228600" y="5023472"/>
            <a:ext cx="3886200" cy="646331"/>
          </a:xfrm>
          <a:prstGeom prst="rect">
            <a:avLst/>
          </a:prstGeom>
          <a:noFill/>
        </p:spPr>
        <p:txBody>
          <a:bodyPr wrap="square" rtlCol="0">
            <a:spAutoFit/>
          </a:bodyPr>
          <a:lstStyle/>
          <a:p>
            <a:r>
              <a:rPr lang="en-US" dirty="0" smtClean="0"/>
              <a:t>Remove any edge from HC, the left one is HP</a:t>
            </a:r>
            <a:endParaRPr lang="en-GB" dirty="0"/>
          </a:p>
        </p:txBody>
      </p:sp>
      <p:cxnSp>
        <p:nvCxnSpPr>
          <p:cNvPr id="27" name="Straight Connector 26"/>
          <p:cNvCxnSpPr>
            <a:endCxn id="7" idx="49"/>
          </p:cNvCxnSpPr>
          <p:nvPr/>
        </p:nvCxnSpPr>
        <p:spPr bwMode="auto">
          <a:xfrm>
            <a:off x="609600" y="2895600"/>
            <a:ext cx="2129498" cy="1623274"/>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65587454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914400"/>
            <a:ext cx="8001000" cy="369332"/>
          </a:xfrm>
          <a:prstGeom prst="rect">
            <a:avLst/>
          </a:prstGeom>
          <a:noFill/>
        </p:spPr>
        <p:txBody>
          <a:bodyPr wrap="square" rtlCol="0">
            <a:spAutoFit/>
          </a:bodyPr>
          <a:lstStyle/>
          <a:p>
            <a:r>
              <a:rPr lang="en-US" dirty="0" smtClean="0"/>
              <a:t>Algorithms to find spanning tree in a graph (BFS, DFS)</a:t>
            </a:r>
            <a:endParaRPr lang="en-GB" dirty="0"/>
          </a:p>
        </p:txBody>
      </p:sp>
      <p:sp>
        <p:nvSpPr>
          <p:cNvPr id="8" name="Isosceles Triangle 7"/>
          <p:cNvSpPr/>
          <p:nvPr/>
        </p:nvSpPr>
        <p:spPr bwMode="auto">
          <a:xfrm>
            <a:off x="838200" y="2286000"/>
            <a:ext cx="2209800" cy="1295400"/>
          </a:xfrm>
          <a:prstGeom prst="triangl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sp>
        <p:nvSpPr>
          <p:cNvPr id="9" name="Rectangle 8"/>
          <p:cNvSpPr/>
          <p:nvPr/>
        </p:nvSpPr>
        <p:spPr bwMode="auto">
          <a:xfrm>
            <a:off x="838200" y="3581400"/>
            <a:ext cx="2209800" cy="1676400"/>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cxnSp>
        <p:nvCxnSpPr>
          <p:cNvPr id="11" name="Straight Connector 10"/>
          <p:cNvCxnSpPr>
            <a:stCxn id="8" idx="3"/>
          </p:cNvCxnSpPr>
          <p:nvPr/>
        </p:nvCxnSpPr>
        <p:spPr bwMode="auto">
          <a:xfrm flipH="1">
            <a:off x="838200" y="3581400"/>
            <a:ext cx="1104900" cy="16764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a:stCxn id="9" idx="0"/>
          </p:cNvCxnSpPr>
          <p:nvPr/>
        </p:nvCxnSpPr>
        <p:spPr bwMode="auto">
          <a:xfrm>
            <a:off x="1943100" y="3581400"/>
            <a:ext cx="1104900" cy="16764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p:cNvCxnSpPr>
            <a:stCxn id="8" idx="0"/>
            <a:endCxn id="9" idx="0"/>
          </p:cNvCxnSpPr>
          <p:nvPr/>
        </p:nvCxnSpPr>
        <p:spPr bwMode="auto">
          <a:xfrm>
            <a:off x="1943100" y="2286000"/>
            <a:ext cx="0" cy="12954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Box 17"/>
          <p:cNvSpPr txBox="1"/>
          <p:nvPr/>
        </p:nvSpPr>
        <p:spPr>
          <a:xfrm>
            <a:off x="1600200" y="1981200"/>
            <a:ext cx="1143000" cy="369332"/>
          </a:xfrm>
          <a:prstGeom prst="rect">
            <a:avLst/>
          </a:prstGeom>
          <a:noFill/>
        </p:spPr>
        <p:txBody>
          <a:bodyPr wrap="square" rtlCol="0">
            <a:spAutoFit/>
          </a:bodyPr>
          <a:lstStyle/>
          <a:p>
            <a:r>
              <a:rPr lang="en-US" dirty="0" smtClean="0"/>
              <a:t>A, Start</a:t>
            </a:r>
            <a:endParaRPr lang="en-GB" dirty="0"/>
          </a:p>
        </p:txBody>
      </p:sp>
      <p:sp>
        <p:nvSpPr>
          <p:cNvPr id="19" name="TextBox 18"/>
          <p:cNvSpPr txBox="1"/>
          <p:nvPr/>
        </p:nvSpPr>
        <p:spPr>
          <a:xfrm>
            <a:off x="228600" y="3352800"/>
            <a:ext cx="609600" cy="381000"/>
          </a:xfrm>
          <a:prstGeom prst="rect">
            <a:avLst/>
          </a:prstGeom>
          <a:noFill/>
        </p:spPr>
        <p:txBody>
          <a:bodyPr wrap="square" rtlCol="0">
            <a:spAutoFit/>
          </a:bodyPr>
          <a:lstStyle/>
          <a:p>
            <a:r>
              <a:rPr lang="en-US" dirty="0" smtClean="0"/>
              <a:t>B</a:t>
            </a:r>
            <a:endParaRPr lang="en-GB" dirty="0"/>
          </a:p>
        </p:txBody>
      </p:sp>
      <p:sp>
        <p:nvSpPr>
          <p:cNvPr id="20" name="TextBox 19"/>
          <p:cNvSpPr txBox="1"/>
          <p:nvPr/>
        </p:nvSpPr>
        <p:spPr>
          <a:xfrm>
            <a:off x="1866900" y="3240646"/>
            <a:ext cx="609600" cy="381000"/>
          </a:xfrm>
          <a:prstGeom prst="rect">
            <a:avLst/>
          </a:prstGeom>
          <a:noFill/>
        </p:spPr>
        <p:txBody>
          <a:bodyPr wrap="square" rtlCol="0">
            <a:spAutoFit/>
          </a:bodyPr>
          <a:lstStyle/>
          <a:p>
            <a:r>
              <a:rPr lang="en-US" dirty="0"/>
              <a:t>C</a:t>
            </a:r>
            <a:endParaRPr lang="en-GB" dirty="0"/>
          </a:p>
        </p:txBody>
      </p:sp>
      <p:sp>
        <p:nvSpPr>
          <p:cNvPr id="21" name="TextBox 20"/>
          <p:cNvSpPr txBox="1"/>
          <p:nvPr/>
        </p:nvSpPr>
        <p:spPr>
          <a:xfrm>
            <a:off x="2819400" y="3240646"/>
            <a:ext cx="609600" cy="381000"/>
          </a:xfrm>
          <a:prstGeom prst="rect">
            <a:avLst/>
          </a:prstGeom>
          <a:noFill/>
        </p:spPr>
        <p:txBody>
          <a:bodyPr wrap="square" rtlCol="0">
            <a:spAutoFit/>
          </a:bodyPr>
          <a:lstStyle/>
          <a:p>
            <a:r>
              <a:rPr lang="en-US" dirty="0"/>
              <a:t>D</a:t>
            </a:r>
            <a:endParaRPr lang="en-GB" dirty="0"/>
          </a:p>
        </p:txBody>
      </p:sp>
      <p:sp>
        <p:nvSpPr>
          <p:cNvPr id="22" name="TextBox 21"/>
          <p:cNvSpPr txBox="1"/>
          <p:nvPr/>
        </p:nvSpPr>
        <p:spPr>
          <a:xfrm>
            <a:off x="410514" y="5217554"/>
            <a:ext cx="609600" cy="381000"/>
          </a:xfrm>
          <a:prstGeom prst="rect">
            <a:avLst/>
          </a:prstGeom>
          <a:noFill/>
        </p:spPr>
        <p:txBody>
          <a:bodyPr wrap="square" rtlCol="0">
            <a:spAutoFit/>
          </a:bodyPr>
          <a:lstStyle/>
          <a:p>
            <a:r>
              <a:rPr lang="en-US" dirty="0"/>
              <a:t>E</a:t>
            </a:r>
            <a:endParaRPr lang="en-GB" dirty="0"/>
          </a:p>
        </p:txBody>
      </p:sp>
      <p:sp>
        <p:nvSpPr>
          <p:cNvPr id="23" name="TextBox 22"/>
          <p:cNvSpPr txBox="1"/>
          <p:nvPr/>
        </p:nvSpPr>
        <p:spPr>
          <a:xfrm>
            <a:off x="2876550" y="5157314"/>
            <a:ext cx="609600" cy="381000"/>
          </a:xfrm>
          <a:prstGeom prst="rect">
            <a:avLst/>
          </a:prstGeom>
          <a:noFill/>
        </p:spPr>
        <p:txBody>
          <a:bodyPr wrap="square" rtlCol="0">
            <a:spAutoFit/>
          </a:bodyPr>
          <a:lstStyle/>
          <a:p>
            <a:r>
              <a:rPr lang="en-US" dirty="0"/>
              <a:t>F</a:t>
            </a:r>
            <a:endParaRPr lang="en-GB" dirty="0"/>
          </a:p>
        </p:txBody>
      </p:sp>
      <p:graphicFrame>
        <p:nvGraphicFramePr>
          <p:cNvPr id="24" name="Table 23"/>
          <p:cNvGraphicFramePr>
            <a:graphicFrameLocks noGrp="1"/>
          </p:cNvGraphicFramePr>
          <p:nvPr>
            <p:extLst>
              <p:ext uri="{D42A27DB-BD31-4B8C-83A1-F6EECF244321}">
                <p14:modId xmlns:p14="http://schemas.microsoft.com/office/powerpoint/2010/main" val="3607150553"/>
              </p:ext>
            </p:extLst>
          </p:nvPr>
        </p:nvGraphicFramePr>
        <p:xfrm>
          <a:off x="3733800" y="2350532"/>
          <a:ext cx="5105400" cy="2667000"/>
        </p:xfrm>
        <a:graphic>
          <a:graphicData uri="http://schemas.openxmlformats.org/drawingml/2006/table">
            <a:tbl>
              <a:tblPr firstRow="1" bandRow="1">
                <a:tableStyleId>{5C22544A-7EE6-4342-B048-85BDC9FD1C3A}</a:tableStyleId>
              </a:tblPr>
              <a:tblGrid>
                <a:gridCol w="1701800"/>
                <a:gridCol w="1701800"/>
                <a:gridCol w="1701800"/>
              </a:tblGrid>
              <a:tr h="370840">
                <a:tc>
                  <a:txBody>
                    <a:bodyPr/>
                    <a:lstStyle/>
                    <a:p>
                      <a:r>
                        <a:rPr lang="en-US" dirty="0" smtClean="0"/>
                        <a:t>Node</a:t>
                      </a:r>
                      <a:endParaRPr lang="en-GB" dirty="0"/>
                    </a:p>
                  </a:txBody>
                  <a:tcPr/>
                </a:tc>
                <a:tc>
                  <a:txBody>
                    <a:bodyPr/>
                    <a:lstStyle/>
                    <a:p>
                      <a:r>
                        <a:rPr lang="en-US" dirty="0" smtClean="0"/>
                        <a:t>Adjacent</a:t>
                      </a:r>
                      <a:r>
                        <a:rPr lang="en-US" baseline="0" dirty="0" smtClean="0"/>
                        <a:t> </a:t>
                      </a:r>
                      <a:endParaRPr lang="en-GB" dirty="0"/>
                    </a:p>
                  </a:txBody>
                  <a:tcPr/>
                </a:tc>
                <a:tc>
                  <a:txBody>
                    <a:bodyPr/>
                    <a:lstStyle/>
                    <a:p>
                      <a:r>
                        <a:rPr lang="en-US" dirty="0" smtClean="0"/>
                        <a:t>Edges in spanning tree</a:t>
                      </a:r>
                      <a:endParaRPr lang="en-GB" dirty="0"/>
                    </a:p>
                  </a:txBody>
                  <a:tcPr/>
                </a:tc>
              </a:tr>
              <a:tr h="370840">
                <a:tc>
                  <a:txBody>
                    <a:bodyPr/>
                    <a:lstStyle/>
                    <a:p>
                      <a:r>
                        <a:rPr lang="en-US" dirty="0" smtClean="0"/>
                        <a:t>A</a:t>
                      </a:r>
                      <a:endParaRPr lang="en-GB" dirty="0"/>
                    </a:p>
                  </a:txBody>
                  <a:tcPr/>
                </a:tc>
                <a:tc>
                  <a:txBody>
                    <a:bodyPr/>
                    <a:lstStyle/>
                    <a:p>
                      <a:r>
                        <a:rPr lang="en-US" dirty="0" smtClean="0"/>
                        <a:t>B, C, D</a:t>
                      </a:r>
                      <a:endParaRPr lang="en-GB" dirty="0"/>
                    </a:p>
                  </a:txBody>
                  <a:tcPr/>
                </a:tc>
                <a:tc>
                  <a:txBody>
                    <a:bodyPr/>
                    <a:lstStyle/>
                    <a:p>
                      <a:r>
                        <a:rPr lang="en-US" dirty="0" smtClean="0"/>
                        <a:t>(A,B), (A, C) , (A,D)</a:t>
                      </a:r>
                      <a:endParaRPr lang="en-GB" dirty="0"/>
                    </a:p>
                  </a:txBody>
                  <a:tcPr/>
                </a:tc>
              </a:tr>
              <a:tr h="370840">
                <a:tc>
                  <a:txBody>
                    <a:bodyPr/>
                    <a:lstStyle/>
                    <a:p>
                      <a:r>
                        <a:rPr lang="en-US" dirty="0" smtClean="0"/>
                        <a:t>B</a:t>
                      </a:r>
                      <a:endParaRPr lang="en-GB" dirty="0"/>
                    </a:p>
                  </a:txBody>
                  <a:tcPr/>
                </a:tc>
                <a:tc>
                  <a:txBody>
                    <a:bodyPr/>
                    <a:lstStyle/>
                    <a:p>
                      <a:r>
                        <a:rPr lang="en-US" dirty="0" smtClean="0"/>
                        <a:t>E</a:t>
                      </a:r>
                      <a:endParaRPr lang="en-GB" dirty="0"/>
                    </a:p>
                  </a:txBody>
                  <a:tcPr/>
                </a:tc>
                <a:tc>
                  <a:txBody>
                    <a:bodyPr/>
                    <a:lstStyle/>
                    <a:p>
                      <a:r>
                        <a:rPr lang="en-US" dirty="0" smtClean="0"/>
                        <a:t>(B, E)</a:t>
                      </a:r>
                      <a:endParaRPr lang="en-GB" dirty="0"/>
                    </a:p>
                  </a:txBody>
                  <a:tcPr/>
                </a:tc>
              </a:tr>
              <a:tr h="370840">
                <a:tc>
                  <a:txBody>
                    <a:bodyPr/>
                    <a:lstStyle/>
                    <a:p>
                      <a:r>
                        <a:rPr lang="en-US" dirty="0" smtClean="0"/>
                        <a:t>C</a:t>
                      </a:r>
                      <a:endParaRPr lang="en-GB" dirty="0"/>
                    </a:p>
                  </a:txBody>
                  <a:tcPr/>
                </a:tc>
                <a:tc>
                  <a:txBody>
                    <a:bodyPr/>
                    <a:lstStyle/>
                    <a:p>
                      <a:r>
                        <a:rPr lang="en-US" dirty="0" smtClean="0"/>
                        <a:t>E,</a:t>
                      </a:r>
                      <a:r>
                        <a:rPr lang="en-US" baseline="0" dirty="0" smtClean="0"/>
                        <a:t> F</a:t>
                      </a:r>
                      <a:endParaRPr lang="en-GB" dirty="0"/>
                    </a:p>
                  </a:txBody>
                  <a:tcPr/>
                </a:tc>
                <a:tc>
                  <a:txBody>
                    <a:bodyPr/>
                    <a:lstStyle/>
                    <a:p>
                      <a:r>
                        <a:rPr lang="en-US" dirty="0" smtClean="0"/>
                        <a:t>(C, F)</a:t>
                      </a:r>
                      <a:endParaRPr lang="en-GB" dirty="0"/>
                    </a:p>
                  </a:txBody>
                  <a:tcPr/>
                </a:tc>
              </a:tr>
              <a:tr h="370840">
                <a:tc>
                  <a:txBody>
                    <a:bodyPr/>
                    <a:lstStyle/>
                    <a:p>
                      <a:r>
                        <a:rPr lang="en-US" dirty="0" smtClean="0"/>
                        <a:t>D </a:t>
                      </a:r>
                      <a:endParaRPr lang="en-GB" dirty="0"/>
                    </a:p>
                  </a:txBody>
                  <a:tcPr/>
                </a:tc>
                <a:tc>
                  <a:txBody>
                    <a:bodyPr/>
                    <a:lstStyle/>
                    <a:p>
                      <a:r>
                        <a:rPr lang="en-US" dirty="0" smtClean="0"/>
                        <a:t>F </a:t>
                      </a:r>
                      <a:endParaRPr lang="en-GB" dirty="0"/>
                    </a:p>
                  </a:txBody>
                  <a:tcPr/>
                </a:tc>
                <a:tc>
                  <a:txBody>
                    <a:bodyPr/>
                    <a:lstStyle/>
                    <a:p>
                      <a:r>
                        <a:rPr lang="en-US" dirty="0" smtClean="0"/>
                        <a:t>CIRCUIT</a:t>
                      </a:r>
                      <a:endParaRPr lang="en-GB" dirty="0"/>
                    </a:p>
                  </a:txBody>
                  <a:tcPr/>
                </a:tc>
              </a:tr>
            </a:tbl>
          </a:graphicData>
        </a:graphic>
      </p:graphicFrame>
      <p:sp>
        <p:nvSpPr>
          <p:cNvPr id="25" name="Freeform 24"/>
          <p:cNvSpPr/>
          <p:nvPr/>
        </p:nvSpPr>
        <p:spPr bwMode="auto">
          <a:xfrm>
            <a:off x="707262" y="2329763"/>
            <a:ext cx="1211690" cy="2899200"/>
          </a:xfrm>
          <a:custGeom>
            <a:avLst/>
            <a:gdLst>
              <a:gd name="connsiteX0" fmla="*/ 1211690 w 1211690"/>
              <a:gd name="connsiteY0" fmla="*/ 39950 h 2899200"/>
              <a:gd name="connsiteX1" fmla="*/ 1121538 w 1211690"/>
              <a:gd name="connsiteY1" fmla="*/ 14192 h 2899200"/>
              <a:gd name="connsiteX2" fmla="*/ 1070023 w 1211690"/>
              <a:gd name="connsiteY2" fmla="*/ 1313 h 2899200"/>
              <a:gd name="connsiteX3" fmla="*/ 1044265 w 1211690"/>
              <a:gd name="connsiteY3" fmla="*/ 39950 h 2899200"/>
              <a:gd name="connsiteX4" fmla="*/ 1018507 w 1211690"/>
              <a:gd name="connsiteY4" fmla="*/ 246012 h 2899200"/>
              <a:gd name="connsiteX5" fmla="*/ 966992 w 1211690"/>
              <a:gd name="connsiteY5" fmla="*/ 258891 h 2899200"/>
              <a:gd name="connsiteX6" fmla="*/ 825324 w 1211690"/>
              <a:gd name="connsiteY6" fmla="*/ 284648 h 2899200"/>
              <a:gd name="connsiteX7" fmla="*/ 838203 w 1211690"/>
              <a:gd name="connsiteY7" fmla="*/ 567983 h 2899200"/>
              <a:gd name="connsiteX8" fmla="*/ 786687 w 1211690"/>
              <a:gd name="connsiteY8" fmla="*/ 606620 h 2899200"/>
              <a:gd name="connsiteX9" fmla="*/ 670777 w 1211690"/>
              <a:gd name="connsiteY9" fmla="*/ 632378 h 2899200"/>
              <a:gd name="connsiteX10" fmla="*/ 709414 w 1211690"/>
              <a:gd name="connsiteY10" fmla="*/ 722530 h 2899200"/>
              <a:gd name="connsiteX11" fmla="*/ 683656 w 1211690"/>
              <a:gd name="connsiteY11" fmla="*/ 774045 h 2899200"/>
              <a:gd name="connsiteX12" fmla="*/ 426079 w 1211690"/>
              <a:gd name="connsiteY12" fmla="*/ 812682 h 2899200"/>
              <a:gd name="connsiteX13" fmla="*/ 438958 w 1211690"/>
              <a:gd name="connsiteY13" fmla="*/ 915713 h 2899200"/>
              <a:gd name="connsiteX14" fmla="*/ 451837 w 1211690"/>
              <a:gd name="connsiteY14" fmla="*/ 967229 h 2899200"/>
              <a:gd name="connsiteX15" fmla="*/ 348806 w 1211690"/>
              <a:gd name="connsiteY15" fmla="*/ 992986 h 2899200"/>
              <a:gd name="connsiteX16" fmla="*/ 310169 w 1211690"/>
              <a:gd name="connsiteY16" fmla="*/ 1018744 h 2899200"/>
              <a:gd name="connsiteX17" fmla="*/ 258653 w 1211690"/>
              <a:gd name="connsiteY17" fmla="*/ 1031623 h 2899200"/>
              <a:gd name="connsiteX18" fmla="*/ 323048 w 1211690"/>
              <a:gd name="connsiteY18" fmla="*/ 1096017 h 2899200"/>
              <a:gd name="connsiteX19" fmla="*/ 284411 w 1211690"/>
              <a:gd name="connsiteY19" fmla="*/ 1121775 h 2899200"/>
              <a:gd name="connsiteX20" fmla="*/ 129865 w 1211690"/>
              <a:gd name="connsiteY20" fmla="*/ 1147533 h 2899200"/>
              <a:gd name="connsiteX21" fmla="*/ 181380 w 1211690"/>
              <a:gd name="connsiteY21" fmla="*/ 1237685 h 2899200"/>
              <a:gd name="connsiteX22" fmla="*/ 194259 w 1211690"/>
              <a:gd name="connsiteY22" fmla="*/ 1276322 h 2899200"/>
              <a:gd name="connsiteX23" fmla="*/ 168501 w 1211690"/>
              <a:gd name="connsiteY23" fmla="*/ 1314958 h 2899200"/>
              <a:gd name="connsiteX24" fmla="*/ 129865 w 1211690"/>
              <a:gd name="connsiteY24" fmla="*/ 1327837 h 2899200"/>
              <a:gd name="connsiteX25" fmla="*/ 65470 w 1211690"/>
              <a:gd name="connsiteY25" fmla="*/ 1353595 h 2899200"/>
              <a:gd name="connsiteX26" fmla="*/ 104107 w 1211690"/>
              <a:gd name="connsiteY26" fmla="*/ 1392231 h 2899200"/>
              <a:gd name="connsiteX27" fmla="*/ 142744 w 1211690"/>
              <a:gd name="connsiteY27" fmla="*/ 1417989 h 2899200"/>
              <a:gd name="connsiteX28" fmla="*/ 168501 w 1211690"/>
              <a:gd name="connsiteY28" fmla="*/ 1495262 h 2899200"/>
              <a:gd name="connsiteX29" fmla="*/ 155623 w 1211690"/>
              <a:gd name="connsiteY29" fmla="*/ 1533899 h 2899200"/>
              <a:gd name="connsiteX30" fmla="*/ 78349 w 1211690"/>
              <a:gd name="connsiteY30" fmla="*/ 1598293 h 2899200"/>
              <a:gd name="connsiteX31" fmla="*/ 65470 w 1211690"/>
              <a:gd name="connsiteY31" fmla="*/ 1649809 h 2899200"/>
              <a:gd name="connsiteX32" fmla="*/ 104107 w 1211690"/>
              <a:gd name="connsiteY32" fmla="*/ 1662688 h 2899200"/>
              <a:gd name="connsiteX33" fmla="*/ 142744 w 1211690"/>
              <a:gd name="connsiteY33" fmla="*/ 1688445 h 2899200"/>
              <a:gd name="connsiteX34" fmla="*/ 194259 w 1211690"/>
              <a:gd name="connsiteY34" fmla="*/ 1714203 h 2899200"/>
              <a:gd name="connsiteX35" fmla="*/ 220017 w 1211690"/>
              <a:gd name="connsiteY35" fmla="*/ 1752840 h 2899200"/>
              <a:gd name="connsiteX36" fmla="*/ 65470 w 1211690"/>
              <a:gd name="connsiteY36" fmla="*/ 1791476 h 2899200"/>
              <a:gd name="connsiteX37" fmla="*/ 1076 w 1211690"/>
              <a:gd name="connsiteY37" fmla="*/ 1817234 h 2899200"/>
              <a:gd name="connsiteX38" fmla="*/ 39713 w 1211690"/>
              <a:gd name="connsiteY38" fmla="*/ 1830113 h 2899200"/>
              <a:gd name="connsiteX39" fmla="*/ 142744 w 1211690"/>
              <a:gd name="connsiteY39" fmla="*/ 1907386 h 2899200"/>
              <a:gd name="connsiteX40" fmla="*/ 181380 w 1211690"/>
              <a:gd name="connsiteY40" fmla="*/ 1920265 h 2899200"/>
              <a:gd name="connsiteX41" fmla="*/ 207138 w 1211690"/>
              <a:gd name="connsiteY41" fmla="*/ 1958902 h 2899200"/>
              <a:gd name="connsiteX42" fmla="*/ 181380 w 1211690"/>
              <a:gd name="connsiteY42" fmla="*/ 1997538 h 2899200"/>
              <a:gd name="connsiteX43" fmla="*/ 155623 w 1211690"/>
              <a:gd name="connsiteY43" fmla="*/ 2049054 h 2899200"/>
              <a:gd name="connsiteX44" fmla="*/ 194259 w 1211690"/>
              <a:gd name="connsiteY44" fmla="*/ 2074812 h 2899200"/>
              <a:gd name="connsiteX45" fmla="*/ 155623 w 1211690"/>
              <a:gd name="connsiteY45" fmla="*/ 2100569 h 2899200"/>
              <a:gd name="connsiteX46" fmla="*/ 39713 w 1211690"/>
              <a:gd name="connsiteY46" fmla="*/ 2113448 h 2899200"/>
              <a:gd name="connsiteX47" fmla="*/ 91228 w 1211690"/>
              <a:gd name="connsiteY47" fmla="*/ 2139206 h 2899200"/>
              <a:gd name="connsiteX48" fmla="*/ 194259 w 1211690"/>
              <a:gd name="connsiteY48" fmla="*/ 2190722 h 2899200"/>
              <a:gd name="connsiteX49" fmla="*/ 284411 w 1211690"/>
              <a:gd name="connsiteY49" fmla="*/ 2242237 h 2899200"/>
              <a:gd name="connsiteX50" fmla="*/ 78349 w 1211690"/>
              <a:gd name="connsiteY50" fmla="*/ 2255116 h 2899200"/>
              <a:gd name="connsiteX51" fmla="*/ 65470 w 1211690"/>
              <a:gd name="connsiteY51" fmla="*/ 2293752 h 2899200"/>
              <a:gd name="connsiteX52" fmla="*/ 129865 w 1211690"/>
              <a:gd name="connsiteY52" fmla="*/ 2409662 h 2899200"/>
              <a:gd name="connsiteX53" fmla="*/ 155623 w 1211690"/>
              <a:gd name="connsiteY53" fmla="*/ 2448299 h 2899200"/>
              <a:gd name="connsiteX54" fmla="*/ 194259 w 1211690"/>
              <a:gd name="connsiteY54" fmla="*/ 2461178 h 2899200"/>
              <a:gd name="connsiteX55" fmla="*/ 39713 w 1211690"/>
              <a:gd name="connsiteY55" fmla="*/ 2499814 h 2899200"/>
              <a:gd name="connsiteX56" fmla="*/ 142744 w 1211690"/>
              <a:gd name="connsiteY56" fmla="*/ 2564209 h 2899200"/>
              <a:gd name="connsiteX57" fmla="*/ 194259 w 1211690"/>
              <a:gd name="connsiteY57" fmla="*/ 2577088 h 2899200"/>
              <a:gd name="connsiteX58" fmla="*/ 207138 w 1211690"/>
              <a:gd name="connsiteY58" fmla="*/ 2615724 h 2899200"/>
              <a:gd name="connsiteX59" fmla="*/ 129865 w 1211690"/>
              <a:gd name="connsiteY59" fmla="*/ 2641482 h 2899200"/>
              <a:gd name="connsiteX60" fmla="*/ 78349 w 1211690"/>
              <a:gd name="connsiteY60" fmla="*/ 2680119 h 2899200"/>
              <a:gd name="connsiteX61" fmla="*/ 91228 w 1211690"/>
              <a:gd name="connsiteY61" fmla="*/ 2757392 h 2899200"/>
              <a:gd name="connsiteX62" fmla="*/ 142744 w 1211690"/>
              <a:gd name="connsiteY62" fmla="*/ 2783150 h 2899200"/>
              <a:gd name="connsiteX63" fmla="*/ 155623 w 1211690"/>
              <a:gd name="connsiteY63" fmla="*/ 2821786 h 2899200"/>
              <a:gd name="connsiteX64" fmla="*/ 207138 w 1211690"/>
              <a:gd name="connsiteY64" fmla="*/ 2847544 h 2899200"/>
              <a:gd name="connsiteX65" fmla="*/ 194259 w 1211690"/>
              <a:gd name="connsiteY65" fmla="*/ 2886181 h 2899200"/>
              <a:gd name="connsiteX66" fmla="*/ 52592 w 1211690"/>
              <a:gd name="connsiteY66" fmla="*/ 2899060 h 289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211690" h="2899200">
                <a:moveTo>
                  <a:pt x="1211690" y="39950"/>
                </a:moveTo>
                <a:lnTo>
                  <a:pt x="1121538" y="14192"/>
                </a:lnTo>
                <a:cubicBezTo>
                  <a:pt x="1104462" y="9535"/>
                  <a:pt x="1086815" y="-4284"/>
                  <a:pt x="1070023" y="1313"/>
                </a:cubicBezTo>
                <a:cubicBezTo>
                  <a:pt x="1055339" y="6208"/>
                  <a:pt x="1052851" y="27071"/>
                  <a:pt x="1044265" y="39950"/>
                </a:cubicBezTo>
                <a:cubicBezTo>
                  <a:pt x="1035679" y="108637"/>
                  <a:pt x="1041545" y="180736"/>
                  <a:pt x="1018507" y="246012"/>
                </a:cubicBezTo>
                <a:cubicBezTo>
                  <a:pt x="1012616" y="262703"/>
                  <a:pt x="984348" y="255420"/>
                  <a:pt x="966992" y="258891"/>
                </a:cubicBezTo>
                <a:cubicBezTo>
                  <a:pt x="919927" y="268304"/>
                  <a:pt x="872547" y="276062"/>
                  <a:pt x="825324" y="284648"/>
                </a:cubicBezTo>
                <a:cubicBezTo>
                  <a:pt x="836404" y="356668"/>
                  <a:pt x="871492" y="488089"/>
                  <a:pt x="838203" y="567983"/>
                </a:cubicBezTo>
                <a:cubicBezTo>
                  <a:pt x="829947" y="587797"/>
                  <a:pt x="805886" y="597020"/>
                  <a:pt x="786687" y="606620"/>
                </a:cubicBezTo>
                <a:cubicBezTo>
                  <a:pt x="774561" y="612683"/>
                  <a:pt x="677552" y="631023"/>
                  <a:pt x="670777" y="632378"/>
                </a:cubicBezTo>
                <a:cubicBezTo>
                  <a:pt x="672829" y="636483"/>
                  <a:pt x="711520" y="707790"/>
                  <a:pt x="709414" y="722530"/>
                </a:cubicBezTo>
                <a:cubicBezTo>
                  <a:pt x="706699" y="741536"/>
                  <a:pt x="695947" y="759296"/>
                  <a:pt x="683656" y="774045"/>
                </a:cubicBezTo>
                <a:cubicBezTo>
                  <a:pt x="630676" y="837622"/>
                  <a:pt x="440924" y="811809"/>
                  <a:pt x="426079" y="812682"/>
                </a:cubicBezTo>
                <a:cubicBezTo>
                  <a:pt x="430372" y="847026"/>
                  <a:pt x="433268" y="881573"/>
                  <a:pt x="438958" y="915713"/>
                </a:cubicBezTo>
                <a:cubicBezTo>
                  <a:pt x="441868" y="933173"/>
                  <a:pt x="465276" y="955710"/>
                  <a:pt x="451837" y="967229"/>
                </a:cubicBezTo>
                <a:cubicBezTo>
                  <a:pt x="424959" y="990267"/>
                  <a:pt x="348806" y="992986"/>
                  <a:pt x="348806" y="992986"/>
                </a:cubicBezTo>
                <a:cubicBezTo>
                  <a:pt x="335927" y="1001572"/>
                  <a:pt x="324396" y="1012647"/>
                  <a:pt x="310169" y="1018744"/>
                </a:cubicBezTo>
                <a:cubicBezTo>
                  <a:pt x="293900" y="1025717"/>
                  <a:pt x="266569" y="1015791"/>
                  <a:pt x="258653" y="1031623"/>
                </a:cubicBezTo>
                <a:cubicBezTo>
                  <a:pt x="247920" y="1053089"/>
                  <a:pt x="316608" y="1091724"/>
                  <a:pt x="323048" y="1096017"/>
                </a:cubicBezTo>
                <a:cubicBezTo>
                  <a:pt x="310169" y="1104603"/>
                  <a:pt x="299679" y="1119230"/>
                  <a:pt x="284411" y="1121775"/>
                </a:cubicBezTo>
                <a:cubicBezTo>
                  <a:pt x="119028" y="1149339"/>
                  <a:pt x="21305" y="1111346"/>
                  <a:pt x="129865" y="1147533"/>
                </a:cubicBezTo>
                <a:cubicBezTo>
                  <a:pt x="155736" y="1186339"/>
                  <a:pt x="161770" y="1191928"/>
                  <a:pt x="181380" y="1237685"/>
                </a:cubicBezTo>
                <a:cubicBezTo>
                  <a:pt x="186728" y="1250163"/>
                  <a:pt x="189966" y="1263443"/>
                  <a:pt x="194259" y="1276322"/>
                </a:cubicBezTo>
                <a:cubicBezTo>
                  <a:pt x="185673" y="1289201"/>
                  <a:pt x="180588" y="1305289"/>
                  <a:pt x="168501" y="1314958"/>
                </a:cubicBezTo>
                <a:cubicBezTo>
                  <a:pt x="157900" y="1323438"/>
                  <a:pt x="142576" y="1323070"/>
                  <a:pt x="129865" y="1327837"/>
                </a:cubicBezTo>
                <a:cubicBezTo>
                  <a:pt x="108218" y="1335955"/>
                  <a:pt x="86935" y="1345009"/>
                  <a:pt x="65470" y="1353595"/>
                </a:cubicBezTo>
                <a:cubicBezTo>
                  <a:pt x="78349" y="1366474"/>
                  <a:pt x="90115" y="1380571"/>
                  <a:pt x="104107" y="1392231"/>
                </a:cubicBezTo>
                <a:cubicBezTo>
                  <a:pt x="115998" y="1402140"/>
                  <a:pt x="134540" y="1404863"/>
                  <a:pt x="142744" y="1417989"/>
                </a:cubicBezTo>
                <a:cubicBezTo>
                  <a:pt x="157134" y="1441013"/>
                  <a:pt x="168501" y="1495262"/>
                  <a:pt x="168501" y="1495262"/>
                </a:cubicBezTo>
                <a:cubicBezTo>
                  <a:pt x="164208" y="1508141"/>
                  <a:pt x="163153" y="1522603"/>
                  <a:pt x="155623" y="1533899"/>
                </a:cubicBezTo>
                <a:cubicBezTo>
                  <a:pt x="135790" y="1563649"/>
                  <a:pt x="106859" y="1579287"/>
                  <a:pt x="78349" y="1598293"/>
                </a:cubicBezTo>
                <a:cubicBezTo>
                  <a:pt x="74056" y="1615465"/>
                  <a:pt x="58896" y="1633375"/>
                  <a:pt x="65470" y="1649809"/>
                </a:cubicBezTo>
                <a:cubicBezTo>
                  <a:pt x="70512" y="1662414"/>
                  <a:pt x="91964" y="1656617"/>
                  <a:pt x="104107" y="1662688"/>
                </a:cubicBezTo>
                <a:cubicBezTo>
                  <a:pt x="117951" y="1669610"/>
                  <a:pt x="129305" y="1680766"/>
                  <a:pt x="142744" y="1688445"/>
                </a:cubicBezTo>
                <a:cubicBezTo>
                  <a:pt x="159413" y="1697970"/>
                  <a:pt x="177087" y="1705617"/>
                  <a:pt x="194259" y="1714203"/>
                </a:cubicBezTo>
                <a:cubicBezTo>
                  <a:pt x="202845" y="1727082"/>
                  <a:pt x="229686" y="1740753"/>
                  <a:pt x="220017" y="1752840"/>
                </a:cubicBezTo>
                <a:cubicBezTo>
                  <a:pt x="204317" y="1772466"/>
                  <a:pt x="86480" y="1787975"/>
                  <a:pt x="65470" y="1791476"/>
                </a:cubicBezTo>
                <a:cubicBezTo>
                  <a:pt x="44005" y="1800062"/>
                  <a:pt x="13899" y="1797998"/>
                  <a:pt x="1076" y="1817234"/>
                </a:cubicBezTo>
                <a:cubicBezTo>
                  <a:pt x="-6454" y="1828530"/>
                  <a:pt x="27571" y="1824042"/>
                  <a:pt x="39713" y="1830113"/>
                </a:cubicBezTo>
                <a:cubicBezTo>
                  <a:pt x="226569" y="1923542"/>
                  <a:pt x="8666" y="1818001"/>
                  <a:pt x="142744" y="1907386"/>
                </a:cubicBezTo>
                <a:cubicBezTo>
                  <a:pt x="154039" y="1914916"/>
                  <a:pt x="168501" y="1915972"/>
                  <a:pt x="181380" y="1920265"/>
                </a:cubicBezTo>
                <a:cubicBezTo>
                  <a:pt x="189966" y="1933144"/>
                  <a:pt x="207138" y="1943423"/>
                  <a:pt x="207138" y="1958902"/>
                </a:cubicBezTo>
                <a:cubicBezTo>
                  <a:pt x="207138" y="1974380"/>
                  <a:pt x="189059" y="1984099"/>
                  <a:pt x="181380" y="1997538"/>
                </a:cubicBezTo>
                <a:cubicBezTo>
                  <a:pt x="171855" y="2014207"/>
                  <a:pt x="164209" y="2031882"/>
                  <a:pt x="155623" y="2049054"/>
                </a:cubicBezTo>
                <a:cubicBezTo>
                  <a:pt x="168502" y="2057640"/>
                  <a:pt x="194259" y="2059334"/>
                  <a:pt x="194259" y="2074812"/>
                </a:cubicBezTo>
                <a:cubicBezTo>
                  <a:pt x="194259" y="2090290"/>
                  <a:pt x="170639" y="2096815"/>
                  <a:pt x="155623" y="2100569"/>
                </a:cubicBezTo>
                <a:cubicBezTo>
                  <a:pt x="117909" y="2109997"/>
                  <a:pt x="78350" y="2109155"/>
                  <a:pt x="39713" y="2113448"/>
                </a:cubicBezTo>
                <a:cubicBezTo>
                  <a:pt x="56885" y="2122034"/>
                  <a:pt x="73582" y="2131643"/>
                  <a:pt x="91228" y="2139206"/>
                </a:cubicBezTo>
                <a:cubicBezTo>
                  <a:pt x="152856" y="2165618"/>
                  <a:pt x="119620" y="2134743"/>
                  <a:pt x="194259" y="2190722"/>
                </a:cubicBezTo>
                <a:cubicBezTo>
                  <a:pt x="270987" y="2248267"/>
                  <a:pt x="190373" y="2218727"/>
                  <a:pt x="284411" y="2242237"/>
                </a:cubicBezTo>
                <a:cubicBezTo>
                  <a:pt x="215724" y="2246530"/>
                  <a:pt x="145341" y="2239353"/>
                  <a:pt x="78349" y="2255116"/>
                </a:cubicBezTo>
                <a:cubicBezTo>
                  <a:pt x="65135" y="2258225"/>
                  <a:pt x="64241" y="2280232"/>
                  <a:pt x="65470" y="2293752"/>
                </a:cubicBezTo>
                <a:cubicBezTo>
                  <a:pt x="75456" y="2403599"/>
                  <a:pt x="64955" y="2388025"/>
                  <a:pt x="129865" y="2409662"/>
                </a:cubicBezTo>
                <a:cubicBezTo>
                  <a:pt x="138451" y="2422541"/>
                  <a:pt x="143536" y="2438629"/>
                  <a:pt x="155623" y="2448299"/>
                </a:cubicBezTo>
                <a:cubicBezTo>
                  <a:pt x="166223" y="2456780"/>
                  <a:pt x="205119" y="2453033"/>
                  <a:pt x="194259" y="2461178"/>
                </a:cubicBezTo>
                <a:cubicBezTo>
                  <a:pt x="176926" y="2474177"/>
                  <a:pt x="69009" y="2493955"/>
                  <a:pt x="39713" y="2499814"/>
                </a:cubicBezTo>
                <a:cubicBezTo>
                  <a:pt x="65563" y="2517047"/>
                  <a:pt x="119439" y="2553851"/>
                  <a:pt x="142744" y="2564209"/>
                </a:cubicBezTo>
                <a:cubicBezTo>
                  <a:pt x="158919" y="2571398"/>
                  <a:pt x="177087" y="2572795"/>
                  <a:pt x="194259" y="2577088"/>
                </a:cubicBezTo>
                <a:cubicBezTo>
                  <a:pt x="198552" y="2589967"/>
                  <a:pt x="216737" y="2606125"/>
                  <a:pt x="207138" y="2615724"/>
                </a:cubicBezTo>
                <a:cubicBezTo>
                  <a:pt x="187939" y="2634923"/>
                  <a:pt x="129865" y="2641482"/>
                  <a:pt x="129865" y="2641482"/>
                </a:cubicBezTo>
                <a:cubicBezTo>
                  <a:pt x="112693" y="2654361"/>
                  <a:pt x="92091" y="2663629"/>
                  <a:pt x="78349" y="2680119"/>
                </a:cubicBezTo>
                <a:cubicBezTo>
                  <a:pt x="54413" y="2708841"/>
                  <a:pt x="64965" y="2735506"/>
                  <a:pt x="91228" y="2757392"/>
                </a:cubicBezTo>
                <a:cubicBezTo>
                  <a:pt x="105977" y="2769683"/>
                  <a:pt x="125572" y="2774564"/>
                  <a:pt x="142744" y="2783150"/>
                </a:cubicBezTo>
                <a:cubicBezTo>
                  <a:pt x="147037" y="2796029"/>
                  <a:pt x="146024" y="2812187"/>
                  <a:pt x="155623" y="2821786"/>
                </a:cubicBezTo>
                <a:cubicBezTo>
                  <a:pt x="169198" y="2835361"/>
                  <a:pt x="197261" y="2831081"/>
                  <a:pt x="207138" y="2847544"/>
                </a:cubicBezTo>
                <a:cubicBezTo>
                  <a:pt x="214122" y="2859185"/>
                  <a:pt x="206401" y="2880110"/>
                  <a:pt x="194259" y="2886181"/>
                </a:cubicBezTo>
                <a:cubicBezTo>
                  <a:pt x="163644" y="2901488"/>
                  <a:pt x="91168" y="2899060"/>
                  <a:pt x="52592" y="2899060"/>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sp>
        <p:nvSpPr>
          <p:cNvPr id="26" name="Freeform 25"/>
          <p:cNvSpPr/>
          <p:nvPr/>
        </p:nvSpPr>
        <p:spPr bwMode="auto">
          <a:xfrm>
            <a:off x="1854558" y="2382592"/>
            <a:ext cx="1197735" cy="2859857"/>
          </a:xfrm>
          <a:custGeom>
            <a:avLst/>
            <a:gdLst>
              <a:gd name="connsiteX0" fmla="*/ 38636 w 1197735"/>
              <a:gd name="connsiteY0" fmla="*/ 0 h 2859857"/>
              <a:gd name="connsiteX1" fmla="*/ 180304 w 1197735"/>
              <a:gd name="connsiteY1" fmla="*/ 25757 h 2859857"/>
              <a:gd name="connsiteX2" fmla="*/ 231819 w 1197735"/>
              <a:gd name="connsiteY2" fmla="*/ 38636 h 2859857"/>
              <a:gd name="connsiteX3" fmla="*/ 321972 w 1197735"/>
              <a:gd name="connsiteY3" fmla="*/ 77273 h 2859857"/>
              <a:gd name="connsiteX4" fmla="*/ 283335 w 1197735"/>
              <a:gd name="connsiteY4" fmla="*/ 115909 h 2859857"/>
              <a:gd name="connsiteX5" fmla="*/ 231819 w 1197735"/>
              <a:gd name="connsiteY5" fmla="*/ 180304 h 2859857"/>
              <a:gd name="connsiteX6" fmla="*/ 167425 w 1197735"/>
              <a:gd name="connsiteY6" fmla="*/ 193183 h 2859857"/>
              <a:gd name="connsiteX7" fmla="*/ 51515 w 1197735"/>
              <a:gd name="connsiteY7" fmla="*/ 257577 h 2859857"/>
              <a:gd name="connsiteX8" fmla="*/ 0 w 1197735"/>
              <a:gd name="connsiteY8" fmla="*/ 270456 h 2859857"/>
              <a:gd name="connsiteX9" fmla="*/ 12879 w 1197735"/>
              <a:gd name="connsiteY9" fmla="*/ 360608 h 2859857"/>
              <a:gd name="connsiteX10" fmla="*/ 25757 w 1197735"/>
              <a:gd name="connsiteY10" fmla="*/ 399245 h 2859857"/>
              <a:gd name="connsiteX11" fmla="*/ 77273 w 1197735"/>
              <a:gd name="connsiteY11" fmla="*/ 425002 h 2859857"/>
              <a:gd name="connsiteX12" fmla="*/ 103031 w 1197735"/>
              <a:gd name="connsiteY12" fmla="*/ 463639 h 2859857"/>
              <a:gd name="connsiteX13" fmla="*/ 167425 w 1197735"/>
              <a:gd name="connsiteY13" fmla="*/ 528033 h 2859857"/>
              <a:gd name="connsiteX14" fmla="*/ 115910 w 1197735"/>
              <a:gd name="connsiteY14" fmla="*/ 605307 h 2859857"/>
              <a:gd name="connsiteX15" fmla="*/ 64394 w 1197735"/>
              <a:gd name="connsiteY15" fmla="*/ 618185 h 2859857"/>
              <a:gd name="connsiteX16" fmla="*/ 38636 w 1197735"/>
              <a:gd name="connsiteY16" fmla="*/ 656822 h 2859857"/>
              <a:gd name="connsiteX17" fmla="*/ 90152 w 1197735"/>
              <a:gd name="connsiteY17" fmla="*/ 746974 h 2859857"/>
              <a:gd name="connsiteX18" fmla="*/ 167425 w 1197735"/>
              <a:gd name="connsiteY18" fmla="*/ 798490 h 2859857"/>
              <a:gd name="connsiteX19" fmla="*/ 103031 w 1197735"/>
              <a:gd name="connsiteY19" fmla="*/ 875763 h 2859857"/>
              <a:gd name="connsiteX20" fmla="*/ 90152 w 1197735"/>
              <a:gd name="connsiteY20" fmla="*/ 914400 h 2859857"/>
              <a:gd name="connsiteX21" fmla="*/ 38636 w 1197735"/>
              <a:gd name="connsiteY21" fmla="*/ 927278 h 2859857"/>
              <a:gd name="connsiteX22" fmla="*/ 25757 w 1197735"/>
              <a:gd name="connsiteY22" fmla="*/ 965915 h 2859857"/>
              <a:gd name="connsiteX23" fmla="*/ 77273 w 1197735"/>
              <a:gd name="connsiteY23" fmla="*/ 1133340 h 2859857"/>
              <a:gd name="connsiteX24" fmla="*/ 90152 w 1197735"/>
              <a:gd name="connsiteY24" fmla="*/ 1184856 h 2859857"/>
              <a:gd name="connsiteX25" fmla="*/ 128788 w 1197735"/>
              <a:gd name="connsiteY25" fmla="*/ 1197735 h 2859857"/>
              <a:gd name="connsiteX26" fmla="*/ 103031 w 1197735"/>
              <a:gd name="connsiteY26" fmla="*/ 1262129 h 2859857"/>
              <a:gd name="connsiteX27" fmla="*/ 90152 w 1197735"/>
              <a:gd name="connsiteY27" fmla="*/ 1300766 h 2859857"/>
              <a:gd name="connsiteX28" fmla="*/ 180304 w 1197735"/>
              <a:gd name="connsiteY28" fmla="*/ 1313645 h 2859857"/>
              <a:gd name="connsiteX29" fmla="*/ 270456 w 1197735"/>
              <a:gd name="connsiteY29" fmla="*/ 1339402 h 2859857"/>
              <a:gd name="connsiteX30" fmla="*/ 257577 w 1197735"/>
              <a:gd name="connsiteY30" fmla="*/ 1390918 h 2859857"/>
              <a:gd name="connsiteX31" fmla="*/ 193183 w 1197735"/>
              <a:gd name="connsiteY31" fmla="*/ 1481070 h 2859857"/>
              <a:gd name="connsiteX32" fmla="*/ 231819 w 1197735"/>
              <a:gd name="connsiteY32" fmla="*/ 1506828 h 2859857"/>
              <a:gd name="connsiteX33" fmla="*/ 283335 w 1197735"/>
              <a:gd name="connsiteY33" fmla="*/ 1481070 h 2859857"/>
              <a:gd name="connsiteX34" fmla="*/ 321972 w 1197735"/>
              <a:gd name="connsiteY34" fmla="*/ 1468191 h 2859857"/>
              <a:gd name="connsiteX35" fmla="*/ 334850 w 1197735"/>
              <a:gd name="connsiteY35" fmla="*/ 1506828 h 2859857"/>
              <a:gd name="connsiteX36" fmla="*/ 309093 w 1197735"/>
              <a:gd name="connsiteY36" fmla="*/ 1558343 h 2859857"/>
              <a:gd name="connsiteX37" fmla="*/ 296214 w 1197735"/>
              <a:gd name="connsiteY37" fmla="*/ 1596980 h 2859857"/>
              <a:gd name="connsiteX38" fmla="*/ 321972 w 1197735"/>
              <a:gd name="connsiteY38" fmla="*/ 1777284 h 2859857"/>
              <a:gd name="connsiteX39" fmla="*/ 450760 w 1197735"/>
              <a:gd name="connsiteY39" fmla="*/ 1867436 h 2859857"/>
              <a:gd name="connsiteX40" fmla="*/ 528034 w 1197735"/>
              <a:gd name="connsiteY40" fmla="*/ 1854557 h 2859857"/>
              <a:gd name="connsiteX41" fmla="*/ 566670 w 1197735"/>
              <a:gd name="connsiteY41" fmla="*/ 1867436 h 2859857"/>
              <a:gd name="connsiteX42" fmla="*/ 553791 w 1197735"/>
              <a:gd name="connsiteY42" fmla="*/ 1931831 h 2859857"/>
              <a:gd name="connsiteX43" fmla="*/ 605307 w 1197735"/>
              <a:gd name="connsiteY43" fmla="*/ 2086377 h 2859857"/>
              <a:gd name="connsiteX44" fmla="*/ 618186 w 1197735"/>
              <a:gd name="connsiteY44" fmla="*/ 2137893 h 2859857"/>
              <a:gd name="connsiteX45" fmla="*/ 669701 w 1197735"/>
              <a:gd name="connsiteY45" fmla="*/ 2112135 h 2859857"/>
              <a:gd name="connsiteX46" fmla="*/ 721217 w 1197735"/>
              <a:gd name="connsiteY46" fmla="*/ 2099256 h 2859857"/>
              <a:gd name="connsiteX47" fmla="*/ 721217 w 1197735"/>
              <a:gd name="connsiteY47" fmla="*/ 2189408 h 2859857"/>
              <a:gd name="connsiteX48" fmla="*/ 785611 w 1197735"/>
              <a:gd name="connsiteY48" fmla="*/ 2202287 h 2859857"/>
              <a:gd name="connsiteX49" fmla="*/ 772732 w 1197735"/>
              <a:gd name="connsiteY49" fmla="*/ 2253802 h 2859857"/>
              <a:gd name="connsiteX50" fmla="*/ 824248 w 1197735"/>
              <a:gd name="connsiteY50" fmla="*/ 2228045 h 2859857"/>
              <a:gd name="connsiteX51" fmla="*/ 721217 w 1197735"/>
              <a:gd name="connsiteY51" fmla="*/ 2459864 h 2859857"/>
              <a:gd name="connsiteX52" fmla="*/ 708338 w 1197735"/>
              <a:gd name="connsiteY52" fmla="*/ 2524259 h 2859857"/>
              <a:gd name="connsiteX53" fmla="*/ 695459 w 1197735"/>
              <a:gd name="connsiteY53" fmla="*/ 2653047 h 2859857"/>
              <a:gd name="connsiteX54" fmla="*/ 746974 w 1197735"/>
              <a:gd name="connsiteY54" fmla="*/ 2691684 h 2859857"/>
              <a:gd name="connsiteX55" fmla="*/ 940157 w 1197735"/>
              <a:gd name="connsiteY55" fmla="*/ 2665926 h 2859857"/>
              <a:gd name="connsiteX56" fmla="*/ 991673 w 1197735"/>
              <a:gd name="connsiteY56" fmla="*/ 2627290 h 2859857"/>
              <a:gd name="connsiteX57" fmla="*/ 1043188 w 1197735"/>
              <a:gd name="connsiteY57" fmla="*/ 2614411 h 2859857"/>
              <a:gd name="connsiteX58" fmla="*/ 1043188 w 1197735"/>
              <a:gd name="connsiteY58" fmla="*/ 2704563 h 2859857"/>
              <a:gd name="connsiteX59" fmla="*/ 1056067 w 1197735"/>
              <a:gd name="connsiteY59" fmla="*/ 2768957 h 2859857"/>
              <a:gd name="connsiteX60" fmla="*/ 1120462 w 1197735"/>
              <a:gd name="connsiteY60" fmla="*/ 2781836 h 2859857"/>
              <a:gd name="connsiteX61" fmla="*/ 1171977 w 1197735"/>
              <a:gd name="connsiteY61" fmla="*/ 2859109 h 2859857"/>
              <a:gd name="connsiteX62" fmla="*/ 1197735 w 1197735"/>
              <a:gd name="connsiteY62" fmla="*/ 2859109 h 285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197735" h="2859857">
                <a:moveTo>
                  <a:pt x="38636" y="0"/>
                </a:moveTo>
                <a:lnTo>
                  <a:pt x="180304" y="25757"/>
                </a:lnTo>
                <a:cubicBezTo>
                  <a:pt x="197660" y="29228"/>
                  <a:pt x="215550" y="31663"/>
                  <a:pt x="231819" y="38636"/>
                </a:cubicBezTo>
                <a:cubicBezTo>
                  <a:pt x="356333" y="92000"/>
                  <a:pt x="174077" y="40299"/>
                  <a:pt x="321972" y="77273"/>
                </a:cubicBezTo>
                <a:cubicBezTo>
                  <a:pt x="309093" y="90152"/>
                  <a:pt x="295329" y="102202"/>
                  <a:pt x="283335" y="115909"/>
                </a:cubicBezTo>
                <a:cubicBezTo>
                  <a:pt x="265234" y="136596"/>
                  <a:pt x="254691" y="165056"/>
                  <a:pt x="231819" y="180304"/>
                </a:cubicBezTo>
                <a:cubicBezTo>
                  <a:pt x="213606" y="192446"/>
                  <a:pt x="188890" y="188890"/>
                  <a:pt x="167425" y="193183"/>
                </a:cubicBezTo>
                <a:cubicBezTo>
                  <a:pt x="98240" y="239306"/>
                  <a:pt x="111020" y="240575"/>
                  <a:pt x="51515" y="257577"/>
                </a:cubicBezTo>
                <a:cubicBezTo>
                  <a:pt x="34496" y="262440"/>
                  <a:pt x="17172" y="266163"/>
                  <a:pt x="0" y="270456"/>
                </a:cubicBezTo>
                <a:cubicBezTo>
                  <a:pt x="4293" y="300507"/>
                  <a:pt x="6926" y="330842"/>
                  <a:pt x="12879" y="360608"/>
                </a:cubicBezTo>
                <a:cubicBezTo>
                  <a:pt x="15541" y="373920"/>
                  <a:pt x="16158" y="389646"/>
                  <a:pt x="25757" y="399245"/>
                </a:cubicBezTo>
                <a:cubicBezTo>
                  <a:pt x="39333" y="412821"/>
                  <a:pt x="60101" y="416416"/>
                  <a:pt x="77273" y="425002"/>
                </a:cubicBezTo>
                <a:cubicBezTo>
                  <a:pt x="85859" y="437881"/>
                  <a:pt x="92086" y="452694"/>
                  <a:pt x="103031" y="463639"/>
                </a:cubicBezTo>
                <a:cubicBezTo>
                  <a:pt x="188892" y="549502"/>
                  <a:pt x="98734" y="425000"/>
                  <a:pt x="167425" y="528033"/>
                </a:cubicBezTo>
                <a:cubicBezTo>
                  <a:pt x="155131" y="564914"/>
                  <a:pt x="155633" y="582609"/>
                  <a:pt x="115910" y="605307"/>
                </a:cubicBezTo>
                <a:cubicBezTo>
                  <a:pt x="100542" y="614089"/>
                  <a:pt x="81566" y="613892"/>
                  <a:pt x="64394" y="618185"/>
                </a:cubicBezTo>
                <a:cubicBezTo>
                  <a:pt x="55808" y="631064"/>
                  <a:pt x="38636" y="641343"/>
                  <a:pt x="38636" y="656822"/>
                </a:cubicBezTo>
                <a:cubicBezTo>
                  <a:pt x="38636" y="665364"/>
                  <a:pt x="80091" y="738171"/>
                  <a:pt x="90152" y="746974"/>
                </a:cubicBezTo>
                <a:cubicBezTo>
                  <a:pt x="113450" y="767359"/>
                  <a:pt x="167425" y="798490"/>
                  <a:pt x="167425" y="798490"/>
                </a:cubicBezTo>
                <a:cubicBezTo>
                  <a:pt x="139292" y="939151"/>
                  <a:pt x="185309" y="809939"/>
                  <a:pt x="103031" y="875763"/>
                </a:cubicBezTo>
                <a:cubicBezTo>
                  <a:pt x="92430" y="884244"/>
                  <a:pt x="100753" y="905919"/>
                  <a:pt x="90152" y="914400"/>
                </a:cubicBezTo>
                <a:cubicBezTo>
                  <a:pt x="76330" y="925457"/>
                  <a:pt x="55808" y="922985"/>
                  <a:pt x="38636" y="927278"/>
                </a:cubicBezTo>
                <a:cubicBezTo>
                  <a:pt x="34343" y="940157"/>
                  <a:pt x="24406" y="952407"/>
                  <a:pt x="25757" y="965915"/>
                </a:cubicBezTo>
                <a:cubicBezTo>
                  <a:pt x="29827" y="1006612"/>
                  <a:pt x="66953" y="1092061"/>
                  <a:pt x="77273" y="1133340"/>
                </a:cubicBezTo>
                <a:cubicBezTo>
                  <a:pt x="81566" y="1150512"/>
                  <a:pt x="79095" y="1171034"/>
                  <a:pt x="90152" y="1184856"/>
                </a:cubicBezTo>
                <a:cubicBezTo>
                  <a:pt x="98632" y="1195457"/>
                  <a:pt x="115909" y="1193442"/>
                  <a:pt x="128788" y="1197735"/>
                </a:cubicBezTo>
                <a:cubicBezTo>
                  <a:pt x="120202" y="1219200"/>
                  <a:pt x="111148" y="1240483"/>
                  <a:pt x="103031" y="1262129"/>
                </a:cubicBezTo>
                <a:cubicBezTo>
                  <a:pt x="98264" y="1274840"/>
                  <a:pt x="78856" y="1293236"/>
                  <a:pt x="90152" y="1300766"/>
                </a:cubicBezTo>
                <a:cubicBezTo>
                  <a:pt x="115409" y="1317604"/>
                  <a:pt x="150622" y="1307285"/>
                  <a:pt x="180304" y="1313645"/>
                </a:cubicBezTo>
                <a:cubicBezTo>
                  <a:pt x="210863" y="1320193"/>
                  <a:pt x="240405" y="1330816"/>
                  <a:pt x="270456" y="1339402"/>
                </a:cubicBezTo>
                <a:cubicBezTo>
                  <a:pt x="266163" y="1356574"/>
                  <a:pt x="266958" y="1375908"/>
                  <a:pt x="257577" y="1390918"/>
                </a:cubicBezTo>
                <a:cubicBezTo>
                  <a:pt x="170270" y="1530610"/>
                  <a:pt x="228384" y="1375468"/>
                  <a:pt x="193183" y="1481070"/>
                </a:cubicBezTo>
                <a:cubicBezTo>
                  <a:pt x="206062" y="1489656"/>
                  <a:pt x="216341" y="1506828"/>
                  <a:pt x="231819" y="1506828"/>
                </a:cubicBezTo>
                <a:cubicBezTo>
                  <a:pt x="251018" y="1506828"/>
                  <a:pt x="265688" y="1488633"/>
                  <a:pt x="283335" y="1481070"/>
                </a:cubicBezTo>
                <a:cubicBezTo>
                  <a:pt x="295813" y="1475722"/>
                  <a:pt x="309093" y="1472484"/>
                  <a:pt x="321972" y="1468191"/>
                </a:cubicBezTo>
                <a:cubicBezTo>
                  <a:pt x="326265" y="1481070"/>
                  <a:pt x="336770" y="1493389"/>
                  <a:pt x="334850" y="1506828"/>
                </a:cubicBezTo>
                <a:cubicBezTo>
                  <a:pt x="332135" y="1525833"/>
                  <a:pt x="316656" y="1540697"/>
                  <a:pt x="309093" y="1558343"/>
                </a:cubicBezTo>
                <a:cubicBezTo>
                  <a:pt x="303745" y="1570821"/>
                  <a:pt x="300507" y="1584101"/>
                  <a:pt x="296214" y="1596980"/>
                </a:cubicBezTo>
                <a:cubicBezTo>
                  <a:pt x="304800" y="1657081"/>
                  <a:pt x="287577" y="1727255"/>
                  <a:pt x="321972" y="1777284"/>
                </a:cubicBezTo>
                <a:cubicBezTo>
                  <a:pt x="506965" y="2046366"/>
                  <a:pt x="403729" y="1632283"/>
                  <a:pt x="450760" y="1867436"/>
                </a:cubicBezTo>
                <a:cubicBezTo>
                  <a:pt x="476518" y="1863143"/>
                  <a:pt x="501921" y="1854557"/>
                  <a:pt x="528034" y="1854557"/>
                </a:cubicBezTo>
                <a:cubicBezTo>
                  <a:pt x="541609" y="1854557"/>
                  <a:pt x="562377" y="1854557"/>
                  <a:pt x="566670" y="1867436"/>
                </a:cubicBezTo>
                <a:cubicBezTo>
                  <a:pt x="573592" y="1888203"/>
                  <a:pt x="558084" y="1910366"/>
                  <a:pt x="553791" y="1931831"/>
                </a:cubicBezTo>
                <a:cubicBezTo>
                  <a:pt x="660520" y="2002982"/>
                  <a:pt x="638573" y="1953313"/>
                  <a:pt x="605307" y="2086377"/>
                </a:cubicBezTo>
                <a:cubicBezTo>
                  <a:pt x="609600" y="2103549"/>
                  <a:pt x="601752" y="2131319"/>
                  <a:pt x="618186" y="2137893"/>
                </a:cubicBezTo>
                <a:cubicBezTo>
                  <a:pt x="636011" y="2145023"/>
                  <a:pt x="651725" y="2118876"/>
                  <a:pt x="669701" y="2112135"/>
                </a:cubicBezTo>
                <a:cubicBezTo>
                  <a:pt x="686274" y="2105920"/>
                  <a:pt x="704045" y="2103549"/>
                  <a:pt x="721217" y="2099256"/>
                </a:cubicBezTo>
                <a:cubicBezTo>
                  <a:pt x="717090" y="2115762"/>
                  <a:pt x="693502" y="2170931"/>
                  <a:pt x="721217" y="2189408"/>
                </a:cubicBezTo>
                <a:cubicBezTo>
                  <a:pt x="739430" y="2201550"/>
                  <a:pt x="764146" y="2197994"/>
                  <a:pt x="785611" y="2202287"/>
                </a:cubicBezTo>
                <a:cubicBezTo>
                  <a:pt x="781318" y="2219459"/>
                  <a:pt x="758005" y="2243984"/>
                  <a:pt x="772732" y="2253802"/>
                </a:cubicBezTo>
                <a:cubicBezTo>
                  <a:pt x="788706" y="2264452"/>
                  <a:pt x="822128" y="2208964"/>
                  <a:pt x="824248" y="2228045"/>
                </a:cubicBezTo>
                <a:cubicBezTo>
                  <a:pt x="834786" y="2322890"/>
                  <a:pt x="769628" y="2392088"/>
                  <a:pt x="721217" y="2459864"/>
                </a:cubicBezTo>
                <a:cubicBezTo>
                  <a:pt x="716924" y="2481329"/>
                  <a:pt x="715260" y="2503492"/>
                  <a:pt x="708338" y="2524259"/>
                </a:cubicBezTo>
                <a:cubicBezTo>
                  <a:pt x="689017" y="2582223"/>
                  <a:pt x="654785" y="2579833"/>
                  <a:pt x="695459" y="2653047"/>
                </a:cubicBezTo>
                <a:cubicBezTo>
                  <a:pt x="705883" y="2671811"/>
                  <a:pt x="729802" y="2678805"/>
                  <a:pt x="746974" y="2691684"/>
                </a:cubicBezTo>
                <a:cubicBezTo>
                  <a:pt x="811368" y="2683098"/>
                  <a:pt x="877332" y="2682459"/>
                  <a:pt x="940157" y="2665926"/>
                </a:cubicBezTo>
                <a:cubicBezTo>
                  <a:pt x="960915" y="2660463"/>
                  <a:pt x="972474" y="2636889"/>
                  <a:pt x="991673" y="2627290"/>
                </a:cubicBezTo>
                <a:cubicBezTo>
                  <a:pt x="1007505" y="2619374"/>
                  <a:pt x="1026016" y="2618704"/>
                  <a:pt x="1043188" y="2614411"/>
                </a:cubicBezTo>
                <a:cubicBezTo>
                  <a:pt x="1023886" y="2672319"/>
                  <a:pt x="1028095" y="2636644"/>
                  <a:pt x="1043188" y="2704563"/>
                </a:cubicBezTo>
                <a:cubicBezTo>
                  <a:pt x="1047936" y="2725932"/>
                  <a:pt x="1040588" y="2753479"/>
                  <a:pt x="1056067" y="2768957"/>
                </a:cubicBezTo>
                <a:cubicBezTo>
                  <a:pt x="1071546" y="2784436"/>
                  <a:pt x="1098997" y="2777543"/>
                  <a:pt x="1120462" y="2781836"/>
                </a:cubicBezTo>
                <a:cubicBezTo>
                  <a:pt x="1133343" y="2846239"/>
                  <a:pt x="1114224" y="2847559"/>
                  <a:pt x="1171977" y="2859109"/>
                </a:cubicBezTo>
                <a:cubicBezTo>
                  <a:pt x="1180396" y="2860793"/>
                  <a:pt x="1189149" y="2859109"/>
                  <a:pt x="1197735" y="2859109"/>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sp>
        <p:nvSpPr>
          <p:cNvPr id="27" name="Freeform 26"/>
          <p:cNvSpPr/>
          <p:nvPr/>
        </p:nvSpPr>
        <p:spPr bwMode="auto">
          <a:xfrm>
            <a:off x="1970468" y="2303292"/>
            <a:ext cx="1064139" cy="1289914"/>
          </a:xfrm>
          <a:custGeom>
            <a:avLst/>
            <a:gdLst>
              <a:gd name="connsiteX0" fmla="*/ 0 w 1064139"/>
              <a:gd name="connsiteY0" fmla="*/ 40663 h 1289914"/>
              <a:gd name="connsiteX1" fmla="*/ 296214 w 1064139"/>
              <a:gd name="connsiteY1" fmla="*/ 27784 h 1289914"/>
              <a:gd name="connsiteX2" fmla="*/ 270456 w 1064139"/>
              <a:gd name="connsiteY2" fmla="*/ 182331 h 1289914"/>
              <a:gd name="connsiteX3" fmla="*/ 244698 w 1064139"/>
              <a:gd name="connsiteY3" fmla="*/ 272483 h 1289914"/>
              <a:gd name="connsiteX4" fmla="*/ 283335 w 1064139"/>
              <a:gd name="connsiteY4" fmla="*/ 285362 h 1289914"/>
              <a:gd name="connsiteX5" fmla="*/ 386366 w 1064139"/>
              <a:gd name="connsiteY5" fmla="*/ 259604 h 1289914"/>
              <a:gd name="connsiteX6" fmla="*/ 373487 w 1064139"/>
              <a:gd name="connsiteY6" fmla="*/ 375514 h 1289914"/>
              <a:gd name="connsiteX7" fmla="*/ 360608 w 1064139"/>
              <a:gd name="connsiteY7" fmla="*/ 414150 h 1289914"/>
              <a:gd name="connsiteX8" fmla="*/ 412124 w 1064139"/>
              <a:gd name="connsiteY8" fmla="*/ 427029 h 1289914"/>
              <a:gd name="connsiteX9" fmla="*/ 502276 w 1064139"/>
              <a:gd name="connsiteY9" fmla="*/ 465666 h 1289914"/>
              <a:gd name="connsiteX10" fmla="*/ 489397 w 1064139"/>
              <a:gd name="connsiteY10" fmla="*/ 504302 h 1289914"/>
              <a:gd name="connsiteX11" fmla="*/ 656822 w 1064139"/>
              <a:gd name="connsiteY11" fmla="*/ 568697 h 1289914"/>
              <a:gd name="connsiteX12" fmla="*/ 656822 w 1064139"/>
              <a:gd name="connsiteY12" fmla="*/ 736122 h 1289914"/>
              <a:gd name="connsiteX13" fmla="*/ 721217 w 1064139"/>
              <a:gd name="connsiteY13" fmla="*/ 761880 h 1289914"/>
              <a:gd name="connsiteX14" fmla="*/ 682580 w 1064139"/>
              <a:gd name="connsiteY14" fmla="*/ 852032 h 1289914"/>
              <a:gd name="connsiteX15" fmla="*/ 631064 w 1064139"/>
              <a:gd name="connsiteY15" fmla="*/ 955063 h 1289914"/>
              <a:gd name="connsiteX16" fmla="*/ 721217 w 1064139"/>
              <a:gd name="connsiteY16" fmla="*/ 942184 h 1289914"/>
              <a:gd name="connsiteX17" fmla="*/ 772732 w 1064139"/>
              <a:gd name="connsiteY17" fmla="*/ 967942 h 1289914"/>
              <a:gd name="connsiteX18" fmla="*/ 953036 w 1064139"/>
              <a:gd name="connsiteY18" fmla="*/ 967942 h 1289914"/>
              <a:gd name="connsiteX19" fmla="*/ 965915 w 1064139"/>
              <a:gd name="connsiteY19" fmla="*/ 1045215 h 1289914"/>
              <a:gd name="connsiteX20" fmla="*/ 991673 w 1064139"/>
              <a:gd name="connsiteY20" fmla="*/ 1135367 h 1289914"/>
              <a:gd name="connsiteX21" fmla="*/ 1056067 w 1064139"/>
              <a:gd name="connsiteY21" fmla="*/ 1148246 h 1289914"/>
              <a:gd name="connsiteX22" fmla="*/ 1056067 w 1064139"/>
              <a:gd name="connsiteY22" fmla="*/ 1289914 h 1289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064139" h="1289914">
                <a:moveTo>
                  <a:pt x="0" y="40663"/>
                </a:moveTo>
                <a:cubicBezTo>
                  <a:pt x="236780" y="-3734"/>
                  <a:pt x="138867" y="-17173"/>
                  <a:pt x="296214" y="27784"/>
                </a:cubicBezTo>
                <a:cubicBezTo>
                  <a:pt x="287628" y="79300"/>
                  <a:pt x="280081" y="130999"/>
                  <a:pt x="270456" y="182331"/>
                </a:cubicBezTo>
                <a:cubicBezTo>
                  <a:pt x="263526" y="219292"/>
                  <a:pt x="256086" y="238318"/>
                  <a:pt x="244698" y="272483"/>
                </a:cubicBezTo>
                <a:cubicBezTo>
                  <a:pt x="257577" y="276776"/>
                  <a:pt x="269815" y="286591"/>
                  <a:pt x="283335" y="285362"/>
                </a:cubicBezTo>
                <a:cubicBezTo>
                  <a:pt x="318590" y="282157"/>
                  <a:pt x="386366" y="259604"/>
                  <a:pt x="386366" y="259604"/>
                </a:cubicBezTo>
                <a:cubicBezTo>
                  <a:pt x="382073" y="298241"/>
                  <a:pt x="379878" y="337169"/>
                  <a:pt x="373487" y="375514"/>
                </a:cubicBezTo>
                <a:cubicBezTo>
                  <a:pt x="371255" y="388905"/>
                  <a:pt x="352463" y="403290"/>
                  <a:pt x="360608" y="414150"/>
                </a:cubicBezTo>
                <a:cubicBezTo>
                  <a:pt x="371228" y="428310"/>
                  <a:pt x="395489" y="420980"/>
                  <a:pt x="412124" y="427029"/>
                </a:cubicBezTo>
                <a:cubicBezTo>
                  <a:pt x="442850" y="438202"/>
                  <a:pt x="472225" y="452787"/>
                  <a:pt x="502276" y="465666"/>
                </a:cubicBezTo>
                <a:cubicBezTo>
                  <a:pt x="497983" y="478545"/>
                  <a:pt x="493126" y="491249"/>
                  <a:pt x="489397" y="504302"/>
                </a:cubicBezTo>
                <a:cubicBezTo>
                  <a:pt x="458055" y="613998"/>
                  <a:pt x="471966" y="555493"/>
                  <a:pt x="656822" y="568697"/>
                </a:cubicBezTo>
                <a:cubicBezTo>
                  <a:pt x="611578" y="749675"/>
                  <a:pt x="568658" y="703060"/>
                  <a:pt x="656822" y="736122"/>
                </a:cubicBezTo>
                <a:cubicBezTo>
                  <a:pt x="678469" y="744240"/>
                  <a:pt x="699752" y="753294"/>
                  <a:pt x="721217" y="761880"/>
                </a:cubicBezTo>
                <a:cubicBezTo>
                  <a:pt x="684243" y="909774"/>
                  <a:pt x="735944" y="727516"/>
                  <a:pt x="682580" y="852032"/>
                </a:cubicBezTo>
                <a:cubicBezTo>
                  <a:pt x="634353" y="964560"/>
                  <a:pt x="716874" y="840650"/>
                  <a:pt x="631064" y="955063"/>
                </a:cubicBezTo>
                <a:cubicBezTo>
                  <a:pt x="755435" y="996520"/>
                  <a:pt x="562071" y="942184"/>
                  <a:pt x="721217" y="942184"/>
                </a:cubicBezTo>
                <a:cubicBezTo>
                  <a:pt x="740416" y="942184"/>
                  <a:pt x="755560" y="959356"/>
                  <a:pt x="772732" y="967942"/>
                </a:cubicBezTo>
                <a:cubicBezTo>
                  <a:pt x="792289" y="965497"/>
                  <a:pt x="924151" y="939057"/>
                  <a:pt x="953036" y="967942"/>
                </a:cubicBezTo>
                <a:cubicBezTo>
                  <a:pt x="971501" y="986407"/>
                  <a:pt x="960043" y="1019771"/>
                  <a:pt x="965915" y="1045215"/>
                </a:cubicBezTo>
                <a:cubicBezTo>
                  <a:pt x="972943" y="1075668"/>
                  <a:pt x="971093" y="1111847"/>
                  <a:pt x="991673" y="1135367"/>
                </a:cubicBezTo>
                <a:cubicBezTo>
                  <a:pt x="1006087" y="1151841"/>
                  <a:pt x="1047648" y="1128040"/>
                  <a:pt x="1056067" y="1148246"/>
                </a:cubicBezTo>
                <a:cubicBezTo>
                  <a:pt x="1074229" y="1191836"/>
                  <a:pt x="1056067" y="1242691"/>
                  <a:pt x="1056067" y="1289914"/>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sp>
        <p:nvSpPr>
          <p:cNvPr id="28" name="TextBox 27"/>
          <p:cNvSpPr txBox="1"/>
          <p:nvPr/>
        </p:nvSpPr>
        <p:spPr>
          <a:xfrm>
            <a:off x="4800600" y="1981200"/>
            <a:ext cx="1676400" cy="369332"/>
          </a:xfrm>
          <a:prstGeom prst="rect">
            <a:avLst/>
          </a:prstGeom>
          <a:noFill/>
        </p:spPr>
        <p:txBody>
          <a:bodyPr wrap="square" rtlCol="0">
            <a:spAutoFit/>
          </a:bodyPr>
          <a:lstStyle/>
          <a:p>
            <a:r>
              <a:rPr lang="en-US" dirty="0" smtClean="0"/>
              <a:t>BFS</a:t>
            </a:r>
            <a:endParaRPr lang="en-GB" dirty="0"/>
          </a:p>
        </p:txBody>
      </p:sp>
    </p:spTree>
    <p:extLst>
      <p:ext uri="{BB962C8B-B14F-4D97-AF65-F5344CB8AC3E}">
        <p14:creationId xmlns:p14="http://schemas.microsoft.com/office/powerpoint/2010/main" val="270552659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sosceles Triangle 1"/>
          <p:cNvSpPr/>
          <p:nvPr/>
        </p:nvSpPr>
        <p:spPr bwMode="auto">
          <a:xfrm>
            <a:off x="1219200" y="2057400"/>
            <a:ext cx="1905000" cy="1371600"/>
          </a:xfrm>
          <a:prstGeom prst="triangl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sp>
        <p:nvSpPr>
          <p:cNvPr id="3" name="Rectangle 2"/>
          <p:cNvSpPr/>
          <p:nvPr/>
        </p:nvSpPr>
        <p:spPr bwMode="auto">
          <a:xfrm>
            <a:off x="1219200" y="3429000"/>
            <a:ext cx="1905000" cy="1752600"/>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cxnSp>
        <p:nvCxnSpPr>
          <p:cNvPr id="5" name="Straight Connector 4"/>
          <p:cNvCxnSpPr>
            <a:stCxn id="2" idx="0"/>
            <a:endCxn id="3" idx="0"/>
          </p:cNvCxnSpPr>
          <p:nvPr/>
        </p:nvCxnSpPr>
        <p:spPr bwMode="auto">
          <a:xfrm>
            <a:off x="2171700" y="2057400"/>
            <a:ext cx="0" cy="13716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Connector 6"/>
          <p:cNvCxnSpPr>
            <a:stCxn id="3" idx="0"/>
          </p:cNvCxnSpPr>
          <p:nvPr/>
        </p:nvCxnSpPr>
        <p:spPr bwMode="auto">
          <a:xfrm flipH="1">
            <a:off x="1219200" y="3429000"/>
            <a:ext cx="952500" cy="17526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8"/>
          <p:cNvCxnSpPr>
            <a:stCxn id="3" idx="0"/>
          </p:cNvCxnSpPr>
          <p:nvPr/>
        </p:nvCxnSpPr>
        <p:spPr bwMode="auto">
          <a:xfrm>
            <a:off x="2171700" y="3429000"/>
            <a:ext cx="952500" cy="17526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p:cNvSpPr txBox="1"/>
          <p:nvPr/>
        </p:nvSpPr>
        <p:spPr>
          <a:xfrm>
            <a:off x="2171700" y="1872734"/>
            <a:ext cx="609600" cy="369332"/>
          </a:xfrm>
          <a:prstGeom prst="rect">
            <a:avLst/>
          </a:prstGeom>
          <a:noFill/>
        </p:spPr>
        <p:txBody>
          <a:bodyPr wrap="square" rtlCol="0">
            <a:spAutoFit/>
          </a:bodyPr>
          <a:lstStyle/>
          <a:p>
            <a:r>
              <a:rPr lang="en-US" dirty="0" smtClean="0"/>
              <a:t>A</a:t>
            </a:r>
            <a:endParaRPr lang="en-GB" dirty="0"/>
          </a:p>
        </p:txBody>
      </p:sp>
      <p:sp>
        <p:nvSpPr>
          <p:cNvPr id="11" name="TextBox 10"/>
          <p:cNvSpPr txBox="1"/>
          <p:nvPr/>
        </p:nvSpPr>
        <p:spPr>
          <a:xfrm>
            <a:off x="681774" y="3244334"/>
            <a:ext cx="609600" cy="369332"/>
          </a:xfrm>
          <a:prstGeom prst="rect">
            <a:avLst/>
          </a:prstGeom>
          <a:noFill/>
        </p:spPr>
        <p:txBody>
          <a:bodyPr wrap="square" rtlCol="0">
            <a:spAutoFit/>
          </a:bodyPr>
          <a:lstStyle/>
          <a:p>
            <a:r>
              <a:rPr lang="en-US" dirty="0" smtClean="0"/>
              <a:t>B</a:t>
            </a:r>
            <a:endParaRPr lang="en-GB" dirty="0"/>
          </a:p>
        </p:txBody>
      </p:sp>
      <p:sp>
        <p:nvSpPr>
          <p:cNvPr id="13" name="TextBox 12"/>
          <p:cNvSpPr txBox="1"/>
          <p:nvPr/>
        </p:nvSpPr>
        <p:spPr>
          <a:xfrm>
            <a:off x="2038350" y="3059668"/>
            <a:ext cx="609600" cy="369332"/>
          </a:xfrm>
          <a:prstGeom prst="rect">
            <a:avLst/>
          </a:prstGeom>
          <a:noFill/>
        </p:spPr>
        <p:txBody>
          <a:bodyPr wrap="square" rtlCol="0">
            <a:spAutoFit/>
          </a:bodyPr>
          <a:lstStyle/>
          <a:p>
            <a:r>
              <a:rPr lang="en-US" dirty="0" smtClean="0"/>
              <a:t>C</a:t>
            </a:r>
            <a:endParaRPr lang="en-GB" dirty="0"/>
          </a:p>
        </p:txBody>
      </p:sp>
      <p:sp>
        <p:nvSpPr>
          <p:cNvPr id="14" name="TextBox 13"/>
          <p:cNvSpPr txBox="1"/>
          <p:nvPr/>
        </p:nvSpPr>
        <p:spPr>
          <a:xfrm>
            <a:off x="3003730" y="3107964"/>
            <a:ext cx="609600" cy="369332"/>
          </a:xfrm>
          <a:prstGeom prst="rect">
            <a:avLst/>
          </a:prstGeom>
          <a:noFill/>
        </p:spPr>
        <p:txBody>
          <a:bodyPr wrap="square" rtlCol="0">
            <a:spAutoFit/>
          </a:bodyPr>
          <a:lstStyle/>
          <a:p>
            <a:r>
              <a:rPr lang="en-US" dirty="0"/>
              <a:t>D</a:t>
            </a:r>
            <a:endParaRPr lang="en-GB" dirty="0"/>
          </a:p>
        </p:txBody>
      </p:sp>
      <p:sp>
        <p:nvSpPr>
          <p:cNvPr id="15" name="TextBox 14"/>
          <p:cNvSpPr txBox="1"/>
          <p:nvPr/>
        </p:nvSpPr>
        <p:spPr>
          <a:xfrm>
            <a:off x="825724" y="5133304"/>
            <a:ext cx="609600" cy="369332"/>
          </a:xfrm>
          <a:prstGeom prst="rect">
            <a:avLst/>
          </a:prstGeom>
          <a:noFill/>
        </p:spPr>
        <p:txBody>
          <a:bodyPr wrap="square" rtlCol="0">
            <a:spAutoFit/>
          </a:bodyPr>
          <a:lstStyle/>
          <a:p>
            <a:r>
              <a:rPr lang="en-US" dirty="0" smtClean="0"/>
              <a:t>E</a:t>
            </a:r>
            <a:endParaRPr lang="en-GB" dirty="0"/>
          </a:p>
        </p:txBody>
      </p:sp>
      <p:sp>
        <p:nvSpPr>
          <p:cNvPr id="16" name="TextBox 15"/>
          <p:cNvSpPr txBox="1"/>
          <p:nvPr/>
        </p:nvSpPr>
        <p:spPr>
          <a:xfrm>
            <a:off x="3063965" y="5133304"/>
            <a:ext cx="609600" cy="369332"/>
          </a:xfrm>
          <a:prstGeom prst="rect">
            <a:avLst/>
          </a:prstGeom>
          <a:noFill/>
        </p:spPr>
        <p:txBody>
          <a:bodyPr wrap="square" rtlCol="0">
            <a:spAutoFit/>
          </a:bodyPr>
          <a:lstStyle/>
          <a:p>
            <a:r>
              <a:rPr lang="en-US" dirty="0"/>
              <a:t>F</a:t>
            </a:r>
            <a:endParaRPr lang="en-GB" dirty="0"/>
          </a:p>
        </p:txBody>
      </p:sp>
      <p:sp>
        <p:nvSpPr>
          <p:cNvPr id="17" name="TextBox 16"/>
          <p:cNvSpPr txBox="1"/>
          <p:nvPr/>
        </p:nvSpPr>
        <p:spPr>
          <a:xfrm>
            <a:off x="1130524" y="838200"/>
            <a:ext cx="5270276" cy="369332"/>
          </a:xfrm>
          <a:prstGeom prst="rect">
            <a:avLst/>
          </a:prstGeom>
          <a:noFill/>
        </p:spPr>
        <p:txBody>
          <a:bodyPr wrap="square" rtlCol="0">
            <a:spAutoFit/>
          </a:bodyPr>
          <a:lstStyle/>
          <a:p>
            <a:r>
              <a:rPr lang="en-US" dirty="0" smtClean="0"/>
              <a:t>DFS</a:t>
            </a:r>
            <a:endParaRPr lang="en-GB" dirty="0"/>
          </a:p>
        </p:txBody>
      </p:sp>
      <p:graphicFrame>
        <p:nvGraphicFramePr>
          <p:cNvPr id="18" name="Table 17"/>
          <p:cNvGraphicFramePr>
            <a:graphicFrameLocks noGrp="1"/>
          </p:cNvGraphicFramePr>
          <p:nvPr>
            <p:extLst>
              <p:ext uri="{D42A27DB-BD31-4B8C-83A1-F6EECF244321}">
                <p14:modId xmlns:p14="http://schemas.microsoft.com/office/powerpoint/2010/main" val="3153130419"/>
              </p:ext>
            </p:extLst>
          </p:nvPr>
        </p:nvGraphicFramePr>
        <p:xfrm>
          <a:off x="3642040" y="2343922"/>
          <a:ext cx="4267200" cy="2961640"/>
        </p:xfrm>
        <a:graphic>
          <a:graphicData uri="http://schemas.openxmlformats.org/drawingml/2006/table">
            <a:tbl>
              <a:tblPr firstRow="1" bandRow="1">
                <a:tableStyleId>{5C22544A-7EE6-4342-B048-85BDC9FD1C3A}</a:tableStyleId>
              </a:tblPr>
              <a:tblGrid>
                <a:gridCol w="1422400"/>
                <a:gridCol w="1422400"/>
                <a:gridCol w="1422400"/>
              </a:tblGrid>
              <a:tr h="0">
                <a:tc>
                  <a:txBody>
                    <a:bodyPr/>
                    <a:lstStyle/>
                    <a:p>
                      <a:r>
                        <a:rPr lang="en-US" dirty="0" smtClean="0"/>
                        <a:t>NODE</a:t>
                      </a:r>
                      <a:endParaRPr lang="en-GB" dirty="0"/>
                    </a:p>
                  </a:txBody>
                  <a:tcPr/>
                </a:tc>
                <a:tc>
                  <a:txBody>
                    <a:bodyPr/>
                    <a:lstStyle/>
                    <a:p>
                      <a:r>
                        <a:rPr lang="en-US" dirty="0" smtClean="0"/>
                        <a:t>DFS</a:t>
                      </a:r>
                      <a:endParaRPr lang="en-GB" dirty="0"/>
                    </a:p>
                  </a:txBody>
                  <a:tcPr/>
                </a:tc>
                <a:tc>
                  <a:txBody>
                    <a:bodyPr/>
                    <a:lstStyle/>
                    <a:p>
                      <a:r>
                        <a:rPr lang="en-US" dirty="0" smtClean="0"/>
                        <a:t>EDGES</a:t>
                      </a:r>
                      <a:endParaRPr lang="en-GB" dirty="0"/>
                    </a:p>
                  </a:txBody>
                  <a:tcPr/>
                </a:tc>
              </a:tr>
              <a:tr h="370840">
                <a:tc>
                  <a:txBody>
                    <a:bodyPr/>
                    <a:lstStyle/>
                    <a:p>
                      <a:r>
                        <a:rPr lang="en-US" dirty="0" smtClean="0"/>
                        <a:t>A</a:t>
                      </a:r>
                      <a:endParaRPr lang="en-GB" dirty="0"/>
                    </a:p>
                  </a:txBody>
                  <a:tcPr/>
                </a:tc>
                <a:tc>
                  <a:txBody>
                    <a:bodyPr/>
                    <a:lstStyle/>
                    <a:p>
                      <a:r>
                        <a:rPr lang="en-US" dirty="0" smtClean="0"/>
                        <a:t>D</a:t>
                      </a:r>
                      <a:endParaRPr lang="en-GB" dirty="0"/>
                    </a:p>
                  </a:txBody>
                  <a:tcPr/>
                </a:tc>
                <a:tc>
                  <a:txBody>
                    <a:bodyPr/>
                    <a:lstStyle/>
                    <a:p>
                      <a:r>
                        <a:rPr lang="en-US" dirty="0" smtClean="0"/>
                        <a:t>(A,D)</a:t>
                      </a:r>
                      <a:endParaRPr lang="en-GB" dirty="0"/>
                    </a:p>
                  </a:txBody>
                  <a:tcPr/>
                </a:tc>
              </a:tr>
              <a:tr h="370840">
                <a:tc>
                  <a:txBody>
                    <a:bodyPr/>
                    <a:lstStyle/>
                    <a:p>
                      <a:r>
                        <a:rPr lang="en-US" dirty="0" smtClean="0"/>
                        <a:t>D</a:t>
                      </a:r>
                      <a:endParaRPr lang="en-GB" dirty="0"/>
                    </a:p>
                  </a:txBody>
                  <a:tcPr/>
                </a:tc>
                <a:tc>
                  <a:txBody>
                    <a:bodyPr/>
                    <a:lstStyle/>
                    <a:p>
                      <a:r>
                        <a:rPr lang="en-US" dirty="0" smtClean="0"/>
                        <a:t>F</a:t>
                      </a:r>
                      <a:endParaRPr lang="en-GB" dirty="0"/>
                    </a:p>
                  </a:txBody>
                  <a:tcPr/>
                </a:tc>
                <a:tc>
                  <a:txBody>
                    <a:bodyPr/>
                    <a:lstStyle/>
                    <a:p>
                      <a:r>
                        <a:rPr lang="en-US" dirty="0" smtClean="0"/>
                        <a:t>(D, F)</a:t>
                      </a:r>
                      <a:endParaRPr lang="en-GB" dirty="0"/>
                    </a:p>
                  </a:txBody>
                  <a:tcPr/>
                </a:tc>
              </a:tr>
              <a:tr h="370840">
                <a:tc>
                  <a:txBody>
                    <a:bodyPr/>
                    <a:lstStyle/>
                    <a:p>
                      <a:r>
                        <a:rPr lang="en-US" dirty="0" smtClean="0"/>
                        <a:t>A</a:t>
                      </a:r>
                      <a:endParaRPr lang="en-GB" dirty="0"/>
                    </a:p>
                  </a:txBody>
                  <a:tcPr/>
                </a:tc>
                <a:tc>
                  <a:txBody>
                    <a:bodyPr/>
                    <a:lstStyle/>
                    <a:p>
                      <a:r>
                        <a:rPr lang="en-US" dirty="0" smtClean="0"/>
                        <a:t>C</a:t>
                      </a:r>
                      <a:endParaRPr lang="en-GB" dirty="0"/>
                    </a:p>
                  </a:txBody>
                  <a:tcPr/>
                </a:tc>
                <a:tc>
                  <a:txBody>
                    <a:bodyPr/>
                    <a:lstStyle/>
                    <a:p>
                      <a:r>
                        <a:rPr lang="en-US" dirty="0" smtClean="0"/>
                        <a:t>(A,C)</a:t>
                      </a:r>
                      <a:endParaRPr lang="en-GB" dirty="0"/>
                    </a:p>
                  </a:txBody>
                  <a:tcPr/>
                </a:tc>
              </a:tr>
              <a:tr h="370840">
                <a:tc>
                  <a:txBody>
                    <a:bodyPr/>
                    <a:lstStyle/>
                    <a:p>
                      <a:r>
                        <a:rPr lang="en-US" dirty="0" smtClean="0"/>
                        <a:t>C</a:t>
                      </a:r>
                      <a:endParaRPr lang="en-GB" dirty="0"/>
                    </a:p>
                  </a:txBody>
                  <a:tcPr/>
                </a:tc>
                <a:tc>
                  <a:txBody>
                    <a:bodyPr/>
                    <a:lstStyle/>
                    <a:p>
                      <a:r>
                        <a:rPr lang="en-US" dirty="0" smtClean="0"/>
                        <a:t>F</a:t>
                      </a:r>
                      <a:endParaRPr lang="en-GB" dirty="0"/>
                    </a:p>
                  </a:txBody>
                  <a:tcPr/>
                </a:tc>
                <a:tc>
                  <a:txBody>
                    <a:bodyPr/>
                    <a:lstStyle/>
                    <a:p>
                      <a:r>
                        <a:rPr lang="en-US" dirty="0" smtClean="0"/>
                        <a:t>CIRCUIT</a:t>
                      </a:r>
                      <a:endParaRPr lang="en-GB" dirty="0"/>
                    </a:p>
                  </a:txBody>
                  <a:tcPr/>
                </a:tc>
              </a:tr>
              <a:tr h="370840">
                <a:tc>
                  <a:txBody>
                    <a:bodyPr/>
                    <a:lstStyle/>
                    <a:p>
                      <a:r>
                        <a:rPr lang="en-US" dirty="0" smtClean="0"/>
                        <a:t>C</a:t>
                      </a:r>
                      <a:endParaRPr lang="en-GB" dirty="0"/>
                    </a:p>
                  </a:txBody>
                  <a:tcPr/>
                </a:tc>
                <a:tc>
                  <a:txBody>
                    <a:bodyPr/>
                    <a:lstStyle/>
                    <a:p>
                      <a:r>
                        <a:rPr lang="en-US" dirty="0" smtClean="0"/>
                        <a:t>E</a:t>
                      </a:r>
                      <a:endParaRPr lang="en-GB" dirty="0"/>
                    </a:p>
                  </a:txBody>
                  <a:tcPr/>
                </a:tc>
                <a:tc>
                  <a:txBody>
                    <a:bodyPr/>
                    <a:lstStyle/>
                    <a:p>
                      <a:r>
                        <a:rPr lang="en-US" dirty="0" smtClean="0"/>
                        <a:t>(C, E)</a:t>
                      </a:r>
                      <a:endParaRPr lang="en-GB" dirty="0"/>
                    </a:p>
                  </a:txBody>
                  <a:tcPr/>
                </a:tc>
              </a:tr>
              <a:tr h="370840">
                <a:tc>
                  <a:txBody>
                    <a:bodyPr/>
                    <a:lstStyle/>
                    <a:p>
                      <a:r>
                        <a:rPr lang="en-US" dirty="0" smtClean="0"/>
                        <a:t>A</a:t>
                      </a:r>
                      <a:endParaRPr lang="en-GB" dirty="0"/>
                    </a:p>
                  </a:txBody>
                  <a:tcPr/>
                </a:tc>
                <a:tc>
                  <a:txBody>
                    <a:bodyPr/>
                    <a:lstStyle/>
                    <a:p>
                      <a:r>
                        <a:rPr lang="en-US" dirty="0" smtClean="0"/>
                        <a:t>B</a:t>
                      </a:r>
                      <a:endParaRPr lang="en-GB" dirty="0"/>
                    </a:p>
                  </a:txBody>
                  <a:tcPr/>
                </a:tc>
                <a:tc>
                  <a:txBody>
                    <a:bodyPr/>
                    <a:lstStyle/>
                    <a:p>
                      <a:r>
                        <a:rPr lang="en-US" dirty="0" smtClean="0"/>
                        <a:t>(A, B)</a:t>
                      </a:r>
                      <a:endParaRPr lang="en-GB" dirty="0"/>
                    </a:p>
                  </a:txBody>
                  <a:tcPr/>
                </a:tc>
              </a:tr>
              <a:tr h="370840">
                <a:tc>
                  <a:txBody>
                    <a:bodyPr/>
                    <a:lstStyle/>
                    <a:p>
                      <a:r>
                        <a:rPr lang="en-US" dirty="0" smtClean="0"/>
                        <a:t>B</a:t>
                      </a:r>
                      <a:endParaRPr lang="en-GB" dirty="0"/>
                    </a:p>
                  </a:txBody>
                  <a:tcPr/>
                </a:tc>
                <a:tc>
                  <a:txBody>
                    <a:bodyPr/>
                    <a:lstStyle/>
                    <a:p>
                      <a:r>
                        <a:rPr lang="en-US" dirty="0" smtClean="0"/>
                        <a:t>E </a:t>
                      </a:r>
                      <a:endParaRPr lang="en-GB" dirty="0"/>
                    </a:p>
                  </a:txBody>
                  <a:tcPr/>
                </a:tc>
                <a:tc>
                  <a:txBody>
                    <a:bodyPr/>
                    <a:lstStyle/>
                    <a:p>
                      <a:r>
                        <a:rPr lang="en-US" dirty="0" smtClean="0"/>
                        <a:t>CIRCUIT</a:t>
                      </a:r>
                      <a:endParaRPr lang="en-GB" dirty="0"/>
                    </a:p>
                  </a:txBody>
                  <a:tcPr/>
                </a:tc>
              </a:tr>
            </a:tbl>
          </a:graphicData>
        </a:graphic>
      </p:graphicFrame>
      <p:sp>
        <p:nvSpPr>
          <p:cNvPr id="19" name="Freeform 18"/>
          <p:cNvSpPr/>
          <p:nvPr/>
        </p:nvSpPr>
        <p:spPr bwMode="auto">
          <a:xfrm>
            <a:off x="2176530" y="2073499"/>
            <a:ext cx="1004552" cy="3129566"/>
          </a:xfrm>
          <a:custGeom>
            <a:avLst/>
            <a:gdLst>
              <a:gd name="connsiteX0" fmla="*/ 0 w 1004552"/>
              <a:gd name="connsiteY0" fmla="*/ 0 h 3129566"/>
              <a:gd name="connsiteX1" fmla="*/ 77273 w 1004552"/>
              <a:gd name="connsiteY1" fmla="*/ 38636 h 3129566"/>
              <a:gd name="connsiteX2" fmla="*/ 141667 w 1004552"/>
              <a:gd name="connsiteY2" fmla="*/ 115909 h 3129566"/>
              <a:gd name="connsiteX3" fmla="*/ 180304 w 1004552"/>
              <a:gd name="connsiteY3" fmla="*/ 154546 h 3129566"/>
              <a:gd name="connsiteX4" fmla="*/ 218940 w 1004552"/>
              <a:gd name="connsiteY4" fmla="*/ 167425 h 3129566"/>
              <a:gd name="connsiteX5" fmla="*/ 270456 w 1004552"/>
              <a:gd name="connsiteY5" fmla="*/ 218940 h 3129566"/>
              <a:gd name="connsiteX6" fmla="*/ 296214 w 1004552"/>
              <a:gd name="connsiteY6" fmla="*/ 257577 h 3129566"/>
              <a:gd name="connsiteX7" fmla="*/ 334850 w 1004552"/>
              <a:gd name="connsiteY7" fmla="*/ 283335 h 3129566"/>
              <a:gd name="connsiteX8" fmla="*/ 425002 w 1004552"/>
              <a:gd name="connsiteY8" fmla="*/ 386366 h 3129566"/>
              <a:gd name="connsiteX9" fmla="*/ 476518 w 1004552"/>
              <a:gd name="connsiteY9" fmla="*/ 463639 h 3129566"/>
              <a:gd name="connsiteX10" fmla="*/ 566670 w 1004552"/>
              <a:gd name="connsiteY10" fmla="*/ 566670 h 3129566"/>
              <a:gd name="connsiteX11" fmla="*/ 553791 w 1004552"/>
              <a:gd name="connsiteY11" fmla="*/ 618186 h 3129566"/>
              <a:gd name="connsiteX12" fmla="*/ 618185 w 1004552"/>
              <a:gd name="connsiteY12" fmla="*/ 772732 h 3129566"/>
              <a:gd name="connsiteX13" fmla="*/ 669701 w 1004552"/>
              <a:gd name="connsiteY13" fmla="*/ 850005 h 3129566"/>
              <a:gd name="connsiteX14" fmla="*/ 682580 w 1004552"/>
              <a:gd name="connsiteY14" fmla="*/ 888642 h 3129566"/>
              <a:gd name="connsiteX15" fmla="*/ 746974 w 1004552"/>
              <a:gd name="connsiteY15" fmla="*/ 978794 h 3129566"/>
              <a:gd name="connsiteX16" fmla="*/ 798490 w 1004552"/>
              <a:gd name="connsiteY16" fmla="*/ 1043188 h 3129566"/>
              <a:gd name="connsiteX17" fmla="*/ 824247 w 1004552"/>
              <a:gd name="connsiteY17" fmla="*/ 1133340 h 3129566"/>
              <a:gd name="connsiteX18" fmla="*/ 862884 w 1004552"/>
              <a:gd name="connsiteY18" fmla="*/ 1159098 h 3129566"/>
              <a:gd name="connsiteX19" fmla="*/ 888642 w 1004552"/>
              <a:gd name="connsiteY19" fmla="*/ 1197735 h 3129566"/>
              <a:gd name="connsiteX20" fmla="*/ 953036 w 1004552"/>
              <a:gd name="connsiteY20" fmla="*/ 1262129 h 3129566"/>
              <a:gd name="connsiteX21" fmla="*/ 965915 w 1004552"/>
              <a:gd name="connsiteY21" fmla="*/ 1300766 h 3129566"/>
              <a:gd name="connsiteX22" fmla="*/ 1004552 w 1004552"/>
              <a:gd name="connsiteY22" fmla="*/ 1944709 h 3129566"/>
              <a:gd name="connsiteX23" fmla="*/ 978794 w 1004552"/>
              <a:gd name="connsiteY23" fmla="*/ 3000777 h 3129566"/>
              <a:gd name="connsiteX24" fmla="*/ 953036 w 1004552"/>
              <a:gd name="connsiteY24" fmla="*/ 3116687 h 3129566"/>
              <a:gd name="connsiteX25" fmla="*/ 953036 w 1004552"/>
              <a:gd name="connsiteY25" fmla="*/ 3129566 h 3129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004552" h="3129566">
                <a:moveTo>
                  <a:pt x="0" y="0"/>
                </a:moveTo>
                <a:cubicBezTo>
                  <a:pt x="25758" y="12879"/>
                  <a:pt x="53312" y="22662"/>
                  <a:pt x="77273" y="38636"/>
                </a:cubicBezTo>
                <a:cubicBezTo>
                  <a:pt x="119598" y="66853"/>
                  <a:pt x="111972" y="80276"/>
                  <a:pt x="141667" y="115909"/>
                </a:cubicBezTo>
                <a:cubicBezTo>
                  <a:pt x="153327" y="129901"/>
                  <a:pt x="165149" y="144443"/>
                  <a:pt x="180304" y="154546"/>
                </a:cubicBezTo>
                <a:cubicBezTo>
                  <a:pt x="191599" y="162076"/>
                  <a:pt x="206061" y="163132"/>
                  <a:pt x="218940" y="167425"/>
                </a:cubicBezTo>
                <a:cubicBezTo>
                  <a:pt x="236112" y="184597"/>
                  <a:pt x="254652" y="200502"/>
                  <a:pt x="270456" y="218940"/>
                </a:cubicBezTo>
                <a:cubicBezTo>
                  <a:pt x="280529" y="230692"/>
                  <a:pt x="285269" y="246632"/>
                  <a:pt x="296214" y="257577"/>
                </a:cubicBezTo>
                <a:cubicBezTo>
                  <a:pt x="307159" y="268522"/>
                  <a:pt x="321971" y="274749"/>
                  <a:pt x="334850" y="283335"/>
                </a:cubicBezTo>
                <a:cubicBezTo>
                  <a:pt x="394952" y="373487"/>
                  <a:pt x="360608" y="343436"/>
                  <a:pt x="425002" y="386366"/>
                </a:cubicBezTo>
                <a:cubicBezTo>
                  <a:pt x="449633" y="460258"/>
                  <a:pt x="420242" y="391284"/>
                  <a:pt x="476518" y="463639"/>
                </a:cubicBezTo>
                <a:cubicBezTo>
                  <a:pt x="557424" y="567661"/>
                  <a:pt x="491873" y="516805"/>
                  <a:pt x="566670" y="566670"/>
                </a:cubicBezTo>
                <a:cubicBezTo>
                  <a:pt x="562377" y="583842"/>
                  <a:pt x="552321" y="600547"/>
                  <a:pt x="553791" y="618186"/>
                </a:cubicBezTo>
                <a:cubicBezTo>
                  <a:pt x="561532" y="711075"/>
                  <a:pt x="572390" y="711671"/>
                  <a:pt x="618185" y="772732"/>
                </a:cubicBezTo>
                <a:cubicBezTo>
                  <a:pt x="647763" y="891041"/>
                  <a:pt x="605017" y="769149"/>
                  <a:pt x="669701" y="850005"/>
                </a:cubicBezTo>
                <a:cubicBezTo>
                  <a:pt x="678182" y="860606"/>
                  <a:pt x="676509" y="876500"/>
                  <a:pt x="682580" y="888642"/>
                </a:cubicBezTo>
                <a:cubicBezTo>
                  <a:pt x="691993" y="907468"/>
                  <a:pt x="738230" y="967135"/>
                  <a:pt x="746974" y="978794"/>
                </a:cubicBezTo>
                <a:cubicBezTo>
                  <a:pt x="779206" y="1107719"/>
                  <a:pt x="730743" y="975441"/>
                  <a:pt x="798490" y="1043188"/>
                </a:cubicBezTo>
                <a:cubicBezTo>
                  <a:pt x="805079" y="1049777"/>
                  <a:pt x="823575" y="1132332"/>
                  <a:pt x="824247" y="1133340"/>
                </a:cubicBezTo>
                <a:cubicBezTo>
                  <a:pt x="832833" y="1146219"/>
                  <a:pt x="850005" y="1150512"/>
                  <a:pt x="862884" y="1159098"/>
                </a:cubicBezTo>
                <a:cubicBezTo>
                  <a:pt x="871470" y="1171977"/>
                  <a:pt x="877697" y="1186790"/>
                  <a:pt x="888642" y="1197735"/>
                </a:cubicBezTo>
                <a:cubicBezTo>
                  <a:pt x="974503" y="1283598"/>
                  <a:pt x="884345" y="1159096"/>
                  <a:pt x="953036" y="1262129"/>
                </a:cubicBezTo>
                <a:cubicBezTo>
                  <a:pt x="957329" y="1275008"/>
                  <a:pt x="962185" y="1287713"/>
                  <a:pt x="965915" y="1300766"/>
                </a:cubicBezTo>
                <a:cubicBezTo>
                  <a:pt x="1025176" y="1508176"/>
                  <a:pt x="995439" y="1735117"/>
                  <a:pt x="1004552" y="1944709"/>
                </a:cubicBezTo>
                <a:cubicBezTo>
                  <a:pt x="995966" y="2296732"/>
                  <a:pt x="990929" y="2648859"/>
                  <a:pt x="978794" y="3000777"/>
                </a:cubicBezTo>
                <a:cubicBezTo>
                  <a:pt x="977857" y="3027954"/>
                  <a:pt x="958761" y="3088064"/>
                  <a:pt x="953036" y="3116687"/>
                </a:cubicBezTo>
                <a:cubicBezTo>
                  <a:pt x="952194" y="3120897"/>
                  <a:pt x="953036" y="3125273"/>
                  <a:pt x="953036" y="3129566"/>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sp>
        <p:nvSpPr>
          <p:cNvPr id="20" name="Freeform 19"/>
          <p:cNvSpPr/>
          <p:nvPr/>
        </p:nvSpPr>
        <p:spPr bwMode="auto">
          <a:xfrm>
            <a:off x="1249251" y="2112135"/>
            <a:ext cx="958084" cy="3103809"/>
          </a:xfrm>
          <a:custGeom>
            <a:avLst/>
            <a:gdLst>
              <a:gd name="connsiteX0" fmla="*/ 927279 w 958084"/>
              <a:gd name="connsiteY0" fmla="*/ 0 h 3103809"/>
              <a:gd name="connsiteX1" fmla="*/ 940157 w 958084"/>
              <a:gd name="connsiteY1" fmla="*/ 1262130 h 3103809"/>
              <a:gd name="connsiteX2" fmla="*/ 914400 w 958084"/>
              <a:gd name="connsiteY2" fmla="*/ 1390919 h 3103809"/>
              <a:gd name="connsiteX3" fmla="*/ 888642 w 958084"/>
              <a:gd name="connsiteY3" fmla="*/ 1429555 h 3103809"/>
              <a:gd name="connsiteX4" fmla="*/ 875763 w 958084"/>
              <a:gd name="connsiteY4" fmla="*/ 1481071 h 3103809"/>
              <a:gd name="connsiteX5" fmla="*/ 798490 w 958084"/>
              <a:gd name="connsiteY5" fmla="*/ 1622738 h 3103809"/>
              <a:gd name="connsiteX6" fmla="*/ 772732 w 958084"/>
              <a:gd name="connsiteY6" fmla="*/ 1700011 h 3103809"/>
              <a:gd name="connsiteX7" fmla="*/ 746974 w 958084"/>
              <a:gd name="connsiteY7" fmla="*/ 1738648 h 3103809"/>
              <a:gd name="connsiteX8" fmla="*/ 682580 w 958084"/>
              <a:gd name="connsiteY8" fmla="*/ 1867437 h 3103809"/>
              <a:gd name="connsiteX9" fmla="*/ 631064 w 958084"/>
              <a:gd name="connsiteY9" fmla="*/ 1983347 h 3103809"/>
              <a:gd name="connsiteX10" fmla="*/ 592428 w 958084"/>
              <a:gd name="connsiteY10" fmla="*/ 2009104 h 3103809"/>
              <a:gd name="connsiteX11" fmla="*/ 528034 w 958084"/>
              <a:gd name="connsiteY11" fmla="*/ 2163651 h 3103809"/>
              <a:gd name="connsiteX12" fmla="*/ 502276 w 958084"/>
              <a:gd name="connsiteY12" fmla="*/ 2215166 h 3103809"/>
              <a:gd name="connsiteX13" fmla="*/ 476518 w 958084"/>
              <a:gd name="connsiteY13" fmla="*/ 2266682 h 3103809"/>
              <a:gd name="connsiteX14" fmla="*/ 450760 w 958084"/>
              <a:gd name="connsiteY14" fmla="*/ 2305319 h 3103809"/>
              <a:gd name="connsiteX15" fmla="*/ 399245 w 958084"/>
              <a:gd name="connsiteY15" fmla="*/ 2421228 h 3103809"/>
              <a:gd name="connsiteX16" fmla="*/ 334850 w 958084"/>
              <a:gd name="connsiteY16" fmla="*/ 2537138 h 3103809"/>
              <a:gd name="connsiteX17" fmla="*/ 257577 w 958084"/>
              <a:gd name="connsiteY17" fmla="*/ 2640169 h 3103809"/>
              <a:gd name="connsiteX18" fmla="*/ 206062 w 958084"/>
              <a:gd name="connsiteY18" fmla="*/ 2717442 h 3103809"/>
              <a:gd name="connsiteX19" fmla="*/ 180304 w 958084"/>
              <a:gd name="connsiteY19" fmla="*/ 2807595 h 3103809"/>
              <a:gd name="connsiteX20" fmla="*/ 141667 w 958084"/>
              <a:gd name="connsiteY20" fmla="*/ 2833352 h 3103809"/>
              <a:gd name="connsiteX21" fmla="*/ 103031 w 958084"/>
              <a:gd name="connsiteY21" fmla="*/ 2910626 h 3103809"/>
              <a:gd name="connsiteX22" fmla="*/ 51515 w 958084"/>
              <a:gd name="connsiteY22" fmla="*/ 2987899 h 3103809"/>
              <a:gd name="connsiteX23" fmla="*/ 38636 w 958084"/>
              <a:gd name="connsiteY23" fmla="*/ 3026535 h 3103809"/>
              <a:gd name="connsiteX24" fmla="*/ 25757 w 958084"/>
              <a:gd name="connsiteY24" fmla="*/ 3078051 h 3103809"/>
              <a:gd name="connsiteX25" fmla="*/ 0 w 958084"/>
              <a:gd name="connsiteY25" fmla="*/ 3103809 h 3103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58084" h="3103809">
                <a:moveTo>
                  <a:pt x="927279" y="0"/>
                </a:moveTo>
                <a:cubicBezTo>
                  <a:pt x="968661" y="620745"/>
                  <a:pt x="963518" y="386069"/>
                  <a:pt x="940157" y="1262130"/>
                </a:cubicBezTo>
                <a:cubicBezTo>
                  <a:pt x="939489" y="1287199"/>
                  <a:pt x="930559" y="1358601"/>
                  <a:pt x="914400" y="1390919"/>
                </a:cubicBezTo>
                <a:cubicBezTo>
                  <a:pt x="907478" y="1404763"/>
                  <a:pt x="897228" y="1416676"/>
                  <a:pt x="888642" y="1429555"/>
                </a:cubicBezTo>
                <a:cubicBezTo>
                  <a:pt x="884349" y="1446727"/>
                  <a:pt x="882571" y="1464732"/>
                  <a:pt x="875763" y="1481071"/>
                </a:cubicBezTo>
                <a:cubicBezTo>
                  <a:pt x="843296" y="1558992"/>
                  <a:pt x="835078" y="1567857"/>
                  <a:pt x="798490" y="1622738"/>
                </a:cubicBezTo>
                <a:cubicBezTo>
                  <a:pt x="789904" y="1648496"/>
                  <a:pt x="787793" y="1677420"/>
                  <a:pt x="772732" y="1700011"/>
                </a:cubicBezTo>
                <a:cubicBezTo>
                  <a:pt x="764146" y="1712890"/>
                  <a:pt x="753260" y="1724503"/>
                  <a:pt x="746974" y="1738648"/>
                </a:cubicBezTo>
                <a:cubicBezTo>
                  <a:pt x="687801" y="1871789"/>
                  <a:pt x="758560" y="1766131"/>
                  <a:pt x="682580" y="1867437"/>
                </a:cubicBezTo>
                <a:cubicBezTo>
                  <a:pt x="669827" y="1905694"/>
                  <a:pt x="661678" y="1952733"/>
                  <a:pt x="631064" y="1983347"/>
                </a:cubicBezTo>
                <a:cubicBezTo>
                  <a:pt x="620119" y="1994292"/>
                  <a:pt x="605307" y="2000518"/>
                  <a:pt x="592428" y="2009104"/>
                </a:cubicBezTo>
                <a:cubicBezTo>
                  <a:pt x="570237" y="2097870"/>
                  <a:pt x="587464" y="2044790"/>
                  <a:pt x="528034" y="2163651"/>
                </a:cubicBezTo>
                <a:lnTo>
                  <a:pt x="502276" y="2215166"/>
                </a:lnTo>
                <a:cubicBezTo>
                  <a:pt x="493690" y="2232338"/>
                  <a:pt x="487168" y="2250708"/>
                  <a:pt x="476518" y="2266682"/>
                </a:cubicBezTo>
                <a:cubicBezTo>
                  <a:pt x="467932" y="2279561"/>
                  <a:pt x="457046" y="2291174"/>
                  <a:pt x="450760" y="2305319"/>
                </a:cubicBezTo>
                <a:cubicBezTo>
                  <a:pt x="389457" y="2443252"/>
                  <a:pt x="457538" y="2333791"/>
                  <a:pt x="399245" y="2421228"/>
                </a:cubicBezTo>
                <a:cubicBezTo>
                  <a:pt x="356949" y="2548115"/>
                  <a:pt x="399916" y="2457613"/>
                  <a:pt x="334850" y="2537138"/>
                </a:cubicBezTo>
                <a:cubicBezTo>
                  <a:pt x="307665" y="2570364"/>
                  <a:pt x="257577" y="2640169"/>
                  <a:pt x="257577" y="2640169"/>
                </a:cubicBezTo>
                <a:cubicBezTo>
                  <a:pt x="227999" y="2758482"/>
                  <a:pt x="270746" y="2636587"/>
                  <a:pt x="206062" y="2717442"/>
                </a:cubicBezTo>
                <a:cubicBezTo>
                  <a:pt x="192889" y="2733908"/>
                  <a:pt x="189561" y="2793710"/>
                  <a:pt x="180304" y="2807595"/>
                </a:cubicBezTo>
                <a:cubicBezTo>
                  <a:pt x="171718" y="2820474"/>
                  <a:pt x="154546" y="2824766"/>
                  <a:pt x="141667" y="2833352"/>
                </a:cubicBezTo>
                <a:cubicBezTo>
                  <a:pt x="109296" y="2930464"/>
                  <a:pt x="152961" y="2810764"/>
                  <a:pt x="103031" y="2910626"/>
                </a:cubicBezTo>
                <a:cubicBezTo>
                  <a:pt x="65756" y="2985177"/>
                  <a:pt x="124755" y="2914659"/>
                  <a:pt x="51515" y="2987899"/>
                </a:cubicBezTo>
                <a:cubicBezTo>
                  <a:pt x="47222" y="3000778"/>
                  <a:pt x="42365" y="3013482"/>
                  <a:pt x="38636" y="3026535"/>
                </a:cubicBezTo>
                <a:cubicBezTo>
                  <a:pt x="33773" y="3043554"/>
                  <a:pt x="33673" y="3062219"/>
                  <a:pt x="25757" y="3078051"/>
                </a:cubicBezTo>
                <a:cubicBezTo>
                  <a:pt x="20327" y="3088911"/>
                  <a:pt x="8586" y="3095223"/>
                  <a:pt x="0" y="3103809"/>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sp>
        <p:nvSpPr>
          <p:cNvPr id="21" name="Freeform 20"/>
          <p:cNvSpPr/>
          <p:nvPr/>
        </p:nvSpPr>
        <p:spPr bwMode="auto">
          <a:xfrm>
            <a:off x="1175736" y="2073499"/>
            <a:ext cx="966378" cy="1429555"/>
          </a:xfrm>
          <a:custGeom>
            <a:avLst/>
            <a:gdLst>
              <a:gd name="connsiteX0" fmla="*/ 966378 w 966378"/>
              <a:gd name="connsiteY0" fmla="*/ 0 h 1429555"/>
              <a:gd name="connsiteX1" fmla="*/ 889104 w 966378"/>
              <a:gd name="connsiteY1" fmla="*/ 103031 h 1429555"/>
              <a:gd name="connsiteX2" fmla="*/ 837589 w 966378"/>
              <a:gd name="connsiteY2" fmla="*/ 154546 h 1429555"/>
              <a:gd name="connsiteX3" fmla="*/ 824710 w 966378"/>
              <a:gd name="connsiteY3" fmla="*/ 193183 h 1429555"/>
              <a:gd name="connsiteX4" fmla="*/ 811831 w 966378"/>
              <a:gd name="connsiteY4" fmla="*/ 244698 h 1429555"/>
              <a:gd name="connsiteX5" fmla="*/ 773194 w 966378"/>
              <a:gd name="connsiteY5" fmla="*/ 296214 h 1429555"/>
              <a:gd name="connsiteX6" fmla="*/ 747437 w 966378"/>
              <a:gd name="connsiteY6" fmla="*/ 334850 h 1429555"/>
              <a:gd name="connsiteX7" fmla="*/ 708800 w 966378"/>
              <a:gd name="connsiteY7" fmla="*/ 373487 h 1429555"/>
              <a:gd name="connsiteX8" fmla="*/ 644406 w 966378"/>
              <a:gd name="connsiteY8" fmla="*/ 463639 h 1429555"/>
              <a:gd name="connsiteX9" fmla="*/ 631527 w 966378"/>
              <a:gd name="connsiteY9" fmla="*/ 515155 h 1429555"/>
              <a:gd name="connsiteX10" fmla="*/ 554254 w 966378"/>
              <a:gd name="connsiteY10" fmla="*/ 618186 h 1429555"/>
              <a:gd name="connsiteX11" fmla="*/ 515617 w 966378"/>
              <a:gd name="connsiteY11" fmla="*/ 669701 h 1429555"/>
              <a:gd name="connsiteX12" fmla="*/ 412586 w 966378"/>
              <a:gd name="connsiteY12" fmla="*/ 850005 h 1429555"/>
              <a:gd name="connsiteX13" fmla="*/ 373949 w 966378"/>
              <a:gd name="connsiteY13" fmla="*/ 888642 h 1429555"/>
              <a:gd name="connsiteX14" fmla="*/ 348192 w 966378"/>
              <a:gd name="connsiteY14" fmla="*/ 927278 h 1429555"/>
              <a:gd name="connsiteX15" fmla="*/ 270918 w 966378"/>
              <a:gd name="connsiteY15" fmla="*/ 991673 h 1429555"/>
              <a:gd name="connsiteX16" fmla="*/ 258040 w 966378"/>
              <a:gd name="connsiteY16" fmla="*/ 1030309 h 1429555"/>
              <a:gd name="connsiteX17" fmla="*/ 219403 w 966378"/>
              <a:gd name="connsiteY17" fmla="*/ 1068946 h 1429555"/>
              <a:gd name="connsiteX18" fmla="*/ 180766 w 966378"/>
              <a:gd name="connsiteY18" fmla="*/ 1120462 h 1429555"/>
              <a:gd name="connsiteX19" fmla="*/ 116372 w 966378"/>
              <a:gd name="connsiteY19" fmla="*/ 1197735 h 1429555"/>
              <a:gd name="connsiteX20" fmla="*/ 103493 w 966378"/>
              <a:gd name="connsiteY20" fmla="*/ 1236371 h 1429555"/>
              <a:gd name="connsiteX21" fmla="*/ 64856 w 966378"/>
              <a:gd name="connsiteY21" fmla="*/ 1262129 h 1429555"/>
              <a:gd name="connsiteX22" fmla="*/ 39099 w 966378"/>
              <a:gd name="connsiteY22" fmla="*/ 1339402 h 1429555"/>
              <a:gd name="connsiteX23" fmla="*/ 462 w 966378"/>
              <a:gd name="connsiteY23" fmla="*/ 1416676 h 1429555"/>
              <a:gd name="connsiteX24" fmla="*/ 462 w 966378"/>
              <a:gd name="connsiteY24" fmla="*/ 1429555 h 1429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66378" h="1429555">
                <a:moveTo>
                  <a:pt x="966378" y="0"/>
                </a:moveTo>
                <a:cubicBezTo>
                  <a:pt x="907750" y="175882"/>
                  <a:pt x="983854" y="8282"/>
                  <a:pt x="889104" y="103031"/>
                </a:cubicBezTo>
                <a:cubicBezTo>
                  <a:pt x="820416" y="171718"/>
                  <a:pt x="940620" y="120201"/>
                  <a:pt x="837589" y="154546"/>
                </a:cubicBezTo>
                <a:cubicBezTo>
                  <a:pt x="833296" y="167425"/>
                  <a:pt x="828440" y="180130"/>
                  <a:pt x="824710" y="193183"/>
                </a:cubicBezTo>
                <a:cubicBezTo>
                  <a:pt x="819847" y="210202"/>
                  <a:pt x="819747" y="228867"/>
                  <a:pt x="811831" y="244698"/>
                </a:cubicBezTo>
                <a:cubicBezTo>
                  <a:pt x="802231" y="263897"/>
                  <a:pt x="785670" y="278747"/>
                  <a:pt x="773194" y="296214"/>
                </a:cubicBezTo>
                <a:cubicBezTo>
                  <a:pt x="764198" y="308809"/>
                  <a:pt x="757346" y="322959"/>
                  <a:pt x="747437" y="334850"/>
                </a:cubicBezTo>
                <a:cubicBezTo>
                  <a:pt x="735777" y="348842"/>
                  <a:pt x="719387" y="358666"/>
                  <a:pt x="708800" y="373487"/>
                </a:cubicBezTo>
                <a:cubicBezTo>
                  <a:pt x="624038" y="492152"/>
                  <a:pt x="744866" y="363176"/>
                  <a:pt x="644406" y="463639"/>
                </a:cubicBezTo>
                <a:cubicBezTo>
                  <a:pt x="640113" y="480811"/>
                  <a:pt x="640446" y="499866"/>
                  <a:pt x="631527" y="515155"/>
                </a:cubicBezTo>
                <a:cubicBezTo>
                  <a:pt x="609896" y="552237"/>
                  <a:pt x="580012" y="583842"/>
                  <a:pt x="554254" y="618186"/>
                </a:cubicBezTo>
                <a:cubicBezTo>
                  <a:pt x="541375" y="635358"/>
                  <a:pt x="525216" y="650502"/>
                  <a:pt x="515617" y="669701"/>
                </a:cubicBezTo>
                <a:cubicBezTo>
                  <a:pt x="495413" y="710109"/>
                  <a:pt x="448996" y="813595"/>
                  <a:pt x="412586" y="850005"/>
                </a:cubicBezTo>
                <a:cubicBezTo>
                  <a:pt x="399707" y="862884"/>
                  <a:pt x="385609" y="874650"/>
                  <a:pt x="373949" y="888642"/>
                </a:cubicBezTo>
                <a:cubicBezTo>
                  <a:pt x="364040" y="900533"/>
                  <a:pt x="358101" y="915387"/>
                  <a:pt x="348192" y="927278"/>
                </a:cubicBezTo>
                <a:cubicBezTo>
                  <a:pt x="317203" y="964464"/>
                  <a:pt x="308908" y="966346"/>
                  <a:pt x="270918" y="991673"/>
                </a:cubicBezTo>
                <a:cubicBezTo>
                  <a:pt x="266625" y="1004552"/>
                  <a:pt x="265570" y="1019014"/>
                  <a:pt x="258040" y="1030309"/>
                </a:cubicBezTo>
                <a:cubicBezTo>
                  <a:pt x="247937" y="1045464"/>
                  <a:pt x="231256" y="1055117"/>
                  <a:pt x="219403" y="1068946"/>
                </a:cubicBezTo>
                <a:cubicBezTo>
                  <a:pt x="205434" y="1085243"/>
                  <a:pt x="192142" y="1102260"/>
                  <a:pt x="180766" y="1120462"/>
                </a:cubicBezTo>
                <a:cubicBezTo>
                  <a:pt x="134081" y="1195159"/>
                  <a:pt x="182276" y="1153799"/>
                  <a:pt x="116372" y="1197735"/>
                </a:cubicBezTo>
                <a:cubicBezTo>
                  <a:pt x="112079" y="1210614"/>
                  <a:pt x="111974" y="1225771"/>
                  <a:pt x="103493" y="1236371"/>
                </a:cubicBezTo>
                <a:cubicBezTo>
                  <a:pt x="93823" y="1248458"/>
                  <a:pt x="73060" y="1249003"/>
                  <a:pt x="64856" y="1262129"/>
                </a:cubicBezTo>
                <a:cubicBezTo>
                  <a:pt x="50466" y="1285153"/>
                  <a:pt x="54160" y="1316811"/>
                  <a:pt x="39099" y="1339402"/>
                </a:cubicBezTo>
                <a:cubicBezTo>
                  <a:pt x="13917" y="1377175"/>
                  <a:pt x="11126" y="1374019"/>
                  <a:pt x="462" y="1416676"/>
                </a:cubicBezTo>
                <a:cubicBezTo>
                  <a:pt x="-579" y="1420841"/>
                  <a:pt x="462" y="1425262"/>
                  <a:pt x="462" y="1429555"/>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spTree>
    <p:extLst>
      <p:ext uri="{BB962C8B-B14F-4D97-AF65-F5344CB8AC3E}">
        <p14:creationId xmlns:p14="http://schemas.microsoft.com/office/powerpoint/2010/main" val="2211511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Definitions – Graph Type</a:t>
            </a:r>
          </a:p>
        </p:txBody>
      </p:sp>
      <p:sp>
        <p:nvSpPr>
          <p:cNvPr id="17411" name="Rectangle 3"/>
          <p:cNvSpPr>
            <a:spLocks noGrp="1" noChangeArrowheads="1"/>
          </p:cNvSpPr>
          <p:nvPr>
            <p:ph type="body" idx="1"/>
          </p:nvPr>
        </p:nvSpPr>
        <p:spPr>
          <a:xfrm>
            <a:off x="1219200" y="1905000"/>
            <a:ext cx="7772400" cy="2097088"/>
          </a:xfrm>
        </p:spPr>
        <p:txBody>
          <a:bodyPr/>
          <a:lstStyle/>
          <a:p>
            <a:pPr algn="just">
              <a:buFont typeface="Wingdings" panose="05000000000000000000" pitchFamily="2" charset="2"/>
              <a:buNone/>
            </a:pPr>
            <a:r>
              <a:rPr lang="en-US" sz="2000" b="1"/>
              <a:t>	Directed Multigraph:</a:t>
            </a:r>
            <a:r>
              <a:rPr lang="en-US"/>
              <a:t> </a:t>
            </a:r>
            <a:r>
              <a:rPr lang="en-US" sz="2000"/>
              <a:t>G(V,E), consists of set of vertices V, set of Edges E and a function f from E to {{u, v}| u, v  V}. The edges e1 and e2 are multiple edges if f(e1) = f(e2)</a:t>
            </a:r>
          </a:p>
          <a:p>
            <a:pPr algn="just">
              <a:buFont typeface="Wingdings" panose="05000000000000000000" pitchFamily="2" charset="2"/>
              <a:buNone/>
            </a:pPr>
            <a:r>
              <a:rPr lang="en-US" sz="2000"/>
              <a:t>	</a:t>
            </a:r>
            <a:r>
              <a:rPr lang="en-US" sz="2000">
                <a:solidFill>
                  <a:srgbClr val="237AC1"/>
                </a:solidFill>
              </a:rPr>
              <a:t>Representation Example: V = {u, v, w}, E = {e</a:t>
            </a:r>
            <a:r>
              <a:rPr lang="en-US" sz="2000" baseline="-25000">
                <a:solidFill>
                  <a:srgbClr val="237AC1"/>
                </a:solidFill>
              </a:rPr>
              <a:t>1</a:t>
            </a:r>
            <a:r>
              <a:rPr lang="en-US" sz="2000">
                <a:solidFill>
                  <a:srgbClr val="237AC1"/>
                </a:solidFill>
              </a:rPr>
              <a:t>, e</a:t>
            </a:r>
            <a:r>
              <a:rPr lang="en-US" sz="2000" baseline="-25000">
                <a:solidFill>
                  <a:srgbClr val="237AC1"/>
                </a:solidFill>
              </a:rPr>
              <a:t>2</a:t>
            </a:r>
            <a:r>
              <a:rPr lang="en-US" sz="2000">
                <a:solidFill>
                  <a:srgbClr val="237AC1"/>
                </a:solidFill>
              </a:rPr>
              <a:t>, e</a:t>
            </a:r>
            <a:r>
              <a:rPr lang="en-US" sz="2000" baseline="-25000">
                <a:solidFill>
                  <a:srgbClr val="237AC1"/>
                </a:solidFill>
              </a:rPr>
              <a:t>3</a:t>
            </a:r>
            <a:r>
              <a:rPr lang="en-US" sz="2000">
                <a:solidFill>
                  <a:srgbClr val="237AC1"/>
                </a:solidFill>
              </a:rPr>
              <a:t>, e</a:t>
            </a:r>
            <a:r>
              <a:rPr lang="en-US" sz="2000" baseline="-25000">
                <a:solidFill>
                  <a:srgbClr val="237AC1"/>
                </a:solidFill>
              </a:rPr>
              <a:t>4</a:t>
            </a:r>
            <a:r>
              <a:rPr lang="en-US" sz="2000">
                <a:solidFill>
                  <a:srgbClr val="237AC1"/>
                </a:solidFill>
              </a:rPr>
              <a:t>}</a:t>
            </a:r>
          </a:p>
        </p:txBody>
      </p:sp>
      <p:sp>
        <p:nvSpPr>
          <p:cNvPr id="17412" name="Oval 4"/>
          <p:cNvSpPr>
            <a:spLocks noChangeArrowheads="1"/>
          </p:cNvSpPr>
          <p:nvPr/>
        </p:nvSpPr>
        <p:spPr bwMode="auto">
          <a:xfrm>
            <a:off x="2971800" y="42672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u</a:t>
            </a:r>
          </a:p>
        </p:txBody>
      </p:sp>
      <p:sp>
        <p:nvSpPr>
          <p:cNvPr id="17413" name="Oval 5"/>
          <p:cNvSpPr>
            <a:spLocks noChangeArrowheads="1"/>
          </p:cNvSpPr>
          <p:nvPr/>
        </p:nvSpPr>
        <p:spPr bwMode="auto">
          <a:xfrm>
            <a:off x="4572000" y="45720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w</a:t>
            </a:r>
          </a:p>
        </p:txBody>
      </p:sp>
      <p:sp>
        <p:nvSpPr>
          <p:cNvPr id="17414" name="Oval 6"/>
          <p:cNvSpPr>
            <a:spLocks noChangeArrowheads="1"/>
          </p:cNvSpPr>
          <p:nvPr/>
        </p:nvSpPr>
        <p:spPr bwMode="auto">
          <a:xfrm>
            <a:off x="2971800" y="54102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v</a:t>
            </a:r>
          </a:p>
        </p:txBody>
      </p:sp>
      <p:sp>
        <p:nvSpPr>
          <p:cNvPr id="17415" name="Line 7"/>
          <p:cNvSpPr>
            <a:spLocks noChangeShapeType="1"/>
          </p:cNvSpPr>
          <p:nvPr/>
        </p:nvSpPr>
        <p:spPr bwMode="auto">
          <a:xfrm>
            <a:off x="3048000" y="4648200"/>
            <a:ext cx="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416" name="Line 8"/>
          <p:cNvSpPr>
            <a:spLocks noChangeShapeType="1"/>
          </p:cNvSpPr>
          <p:nvPr/>
        </p:nvSpPr>
        <p:spPr bwMode="auto">
          <a:xfrm>
            <a:off x="3200400" y="4648200"/>
            <a:ext cx="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417" name="Line 9"/>
          <p:cNvSpPr>
            <a:spLocks noChangeShapeType="1"/>
          </p:cNvSpPr>
          <p:nvPr/>
        </p:nvSpPr>
        <p:spPr bwMode="auto">
          <a:xfrm flipV="1">
            <a:off x="3352800" y="4876800"/>
            <a:ext cx="12192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418" name="Line 10"/>
          <p:cNvSpPr>
            <a:spLocks noChangeShapeType="1"/>
          </p:cNvSpPr>
          <p:nvPr/>
        </p:nvSpPr>
        <p:spPr bwMode="auto">
          <a:xfrm>
            <a:off x="4953000" y="4648200"/>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419" name="Line 11"/>
          <p:cNvSpPr>
            <a:spLocks noChangeShapeType="1"/>
          </p:cNvSpPr>
          <p:nvPr/>
        </p:nvSpPr>
        <p:spPr bwMode="auto">
          <a:xfrm>
            <a:off x="5410200" y="46482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420" name="Line 12"/>
          <p:cNvSpPr>
            <a:spLocks noChangeShapeType="1"/>
          </p:cNvSpPr>
          <p:nvPr/>
        </p:nvSpPr>
        <p:spPr bwMode="auto">
          <a:xfrm flipH="1">
            <a:off x="4953000" y="48768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421" name="Rectangle 13"/>
          <p:cNvSpPr>
            <a:spLocks noChangeArrowheads="1"/>
          </p:cNvSpPr>
          <p:nvPr/>
        </p:nvSpPr>
        <p:spPr bwMode="auto">
          <a:xfrm>
            <a:off x="2438400" y="48768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e</a:t>
            </a:r>
            <a:r>
              <a:rPr lang="en-US" baseline="-25000"/>
              <a:t>1</a:t>
            </a:r>
          </a:p>
        </p:txBody>
      </p:sp>
      <p:sp>
        <p:nvSpPr>
          <p:cNvPr id="17422" name="Rectangle 14"/>
          <p:cNvSpPr>
            <a:spLocks noChangeArrowheads="1"/>
          </p:cNvSpPr>
          <p:nvPr/>
        </p:nvSpPr>
        <p:spPr bwMode="auto">
          <a:xfrm>
            <a:off x="3429000" y="48006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e</a:t>
            </a:r>
            <a:r>
              <a:rPr lang="en-US" baseline="-25000"/>
              <a:t>2</a:t>
            </a:r>
          </a:p>
        </p:txBody>
      </p:sp>
      <p:sp>
        <p:nvSpPr>
          <p:cNvPr id="17423" name="Rectangle 15"/>
          <p:cNvSpPr>
            <a:spLocks noChangeArrowheads="1"/>
          </p:cNvSpPr>
          <p:nvPr/>
        </p:nvSpPr>
        <p:spPr bwMode="auto">
          <a:xfrm>
            <a:off x="4038600" y="54102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e</a:t>
            </a:r>
            <a:r>
              <a:rPr lang="en-US" baseline="-25000"/>
              <a:t>3</a:t>
            </a:r>
          </a:p>
        </p:txBody>
      </p:sp>
      <p:sp>
        <p:nvSpPr>
          <p:cNvPr id="17424" name="Rectangle 16"/>
          <p:cNvSpPr>
            <a:spLocks noChangeArrowheads="1"/>
          </p:cNvSpPr>
          <p:nvPr/>
        </p:nvSpPr>
        <p:spPr bwMode="auto">
          <a:xfrm>
            <a:off x="5715000" y="4648200"/>
            <a:ext cx="762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e</a:t>
            </a:r>
            <a:r>
              <a:rPr lang="en-US" baseline="-25000"/>
              <a:t>4</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838200"/>
            <a:ext cx="6324600" cy="369332"/>
          </a:xfrm>
          <a:prstGeom prst="rect">
            <a:avLst/>
          </a:prstGeom>
          <a:noFill/>
        </p:spPr>
        <p:txBody>
          <a:bodyPr wrap="square" rtlCol="0">
            <a:spAutoFit/>
          </a:bodyPr>
          <a:lstStyle/>
          <a:p>
            <a:r>
              <a:rPr lang="en-US" dirty="0" smtClean="0"/>
              <a:t>Points and Bridges</a:t>
            </a:r>
            <a:endParaRPr lang="en-GB" dirty="0"/>
          </a:p>
        </p:txBody>
      </p:sp>
      <p:sp>
        <p:nvSpPr>
          <p:cNvPr id="3" name="TextBox 2"/>
          <p:cNvSpPr txBox="1"/>
          <p:nvPr/>
        </p:nvSpPr>
        <p:spPr>
          <a:xfrm>
            <a:off x="152400" y="2209800"/>
            <a:ext cx="8991600" cy="923330"/>
          </a:xfrm>
          <a:prstGeom prst="rect">
            <a:avLst/>
          </a:prstGeom>
          <a:noFill/>
        </p:spPr>
        <p:txBody>
          <a:bodyPr wrap="square" rtlCol="0">
            <a:spAutoFit/>
          </a:bodyPr>
          <a:lstStyle/>
          <a:p>
            <a:pPr algn="l"/>
            <a:r>
              <a:rPr lang="en-US" dirty="0" smtClean="0"/>
              <a:t>A point or Cut Point in a graph is a vertex whose removal makes the graph disconnected.</a:t>
            </a:r>
          </a:p>
          <a:p>
            <a:pPr algn="l"/>
            <a:r>
              <a:rPr lang="en-US" dirty="0" smtClean="0"/>
              <a:t>A bridge in a graph is an edge whose removal makes the graph disconnected.</a:t>
            </a:r>
            <a:endParaRPr lang="en-GB" dirty="0"/>
          </a:p>
        </p:txBody>
      </p:sp>
      <p:cxnSp>
        <p:nvCxnSpPr>
          <p:cNvPr id="5" name="Straight Connector 4"/>
          <p:cNvCxnSpPr/>
          <p:nvPr/>
        </p:nvCxnSpPr>
        <p:spPr bwMode="auto">
          <a:xfrm>
            <a:off x="762000" y="3810000"/>
            <a:ext cx="0" cy="10668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Connector 6"/>
          <p:cNvCxnSpPr/>
          <p:nvPr/>
        </p:nvCxnSpPr>
        <p:spPr bwMode="auto">
          <a:xfrm>
            <a:off x="762000" y="3810000"/>
            <a:ext cx="838200" cy="4572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8"/>
          <p:cNvCxnSpPr/>
          <p:nvPr/>
        </p:nvCxnSpPr>
        <p:spPr bwMode="auto">
          <a:xfrm flipV="1">
            <a:off x="762000" y="4267200"/>
            <a:ext cx="838200" cy="6096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0"/>
          <p:cNvCxnSpPr/>
          <p:nvPr/>
        </p:nvCxnSpPr>
        <p:spPr bwMode="auto">
          <a:xfrm>
            <a:off x="1600200" y="4267200"/>
            <a:ext cx="838200" cy="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Box 11"/>
          <p:cNvSpPr txBox="1"/>
          <p:nvPr/>
        </p:nvSpPr>
        <p:spPr>
          <a:xfrm>
            <a:off x="533400" y="3581400"/>
            <a:ext cx="762000" cy="381000"/>
          </a:xfrm>
          <a:prstGeom prst="rect">
            <a:avLst/>
          </a:prstGeom>
          <a:noFill/>
        </p:spPr>
        <p:txBody>
          <a:bodyPr wrap="square" rtlCol="0">
            <a:spAutoFit/>
          </a:bodyPr>
          <a:lstStyle/>
          <a:p>
            <a:r>
              <a:rPr lang="en-US" dirty="0" smtClean="0"/>
              <a:t>A</a:t>
            </a:r>
            <a:endParaRPr lang="en-GB" dirty="0"/>
          </a:p>
        </p:txBody>
      </p:sp>
      <p:sp>
        <p:nvSpPr>
          <p:cNvPr id="13" name="TextBox 12"/>
          <p:cNvSpPr txBox="1"/>
          <p:nvPr/>
        </p:nvSpPr>
        <p:spPr>
          <a:xfrm>
            <a:off x="533400" y="4800600"/>
            <a:ext cx="762000" cy="381000"/>
          </a:xfrm>
          <a:prstGeom prst="rect">
            <a:avLst/>
          </a:prstGeom>
          <a:noFill/>
        </p:spPr>
        <p:txBody>
          <a:bodyPr wrap="square" rtlCol="0">
            <a:spAutoFit/>
          </a:bodyPr>
          <a:lstStyle/>
          <a:p>
            <a:r>
              <a:rPr lang="en-US" dirty="0"/>
              <a:t>B</a:t>
            </a:r>
            <a:endParaRPr lang="en-GB" dirty="0"/>
          </a:p>
        </p:txBody>
      </p:sp>
      <p:sp>
        <p:nvSpPr>
          <p:cNvPr id="14" name="TextBox 13"/>
          <p:cNvSpPr txBox="1"/>
          <p:nvPr/>
        </p:nvSpPr>
        <p:spPr>
          <a:xfrm>
            <a:off x="1295400" y="3886200"/>
            <a:ext cx="762000" cy="381000"/>
          </a:xfrm>
          <a:prstGeom prst="rect">
            <a:avLst/>
          </a:prstGeom>
          <a:noFill/>
        </p:spPr>
        <p:txBody>
          <a:bodyPr wrap="square" rtlCol="0">
            <a:spAutoFit/>
          </a:bodyPr>
          <a:lstStyle/>
          <a:p>
            <a:r>
              <a:rPr lang="en-US" dirty="0"/>
              <a:t>C</a:t>
            </a:r>
            <a:endParaRPr lang="en-GB" dirty="0"/>
          </a:p>
        </p:txBody>
      </p:sp>
      <p:sp>
        <p:nvSpPr>
          <p:cNvPr id="15" name="TextBox 14"/>
          <p:cNvSpPr txBox="1"/>
          <p:nvPr/>
        </p:nvSpPr>
        <p:spPr>
          <a:xfrm>
            <a:off x="2120720" y="3886200"/>
            <a:ext cx="762000" cy="381000"/>
          </a:xfrm>
          <a:prstGeom prst="rect">
            <a:avLst/>
          </a:prstGeom>
          <a:noFill/>
        </p:spPr>
        <p:txBody>
          <a:bodyPr wrap="square" rtlCol="0">
            <a:spAutoFit/>
          </a:bodyPr>
          <a:lstStyle/>
          <a:p>
            <a:r>
              <a:rPr lang="en-US" dirty="0"/>
              <a:t>D</a:t>
            </a:r>
            <a:endParaRPr lang="en-GB" dirty="0"/>
          </a:p>
        </p:txBody>
      </p:sp>
      <p:sp>
        <p:nvSpPr>
          <p:cNvPr id="16" name="TextBox 15"/>
          <p:cNvSpPr txBox="1"/>
          <p:nvPr/>
        </p:nvSpPr>
        <p:spPr>
          <a:xfrm>
            <a:off x="3505200" y="3352800"/>
            <a:ext cx="5029200" cy="646331"/>
          </a:xfrm>
          <a:prstGeom prst="rect">
            <a:avLst/>
          </a:prstGeom>
          <a:noFill/>
        </p:spPr>
        <p:txBody>
          <a:bodyPr wrap="square" rtlCol="0">
            <a:spAutoFit/>
          </a:bodyPr>
          <a:lstStyle/>
          <a:p>
            <a:r>
              <a:rPr lang="en-US" b="1" dirty="0" smtClean="0"/>
              <a:t>Here vertex C is the Cut-point or cut vertex or point and edge (C, D) is bridge</a:t>
            </a:r>
            <a:endParaRPr lang="en-GB" b="1" dirty="0"/>
          </a:p>
        </p:txBody>
      </p:sp>
      <p:cxnSp>
        <p:nvCxnSpPr>
          <p:cNvPr id="18" name="Straight Connector 17"/>
          <p:cNvCxnSpPr/>
          <p:nvPr/>
        </p:nvCxnSpPr>
        <p:spPr bwMode="auto">
          <a:xfrm>
            <a:off x="3048000" y="4876800"/>
            <a:ext cx="0" cy="9906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Freeform 18"/>
          <p:cNvSpPr/>
          <p:nvPr/>
        </p:nvSpPr>
        <p:spPr bwMode="auto">
          <a:xfrm>
            <a:off x="4287302" y="5253489"/>
            <a:ext cx="80266" cy="52974"/>
          </a:xfrm>
          <a:custGeom>
            <a:avLst/>
            <a:gdLst>
              <a:gd name="connsiteX0" fmla="*/ 1363 w 80266"/>
              <a:gd name="connsiteY0" fmla="*/ 1091 h 52974"/>
              <a:gd name="connsiteX1" fmla="*/ 78636 w 80266"/>
              <a:gd name="connsiteY1" fmla="*/ 26849 h 52974"/>
              <a:gd name="connsiteX2" fmla="*/ 39999 w 80266"/>
              <a:gd name="connsiteY2" fmla="*/ 52607 h 52974"/>
              <a:gd name="connsiteX3" fmla="*/ 1363 w 80266"/>
              <a:gd name="connsiteY3" fmla="*/ 1091 h 52974"/>
            </a:gdLst>
            <a:ahLst/>
            <a:cxnLst>
              <a:cxn ang="0">
                <a:pos x="connsiteX0" y="connsiteY0"/>
              </a:cxn>
              <a:cxn ang="0">
                <a:pos x="connsiteX1" y="connsiteY1"/>
              </a:cxn>
              <a:cxn ang="0">
                <a:pos x="connsiteX2" y="connsiteY2"/>
              </a:cxn>
              <a:cxn ang="0">
                <a:pos x="connsiteX3" y="connsiteY3"/>
              </a:cxn>
            </a:cxnLst>
            <a:rect l="l" t="t" r="r" b="b"/>
            <a:pathLst>
              <a:path w="80266" h="52974">
                <a:moveTo>
                  <a:pt x="1363" y="1091"/>
                </a:moveTo>
                <a:cubicBezTo>
                  <a:pt x="7802" y="-3202"/>
                  <a:pt x="62346" y="5128"/>
                  <a:pt x="78636" y="26849"/>
                </a:cubicBezTo>
                <a:cubicBezTo>
                  <a:pt x="87923" y="39232"/>
                  <a:pt x="55177" y="55643"/>
                  <a:pt x="39999" y="52607"/>
                </a:cubicBezTo>
                <a:cubicBezTo>
                  <a:pt x="11861" y="46979"/>
                  <a:pt x="-5076" y="5384"/>
                  <a:pt x="1363" y="1091"/>
                </a:cubicBezTo>
                <a:close/>
              </a:path>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sp>
        <p:nvSpPr>
          <p:cNvPr id="20" name="TextBox 19"/>
          <p:cNvSpPr txBox="1"/>
          <p:nvPr/>
        </p:nvSpPr>
        <p:spPr>
          <a:xfrm>
            <a:off x="4038601" y="4898976"/>
            <a:ext cx="762000" cy="381000"/>
          </a:xfrm>
          <a:prstGeom prst="rect">
            <a:avLst/>
          </a:prstGeom>
          <a:noFill/>
        </p:spPr>
        <p:txBody>
          <a:bodyPr wrap="square" rtlCol="0">
            <a:spAutoFit/>
          </a:bodyPr>
          <a:lstStyle/>
          <a:p>
            <a:r>
              <a:rPr lang="en-US" dirty="0"/>
              <a:t>D</a:t>
            </a:r>
            <a:endParaRPr lang="en-GB" dirty="0"/>
          </a:p>
        </p:txBody>
      </p:sp>
      <p:sp>
        <p:nvSpPr>
          <p:cNvPr id="21" name="TextBox 20"/>
          <p:cNvSpPr txBox="1"/>
          <p:nvPr/>
        </p:nvSpPr>
        <p:spPr>
          <a:xfrm>
            <a:off x="2743200" y="4498899"/>
            <a:ext cx="762000" cy="381000"/>
          </a:xfrm>
          <a:prstGeom prst="rect">
            <a:avLst/>
          </a:prstGeom>
          <a:noFill/>
        </p:spPr>
        <p:txBody>
          <a:bodyPr wrap="square" rtlCol="0">
            <a:spAutoFit/>
          </a:bodyPr>
          <a:lstStyle/>
          <a:p>
            <a:r>
              <a:rPr lang="en-US" dirty="0" smtClean="0"/>
              <a:t>A</a:t>
            </a:r>
            <a:endParaRPr lang="en-GB" dirty="0"/>
          </a:p>
        </p:txBody>
      </p:sp>
      <p:sp>
        <p:nvSpPr>
          <p:cNvPr id="22" name="TextBox 21"/>
          <p:cNvSpPr txBox="1"/>
          <p:nvPr/>
        </p:nvSpPr>
        <p:spPr>
          <a:xfrm>
            <a:off x="2501720" y="5676900"/>
            <a:ext cx="762000" cy="381000"/>
          </a:xfrm>
          <a:prstGeom prst="rect">
            <a:avLst/>
          </a:prstGeom>
          <a:noFill/>
        </p:spPr>
        <p:txBody>
          <a:bodyPr wrap="square" rtlCol="0">
            <a:spAutoFit/>
          </a:bodyPr>
          <a:lstStyle/>
          <a:p>
            <a:r>
              <a:rPr lang="en-US" dirty="0"/>
              <a:t>B</a:t>
            </a:r>
            <a:endParaRPr lang="en-GB" dirty="0"/>
          </a:p>
        </p:txBody>
      </p:sp>
      <p:sp>
        <p:nvSpPr>
          <p:cNvPr id="23" name="TextBox 22"/>
          <p:cNvSpPr txBox="1"/>
          <p:nvPr/>
        </p:nvSpPr>
        <p:spPr>
          <a:xfrm>
            <a:off x="216794" y="6019800"/>
            <a:ext cx="4343400" cy="646331"/>
          </a:xfrm>
          <a:prstGeom prst="rect">
            <a:avLst/>
          </a:prstGeom>
          <a:noFill/>
        </p:spPr>
        <p:txBody>
          <a:bodyPr wrap="square" rtlCol="0">
            <a:spAutoFit/>
          </a:bodyPr>
          <a:lstStyle/>
          <a:p>
            <a:pPr algn="l"/>
            <a:r>
              <a:rPr lang="en-US" dirty="0" smtClean="0"/>
              <a:t>Disconnected Graph after removing C (Point)</a:t>
            </a:r>
            <a:endParaRPr lang="en-GB" dirty="0"/>
          </a:p>
        </p:txBody>
      </p:sp>
      <p:cxnSp>
        <p:nvCxnSpPr>
          <p:cNvPr id="25" name="Straight Connector 24"/>
          <p:cNvCxnSpPr/>
          <p:nvPr/>
        </p:nvCxnSpPr>
        <p:spPr bwMode="auto">
          <a:xfrm>
            <a:off x="6248400" y="4639270"/>
            <a:ext cx="0" cy="73283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26"/>
          <p:cNvCxnSpPr/>
          <p:nvPr/>
        </p:nvCxnSpPr>
        <p:spPr bwMode="auto">
          <a:xfrm>
            <a:off x="6248400" y="4689399"/>
            <a:ext cx="685800" cy="209577"/>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Connector 28"/>
          <p:cNvCxnSpPr/>
          <p:nvPr/>
        </p:nvCxnSpPr>
        <p:spPr bwMode="auto">
          <a:xfrm flipV="1">
            <a:off x="6248400" y="4898976"/>
            <a:ext cx="685800" cy="473124"/>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Oval 29"/>
          <p:cNvSpPr/>
          <p:nvPr/>
        </p:nvSpPr>
        <p:spPr bwMode="auto">
          <a:xfrm>
            <a:off x="7848600" y="4849103"/>
            <a:ext cx="152400" cy="45719"/>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sp>
        <p:nvSpPr>
          <p:cNvPr id="31" name="TextBox 30"/>
          <p:cNvSpPr txBox="1"/>
          <p:nvPr/>
        </p:nvSpPr>
        <p:spPr>
          <a:xfrm>
            <a:off x="7776692" y="4572000"/>
            <a:ext cx="762000" cy="381000"/>
          </a:xfrm>
          <a:prstGeom prst="rect">
            <a:avLst/>
          </a:prstGeom>
          <a:noFill/>
        </p:spPr>
        <p:txBody>
          <a:bodyPr wrap="square" rtlCol="0">
            <a:spAutoFit/>
          </a:bodyPr>
          <a:lstStyle/>
          <a:p>
            <a:r>
              <a:rPr lang="en-US" dirty="0"/>
              <a:t>D</a:t>
            </a:r>
            <a:endParaRPr lang="en-GB" dirty="0"/>
          </a:p>
        </p:txBody>
      </p:sp>
      <p:sp>
        <p:nvSpPr>
          <p:cNvPr id="32" name="TextBox 31"/>
          <p:cNvSpPr txBox="1"/>
          <p:nvPr/>
        </p:nvSpPr>
        <p:spPr>
          <a:xfrm>
            <a:off x="5859887" y="4315545"/>
            <a:ext cx="762000" cy="381000"/>
          </a:xfrm>
          <a:prstGeom prst="rect">
            <a:avLst/>
          </a:prstGeom>
          <a:noFill/>
        </p:spPr>
        <p:txBody>
          <a:bodyPr wrap="square" rtlCol="0">
            <a:spAutoFit/>
          </a:bodyPr>
          <a:lstStyle/>
          <a:p>
            <a:r>
              <a:rPr lang="en-US" dirty="0" smtClean="0"/>
              <a:t>A</a:t>
            </a:r>
            <a:endParaRPr lang="en-GB" dirty="0"/>
          </a:p>
        </p:txBody>
      </p:sp>
      <p:sp>
        <p:nvSpPr>
          <p:cNvPr id="33" name="TextBox 32"/>
          <p:cNvSpPr txBox="1"/>
          <p:nvPr/>
        </p:nvSpPr>
        <p:spPr>
          <a:xfrm>
            <a:off x="6019800" y="5300466"/>
            <a:ext cx="762000" cy="381000"/>
          </a:xfrm>
          <a:prstGeom prst="rect">
            <a:avLst/>
          </a:prstGeom>
          <a:noFill/>
        </p:spPr>
        <p:txBody>
          <a:bodyPr wrap="square" rtlCol="0">
            <a:spAutoFit/>
          </a:bodyPr>
          <a:lstStyle/>
          <a:p>
            <a:r>
              <a:rPr lang="en-US" dirty="0" smtClean="0"/>
              <a:t>B</a:t>
            </a:r>
            <a:endParaRPr lang="en-GB" dirty="0"/>
          </a:p>
        </p:txBody>
      </p:sp>
      <p:sp>
        <p:nvSpPr>
          <p:cNvPr id="34" name="TextBox 33"/>
          <p:cNvSpPr txBox="1"/>
          <p:nvPr/>
        </p:nvSpPr>
        <p:spPr>
          <a:xfrm>
            <a:off x="6679305" y="4579146"/>
            <a:ext cx="762000" cy="381000"/>
          </a:xfrm>
          <a:prstGeom prst="rect">
            <a:avLst/>
          </a:prstGeom>
          <a:noFill/>
        </p:spPr>
        <p:txBody>
          <a:bodyPr wrap="square" rtlCol="0">
            <a:spAutoFit/>
          </a:bodyPr>
          <a:lstStyle/>
          <a:p>
            <a:r>
              <a:rPr lang="en-US" dirty="0" smtClean="0"/>
              <a:t>C</a:t>
            </a:r>
            <a:endParaRPr lang="en-GB" dirty="0"/>
          </a:p>
        </p:txBody>
      </p:sp>
      <p:sp>
        <p:nvSpPr>
          <p:cNvPr id="35" name="TextBox 34"/>
          <p:cNvSpPr txBox="1"/>
          <p:nvPr/>
        </p:nvSpPr>
        <p:spPr>
          <a:xfrm>
            <a:off x="5638800" y="5867400"/>
            <a:ext cx="3276600" cy="923330"/>
          </a:xfrm>
          <a:prstGeom prst="rect">
            <a:avLst/>
          </a:prstGeom>
          <a:noFill/>
        </p:spPr>
        <p:txBody>
          <a:bodyPr wrap="square" rtlCol="0">
            <a:spAutoFit/>
          </a:bodyPr>
          <a:lstStyle/>
          <a:p>
            <a:pPr algn="l"/>
            <a:r>
              <a:rPr lang="en-US" dirty="0" smtClean="0"/>
              <a:t>Disconnected graph after removing edge between C and D. (Bridge)</a:t>
            </a:r>
            <a:endParaRPr lang="en-GB" dirty="0"/>
          </a:p>
        </p:txBody>
      </p:sp>
    </p:spTree>
    <p:extLst>
      <p:ext uri="{BB962C8B-B14F-4D97-AF65-F5344CB8AC3E}">
        <p14:creationId xmlns:p14="http://schemas.microsoft.com/office/powerpoint/2010/main" val="677573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Definitions – Graph Type</a:t>
            </a:r>
          </a:p>
        </p:txBody>
      </p:sp>
      <p:sp>
        <p:nvSpPr>
          <p:cNvPr id="18435" name="Rectangle 3"/>
          <p:cNvSpPr>
            <a:spLocks noGrp="1" noChangeArrowheads="1"/>
          </p:cNvSpPr>
          <p:nvPr>
            <p:ph type="body" sz="half" idx="1"/>
          </p:nvPr>
        </p:nvSpPr>
        <p:spPr>
          <a:xfrm>
            <a:off x="1182688" y="2057400"/>
            <a:ext cx="265112" cy="4075113"/>
          </a:xfrm>
        </p:spPr>
        <p:txBody>
          <a:bodyPr/>
          <a:lstStyle/>
          <a:p>
            <a:pPr>
              <a:buFont typeface="Wingdings" panose="05000000000000000000" pitchFamily="2" charset="2"/>
              <a:buNone/>
            </a:pPr>
            <a:endParaRPr lang="en-US" sz="1600"/>
          </a:p>
          <a:p>
            <a:pPr>
              <a:buFont typeface="Wingdings" panose="05000000000000000000" pitchFamily="2" charset="2"/>
              <a:buNone/>
            </a:pPr>
            <a:endParaRPr lang="en-US" sz="2800"/>
          </a:p>
        </p:txBody>
      </p:sp>
      <p:graphicFrame>
        <p:nvGraphicFramePr>
          <p:cNvPr id="18494" name="Group 62"/>
          <p:cNvGraphicFramePr>
            <a:graphicFrameLocks noGrp="1"/>
          </p:cNvGraphicFramePr>
          <p:nvPr>
            <p:ph sz="half" idx="2"/>
          </p:nvPr>
        </p:nvGraphicFramePr>
        <p:xfrm>
          <a:off x="1600200" y="2667000"/>
          <a:ext cx="6781800" cy="3276601"/>
        </p:xfrm>
        <a:graphic>
          <a:graphicData uri="http://schemas.openxmlformats.org/drawingml/2006/table">
            <a:tbl>
              <a:tblPr/>
              <a:tblGrid>
                <a:gridCol w="1647825"/>
                <a:gridCol w="1649413"/>
                <a:gridCol w="1647825"/>
                <a:gridCol w="1836737"/>
              </a:tblGrid>
              <a:tr h="642938">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rPr>
                        <a:t>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rPr>
                        <a:t>Edges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rPr>
                        <a:t>Multiple Edges Allowed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rPr>
                        <a:t>Loops Allowed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7050">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smtClean="0">
                          <a:ln>
                            <a:noFill/>
                          </a:ln>
                          <a:solidFill>
                            <a:schemeClr val="tx1"/>
                          </a:solidFill>
                          <a:effectLst/>
                          <a:latin typeface="Tahoma" panose="020B0604030504040204" pitchFamily="34" charset="0"/>
                        </a:rPr>
                        <a:t>Simple Graph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Tahoma" panose="020B0604030504040204" pitchFamily="34" charset="0"/>
                        </a:rPr>
                        <a:t>undirected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Tahoma" panose="020B0604030504040204"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Tahoma" panose="020B0604030504040204" pitchFamily="34"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7050">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smtClean="0">
                          <a:ln>
                            <a:noFill/>
                          </a:ln>
                          <a:solidFill>
                            <a:schemeClr val="tx1"/>
                          </a:solidFill>
                          <a:effectLst/>
                          <a:latin typeface="Tahoma" panose="020B0604030504040204" pitchFamily="34" charset="0"/>
                        </a:rPr>
                        <a:t>Multigraph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Tahoma" panose="020B0604030504040204" pitchFamily="34" charset="0"/>
                        </a:rPr>
                        <a:t>undirected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Tahoma" panose="020B0604030504040204" pitchFamily="34"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Tahoma" panose="020B0604030504040204" pitchFamily="34"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7050">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smtClean="0">
                          <a:ln>
                            <a:noFill/>
                          </a:ln>
                          <a:solidFill>
                            <a:schemeClr val="tx1"/>
                          </a:solidFill>
                          <a:effectLst/>
                          <a:latin typeface="Tahoma" panose="020B0604030504040204" pitchFamily="34" charset="0"/>
                        </a:rPr>
                        <a:t>Pseudograph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Tahoma" panose="020B0604030504040204" pitchFamily="34" charset="0"/>
                        </a:rPr>
                        <a:t>undirected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Tahoma" panose="020B0604030504040204" pitchFamily="34"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Tahoma" panose="020B0604030504040204" pitchFamily="34"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463">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smtClean="0">
                          <a:ln>
                            <a:noFill/>
                          </a:ln>
                          <a:solidFill>
                            <a:schemeClr val="tx1"/>
                          </a:solidFill>
                          <a:effectLst/>
                          <a:latin typeface="Tahoma" panose="020B0604030504040204" pitchFamily="34" charset="0"/>
                        </a:rPr>
                        <a:t>Directed Graph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Tahoma" panose="020B0604030504040204" pitchFamily="34" charset="0"/>
                        </a:rPr>
                        <a:t>directed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Tahoma" panose="020B0604030504040204"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Tahoma" panose="020B0604030504040204" pitchFamily="34"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7050">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smtClean="0">
                          <a:ln>
                            <a:noFill/>
                          </a:ln>
                          <a:solidFill>
                            <a:schemeClr val="tx1"/>
                          </a:solidFill>
                          <a:effectLst/>
                          <a:latin typeface="Tahoma" panose="020B0604030504040204" pitchFamily="34" charset="0"/>
                        </a:rPr>
                        <a:t>Directed Multigraph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Tahoma" panose="020B0604030504040204" pitchFamily="34" charset="0"/>
                        </a:rPr>
                        <a:t>directed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Tahoma" panose="020B0604030504040204" pitchFamily="34"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Tahoma" panose="020B0604030504040204" pitchFamily="34"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z="3200" b="1"/>
              <a:t>Terminology</a:t>
            </a:r>
            <a:r>
              <a:rPr lang="en-US"/>
              <a:t> – </a:t>
            </a:r>
            <a:r>
              <a:rPr lang="en-US" sz="3600"/>
              <a:t>Undirected graphs</a:t>
            </a:r>
          </a:p>
        </p:txBody>
      </p:sp>
      <p:sp>
        <p:nvSpPr>
          <p:cNvPr id="20483" name="Rectangle 3"/>
          <p:cNvSpPr>
            <a:spLocks noGrp="1" noChangeArrowheads="1"/>
          </p:cNvSpPr>
          <p:nvPr>
            <p:ph type="body" idx="1"/>
          </p:nvPr>
        </p:nvSpPr>
        <p:spPr>
          <a:xfrm>
            <a:off x="1143000" y="1905000"/>
            <a:ext cx="7620000" cy="1981200"/>
          </a:xfrm>
        </p:spPr>
        <p:txBody>
          <a:bodyPr/>
          <a:lstStyle/>
          <a:p>
            <a:pPr>
              <a:lnSpc>
                <a:spcPct val="80000"/>
              </a:lnSpc>
            </a:pPr>
            <a:r>
              <a:rPr lang="en-US" sz="1600"/>
              <a:t>u and v are </a:t>
            </a:r>
            <a:r>
              <a:rPr lang="en-US" sz="1600" b="1"/>
              <a:t>adjacent</a:t>
            </a:r>
            <a:r>
              <a:rPr lang="en-US" sz="1600"/>
              <a:t> if {u, v} is an edge, e is called </a:t>
            </a:r>
            <a:r>
              <a:rPr lang="en-US" sz="1600" b="1"/>
              <a:t>incident </a:t>
            </a:r>
            <a:r>
              <a:rPr lang="en-US" sz="1600"/>
              <a:t>with u and v. u and v are called </a:t>
            </a:r>
            <a:r>
              <a:rPr lang="en-US" sz="1600" b="1"/>
              <a:t>endpoints</a:t>
            </a:r>
            <a:r>
              <a:rPr lang="en-US" sz="1600"/>
              <a:t> of {u, v}</a:t>
            </a:r>
          </a:p>
          <a:p>
            <a:pPr>
              <a:lnSpc>
                <a:spcPct val="80000"/>
              </a:lnSpc>
              <a:buFont typeface="Wingdings" panose="05000000000000000000" pitchFamily="2" charset="2"/>
              <a:buNone/>
            </a:pPr>
            <a:endParaRPr lang="en-US" sz="1600" b="1"/>
          </a:p>
          <a:p>
            <a:pPr>
              <a:lnSpc>
                <a:spcPct val="80000"/>
              </a:lnSpc>
            </a:pPr>
            <a:r>
              <a:rPr lang="en-US" sz="1600" b="1"/>
              <a:t>Degree of Vertex (deg (v)): </a:t>
            </a:r>
            <a:r>
              <a:rPr lang="en-US" sz="1600"/>
              <a:t>the number of edges incident on a vertex. A loop contributes twice to the degree (why?). </a:t>
            </a:r>
          </a:p>
          <a:p>
            <a:pPr>
              <a:lnSpc>
                <a:spcPct val="80000"/>
              </a:lnSpc>
              <a:buFont typeface="Wingdings" panose="05000000000000000000" pitchFamily="2" charset="2"/>
              <a:buNone/>
            </a:pPr>
            <a:endParaRPr lang="en-US" sz="1600" b="1"/>
          </a:p>
          <a:p>
            <a:pPr>
              <a:lnSpc>
                <a:spcPct val="80000"/>
              </a:lnSpc>
            </a:pPr>
            <a:r>
              <a:rPr lang="en-US" sz="1600" b="1"/>
              <a:t>Pendant Vertex:</a:t>
            </a:r>
            <a:r>
              <a:rPr lang="en-US" sz="1600"/>
              <a:t> deg (v) =1</a:t>
            </a:r>
          </a:p>
          <a:p>
            <a:pPr>
              <a:lnSpc>
                <a:spcPct val="80000"/>
              </a:lnSpc>
              <a:buFont typeface="Wingdings" panose="05000000000000000000" pitchFamily="2" charset="2"/>
              <a:buNone/>
            </a:pPr>
            <a:endParaRPr lang="en-US" sz="1600" b="1"/>
          </a:p>
          <a:p>
            <a:pPr>
              <a:lnSpc>
                <a:spcPct val="80000"/>
              </a:lnSpc>
            </a:pPr>
            <a:r>
              <a:rPr lang="en-US" sz="1600" b="1"/>
              <a:t>Isolated Vertex:</a:t>
            </a:r>
            <a:r>
              <a:rPr lang="en-US" sz="1600"/>
              <a:t> deg (k) = 0</a:t>
            </a:r>
          </a:p>
          <a:p>
            <a:pPr>
              <a:lnSpc>
                <a:spcPct val="80000"/>
              </a:lnSpc>
            </a:pPr>
            <a:endParaRPr lang="en-US" sz="1600"/>
          </a:p>
          <a:p>
            <a:pPr algn="just">
              <a:lnSpc>
                <a:spcPct val="80000"/>
              </a:lnSpc>
              <a:buFont typeface="Wingdings" panose="05000000000000000000" pitchFamily="2" charset="2"/>
              <a:buNone/>
            </a:pPr>
            <a:r>
              <a:rPr lang="en-US" sz="1600" b="1">
                <a:solidFill>
                  <a:srgbClr val="237AC1"/>
                </a:solidFill>
              </a:rPr>
              <a:t>Representation Example: </a:t>
            </a:r>
            <a:r>
              <a:rPr lang="en-US" sz="1600">
                <a:solidFill>
                  <a:srgbClr val="237AC1"/>
                </a:solidFill>
              </a:rPr>
              <a:t>For V = {u, v, w} , E = { {u, w}, {u, v} },</a:t>
            </a:r>
            <a:r>
              <a:rPr lang="en-US" sz="1600" b="1" i="1">
                <a:solidFill>
                  <a:srgbClr val="237AC1"/>
                </a:solidFill>
              </a:rPr>
              <a:t> </a:t>
            </a:r>
            <a:r>
              <a:rPr lang="en-US" sz="1600">
                <a:solidFill>
                  <a:srgbClr val="237AC1"/>
                </a:solidFill>
              </a:rPr>
              <a:t>deg (u) = 2, deg (v) = 1, deg (w) = 1, deg (k) = 0, w and v are pendant , k is isolated</a:t>
            </a:r>
          </a:p>
        </p:txBody>
      </p:sp>
      <p:sp>
        <p:nvSpPr>
          <p:cNvPr id="20484" name="Oval 4"/>
          <p:cNvSpPr>
            <a:spLocks noChangeArrowheads="1"/>
          </p:cNvSpPr>
          <p:nvPr/>
        </p:nvSpPr>
        <p:spPr bwMode="auto">
          <a:xfrm>
            <a:off x="3124200" y="51816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u</a:t>
            </a:r>
          </a:p>
        </p:txBody>
      </p:sp>
      <p:sp>
        <p:nvSpPr>
          <p:cNvPr id="20485" name="Oval 5"/>
          <p:cNvSpPr>
            <a:spLocks noChangeArrowheads="1"/>
          </p:cNvSpPr>
          <p:nvPr/>
        </p:nvSpPr>
        <p:spPr bwMode="auto">
          <a:xfrm>
            <a:off x="6553200" y="54102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k</a:t>
            </a:r>
          </a:p>
        </p:txBody>
      </p:sp>
      <p:sp>
        <p:nvSpPr>
          <p:cNvPr id="20486" name="Oval 6"/>
          <p:cNvSpPr>
            <a:spLocks noChangeArrowheads="1"/>
          </p:cNvSpPr>
          <p:nvPr/>
        </p:nvSpPr>
        <p:spPr bwMode="auto">
          <a:xfrm>
            <a:off x="4038600" y="60960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w</a:t>
            </a:r>
          </a:p>
        </p:txBody>
      </p:sp>
      <p:sp>
        <p:nvSpPr>
          <p:cNvPr id="20487" name="Oval 7"/>
          <p:cNvSpPr>
            <a:spLocks noChangeArrowheads="1"/>
          </p:cNvSpPr>
          <p:nvPr/>
        </p:nvSpPr>
        <p:spPr bwMode="auto">
          <a:xfrm>
            <a:off x="4876800" y="51816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v</a:t>
            </a:r>
          </a:p>
        </p:txBody>
      </p:sp>
      <p:sp>
        <p:nvSpPr>
          <p:cNvPr id="20488" name="Line 8"/>
          <p:cNvSpPr>
            <a:spLocks noChangeShapeType="1"/>
          </p:cNvSpPr>
          <p:nvPr/>
        </p:nvSpPr>
        <p:spPr bwMode="auto">
          <a:xfrm>
            <a:off x="3505200" y="5334000"/>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0489" name="Line 9"/>
          <p:cNvSpPr>
            <a:spLocks noChangeShapeType="1"/>
          </p:cNvSpPr>
          <p:nvPr/>
        </p:nvSpPr>
        <p:spPr bwMode="auto">
          <a:xfrm>
            <a:off x="3429000" y="5562600"/>
            <a:ext cx="609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z="3600" b="1"/>
              <a:t>Terminology</a:t>
            </a:r>
            <a:r>
              <a:rPr lang="en-US" sz="4800"/>
              <a:t> – </a:t>
            </a:r>
            <a:r>
              <a:rPr lang="en-US" sz="4000"/>
              <a:t>Directed graphs</a:t>
            </a:r>
          </a:p>
        </p:txBody>
      </p:sp>
      <p:sp>
        <p:nvSpPr>
          <p:cNvPr id="21507" name="Rectangle 3"/>
          <p:cNvSpPr>
            <a:spLocks noGrp="1" noChangeArrowheads="1"/>
          </p:cNvSpPr>
          <p:nvPr>
            <p:ph type="body" idx="1"/>
          </p:nvPr>
        </p:nvSpPr>
        <p:spPr>
          <a:xfrm>
            <a:off x="1182688" y="2017713"/>
            <a:ext cx="7732712" cy="2097087"/>
          </a:xfrm>
        </p:spPr>
        <p:txBody>
          <a:bodyPr/>
          <a:lstStyle/>
          <a:p>
            <a:pPr algn="just">
              <a:lnSpc>
                <a:spcPct val="80000"/>
              </a:lnSpc>
            </a:pPr>
            <a:r>
              <a:rPr lang="en-US" sz="1600"/>
              <a:t>For the edge (u, v),</a:t>
            </a:r>
            <a:r>
              <a:rPr lang="en-US" sz="1600" b="1"/>
              <a:t> </a:t>
            </a:r>
            <a:r>
              <a:rPr lang="en-US" sz="1600"/>
              <a:t>u is </a:t>
            </a:r>
            <a:r>
              <a:rPr lang="en-US" sz="1600" b="1"/>
              <a:t>adjacent</a:t>
            </a:r>
            <a:r>
              <a:rPr lang="en-US" sz="1600"/>
              <a:t> </a:t>
            </a:r>
            <a:r>
              <a:rPr lang="en-US" sz="1600" b="1"/>
              <a:t>to</a:t>
            </a:r>
            <a:r>
              <a:rPr lang="en-US" sz="1600"/>
              <a:t> v OR v is </a:t>
            </a:r>
            <a:r>
              <a:rPr lang="en-US" sz="1600" b="1"/>
              <a:t>adjacent from</a:t>
            </a:r>
            <a:r>
              <a:rPr lang="en-US" sz="1600"/>
              <a:t> u, u – </a:t>
            </a:r>
            <a:r>
              <a:rPr lang="en-US" sz="1600" b="1"/>
              <a:t>Initial vertex</a:t>
            </a:r>
            <a:r>
              <a:rPr lang="en-US" sz="1600"/>
              <a:t>, v – </a:t>
            </a:r>
            <a:r>
              <a:rPr lang="en-US" sz="1600" b="1"/>
              <a:t>Terminal vertex</a:t>
            </a:r>
          </a:p>
          <a:p>
            <a:pPr algn="just">
              <a:lnSpc>
                <a:spcPct val="80000"/>
              </a:lnSpc>
              <a:buFont typeface="Wingdings" panose="05000000000000000000" pitchFamily="2" charset="2"/>
              <a:buNone/>
            </a:pPr>
            <a:endParaRPr lang="en-US" sz="1600" b="1"/>
          </a:p>
          <a:p>
            <a:pPr algn="just">
              <a:lnSpc>
                <a:spcPct val="80000"/>
              </a:lnSpc>
            </a:pPr>
            <a:r>
              <a:rPr lang="en-US" sz="1600" b="1"/>
              <a:t>In-degree (deg</a:t>
            </a:r>
            <a:r>
              <a:rPr lang="en-US" sz="1600" baseline="30000"/>
              <a:t>-</a:t>
            </a:r>
            <a:r>
              <a:rPr lang="en-US" sz="1600" b="1"/>
              <a:t> (u)): </a:t>
            </a:r>
            <a:r>
              <a:rPr lang="en-US" sz="1600"/>
              <a:t>number of edges for which u is terminal vertex</a:t>
            </a:r>
          </a:p>
          <a:p>
            <a:pPr algn="just">
              <a:lnSpc>
                <a:spcPct val="80000"/>
              </a:lnSpc>
              <a:buFont typeface="Wingdings" panose="05000000000000000000" pitchFamily="2" charset="2"/>
              <a:buNone/>
            </a:pPr>
            <a:endParaRPr lang="en-US" sz="1600" b="1"/>
          </a:p>
          <a:p>
            <a:pPr algn="just">
              <a:lnSpc>
                <a:spcPct val="80000"/>
              </a:lnSpc>
            </a:pPr>
            <a:r>
              <a:rPr lang="en-US" sz="1600" b="1"/>
              <a:t>Out-degree (deg</a:t>
            </a:r>
            <a:r>
              <a:rPr lang="en-US" sz="1600" baseline="30000"/>
              <a:t>+</a:t>
            </a:r>
            <a:r>
              <a:rPr lang="en-US" sz="1600" b="1"/>
              <a:t> (u)): </a:t>
            </a:r>
            <a:r>
              <a:rPr lang="en-US" sz="1600"/>
              <a:t>number of edges for which u is initial vertex</a:t>
            </a:r>
          </a:p>
          <a:p>
            <a:pPr algn="just">
              <a:lnSpc>
                <a:spcPct val="80000"/>
              </a:lnSpc>
              <a:buFont typeface="Wingdings" panose="05000000000000000000" pitchFamily="2" charset="2"/>
              <a:buNone/>
            </a:pPr>
            <a:endParaRPr lang="en-US" sz="1600" b="1"/>
          </a:p>
          <a:p>
            <a:pPr algn="just">
              <a:lnSpc>
                <a:spcPct val="80000"/>
              </a:lnSpc>
              <a:buFont typeface="Wingdings" panose="05000000000000000000" pitchFamily="2" charset="2"/>
              <a:buNone/>
            </a:pPr>
            <a:r>
              <a:rPr lang="en-US" sz="1600" i="1">
                <a:solidFill>
                  <a:schemeClr val="folHlink"/>
                </a:solidFill>
              </a:rPr>
              <a:t>Note: A loop contributes 1 to both in-degree and out-degree (why?)</a:t>
            </a:r>
          </a:p>
          <a:p>
            <a:pPr algn="just">
              <a:lnSpc>
                <a:spcPct val="80000"/>
              </a:lnSpc>
              <a:buFont typeface="Wingdings" panose="05000000000000000000" pitchFamily="2" charset="2"/>
              <a:buNone/>
            </a:pPr>
            <a:endParaRPr lang="en-US" sz="1600" i="1">
              <a:solidFill>
                <a:schemeClr val="folHlink"/>
              </a:solidFill>
            </a:endParaRPr>
          </a:p>
          <a:p>
            <a:pPr>
              <a:lnSpc>
                <a:spcPct val="80000"/>
              </a:lnSpc>
              <a:buFont typeface="Wingdings" panose="05000000000000000000" pitchFamily="2" charset="2"/>
              <a:buNone/>
            </a:pPr>
            <a:r>
              <a:rPr lang="en-US" sz="1600" b="1">
                <a:solidFill>
                  <a:srgbClr val="237AC1"/>
                </a:solidFill>
              </a:rPr>
              <a:t>Representation Example: </a:t>
            </a:r>
            <a:r>
              <a:rPr lang="en-US" sz="1600">
                <a:solidFill>
                  <a:srgbClr val="237AC1"/>
                </a:solidFill>
              </a:rPr>
              <a:t>For V = {u, v, w} , E = { (u, w), ( v, w), (u, v) },</a:t>
            </a:r>
            <a:r>
              <a:rPr lang="en-US" sz="1600" i="1">
                <a:solidFill>
                  <a:srgbClr val="237AC1"/>
                </a:solidFill>
              </a:rPr>
              <a:t> </a:t>
            </a:r>
            <a:r>
              <a:rPr lang="en-US" sz="1600">
                <a:solidFill>
                  <a:srgbClr val="237AC1"/>
                </a:solidFill>
              </a:rPr>
              <a:t>deg</a:t>
            </a:r>
            <a:r>
              <a:rPr lang="en-US" sz="1600" baseline="30000">
                <a:solidFill>
                  <a:srgbClr val="237AC1"/>
                </a:solidFill>
              </a:rPr>
              <a:t>-</a:t>
            </a:r>
            <a:r>
              <a:rPr lang="en-US" sz="1600">
                <a:solidFill>
                  <a:srgbClr val="237AC1"/>
                </a:solidFill>
              </a:rPr>
              <a:t> (u) = 0, deg</a:t>
            </a:r>
            <a:r>
              <a:rPr lang="en-US" sz="1600" baseline="30000">
                <a:solidFill>
                  <a:srgbClr val="237AC1"/>
                </a:solidFill>
              </a:rPr>
              <a:t>+</a:t>
            </a:r>
            <a:r>
              <a:rPr lang="en-US" sz="1600">
                <a:solidFill>
                  <a:srgbClr val="237AC1"/>
                </a:solidFill>
              </a:rPr>
              <a:t> (u) = 2, deg</a:t>
            </a:r>
            <a:r>
              <a:rPr lang="en-US" sz="1600" baseline="30000">
                <a:solidFill>
                  <a:srgbClr val="237AC1"/>
                </a:solidFill>
              </a:rPr>
              <a:t>-</a:t>
            </a:r>
            <a:r>
              <a:rPr lang="en-US" sz="1600">
                <a:solidFill>
                  <a:srgbClr val="237AC1"/>
                </a:solidFill>
              </a:rPr>
              <a:t> (v) = 1, </a:t>
            </a:r>
          </a:p>
          <a:p>
            <a:pPr>
              <a:lnSpc>
                <a:spcPct val="80000"/>
              </a:lnSpc>
              <a:buFont typeface="Wingdings" panose="05000000000000000000" pitchFamily="2" charset="2"/>
              <a:buNone/>
            </a:pPr>
            <a:r>
              <a:rPr lang="en-US" sz="1600">
                <a:solidFill>
                  <a:srgbClr val="237AC1"/>
                </a:solidFill>
              </a:rPr>
              <a:t>deg</a:t>
            </a:r>
            <a:r>
              <a:rPr lang="en-US" sz="1600" baseline="30000">
                <a:solidFill>
                  <a:srgbClr val="237AC1"/>
                </a:solidFill>
              </a:rPr>
              <a:t>+ </a:t>
            </a:r>
            <a:r>
              <a:rPr lang="en-US" sz="1600">
                <a:solidFill>
                  <a:srgbClr val="237AC1"/>
                </a:solidFill>
              </a:rPr>
              <a:t>(v) = 1, and deg</a:t>
            </a:r>
            <a:r>
              <a:rPr lang="en-US" sz="1600" baseline="30000">
                <a:solidFill>
                  <a:srgbClr val="237AC1"/>
                </a:solidFill>
              </a:rPr>
              <a:t>-</a:t>
            </a:r>
            <a:r>
              <a:rPr lang="en-US" sz="1600">
                <a:solidFill>
                  <a:srgbClr val="237AC1"/>
                </a:solidFill>
              </a:rPr>
              <a:t> (w) = 2, deg</a:t>
            </a:r>
            <a:r>
              <a:rPr lang="en-US" sz="1600" baseline="30000">
                <a:solidFill>
                  <a:srgbClr val="237AC1"/>
                </a:solidFill>
              </a:rPr>
              <a:t>+</a:t>
            </a:r>
            <a:r>
              <a:rPr lang="en-US" sz="1600">
                <a:solidFill>
                  <a:srgbClr val="237AC1"/>
                </a:solidFill>
              </a:rPr>
              <a:t> (u) = 0</a:t>
            </a:r>
            <a:endParaRPr lang="en-US" sz="1600" i="1">
              <a:solidFill>
                <a:srgbClr val="237AC1"/>
              </a:solidFill>
            </a:endParaRPr>
          </a:p>
          <a:p>
            <a:pPr algn="just">
              <a:lnSpc>
                <a:spcPct val="80000"/>
              </a:lnSpc>
              <a:buFont typeface="Wingdings" panose="05000000000000000000" pitchFamily="2" charset="2"/>
              <a:buNone/>
            </a:pPr>
            <a:endParaRPr lang="en-US" sz="1600" i="1">
              <a:solidFill>
                <a:srgbClr val="237AC1"/>
              </a:solidFill>
            </a:endParaRPr>
          </a:p>
        </p:txBody>
      </p:sp>
      <p:sp>
        <p:nvSpPr>
          <p:cNvPr id="21508" name="Oval 4"/>
          <p:cNvSpPr>
            <a:spLocks noChangeArrowheads="1"/>
          </p:cNvSpPr>
          <p:nvPr/>
        </p:nvSpPr>
        <p:spPr bwMode="auto">
          <a:xfrm>
            <a:off x="3124200" y="5105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u</a:t>
            </a:r>
          </a:p>
        </p:txBody>
      </p:sp>
      <p:sp>
        <p:nvSpPr>
          <p:cNvPr id="21509" name="Oval 5"/>
          <p:cNvSpPr>
            <a:spLocks noChangeArrowheads="1"/>
          </p:cNvSpPr>
          <p:nvPr/>
        </p:nvSpPr>
        <p:spPr bwMode="auto">
          <a:xfrm>
            <a:off x="4114800" y="63246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w</a:t>
            </a:r>
          </a:p>
        </p:txBody>
      </p:sp>
      <p:sp>
        <p:nvSpPr>
          <p:cNvPr id="21510" name="Oval 6"/>
          <p:cNvSpPr>
            <a:spLocks noChangeArrowheads="1"/>
          </p:cNvSpPr>
          <p:nvPr/>
        </p:nvSpPr>
        <p:spPr bwMode="auto">
          <a:xfrm>
            <a:off x="4953000" y="5105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v</a:t>
            </a:r>
          </a:p>
        </p:txBody>
      </p:sp>
      <p:sp>
        <p:nvSpPr>
          <p:cNvPr id="21511" name="Line 7"/>
          <p:cNvSpPr>
            <a:spLocks noChangeShapeType="1"/>
          </p:cNvSpPr>
          <p:nvPr/>
        </p:nvSpPr>
        <p:spPr bwMode="auto">
          <a:xfrm>
            <a:off x="3505200" y="5257800"/>
            <a:ext cx="1447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1512" name="Line 8"/>
          <p:cNvSpPr>
            <a:spLocks noChangeShapeType="1"/>
          </p:cNvSpPr>
          <p:nvPr/>
        </p:nvSpPr>
        <p:spPr bwMode="auto">
          <a:xfrm>
            <a:off x="3429000" y="5486400"/>
            <a:ext cx="6858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1513" name="Line 9"/>
          <p:cNvSpPr>
            <a:spLocks noChangeShapeType="1"/>
          </p:cNvSpPr>
          <p:nvPr/>
        </p:nvSpPr>
        <p:spPr bwMode="auto">
          <a:xfrm flipH="1">
            <a:off x="4343400" y="5410200"/>
            <a:ext cx="6096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z="3600"/>
              <a:t>Theorems: Undirected Graphs</a:t>
            </a:r>
          </a:p>
        </p:txBody>
      </p:sp>
      <p:sp>
        <p:nvSpPr>
          <p:cNvPr id="22531" name="Rectangle 3"/>
          <p:cNvSpPr>
            <a:spLocks noGrp="1" noChangeArrowheads="1"/>
          </p:cNvSpPr>
          <p:nvPr>
            <p:ph type="body" sz="half" idx="1"/>
          </p:nvPr>
        </p:nvSpPr>
        <p:spPr>
          <a:xfrm>
            <a:off x="1182688" y="2017713"/>
            <a:ext cx="6742112" cy="2554287"/>
          </a:xfrm>
        </p:spPr>
        <p:txBody>
          <a:bodyPr/>
          <a:lstStyle/>
          <a:p>
            <a:pPr>
              <a:buFont typeface="Wingdings" panose="05000000000000000000" pitchFamily="2" charset="2"/>
              <a:buNone/>
            </a:pPr>
            <a:r>
              <a:rPr lang="en-US" sz="2800" b="1" u="sng"/>
              <a:t>Theorem 1</a:t>
            </a:r>
          </a:p>
          <a:p>
            <a:pPr>
              <a:buFont typeface="Wingdings" panose="05000000000000000000" pitchFamily="2" charset="2"/>
              <a:buNone/>
            </a:pPr>
            <a:r>
              <a:rPr lang="en-US" sz="2800">
                <a:solidFill>
                  <a:srgbClr val="237AC1"/>
                </a:solidFill>
              </a:rPr>
              <a:t>The Handshaking theorem:</a:t>
            </a:r>
          </a:p>
          <a:p>
            <a:pPr>
              <a:buFont typeface="Wingdings" panose="05000000000000000000" pitchFamily="2" charset="2"/>
              <a:buNone/>
            </a:pPr>
            <a:r>
              <a:rPr lang="en-US" sz="2800">
                <a:solidFill>
                  <a:srgbClr val="237AC1"/>
                </a:solidFill>
              </a:rPr>
              <a:t> </a:t>
            </a:r>
          </a:p>
          <a:p>
            <a:pPr>
              <a:buFont typeface="Wingdings" panose="05000000000000000000" pitchFamily="2" charset="2"/>
              <a:buNone/>
            </a:pPr>
            <a:r>
              <a:rPr lang="en-US" sz="2800">
                <a:solidFill>
                  <a:srgbClr val="237AC1"/>
                </a:solidFill>
              </a:rPr>
              <a:t>	</a:t>
            </a:r>
          </a:p>
          <a:p>
            <a:pPr>
              <a:buFont typeface="Wingdings" panose="05000000000000000000" pitchFamily="2" charset="2"/>
              <a:buNone/>
            </a:pPr>
            <a:r>
              <a:rPr lang="en-US" sz="2000">
                <a:solidFill>
                  <a:schemeClr val="hlink"/>
                </a:solidFill>
              </a:rPr>
              <a:t>(why?)</a:t>
            </a:r>
            <a:r>
              <a:rPr lang="en-US" sz="2000"/>
              <a:t> Every edge connects 2 vertices</a:t>
            </a:r>
          </a:p>
          <a:p>
            <a:pPr>
              <a:buFont typeface="Wingdings" panose="05000000000000000000" pitchFamily="2" charset="2"/>
              <a:buNone/>
            </a:pPr>
            <a:endParaRPr lang="en-US" sz="2800" u="sng"/>
          </a:p>
        </p:txBody>
      </p:sp>
      <p:graphicFrame>
        <p:nvGraphicFramePr>
          <p:cNvPr id="22532" name="Object 4"/>
          <p:cNvGraphicFramePr>
            <a:graphicFrameLocks noGrp="1" noChangeAspect="1"/>
          </p:cNvGraphicFramePr>
          <p:nvPr>
            <p:ph sz="half" idx="2"/>
          </p:nvPr>
        </p:nvGraphicFramePr>
        <p:xfrm>
          <a:off x="1404938" y="3124200"/>
          <a:ext cx="1684337" cy="631825"/>
        </p:xfrm>
        <a:graphic>
          <a:graphicData uri="http://schemas.openxmlformats.org/presentationml/2006/ole">
            <mc:AlternateContent xmlns:mc="http://schemas.openxmlformats.org/markup-compatibility/2006">
              <mc:Choice xmlns:v="urn:schemas-microsoft-com:vml" Requires="v">
                <p:oleObj spid="_x0000_s22552" name="Equation" r:id="rId3" imgW="914400" imgH="342720" progId="Equation.3">
                  <p:embed/>
                </p:oleObj>
              </mc:Choice>
              <mc:Fallback>
                <p:oleObj name="Equation" r:id="rId3" imgW="914400" imgH="34272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4938" y="3124200"/>
                        <a:ext cx="1684337" cy="631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Oval 1"/>
          <p:cNvSpPr/>
          <p:nvPr/>
        </p:nvSpPr>
        <p:spPr bwMode="auto">
          <a:xfrm>
            <a:off x="2362200" y="4953000"/>
            <a:ext cx="381000" cy="381000"/>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sp>
        <p:nvSpPr>
          <p:cNvPr id="3" name="Oval 2"/>
          <p:cNvSpPr/>
          <p:nvPr/>
        </p:nvSpPr>
        <p:spPr bwMode="auto">
          <a:xfrm>
            <a:off x="4800600" y="4876800"/>
            <a:ext cx="381000" cy="381000"/>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sp>
        <p:nvSpPr>
          <p:cNvPr id="4" name="Oval 3"/>
          <p:cNvSpPr/>
          <p:nvPr/>
        </p:nvSpPr>
        <p:spPr bwMode="auto">
          <a:xfrm>
            <a:off x="2362200" y="4953000"/>
            <a:ext cx="381000" cy="381000"/>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sp>
        <p:nvSpPr>
          <p:cNvPr id="5" name="Oval 4"/>
          <p:cNvSpPr/>
          <p:nvPr/>
        </p:nvSpPr>
        <p:spPr bwMode="auto">
          <a:xfrm>
            <a:off x="4953000" y="5638800"/>
            <a:ext cx="381000" cy="457200"/>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cxnSp>
        <p:nvCxnSpPr>
          <p:cNvPr id="7" name="Straight Connector 6"/>
          <p:cNvCxnSpPr>
            <a:stCxn id="2" idx="6"/>
            <a:endCxn id="3" idx="2"/>
          </p:cNvCxnSpPr>
          <p:nvPr/>
        </p:nvCxnSpPr>
        <p:spPr bwMode="auto">
          <a:xfrm flipV="1">
            <a:off x="2743200" y="5067300"/>
            <a:ext cx="2057400" cy="762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8"/>
          <p:cNvCxnSpPr>
            <a:stCxn id="4" idx="6"/>
            <a:endCxn id="5" idx="2"/>
          </p:cNvCxnSpPr>
          <p:nvPr/>
        </p:nvCxnSpPr>
        <p:spPr bwMode="auto">
          <a:xfrm>
            <a:off x="2743200" y="5143500"/>
            <a:ext cx="2209800" cy="7239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Box 11"/>
          <p:cNvSpPr txBox="1"/>
          <p:nvPr/>
        </p:nvSpPr>
        <p:spPr>
          <a:xfrm>
            <a:off x="2133600" y="5505450"/>
            <a:ext cx="1219200" cy="369332"/>
          </a:xfrm>
          <a:prstGeom prst="rect">
            <a:avLst/>
          </a:prstGeom>
          <a:noFill/>
        </p:spPr>
        <p:txBody>
          <a:bodyPr wrap="square" rtlCol="0">
            <a:spAutoFit/>
          </a:bodyPr>
          <a:lstStyle/>
          <a:p>
            <a:r>
              <a:rPr lang="en-US" dirty="0" err="1" smtClean="0"/>
              <a:t>Deg</a:t>
            </a:r>
            <a:r>
              <a:rPr lang="en-US" dirty="0" smtClean="0"/>
              <a:t> = 2</a:t>
            </a:r>
            <a:endParaRPr lang="en-GB" dirty="0"/>
          </a:p>
        </p:txBody>
      </p:sp>
      <p:sp>
        <p:nvSpPr>
          <p:cNvPr id="13" name="TextBox 12"/>
          <p:cNvSpPr txBox="1"/>
          <p:nvPr/>
        </p:nvSpPr>
        <p:spPr>
          <a:xfrm>
            <a:off x="152400" y="6096000"/>
            <a:ext cx="8791575" cy="646331"/>
          </a:xfrm>
          <a:prstGeom prst="rect">
            <a:avLst/>
          </a:prstGeom>
          <a:noFill/>
        </p:spPr>
        <p:txBody>
          <a:bodyPr wrap="square" rtlCol="0">
            <a:spAutoFit/>
          </a:bodyPr>
          <a:lstStyle/>
          <a:p>
            <a:pPr algn="l"/>
            <a:r>
              <a:rPr lang="en-US" dirty="0" smtClean="0"/>
              <a:t>Since each edge contributes 2 degrees in graph =&gt; e edges will give degrees = 2e = total degree of graph</a:t>
            </a:r>
            <a:endParaRPr lang="en-GB" dirty="0"/>
          </a:p>
        </p:txBody>
      </p:sp>
      <p:sp>
        <p:nvSpPr>
          <p:cNvPr id="14" name="TextBox 13"/>
          <p:cNvSpPr txBox="1"/>
          <p:nvPr/>
        </p:nvSpPr>
        <p:spPr>
          <a:xfrm>
            <a:off x="5334000" y="4724400"/>
            <a:ext cx="1143000" cy="369332"/>
          </a:xfrm>
          <a:prstGeom prst="rect">
            <a:avLst/>
          </a:prstGeom>
          <a:noFill/>
        </p:spPr>
        <p:txBody>
          <a:bodyPr wrap="square" rtlCol="0">
            <a:spAutoFit/>
          </a:bodyPr>
          <a:lstStyle/>
          <a:p>
            <a:r>
              <a:rPr lang="en-US" dirty="0" err="1" smtClean="0"/>
              <a:t>Deg</a:t>
            </a:r>
            <a:r>
              <a:rPr lang="en-US" dirty="0" smtClean="0"/>
              <a:t> = 1</a:t>
            </a:r>
            <a:endParaRPr lang="en-GB" dirty="0"/>
          </a:p>
        </p:txBody>
      </p:sp>
      <p:sp>
        <p:nvSpPr>
          <p:cNvPr id="18" name="TextBox 17"/>
          <p:cNvSpPr txBox="1"/>
          <p:nvPr/>
        </p:nvSpPr>
        <p:spPr>
          <a:xfrm>
            <a:off x="5341513" y="5761012"/>
            <a:ext cx="1143000" cy="369332"/>
          </a:xfrm>
          <a:prstGeom prst="rect">
            <a:avLst/>
          </a:prstGeom>
          <a:noFill/>
        </p:spPr>
        <p:txBody>
          <a:bodyPr wrap="square" rtlCol="0">
            <a:spAutoFit/>
          </a:bodyPr>
          <a:lstStyle/>
          <a:p>
            <a:r>
              <a:rPr lang="en-US" dirty="0" err="1" smtClean="0"/>
              <a:t>Deg</a:t>
            </a:r>
            <a:r>
              <a:rPr lang="en-US" dirty="0" smtClean="0"/>
              <a:t> = 1</a:t>
            </a:r>
            <a:endParaRPr lang="en-GB" dirty="0"/>
          </a:p>
        </p:txBody>
      </p:sp>
      <p:sp>
        <p:nvSpPr>
          <p:cNvPr id="15" name="Freeform 14"/>
          <p:cNvSpPr/>
          <p:nvPr/>
        </p:nvSpPr>
        <p:spPr bwMode="auto">
          <a:xfrm>
            <a:off x="4721081" y="4649273"/>
            <a:ext cx="869433" cy="1584102"/>
          </a:xfrm>
          <a:custGeom>
            <a:avLst/>
            <a:gdLst>
              <a:gd name="connsiteX0" fmla="*/ 108496 w 869433"/>
              <a:gd name="connsiteY0" fmla="*/ 1339403 h 1584102"/>
              <a:gd name="connsiteX1" fmla="*/ 82739 w 869433"/>
              <a:gd name="connsiteY1" fmla="*/ 1262130 h 1584102"/>
              <a:gd name="connsiteX2" fmla="*/ 56981 w 869433"/>
              <a:gd name="connsiteY2" fmla="*/ 1159099 h 1584102"/>
              <a:gd name="connsiteX3" fmla="*/ 31223 w 869433"/>
              <a:gd name="connsiteY3" fmla="*/ 1107583 h 1584102"/>
              <a:gd name="connsiteX4" fmla="*/ 44102 w 869433"/>
              <a:gd name="connsiteY4" fmla="*/ 321972 h 1584102"/>
              <a:gd name="connsiteX5" fmla="*/ 69860 w 869433"/>
              <a:gd name="connsiteY5" fmla="*/ 231820 h 1584102"/>
              <a:gd name="connsiteX6" fmla="*/ 95618 w 869433"/>
              <a:gd name="connsiteY6" fmla="*/ 193183 h 1584102"/>
              <a:gd name="connsiteX7" fmla="*/ 121375 w 869433"/>
              <a:gd name="connsiteY7" fmla="*/ 90152 h 1584102"/>
              <a:gd name="connsiteX8" fmla="*/ 198649 w 869433"/>
              <a:gd name="connsiteY8" fmla="*/ 64395 h 1584102"/>
              <a:gd name="connsiteX9" fmla="*/ 224406 w 869433"/>
              <a:gd name="connsiteY9" fmla="*/ 25758 h 1584102"/>
              <a:gd name="connsiteX10" fmla="*/ 366074 w 869433"/>
              <a:gd name="connsiteY10" fmla="*/ 0 h 1584102"/>
              <a:gd name="connsiteX11" fmla="*/ 559257 w 869433"/>
              <a:gd name="connsiteY11" fmla="*/ 12879 h 1584102"/>
              <a:gd name="connsiteX12" fmla="*/ 597894 w 869433"/>
              <a:gd name="connsiteY12" fmla="*/ 25758 h 1584102"/>
              <a:gd name="connsiteX13" fmla="*/ 610773 w 869433"/>
              <a:gd name="connsiteY13" fmla="*/ 64395 h 1584102"/>
              <a:gd name="connsiteX14" fmla="*/ 649409 w 869433"/>
              <a:gd name="connsiteY14" fmla="*/ 103031 h 1584102"/>
              <a:gd name="connsiteX15" fmla="*/ 739561 w 869433"/>
              <a:gd name="connsiteY15" fmla="*/ 309093 h 1584102"/>
              <a:gd name="connsiteX16" fmla="*/ 752440 w 869433"/>
              <a:gd name="connsiteY16" fmla="*/ 360609 h 1584102"/>
              <a:gd name="connsiteX17" fmla="*/ 778198 w 869433"/>
              <a:gd name="connsiteY17" fmla="*/ 412124 h 1584102"/>
              <a:gd name="connsiteX18" fmla="*/ 829713 w 869433"/>
              <a:gd name="connsiteY18" fmla="*/ 605307 h 1584102"/>
              <a:gd name="connsiteX19" fmla="*/ 842592 w 869433"/>
              <a:gd name="connsiteY19" fmla="*/ 682581 h 1584102"/>
              <a:gd name="connsiteX20" fmla="*/ 868350 w 869433"/>
              <a:gd name="connsiteY20" fmla="*/ 759854 h 1584102"/>
              <a:gd name="connsiteX21" fmla="*/ 855471 w 869433"/>
              <a:gd name="connsiteY21" fmla="*/ 1223493 h 1584102"/>
              <a:gd name="connsiteX22" fmla="*/ 803956 w 869433"/>
              <a:gd name="connsiteY22" fmla="*/ 1365161 h 1584102"/>
              <a:gd name="connsiteX23" fmla="*/ 765319 w 869433"/>
              <a:gd name="connsiteY23" fmla="*/ 1416676 h 1584102"/>
              <a:gd name="connsiteX24" fmla="*/ 713804 w 869433"/>
              <a:gd name="connsiteY24" fmla="*/ 1442434 h 1584102"/>
              <a:gd name="connsiteX25" fmla="*/ 636530 w 869433"/>
              <a:gd name="connsiteY25" fmla="*/ 1493950 h 1584102"/>
              <a:gd name="connsiteX26" fmla="*/ 597894 w 869433"/>
              <a:gd name="connsiteY26" fmla="*/ 1519707 h 1584102"/>
              <a:gd name="connsiteX27" fmla="*/ 507742 w 869433"/>
              <a:gd name="connsiteY27" fmla="*/ 1545465 h 1584102"/>
              <a:gd name="connsiteX28" fmla="*/ 417589 w 869433"/>
              <a:gd name="connsiteY28" fmla="*/ 1584102 h 1584102"/>
              <a:gd name="connsiteX29" fmla="*/ 198649 w 869433"/>
              <a:gd name="connsiteY29" fmla="*/ 1558344 h 1584102"/>
              <a:gd name="connsiteX30" fmla="*/ 108496 w 869433"/>
              <a:gd name="connsiteY30" fmla="*/ 1468192 h 1584102"/>
              <a:gd name="connsiteX31" fmla="*/ 82739 w 869433"/>
              <a:gd name="connsiteY31" fmla="*/ 1210614 h 1584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69433" h="1584102">
                <a:moveTo>
                  <a:pt x="108496" y="1339403"/>
                </a:moveTo>
                <a:cubicBezTo>
                  <a:pt x="99910" y="1313645"/>
                  <a:pt x="90198" y="1288236"/>
                  <a:pt x="82739" y="1262130"/>
                </a:cubicBezTo>
                <a:cubicBezTo>
                  <a:pt x="73014" y="1228091"/>
                  <a:pt x="72813" y="1190762"/>
                  <a:pt x="56981" y="1159099"/>
                </a:cubicBezTo>
                <a:lnTo>
                  <a:pt x="31223" y="1107583"/>
                </a:lnTo>
                <a:cubicBezTo>
                  <a:pt x="-28061" y="811166"/>
                  <a:pt x="9070" y="1022602"/>
                  <a:pt x="44102" y="321972"/>
                </a:cubicBezTo>
                <a:cubicBezTo>
                  <a:pt x="44560" y="312803"/>
                  <a:pt x="63435" y="244669"/>
                  <a:pt x="69860" y="231820"/>
                </a:cubicBezTo>
                <a:cubicBezTo>
                  <a:pt x="76782" y="217975"/>
                  <a:pt x="87032" y="206062"/>
                  <a:pt x="95618" y="193183"/>
                </a:cubicBezTo>
                <a:cubicBezTo>
                  <a:pt x="104204" y="158839"/>
                  <a:pt x="87791" y="101346"/>
                  <a:pt x="121375" y="90152"/>
                </a:cubicBezTo>
                <a:lnTo>
                  <a:pt x="198649" y="64395"/>
                </a:lnTo>
                <a:cubicBezTo>
                  <a:pt x="207235" y="51516"/>
                  <a:pt x="210967" y="33438"/>
                  <a:pt x="224406" y="25758"/>
                </a:cubicBezTo>
                <a:cubicBezTo>
                  <a:pt x="231817" y="21523"/>
                  <a:pt x="365731" y="57"/>
                  <a:pt x="366074" y="0"/>
                </a:cubicBezTo>
                <a:cubicBezTo>
                  <a:pt x="430468" y="4293"/>
                  <a:pt x="495114" y="5752"/>
                  <a:pt x="559257" y="12879"/>
                </a:cubicBezTo>
                <a:cubicBezTo>
                  <a:pt x="572750" y="14378"/>
                  <a:pt x="588295" y="16159"/>
                  <a:pt x="597894" y="25758"/>
                </a:cubicBezTo>
                <a:cubicBezTo>
                  <a:pt x="607493" y="35357"/>
                  <a:pt x="603243" y="53099"/>
                  <a:pt x="610773" y="64395"/>
                </a:cubicBezTo>
                <a:cubicBezTo>
                  <a:pt x="620876" y="79549"/>
                  <a:pt x="636530" y="90152"/>
                  <a:pt x="649409" y="103031"/>
                </a:cubicBezTo>
                <a:cubicBezTo>
                  <a:pt x="680621" y="227877"/>
                  <a:pt x="640174" y="81922"/>
                  <a:pt x="739561" y="309093"/>
                </a:cubicBezTo>
                <a:cubicBezTo>
                  <a:pt x="746656" y="325309"/>
                  <a:pt x="746225" y="344036"/>
                  <a:pt x="752440" y="360609"/>
                </a:cubicBezTo>
                <a:cubicBezTo>
                  <a:pt x="759181" y="378585"/>
                  <a:pt x="769612" y="394952"/>
                  <a:pt x="778198" y="412124"/>
                </a:cubicBezTo>
                <a:cubicBezTo>
                  <a:pt x="808490" y="563582"/>
                  <a:pt x="787697" y="500264"/>
                  <a:pt x="829713" y="605307"/>
                </a:cubicBezTo>
                <a:cubicBezTo>
                  <a:pt x="834006" y="631065"/>
                  <a:pt x="836259" y="657247"/>
                  <a:pt x="842592" y="682581"/>
                </a:cubicBezTo>
                <a:cubicBezTo>
                  <a:pt x="849177" y="708921"/>
                  <a:pt x="867704" y="732711"/>
                  <a:pt x="868350" y="759854"/>
                </a:cubicBezTo>
                <a:cubicBezTo>
                  <a:pt x="872030" y="914416"/>
                  <a:pt x="865988" y="1069245"/>
                  <a:pt x="855471" y="1223493"/>
                </a:cubicBezTo>
                <a:cubicBezTo>
                  <a:pt x="850470" y="1296837"/>
                  <a:pt x="838632" y="1316614"/>
                  <a:pt x="803956" y="1365161"/>
                </a:cubicBezTo>
                <a:cubicBezTo>
                  <a:pt x="791480" y="1382628"/>
                  <a:pt x="781616" y="1402707"/>
                  <a:pt x="765319" y="1416676"/>
                </a:cubicBezTo>
                <a:cubicBezTo>
                  <a:pt x="750742" y="1429170"/>
                  <a:pt x="730267" y="1432556"/>
                  <a:pt x="713804" y="1442434"/>
                </a:cubicBezTo>
                <a:cubicBezTo>
                  <a:pt x="687258" y="1458361"/>
                  <a:pt x="662288" y="1476778"/>
                  <a:pt x="636530" y="1493950"/>
                </a:cubicBezTo>
                <a:cubicBezTo>
                  <a:pt x="623651" y="1502536"/>
                  <a:pt x="612910" y="1515953"/>
                  <a:pt x="597894" y="1519707"/>
                </a:cubicBezTo>
                <a:cubicBezTo>
                  <a:pt x="581387" y="1523834"/>
                  <a:pt x="526219" y="1536226"/>
                  <a:pt x="507742" y="1545465"/>
                </a:cubicBezTo>
                <a:cubicBezTo>
                  <a:pt x="418803" y="1589935"/>
                  <a:pt x="524802" y="1557299"/>
                  <a:pt x="417589" y="1584102"/>
                </a:cubicBezTo>
                <a:cubicBezTo>
                  <a:pt x="344609" y="1575516"/>
                  <a:pt x="267454" y="1584146"/>
                  <a:pt x="198649" y="1558344"/>
                </a:cubicBezTo>
                <a:cubicBezTo>
                  <a:pt x="158857" y="1543422"/>
                  <a:pt x="108496" y="1468192"/>
                  <a:pt x="108496" y="1468192"/>
                </a:cubicBezTo>
                <a:cubicBezTo>
                  <a:pt x="70245" y="1315183"/>
                  <a:pt x="82739" y="1400562"/>
                  <a:pt x="82739" y="1210614"/>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sz="4000"/>
              <a:t>Theorems: Undirected Graphs</a:t>
            </a:r>
          </a:p>
        </p:txBody>
      </p:sp>
      <p:sp>
        <p:nvSpPr>
          <p:cNvPr id="160771" name="Rectangle 3"/>
          <p:cNvSpPr>
            <a:spLocks noGrp="1" noChangeArrowheads="1"/>
          </p:cNvSpPr>
          <p:nvPr>
            <p:ph type="body" sz="half" idx="1"/>
          </p:nvPr>
        </p:nvSpPr>
        <p:spPr>
          <a:xfrm>
            <a:off x="685800" y="1981200"/>
            <a:ext cx="7543800" cy="914400"/>
          </a:xfrm>
        </p:spPr>
        <p:txBody>
          <a:bodyPr/>
          <a:lstStyle/>
          <a:p>
            <a:pPr>
              <a:lnSpc>
                <a:spcPct val="80000"/>
              </a:lnSpc>
              <a:buFont typeface="Wingdings" panose="05000000000000000000" pitchFamily="2" charset="2"/>
              <a:buNone/>
            </a:pPr>
            <a:r>
              <a:rPr lang="en-US" sz="1000" b="1" i="1"/>
              <a:t>	</a:t>
            </a:r>
            <a:r>
              <a:rPr lang="en-US" sz="1800" b="1" u="sng"/>
              <a:t>Theorem 2:</a:t>
            </a:r>
            <a:endParaRPr lang="en-US" sz="1800" b="1"/>
          </a:p>
          <a:p>
            <a:pPr>
              <a:lnSpc>
                <a:spcPct val="80000"/>
              </a:lnSpc>
              <a:buFont typeface="Wingdings" panose="05000000000000000000" pitchFamily="2" charset="2"/>
              <a:buNone/>
            </a:pPr>
            <a:r>
              <a:rPr lang="en-US" sz="1800" b="1"/>
              <a:t>	</a:t>
            </a:r>
            <a:r>
              <a:rPr lang="en-US" sz="1800">
                <a:solidFill>
                  <a:srgbClr val="237AC1"/>
                </a:solidFill>
              </a:rPr>
              <a:t>An undirected graph has even number of vertices with odd degree</a:t>
            </a:r>
          </a:p>
          <a:p>
            <a:pPr>
              <a:lnSpc>
                <a:spcPct val="80000"/>
              </a:lnSpc>
              <a:buFont typeface="Wingdings" panose="05000000000000000000" pitchFamily="2" charset="2"/>
              <a:buNone/>
            </a:pPr>
            <a:r>
              <a:rPr lang="en-US" sz="1000">
                <a:solidFill>
                  <a:srgbClr val="237AC1"/>
                </a:solidFill>
              </a:rPr>
              <a:t>	</a:t>
            </a:r>
            <a:endParaRPr lang="en-US" sz="800" b="1"/>
          </a:p>
          <a:p>
            <a:pPr>
              <a:lnSpc>
                <a:spcPct val="80000"/>
              </a:lnSpc>
              <a:buFont typeface="Wingdings" panose="05000000000000000000" pitchFamily="2" charset="2"/>
              <a:buNone/>
            </a:pPr>
            <a:r>
              <a:rPr lang="en-US" sz="800" b="1"/>
              <a:t>	</a:t>
            </a:r>
          </a:p>
        </p:txBody>
      </p:sp>
      <p:graphicFrame>
        <p:nvGraphicFramePr>
          <p:cNvPr id="160774" name="Object 6"/>
          <p:cNvGraphicFramePr>
            <a:graphicFrameLocks noGrp="1" noChangeAspect="1"/>
          </p:cNvGraphicFramePr>
          <p:nvPr>
            <p:ph sz="quarter" idx="3"/>
          </p:nvPr>
        </p:nvGraphicFramePr>
        <p:xfrm>
          <a:off x="1143000" y="2819400"/>
          <a:ext cx="7162800" cy="3429000"/>
        </p:xfrm>
        <a:graphic>
          <a:graphicData uri="http://schemas.openxmlformats.org/presentationml/2006/ole">
            <mc:AlternateContent xmlns:mc="http://schemas.openxmlformats.org/markup-compatibility/2006">
              <mc:Choice xmlns:v="urn:schemas-microsoft-com:vml" Requires="v">
                <p:oleObj spid="_x0000_s160793" name="Equation" r:id="rId3" imgW="4775040" imgH="2286000" progId="Equation.3">
                  <p:embed/>
                </p:oleObj>
              </mc:Choice>
              <mc:Fallback>
                <p:oleObj name="Equation" r:id="rId3" imgW="4775040" imgH="22860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819400"/>
                        <a:ext cx="7162800" cy="342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z="3600"/>
              <a:t>Theorems: directed Graphs</a:t>
            </a:r>
          </a:p>
        </p:txBody>
      </p:sp>
      <p:sp>
        <p:nvSpPr>
          <p:cNvPr id="23555" name="Rectangle 3"/>
          <p:cNvSpPr>
            <a:spLocks noGrp="1" noChangeArrowheads="1"/>
          </p:cNvSpPr>
          <p:nvPr>
            <p:ph type="body" sz="half" idx="1"/>
          </p:nvPr>
        </p:nvSpPr>
        <p:spPr>
          <a:xfrm>
            <a:off x="1219200" y="1981200"/>
            <a:ext cx="5562600" cy="533400"/>
          </a:xfrm>
        </p:spPr>
        <p:txBody>
          <a:bodyPr/>
          <a:lstStyle/>
          <a:p>
            <a:r>
              <a:rPr lang="en-US" sz="1600" b="1" u="sng"/>
              <a:t>Theorem 3:</a:t>
            </a:r>
            <a:r>
              <a:rPr lang="en-US" sz="1600" b="1"/>
              <a:t>         deg </a:t>
            </a:r>
            <a:r>
              <a:rPr lang="en-US" sz="1600" b="1" baseline="30000"/>
              <a:t>+</a:t>
            </a:r>
            <a:r>
              <a:rPr lang="en-US" sz="1600" b="1"/>
              <a:t> (u) =        deg </a:t>
            </a:r>
            <a:r>
              <a:rPr lang="en-US" sz="1600" b="1" baseline="30000"/>
              <a:t>-</a:t>
            </a:r>
            <a:r>
              <a:rPr lang="en-US" sz="1600" b="1"/>
              <a:t> (u) = |E|</a:t>
            </a:r>
          </a:p>
          <a:p>
            <a:pPr>
              <a:buFont typeface="Wingdings" panose="05000000000000000000" pitchFamily="2" charset="2"/>
              <a:buNone/>
            </a:pPr>
            <a:r>
              <a:rPr lang="en-US" sz="1600" b="1" u="sng"/>
              <a:t> </a:t>
            </a:r>
            <a:endParaRPr lang="en-US" sz="1600" b="1" baseline="30000"/>
          </a:p>
          <a:p>
            <a:pPr>
              <a:buFont typeface="Wingdings" panose="05000000000000000000" pitchFamily="2" charset="2"/>
              <a:buNone/>
            </a:pPr>
            <a:r>
              <a:rPr lang="en-US" sz="1600">
                <a:solidFill>
                  <a:srgbClr val="237AC1"/>
                </a:solidFill>
              </a:rPr>
              <a:t>	</a:t>
            </a:r>
          </a:p>
        </p:txBody>
      </p:sp>
      <p:graphicFrame>
        <p:nvGraphicFramePr>
          <p:cNvPr id="23556" name="Object 4"/>
          <p:cNvGraphicFramePr>
            <a:graphicFrameLocks noGrp="1" noChangeAspect="1"/>
          </p:cNvGraphicFramePr>
          <p:nvPr>
            <p:ph sz="quarter" idx="2"/>
          </p:nvPr>
        </p:nvGraphicFramePr>
        <p:xfrm>
          <a:off x="6992938" y="2900363"/>
          <a:ext cx="114300" cy="215900"/>
        </p:xfrm>
        <a:graphic>
          <a:graphicData uri="http://schemas.openxmlformats.org/presentationml/2006/ole">
            <mc:AlternateContent xmlns:mc="http://schemas.openxmlformats.org/markup-compatibility/2006">
              <mc:Choice xmlns:v="urn:schemas-microsoft-com:vml" Requires="v">
                <p:oleObj spid="_x0000_s23610" name="Equation" r:id="rId3" imgW="114120" imgH="215640" progId="Equation.3">
                  <p:embed/>
                </p:oleObj>
              </mc:Choice>
              <mc:Fallback>
                <p:oleObj name="Equation" r:id="rId3" imgW="114120" imgH="215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2938" y="2900363"/>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9" name="Object 7"/>
          <p:cNvGraphicFramePr>
            <a:graphicFrameLocks noGrp="1" noChangeAspect="1"/>
          </p:cNvGraphicFramePr>
          <p:nvPr>
            <p:ph sz="quarter" idx="3"/>
          </p:nvPr>
        </p:nvGraphicFramePr>
        <p:xfrm>
          <a:off x="4572000" y="1905000"/>
          <a:ext cx="381000" cy="466725"/>
        </p:xfrm>
        <a:graphic>
          <a:graphicData uri="http://schemas.openxmlformats.org/presentationml/2006/ole">
            <mc:AlternateContent xmlns:mc="http://schemas.openxmlformats.org/markup-compatibility/2006">
              <mc:Choice xmlns:v="urn:schemas-microsoft-com:vml" Requires="v">
                <p:oleObj spid="_x0000_s23611" name="Equation" r:id="rId5" imgW="291960" imgH="253800" progId="Equation.3">
                  <p:embed/>
                </p:oleObj>
              </mc:Choice>
              <mc:Fallback>
                <p:oleObj name="Equation" r:id="rId5" imgW="291960" imgH="2538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1905000"/>
                        <a:ext cx="381000"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1" name="Object 9"/>
          <p:cNvGraphicFramePr>
            <a:graphicFrameLocks noChangeAspect="1"/>
          </p:cNvGraphicFramePr>
          <p:nvPr/>
        </p:nvGraphicFramePr>
        <p:xfrm>
          <a:off x="2895600" y="1905000"/>
          <a:ext cx="381000" cy="466725"/>
        </p:xfrm>
        <a:graphic>
          <a:graphicData uri="http://schemas.openxmlformats.org/presentationml/2006/ole">
            <mc:AlternateContent xmlns:mc="http://schemas.openxmlformats.org/markup-compatibility/2006">
              <mc:Choice xmlns:v="urn:schemas-microsoft-com:vml" Requires="v">
                <p:oleObj spid="_x0000_s23612" name="Equation" r:id="rId7" imgW="291960" imgH="253800" progId="Equation.3">
                  <p:embed/>
                </p:oleObj>
              </mc:Choice>
              <mc:Fallback>
                <p:oleObj name="Equation" r:id="rId7" imgW="291960" imgH="2538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5600" y="1905000"/>
                        <a:ext cx="381000"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Simple graphs – special cases</a:t>
            </a:r>
          </a:p>
        </p:txBody>
      </p:sp>
      <p:sp>
        <p:nvSpPr>
          <p:cNvPr id="24579" name="Rectangle 3"/>
          <p:cNvSpPr>
            <a:spLocks noGrp="1" noChangeArrowheads="1"/>
          </p:cNvSpPr>
          <p:nvPr>
            <p:ph type="body" idx="1"/>
          </p:nvPr>
        </p:nvSpPr>
        <p:spPr>
          <a:xfrm>
            <a:off x="1182688" y="2017713"/>
            <a:ext cx="7772400" cy="1563687"/>
          </a:xfrm>
        </p:spPr>
        <p:txBody>
          <a:bodyPr/>
          <a:lstStyle/>
          <a:p>
            <a:r>
              <a:rPr lang="en-US" sz="2000" b="1"/>
              <a:t>Complete graph:</a:t>
            </a:r>
            <a:r>
              <a:rPr lang="en-US" sz="2000"/>
              <a:t> K</a:t>
            </a:r>
            <a:r>
              <a:rPr lang="en-US" sz="2000" baseline="-25000"/>
              <a:t>n</a:t>
            </a:r>
            <a:r>
              <a:rPr lang="en-US" sz="2000"/>
              <a:t>, is the simple graph that contains exactly one edge between each pair of distinct vertices.</a:t>
            </a:r>
          </a:p>
          <a:p>
            <a:pPr>
              <a:buFont typeface="Wingdings" panose="05000000000000000000" pitchFamily="2" charset="2"/>
              <a:buNone/>
            </a:pPr>
            <a:r>
              <a:rPr lang="en-US" sz="2000">
                <a:solidFill>
                  <a:srgbClr val="237AC1"/>
                </a:solidFill>
              </a:rPr>
              <a:t>	Representation</a:t>
            </a:r>
            <a:r>
              <a:rPr lang="en-US" sz="2000"/>
              <a:t> </a:t>
            </a:r>
            <a:r>
              <a:rPr lang="en-US" sz="2000">
                <a:solidFill>
                  <a:srgbClr val="237AC1"/>
                </a:solidFill>
              </a:rPr>
              <a:t>Example: K</a:t>
            </a:r>
            <a:r>
              <a:rPr lang="en-US" sz="2000" baseline="-25000">
                <a:solidFill>
                  <a:srgbClr val="237AC1"/>
                </a:solidFill>
              </a:rPr>
              <a:t>1</a:t>
            </a:r>
            <a:r>
              <a:rPr lang="en-US" sz="2000">
                <a:solidFill>
                  <a:srgbClr val="237AC1"/>
                </a:solidFill>
              </a:rPr>
              <a:t>, K</a:t>
            </a:r>
            <a:r>
              <a:rPr lang="en-US" sz="2000" baseline="-25000">
                <a:solidFill>
                  <a:srgbClr val="237AC1"/>
                </a:solidFill>
              </a:rPr>
              <a:t>2</a:t>
            </a:r>
            <a:r>
              <a:rPr lang="en-US" sz="2000">
                <a:solidFill>
                  <a:srgbClr val="237AC1"/>
                </a:solidFill>
              </a:rPr>
              <a:t>, K</a:t>
            </a:r>
            <a:r>
              <a:rPr lang="en-US" sz="2000" baseline="-25000">
                <a:solidFill>
                  <a:srgbClr val="237AC1"/>
                </a:solidFill>
              </a:rPr>
              <a:t>3</a:t>
            </a:r>
            <a:r>
              <a:rPr lang="en-US" sz="2000">
                <a:solidFill>
                  <a:srgbClr val="237AC1"/>
                </a:solidFill>
              </a:rPr>
              <a:t>, K</a:t>
            </a:r>
            <a:r>
              <a:rPr lang="en-US" sz="2000" baseline="-25000">
                <a:solidFill>
                  <a:srgbClr val="237AC1"/>
                </a:solidFill>
              </a:rPr>
              <a:t>4</a:t>
            </a:r>
            <a:r>
              <a:rPr lang="en-US">
                <a:solidFill>
                  <a:srgbClr val="237AC1"/>
                </a:solidFill>
              </a:rPr>
              <a:t> </a:t>
            </a:r>
          </a:p>
        </p:txBody>
      </p:sp>
      <p:sp>
        <p:nvSpPr>
          <p:cNvPr id="24587" name="Oval 11"/>
          <p:cNvSpPr>
            <a:spLocks noChangeArrowheads="1"/>
          </p:cNvSpPr>
          <p:nvPr/>
        </p:nvSpPr>
        <p:spPr bwMode="auto">
          <a:xfrm>
            <a:off x="1219200" y="4876800"/>
            <a:ext cx="152400" cy="152400"/>
          </a:xfrm>
          <a:prstGeom prst="ellipse">
            <a:avLst/>
          </a:prstGeom>
          <a:solidFill>
            <a:srgbClr val="237AC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588" name="Oval 12"/>
          <p:cNvSpPr>
            <a:spLocks noChangeArrowheads="1"/>
          </p:cNvSpPr>
          <p:nvPr/>
        </p:nvSpPr>
        <p:spPr bwMode="auto">
          <a:xfrm>
            <a:off x="3124200" y="4876800"/>
            <a:ext cx="152400" cy="152400"/>
          </a:xfrm>
          <a:prstGeom prst="ellipse">
            <a:avLst/>
          </a:prstGeom>
          <a:solidFill>
            <a:schemeClr val="accent2"/>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589" name="Oval 13"/>
          <p:cNvSpPr>
            <a:spLocks noChangeArrowheads="1"/>
          </p:cNvSpPr>
          <p:nvPr/>
        </p:nvSpPr>
        <p:spPr bwMode="auto">
          <a:xfrm>
            <a:off x="2286000" y="4876800"/>
            <a:ext cx="152400" cy="152400"/>
          </a:xfrm>
          <a:prstGeom prst="ellipse">
            <a:avLst/>
          </a:prstGeom>
          <a:solidFill>
            <a:schemeClr val="accent2"/>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590" name="Oval 14"/>
          <p:cNvSpPr>
            <a:spLocks noChangeArrowheads="1"/>
          </p:cNvSpPr>
          <p:nvPr/>
        </p:nvSpPr>
        <p:spPr bwMode="auto">
          <a:xfrm>
            <a:off x="5257800" y="5029200"/>
            <a:ext cx="152400" cy="1524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591" name="Oval 15"/>
          <p:cNvSpPr>
            <a:spLocks noChangeArrowheads="1"/>
          </p:cNvSpPr>
          <p:nvPr/>
        </p:nvSpPr>
        <p:spPr bwMode="auto">
          <a:xfrm>
            <a:off x="4343400" y="5029200"/>
            <a:ext cx="152400" cy="1524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592" name="Oval 16"/>
          <p:cNvSpPr>
            <a:spLocks noChangeArrowheads="1"/>
          </p:cNvSpPr>
          <p:nvPr/>
        </p:nvSpPr>
        <p:spPr bwMode="auto">
          <a:xfrm>
            <a:off x="4800600" y="4343400"/>
            <a:ext cx="152400" cy="1524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593" name="Oval 17"/>
          <p:cNvSpPr>
            <a:spLocks noChangeArrowheads="1"/>
          </p:cNvSpPr>
          <p:nvPr/>
        </p:nvSpPr>
        <p:spPr bwMode="auto">
          <a:xfrm>
            <a:off x="7924800" y="5181600"/>
            <a:ext cx="152400" cy="152400"/>
          </a:xfrm>
          <a:prstGeom prst="ellipse">
            <a:avLst/>
          </a:prstGeom>
          <a:solidFill>
            <a:schemeClr val="tx2"/>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594" name="Oval 18"/>
          <p:cNvSpPr>
            <a:spLocks noChangeArrowheads="1"/>
          </p:cNvSpPr>
          <p:nvPr/>
        </p:nvSpPr>
        <p:spPr bwMode="auto">
          <a:xfrm>
            <a:off x="6705600" y="5181600"/>
            <a:ext cx="152400" cy="152400"/>
          </a:xfrm>
          <a:prstGeom prst="ellipse">
            <a:avLst/>
          </a:prstGeom>
          <a:solidFill>
            <a:schemeClr val="tx2"/>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595" name="Oval 19"/>
          <p:cNvSpPr>
            <a:spLocks noChangeArrowheads="1"/>
          </p:cNvSpPr>
          <p:nvPr/>
        </p:nvSpPr>
        <p:spPr bwMode="auto">
          <a:xfrm>
            <a:off x="7848600" y="4267200"/>
            <a:ext cx="152400" cy="152400"/>
          </a:xfrm>
          <a:prstGeom prst="ellipse">
            <a:avLst/>
          </a:prstGeom>
          <a:solidFill>
            <a:schemeClr val="tx2"/>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596" name="Oval 20"/>
          <p:cNvSpPr>
            <a:spLocks noChangeArrowheads="1"/>
          </p:cNvSpPr>
          <p:nvPr/>
        </p:nvSpPr>
        <p:spPr bwMode="auto">
          <a:xfrm>
            <a:off x="6705600" y="4267200"/>
            <a:ext cx="152400" cy="152400"/>
          </a:xfrm>
          <a:prstGeom prst="ellipse">
            <a:avLst/>
          </a:prstGeom>
          <a:solidFill>
            <a:schemeClr val="tx2"/>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597" name="Line 21"/>
          <p:cNvSpPr>
            <a:spLocks noChangeShapeType="1"/>
          </p:cNvSpPr>
          <p:nvPr/>
        </p:nvSpPr>
        <p:spPr bwMode="auto">
          <a:xfrm>
            <a:off x="2438400" y="4953000"/>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600" name="Line 24"/>
          <p:cNvSpPr>
            <a:spLocks noChangeShapeType="1"/>
          </p:cNvSpPr>
          <p:nvPr/>
        </p:nvSpPr>
        <p:spPr bwMode="auto">
          <a:xfrm>
            <a:off x="4953000" y="4495800"/>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601" name="Line 25"/>
          <p:cNvSpPr>
            <a:spLocks noChangeShapeType="1"/>
          </p:cNvSpPr>
          <p:nvPr/>
        </p:nvSpPr>
        <p:spPr bwMode="auto">
          <a:xfrm>
            <a:off x="4495800" y="5105400"/>
            <a:ext cx="76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602" name="Line 26"/>
          <p:cNvSpPr>
            <a:spLocks noChangeShapeType="1"/>
          </p:cNvSpPr>
          <p:nvPr/>
        </p:nvSpPr>
        <p:spPr bwMode="auto">
          <a:xfrm flipV="1">
            <a:off x="4495800" y="4495800"/>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603" name="Line 27"/>
          <p:cNvSpPr>
            <a:spLocks noChangeShapeType="1"/>
          </p:cNvSpPr>
          <p:nvPr/>
        </p:nvSpPr>
        <p:spPr bwMode="auto">
          <a:xfrm>
            <a:off x="6858000" y="43434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604" name="Line 28"/>
          <p:cNvSpPr>
            <a:spLocks noChangeShapeType="1"/>
          </p:cNvSpPr>
          <p:nvPr/>
        </p:nvSpPr>
        <p:spPr bwMode="auto">
          <a:xfrm>
            <a:off x="6858000" y="5257800"/>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605" name="Line 29"/>
          <p:cNvSpPr>
            <a:spLocks noChangeShapeType="1"/>
          </p:cNvSpPr>
          <p:nvPr/>
        </p:nvSpPr>
        <p:spPr bwMode="auto">
          <a:xfrm>
            <a:off x="6781800" y="4419600"/>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606" name="Line 30"/>
          <p:cNvSpPr>
            <a:spLocks noChangeShapeType="1"/>
          </p:cNvSpPr>
          <p:nvPr/>
        </p:nvSpPr>
        <p:spPr bwMode="auto">
          <a:xfrm>
            <a:off x="7924800" y="4419600"/>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607" name="Line 31"/>
          <p:cNvSpPr>
            <a:spLocks noChangeShapeType="1"/>
          </p:cNvSpPr>
          <p:nvPr/>
        </p:nvSpPr>
        <p:spPr bwMode="auto">
          <a:xfrm>
            <a:off x="6781800" y="4343400"/>
            <a:ext cx="11430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608" name="Line 32"/>
          <p:cNvSpPr>
            <a:spLocks noChangeShapeType="1"/>
          </p:cNvSpPr>
          <p:nvPr/>
        </p:nvSpPr>
        <p:spPr bwMode="auto">
          <a:xfrm flipV="1">
            <a:off x="6858000" y="4343400"/>
            <a:ext cx="10668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609" name="Rectangle 33"/>
          <p:cNvSpPr>
            <a:spLocks noChangeArrowheads="1"/>
          </p:cNvSpPr>
          <p:nvPr/>
        </p:nvSpPr>
        <p:spPr bwMode="auto">
          <a:xfrm>
            <a:off x="2590800" y="54864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K</a:t>
            </a:r>
            <a:r>
              <a:rPr lang="en-US" baseline="-25000"/>
              <a:t>2</a:t>
            </a:r>
          </a:p>
        </p:txBody>
      </p:sp>
      <p:sp>
        <p:nvSpPr>
          <p:cNvPr id="24610" name="Rectangle 34"/>
          <p:cNvSpPr>
            <a:spLocks noChangeArrowheads="1"/>
          </p:cNvSpPr>
          <p:nvPr/>
        </p:nvSpPr>
        <p:spPr bwMode="auto">
          <a:xfrm>
            <a:off x="1143000" y="54864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K</a:t>
            </a:r>
            <a:r>
              <a:rPr lang="en-US" baseline="-25000"/>
              <a:t>1</a:t>
            </a:r>
          </a:p>
        </p:txBody>
      </p:sp>
      <p:sp>
        <p:nvSpPr>
          <p:cNvPr id="24611" name="Rectangle 35"/>
          <p:cNvSpPr>
            <a:spLocks noChangeArrowheads="1"/>
          </p:cNvSpPr>
          <p:nvPr/>
        </p:nvSpPr>
        <p:spPr bwMode="auto">
          <a:xfrm>
            <a:off x="7315200" y="56388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K</a:t>
            </a:r>
            <a:r>
              <a:rPr lang="en-US" baseline="-25000"/>
              <a:t>4</a:t>
            </a:r>
          </a:p>
        </p:txBody>
      </p:sp>
      <p:sp>
        <p:nvSpPr>
          <p:cNvPr id="24612" name="Rectangle 36"/>
          <p:cNvSpPr>
            <a:spLocks noChangeArrowheads="1"/>
          </p:cNvSpPr>
          <p:nvPr/>
        </p:nvSpPr>
        <p:spPr bwMode="auto">
          <a:xfrm>
            <a:off x="4724400" y="54864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K</a:t>
            </a:r>
            <a:r>
              <a:rPr lang="en-US" baseline="-25000"/>
              <a:t>3</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Simple graphs – special cases</a:t>
            </a:r>
          </a:p>
        </p:txBody>
      </p:sp>
      <p:sp>
        <p:nvSpPr>
          <p:cNvPr id="25603" name="Rectangle 3"/>
          <p:cNvSpPr>
            <a:spLocks noGrp="1" noChangeArrowheads="1"/>
          </p:cNvSpPr>
          <p:nvPr>
            <p:ph type="body" idx="1"/>
          </p:nvPr>
        </p:nvSpPr>
        <p:spPr>
          <a:xfrm>
            <a:off x="1182688" y="2017713"/>
            <a:ext cx="7772400" cy="1563687"/>
          </a:xfrm>
        </p:spPr>
        <p:txBody>
          <a:bodyPr/>
          <a:lstStyle/>
          <a:p>
            <a:r>
              <a:rPr lang="en-US" sz="2000" b="1"/>
              <a:t>Cycle:</a:t>
            </a:r>
            <a:r>
              <a:rPr lang="en-US" sz="2000"/>
              <a:t> C</a:t>
            </a:r>
            <a:r>
              <a:rPr lang="en-US" sz="2000" baseline="-25000"/>
              <a:t>n</a:t>
            </a:r>
            <a:r>
              <a:rPr lang="en-US" sz="2000"/>
              <a:t>, n ≥ 3 consists of n vertices v</a:t>
            </a:r>
            <a:r>
              <a:rPr lang="en-US" sz="2000" baseline="-25000"/>
              <a:t>1</a:t>
            </a:r>
            <a:r>
              <a:rPr lang="en-US" sz="2000"/>
              <a:t>, v</a:t>
            </a:r>
            <a:r>
              <a:rPr lang="en-US" sz="2000" baseline="-25000"/>
              <a:t>2</a:t>
            </a:r>
            <a:r>
              <a:rPr lang="en-US" sz="2000"/>
              <a:t>, v</a:t>
            </a:r>
            <a:r>
              <a:rPr lang="en-US" sz="2000" baseline="-25000"/>
              <a:t>3</a:t>
            </a:r>
            <a:r>
              <a:rPr lang="en-US" sz="2000"/>
              <a:t> … v</a:t>
            </a:r>
            <a:r>
              <a:rPr lang="en-US" sz="2000" baseline="-25000"/>
              <a:t>n</a:t>
            </a:r>
            <a:r>
              <a:rPr lang="en-US" sz="2000"/>
              <a:t> and edges {v</a:t>
            </a:r>
            <a:r>
              <a:rPr lang="en-US" sz="2000" baseline="-25000"/>
              <a:t>1</a:t>
            </a:r>
            <a:r>
              <a:rPr lang="en-US" sz="2000"/>
              <a:t>, v</a:t>
            </a:r>
            <a:r>
              <a:rPr lang="en-US" sz="2000" baseline="-25000"/>
              <a:t>2</a:t>
            </a:r>
            <a:r>
              <a:rPr lang="en-US" sz="2000"/>
              <a:t>}, {v</a:t>
            </a:r>
            <a:r>
              <a:rPr lang="en-US" sz="2000" baseline="-25000"/>
              <a:t>2</a:t>
            </a:r>
            <a:r>
              <a:rPr lang="en-US" sz="2000"/>
              <a:t>, v</a:t>
            </a:r>
            <a:r>
              <a:rPr lang="en-US" sz="2000" baseline="-25000"/>
              <a:t>3</a:t>
            </a:r>
            <a:r>
              <a:rPr lang="en-US" sz="2000"/>
              <a:t>}, {v</a:t>
            </a:r>
            <a:r>
              <a:rPr lang="en-US" sz="2000" baseline="-25000"/>
              <a:t>3</a:t>
            </a:r>
            <a:r>
              <a:rPr lang="en-US" sz="2000"/>
              <a:t>, v</a:t>
            </a:r>
            <a:r>
              <a:rPr lang="en-US" sz="2000" baseline="-25000"/>
              <a:t>4</a:t>
            </a:r>
            <a:r>
              <a:rPr lang="en-US" sz="2000"/>
              <a:t>} … {v</a:t>
            </a:r>
            <a:r>
              <a:rPr lang="en-US" sz="2000" baseline="-25000"/>
              <a:t>n-1</a:t>
            </a:r>
            <a:r>
              <a:rPr lang="en-US" sz="2000"/>
              <a:t>, v</a:t>
            </a:r>
            <a:r>
              <a:rPr lang="en-US" sz="2000" baseline="-25000"/>
              <a:t>n</a:t>
            </a:r>
            <a:r>
              <a:rPr lang="en-US" sz="2000"/>
              <a:t>}, {v</a:t>
            </a:r>
            <a:r>
              <a:rPr lang="en-US" sz="2000" baseline="-25000"/>
              <a:t>n</a:t>
            </a:r>
            <a:r>
              <a:rPr lang="en-US" sz="2000"/>
              <a:t>, v</a:t>
            </a:r>
            <a:r>
              <a:rPr lang="en-US" sz="2000" baseline="-25000"/>
              <a:t>1</a:t>
            </a:r>
            <a:r>
              <a:rPr lang="en-US" sz="2000"/>
              <a:t>}</a:t>
            </a:r>
          </a:p>
          <a:p>
            <a:pPr>
              <a:buFont typeface="Wingdings" panose="05000000000000000000" pitchFamily="2" charset="2"/>
              <a:buNone/>
            </a:pPr>
            <a:r>
              <a:rPr lang="en-US" sz="2000"/>
              <a:t>	</a:t>
            </a:r>
            <a:r>
              <a:rPr lang="en-US" sz="2000">
                <a:solidFill>
                  <a:srgbClr val="237AC1"/>
                </a:solidFill>
              </a:rPr>
              <a:t>Representation</a:t>
            </a:r>
            <a:r>
              <a:rPr lang="en-US" sz="2000"/>
              <a:t> </a:t>
            </a:r>
            <a:r>
              <a:rPr lang="en-US" sz="2000">
                <a:solidFill>
                  <a:srgbClr val="237AC1"/>
                </a:solidFill>
              </a:rPr>
              <a:t>Example: C</a:t>
            </a:r>
            <a:r>
              <a:rPr lang="en-US" sz="2000" baseline="-25000">
                <a:solidFill>
                  <a:srgbClr val="237AC1"/>
                </a:solidFill>
              </a:rPr>
              <a:t>3</a:t>
            </a:r>
            <a:r>
              <a:rPr lang="en-US" sz="2000">
                <a:solidFill>
                  <a:srgbClr val="237AC1"/>
                </a:solidFill>
              </a:rPr>
              <a:t>, C</a:t>
            </a:r>
            <a:r>
              <a:rPr lang="en-US" sz="2000" baseline="-25000">
                <a:solidFill>
                  <a:srgbClr val="237AC1"/>
                </a:solidFill>
              </a:rPr>
              <a:t>4</a:t>
            </a:r>
          </a:p>
        </p:txBody>
      </p:sp>
      <p:sp>
        <p:nvSpPr>
          <p:cNvPr id="25604" name="Oval 4"/>
          <p:cNvSpPr>
            <a:spLocks noChangeArrowheads="1"/>
          </p:cNvSpPr>
          <p:nvPr/>
        </p:nvSpPr>
        <p:spPr bwMode="auto">
          <a:xfrm>
            <a:off x="2743200" y="4724400"/>
            <a:ext cx="152400" cy="152400"/>
          </a:xfrm>
          <a:prstGeom prst="ellipse">
            <a:avLst/>
          </a:prstGeom>
          <a:solidFill>
            <a:srgbClr val="237AC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05" name="Oval 5"/>
          <p:cNvSpPr>
            <a:spLocks noChangeArrowheads="1"/>
          </p:cNvSpPr>
          <p:nvPr/>
        </p:nvSpPr>
        <p:spPr bwMode="auto">
          <a:xfrm>
            <a:off x="3810000" y="4724400"/>
            <a:ext cx="152400" cy="152400"/>
          </a:xfrm>
          <a:prstGeom prst="ellipse">
            <a:avLst/>
          </a:prstGeom>
          <a:solidFill>
            <a:srgbClr val="237AC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06" name="Oval 6"/>
          <p:cNvSpPr>
            <a:spLocks noChangeArrowheads="1"/>
          </p:cNvSpPr>
          <p:nvPr/>
        </p:nvSpPr>
        <p:spPr bwMode="auto">
          <a:xfrm>
            <a:off x="3276600" y="3886200"/>
            <a:ext cx="152400" cy="152400"/>
          </a:xfrm>
          <a:prstGeom prst="ellipse">
            <a:avLst/>
          </a:prstGeom>
          <a:solidFill>
            <a:srgbClr val="237AC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07" name="Oval 7"/>
          <p:cNvSpPr>
            <a:spLocks noChangeArrowheads="1"/>
          </p:cNvSpPr>
          <p:nvPr/>
        </p:nvSpPr>
        <p:spPr bwMode="auto">
          <a:xfrm>
            <a:off x="6400800" y="3810000"/>
            <a:ext cx="152400" cy="1524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08" name="Oval 8"/>
          <p:cNvSpPr>
            <a:spLocks noChangeArrowheads="1"/>
          </p:cNvSpPr>
          <p:nvPr/>
        </p:nvSpPr>
        <p:spPr bwMode="auto">
          <a:xfrm>
            <a:off x="7620000" y="3810000"/>
            <a:ext cx="152400" cy="1524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09" name="Oval 9"/>
          <p:cNvSpPr>
            <a:spLocks noChangeArrowheads="1"/>
          </p:cNvSpPr>
          <p:nvPr/>
        </p:nvSpPr>
        <p:spPr bwMode="auto">
          <a:xfrm>
            <a:off x="6400800" y="4800600"/>
            <a:ext cx="152400" cy="1524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10" name="Oval 10"/>
          <p:cNvSpPr>
            <a:spLocks noChangeArrowheads="1"/>
          </p:cNvSpPr>
          <p:nvPr/>
        </p:nvSpPr>
        <p:spPr bwMode="auto">
          <a:xfrm>
            <a:off x="7620000" y="4800600"/>
            <a:ext cx="152400" cy="1524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11" name="Line 11"/>
          <p:cNvSpPr>
            <a:spLocks noChangeShapeType="1"/>
          </p:cNvSpPr>
          <p:nvPr/>
        </p:nvSpPr>
        <p:spPr bwMode="auto">
          <a:xfrm>
            <a:off x="2895600" y="4800600"/>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12" name="Line 12"/>
          <p:cNvSpPr>
            <a:spLocks noChangeShapeType="1"/>
          </p:cNvSpPr>
          <p:nvPr/>
        </p:nvSpPr>
        <p:spPr bwMode="auto">
          <a:xfrm>
            <a:off x="3429000" y="4038600"/>
            <a:ext cx="381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13" name="Line 13"/>
          <p:cNvSpPr>
            <a:spLocks noChangeShapeType="1"/>
          </p:cNvSpPr>
          <p:nvPr/>
        </p:nvSpPr>
        <p:spPr bwMode="auto">
          <a:xfrm flipH="1">
            <a:off x="2819400" y="4038600"/>
            <a:ext cx="457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14" name="Line 14"/>
          <p:cNvSpPr>
            <a:spLocks noChangeShapeType="1"/>
          </p:cNvSpPr>
          <p:nvPr/>
        </p:nvSpPr>
        <p:spPr bwMode="auto">
          <a:xfrm>
            <a:off x="6553200" y="3886200"/>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15" name="Line 15"/>
          <p:cNvSpPr>
            <a:spLocks noChangeShapeType="1"/>
          </p:cNvSpPr>
          <p:nvPr/>
        </p:nvSpPr>
        <p:spPr bwMode="auto">
          <a:xfrm>
            <a:off x="7696200" y="3962400"/>
            <a:ext cx="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16" name="Line 16"/>
          <p:cNvSpPr>
            <a:spLocks noChangeShapeType="1"/>
          </p:cNvSpPr>
          <p:nvPr/>
        </p:nvSpPr>
        <p:spPr bwMode="auto">
          <a:xfrm flipH="1">
            <a:off x="6553200" y="4876800"/>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17" name="Line 17"/>
          <p:cNvSpPr>
            <a:spLocks noChangeShapeType="1"/>
          </p:cNvSpPr>
          <p:nvPr/>
        </p:nvSpPr>
        <p:spPr bwMode="auto">
          <a:xfrm>
            <a:off x="6477000" y="3962400"/>
            <a:ext cx="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18" name="Rectangle 18"/>
          <p:cNvSpPr>
            <a:spLocks noChangeArrowheads="1"/>
          </p:cNvSpPr>
          <p:nvPr/>
        </p:nvSpPr>
        <p:spPr bwMode="auto">
          <a:xfrm>
            <a:off x="3200400" y="55626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C</a:t>
            </a:r>
            <a:r>
              <a:rPr lang="en-US" baseline="-25000"/>
              <a:t>3</a:t>
            </a:r>
          </a:p>
        </p:txBody>
      </p:sp>
      <p:sp>
        <p:nvSpPr>
          <p:cNvPr id="25619" name="Rectangle 19"/>
          <p:cNvSpPr>
            <a:spLocks noChangeArrowheads="1"/>
          </p:cNvSpPr>
          <p:nvPr/>
        </p:nvSpPr>
        <p:spPr bwMode="auto">
          <a:xfrm>
            <a:off x="7010400" y="55626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C</a:t>
            </a:r>
            <a:r>
              <a:rPr lang="en-US" baseline="-25000"/>
              <a:t>4</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sz="3600"/>
              <a:t>Varying Applications (examples)</a:t>
            </a:r>
          </a:p>
        </p:txBody>
      </p:sp>
      <p:sp>
        <p:nvSpPr>
          <p:cNvPr id="164867" name="Rectangle 3"/>
          <p:cNvSpPr>
            <a:spLocks noGrp="1" noChangeArrowheads="1"/>
          </p:cNvSpPr>
          <p:nvPr>
            <p:ph type="body" idx="1"/>
          </p:nvPr>
        </p:nvSpPr>
        <p:spPr/>
        <p:txBody>
          <a:bodyPr/>
          <a:lstStyle/>
          <a:p>
            <a:pPr>
              <a:lnSpc>
                <a:spcPct val="90000"/>
              </a:lnSpc>
            </a:pPr>
            <a:r>
              <a:rPr lang="en-US" sz="2800"/>
              <a:t>Computer networks</a:t>
            </a:r>
          </a:p>
          <a:p>
            <a:pPr>
              <a:lnSpc>
                <a:spcPct val="90000"/>
              </a:lnSpc>
            </a:pPr>
            <a:r>
              <a:rPr lang="en-US" sz="2800"/>
              <a:t>Distinguish between two chemical compounds with the same molecular formula but different structures</a:t>
            </a:r>
          </a:p>
          <a:p>
            <a:pPr>
              <a:lnSpc>
                <a:spcPct val="90000"/>
              </a:lnSpc>
            </a:pPr>
            <a:r>
              <a:rPr lang="en-US" sz="2800"/>
              <a:t>Solve shortest path problems between cities</a:t>
            </a:r>
          </a:p>
          <a:p>
            <a:pPr>
              <a:lnSpc>
                <a:spcPct val="90000"/>
              </a:lnSpc>
            </a:pPr>
            <a:r>
              <a:rPr lang="en-US" sz="2800"/>
              <a:t>Scheduling exams and assign channels to television stations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Simple graphs – special cases</a:t>
            </a:r>
          </a:p>
        </p:txBody>
      </p:sp>
      <p:sp>
        <p:nvSpPr>
          <p:cNvPr id="26627" name="Rectangle 3"/>
          <p:cNvSpPr>
            <a:spLocks noGrp="1" noChangeArrowheads="1"/>
          </p:cNvSpPr>
          <p:nvPr>
            <p:ph type="body" idx="1"/>
          </p:nvPr>
        </p:nvSpPr>
        <p:spPr>
          <a:xfrm>
            <a:off x="1182688" y="2017713"/>
            <a:ext cx="7772400" cy="1639887"/>
          </a:xfrm>
        </p:spPr>
        <p:txBody>
          <a:bodyPr/>
          <a:lstStyle/>
          <a:p>
            <a:pPr>
              <a:lnSpc>
                <a:spcPct val="80000"/>
              </a:lnSpc>
            </a:pPr>
            <a:r>
              <a:rPr lang="en-US" sz="2000" b="1" dirty="0"/>
              <a:t>Wheels:</a:t>
            </a:r>
            <a:r>
              <a:rPr lang="en-US" sz="2000" dirty="0"/>
              <a:t> </a:t>
            </a:r>
            <a:r>
              <a:rPr lang="en-US" sz="2000" dirty="0" err="1"/>
              <a:t>W</a:t>
            </a:r>
            <a:r>
              <a:rPr lang="en-US" sz="2000" baseline="-25000" dirty="0" err="1"/>
              <a:t>n</a:t>
            </a:r>
            <a:r>
              <a:rPr lang="en-US" sz="2000" dirty="0"/>
              <a:t>, obtained by adding additional vertex to </a:t>
            </a:r>
            <a:r>
              <a:rPr lang="en-US" sz="2000" dirty="0" smtClean="0"/>
              <a:t>Cn-1 </a:t>
            </a:r>
            <a:r>
              <a:rPr lang="en-US" sz="2000" dirty="0"/>
              <a:t>and connecting all vertices to this new vertex by new edges.</a:t>
            </a:r>
            <a:r>
              <a:rPr lang="en-US" dirty="0"/>
              <a:t> </a:t>
            </a:r>
          </a:p>
          <a:p>
            <a:pPr>
              <a:lnSpc>
                <a:spcPct val="80000"/>
              </a:lnSpc>
              <a:buFont typeface="Wingdings" panose="05000000000000000000" pitchFamily="2" charset="2"/>
              <a:buNone/>
            </a:pPr>
            <a:r>
              <a:rPr lang="en-US" sz="2000" dirty="0">
                <a:solidFill>
                  <a:srgbClr val="237AC1"/>
                </a:solidFill>
              </a:rPr>
              <a:t>	Representation Example: </a:t>
            </a:r>
            <a:r>
              <a:rPr lang="en-US" sz="2000" dirty="0" smtClean="0">
                <a:solidFill>
                  <a:srgbClr val="237AC1"/>
                </a:solidFill>
              </a:rPr>
              <a:t>W</a:t>
            </a:r>
            <a:r>
              <a:rPr lang="en-US" sz="2000" baseline="-25000" dirty="0">
                <a:solidFill>
                  <a:srgbClr val="237AC1"/>
                </a:solidFill>
              </a:rPr>
              <a:t>4</a:t>
            </a:r>
            <a:r>
              <a:rPr lang="en-US" sz="2000" dirty="0" smtClean="0">
                <a:solidFill>
                  <a:srgbClr val="237AC1"/>
                </a:solidFill>
              </a:rPr>
              <a:t>, W</a:t>
            </a:r>
            <a:r>
              <a:rPr lang="en-US" sz="2000" baseline="-25000" dirty="0">
                <a:solidFill>
                  <a:srgbClr val="237AC1"/>
                </a:solidFill>
              </a:rPr>
              <a:t>5</a:t>
            </a:r>
            <a:r>
              <a:rPr lang="en-US" dirty="0" smtClean="0">
                <a:solidFill>
                  <a:srgbClr val="237AC1"/>
                </a:solidFill>
              </a:rPr>
              <a:t> </a:t>
            </a:r>
            <a:endParaRPr lang="en-US" dirty="0">
              <a:solidFill>
                <a:srgbClr val="237AC1"/>
              </a:solidFill>
            </a:endParaRPr>
          </a:p>
        </p:txBody>
      </p:sp>
      <p:sp>
        <p:nvSpPr>
          <p:cNvPr id="26628" name="Oval 4"/>
          <p:cNvSpPr>
            <a:spLocks noChangeArrowheads="1"/>
          </p:cNvSpPr>
          <p:nvPr/>
        </p:nvSpPr>
        <p:spPr bwMode="auto">
          <a:xfrm>
            <a:off x="2971800" y="4267200"/>
            <a:ext cx="152400" cy="152400"/>
          </a:xfrm>
          <a:prstGeom prst="ellipse">
            <a:avLst/>
          </a:prstGeom>
          <a:solidFill>
            <a:srgbClr val="237AC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629" name="Oval 5"/>
          <p:cNvSpPr>
            <a:spLocks noChangeArrowheads="1"/>
          </p:cNvSpPr>
          <p:nvPr/>
        </p:nvSpPr>
        <p:spPr bwMode="auto">
          <a:xfrm>
            <a:off x="2286000" y="5486400"/>
            <a:ext cx="152400" cy="152400"/>
          </a:xfrm>
          <a:prstGeom prst="ellipse">
            <a:avLst/>
          </a:prstGeom>
          <a:solidFill>
            <a:srgbClr val="237AC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630" name="Oval 6"/>
          <p:cNvSpPr>
            <a:spLocks noChangeArrowheads="1"/>
          </p:cNvSpPr>
          <p:nvPr/>
        </p:nvSpPr>
        <p:spPr bwMode="auto">
          <a:xfrm>
            <a:off x="3733800" y="5486400"/>
            <a:ext cx="152400" cy="152400"/>
          </a:xfrm>
          <a:prstGeom prst="ellipse">
            <a:avLst/>
          </a:prstGeom>
          <a:solidFill>
            <a:srgbClr val="237AC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631" name="Oval 7"/>
          <p:cNvSpPr>
            <a:spLocks noChangeArrowheads="1"/>
          </p:cNvSpPr>
          <p:nvPr/>
        </p:nvSpPr>
        <p:spPr bwMode="auto">
          <a:xfrm>
            <a:off x="2971800" y="5029200"/>
            <a:ext cx="152400" cy="152400"/>
          </a:xfrm>
          <a:prstGeom prst="ellipse">
            <a:avLst/>
          </a:prstGeom>
          <a:solidFill>
            <a:srgbClr val="237AC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632" name="Line 8"/>
          <p:cNvSpPr>
            <a:spLocks noChangeShapeType="1"/>
          </p:cNvSpPr>
          <p:nvPr/>
        </p:nvSpPr>
        <p:spPr bwMode="auto">
          <a:xfrm>
            <a:off x="3048000" y="44196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634" name="Line 10"/>
          <p:cNvSpPr>
            <a:spLocks noChangeShapeType="1"/>
          </p:cNvSpPr>
          <p:nvPr/>
        </p:nvSpPr>
        <p:spPr bwMode="auto">
          <a:xfrm>
            <a:off x="3124200" y="5105400"/>
            <a:ext cx="609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635" name="Line 11"/>
          <p:cNvSpPr>
            <a:spLocks noChangeShapeType="1"/>
          </p:cNvSpPr>
          <p:nvPr/>
        </p:nvSpPr>
        <p:spPr bwMode="auto">
          <a:xfrm flipH="1">
            <a:off x="2438400" y="5105400"/>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636" name="Line 12"/>
          <p:cNvSpPr>
            <a:spLocks noChangeShapeType="1"/>
          </p:cNvSpPr>
          <p:nvPr/>
        </p:nvSpPr>
        <p:spPr bwMode="auto">
          <a:xfrm>
            <a:off x="2438400" y="5562600"/>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637" name="Line 13"/>
          <p:cNvSpPr>
            <a:spLocks noChangeShapeType="1"/>
          </p:cNvSpPr>
          <p:nvPr/>
        </p:nvSpPr>
        <p:spPr bwMode="auto">
          <a:xfrm>
            <a:off x="3124200" y="4419600"/>
            <a:ext cx="6858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638" name="Line 14"/>
          <p:cNvSpPr>
            <a:spLocks noChangeShapeType="1"/>
          </p:cNvSpPr>
          <p:nvPr/>
        </p:nvSpPr>
        <p:spPr bwMode="auto">
          <a:xfrm flipH="1">
            <a:off x="2362200" y="4419600"/>
            <a:ext cx="6096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639" name="Oval 15"/>
          <p:cNvSpPr>
            <a:spLocks noChangeArrowheads="1"/>
          </p:cNvSpPr>
          <p:nvPr/>
        </p:nvSpPr>
        <p:spPr bwMode="auto">
          <a:xfrm>
            <a:off x="6781800" y="4724400"/>
            <a:ext cx="152400" cy="1524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640" name="Oval 16"/>
          <p:cNvSpPr>
            <a:spLocks noChangeArrowheads="1"/>
          </p:cNvSpPr>
          <p:nvPr/>
        </p:nvSpPr>
        <p:spPr bwMode="auto">
          <a:xfrm>
            <a:off x="6019800" y="4038600"/>
            <a:ext cx="152400" cy="1524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641" name="Oval 17"/>
          <p:cNvSpPr>
            <a:spLocks noChangeArrowheads="1"/>
          </p:cNvSpPr>
          <p:nvPr/>
        </p:nvSpPr>
        <p:spPr bwMode="auto">
          <a:xfrm>
            <a:off x="7543800" y="4038600"/>
            <a:ext cx="152400" cy="1524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642" name="Oval 18"/>
          <p:cNvSpPr>
            <a:spLocks noChangeArrowheads="1"/>
          </p:cNvSpPr>
          <p:nvPr/>
        </p:nvSpPr>
        <p:spPr bwMode="auto">
          <a:xfrm>
            <a:off x="7543800" y="5486400"/>
            <a:ext cx="152400" cy="1524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643" name="Oval 19"/>
          <p:cNvSpPr>
            <a:spLocks noChangeArrowheads="1"/>
          </p:cNvSpPr>
          <p:nvPr/>
        </p:nvSpPr>
        <p:spPr bwMode="auto">
          <a:xfrm>
            <a:off x="6019800" y="5486400"/>
            <a:ext cx="152400" cy="1524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645" name="Line 21"/>
          <p:cNvSpPr>
            <a:spLocks noChangeShapeType="1"/>
          </p:cNvSpPr>
          <p:nvPr/>
        </p:nvSpPr>
        <p:spPr bwMode="auto">
          <a:xfrm>
            <a:off x="6172200" y="4114800"/>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646" name="Line 22"/>
          <p:cNvSpPr>
            <a:spLocks noChangeShapeType="1"/>
          </p:cNvSpPr>
          <p:nvPr/>
        </p:nvSpPr>
        <p:spPr bwMode="auto">
          <a:xfrm>
            <a:off x="6096000" y="41910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647" name="Line 23"/>
          <p:cNvSpPr>
            <a:spLocks noChangeShapeType="1"/>
          </p:cNvSpPr>
          <p:nvPr/>
        </p:nvSpPr>
        <p:spPr bwMode="auto">
          <a:xfrm>
            <a:off x="6172200" y="5562600"/>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648" name="Line 24"/>
          <p:cNvSpPr>
            <a:spLocks noChangeShapeType="1"/>
          </p:cNvSpPr>
          <p:nvPr/>
        </p:nvSpPr>
        <p:spPr bwMode="auto">
          <a:xfrm>
            <a:off x="7620000" y="41910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649" name="Line 25"/>
          <p:cNvSpPr>
            <a:spLocks noChangeShapeType="1"/>
          </p:cNvSpPr>
          <p:nvPr/>
        </p:nvSpPr>
        <p:spPr bwMode="auto">
          <a:xfrm>
            <a:off x="6172200" y="4191000"/>
            <a:ext cx="6096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650" name="Line 26"/>
          <p:cNvSpPr>
            <a:spLocks noChangeShapeType="1"/>
          </p:cNvSpPr>
          <p:nvPr/>
        </p:nvSpPr>
        <p:spPr bwMode="auto">
          <a:xfrm flipH="1">
            <a:off x="6934200" y="4114800"/>
            <a:ext cx="609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651" name="Line 27"/>
          <p:cNvSpPr>
            <a:spLocks noChangeShapeType="1"/>
          </p:cNvSpPr>
          <p:nvPr/>
        </p:nvSpPr>
        <p:spPr bwMode="auto">
          <a:xfrm>
            <a:off x="6934200" y="4876800"/>
            <a:ext cx="609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652" name="Line 28"/>
          <p:cNvSpPr>
            <a:spLocks noChangeShapeType="1"/>
          </p:cNvSpPr>
          <p:nvPr/>
        </p:nvSpPr>
        <p:spPr bwMode="auto">
          <a:xfrm flipH="1">
            <a:off x="6172200" y="4876800"/>
            <a:ext cx="609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653" name="Rectangle 29"/>
          <p:cNvSpPr>
            <a:spLocks noChangeArrowheads="1"/>
          </p:cNvSpPr>
          <p:nvPr/>
        </p:nvSpPr>
        <p:spPr bwMode="auto">
          <a:xfrm>
            <a:off x="2895600" y="59436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dirty="0" smtClean="0"/>
              <a:t>W</a:t>
            </a:r>
            <a:r>
              <a:rPr lang="en-US" baseline="-25000" dirty="0"/>
              <a:t>4</a:t>
            </a:r>
          </a:p>
        </p:txBody>
      </p:sp>
      <p:sp>
        <p:nvSpPr>
          <p:cNvPr id="26654" name="Rectangle 30"/>
          <p:cNvSpPr>
            <a:spLocks noChangeArrowheads="1"/>
          </p:cNvSpPr>
          <p:nvPr/>
        </p:nvSpPr>
        <p:spPr bwMode="auto">
          <a:xfrm>
            <a:off x="6858000" y="60198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dirty="0" smtClean="0"/>
              <a:t>W</a:t>
            </a:r>
            <a:r>
              <a:rPr lang="en-US" baseline="-25000" dirty="0"/>
              <a:t>5</a:t>
            </a:r>
          </a:p>
        </p:txBody>
      </p:sp>
      <p:sp>
        <p:nvSpPr>
          <p:cNvPr id="2" name="Regular Pentagon 1"/>
          <p:cNvSpPr/>
          <p:nvPr/>
        </p:nvSpPr>
        <p:spPr bwMode="auto">
          <a:xfrm>
            <a:off x="4140021" y="3581400"/>
            <a:ext cx="1143000" cy="1143000"/>
          </a:xfrm>
          <a:prstGeom prst="pentagon">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sp>
        <p:nvSpPr>
          <p:cNvPr id="3" name="Oval 2"/>
          <p:cNvSpPr/>
          <p:nvPr/>
        </p:nvSpPr>
        <p:spPr bwMode="auto">
          <a:xfrm>
            <a:off x="4711521" y="4191000"/>
            <a:ext cx="45719" cy="76200"/>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cxnSp>
        <p:nvCxnSpPr>
          <p:cNvPr id="5" name="Straight Connector 4"/>
          <p:cNvCxnSpPr>
            <a:stCxn id="3" idx="5"/>
            <a:endCxn id="2" idx="0"/>
          </p:cNvCxnSpPr>
          <p:nvPr/>
        </p:nvCxnSpPr>
        <p:spPr bwMode="auto">
          <a:xfrm flipH="1" flipV="1">
            <a:off x="4711521" y="3581400"/>
            <a:ext cx="39024" cy="674641"/>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Connector 6"/>
          <p:cNvCxnSpPr>
            <a:stCxn id="3" idx="4"/>
            <a:endCxn id="2" idx="5"/>
          </p:cNvCxnSpPr>
          <p:nvPr/>
        </p:nvCxnSpPr>
        <p:spPr bwMode="auto">
          <a:xfrm flipV="1">
            <a:off x="4734381" y="4017986"/>
            <a:ext cx="548639" cy="249214"/>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8"/>
          <p:cNvCxnSpPr>
            <a:endCxn id="2" idx="4"/>
          </p:cNvCxnSpPr>
          <p:nvPr/>
        </p:nvCxnSpPr>
        <p:spPr bwMode="auto">
          <a:xfrm>
            <a:off x="4781025" y="4229100"/>
            <a:ext cx="283702" cy="495297"/>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0"/>
          <p:cNvCxnSpPr>
            <a:endCxn id="2" idx="2"/>
          </p:cNvCxnSpPr>
          <p:nvPr/>
        </p:nvCxnSpPr>
        <p:spPr bwMode="auto">
          <a:xfrm flipH="1">
            <a:off x="4358315" y="4248152"/>
            <a:ext cx="414734" cy="476245"/>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a:endCxn id="2" idx="1"/>
          </p:cNvCxnSpPr>
          <p:nvPr/>
        </p:nvCxnSpPr>
        <p:spPr bwMode="auto">
          <a:xfrm flipH="1" flipV="1">
            <a:off x="4140022" y="4017986"/>
            <a:ext cx="605611" cy="249214"/>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3"/>
          <p:cNvSpPr txBox="1"/>
          <p:nvPr/>
        </p:nvSpPr>
        <p:spPr>
          <a:xfrm>
            <a:off x="4442827" y="4953000"/>
            <a:ext cx="621900" cy="369332"/>
          </a:xfrm>
          <a:prstGeom prst="rect">
            <a:avLst/>
          </a:prstGeom>
          <a:noFill/>
        </p:spPr>
        <p:txBody>
          <a:bodyPr wrap="square" rtlCol="0">
            <a:spAutoFit/>
          </a:bodyPr>
          <a:lstStyle/>
          <a:p>
            <a:r>
              <a:rPr lang="en-US" dirty="0" smtClean="0"/>
              <a:t>W6</a:t>
            </a:r>
            <a:endParaRPr lang="en-GB"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Simple graphs – special cases</a:t>
            </a:r>
          </a:p>
        </p:txBody>
      </p:sp>
      <p:sp>
        <p:nvSpPr>
          <p:cNvPr id="27651" name="Rectangle 3"/>
          <p:cNvSpPr>
            <a:spLocks noGrp="1" noChangeArrowheads="1"/>
          </p:cNvSpPr>
          <p:nvPr>
            <p:ph type="body" idx="1"/>
          </p:nvPr>
        </p:nvSpPr>
        <p:spPr>
          <a:xfrm>
            <a:off x="1182688" y="2017713"/>
            <a:ext cx="7772400" cy="1868487"/>
          </a:xfrm>
        </p:spPr>
        <p:txBody>
          <a:bodyPr/>
          <a:lstStyle/>
          <a:p>
            <a:r>
              <a:rPr lang="en-US" sz="2000" b="1"/>
              <a:t>N-cubes:</a:t>
            </a:r>
            <a:r>
              <a:rPr lang="en-US" sz="2000"/>
              <a:t> Q</a:t>
            </a:r>
            <a:r>
              <a:rPr lang="en-US" sz="2000" baseline="-25000"/>
              <a:t>n</a:t>
            </a:r>
            <a:r>
              <a:rPr lang="en-US" sz="2000"/>
              <a:t>, vertices represented by 2n bit strings of length n. Two vertices are adjacent if and only if the bit strings that they represent differ by exactly one bit positions </a:t>
            </a:r>
          </a:p>
          <a:p>
            <a:pPr>
              <a:buFont typeface="Wingdings" panose="05000000000000000000" pitchFamily="2" charset="2"/>
              <a:buNone/>
            </a:pPr>
            <a:r>
              <a:rPr lang="en-US" sz="2000"/>
              <a:t>	</a:t>
            </a:r>
            <a:r>
              <a:rPr lang="en-US" sz="2000">
                <a:solidFill>
                  <a:srgbClr val="237AC1"/>
                </a:solidFill>
              </a:rPr>
              <a:t>Representation Example: Q</a:t>
            </a:r>
            <a:r>
              <a:rPr lang="en-US" sz="2000" baseline="-25000">
                <a:solidFill>
                  <a:srgbClr val="237AC1"/>
                </a:solidFill>
              </a:rPr>
              <a:t>1</a:t>
            </a:r>
            <a:r>
              <a:rPr lang="en-US" sz="2000">
                <a:solidFill>
                  <a:srgbClr val="237AC1"/>
                </a:solidFill>
              </a:rPr>
              <a:t>, Q</a:t>
            </a:r>
            <a:r>
              <a:rPr lang="en-US" sz="2000" baseline="-25000">
                <a:solidFill>
                  <a:srgbClr val="237AC1"/>
                </a:solidFill>
              </a:rPr>
              <a:t>2</a:t>
            </a:r>
          </a:p>
        </p:txBody>
      </p:sp>
      <p:sp>
        <p:nvSpPr>
          <p:cNvPr id="27652" name="Oval 4"/>
          <p:cNvSpPr>
            <a:spLocks noChangeArrowheads="1"/>
          </p:cNvSpPr>
          <p:nvPr/>
        </p:nvSpPr>
        <p:spPr bwMode="auto">
          <a:xfrm>
            <a:off x="2286000" y="4876800"/>
            <a:ext cx="152400" cy="152400"/>
          </a:xfrm>
          <a:prstGeom prst="ellipse">
            <a:avLst/>
          </a:prstGeom>
          <a:solidFill>
            <a:schemeClr val="accent2"/>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7653" name="Oval 5"/>
          <p:cNvSpPr>
            <a:spLocks noChangeArrowheads="1"/>
          </p:cNvSpPr>
          <p:nvPr/>
        </p:nvSpPr>
        <p:spPr bwMode="auto">
          <a:xfrm>
            <a:off x="3352800" y="4876800"/>
            <a:ext cx="152400" cy="152400"/>
          </a:xfrm>
          <a:prstGeom prst="ellipse">
            <a:avLst/>
          </a:prstGeom>
          <a:solidFill>
            <a:schemeClr val="accent2"/>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7654" name="Oval 6"/>
          <p:cNvSpPr>
            <a:spLocks noChangeArrowheads="1"/>
          </p:cNvSpPr>
          <p:nvPr/>
        </p:nvSpPr>
        <p:spPr bwMode="auto">
          <a:xfrm>
            <a:off x="4800600" y="4343400"/>
            <a:ext cx="152400" cy="1524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7655" name="Oval 7"/>
          <p:cNvSpPr>
            <a:spLocks noChangeArrowheads="1"/>
          </p:cNvSpPr>
          <p:nvPr/>
        </p:nvSpPr>
        <p:spPr bwMode="auto">
          <a:xfrm>
            <a:off x="6096000" y="5486400"/>
            <a:ext cx="152400" cy="1524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7656" name="Oval 8"/>
          <p:cNvSpPr>
            <a:spLocks noChangeArrowheads="1"/>
          </p:cNvSpPr>
          <p:nvPr/>
        </p:nvSpPr>
        <p:spPr bwMode="auto">
          <a:xfrm>
            <a:off x="4800600" y="5486400"/>
            <a:ext cx="152400" cy="1524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7657" name="Oval 9"/>
          <p:cNvSpPr>
            <a:spLocks noChangeArrowheads="1"/>
          </p:cNvSpPr>
          <p:nvPr/>
        </p:nvSpPr>
        <p:spPr bwMode="auto">
          <a:xfrm>
            <a:off x="6096000" y="4343400"/>
            <a:ext cx="152400" cy="1524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7658" name="Line 10"/>
          <p:cNvSpPr>
            <a:spLocks noChangeShapeType="1"/>
          </p:cNvSpPr>
          <p:nvPr/>
        </p:nvSpPr>
        <p:spPr bwMode="auto">
          <a:xfrm>
            <a:off x="2438400" y="4953000"/>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7659" name="Line 11"/>
          <p:cNvSpPr>
            <a:spLocks noChangeShapeType="1"/>
          </p:cNvSpPr>
          <p:nvPr/>
        </p:nvSpPr>
        <p:spPr bwMode="auto">
          <a:xfrm>
            <a:off x="4953000" y="44196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7660" name="Line 12"/>
          <p:cNvSpPr>
            <a:spLocks noChangeShapeType="1"/>
          </p:cNvSpPr>
          <p:nvPr/>
        </p:nvSpPr>
        <p:spPr bwMode="auto">
          <a:xfrm>
            <a:off x="4876800" y="4495800"/>
            <a:ext cx="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7661" name="Line 13"/>
          <p:cNvSpPr>
            <a:spLocks noChangeShapeType="1"/>
          </p:cNvSpPr>
          <p:nvPr/>
        </p:nvSpPr>
        <p:spPr bwMode="auto">
          <a:xfrm>
            <a:off x="4953000" y="55626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7663" name="Line 15"/>
          <p:cNvSpPr>
            <a:spLocks noChangeShapeType="1"/>
          </p:cNvSpPr>
          <p:nvPr/>
        </p:nvSpPr>
        <p:spPr bwMode="auto">
          <a:xfrm>
            <a:off x="6172200" y="4495800"/>
            <a:ext cx="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7664" name="Rectangle 16"/>
          <p:cNvSpPr>
            <a:spLocks noChangeArrowheads="1"/>
          </p:cNvSpPr>
          <p:nvPr/>
        </p:nvSpPr>
        <p:spPr bwMode="auto">
          <a:xfrm>
            <a:off x="2133600" y="45720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0</a:t>
            </a:r>
            <a:endParaRPr lang="en-US" baseline="-25000"/>
          </a:p>
        </p:txBody>
      </p:sp>
      <p:sp>
        <p:nvSpPr>
          <p:cNvPr id="27665" name="Rectangle 17"/>
          <p:cNvSpPr>
            <a:spLocks noChangeArrowheads="1"/>
          </p:cNvSpPr>
          <p:nvPr/>
        </p:nvSpPr>
        <p:spPr bwMode="auto">
          <a:xfrm>
            <a:off x="4648200" y="40386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10</a:t>
            </a:r>
            <a:endParaRPr lang="en-US" baseline="-25000"/>
          </a:p>
        </p:txBody>
      </p:sp>
      <p:sp>
        <p:nvSpPr>
          <p:cNvPr id="27666" name="Rectangle 18"/>
          <p:cNvSpPr>
            <a:spLocks noChangeArrowheads="1"/>
          </p:cNvSpPr>
          <p:nvPr/>
        </p:nvSpPr>
        <p:spPr bwMode="auto">
          <a:xfrm>
            <a:off x="3276600" y="45720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1</a:t>
            </a:r>
            <a:endParaRPr lang="en-US" baseline="-25000"/>
          </a:p>
        </p:txBody>
      </p:sp>
      <p:sp>
        <p:nvSpPr>
          <p:cNvPr id="27667" name="Rectangle 19"/>
          <p:cNvSpPr>
            <a:spLocks noChangeArrowheads="1"/>
          </p:cNvSpPr>
          <p:nvPr/>
        </p:nvSpPr>
        <p:spPr bwMode="auto">
          <a:xfrm>
            <a:off x="4572000" y="57150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00</a:t>
            </a:r>
            <a:endParaRPr lang="en-US" baseline="-25000"/>
          </a:p>
        </p:txBody>
      </p:sp>
      <p:sp>
        <p:nvSpPr>
          <p:cNvPr id="27668" name="Rectangle 20"/>
          <p:cNvSpPr>
            <a:spLocks noChangeArrowheads="1"/>
          </p:cNvSpPr>
          <p:nvPr/>
        </p:nvSpPr>
        <p:spPr bwMode="auto">
          <a:xfrm>
            <a:off x="6019800" y="40386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11</a:t>
            </a:r>
            <a:endParaRPr lang="en-US" baseline="-25000"/>
          </a:p>
        </p:txBody>
      </p:sp>
      <p:sp>
        <p:nvSpPr>
          <p:cNvPr id="27669" name="Rectangle 21"/>
          <p:cNvSpPr>
            <a:spLocks noChangeArrowheads="1"/>
          </p:cNvSpPr>
          <p:nvPr/>
        </p:nvSpPr>
        <p:spPr bwMode="auto">
          <a:xfrm>
            <a:off x="2819400" y="61722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Q</a:t>
            </a:r>
            <a:r>
              <a:rPr lang="en-US" baseline="-25000"/>
              <a:t>1</a:t>
            </a:r>
          </a:p>
        </p:txBody>
      </p:sp>
      <p:sp>
        <p:nvSpPr>
          <p:cNvPr id="27670" name="Rectangle 22"/>
          <p:cNvSpPr>
            <a:spLocks noChangeArrowheads="1"/>
          </p:cNvSpPr>
          <p:nvPr/>
        </p:nvSpPr>
        <p:spPr bwMode="auto">
          <a:xfrm>
            <a:off x="6324600" y="56388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01</a:t>
            </a:r>
            <a:endParaRPr lang="en-US" baseline="-25000"/>
          </a:p>
        </p:txBody>
      </p:sp>
      <p:sp>
        <p:nvSpPr>
          <p:cNvPr id="27671" name="Rectangle 23"/>
          <p:cNvSpPr>
            <a:spLocks noChangeArrowheads="1"/>
          </p:cNvSpPr>
          <p:nvPr/>
        </p:nvSpPr>
        <p:spPr bwMode="auto">
          <a:xfrm>
            <a:off x="5486400" y="61722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Q</a:t>
            </a:r>
            <a:r>
              <a:rPr lang="en-US" baseline="-25000"/>
              <a:t>2</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Bipartite graphs</a:t>
            </a:r>
          </a:p>
        </p:txBody>
      </p:sp>
      <p:sp>
        <p:nvSpPr>
          <p:cNvPr id="28675" name="Rectangle 3"/>
          <p:cNvSpPr>
            <a:spLocks noGrp="1" noChangeArrowheads="1"/>
          </p:cNvSpPr>
          <p:nvPr>
            <p:ph type="body" idx="1"/>
          </p:nvPr>
        </p:nvSpPr>
        <p:spPr>
          <a:xfrm>
            <a:off x="1182688" y="2017713"/>
            <a:ext cx="7772400" cy="1411287"/>
          </a:xfrm>
        </p:spPr>
        <p:txBody>
          <a:bodyPr/>
          <a:lstStyle/>
          <a:p>
            <a:pPr algn="just">
              <a:lnSpc>
                <a:spcPct val="90000"/>
              </a:lnSpc>
            </a:pPr>
            <a:r>
              <a:rPr lang="en-US" sz="2000"/>
              <a:t>In a simple graph G, if V can be partitioned into two disjoint sets V</a:t>
            </a:r>
            <a:r>
              <a:rPr lang="en-US" sz="2000" baseline="-25000"/>
              <a:t>1</a:t>
            </a:r>
            <a:r>
              <a:rPr lang="en-US" sz="2000"/>
              <a:t> and V</a:t>
            </a:r>
            <a:r>
              <a:rPr lang="en-US" sz="2000" baseline="-25000"/>
              <a:t>2</a:t>
            </a:r>
            <a:r>
              <a:rPr lang="en-US" sz="2000"/>
              <a:t> such that every edge in the graph connects a vertex in V</a:t>
            </a:r>
            <a:r>
              <a:rPr lang="en-US" sz="2000" baseline="-25000"/>
              <a:t>1</a:t>
            </a:r>
            <a:r>
              <a:rPr lang="en-US" sz="2000"/>
              <a:t> and a vertex V</a:t>
            </a:r>
            <a:r>
              <a:rPr lang="en-US" sz="2000" baseline="-25000"/>
              <a:t>2</a:t>
            </a:r>
            <a:r>
              <a:rPr lang="en-US" sz="2000"/>
              <a:t> (so that no edge in G connects either two vertices in V</a:t>
            </a:r>
            <a:r>
              <a:rPr lang="en-US" sz="2000" baseline="-25000"/>
              <a:t>1</a:t>
            </a:r>
            <a:r>
              <a:rPr lang="en-US" sz="2000"/>
              <a:t> or two vertices in V</a:t>
            </a:r>
            <a:r>
              <a:rPr lang="en-US" sz="2000" baseline="-25000"/>
              <a:t>2</a:t>
            </a:r>
            <a:r>
              <a:rPr lang="en-US" sz="2000"/>
              <a:t>)</a:t>
            </a:r>
          </a:p>
          <a:p>
            <a:pPr algn="just">
              <a:lnSpc>
                <a:spcPct val="90000"/>
              </a:lnSpc>
              <a:buFont typeface="Wingdings" panose="05000000000000000000" pitchFamily="2" charset="2"/>
              <a:buNone/>
            </a:pPr>
            <a:r>
              <a:rPr lang="en-US" sz="2000"/>
              <a:t>	</a:t>
            </a:r>
            <a:r>
              <a:rPr lang="en-US" sz="2000">
                <a:solidFill>
                  <a:srgbClr val="237AC1"/>
                </a:solidFill>
              </a:rPr>
              <a:t>Application example: </a:t>
            </a:r>
            <a:r>
              <a:rPr lang="en-US" sz="2000"/>
              <a:t> </a:t>
            </a:r>
            <a:r>
              <a:rPr lang="en-US" sz="2000">
                <a:solidFill>
                  <a:srgbClr val="237AC1"/>
                </a:solidFill>
              </a:rPr>
              <a:t>Representing Relations</a:t>
            </a:r>
          </a:p>
          <a:p>
            <a:pPr algn="just">
              <a:lnSpc>
                <a:spcPct val="90000"/>
              </a:lnSpc>
              <a:buFont typeface="Wingdings" panose="05000000000000000000" pitchFamily="2" charset="2"/>
              <a:buNone/>
            </a:pPr>
            <a:r>
              <a:rPr lang="en-US" sz="2000"/>
              <a:t>	</a:t>
            </a:r>
            <a:r>
              <a:rPr lang="en-US" sz="2000">
                <a:solidFill>
                  <a:srgbClr val="237AC1"/>
                </a:solidFill>
              </a:rPr>
              <a:t>Representation example: V</a:t>
            </a:r>
            <a:r>
              <a:rPr lang="en-US" sz="2000" baseline="-25000">
                <a:solidFill>
                  <a:srgbClr val="237AC1"/>
                </a:solidFill>
              </a:rPr>
              <a:t>1</a:t>
            </a:r>
            <a:r>
              <a:rPr lang="en-US" sz="2000">
                <a:solidFill>
                  <a:srgbClr val="237AC1"/>
                </a:solidFill>
              </a:rPr>
              <a:t> = {v</a:t>
            </a:r>
            <a:r>
              <a:rPr lang="en-US" sz="2000" baseline="-25000">
                <a:solidFill>
                  <a:srgbClr val="237AC1"/>
                </a:solidFill>
              </a:rPr>
              <a:t>1</a:t>
            </a:r>
            <a:r>
              <a:rPr lang="en-US" sz="2000">
                <a:solidFill>
                  <a:srgbClr val="237AC1"/>
                </a:solidFill>
              </a:rPr>
              <a:t>, v</a:t>
            </a:r>
            <a:r>
              <a:rPr lang="en-US" sz="2000" baseline="-25000">
                <a:solidFill>
                  <a:srgbClr val="237AC1"/>
                </a:solidFill>
              </a:rPr>
              <a:t>2</a:t>
            </a:r>
            <a:r>
              <a:rPr lang="en-US" sz="2000">
                <a:solidFill>
                  <a:srgbClr val="237AC1"/>
                </a:solidFill>
              </a:rPr>
              <a:t>, v</a:t>
            </a:r>
            <a:r>
              <a:rPr lang="en-US" sz="2000" baseline="-25000">
                <a:solidFill>
                  <a:srgbClr val="237AC1"/>
                </a:solidFill>
              </a:rPr>
              <a:t>3</a:t>
            </a:r>
            <a:r>
              <a:rPr lang="en-US" sz="2000">
                <a:solidFill>
                  <a:srgbClr val="237AC1"/>
                </a:solidFill>
              </a:rPr>
              <a:t>} and V</a:t>
            </a:r>
            <a:r>
              <a:rPr lang="en-US" sz="2000" baseline="-25000">
                <a:solidFill>
                  <a:srgbClr val="237AC1"/>
                </a:solidFill>
              </a:rPr>
              <a:t>2</a:t>
            </a:r>
            <a:r>
              <a:rPr lang="en-US" sz="2000">
                <a:solidFill>
                  <a:srgbClr val="237AC1"/>
                </a:solidFill>
              </a:rPr>
              <a:t> = {v</a:t>
            </a:r>
            <a:r>
              <a:rPr lang="en-US" sz="2000" baseline="-25000">
                <a:solidFill>
                  <a:srgbClr val="237AC1"/>
                </a:solidFill>
              </a:rPr>
              <a:t>4</a:t>
            </a:r>
            <a:r>
              <a:rPr lang="en-US" sz="2000">
                <a:solidFill>
                  <a:srgbClr val="237AC1"/>
                </a:solidFill>
              </a:rPr>
              <a:t>, v</a:t>
            </a:r>
            <a:r>
              <a:rPr lang="en-US" sz="2000" baseline="-25000">
                <a:solidFill>
                  <a:srgbClr val="237AC1"/>
                </a:solidFill>
              </a:rPr>
              <a:t>5</a:t>
            </a:r>
            <a:r>
              <a:rPr lang="en-US" sz="2000">
                <a:solidFill>
                  <a:srgbClr val="237AC1"/>
                </a:solidFill>
              </a:rPr>
              <a:t>, v</a:t>
            </a:r>
            <a:r>
              <a:rPr lang="en-US" sz="2000" baseline="-25000">
                <a:solidFill>
                  <a:srgbClr val="237AC1"/>
                </a:solidFill>
              </a:rPr>
              <a:t>6</a:t>
            </a:r>
            <a:r>
              <a:rPr lang="en-US" sz="2000">
                <a:solidFill>
                  <a:srgbClr val="237AC1"/>
                </a:solidFill>
              </a:rPr>
              <a:t>}, </a:t>
            </a:r>
          </a:p>
        </p:txBody>
      </p:sp>
      <p:sp>
        <p:nvSpPr>
          <p:cNvPr id="28676" name="Oval 4"/>
          <p:cNvSpPr>
            <a:spLocks noChangeArrowheads="1"/>
          </p:cNvSpPr>
          <p:nvPr/>
        </p:nvSpPr>
        <p:spPr bwMode="auto">
          <a:xfrm>
            <a:off x="2590800" y="4235450"/>
            <a:ext cx="1143000" cy="1828800"/>
          </a:xfrm>
          <a:prstGeom prst="ellipse">
            <a:avLst/>
          </a:prstGeom>
          <a:solidFill>
            <a:srgbClr val="FFFF99"/>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8677" name="Oval 5"/>
          <p:cNvSpPr>
            <a:spLocks noChangeArrowheads="1"/>
          </p:cNvSpPr>
          <p:nvPr/>
        </p:nvSpPr>
        <p:spPr bwMode="auto">
          <a:xfrm>
            <a:off x="5486400" y="4159250"/>
            <a:ext cx="990600" cy="1752600"/>
          </a:xfrm>
          <a:prstGeom prst="ellipse">
            <a:avLst/>
          </a:prstGeom>
          <a:solidFill>
            <a:srgbClr val="FFFF99"/>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8678" name="Oval 6"/>
          <p:cNvSpPr>
            <a:spLocks noChangeArrowheads="1"/>
          </p:cNvSpPr>
          <p:nvPr/>
        </p:nvSpPr>
        <p:spPr bwMode="auto">
          <a:xfrm>
            <a:off x="3048000" y="4540250"/>
            <a:ext cx="228600" cy="228600"/>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a:t>v</a:t>
            </a:r>
            <a:r>
              <a:rPr lang="en-US" sz="1000" baseline="-25000"/>
              <a:t>1</a:t>
            </a:r>
          </a:p>
        </p:txBody>
      </p:sp>
      <p:sp>
        <p:nvSpPr>
          <p:cNvPr id="28679" name="Oval 7"/>
          <p:cNvSpPr>
            <a:spLocks noChangeArrowheads="1"/>
          </p:cNvSpPr>
          <p:nvPr/>
        </p:nvSpPr>
        <p:spPr bwMode="auto">
          <a:xfrm>
            <a:off x="3048000" y="4997450"/>
            <a:ext cx="228600" cy="228600"/>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a:t>v</a:t>
            </a:r>
            <a:r>
              <a:rPr lang="en-US" sz="1000" baseline="-25000"/>
              <a:t>2</a:t>
            </a:r>
          </a:p>
        </p:txBody>
      </p:sp>
      <p:sp>
        <p:nvSpPr>
          <p:cNvPr id="28680" name="Oval 8"/>
          <p:cNvSpPr>
            <a:spLocks noChangeArrowheads="1"/>
          </p:cNvSpPr>
          <p:nvPr/>
        </p:nvSpPr>
        <p:spPr bwMode="auto">
          <a:xfrm>
            <a:off x="3048000" y="5454650"/>
            <a:ext cx="228600" cy="228600"/>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a:t>v</a:t>
            </a:r>
            <a:r>
              <a:rPr lang="en-US" sz="1000" baseline="-25000"/>
              <a:t>3</a:t>
            </a:r>
          </a:p>
        </p:txBody>
      </p:sp>
      <p:sp>
        <p:nvSpPr>
          <p:cNvPr id="28681" name="Oval 9"/>
          <p:cNvSpPr>
            <a:spLocks noChangeArrowheads="1"/>
          </p:cNvSpPr>
          <p:nvPr/>
        </p:nvSpPr>
        <p:spPr bwMode="auto">
          <a:xfrm>
            <a:off x="5867400" y="4464050"/>
            <a:ext cx="228600" cy="228600"/>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a:t>v</a:t>
            </a:r>
            <a:r>
              <a:rPr lang="en-US" sz="1000" baseline="-25000"/>
              <a:t>4</a:t>
            </a:r>
          </a:p>
        </p:txBody>
      </p:sp>
      <p:sp>
        <p:nvSpPr>
          <p:cNvPr id="28682" name="Oval 10"/>
          <p:cNvSpPr>
            <a:spLocks noChangeArrowheads="1"/>
          </p:cNvSpPr>
          <p:nvPr/>
        </p:nvSpPr>
        <p:spPr bwMode="auto">
          <a:xfrm>
            <a:off x="5867400" y="4921250"/>
            <a:ext cx="228600" cy="228600"/>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a:t>v</a:t>
            </a:r>
            <a:r>
              <a:rPr lang="en-US" sz="1000" baseline="-25000"/>
              <a:t>5</a:t>
            </a:r>
          </a:p>
        </p:txBody>
      </p:sp>
      <p:sp>
        <p:nvSpPr>
          <p:cNvPr id="28683" name="Oval 11"/>
          <p:cNvSpPr>
            <a:spLocks noChangeArrowheads="1"/>
          </p:cNvSpPr>
          <p:nvPr/>
        </p:nvSpPr>
        <p:spPr bwMode="auto">
          <a:xfrm>
            <a:off x="5867400" y="5378450"/>
            <a:ext cx="228600" cy="228600"/>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a:t>v</a:t>
            </a:r>
            <a:r>
              <a:rPr lang="en-US" sz="1000" baseline="-25000"/>
              <a:t>6</a:t>
            </a:r>
          </a:p>
        </p:txBody>
      </p:sp>
      <p:sp>
        <p:nvSpPr>
          <p:cNvPr id="28684" name="Line 12"/>
          <p:cNvSpPr>
            <a:spLocks noChangeShapeType="1"/>
          </p:cNvSpPr>
          <p:nvPr/>
        </p:nvSpPr>
        <p:spPr bwMode="auto">
          <a:xfrm>
            <a:off x="3276600" y="4616450"/>
            <a:ext cx="2590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8685" name="Line 13"/>
          <p:cNvSpPr>
            <a:spLocks noChangeShapeType="1"/>
          </p:cNvSpPr>
          <p:nvPr/>
        </p:nvSpPr>
        <p:spPr bwMode="auto">
          <a:xfrm>
            <a:off x="3276600" y="4692650"/>
            <a:ext cx="2590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8686" name="Line 14"/>
          <p:cNvSpPr>
            <a:spLocks noChangeShapeType="1"/>
          </p:cNvSpPr>
          <p:nvPr/>
        </p:nvSpPr>
        <p:spPr bwMode="auto">
          <a:xfrm flipV="1">
            <a:off x="3276600" y="4616450"/>
            <a:ext cx="2667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8687" name="Line 15"/>
          <p:cNvSpPr>
            <a:spLocks noChangeShapeType="1"/>
          </p:cNvSpPr>
          <p:nvPr/>
        </p:nvSpPr>
        <p:spPr bwMode="auto">
          <a:xfrm>
            <a:off x="3276600" y="5073650"/>
            <a:ext cx="2590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8688" name="Line 16"/>
          <p:cNvSpPr>
            <a:spLocks noChangeShapeType="1"/>
          </p:cNvSpPr>
          <p:nvPr/>
        </p:nvSpPr>
        <p:spPr bwMode="auto">
          <a:xfrm flipV="1">
            <a:off x="3276600" y="5073650"/>
            <a:ext cx="2590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8689" name="Line 17"/>
          <p:cNvSpPr>
            <a:spLocks noChangeShapeType="1"/>
          </p:cNvSpPr>
          <p:nvPr/>
        </p:nvSpPr>
        <p:spPr bwMode="auto">
          <a:xfrm flipV="1">
            <a:off x="3276600" y="5454650"/>
            <a:ext cx="25908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8690" name="Text Box 18"/>
          <p:cNvSpPr txBox="1">
            <a:spLocks noChangeArrowheads="1"/>
          </p:cNvSpPr>
          <p:nvPr/>
        </p:nvSpPr>
        <p:spPr bwMode="auto">
          <a:xfrm>
            <a:off x="3048000" y="6140450"/>
            <a:ext cx="381000"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t>V</a:t>
            </a:r>
            <a:r>
              <a:rPr lang="en-US" sz="1600" baseline="-25000"/>
              <a:t>1</a:t>
            </a:r>
          </a:p>
        </p:txBody>
      </p:sp>
      <p:sp>
        <p:nvSpPr>
          <p:cNvPr id="28691" name="Text Box 19"/>
          <p:cNvSpPr txBox="1">
            <a:spLocks noChangeArrowheads="1"/>
          </p:cNvSpPr>
          <p:nvPr/>
        </p:nvSpPr>
        <p:spPr bwMode="auto">
          <a:xfrm>
            <a:off x="5867400" y="6064250"/>
            <a:ext cx="381000"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t>V</a:t>
            </a:r>
            <a:r>
              <a:rPr lang="en-US" sz="1600" baseline="-25000"/>
              <a:t>2</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Complete Bipartite graphs</a:t>
            </a:r>
          </a:p>
        </p:txBody>
      </p:sp>
      <p:sp>
        <p:nvSpPr>
          <p:cNvPr id="29699" name="Rectangle 3"/>
          <p:cNvSpPr>
            <a:spLocks noGrp="1" noChangeArrowheads="1"/>
          </p:cNvSpPr>
          <p:nvPr>
            <p:ph type="body" idx="1"/>
          </p:nvPr>
        </p:nvSpPr>
        <p:spPr>
          <a:xfrm>
            <a:off x="1182688" y="2017713"/>
            <a:ext cx="7772400" cy="1792287"/>
          </a:xfrm>
        </p:spPr>
        <p:txBody>
          <a:bodyPr/>
          <a:lstStyle/>
          <a:p>
            <a:pPr algn="just"/>
            <a:r>
              <a:rPr lang="en-US" sz="2000"/>
              <a:t>K</a:t>
            </a:r>
            <a:r>
              <a:rPr lang="en-US" sz="2000" baseline="-25000"/>
              <a:t>m,n </a:t>
            </a:r>
            <a:r>
              <a:rPr lang="en-US" sz="2000"/>
              <a:t>is the graph that has its vertex set portioned into two subsets of m and n vertices, respectively There is an edge between two vertices if and only if one vertex is in the first subset and the other vertex is in the second subset.</a:t>
            </a:r>
          </a:p>
          <a:p>
            <a:pPr algn="just">
              <a:buFont typeface="Wingdings" panose="05000000000000000000" pitchFamily="2" charset="2"/>
              <a:buNone/>
            </a:pPr>
            <a:r>
              <a:rPr lang="en-US" sz="2000"/>
              <a:t>	</a:t>
            </a:r>
            <a:r>
              <a:rPr lang="en-US" sz="2000">
                <a:solidFill>
                  <a:srgbClr val="237AC1"/>
                </a:solidFill>
              </a:rPr>
              <a:t>Representation example: K</a:t>
            </a:r>
            <a:r>
              <a:rPr lang="en-US" sz="2000" baseline="-25000">
                <a:solidFill>
                  <a:srgbClr val="237AC1"/>
                </a:solidFill>
              </a:rPr>
              <a:t>2,3, </a:t>
            </a:r>
            <a:r>
              <a:rPr lang="en-US" sz="2000">
                <a:solidFill>
                  <a:srgbClr val="237AC1"/>
                </a:solidFill>
              </a:rPr>
              <a:t>K</a:t>
            </a:r>
            <a:r>
              <a:rPr lang="en-US" sz="2000" baseline="-25000">
                <a:solidFill>
                  <a:srgbClr val="237AC1"/>
                </a:solidFill>
              </a:rPr>
              <a:t>3,3</a:t>
            </a:r>
          </a:p>
        </p:txBody>
      </p:sp>
      <p:sp>
        <p:nvSpPr>
          <p:cNvPr id="29700" name="Oval 4"/>
          <p:cNvSpPr>
            <a:spLocks noChangeArrowheads="1"/>
          </p:cNvSpPr>
          <p:nvPr/>
        </p:nvSpPr>
        <p:spPr bwMode="auto">
          <a:xfrm>
            <a:off x="2971800" y="4267200"/>
            <a:ext cx="152400" cy="152400"/>
          </a:xfrm>
          <a:prstGeom prst="ellipse">
            <a:avLst/>
          </a:prstGeom>
          <a:solidFill>
            <a:srgbClr val="237AC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9701" name="Oval 5"/>
          <p:cNvSpPr>
            <a:spLocks noChangeArrowheads="1"/>
          </p:cNvSpPr>
          <p:nvPr/>
        </p:nvSpPr>
        <p:spPr bwMode="auto">
          <a:xfrm>
            <a:off x="2286000" y="4267200"/>
            <a:ext cx="152400" cy="152400"/>
          </a:xfrm>
          <a:prstGeom prst="ellipse">
            <a:avLst/>
          </a:prstGeom>
          <a:solidFill>
            <a:srgbClr val="237AC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9702" name="Oval 6"/>
          <p:cNvSpPr>
            <a:spLocks noChangeArrowheads="1"/>
          </p:cNvSpPr>
          <p:nvPr/>
        </p:nvSpPr>
        <p:spPr bwMode="auto">
          <a:xfrm>
            <a:off x="1905000" y="5334000"/>
            <a:ext cx="152400" cy="152400"/>
          </a:xfrm>
          <a:prstGeom prst="ellipse">
            <a:avLst/>
          </a:prstGeom>
          <a:solidFill>
            <a:srgbClr val="237AC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9703" name="Oval 7"/>
          <p:cNvSpPr>
            <a:spLocks noChangeArrowheads="1"/>
          </p:cNvSpPr>
          <p:nvPr/>
        </p:nvSpPr>
        <p:spPr bwMode="auto">
          <a:xfrm>
            <a:off x="2743200" y="5334000"/>
            <a:ext cx="152400" cy="152400"/>
          </a:xfrm>
          <a:prstGeom prst="ellipse">
            <a:avLst/>
          </a:prstGeom>
          <a:solidFill>
            <a:srgbClr val="237AC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9704" name="Oval 8"/>
          <p:cNvSpPr>
            <a:spLocks noChangeArrowheads="1"/>
          </p:cNvSpPr>
          <p:nvPr/>
        </p:nvSpPr>
        <p:spPr bwMode="auto">
          <a:xfrm>
            <a:off x="3505200" y="5334000"/>
            <a:ext cx="152400" cy="152400"/>
          </a:xfrm>
          <a:prstGeom prst="ellipse">
            <a:avLst/>
          </a:prstGeom>
          <a:solidFill>
            <a:srgbClr val="237AC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9706" name="Line 10"/>
          <p:cNvSpPr>
            <a:spLocks noChangeShapeType="1"/>
          </p:cNvSpPr>
          <p:nvPr/>
        </p:nvSpPr>
        <p:spPr bwMode="auto">
          <a:xfrm flipH="1">
            <a:off x="1981200" y="4419600"/>
            <a:ext cx="3810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9707" name="Line 11"/>
          <p:cNvSpPr>
            <a:spLocks noChangeShapeType="1"/>
          </p:cNvSpPr>
          <p:nvPr/>
        </p:nvSpPr>
        <p:spPr bwMode="auto">
          <a:xfrm>
            <a:off x="2362200" y="4419600"/>
            <a:ext cx="3810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9708" name="Line 12"/>
          <p:cNvSpPr>
            <a:spLocks noChangeShapeType="1"/>
          </p:cNvSpPr>
          <p:nvPr/>
        </p:nvSpPr>
        <p:spPr bwMode="auto">
          <a:xfrm flipH="1">
            <a:off x="2819400" y="4419600"/>
            <a:ext cx="2286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9709" name="Line 13"/>
          <p:cNvSpPr>
            <a:spLocks noChangeShapeType="1"/>
          </p:cNvSpPr>
          <p:nvPr/>
        </p:nvSpPr>
        <p:spPr bwMode="auto">
          <a:xfrm>
            <a:off x="3048000" y="4419600"/>
            <a:ext cx="4572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9710" name="Line 14"/>
          <p:cNvSpPr>
            <a:spLocks noChangeShapeType="1"/>
          </p:cNvSpPr>
          <p:nvPr/>
        </p:nvSpPr>
        <p:spPr bwMode="auto">
          <a:xfrm>
            <a:off x="2362200" y="4419600"/>
            <a:ext cx="11430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9711" name="Line 15"/>
          <p:cNvSpPr>
            <a:spLocks noChangeShapeType="1"/>
          </p:cNvSpPr>
          <p:nvPr/>
        </p:nvSpPr>
        <p:spPr bwMode="auto">
          <a:xfrm flipH="1">
            <a:off x="2057400" y="4419600"/>
            <a:ext cx="9906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9712" name="Oval 16"/>
          <p:cNvSpPr>
            <a:spLocks noChangeArrowheads="1"/>
          </p:cNvSpPr>
          <p:nvPr/>
        </p:nvSpPr>
        <p:spPr bwMode="auto">
          <a:xfrm>
            <a:off x="5257800" y="5181600"/>
            <a:ext cx="152400" cy="152400"/>
          </a:xfrm>
          <a:prstGeom prst="ellipse">
            <a:avLst/>
          </a:prstGeom>
          <a:solidFill>
            <a:schemeClr val="accent2"/>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9713" name="Oval 17"/>
          <p:cNvSpPr>
            <a:spLocks noChangeArrowheads="1"/>
          </p:cNvSpPr>
          <p:nvPr/>
        </p:nvSpPr>
        <p:spPr bwMode="auto">
          <a:xfrm>
            <a:off x="6324600" y="5181600"/>
            <a:ext cx="152400" cy="152400"/>
          </a:xfrm>
          <a:prstGeom prst="ellipse">
            <a:avLst/>
          </a:prstGeom>
          <a:solidFill>
            <a:schemeClr val="accent2"/>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9714" name="Oval 18"/>
          <p:cNvSpPr>
            <a:spLocks noChangeArrowheads="1"/>
          </p:cNvSpPr>
          <p:nvPr/>
        </p:nvSpPr>
        <p:spPr bwMode="auto">
          <a:xfrm>
            <a:off x="7315200" y="5181600"/>
            <a:ext cx="152400" cy="152400"/>
          </a:xfrm>
          <a:prstGeom prst="ellipse">
            <a:avLst/>
          </a:prstGeom>
          <a:solidFill>
            <a:schemeClr val="accent2"/>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9715" name="Oval 19"/>
          <p:cNvSpPr>
            <a:spLocks noChangeArrowheads="1"/>
          </p:cNvSpPr>
          <p:nvPr/>
        </p:nvSpPr>
        <p:spPr bwMode="auto">
          <a:xfrm>
            <a:off x="7010400" y="4114800"/>
            <a:ext cx="152400" cy="152400"/>
          </a:xfrm>
          <a:prstGeom prst="ellipse">
            <a:avLst/>
          </a:prstGeom>
          <a:solidFill>
            <a:schemeClr val="accent2"/>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9716" name="Oval 20"/>
          <p:cNvSpPr>
            <a:spLocks noChangeArrowheads="1"/>
          </p:cNvSpPr>
          <p:nvPr/>
        </p:nvSpPr>
        <p:spPr bwMode="auto">
          <a:xfrm>
            <a:off x="6248400" y="4114800"/>
            <a:ext cx="152400" cy="152400"/>
          </a:xfrm>
          <a:prstGeom prst="ellipse">
            <a:avLst/>
          </a:prstGeom>
          <a:solidFill>
            <a:schemeClr val="accent2"/>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9717" name="Oval 21"/>
          <p:cNvSpPr>
            <a:spLocks noChangeArrowheads="1"/>
          </p:cNvSpPr>
          <p:nvPr/>
        </p:nvSpPr>
        <p:spPr bwMode="auto">
          <a:xfrm>
            <a:off x="5486400" y="4114800"/>
            <a:ext cx="152400" cy="152400"/>
          </a:xfrm>
          <a:prstGeom prst="ellipse">
            <a:avLst/>
          </a:prstGeom>
          <a:solidFill>
            <a:schemeClr val="accent2"/>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9718" name="Line 22"/>
          <p:cNvSpPr>
            <a:spLocks noChangeShapeType="1"/>
          </p:cNvSpPr>
          <p:nvPr/>
        </p:nvSpPr>
        <p:spPr bwMode="auto">
          <a:xfrm flipH="1">
            <a:off x="5334000" y="4267200"/>
            <a:ext cx="2286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9719" name="Line 23"/>
          <p:cNvSpPr>
            <a:spLocks noChangeShapeType="1"/>
          </p:cNvSpPr>
          <p:nvPr/>
        </p:nvSpPr>
        <p:spPr bwMode="auto">
          <a:xfrm>
            <a:off x="5562600" y="4267200"/>
            <a:ext cx="7620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9720" name="Line 24"/>
          <p:cNvSpPr>
            <a:spLocks noChangeShapeType="1"/>
          </p:cNvSpPr>
          <p:nvPr/>
        </p:nvSpPr>
        <p:spPr bwMode="auto">
          <a:xfrm>
            <a:off x="5562600" y="4267200"/>
            <a:ext cx="17526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9721" name="Line 25"/>
          <p:cNvSpPr>
            <a:spLocks noChangeShapeType="1"/>
          </p:cNvSpPr>
          <p:nvPr/>
        </p:nvSpPr>
        <p:spPr bwMode="auto">
          <a:xfrm flipH="1">
            <a:off x="5410200" y="4267200"/>
            <a:ext cx="8382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9722" name="Line 26"/>
          <p:cNvSpPr>
            <a:spLocks noChangeShapeType="1"/>
          </p:cNvSpPr>
          <p:nvPr/>
        </p:nvSpPr>
        <p:spPr bwMode="auto">
          <a:xfrm>
            <a:off x="6324600" y="4267200"/>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9723" name="Line 27"/>
          <p:cNvSpPr>
            <a:spLocks noChangeShapeType="1"/>
          </p:cNvSpPr>
          <p:nvPr/>
        </p:nvSpPr>
        <p:spPr bwMode="auto">
          <a:xfrm>
            <a:off x="6400800" y="4267200"/>
            <a:ext cx="914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9724" name="Line 28"/>
          <p:cNvSpPr>
            <a:spLocks noChangeShapeType="1"/>
          </p:cNvSpPr>
          <p:nvPr/>
        </p:nvSpPr>
        <p:spPr bwMode="auto">
          <a:xfrm flipH="1">
            <a:off x="5410200" y="4191000"/>
            <a:ext cx="16002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9725" name="Line 29"/>
          <p:cNvSpPr>
            <a:spLocks noChangeShapeType="1"/>
          </p:cNvSpPr>
          <p:nvPr/>
        </p:nvSpPr>
        <p:spPr bwMode="auto">
          <a:xfrm flipH="1">
            <a:off x="6400800" y="4267200"/>
            <a:ext cx="6096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9726" name="Line 30"/>
          <p:cNvSpPr>
            <a:spLocks noChangeShapeType="1"/>
          </p:cNvSpPr>
          <p:nvPr/>
        </p:nvSpPr>
        <p:spPr bwMode="auto">
          <a:xfrm>
            <a:off x="7086600" y="4267200"/>
            <a:ext cx="2286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9727" name="Rectangle 31"/>
          <p:cNvSpPr>
            <a:spLocks noChangeArrowheads="1"/>
          </p:cNvSpPr>
          <p:nvPr/>
        </p:nvSpPr>
        <p:spPr bwMode="auto">
          <a:xfrm>
            <a:off x="2743200" y="57150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K</a:t>
            </a:r>
            <a:r>
              <a:rPr lang="en-US" baseline="-25000"/>
              <a:t>2,3</a:t>
            </a:r>
          </a:p>
        </p:txBody>
      </p:sp>
      <p:sp>
        <p:nvSpPr>
          <p:cNvPr id="29728" name="Rectangle 32"/>
          <p:cNvSpPr>
            <a:spLocks noChangeArrowheads="1"/>
          </p:cNvSpPr>
          <p:nvPr/>
        </p:nvSpPr>
        <p:spPr bwMode="auto">
          <a:xfrm>
            <a:off x="6248400" y="57912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K</a:t>
            </a:r>
            <a:r>
              <a:rPr lang="en-US" baseline="-25000"/>
              <a:t>3,3</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Subgraphs</a:t>
            </a:r>
          </a:p>
        </p:txBody>
      </p:sp>
      <p:sp>
        <p:nvSpPr>
          <p:cNvPr id="30723" name="Rectangle 3"/>
          <p:cNvSpPr>
            <a:spLocks noGrp="1" noChangeArrowheads="1"/>
          </p:cNvSpPr>
          <p:nvPr>
            <p:ph type="body" idx="1"/>
          </p:nvPr>
        </p:nvSpPr>
        <p:spPr>
          <a:xfrm>
            <a:off x="1182688" y="2017713"/>
            <a:ext cx="7772400" cy="1792287"/>
          </a:xfrm>
        </p:spPr>
        <p:txBody>
          <a:bodyPr/>
          <a:lstStyle/>
          <a:p>
            <a:r>
              <a:rPr lang="en-US" sz="1800"/>
              <a:t>A subgraph of a graph G = (V, E) is a graph H =(V’, E’) where V’ is a subset of V and E’ is a subset of E</a:t>
            </a:r>
          </a:p>
          <a:p>
            <a:pPr>
              <a:buFont typeface="Wingdings" panose="05000000000000000000" pitchFamily="2" charset="2"/>
              <a:buNone/>
            </a:pPr>
            <a:r>
              <a:rPr lang="en-US" sz="1800"/>
              <a:t>	</a:t>
            </a:r>
            <a:r>
              <a:rPr lang="en-US" sz="1800">
                <a:solidFill>
                  <a:srgbClr val="237AC1"/>
                </a:solidFill>
              </a:rPr>
              <a:t>Application example: solving sub-problems within a graph</a:t>
            </a:r>
          </a:p>
          <a:p>
            <a:pPr>
              <a:buFont typeface="Wingdings" panose="05000000000000000000" pitchFamily="2" charset="2"/>
              <a:buNone/>
            </a:pPr>
            <a:r>
              <a:rPr lang="en-US" sz="1800"/>
              <a:t>	</a:t>
            </a:r>
            <a:r>
              <a:rPr lang="en-US" sz="1800">
                <a:solidFill>
                  <a:srgbClr val="237AC1"/>
                </a:solidFill>
              </a:rPr>
              <a:t>Representation example: V = {u, v, w}, E = ({u, v}, {v, w}, {w, u}}, H</a:t>
            </a:r>
            <a:r>
              <a:rPr lang="en-US" sz="1800" baseline="-25000">
                <a:solidFill>
                  <a:srgbClr val="237AC1"/>
                </a:solidFill>
              </a:rPr>
              <a:t>1</a:t>
            </a:r>
            <a:r>
              <a:rPr lang="en-US" sz="1800">
                <a:solidFill>
                  <a:srgbClr val="237AC1"/>
                </a:solidFill>
              </a:rPr>
              <a:t> , H</a:t>
            </a:r>
            <a:r>
              <a:rPr lang="en-US" sz="1800" baseline="-25000">
                <a:solidFill>
                  <a:srgbClr val="237AC1"/>
                </a:solidFill>
              </a:rPr>
              <a:t>2</a:t>
            </a:r>
          </a:p>
        </p:txBody>
      </p:sp>
      <p:sp>
        <p:nvSpPr>
          <p:cNvPr id="30732" name="Oval 12"/>
          <p:cNvSpPr>
            <a:spLocks noChangeArrowheads="1"/>
          </p:cNvSpPr>
          <p:nvPr/>
        </p:nvSpPr>
        <p:spPr bwMode="auto">
          <a:xfrm>
            <a:off x="1905000" y="4343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u</a:t>
            </a:r>
          </a:p>
        </p:txBody>
      </p:sp>
      <p:sp>
        <p:nvSpPr>
          <p:cNvPr id="30733" name="Oval 13"/>
          <p:cNvSpPr>
            <a:spLocks noChangeArrowheads="1"/>
          </p:cNvSpPr>
          <p:nvPr/>
        </p:nvSpPr>
        <p:spPr bwMode="auto">
          <a:xfrm>
            <a:off x="1295400" y="5486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v</a:t>
            </a:r>
          </a:p>
        </p:txBody>
      </p:sp>
      <p:sp>
        <p:nvSpPr>
          <p:cNvPr id="30734" name="Oval 14"/>
          <p:cNvSpPr>
            <a:spLocks noChangeArrowheads="1"/>
          </p:cNvSpPr>
          <p:nvPr/>
        </p:nvSpPr>
        <p:spPr bwMode="auto">
          <a:xfrm>
            <a:off x="2514600" y="5486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w</a:t>
            </a:r>
          </a:p>
        </p:txBody>
      </p:sp>
      <p:sp>
        <p:nvSpPr>
          <p:cNvPr id="30735" name="Oval 15"/>
          <p:cNvSpPr>
            <a:spLocks noChangeArrowheads="1"/>
          </p:cNvSpPr>
          <p:nvPr/>
        </p:nvSpPr>
        <p:spPr bwMode="auto">
          <a:xfrm>
            <a:off x="6858000" y="42672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u</a:t>
            </a:r>
          </a:p>
        </p:txBody>
      </p:sp>
      <p:sp>
        <p:nvSpPr>
          <p:cNvPr id="30736" name="Oval 16"/>
          <p:cNvSpPr>
            <a:spLocks noChangeArrowheads="1"/>
          </p:cNvSpPr>
          <p:nvPr/>
        </p:nvSpPr>
        <p:spPr bwMode="auto">
          <a:xfrm>
            <a:off x="4419600" y="4343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u</a:t>
            </a:r>
          </a:p>
        </p:txBody>
      </p:sp>
      <p:sp>
        <p:nvSpPr>
          <p:cNvPr id="30737" name="Oval 17"/>
          <p:cNvSpPr>
            <a:spLocks noChangeArrowheads="1"/>
          </p:cNvSpPr>
          <p:nvPr/>
        </p:nvSpPr>
        <p:spPr bwMode="auto">
          <a:xfrm>
            <a:off x="5029200" y="54102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w</a:t>
            </a:r>
          </a:p>
        </p:txBody>
      </p:sp>
      <p:sp>
        <p:nvSpPr>
          <p:cNvPr id="30738" name="Oval 18"/>
          <p:cNvSpPr>
            <a:spLocks noChangeArrowheads="1"/>
          </p:cNvSpPr>
          <p:nvPr/>
        </p:nvSpPr>
        <p:spPr bwMode="auto">
          <a:xfrm>
            <a:off x="3962400" y="5486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v</a:t>
            </a:r>
          </a:p>
        </p:txBody>
      </p:sp>
      <p:sp>
        <p:nvSpPr>
          <p:cNvPr id="30739" name="Oval 19"/>
          <p:cNvSpPr>
            <a:spLocks noChangeArrowheads="1"/>
          </p:cNvSpPr>
          <p:nvPr/>
        </p:nvSpPr>
        <p:spPr bwMode="auto">
          <a:xfrm>
            <a:off x="6858000" y="54102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v</a:t>
            </a:r>
          </a:p>
        </p:txBody>
      </p:sp>
      <p:sp>
        <p:nvSpPr>
          <p:cNvPr id="30740" name="Line 20"/>
          <p:cNvSpPr>
            <a:spLocks noChangeShapeType="1"/>
          </p:cNvSpPr>
          <p:nvPr/>
        </p:nvSpPr>
        <p:spPr bwMode="auto">
          <a:xfrm flipH="1">
            <a:off x="1524000" y="4724400"/>
            <a:ext cx="4572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0741" name="Line 21"/>
          <p:cNvSpPr>
            <a:spLocks noChangeShapeType="1"/>
          </p:cNvSpPr>
          <p:nvPr/>
        </p:nvSpPr>
        <p:spPr bwMode="auto">
          <a:xfrm>
            <a:off x="2133600" y="4724400"/>
            <a:ext cx="4572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0742" name="Line 22"/>
          <p:cNvSpPr>
            <a:spLocks noChangeShapeType="1"/>
          </p:cNvSpPr>
          <p:nvPr/>
        </p:nvSpPr>
        <p:spPr bwMode="auto">
          <a:xfrm>
            <a:off x="1676400" y="57150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0743" name="Line 23"/>
          <p:cNvSpPr>
            <a:spLocks noChangeShapeType="1"/>
          </p:cNvSpPr>
          <p:nvPr/>
        </p:nvSpPr>
        <p:spPr bwMode="auto">
          <a:xfrm flipH="1">
            <a:off x="4191000" y="4724400"/>
            <a:ext cx="304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0745" name="Line 25"/>
          <p:cNvSpPr>
            <a:spLocks noChangeShapeType="1"/>
          </p:cNvSpPr>
          <p:nvPr/>
        </p:nvSpPr>
        <p:spPr bwMode="auto">
          <a:xfrm>
            <a:off x="7010400" y="4648200"/>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0746" name="Rectangle 26"/>
          <p:cNvSpPr>
            <a:spLocks noChangeArrowheads="1"/>
          </p:cNvSpPr>
          <p:nvPr/>
        </p:nvSpPr>
        <p:spPr bwMode="auto">
          <a:xfrm>
            <a:off x="4572000" y="61722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H</a:t>
            </a:r>
            <a:r>
              <a:rPr lang="en-US" baseline="-25000"/>
              <a:t>1</a:t>
            </a:r>
          </a:p>
        </p:txBody>
      </p:sp>
      <p:sp>
        <p:nvSpPr>
          <p:cNvPr id="30747" name="Rectangle 27"/>
          <p:cNvSpPr>
            <a:spLocks noChangeArrowheads="1"/>
          </p:cNvSpPr>
          <p:nvPr/>
        </p:nvSpPr>
        <p:spPr bwMode="auto">
          <a:xfrm>
            <a:off x="6934200" y="60960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H</a:t>
            </a:r>
            <a:r>
              <a:rPr lang="en-US" baseline="-25000"/>
              <a:t>2</a:t>
            </a:r>
          </a:p>
        </p:txBody>
      </p:sp>
      <p:sp>
        <p:nvSpPr>
          <p:cNvPr id="30748" name="Rectangle 28"/>
          <p:cNvSpPr>
            <a:spLocks noChangeArrowheads="1"/>
          </p:cNvSpPr>
          <p:nvPr/>
        </p:nvSpPr>
        <p:spPr bwMode="auto">
          <a:xfrm>
            <a:off x="1981200" y="60960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G</a:t>
            </a:r>
            <a:endParaRPr lang="en-US" baseline="-25000"/>
          </a:p>
        </p:txBody>
      </p:sp>
      <p:sp>
        <p:nvSpPr>
          <p:cNvPr id="30750" name="Line 30"/>
          <p:cNvSpPr>
            <a:spLocks noChangeShapeType="1"/>
          </p:cNvSpPr>
          <p:nvPr/>
        </p:nvSpPr>
        <p:spPr bwMode="auto">
          <a:xfrm>
            <a:off x="4343400" y="5715000"/>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Subgraphs</a:t>
            </a:r>
          </a:p>
        </p:txBody>
      </p:sp>
      <p:sp>
        <p:nvSpPr>
          <p:cNvPr id="31747" name="Rectangle 3"/>
          <p:cNvSpPr>
            <a:spLocks noGrp="1" noChangeArrowheads="1"/>
          </p:cNvSpPr>
          <p:nvPr>
            <p:ph type="body" idx="1"/>
          </p:nvPr>
        </p:nvSpPr>
        <p:spPr>
          <a:xfrm>
            <a:off x="1182688" y="2017713"/>
            <a:ext cx="7772400" cy="1563687"/>
          </a:xfrm>
        </p:spPr>
        <p:txBody>
          <a:bodyPr/>
          <a:lstStyle/>
          <a:p>
            <a:pPr>
              <a:lnSpc>
                <a:spcPct val="90000"/>
              </a:lnSpc>
            </a:pPr>
            <a:r>
              <a:rPr lang="en-US" sz="1800"/>
              <a:t>G = G1 U G2 wherein E = E1 U E2 and V = V1 U V2, G, G1 and G2 are simple graphs of G</a:t>
            </a:r>
          </a:p>
          <a:p>
            <a:pPr>
              <a:lnSpc>
                <a:spcPct val="90000"/>
              </a:lnSpc>
              <a:buFont typeface="Wingdings" panose="05000000000000000000" pitchFamily="2" charset="2"/>
              <a:buNone/>
            </a:pPr>
            <a:endParaRPr lang="en-US" sz="1800"/>
          </a:p>
          <a:p>
            <a:pPr algn="just">
              <a:lnSpc>
                <a:spcPct val="90000"/>
              </a:lnSpc>
              <a:buFont typeface="Wingdings" panose="05000000000000000000" pitchFamily="2" charset="2"/>
              <a:buNone/>
            </a:pPr>
            <a:r>
              <a:rPr lang="en-US" sz="2000">
                <a:solidFill>
                  <a:srgbClr val="237AC1"/>
                </a:solidFill>
              </a:rPr>
              <a:t>    Representation</a:t>
            </a:r>
            <a:r>
              <a:rPr lang="en-US" sz="1800"/>
              <a:t> </a:t>
            </a:r>
            <a:r>
              <a:rPr lang="en-US" sz="1800">
                <a:solidFill>
                  <a:srgbClr val="237AC1"/>
                </a:solidFill>
              </a:rPr>
              <a:t>example: V1 = {u, w}, E1 = {{u, w}}, V2 = {w, v},  </a:t>
            </a:r>
          </a:p>
          <a:p>
            <a:pPr algn="just">
              <a:lnSpc>
                <a:spcPct val="90000"/>
              </a:lnSpc>
              <a:buFont typeface="Wingdings" panose="05000000000000000000" pitchFamily="2" charset="2"/>
              <a:buNone/>
            </a:pPr>
            <a:r>
              <a:rPr lang="en-US" sz="1800">
                <a:solidFill>
                  <a:srgbClr val="237AC1"/>
                </a:solidFill>
              </a:rPr>
              <a:t>    E1 = {{w, v}}, V = {u, v ,w}, E = {{{u, w}, {{w, v}}</a:t>
            </a:r>
          </a:p>
        </p:txBody>
      </p:sp>
      <p:sp>
        <p:nvSpPr>
          <p:cNvPr id="31748" name="Oval 4"/>
          <p:cNvSpPr>
            <a:spLocks noChangeArrowheads="1"/>
          </p:cNvSpPr>
          <p:nvPr/>
        </p:nvSpPr>
        <p:spPr bwMode="auto">
          <a:xfrm>
            <a:off x="1905000" y="4343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u</a:t>
            </a:r>
          </a:p>
        </p:txBody>
      </p:sp>
      <p:sp>
        <p:nvSpPr>
          <p:cNvPr id="31749" name="Oval 5"/>
          <p:cNvSpPr>
            <a:spLocks noChangeArrowheads="1"/>
          </p:cNvSpPr>
          <p:nvPr/>
        </p:nvSpPr>
        <p:spPr bwMode="auto">
          <a:xfrm>
            <a:off x="4572000" y="54102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v</a:t>
            </a:r>
          </a:p>
        </p:txBody>
      </p:sp>
      <p:sp>
        <p:nvSpPr>
          <p:cNvPr id="31750" name="Oval 6"/>
          <p:cNvSpPr>
            <a:spLocks noChangeArrowheads="1"/>
          </p:cNvSpPr>
          <p:nvPr/>
        </p:nvSpPr>
        <p:spPr bwMode="auto">
          <a:xfrm>
            <a:off x="1295400" y="54102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w</a:t>
            </a:r>
          </a:p>
        </p:txBody>
      </p:sp>
      <p:sp>
        <p:nvSpPr>
          <p:cNvPr id="31751" name="Oval 7"/>
          <p:cNvSpPr>
            <a:spLocks noChangeArrowheads="1"/>
          </p:cNvSpPr>
          <p:nvPr/>
        </p:nvSpPr>
        <p:spPr bwMode="auto">
          <a:xfrm>
            <a:off x="3429000" y="54102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w</a:t>
            </a:r>
          </a:p>
        </p:txBody>
      </p:sp>
      <p:sp>
        <p:nvSpPr>
          <p:cNvPr id="31752" name="Oval 8"/>
          <p:cNvSpPr>
            <a:spLocks noChangeArrowheads="1"/>
          </p:cNvSpPr>
          <p:nvPr/>
        </p:nvSpPr>
        <p:spPr bwMode="auto">
          <a:xfrm>
            <a:off x="7696200" y="5257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v</a:t>
            </a:r>
          </a:p>
        </p:txBody>
      </p:sp>
      <p:sp>
        <p:nvSpPr>
          <p:cNvPr id="31753" name="Oval 9"/>
          <p:cNvSpPr>
            <a:spLocks noChangeArrowheads="1"/>
          </p:cNvSpPr>
          <p:nvPr/>
        </p:nvSpPr>
        <p:spPr bwMode="auto">
          <a:xfrm>
            <a:off x="6400800" y="5257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w</a:t>
            </a:r>
          </a:p>
        </p:txBody>
      </p:sp>
      <p:sp>
        <p:nvSpPr>
          <p:cNvPr id="31754" name="Oval 10"/>
          <p:cNvSpPr>
            <a:spLocks noChangeArrowheads="1"/>
          </p:cNvSpPr>
          <p:nvPr/>
        </p:nvSpPr>
        <p:spPr bwMode="auto">
          <a:xfrm>
            <a:off x="7010400" y="4114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u</a:t>
            </a:r>
          </a:p>
        </p:txBody>
      </p:sp>
      <p:sp>
        <p:nvSpPr>
          <p:cNvPr id="31755" name="Line 11"/>
          <p:cNvSpPr>
            <a:spLocks noChangeShapeType="1"/>
          </p:cNvSpPr>
          <p:nvPr/>
        </p:nvSpPr>
        <p:spPr bwMode="auto">
          <a:xfrm flipH="1">
            <a:off x="1524000" y="4724400"/>
            <a:ext cx="457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1756" name="Line 12"/>
          <p:cNvSpPr>
            <a:spLocks noChangeShapeType="1"/>
          </p:cNvSpPr>
          <p:nvPr/>
        </p:nvSpPr>
        <p:spPr bwMode="auto">
          <a:xfrm>
            <a:off x="3810000" y="5562600"/>
            <a:ext cx="76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1757" name="Line 13"/>
          <p:cNvSpPr>
            <a:spLocks noChangeShapeType="1"/>
          </p:cNvSpPr>
          <p:nvPr/>
        </p:nvSpPr>
        <p:spPr bwMode="auto">
          <a:xfrm flipH="1">
            <a:off x="6629400" y="4419600"/>
            <a:ext cx="457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1758" name="Line 14"/>
          <p:cNvSpPr>
            <a:spLocks noChangeShapeType="1"/>
          </p:cNvSpPr>
          <p:nvPr/>
        </p:nvSpPr>
        <p:spPr bwMode="auto">
          <a:xfrm>
            <a:off x="6781800" y="5486400"/>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1759" name="Rectangle 15"/>
          <p:cNvSpPr>
            <a:spLocks noChangeArrowheads="1"/>
          </p:cNvSpPr>
          <p:nvPr/>
        </p:nvSpPr>
        <p:spPr bwMode="auto">
          <a:xfrm>
            <a:off x="1371600" y="6172200"/>
            <a:ext cx="3810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G1</a:t>
            </a:r>
            <a:endParaRPr lang="en-US" baseline="-25000"/>
          </a:p>
        </p:txBody>
      </p:sp>
      <p:sp>
        <p:nvSpPr>
          <p:cNvPr id="31760" name="Rectangle 16"/>
          <p:cNvSpPr>
            <a:spLocks noChangeArrowheads="1"/>
          </p:cNvSpPr>
          <p:nvPr/>
        </p:nvSpPr>
        <p:spPr bwMode="auto">
          <a:xfrm>
            <a:off x="4038600" y="62484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G2</a:t>
            </a:r>
            <a:endParaRPr lang="en-US" baseline="-25000"/>
          </a:p>
        </p:txBody>
      </p:sp>
      <p:sp>
        <p:nvSpPr>
          <p:cNvPr id="31761" name="Rectangle 17"/>
          <p:cNvSpPr>
            <a:spLocks noChangeArrowheads="1"/>
          </p:cNvSpPr>
          <p:nvPr/>
        </p:nvSpPr>
        <p:spPr bwMode="auto">
          <a:xfrm>
            <a:off x="7162800" y="61722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G</a:t>
            </a:r>
            <a:endParaRPr lang="en-US" baseline="-2500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Representation</a:t>
            </a:r>
          </a:p>
        </p:txBody>
      </p:sp>
      <p:sp>
        <p:nvSpPr>
          <p:cNvPr id="32771" name="Rectangle 3"/>
          <p:cNvSpPr>
            <a:spLocks noGrp="1" noChangeArrowheads="1"/>
          </p:cNvSpPr>
          <p:nvPr>
            <p:ph type="body" idx="1"/>
          </p:nvPr>
        </p:nvSpPr>
        <p:spPr>
          <a:xfrm>
            <a:off x="914400" y="1981200"/>
            <a:ext cx="7772400" cy="4114800"/>
          </a:xfrm>
        </p:spPr>
        <p:txBody>
          <a:bodyPr/>
          <a:lstStyle/>
          <a:p>
            <a:pPr algn="just"/>
            <a:r>
              <a:rPr lang="en-US" sz="2000" b="1"/>
              <a:t>Incidence (Matrix):</a:t>
            </a:r>
            <a:r>
              <a:rPr lang="en-US" sz="2000"/>
              <a:t> Most useful when information about edges is more desirable than information about vertices.</a:t>
            </a:r>
          </a:p>
          <a:p>
            <a:pPr algn="just">
              <a:buFont typeface="Wingdings" panose="05000000000000000000" pitchFamily="2" charset="2"/>
              <a:buNone/>
            </a:pPr>
            <a:endParaRPr lang="en-US" sz="2000"/>
          </a:p>
          <a:p>
            <a:pPr algn="just"/>
            <a:r>
              <a:rPr lang="en-US" sz="2000" b="1"/>
              <a:t>Adjacency (Matrix/List):</a:t>
            </a:r>
            <a:r>
              <a:rPr lang="en-US" sz="2000"/>
              <a:t> Most useful when information about the vertices is more desirable than information about the edges. These two representations are also most popular since information about the vertices is often more desirable than edges in most applications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z="4000"/>
              <a:t>Representation- Incidence Matrix</a:t>
            </a:r>
          </a:p>
        </p:txBody>
      </p:sp>
      <p:sp>
        <p:nvSpPr>
          <p:cNvPr id="34819" name="Rectangle 3"/>
          <p:cNvSpPr>
            <a:spLocks noGrp="1" noChangeArrowheads="1"/>
          </p:cNvSpPr>
          <p:nvPr>
            <p:ph type="body" sz="half" idx="1"/>
          </p:nvPr>
        </p:nvSpPr>
        <p:spPr>
          <a:xfrm>
            <a:off x="1182688" y="2017713"/>
            <a:ext cx="7351712" cy="1106487"/>
          </a:xfrm>
        </p:spPr>
        <p:txBody>
          <a:bodyPr/>
          <a:lstStyle/>
          <a:p>
            <a:pPr algn="just">
              <a:lnSpc>
                <a:spcPct val="90000"/>
              </a:lnSpc>
              <a:buSzTx/>
              <a:buFont typeface="Symbol" panose="05050102010706020507" pitchFamily="18" charset="2"/>
              <a:buChar char=""/>
            </a:pPr>
            <a:r>
              <a:rPr lang="en-US" sz="1800"/>
              <a:t>G = (V, E) be an unditected graph. Suppose that v</a:t>
            </a:r>
            <a:r>
              <a:rPr lang="en-US" sz="1800" baseline="-25000"/>
              <a:t>1</a:t>
            </a:r>
            <a:r>
              <a:rPr lang="en-US" sz="1800"/>
              <a:t>, v</a:t>
            </a:r>
            <a:r>
              <a:rPr lang="en-US" sz="1800" baseline="-25000"/>
              <a:t>2</a:t>
            </a:r>
            <a:r>
              <a:rPr lang="en-US" sz="1800"/>
              <a:t>, v</a:t>
            </a:r>
            <a:r>
              <a:rPr lang="en-US" sz="1800" baseline="-25000"/>
              <a:t>3</a:t>
            </a:r>
            <a:r>
              <a:rPr lang="en-US" sz="1800"/>
              <a:t>, …, v</a:t>
            </a:r>
            <a:r>
              <a:rPr lang="en-US" sz="1800" baseline="-25000"/>
              <a:t>n </a:t>
            </a:r>
            <a:r>
              <a:rPr lang="en-US" sz="1800"/>
              <a:t>are the vertices and e</a:t>
            </a:r>
            <a:r>
              <a:rPr lang="en-US" sz="1800" baseline="-25000"/>
              <a:t>1</a:t>
            </a:r>
            <a:r>
              <a:rPr lang="en-US" sz="1800"/>
              <a:t>, e</a:t>
            </a:r>
            <a:r>
              <a:rPr lang="en-US" sz="1800" baseline="-25000"/>
              <a:t>2</a:t>
            </a:r>
            <a:r>
              <a:rPr lang="en-US" sz="1800"/>
              <a:t>, …, e</a:t>
            </a:r>
            <a:r>
              <a:rPr lang="en-US" sz="1800" baseline="-25000"/>
              <a:t>m</a:t>
            </a:r>
            <a:r>
              <a:rPr lang="en-US" sz="1800"/>
              <a:t> are the edges of G. Then the incidence matrix with respect to this ordering of V and E is the nx m matrix M = [m </a:t>
            </a:r>
            <a:r>
              <a:rPr lang="en-US" sz="1800" baseline="-25000"/>
              <a:t>ij</a:t>
            </a:r>
            <a:r>
              <a:rPr lang="en-US" sz="1800"/>
              <a:t>], where</a:t>
            </a:r>
          </a:p>
          <a:p>
            <a:pPr algn="just">
              <a:lnSpc>
                <a:spcPct val="90000"/>
              </a:lnSpc>
              <a:buSzTx/>
              <a:buFont typeface="Symbol" panose="05050102010706020507" pitchFamily="18" charset="2"/>
              <a:buChar char=""/>
            </a:pPr>
            <a:endParaRPr lang="en-US" sz="1800"/>
          </a:p>
          <a:p>
            <a:pPr algn="just">
              <a:lnSpc>
                <a:spcPct val="90000"/>
              </a:lnSpc>
              <a:buSzTx/>
              <a:buFont typeface="Symbol" panose="05050102010706020507" pitchFamily="18" charset="2"/>
              <a:buChar char=""/>
            </a:pPr>
            <a:endParaRPr lang="en-US" sz="1800" baseline="-25000"/>
          </a:p>
          <a:p>
            <a:pPr algn="just">
              <a:lnSpc>
                <a:spcPct val="90000"/>
              </a:lnSpc>
              <a:buSzTx/>
              <a:buFont typeface="Symbol" panose="05050102010706020507" pitchFamily="18" charset="2"/>
              <a:buChar char=""/>
            </a:pPr>
            <a:endParaRPr lang="en-US" sz="1800"/>
          </a:p>
          <a:p>
            <a:pPr>
              <a:lnSpc>
                <a:spcPct val="90000"/>
              </a:lnSpc>
              <a:buFont typeface="Wingdings" panose="05000000000000000000" pitchFamily="2" charset="2"/>
              <a:buNone/>
            </a:pPr>
            <a:endParaRPr lang="en-US" sz="1800"/>
          </a:p>
          <a:p>
            <a:pPr>
              <a:lnSpc>
                <a:spcPct val="90000"/>
              </a:lnSpc>
              <a:buFont typeface="Wingdings" panose="05000000000000000000" pitchFamily="2" charset="2"/>
              <a:buNone/>
            </a:pPr>
            <a:endParaRPr lang="en-US" sz="1800"/>
          </a:p>
          <a:p>
            <a:pPr algn="just">
              <a:lnSpc>
                <a:spcPct val="90000"/>
              </a:lnSpc>
              <a:buFont typeface="Wingdings" panose="05000000000000000000" pitchFamily="2" charset="2"/>
              <a:buNone/>
            </a:pPr>
            <a:r>
              <a:rPr lang="en-US" sz="1800"/>
              <a:t>	Can also be used to represent :</a:t>
            </a:r>
          </a:p>
          <a:p>
            <a:pPr algn="just">
              <a:lnSpc>
                <a:spcPct val="90000"/>
              </a:lnSpc>
              <a:buFont typeface="Wingdings" panose="05000000000000000000" pitchFamily="2" charset="2"/>
              <a:buNone/>
            </a:pPr>
            <a:r>
              <a:rPr lang="en-US" sz="1800"/>
              <a:t>	</a:t>
            </a:r>
            <a:r>
              <a:rPr lang="en-US" sz="1800" b="1"/>
              <a:t>Multiple edges:</a:t>
            </a:r>
            <a:r>
              <a:rPr lang="en-US" sz="1800"/>
              <a:t> by using columns with identical entries, since these edges are incident with the same pair of vertices</a:t>
            </a:r>
          </a:p>
          <a:p>
            <a:pPr algn="just">
              <a:lnSpc>
                <a:spcPct val="90000"/>
              </a:lnSpc>
              <a:buFont typeface="Wingdings" panose="05000000000000000000" pitchFamily="2" charset="2"/>
              <a:buNone/>
            </a:pPr>
            <a:r>
              <a:rPr lang="en-US" sz="1800"/>
              <a:t>	</a:t>
            </a:r>
            <a:r>
              <a:rPr lang="en-US" sz="1800" b="1"/>
              <a:t>Loops:</a:t>
            </a:r>
            <a:r>
              <a:rPr lang="en-US" sz="1800"/>
              <a:t> by using a column with exactly one entry equal to 1, corresponding to the vertex that is incident with the loop</a:t>
            </a:r>
          </a:p>
        </p:txBody>
      </p:sp>
      <p:graphicFrame>
        <p:nvGraphicFramePr>
          <p:cNvPr id="34820" name="Object 4"/>
          <p:cNvGraphicFramePr>
            <a:graphicFrameLocks noGrp="1" noChangeAspect="1"/>
          </p:cNvGraphicFramePr>
          <p:nvPr>
            <p:ph sz="half" idx="2"/>
          </p:nvPr>
        </p:nvGraphicFramePr>
        <p:xfrm>
          <a:off x="1906588" y="3276600"/>
          <a:ext cx="5176837" cy="955675"/>
        </p:xfrm>
        <a:graphic>
          <a:graphicData uri="http://schemas.openxmlformats.org/presentationml/2006/ole">
            <mc:AlternateContent xmlns:mc="http://schemas.openxmlformats.org/markup-compatibility/2006">
              <mc:Choice xmlns:v="urn:schemas-microsoft-com:vml" Requires="v">
                <p:oleObj spid="_x0000_s34838" name="Equation" r:id="rId3" imgW="2476440" imgH="457200" progId="Equation.3">
                  <p:embed/>
                </p:oleObj>
              </mc:Choice>
              <mc:Fallback>
                <p:oleObj name="Equation" r:id="rId3" imgW="247644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6588" y="3276600"/>
                        <a:ext cx="5176837" cy="955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sz="4000"/>
              <a:t>Representation- Incidence Matrix</a:t>
            </a:r>
          </a:p>
        </p:txBody>
      </p:sp>
      <p:sp>
        <p:nvSpPr>
          <p:cNvPr id="58371" name="Rectangle 3"/>
          <p:cNvSpPr>
            <a:spLocks noGrp="1" noChangeArrowheads="1"/>
          </p:cNvSpPr>
          <p:nvPr>
            <p:ph type="body" sz="half" idx="1"/>
          </p:nvPr>
        </p:nvSpPr>
        <p:spPr>
          <a:xfrm>
            <a:off x="1143000" y="1981200"/>
            <a:ext cx="5827713" cy="609600"/>
          </a:xfrm>
        </p:spPr>
        <p:txBody>
          <a:bodyPr/>
          <a:lstStyle/>
          <a:p>
            <a:r>
              <a:rPr lang="en-US" sz="1800">
                <a:solidFill>
                  <a:srgbClr val="237AC1"/>
                </a:solidFill>
              </a:rPr>
              <a:t>Representation Example: G = (V, E)</a:t>
            </a:r>
          </a:p>
        </p:txBody>
      </p:sp>
      <p:sp>
        <p:nvSpPr>
          <p:cNvPr id="58373" name="Oval 5"/>
          <p:cNvSpPr>
            <a:spLocks noChangeArrowheads="1"/>
          </p:cNvSpPr>
          <p:nvPr/>
        </p:nvSpPr>
        <p:spPr bwMode="auto">
          <a:xfrm>
            <a:off x="1676400" y="45720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v</a:t>
            </a:r>
          </a:p>
        </p:txBody>
      </p:sp>
      <p:sp>
        <p:nvSpPr>
          <p:cNvPr id="58374" name="Oval 6"/>
          <p:cNvSpPr>
            <a:spLocks noChangeArrowheads="1"/>
          </p:cNvSpPr>
          <p:nvPr/>
        </p:nvSpPr>
        <p:spPr bwMode="auto">
          <a:xfrm>
            <a:off x="3200400" y="45720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w</a:t>
            </a:r>
          </a:p>
        </p:txBody>
      </p:sp>
      <p:sp>
        <p:nvSpPr>
          <p:cNvPr id="58375" name="Oval 7"/>
          <p:cNvSpPr>
            <a:spLocks noChangeArrowheads="1"/>
          </p:cNvSpPr>
          <p:nvPr/>
        </p:nvSpPr>
        <p:spPr bwMode="auto">
          <a:xfrm>
            <a:off x="2438400" y="34290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u</a:t>
            </a:r>
          </a:p>
        </p:txBody>
      </p:sp>
      <p:sp>
        <p:nvSpPr>
          <p:cNvPr id="58376" name="Line 8"/>
          <p:cNvSpPr>
            <a:spLocks noChangeShapeType="1"/>
          </p:cNvSpPr>
          <p:nvPr/>
        </p:nvSpPr>
        <p:spPr bwMode="auto">
          <a:xfrm>
            <a:off x="2743200" y="3810000"/>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8377" name="Line 9"/>
          <p:cNvSpPr>
            <a:spLocks noChangeShapeType="1"/>
          </p:cNvSpPr>
          <p:nvPr/>
        </p:nvSpPr>
        <p:spPr bwMode="auto">
          <a:xfrm>
            <a:off x="2057400" y="48006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8378" name="Line 10"/>
          <p:cNvSpPr>
            <a:spLocks noChangeShapeType="1"/>
          </p:cNvSpPr>
          <p:nvPr/>
        </p:nvSpPr>
        <p:spPr bwMode="auto">
          <a:xfrm flipH="1">
            <a:off x="1905000" y="3810000"/>
            <a:ext cx="6096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8379" name="Rectangle 11"/>
          <p:cNvSpPr>
            <a:spLocks noChangeArrowheads="1"/>
          </p:cNvSpPr>
          <p:nvPr/>
        </p:nvSpPr>
        <p:spPr bwMode="auto">
          <a:xfrm>
            <a:off x="1600200" y="38862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e1</a:t>
            </a:r>
            <a:endParaRPr lang="en-US" baseline="-25000"/>
          </a:p>
        </p:txBody>
      </p:sp>
      <p:sp>
        <p:nvSpPr>
          <p:cNvPr id="58380" name="Rectangle 12"/>
          <p:cNvSpPr>
            <a:spLocks noChangeArrowheads="1"/>
          </p:cNvSpPr>
          <p:nvPr/>
        </p:nvSpPr>
        <p:spPr bwMode="auto">
          <a:xfrm>
            <a:off x="2438400" y="49530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e3</a:t>
            </a:r>
            <a:endParaRPr lang="en-US" baseline="-25000"/>
          </a:p>
        </p:txBody>
      </p:sp>
      <p:sp>
        <p:nvSpPr>
          <p:cNvPr id="58381" name="Rectangle 13"/>
          <p:cNvSpPr>
            <a:spLocks noChangeArrowheads="1"/>
          </p:cNvSpPr>
          <p:nvPr/>
        </p:nvSpPr>
        <p:spPr bwMode="auto">
          <a:xfrm>
            <a:off x="3124200" y="39624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e2</a:t>
            </a:r>
            <a:endParaRPr lang="en-US" baseline="-25000"/>
          </a:p>
        </p:txBody>
      </p:sp>
      <p:graphicFrame>
        <p:nvGraphicFramePr>
          <p:cNvPr id="58419" name="Group 51"/>
          <p:cNvGraphicFramePr>
            <a:graphicFrameLocks noGrp="1"/>
          </p:cNvGraphicFramePr>
          <p:nvPr>
            <p:ph sz="half" idx="2"/>
          </p:nvPr>
        </p:nvGraphicFramePr>
        <p:xfrm>
          <a:off x="5029200" y="3124200"/>
          <a:ext cx="2133600" cy="1899285"/>
        </p:xfrm>
        <a:graphic>
          <a:graphicData uri="http://schemas.openxmlformats.org/drawingml/2006/table">
            <a:tbl>
              <a:tblPr/>
              <a:tblGrid>
                <a:gridCol w="414338"/>
                <a:gridCol w="565150"/>
                <a:gridCol w="566737"/>
                <a:gridCol w="587375"/>
              </a:tblGrid>
              <a:tr h="460375">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2800" b="0" i="0" u="none" strike="noStrike" cap="none" normalizeH="0" baseline="0" smtClean="0">
                        <a:ln>
                          <a:noFill/>
                        </a:ln>
                        <a:solidFill>
                          <a:schemeClr val="tx1"/>
                        </a:solidFill>
                        <a:effectLst/>
                        <a:latin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e</a:t>
                      </a:r>
                      <a:r>
                        <a:rPr kumimoji="0" lang="en-US" sz="1600" b="0" i="0" u="none" strike="noStrike" cap="none" normalizeH="0" baseline="-25000" smtClean="0">
                          <a:ln>
                            <a:noFill/>
                          </a:ln>
                          <a:solidFill>
                            <a:schemeClr val="tx1"/>
                          </a:solidFill>
                          <a:effectLst/>
                          <a:latin typeface="Tahoma" panose="020B060403050404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e</a:t>
                      </a:r>
                      <a:r>
                        <a:rPr kumimoji="0" lang="en-US" sz="1600" b="0" i="0" u="none" strike="noStrike" cap="none" normalizeH="0" baseline="-25000" smtClean="0">
                          <a:ln>
                            <a:noFill/>
                          </a:ln>
                          <a:solidFill>
                            <a:schemeClr val="tx1"/>
                          </a:solidFill>
                          <a:effectLst/>
                          <a:latin typeface="Tahoma" panose="020B060403050404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e</a:t>
                      </a:r>
                      <a:r>
                        <a:rPr kumimoji="0" lang="en-US" sz="1600" b="0" i="0" u="none" strike="noStrike" cap="none" normalizeH="0" baseline="-25000" smtClean="0">
                          <a:ln>
                            <a:noFill/>
                          </a:ln>
                          <a:solidFill>
                            <a:schemeClr val="tx1"/>
                          </a:solidFill>
                          <a:effectLst/>
                          <a:latin typeface="Tahoma" panose="020B0604030504040204"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0375">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v</a:t>
                      </a:r>
                      <a:endParaRPr kumimoji="0" lang="en-US" sz="1600" b="0" i="0" u="none" strike="noStrike" cap="none" normalizeH="0" baseline="-25000" smtClean="0">
                        <a:ln>
                          <a:noFill/>
                        </a:ln>
                        <a:solidFill>
                          <a:schemeClr val="tx1"/>
                        </a:solidFill>
                        <a:effectLst/>
                        <a:latin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0375">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u</a:t>
                      </a:r>
                      <a:endParaRPr kumimoji="0" lang="en-US" sz="1600" b="0" i="0" u="none" strike="noStrike" cap="none" normalizeH="0" baseline="-25000" smtClean="0">
                        <a:ln>
                          <a:noFill/>
                        </a:ln>
                        <a:solidFill>
                          <a:schemeClr val="tx1"/>
                        </a:solidFill>
                        <a:effectLst/>
                        <a:latin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0375">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w</a:t>
                      </a:r>
                      <a:endParaRPr kumimoji="0" lang="en-US" sz="1600" b="0" i="0" u="none" strike="noStrike" cap="none" normalizeH="0" baseline="-25000" smtClean="0">
                        <a:ln>
                          <a:noFill/>
                        </a:ln>
                        <a:solidFill>
                          <a:schemeClr val="tx1"/>
                        </a:solidFill>
                        <a:effectLst/>
                        <a:latin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z="4000"/>
              <a:t>Representation- Adjacency Matrix</a:t>
            </a:r>
          </a:p>
        </p:txBody>
      </p:sp>
      <p:sp>
        <p:nvSpPr>
          <p:cNvPr id="35843" name="Rectangle 3"/>
          <p:cNvSpPr>
            <a:spLocks noGrp="1" noChangeArrowheads="1"/>
          </p:cNvSpPr>
          <p:nvPr>
            <p:ph type="body" sz="half" idx="1"/>
          </p:nvPr>
        </p:nvSpPr>
        <p:spPr>
          <a:xfrm>
            <a:off x="1182688" y="2017713"/>
            <a:ext cx="7427912" cy="3621087"/>
          </a:xfrm>
        </p:spPr>
        <p:txBody>
          <a:bodyPr/>
          <a:lstStyle/>
          <a:p>
            <a:pPr algn="just">
              <a:lnSpc>
                <a:spcPct val="80000"/>
              </a:lnSpc>
              <a:buSzTx/>
              <a:buFont typeface="Symbol" panose="05050102010706020507" pitchFamily="18" charset="2"/>
              <a:buChar char=""/>
            </a:pPr>
            <a:r>
              <a:rPr lang="en-US" sz="1800"/>
              <a:t>There is an N x N matrix, where |V| = N , the Adjacenct Matrix (NxN) A = [a</a:t>
            </a:r>
            <a:r>
              <a:rPr lang="en-US" sz="1800" baseline="-25000"/>
              <a:t>ij</a:t>
            </a:r>
            <a:r>
              <a:rPr lang="en-US" sz="1800"/>
              <a:t>]</a:t>
            </a:r>
          </a:p>
          <a:p>
            <a:pPr algn="just">
              <a:lnSpc>
                <a:spcPct val="80000"/>
              </a:lnSpc>
              <a:buSzTx/>
              <a:buFont typeface="Symbol" panose="05050102010706020507" pitchFamily="18" charset="2"/>
              <a:buChar char=""/>
            </a:pPr>
            <a:endParaRPr lang="en-US" sz="1800"/>
          </a:p>
          <a:p>
            <a:pPr algn="just">
              <a:lnSpc>
                <a:spcPct val="80000"/>
              </a:lnSpc>
              <a:buSzTx/>
              <a:buFont typeface="Symbol" panose="05050102010706020507" pitchFamily="18" charset="2"/>
              <a:buNone/>
            </a:pPr>
            <a:r>
              <a:rPr lang="en-US" sz="1800"/>
              <a:t>	 </a:t>
            </a:r>
            <a:r>
              <a:rPr lang="en-US" sz="1800" b="1"/>
              <a:t>For undirected graph</a:t>
            </a:r>
          </a:p>
          <a:p>
            <a:pPr algn="just">
              <a:lnSpc>
                <a:spcPct val="80000"/>
              </a:lnSpc>
              <a:buSzTx/>
              <a:buFont typeface="Symbol" panose="05050102010706020507" pitchFamily="18" charset="2"/>
              <a:buChar char=""/>
            </a:pPr>
            <a:endParaRPr lang="en-US" sz="1400" b="1"/>
          </a:p>
          <a:p>
            <a:pPr algn="just">
              <a:lnSpc>
                <a:spcPct val="80000"/>
              </a:lnSpc>
              <a:buSzTx/>
              <a:buFont typeface="Symbol" panose="05050102010706020507" pitchFamily="18" charset="2"/>
              <a:buChar char=""/>
            </a:pPr>
            <a:endParaRPr lang="en-US" sz="1000" b="1"/>
          </a:p>
          <a:p>
            <a:pPr algn="just">
              <a:lnSpc>
                <a:spcPct val="80000"/>
              </a:lnSpc>
              <a:buSzTx/>
              <a:buFont typeface="Symbol" panose="05050102010706020507" pitchFamily="18" charset="2"/>
              <a:buChar char=""/>
            </a:pPr>
            <a:endParaRPr lang="en-US" sz="1000"/>
          </a:p>
          <a:p>
            <a:pPr algn="just">
              <a:lnSpc>
                <a:spcPct val="80000"/>
              </a:lnSpc>
              <a:buSzTx/>
              <a:buFont typeface="Symbol" panose="05050102010706020507" pitchFamily="18" charset="2"/>
              <a:buChar char=""/>
            </a:pPr>
            <a:endParaRPr lang="en-US" sz="1000"/>
          </a:p>
          <a:p>
            <a:pPr algn="just">
              <a:lnSpc>
                <a:spcPct val="80000"/>
              </a:lnSpc>
              <a:buSzTx/>
              <a:buFont typeface="Symbol" panose="05050102010706020507" pitchFamily="18" charset="2"/>
              <a:buChar char=""/>
            </a:pPr>
            <a:endParaRPr lang="en-US" sz="1000"/>
          </a:p>
          <a:p>
            <a:pPr algn="just">
              <a:lnSpc>
                <a:spcPct val="80000"/>
              </a:lnSpc>
              <a:buSzTx/>
              <a:buFont typeface="Symbol" panose="05050102010706020507" pitchFamily="18" charset="2"/>
              <a:buChar char=""/>
            </a:pPr>
            <a:endParaRPr lang="en-US" sz="1000"/>
          </a:p>
          <a:p>
            <a:pPr algn="just">
              <a:lnSpc>
                <a:spcPct val="80000"/>
              </a:lnSpc>
              <a:buSzTx/>
              <a:buFont typeface="Symbol" panose="05050102010706020507" pitchFamily="18" charset="2"/>
              <a:buChar char=""/>
            </a:pPr>
            <a:r>
              <a:rPr lang="en-US" sz="1000"/>
              <a:t> </a:t>
            </a:r>
            <a:r>
              <a:rPr lang="en-US" sz="1600" b="1"/>
              <a:t>For directed graph</a:t>
            </a:r>
          </a:p>
          <a:p>
            <a:pPr algn="just">
              <a:lnSpc>
                <a:spcPct val="80000"/>
              </a:lnSpc>
              <a:buSzTx/>
              <a:buFont typeface="Symbol" panose="05050102010706020507" pitchFamily="18" charset="2"/>
              <a:buChar char=""/>
            </a:pPr>
            <a:endParaRPr lang="en-US" sz="1600"/>
          </a:p>
          <a:p>
            <a:pPr algn="just">
              <a:lnSpc>
                <a:spcPct val="80000"/>
              </a:lnSpc>
              <a:buSzTx/>
              <a:buFont typeface="Symbol" panose="05050102010706020507" pitchFamily="18" charset="2"/>
              <a:buChar char=""/>
            </a:pPr>
            <a:endParaRPr lang="en-US" sz="1000"/>
          </a:p>
          <a:p>
            <a:pPr algn="just">
              <a:lnSpc>
                <a:spcPct val="80000"/>
              </a:lnSpc>
              <a:buSzTx/>
              <a:buFont typeface="Symbol" panose="05050102010706020507" pitchFamily="18" charset="2"/>
              <a:buChar char=""/>
            </a:pPr>
            <a:endParaRPr lang="en-US" sz="1000"/>
          </a:p>
          <a:p>
            <a:pPr algn="just">
              <a:lnSpc>
                <a:spcPct val="80000"/>
              </a:lnSpc>
              <a:buSzTx/>
              <a:buFont typeface="Symbol" panose="05050102010706020507" pitchFamily="18" charset="2"/>
              <a:buChar char=""/>
            </a:pPr>
            <a:endParaRPr lang="en-US" sz="1000"/>
          </a:p>
          <a:p>
            <a:pPr algn="just">
              <a:lnSpc>
                <a:spcPct val="80000"/>
              </a:lnSpc>
              <a:buSzTx/>
              <a:buFont typeface="Symbol" panose="05050102010706020507" pitchFamily="18" charset="2"/>
              <a:buChar char=""/>
            </a:pPr>
            <a:endParaRPr lang="en-US" sz="1000"/>
          </a:p>
          <a:p>
            <a:pPr algn="just">
              <a:lnSpc>
                <a:spcPct val="80000"/>
              </a:lnSpc>
              <a:buSzTx/>
              <a:buFont typeface="Symbol" panose="05050102010706020507" pitchFamily="18" charset="2"/>
              <a:buChar char=""/>
            </a:pPr>
            <a:endParaRPr lang="en-US" sz="1400"/>
          </a:p>
          <a:p>
            <a:pPr algn="just">
              <a:lnSpc>
                <a:spcPct val="80000"/>
              </a:lnSpc>
              <a:buSzTx/>
              <a:buFont typeface="Symbol" panose="05050102010706020507" pitchFamily="18" charset="2"/>
              <a:buChar char=""/>
            </a:pPr>
            <a:r>
              <a:rPr lang="en-US" sz="1600"/>
              <a:t>This makes it easier to find subgraphs, and to reverse graphs if needed.</a:t>
            </a:r>
          </a:p>
          <a:p>
            <a:pPr algn="just">
              <a:lnSpc>
                <a:spcPct val="80000"/>
              </a:lnSpc>
              <a:buSzTx/>
              <a:buFont typeface="Symbol" panose="05050102010706020507" pitchFamily="18" charset="2"/>
              <a:buChar char=""/>
            </a:pPr>
            <a:endParaRPr lang="en-US" sz="1600"/>
          </a:p>
          <a:p>
            <a:pPr>
              <a:lnSpc>
                <a:spcPct val="80000"/>
              </a:lnSpc>
              <a:buFont typeface="Wingdings" panose="05000000000000000000" pitchFamily="2" charset="2"/>
              <a:buNone/>
            </a:pPr>
            <a:endParaRPr lang="en-US" sz="1000"/>
          </a:p>
        </p:txBody>
      </p:sp>
      <p:graphicFrame>
        <p:nvGraphicFramePr>
          <p:cNvPr id="35844" name="Object 4"/>
          <p:cNvGraphicFramePr>
            <a:graphicFrameLocks noGrp="1" noChangeAspect="1"/>
          </p:cNvGraphicFramePr>
          <p:nvPr>
            <p:ph sz="quarter" idx="2"/>
          </p:nvPr>
        </p:nvGraphicFramePr>
        <p:xfrm>
          <a:off x="2209800" y="4419600"/>
          <a:ext cx="2584450" cy="585788"/>
        </p:xfrm>
        <a:graphic>
          <a:graphicData uri="http://schemas.openxmlformats.org/presentationml/2006/ole">
            <mc:AlternateContent xmlns:mc="http://schemas.openxmlformats.org/markup-compatibility/2006">
              <mc:Choice xmlns:v="urn:schemas-microsoft-com:vml" Requires="v">
                <p:oleObj spid="_x0000_s35880" name="Equation" r:id="rId3" imgW="2019240" imgH="457200" progId="Equation.3">
                  <p:embed/>
                </p:oleObj>
              </mc:Choice>
              <mc:Fallback>
                <p:oleObj name="Equation" r:id="rId3" imgW="201924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4419600"/>
                        <a:ext cx="2584450" cy="5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6" name="Object 6"/>
          <p:cNvGraphicFramePr>
            <a:graphicFrameLocks noGrp="1" noChangeAspect="1"/>
          </p:cNvGraphicFramePr>
          <p:nvPr>
            <p:ph sz="quarter" idx="3"/>
          </p:nvPr>
        </p:nvGraphicFramePr>
        <p:xfrm>
          <a:off x="2057400" y="3200400"/>
          <a:ext cx="2895600" cy="650875"/>
        </p:xfrm>
        <a:graphic>
          <a:graphicData uri="http://schemas.openxmlformats.org/presentationml/2006/ole">
            <mc:AlternateContent xmlns:mc="http://schemas.openxmlformats.org/markup-compatibility/2006">
              <mc:Choice xmlns:v="urn:schemas-microsoft-com:vml" Requires="v">
                <p:oleObj spid="_x0000_s35881" name="Equation" r:id="rId5" imgW="2031840" imgH="457200" progId="Equation.3">
                  <p:embed/>
                </p:oleObj>
              </mc:Choice>
              <mc:Fallback>
                <p:oleObj name="Equation" r:id="rId5" imgW="2031840" imgH="4572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3200400"/>
                        <a:ext cx="2895600" cy="65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t>Topics Covered</a:t>
            </a:r>
          </a:p>
        </p:txBody>
      </p:sp>
      <p:sp>
        <p:nvSpPr>
          <p:cNvPr id="3075" name="Rectangle 3"/>
          <p:cNvSpPr>
            <a:spLocks noGrp="1" noChangeArrowheads="1"/>
          </p:cNvSpPr>
          <p:nvPr>
            <p:ph type="body" idx="1"/>
          </p:nvPr>
        </p:nvSpPr>
        <p:spPr/>
        <p:txBody>
          <a:bodyPr/>
          <a:lstStyle/>
          <a:p>
            <a:r>
              <a:rPr lang="en-US" sz="2000"/>
              <a:t>Definitions </a:t>
            </a:r>
          </a:p>
          <a:p>
            <a:r>
              <a:rPr lang="en-US" sz="2000"/>
              <a:t>Types</a:t>
            </a:r>
          </a:p>
          <a:p>
            <a:r>
              <a:rPr lang="en-US" sz="2000"/>
              <a:t>Terminology</a:t>
            </a:r>
          </a:p>
          <a:p>
            <a:r>
              <a:rPr lang="en-US" sz="2000"/>
              <a:t>Representation</a:t>
            </a:r>
          </a:p>
          <a:p>
            <a:r>
              <a:rPr lang="en-US" sz="2000"/>
              <a:t>Sub-graphs</a:t>
            </a:r>
          </a:p>
          <a:p>
            <a:r>
              <a:rPr lang="en-US" sz="2000"/>
              <a:t>Connectivity</a:t>
            </a:r>
          </a:p>
          <a:p>
            <a:r>
              <a:rPr lang="en-US" sz="2000"/>
              <a:t>Hamilton and Euler definitions</a:t>
            </a:r>
          </a:p>
          <a:p>
            <a:r>
              <a:rPr lang="en-US" sz="2000"/>
              <a:t>Shortest Path </a:t>
            </a:r>
          </a:p>
          <a:p>
            <a:r>
              <a:rPr lang="en-US" sz="2000"/>
              <a:t>Planar Graphs</a:t>
            </a:r>
          </a:p>
          <a:p>
            <a:r>
              <a:rPr lang="en-US" sz="2000"/>
              <a:t>Graph Coloring </a:t>
            </a:r>
          </a:p>
          <a:p>
            <a:endParaRPr lang="en-US" sz="2000"/>
          </a:p>
          <a:p>
            <a:endParaRPr lang="en-US" sz="2000"/>
          </a:p>
          <a:p>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sz="4000"/>
              <a:t>Representation- Adjacency Matrix</a:t>
            </a:r>
          </a:p>
        </p:txBody>
      </p:sp>
      <p:sp>
        <p:nvSpPr>
          <p:cNvPr id="62467" name="Rectangle 3"/>
          <p:cNvSpPr>
            <a:spLocks noGrp="1" noChangeArrowheads="1"/>
          </p:cNvSpPr>
          <p:nvPr>
            <p:ph type="body" idx="1"/>
          </p:nvPr>
        </p:nvSpPr>
        <p:spPr>
          <a:xfrm>
            <a:off x="1182688" y="2017713"/>
            <a:ext cx="7732712" cy="2935287"/>
          </a:xfrm>
        </p:spPr>
        <p:txBody>
          <a:bodyPr/>
          <a:lstStyle/>
          <a:p>
            <a:r>
              <a:rPr lang="en-US" sz="2000"/>
              <a:t>Adjacency is chosen on the ordering of vertices. Hence, there as are as many as n! such matrices.</a:t>
            </a:r>
          </a:p>
          <a:p>
            <a:r>
              <a:rPr lang="en-US" sz="2000"/>
              <a:t>The adjacency matrix of simple graphs are symmetric (a</a:t>
            </a:r>
            <a:r>
              <a:rPr lang="en-US" sz="2000" baseline="-25000"/>
              <a:t>ij</a:t>
            </a:r>
            <a:r>
              <a:rPr lang="en-US" sz="2000"/>
              <a:t> = a</a:t>
            </a:r>
            <a:r>
              <a:rPr lang="en-US" sz="2000" baseline="-25000"/>
              <a:t>ji</a:t>
            </a:r>
            <a:r>
              <a:rPr lang="en-US" sz="2000"/>
              <a:t>)</a:t>
            </a:r>
            <a:r>
              <a:rPr lang="en-US" sz="2000" baseline="-25000"/>
              <a:t> </a:t>
            </a:r>
            <a:r>
              <a:rPr lang="en-US" sz="2000">
                <a:solidFill>
                  <a:schemeClr val="hlink"/>
                </a:solidFill>
              </a:rPr>
              <a:t>(why?)</a:t>
            </a:r>
          </a:p>
          <a:p>
            <a:r>
              <a:rPr lang="en-US" sz="2000"/>
              <a:t>When there are relatively few edges in the graph the adjacency matrix is a </a:t>
            </a:r>
            <a:r>
              <a:rPr lang="en-US" sz="2000" b="1"/>
              <a:t>sparse matrix</a:t>
            </a:r>
          </a:p>
          <a:p>
            <a:r>
              <a:rPr lang="en-US" sz="2000"/>
              <a:t>Directed Multigraphs can be represented by using aij = number of edges from v</a:t>
            </a:r>
            <a:r>
              <a:rPr lang="en-US" sz="2000" baseline="-25000"/>
              <a:t>i</a:t>
            </a:r>
            <a:r>
              <a:rPr lang="en-US" sz="2000"/>
              <a:t> to v</a:t>
            </a:r>
            <a:r>
              <a:rPr lang="en-US" sz="2000" baseline="-25000"/>
              <a:t>j</a:t>
            </a:r>
          </a:p>
          <a:p>
            <a:pPr>
              <a:buFont typeface="Wingdings" panose="05000000000000000000" pitchFamily="2" charset="2"/>
              <a:buNone/>
            </a:pPr>
            <a:endParaRPr lang="en-US" sz="2000" baseline="-250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60" name="Rectangle 72"/>
          <p:cNvSpPr>
            <a:spLocks noGrp="1" noChangeArrowheads="1"/>
          </p:cNvSpPr>
          <p:nvPr>
            <p:ph type="title"/>
          </p:nvPr>
        </p:nvSpPr>
        <p:spPr/>
        <p:txBody>
          <a:bodyPr/>
          <a:lstStyle/>
          <a:p>
            <a:r>
              <a:rPr lang="en-US" sz="4000"/>
              <a:t>Representation- Adjacency Matrix</a:t>
            </a:r>
          </a:p>
        </p:txBody>
      </p:sp>
      <p:sp>
        <p:nvSpPr>
          <p:cNvPr id="63491" name="Rectangle 3"/>
          <p:cNvSpPr>
            <a:spLocks noGrp="1" noChangeArrowheads="1"/>
          </p:cNvSpPr>
          <p:nvPr>
            <p:ph type="body" sz="half" idx="1"/>
          </p:nvPr>
        </p:nvSpPr>
        <p:spPr>
          <a:xfrm>
            <a:off x="1066800" y="1905000"/>
            <a:ext cx="6705600" cy="609600"/>
          </a:xfrm>
        </p:spPr>
        <p:txBody>
          <a:bodyPr/>
          <a:lstStyle/>
          <a:p>
            <a:r>
              <a:rPr lang="en-US" sz="1800">
                <a:solidFill>
                  <a:srgbClr val="237AC1"/>
                </a:solidFill>
              </a:rPr>
              <a:t>Example: Undirected Graph G (V, E)</a:t>
            </a:r>
          </a:p>
        </p:txBody>
      </p:sp>
      <p:graphicFrame>
        <p:nvGraphicFramePr>
          <p:cNvPr id="63563" name="Group 75"/>
          <p:cNvGraphicFramePr>
            <a:graphicFrameLocks noGrp="1"/>
          </p:cNvGraphicFramePr>
          <p:nvPr>
            <p:ph sz="half" idx="2"/>
          </p:nvPr>
        </p:nvGraphicFramePr>
        <p:xfrm>
          <a:off x="5145088" y="2959100"/>
          <a:ext cx="2779712" cy="2218374"/>
        </p:xfrm>
        <a:graphic>
          <a:graphicData uri="http://schemas.openxmlformats.org/drawingml/2006/table">
            <a:tbl>
              <a:tblPr/>
              <a:tblGrid>
                <a:gridCol w="539750"/>
                <a:gridCol w="736600"/>
                <a:gridCol w="738187"/>
                <a:gridCol w="765175"/>
              </a:tblGrid>
              <a:tr h="180975">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2800" b="0" i="0" u="none" strike="noStrike" cap="none" normalizeH="0" baseline="0" smtClean="0">
                        <a:ln>
                          <a:noFill/>
                        </a:ln>
                        <a:solidFill>
                          <a:schemeClr val="tx1"/>
                        </a:solidFill>
                        <a:effectLst/>
                        <a:latin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v</a:t>
                      </a:r>
                      <a:endParaRPr kumimoji="0" lang="en-US" sz="1600" b="0" i="0" u="none" strike="noStrike" cap="none" normalizeH="0" baseline="-25000" smtClean="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u</a:t>
                      </a:r>
                      <a:endParaRPr kumimoji="0" lang="en-US" sz="1600" b="0" i="0" u="none" strike="noStrike" cap="none" normalizeH="0" baseline="-25000" smtClean="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w</a:t>
                      </a:r>
                      <a:endParaRPr kumimoji="0" lang="en-US" sz="1600" b="0" i="0" u="none" strike="noStrike" cap="none" normalizeH="0" baseline="-25000" smtClean="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v</a:t>
                      </a:r>
                      <a:endParaRPr kumimoji="0" lang="en-US" sz="1600" b="0" i="0" u="none" strike="noStrike" cap="none" normalizeH="0" baseline="-25000" smtClean="0">
                        <a:ln>
                          <a:noFill/>
                        </a:ln>
                        <a:solidFill>
                          <a:schemeClr val="tx1"/>
                        </a:solidFill>
                        <a:effectLst/>
                        <a:latin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u</a:t>
                      </a:r>
                      <a:endParaRPr kumimoji="0" lang="en-US" sz="1600" b="0" i="0" u="none" strike="noStrike" cap="none" normalizeH="0" baseline="-25000" smtClean="0">
                        <a:ln>
                          <a:noFill/>
                        </a:ln>
                        <a:solidFill>
                          <a:schemeClr val="tx1"/>
                        </a:solidFill>
                        <a:effectLst/>
                        <a:latin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w</a:t>
                      </a:r>
                      <a:endParaRPr kumimoji="0" lang="en-US" sz="1600" b="0" i="0" u="none" strike="noStrike" cap="none" normalizeH="0" baseline="-25000" smtClean="0">
                        <a:ln>
                          <a:noFill/>
                        </a:ln>
                        <a:solidFill>
                          <a:schemeClr val="tx1"/>
                        </a:solidFill>
                        <a:effectLst/>
                        <a:latin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3564" name="Oval 76"/>
          <p:cNvSpPr>
            <a:spLocks noChangeArrowheads="1"/>
          </p:cNvSpPr>
          <p:nvPr/>
        </p:nvSpPr>
        <p:spPr bwMode="auto">
          <a:xfrm>
            <a:off x="2438400" y="31242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u</a:t>
            </a:r>
          </a:p>
        </p:txBody>
      </p:sp>
      <p:sp>
        <p:nvSpPr>
          <p:cNvPr id="63565" name="Oval 77"/>
          <p:cNvSpPr>
            <a:spLocks noChangeArrowheads="1"/>
          </p:cNvSpPr>
          <p:nvPr/>
        </p:nvSpPr>
        <p:spPr bwMode="auto">
          <a:xfrm>
            <a:off x="1752600" y="41910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v</a:t>
            </a:r>
          </a:p>
        </p:txBody>
      </p:sp>
      <p:sp>
        <p:nvSpPr>
          <p:cNvPr id="63566" name="Oval 78"/>
          <p:cNvSpPr>
            <a:spLocks noChangeArrowheads="1"/>
          </p:cNvSpPr>
          <p:nvPr/>
        </p:nvSpPr>
        <p:spPr bwMode="auto">
          <a:xfrm>
            <a:off x="3124200" y="41910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w</a:t>
            </a:r>
          </a:p>
        </p:txBody>
      </p:sp>
      <p:sp>
        <p:nvSpPr>
          <p:cNvPr id="63567" name="Line 79"/>
          <p:cNvSpPr>
            <a:spLocks noChangeShapeType="1"/>
          </p:cNvSpPr>
          <p:nvPr/>
        </p:nvSpPr>
        <p:spPr bwMode="auto">
          <a:xfrm>
            <a:off x="2133600" y="43434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3568" name="Line 80"/>
          <p:cNvSpPr>
            <a:spLocks noChangeShapeType="1"/>
          </p:cNvSpPr>
          <p:nvPr/>
        </p:nvSpPr>
        <p:spPr bwMode="auto">
          <a:xfrm>
            <a:off x="2743200" y="3505200"/>
            <a:ext cx="457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3569" name="Line 81"/>
          <p:cNvSpPr>
            <a:spLocks noChangeShapeType="1"/>
          </p:cNvSpPr>
          <p:nvPr/>
        </p:nvSpPr>
        <p:spPr bwMode="auto">
          <a:xfrm flipH="1">
            <a:off x="2057400" y="3505200"/>
            <a:ext cx="457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sz="4000"/>
              <a:t>Representation- Adjacency Matrix</a:t>
            </a:r>
          </a:p>
        </p:txBody>
      </p:sp>
      <p:sp>
        <p:nvSpPr>
          <p:cNvPr id="67587" name="Rectangle 3"/>
          <p:cNvSpPr>
            <a:spLocks noGrp="1" noChangeArrowheads="1"/>
          </p:cNvSpPr>
          <p:nvPr>
            <p:ph type="body" sz="half" idx="1"/>
          </p:nvPr>
        </p:nvSpPr>
        <p:spPr>
          <a:xfrm>
            <a:off x="1066800" y="1905000"/>
            <a:ext cx="6705600" cy="609600"/>
          </a:xfrm>
        </p:spPr>
        <p:txBody>
          <a:bodyPr/>
          <a:lstStyle/>
          <a:p>
            <a:r>
              <a:rPr lang="en-US" sz="1800">
                <a:solidFill>
                  <a:srgbClr val="237AC1"/>
                </a:solidFill>
              </a:rPr>
              <a:t>Example: directed Graph G (V, E)</a:t>
            </a:r>
          </a:p>
        </p:txBody>
      </p:sp>
      <p:graphicFrame>
        <p:nvGraphicFramePr>
          <p:cNvPr id="67588" name="Group 4"/>
          <p:cNvGraphicFramePr>
            <a:graphicFrameLocks noGrp="1"/>
          </p:cNvGraphicFramePr>
          <p:nvPr>
            <p:ph sz="half" idx="2"/>
          </p:nvPr>
        </p:nvGraphicFramePr>
        <p:xfrm>
          <a:off x="5145088" y="2959100"/>
          <a:ext cx="2779712" cy="2218374"/>
        </p:xfrm>
        <a:graphic>
          <a:graphicData uri="http://schemas.openxmlformats.org/drawingml/2006/table">
            <a:tbl>
              <a:tblPr/>
              <a:tblGrid>
                <a:gridCol w="539750"/>
                <a:gridCol w="736600"/>
                <a:gridCol w="738187"/>
                <a:gridCol w="765175"/>
              </a:tblGrid>
              <a:tr h="180975">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2800" b="0" i="0" u="none" strike="noStrike" cap="none" normalizeH="0" baseline="0" smtClean="0">
                        <a:ln>
                          <a:noFill/>
                        </a:ln>
                        <a:solidFill>
                          <a:schemeClr val="tx1"/>
                        </a:solidFill>
                        <a:effectLst/>
                        <a:latin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v</a:t>
                      </a:r>
                      <a:endParaRPr kumimoji="0" lang="en-US" sz="1600" b="0" i="0" u="none" strike="noStrike" cap="none" normalizeH="0" baseline="-25000" smtClean="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u</a:t>
                      </a:r>
                      <a:endParaRPr kumimoji="0" lang="en-US" sz="1600" b="0" i="0" u="none" strike="noStrike" cap="none" normalizeH="0" baseline="-25000" smtClean="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w</a:t>
                      </a:r>
                      <a:endParaRPr kumimoji="0" lang="en-US" sz="1600" b="0" i="0" u="none" strike="noStrike" cap="none" normalizeH="0" baseline="-25000" smtClean="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v</a:t>
                      </a:r>
                      <a:endParaRPr kumimoji="0" lang="en-US" sz="1600" b="0" i="0" u="none" strike="noStrike" cap="none" normalizeH="0" baseline="-25000" smtClean="0">
                        <a:ln>
                          <a:noFill/>
                        </a:ln>
                        <a:solidFill>
                          <a:schemeClr val="tx1"/>
                        </a:solidFill>
                        <a:effectLst/>
                        <a:latin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u</a:t>
                      </a:r>
                      <a:endParaRPr kumimoji="0" lang="en-US" sz="1600" b="0" i="0" u="none" strike="noStrike" cap="none" normalizeH="0" baseline="-25000" smtClean="0">
                        <a:ln>
                          <a:noFill/>
                        </a:ln>
                        <a:solidFill>
                          <a:schemeClr val="tx1"/>
                        </a:solidFill>
                        <a:effectLst/>
                        <a:latin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w</a:t>
                      </a:r>
                      <a:endParaRPr kumimoji="0" lang="en-US" sz="1600" b="0" i="0" u="none" strike="noStrike" cap="none" normalizeH="0" baseline="-25000" smtClean="0">
                        <a:ln>
                          <a:noFill/>
                        </a:ln>
                        <a:solidFill>
                          <a:schemeClr val="tx1"/>
                        </a:solidFill>
                        <a:effectLst/>
                        <a:latin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7615" name="Oval 31"/>
          <p:cNvSpPr>
            <a:spLocks noChangeArrowheads="1"/>
          </p:cNvSpPr>
          <p:nvPr/>
        </p:nvSpPr>
        <p:spPr bwMode="auto">
          <a:xfrm>
            <a:off x="2438400" y="31242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u</a:t>
            </a:r>
          </a:p>
        </p:txBody>
      </p:sp>
      <p:sp>
        <p:nvSpPr>
          <p:cNvPr id="67616" name="Oval 32"/>
          <p:cNvSpPr>
            <a:spLocks noChangeArrowheads="1"/>
          </p:cNvSpPr>
          <p:nvPr/>
        </p:nvSpPr>
        <p:spPr bwMode="auto">
          <a:xfrm>
            <a:off x="1752600" y="41910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v</a:t>
            </a:r>
          </a:p>
        </p:txBody>
      </p:sp>
      <p:sp>
        <p:nvSpPr>
          <p:cNvPr id="67617" name="Oval 33"/>
          <p:cNvSpPr>
            <a:spLocks noChangeArrowheads="1"/>
          </p:cNvSpPr>
          <p:nvPr/>
        </p:nvSpPr>
        <p:spPr bwMode="auto">
          <a:xfrm>
            <a:off x="3124200" y="41910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w</a:t>
            </a:r>
          </a:p>
        </p:txBody>
      </p:sp>
      <p:sp>
        <p:nvSpPr>
          <p:cNvPr id="67621" name="Line 37"/>
          <p:cNvSpPr>
            <a:spLocks noChangeShapeType="1"/>
          </p:cNvSpPr>
          <p:nvPr/>
        </p:nvSpPr>
        <p:spPr bwMode="auto">
          <a:xfrm>
            <a:off x="2743200" y="3505200"/>
            <a:ext cx="4572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7622" name="Line 38"/>
          <p:cNvSpPr>
            <a:spLocks noChangeShapeType="1"/>
          </p:cNvSpPr>
          <p:nvPr/>
        </p:nvSpPr>
        <p:spPr bwMode="auto">
          <a:xfrm flipH="1">
            <a:off x="2133600" y="4343400"/>
            <a:ext cx="990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7623" name="Line 39"/>
          <p:cNvSpPr>
            <a:spLocks noChangeShapeType="1"/>
          </p:cNvSpPr>
          <p:nvPr/>
        </p:nvSpPr>
        <p:spPr bwMode="auto">
          <a:xfrm flipV="1">
            <a:off x="1981200" y="3505200"/>
            <a:ext cx="5334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z="4000"/>
              <a:t>Representation- Adjacency List</a:t>
            </a:r>
          </a:p>
        </p:txBody>
      </p:sp>
      <p:sp>
        <p:nvSpPr>
          <p:cNvPr id="38915" name="Rectangle 3"/>
          <p:cNvSpPr>
            <a:spLocks noGrp="1" noChangeArrowheads="1"/>
          </p:cNvSpPr>
          <p:nvPr>
            <p:ph type="body" sz="half" idx="1"/>
          </p:nvPr>
        </p:nvSpPr>
        <p:spPr>
          <a:xfrm>
            <a:off x="1182688" y="2017713"/>
            <a:ext cx="7351712" cy="877887"/>
          </a:xfrm>
        </p:spPr>
        <p:txBody>
          <a:bodyPr/>
          <a:lstStyle/>
          <a:p>
            <a:pPr algn="just">
              <a:buFont typeface="Wingdings" panose="05000000000000000000" pitchFamily="2" charset="2"/>
              <a:buNone/>
            </a:pPr>
            <a:r>
              <a:rPr lang="en-US" sz="1800"/>
              <a:t>	Each node (vertex) has a list of which nodes (vertex) it is adjacent</a:t>
            </a:r>
          </a:p>
          <a:p>
            <a:pPr algn="just">
              <a:buFont typeface="Wingdings" panose="05000000000000000000" pitchFamily="2" charset="2"/>
              <a:buNone/>
            </a:pPr>
            <a:r>
              <a:rPr lang="en-US" sz="2800"/>
              <a:t>	</a:t>
            </a:r>
            <a:r>
              <a:rPr lang="en-US" sz="2000">
                <a:solidFill>
                  <a:srgbClr val="237AC1"/>
                </a:solidFill>
              </a:rPr>
              <a:t>Example: undirectd graph G (V, E)</a:t>
            </a:r>
          </a:p>
        </p:txBody>
      </p:sp>
      <p:sp>
        <p:nvSpPr>
          <p:cNvPr id="38916" name="Oval 4"/>
          <p:cNvSpPr>
            <a:spLocks noChangeArrowheads="1"/>
          </p:cNvSpPr>
          <p:nvPr/>
        </p:nvSpPr>
        <p:spPr bwMode="auto">
          <a:xfrm>
            <a:off x="2438400" y="31242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u</a:t>
            </a:r>
          </a:p>
        </p:txBody>
      </p:sp>
      <p:sp>
        <p:nvSpPr>
          <p:cNvPr id="38917" name="Oval 5"/>
          <p:cNvSpPr>
            <a:spLocks noChangeArrowheads="1"/>
          </p:cNvSpPr>
          <p:nvPr/>
        </p:nvSpPr>
        <p:spPr bwMode="auto">
          <a:xfrm>
            <a:off x="1676400" y="46482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v</a:t>
            </a:r>
          </a:p>
        </p:txBody>
      </p:sp>
      <p:sp>
        <p:nvSpPr>
          <p:cNvPr id="38918" name="Oval 6"/>
          <p:cNvSpPr>
            <a:spLocks noChangeArrowheads="1"/>
          </p:cNvSpPr>
          <p:nvPr/>
        </p:nvSpPr>
        <p:spPr bwMode="auto">
          <a:xfrm>
            <a:off x="3124200" y="46482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w</a:t>
            </a:r>
          </a:p>
        </p:txBody>
      </p:sp>
      <p:sp>
        <p:nvSpPr>
          <p:cNvPr id="38919" name="Line 7"/>
          <p:cNvSpPr>
            <a:spLocks noChangeShapeType="1"/>
          </p:cNvSpPr>
          <p:nvPr/>
        </p:nvSpPr>
        <p:spPr bwMode="auto">
          <a:xfrm>
            <a:off x="2057400" y="4800600"/>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8920" name="Line 8"/>
          <p:cNvSpPr>
            <a:spLocks noChangeShapeType="1"/>
          </p:cNvSpPr>
          <p:nvPr/>
        </p:nvSpPr>
        <p:spPr bwMode="auto">
          <a:xfrm>
            <a:off x="2743200" y="3505200"/>
            <a:ext cx="4572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8921" name="Line 9"/>
          <p:cNvSpPr>
            <a:spLocks noChangeShapeType="1"/>
          </p:cNvSpPr>
          <p:nvPr/>
        </p:nvSpPr>
        <p:spPr bwMode="auto">
          <a:xfrm flipH="1">
            <a:off x="1905000" y="3505200"/>
            <a:ext cx="6096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aphicFrame>
        <p:nvGraphicFramePr>
          <p:cNvPr id="38948" name="Group 36"/>
          <p:cNvGraphicFramePr>
            <a:graphicFrameLocks noGrp="1"/>
          </p:cNvGraphicFramePr>
          <p:nvPr>
            <p:ph sz="half" idx="2"/>
          </p:nvPr>
        </p:nvGraphicFramePr>
        <p:xfrm>
          <a:off x="4343400" y="3276600"/>
          <a:ext cx="4114800" cy="2349500"/>
        </p:xfrm>
        <a:graphic>
          <a:graphicData uri="http://schemas.openxmlformats.org/drawingml/2006/table">
            <a:tbl>
              <a:tblPr/>
              <a:tblGrid>
                <a:gridCol w="762000"/>
                <a:gridCol w="3352800"/>
              </a:tblGrid>
              <a:tr h="638175">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ahoma" panose="020B0604030504040204" pitchFamily="34" charset="0"/>
                        </a:rPr>
                        <a:t>node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ahoma" panose="020B0604030504040204" pitchFamily="34" charset="0"/>
                        </a:rPr>
                        <a:t>Adjacency List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ahoma" panose="020B0604030504040204" pitchFamily="34" charset="0"/>
                        </a:rPr>
                        <a:t>u</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ahoma" panose="020B0604030504040204" pitchFamily="34" charset="0"/>
                        </a:rPr>
                        <a:t>v , 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325">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ahoma" panose="020B0604030504040204" pitchFamily="34" charset="0"/>
                        </a:rPr>
                        <a:t>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ahoma" panose="020B0604030504040204" pitchFamily="34" charset="0"/>
                        </a:rPr>
                        <a:t>w, u</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ahoma" panose="020B0604030504040204" pitchFamily="34" charset="0"/>
                        </a:rPr>
                        <a:t>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ahoma" panose="020B0604030504040204" pitchFamily="34" charset="0"/>
                        </a:rPr>
                        <a:t>u , v</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t>Graph - Isomorphism</a:t>
            </a:r>
          </a:p>
        </p:txBody>
      </p:sp>
      <p:sp>
        <p:nvSpPr>
          <p:cNvPr id="39939" name="Rectangle 3"/>
          <p:cNvSpPr>
            <a:spLocks noGrp="1" noChangeArrowheads="1"/>
          </p:cNvSpPr>
          <p:nvPr>
            <p:ph type="body" idx="1"/>
          </p:nvPr>
        </p:nvSpPr>
        <p:spPr>
          <a:xfrm>
            <a:off x="914400" y="2057400"/>
            <a:ext cx="7848600" cy="2590800"/>
          </a:xfrm>
        </p:spPr>
        <p:txBody>
          <a:bodyPr/>
          <a:lstStyle/>
          <a:p>
            <a:pPr algn="just"/>
            <a:r>
              <a:rPr lang="en-US" sz="2400"/>
              <a:t>G1 = (V1, E2) and G2 = (V2, E2) are isomorphic if:  </a:t>
            </a:r>
          </a:p>
          <a:p>
            <a:pPr algn="just"/>
            <a:r>
              <a:rPr lang="en-US" sz="2400"/>
              <a:t>There is a one-to-one and onto function f from V1 to V2 with the property that</a:t>
            </a:r>
          </a:p>
          <a:p>
            <a:pPr lvl="1" algn="just"/>
            <a:r>
              <a:rPr lang="en-US" sz="2000"/>
              <a:t>a and b are adjacent in G1 if and only if f (a) and f (b) are adjacent in G2, for all a and b in V1. </a:t>
            </a:r>
          </a:p>
          <a:p>
            <a:pPr algn="just"/>
            <a:r>
              <a:rPr lang="en-US" sz="2400"/>
              <a:t>Function f is called isomorphism</a:t>
            </a:r>
          </a:p>
          <a:p>
            <a:pPr algn="just">
              <a:buFont typeface="Wingdings" panose="05000000000000000000" pitchFamily="2" charset="2"/>
              <a:buNone/>
            </a:pPr>
            <a:r>
              <a:rPr lang="en-US" sz="2400"/>
              <a:t>	</a:t>
            </a:r>
          </a:p>
          <a:p>
            <a:pPr algn="just">
              <a:buFont typeface="Wingdings" panose="05000000000000000000" pitchFamily="2" charset="2"/>
              <a:buNone/>
            </a:pPr>
            <a:r>
              <a:rPr lang="en-US" sz="2400">
                <a:solidFill>
                  <a:srgbClr val="237AC1"/>
                </a:solidFill>
              </a:rPr>
              <a:t>Application Example: </a:t>
            </a:r>
          </a:p>
          <a:p>
            <a:pPr algn="just">
              <a:buFont typeface="Wingdings" panose="05000000000000000000" pitchFamily="2" charset="2"/>
              <a:buNone/>
            </a:pPr>
            <a:r>
              <a:rPr lang="en-US" sz="2400">
                <a:solidFill>
                  <a:srgbClr val="237AC1"/>
                </a:solidFill>
              </a:rPr>
              <a:t>In chemistry, to find if two compounds have the same structure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t>Graph - Isomorphism</a:t>
            </a:r>
          </a:p>
        </p:txBody>
      </p:sp>
      <p:sp>
        <p:nvSpPr>
          <p:cNvPr id="41987" name="Rectangle 3"/>
          <p:cNvSpPr>
            <a:spLocks noGrp="1" noChangeArrowheads="1"/>
          </p:cNvSpPr>
          <p:nvPr>
            <p:ph type="body" idx="1"/>
          </p:nvPr>
        </p:nvSpPr>
        <p:spPr>
          <a:xfrm>
            <a:off x="1182688" y="2017713"/>
            <a:ext cx="7772400" cy="1030287"/>
          </a:xfrm>
        </p:spPr>
        <p:txBody>
          <a:bodyPr/>
          <a:lstStyle/>
          <a:p>
            <a:pPr algn="just">
              <a:buFont typeface="Wingdings" panose="05000000000000000000" pitchFamily="2" charset="2"/>
              <a:buNone/>
            </a:pPr>
            <a:r>
              <a:rPr lang="en-US" sz="1600"/>
              <a:t>	</a:t>
            </a:r>
            <a:r>
              <a:rPr lang="en-US" sz="2000">
                <a:solidFill>
                  <a:srgbClr val="237AC1"/>
                </a:solidFill>
              </a:rPr>
              <a:t>Representation example: G1 = (V1, E1) , G2 = (V2, E2)</a:t>
            </a:r>
            <a:r>
              <a:rPr lang="en-US" sz="2000"/>
              <a:t> </a:t>
            </a:r>
          </a:p>
          <a:p>
            <a:pPr algn="just">
              <a:buFont typeface="Wingdings" panose="05000000000000000000" pitchFamily="2" charset="2"/>
              <a:buNone/>
            </a:pPr>
            <a:r>
              <a:rPr lang="en-US" sz="2000"/>
              <a:t>	f(u</a:t>
            </a:r>
            <a:r>
              <a:rPr lang="en-US" sz="2000" baseline="-25000"/>
              <a:t>1</a:t>
            </a:r>
            <a:r>
              <a:rPr lang="en-US" sz="2000"/>
              <a:t>) = v</a:t>
            </a:r>
            <a:r>
              <a:rPr lang="en-US" sz="2000" baseline="-25000"/>
              <a:t>1</a:t>
            </a:r>
            <a:r>
              <a:rPr lang="en-US" sz="2000"/>
              <a:t>, f(u</a:t>
            </a:r>
            <a:r>
              <a:rPr lang="en-US" sz="2000" baseline="-25000"/>
              <a:t>2</a:t>
            </a:r>
            <a:r>
              <a:rPr lang="en-US" sz="2000"/>
              <a:t>) = v</a:t>
            </a:r>
            <a:r>
              <a:rPr lang="en-US" sz="2000" baseline="-25000"/>
              <a:t>4</a:t>
            </a:r>
            <a:r>
              <a:rPr lang="en-US" sz="2000"/>
              <a:t>, f(u</a:t>
            </a:r>
            <a:r>
              <a:rPr lang="en-US" sz="2000" baseline="-25000"/>
              <a:t>3</a:t>
            </a:r>
            <a:r>
              <a:rPr lang="en-US" sz="2000"/>
              <a:t>) = v</a:t>
            </a:r>
            <a:r>
              <a:rPr lang="en-US" sz="2000" baseline="-25000"/>
              <a:t>3</a:t>
            </a:r>
            <a:r>
              <a:rPr lang="en-US" sz="2000"/>
              <a:t>, f(u</a:t>
            </a:r>
            <a:r>
              <a:rPr lang="en-US" sz="2000" baseline="-25000"/>
              <a:t>4</a:t>
            </a:r>
            <a:r>
              <a:rPr lang="en-US" sz="2000"/>
              <a:t>) = v</a:t>
            </a:r>
            <a:r>
              <a:rPr lang="en-US" sz="2000" baseline="-25000"/>
              <a:t>2</a:t>
            </a:r>
            <a:r>
              <a:rPr lang="en-US" sz="2000"/>
              <a:t>, </a:t>
            </a:r>
          </a:p>
        </p:txBody>
      </p:sp>
      <p:sp>
        <p:nvSpPr>
          <p:cNvPr id="41988" name="Oval 4"/>
          <p:cNvSpPr>
            <a:spLocks noChangeArrowheads="1"/>
          </p:cNvSpPr>
          <p:nvPr/>
        </p:nvSpPr>
        <p:spPr bwMode="auto">
          <a:xfrm>
            <a:off x="1752600" y="42672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u</a:t>
            </a:r>
            <a:r>
              <a:rPr lang="en-US" baseline="-25000"/>
              <a:t>1</a:t>
            </a:r>
          </a:p>
        </p:txBody>
      </p:sp>
      <p:sp>
        <p:nvSpPr>
          <p:cNvPr id="41989" name="Oval 5"/>
          <p:cNvSpPr>
            <a:spLocks noChangeArrowheads="1"/>
          </p:cNvSpPr>
          <p:nvPr/>
        </p:nvSpPr>
        <p:spPr bwMode="auto">
          <a:xfrm>
            <a:off x="1752600" y="55626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u</a:t>
            </a:r>
            <a:r>
              <a:rPr lang="en-US" baseline="-25000"/>
              <a:t>3</a:t>
            </a:r>
          </a:p>
        </p:txBody>
      </p:sp>
      <p:sp>
        <p:nvSpPr>
          <p:cNvPr id="41990" name="Oval 6"/>
          <p:cNvSpPr>
            <a:spLocks noChangeArrowheads="1"/>
          </p:cNvSpPr>
          <p:nvPr/>
        </p:nvSpPr>
        <p:spPr bwMode="auto">
          <a:xfrm>
            <a:off x="3124200" y="5486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u</a:t>
            </a:r>
            <a:r>
              <a:rPr lang="en-US" baseline="-25000"/>
              <a:t>4</a:t>
            </a:r>
          </a:p>
        </p:txBody>
      </p:sp>
      <p:sp>
        <p:nvSpPr>
          <p:cNvPr id="41991" name="Oval 7"/>
          <p:cNvSpPr>
            <a:spLocks noChangeArrowheads="1"/>
          </p:cNvSpPr>
          <p:nvPr/>
        </p:nvSpPr>
        <p:spPr bwMode="auto">
          <a:xfrm>
            <a:off x="3124200" y="42672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u</a:t>
            </a:r>
            <a:r>
              <a:rPr lang="en-US" baseline="-25000"/>
              <a:t>2</a:t>
            </a:r>
          </a:p>
        </p:txBody>
      </p:sp>
      <p:sp>
        <p:nvSpPr>
          <p:cNvPr id="41992" name="Oval 8"/>
          <p:cNvSpPr>
            <a:spLocks noChangeArrowheads="1"/>
          </p:cNvSpPr>
          <p:nvPr/>
        </p:nvSpPr>
        <p:spPr bwMode="auto">
          <a:xfrm>
            <a:off x="5638800" y="5638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v</a:t>
            </a:r>
            <a:r>
              <a:rPr lang="en-US" baseline="-25000"/>
              <a:t>3</a:t>
            </a:r>
          </a:p>
        </p:txBody>
      </p:sp>
      <p:sp>
        <p:nvSpPr>
          <p:cNvPr id="41993" name="Oval 9"/>
          <p:cNvSpPr>
            <a:spLocks noChangeArrowheads="1"/>
          </p:cNvSpPr>
          <p:nvPr/>
        </p:nvSpPr>
        <p:spPr bwMode="auto">
          <a:xfrm>
            <a:off x="7239000" y="55626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v</a:t>
            </a:r>
            <a:r>
              <a:rPr lang="en-US" baseline="-25000"/>
              <a:t>4</a:t>
            </a:r>
          </a:p>
        </p:txBody>
      </p:sp>
      <p:sp>
        <p:nvSpPr>
          <p:cNvPr id="41994" name="Oval 10"/>
          <p:cNvSpPr>
            <a:spLocks noChangeArrowheads="1"/>
          </p:cNvSpPr>
          <p:nvPr/>
        </p:nvSpPr>
        <p:spPr bwMode="auto">
          <a:xfrm>
            <a:off x="5638800" y="42672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v</a:t>
            </a:r>
            <a:r>
              <a:rPr lang="en-US" baseline="-25000"/>
              <a:t>1</a:t>
            </a:r>
          </a:p>
        </p:txBody>
      </p:sp>
      <p:sp>
        <p:nvSpPr>
          <p:cNvPr id="41995" name="Oval 11"/>
          <p:cNvSpPr>
            <a:spLocks noChangeArrowheads="1"/>
          </p:cNvSpPr>
          <p:nvPr/>
        </p:nvSpPr>
        <p:spPr bwMode="auto">
          <a:xfrm>
            <a:off x="7162800" y="42672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v</a:t>
            </a:r>
            <a:r>
              <a:rPr lang="en-US" baseline="-25000"/>
              <a:t>2</a:t>
            </a:r>
          </a:p>
        </p:txBody>
      </p:sp>
      <p:sp>
        <p:nvSpPr>
          <p:cNvPr id="41996" name="Line 12"/>
          <p:cNvSpPr>
            <a:spLocks noChangeShapeType="1"/>
          </p:cNvSpPr>
          <p:nvPr/>
        </p:nvSpPr>
        <p:spPr bwMode="auto">
          <a:xfrm>
            <a:off x="2133600" y="44196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997" name="Line 13"/>
          <p:cNvSpPr>
            <a:spLocks noChangeShapeType="1"/>
          </p:cNvSpPr>
          <p:nvPr/>
        </p:nvSpPr>
        <p:spPr bwMode="auto">
          <a:xfrm>
            <a:off x="2133600" y="57150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998" name="Line 14"/>
          <p:cNvSpPr>
            <a:spLocks noChangeShapeType="1"/>
          </p:cNvSpPr>
          <p:nvPr/>
        </p:nvSpPr>
        <p:spPr bwMode="auto">
          <a:xfrm>
            <a:off x="1905000" y="4648200"/>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999" name="Line 15"/>
          <p:cNvSpPr>
            <a:spLocks noChangeShapeType="1"/>
          </p:cNvSpPr>
          <p:nvPr/>
        </p:nvSpPr>
        <p:spPr bwMode="auto">
          <a:xfrm>
            <a:off x="3352800" y="4648200"/>
            <a:ext cx="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2000" name="Line 16"/>
          <p:cNvSpPr>
            <a:spLocks noChangeShapeType="1"/>
          </p:cNvSpPr>
          <p:nvPr/>
        </p:nvSpPr>
        <p:spPr bwMode="auto">
          <a:xfrm>
            <a:off x="5791200" y="4648200"/>
            <a:ext cx="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2001" name="Line 17"/>
          <p:cNvSpPr>
            <a:spLocks noChangeShapeType="1"/>
          </p:cNvSpPr>
          <p:nvPr/>
        </p:nvSpPr>
        <p:spPr bwMode="auto">
          <a:xfrm>
            <a:off x="7391400" y="4648200"/>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2002" name="Line 18"/>
          <p:cNvSpPr>
            <a:spLocks noChangeShapeType="1"/>
          </p:cNvSpPr>
          <p:nvPr/>
        </p:nvSpPr>
        <p:spPr bwMode="auto">
          <a:xfrm>
            <a:off x="5943600" y="4572000"/>
            <a:ext cx="12954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2003" name="Line 19"/>
          <p:cNvSpPr>
            <a:spLocks noChangeShapeType="1"/>
          </p:cNvSpPr>
          <p:nvPr/>
        </p:nvSpPr>
        <p:spPr bwMode="auto">
          <a:xfrm flipH="1">
            <a:off x="6019800" y="4572000"/>
            <a:ext cx="12192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Connectivity</a:t>
            </a:r>
          </a:p>
        </p:txBody>
      </p:sp>
      <p:sp>
        <p:nvSpPr>
          <p:cNvPr id="43011" name="Rectangle 3"/>
          <p:cNvSpPr>
            <a:spLocks noGrp="1" noChangeArrowheads="1"/>
          </p:cNvSpPr>
          <p:nvPr>
            <p:ph type="body" idx="1"/>
          </p:nvPr>
        </p:nvSpPr>
        <p:spPr/>
        <p:txBody>
          <a:bodyPr/>
          <a:lstStyle/>
          <a:p>
            <a:pPr algn="just"/>
            <a:r>
              <a:rPr lang="en-US" sz="2400"/>
              <a:t>Basic Idea: In a Graph Reachability among vertices by traversing the edges </a:t>
            </a:r>
          </a:p>
          <a:p>
            <a:pPr algn="just">
              <a:buFont typeface="Wingdings" panose="05000000000000000000" pitchFamily="2" charset="2"/>
              <a:buNone/>
            </a:pPr>
            <a:r>
              <a:rPr lang="en-US" sz="2400"/>
              <a:t>	</a:t>
            </a:r>
            <a:r>
              <a:rPr lang="en-US" sz="2400">
                <a:solidFill>
                  <a:srgbClr val="237AC1"/>
                </a:solidFill>
              </a:rPr>
              <a:t>Application Example: </a:t>
            </a:r>
          </a:p>
          <a:p>
            <a:pPr algn="just">
              <a:buFont typeface="Wingdings" panose="05000000000000000000" pitchFamily="2" charset="2"/>
              <a:buNone/>
            </a:pPr>
            <a:r>
              <a:rPr lang="en-US" sz="2400">
                <a:solidFill>
                  <a:srgbClr val="237AC1"/>
                </a:solidFill>
              </a:rPr>
              <a:t>	- In a city to city road-network, if one city can be reached from another city. </a:t>
            </a:r>
          </a:p>
          <a:p>
            <a:pPr algn="just">
              <a:buFont typeface="Wingdings" panose="05000000000000000000" pitchFamily="2" charset="2"/>
              <a:buNone/>
            </a:pPr>
            <a:r>
              <a:rPr lang="en-US" sz="2400">
                <a:solidFill>
                  <a:srgbClr val="237AC1"/>
                </a:solidFill>
              </a:rPr>
              <a:t>	- Problems if determining whether a message can be sent between two    </a:t>
            </a:r>
          </a:p>
          <a:p>
            <a:pPr algn="just">
              <a:buFont typeface="Wingdings" panose="05000000000000000000" pitchFamily="2" charset="2"/>
              <a:buNone/>
            </a:pPr>
            <a:r>
              <a:rPr lang="en-US" sz="2400">
                <a:solidFill>
                  <a:srgbClr val="237AC1"/>
                </a:solidFill>
              </a:rPr>
              <a:t>       computer using intermediate links</a:t>
            </a:r>
          </a:p>
          <a:p>
            <a:pPr algn="just">
              <a:buFont typeface="Wingdings" panose="05000000000000000000" pitchFamily="2" charset="2"/>
              <a:buNone/>
            </a:pPr>
            <a:r>
              <a:rPr lang="en-US" sz="2400">
                <a:solidFill>
                  <a:srgbClr val="237AC1"/>
                </a:solidFill>
              </a:rPr>
              <a:t>	- Efficiently planning routes for data delivery in the Internet</a:t>
            </a:r>
          </a:p>
          <a:p>
            <a:pPr algn="just">
              <a:buFont typeface="Wingdings" panose="05000000000000000000" pitchFamily="2" charset="2"/>
              <a:buNone/>
            </a:pPr>
            <a:endParaRPr lang="en-US" sz="2400">
              <a:solidFill>
                <a:srgbClr val="237AC1"/>
              </a:solidFill>
            </a:endParaRPr>
          </a:p>
          <a:p>
            <a:pPr algn="just">
              <a:buFont typeface="Wingdings" panose="05000000000000000000" pitchFamily="2" charset="2"/>
              <a:buNone/>
            </a:pPr>
            <a:r>
              <a:rPr lang="en-US" sz="2000">
                <a:solidFill>
                  <a:srgbClr val="237AC1"/>
                </a:solidFill>
              </a:rPr>
              <a:t>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Connectivity – Path</a:t>
            </a:r>
          </a:p>
        </p:txBody>
      </p:sp>
      <p:sp>
        <p:nvSpPr>
          <p:cNvPr id="44035" name="Rectangle 3"/>
          <p:cNvSpPr>
            <a:spLocks noGrp="1" noChangeArrowheads="1"/>
          </p:cNvSpPr>
          <p:nvPr>
            <p:ph type="body" idx="1"/>
          </p:nvPr>
        </p:nvSpPr>
        <p:spPr>
          <a:xfrm>
            <a:off x="914400" y="1981200"/>
            <a:ext cx="7848600" cy="2362200"/>
          </a:xfrm>
        </p:spPr>
        <p:txBody>
          <a:bodyPr/>
          <a:lstStyle/>
          <a:p>
            <a:pPr algn="just">
              <a:lnSpc>
                <a:spcPct val="80000"/>
              </a:lnSpc>
              <a:buFont typeface="Wingdings" panose="05000000000000000000" pitchFamily="2" charset="2"/>
              <a:buNone/>
            </a:pPr>
            <a:r>
              <a:rPr lang="en-US" sz="1800"/>
              <a:t>	</a:t>
            </a:r>
            <a:r>
              <a:rPr lang="en-US" sz="2400"/>
              <a:t>A </a:t>
            </a:r>
            <a:r>
              <a:rPr lang="en-US" sz="2400" b="1"/>
              <a:t>Path</a:t>
            </a:r>
            <a:r>
              <a:rPr lang="en-US" sz="2400"/>
              <a:t> is a sequence of edges that begins at a vertex of a graph and travels along edges of the graph, always connecting pairs of adjacent vertices.</a:t>
            </a:r>
          </a:p>
          <a:p>
            <a:pPr>
              <a:lnSpc>
                <a:spcPct val="80000"/>
              </a:lnSpc>
              <a:buFont typeface="Wingdings" panose="05000000000000000000" pitchFamily="2" charset="2"/>
              <a:buNone/>
            </a:pPr>
            <a:r>
              <a:rPr lang="en-US" sz="2400"/>
              <a:t>	</a:t>
            </a:r>
          </a:p>
          <a:p>
            <a:pPr algn="just">
              <a:lnSpc>
                <a:spcPct val="80000"/>
              </a:lnSpc>
              <a:buFont typeface="Wingdings" panose="05000000000000000000" pitchFamily="2" charset="2"/>
              <a:buNone/>
            </a:pPr>
            <a:r>
              <a:rPr lang="en-US" sz="2400"/>
              <a:t>	</a:t>
            </a:r>
            <a:r>
              <a:rPr lang="en-US" sz="2400">
                <a:solidFill>
                  <a:srgbClr val="237AC1"/>
                </a:solidFill>
              </a:rPr>
              <a:t>Representation example: G = (V, E), Path P represented, from u to v is {{u, 1}, {1, 4}, {4, 5}, {5, v}}</a:t>
            </a:r>
            <a:endParaRPr lang="en-US" sz="2400" b="1">
              <a:solidFill>
                <a:srgbClr val="237AC1"/>
              </a:solidFill>
            </a:endParaRPr>
          </a:p>
        </p:txBody>
      </p:sp>
      <p:sp>
        <p:nvSpPr>
          <p:cNvPr id="44036" name="Oval 4"/>
          <p:cNvSpPr>
            <a:spLocks noChangeArrowheads="1"/>
          </p:cNvSpPr>
          <p:nvPr/>
        </p:nvSpPr>
        <p:spPr bwMode="auto">
          <a:xfrm>
            <a:off x="2743200" y="4876800"/>
            <a:ext cx="304800" cy="3048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1</a:t>
            </a:r>
          </a:p>
        </p:txBody>
      </p:sp>
      <p:sp>
        <p:nvSpPr>
          <p:cNvPr id="44037" name="Oval 5"/>
          <p:cNvSpPr>
            <a:spLocks noChangeArrowheads="1"/>
          </p:cNvSpPr>
          <p:nvPr/>
        </p:nvSpPr>
        <p:spPr bwMode="auto">
          <a:xfrm>
            <a:off x="1905000" y="5486400"/>
            <a:ext cx="304800" cy="3048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u</a:t>
            </a:r>
          </a:p>
        </p:txBody>
      </p:sp>
      <p:sp>
        <p:nvSpPr>
          <p:cNvPr id="44038" name="Oval 6"/>
          <p:cNvSpPr>
            <a:spLocks noChangeArrowheads="1"/>
          </p:cNvSpPr>
          <p:nvPr/>
        </p:nvSpPr>
        <p:spPr bwMode="auto">
          <a:xfrm>
            <a:off x="3733800" y="5257800"/>
            <a:ext cx="304800" cy="304800"/>
          </a:xfrm>
          <a:prstGeom prst="ellipse">
            <a:avLst/>
          </a:prstGeom>
          <a:solidFill>
            <a:schemeClr val="accent2"/>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3</a:t>
            </a:r>
          </a:p>
        </p:txBody>
      </p:sp>
      <p:sp>
        <p:nvSpPr>
          <p:cNvPr id="44039" name="Oval 7"/>
          <p:cNvSpPr>
            <a:spLocks noChangeArrowheads="1"/>
          </p:cNvSpPr>
          <p:nvPr/>
        </p:nvSpPr>
        <p:spPr bwMode="auto">
          <a:xfrm>
            <a:off x="3124200" y="5943600"/>
            <a:ext cx="304800" cy="3048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4</a:t>
            </a:r>
          </a:p>
        </p:txBody>
      </p:sp>
      <p:sp>
        <p:nvSpPr>
          <p:cNvPr id="44040" name="Oval 8"/>
          <p:cNvSpPr>
            <a:spLocks noChangeArrowheads="1"/>
          </p:cNvSpPr>
          <p:nvPr/>
        </p:nvSpPr>
        <p:spPr bwMode="auto">
          <a:xfrm>
            <a:off x="4648200" y="5867400"/>
            <a:ext cx="304800" cy="3048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5</a:t>
            </a:r>
          </a:p>
        </p:txBody>
      </p:sp>
      <p:sp>
        <p:nvSpPr>
          <p:cNvPr id="44041" name="Oval 9"/>
          <p:cNvSpPr>
            <a:spLocks noChangeArrowheads="1"/>
          </p:cNvSpPr>
          <p:nvPr/>
        </p:nvSpPr>
        <p:spPr bwMode="auto">
          <a:xfrm>
            <a:off x="4114800" y="4648200"/>
            <a:ext cx="304800" cy="304800"/>
          </a:xfrm>
          <a:prstGeom prst="ellipse">
            <a:avLst/>
          </a:prstGeom>
          <a:solidFill>
            <a:schemeClr val="accent2"/>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2</a:t>
            </a:r>
          </a:p>
        </p:txBody>
      </p:sp>
      <p:sp>
        <p:nvSpPr>
          <p:cNvPr id="44042" name="Oval 10"/>
          <p:cNvSpPr>
            <a:spLocks noChangeArrowheads="1"/>
          </p:cNvSpPr>
          <p:nvPr/>
        </p:nvSpPr>
        <p:spPr bwMode="auto">
          <a:xfrm>
            <a:off x="6019800" y="4953000"/>
            <a:ext cx="304800" cy="3048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v</a:t>
            </a:r>
          </a:p>
        </p:txBody>
      </p:sp>
      <p:sp>
        <p:nvSpPr>
          <p:cNvPr id="44043" name="Line 11"/>
          <p:cNvSpPr>
            <a:spLocks noChangeShapeType="1"/>
          </p:cNvSpPr>
          <p:nvPr/>
        </p:nvSpPr>
        <p:spPr bwMode="auto">
          <a:xfrm flipV="1">
            <a:off x="2133600" y="5105400"/>
            <a:ext cx="609600" cy="38100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4044" name="Line 12"/>
          <p:cNvSpPr>
            <a:spLocks noChangeShapeType="1"/>
          </p:cNvSpPr>
          <p:nvPr/>
        </p:nvSpPr>
        <p:spPr bwMode="auto">
          <a:xfrm>
            <a:off x="2971800" y="5181600"/>
            <a:ext cx="228600" cy="76200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4045" name="Line 13"/>
          <p:cNvSpPr>
            <a:spLocks noChangeShapeType="1"/>
          </p:cNvSpPr>
          <p:nvPr/>
        </p:nvSpPr>
        <p:spPr bwMode="auto">
          <a:xfrm>
            <a:off x="3429000" y="6096000"/>
            <a:ext cx="1219200" cy="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4046" name="Line 14"/>
          <p:cNvSpPr>
            <a:spLocks noChangeShapeType="1"/>
          </p:cNvSpPr>
          <p:nvPr/>
        </p:nvSpPr>
        <p:spPr bwMode="auto">
          <a:xfrm flipV="1">
            <a:off x="4876800" y="5181600"/>
            <a:ext cx="1143000" cy="76200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4047" name="Line 15"/>
          <p:cNvSpPr>
            <a:spLocks noChangeShapeType="1"/>
          </p:cNvSpPr>
          <p:nvPr/>
        </p:nvSpPr>
        <p:spPr bwMode="auto">
          <a:xfrm flipH="1">
            <a:off x="3962400" y="4953000"/>
            <a:ext cx="228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4048" name="Line 16"/>
          <p:cNvSpPr>
            <a:spLocks noChangeShapeType="1"/>
          </p:cNvSpPr>
          <p:nvPr/>
        </p:nvSpPr>
        <p:spPr bwMode="auto">
          <a:xfrm flipH="1">
            <a:off x="3352800" y="5486400"/>
            <a:ext cx="381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t>Connectivity – Path</a:t>
            </a:r>
          </a:p>
        </p:txBody>
      </p:sp>
      <p:sp>
        <p:nvSpPr>
          <p:cNvPr id="46083" name="Rectangle 3"/>
          <p:cNvSpPr>
            <a:spLocks noGrp="1" noChangeArrowheads="1"/>
          </p:cNvSpPr>
          <p:nvPr>
            <p:ph type="body" idx="1"/>
          </p:nvPr>
        </p:nvSpPr>
        <p:spPr>
          <a:xfrm>
            <a:off x="914400" y="1981200"/>
            <a:ext cx="7924800" cy="4495800"/>
          </a:xfrm>
        </p:spPr>
        <p:txBody>
          <a:bodyPr/>
          <a:lstStyle/>
          <a:p>
            <a:pPr>
              <a:lnSpc>
                <a:spcPct val="80000"/>
              </a:lnSpc>
              <a:buFont typeface="Wingdings" panose="05000000000000000000" pitchFamily="2" charset="2"/>
              <a:buNone/>
            </a:pPr>
            <a:r>
              <a:rPr lang="en-US" sz="2000" b="1"/>
              <a:t>Definition for Directed Graphs</a:t>
            </a:r>
          </a:p>
          <a:p>
            <a:pPr algn="just">
              <a:lnSpc>
                <a:spcPct val="80000"/>
              </a:lnSpc>
              <a:buFont typeface="Wingdings" panose="05000000000000000000" pitchFamily="2" charset="2"/>
              <a:buNone/>
            </a:pPr>
            <a:r>
              <a:rPr lang="en-US" sz="2000"/>
              <a:t>	A </a:t>
            </a:r>
            <a:r>
              <a:rPr lang="en-US" sz="2000" b="1"/>
              <a:t>Path</a:t>
            </a:r>
            <a:r>
              <a:rPr lang="en-US" sz="2000"/>
              <a:t> of length n (&gt; 0) from u to v in G is a sequence of n edges e</a:t>
            </a:r>
            <a:r>
              <a:rPr lang="en-US" sz="2000" baseline="-25000"/>
              <a:t>1</a:t>
            </a:r>
            <a:r>
              <a:rPr lang="en-US" sz="2000"/>
              <a:t>, e</a:t>
            </a:r>
            <a:r>
              <a:rPr lang="en-US" sz="2000" baseline="-12000"/>
              <a:t>2</a:t>
            </a:r>
            <a:r>
              <a:rPr lang="en-US" sz="2000" baseline="-25000"/>
              <a:t> </a:t>
            </a:r>
            <a:r>
              <a:rPr lang="en-US" sz="2000"/>
              <a:t>, e</a:t>
            </a:r>
            <a:r>
              <a:rPr lang="en-US" sz="2000" baseline="-25000"/>
              <a:t>3</a:t>
            </a:r>
            <a:r>
              <a:rPr lang="en-US" sz="2000"/>
              <a:t>, …, e</a:t>
            </a:r>
            <a:r>
              <a:rPr lang="en-US" sz="2000" baseline="-25000"/>
              <a:t>n </a:t>
            </a:r>
            <a:r>
              <a:rPr lang="en-US" sz="2000"/>
              <a:t>of G such that f (e</a:t>
            </a:r>
            <a:r>
              <a:rPr lang="en-US" sz="2000" baseline="-25000"/>
              <a:t>1</a:t>
            </a:r>
            <a:r>
              <a:rPr lang="en-US" sz="2000"/>
              <a:t>) = (x</a:t>
            </a:r>
            <a:r>
              <a:rPr lang="en-US" sz="2000" baseline="-10000"/>
              <a:t>o</a:t>
            </a:r>
            <a:r>
              <a:rPr lang="en-US" sz="2000"/>
              <a:t>, x</a:t>
            </a:r>
            <a:r>
              <a:rPr lang="en-US" sz="2000" baseline="-25000"/>
              <a:t>1</a:t>
            </a:r>
            <a:r>
              <a:rPr lang="en-US" sz="2000"/>
              <a:t>), f (e</a:t>
            </a:r>
            <a:r>
              <a:rPr lang="en-US" sz="2000" baseline="-25000"/>
              <a:t>2</a:t>
            </a:r>
            <a:r>
              <a:rPr lang="en-US" sz="2000"/>
              <a:t>) = (x</a:t>
            </a:r>
            <a:r>
              <a:rPr lang="en-US" sz="2000" baseline="-25000"/>
              <a:t>1</a:t>
            </a:r>
            <a:r>
              <a:rPr lang="en-US" sz="2000"/>
              <a:t>, x</a:t>
            </a:r>
            <a:r>
              <a:rPr lang="en-US" sz="2000" baseline="-25000"/>
              <a:t>2)</a:t>
            </a:r>
            <a:r>
              <a:rPr lang="en-US" sz="2000"/>
              <a:t>, …, f (e</a:t>
            </a:r>
            <a:r>
              <a:rPr lang="en-US" sz="2000" baseline="-25000"/>
              <a:t>n</a:t>
            </a:r>
            <a:r>
              <a:rPr lang="en-US" sz="2000"/>
              <a:t>) = (x</a:t>
            </a:r>
            <a:r>
              <a:rPr lang="en-US" sz="2000" baseline="-25000"/>
              <a:t>n-1</a:t>
            </a:r>
            <a:r>
              <a:rPr lang="en-US" sz="2000"/>
              <a:t>, x</a:t>
            </a:r>
            <a:r>
              <a:rPr lang="en-US" sz="2000" baseline="-25000"/>
              <a:t>n)</a:t>
            </a:r>
            <a:r>
              <a:rPr lang="en-US" sz="2000"/>
              <a:t>, where x</a:t>
            </a:r>
            <a:r>
              <a:rPr lang="en-US" sz="2000" baseline="-25000"/>
              <a:t>0</a:t>
            </a:r>
            <a:r>
              <a:rPr lang="en-US" sz="2000"/>
              <a:t> = u and x</a:t>
            </a:r>
            <a:r>
              <a:rPr lang="en-US" sz="2000" baseline="-25000"/>
              <a:t>n</a:t>
            </a:r>
            <a:r>
              <a:rPr lang="en-US" sz="2000"/>
              <a:t> = v. A path is said to pass through x</a:t>
            </a:r>
            <a:r>
              <a:rPr lang="en-US" sz="2000" baseline="-25000"/>
              <a:t>0</a:t>
            </a:r>
            <a:r>
              <a:rPr lang="en-US" sz="2000"/>
              <a:t>, x</a:t>
            </a:r>
            <a:r>
              <a:rPr lang="en-US" sz="2000" baseline="-25000"/>
              <a:t>1</a:t>
            </a:r>
            <a:r>
              <a:rPr lang="en-US" sz="2000"/>
              <a:t>, …, x</a:t>
            </a:r>
            <a:r>
              <a:rPr lang="en-US" sz="2000" baseline="-25000"/>
              <a:t>n  </a:t>
            </a:r>
            <a:r>
              <a:rPr lang="en-US" sz="2000"/>
              <a:t>or traverse e</a:t>
            </a:r>
            <a:r>
              <a:rPr lang="en-US" sz="2000" baseline="-25000"/>
              <a:t>1</a:t>
            </a:r>
            <a:r>
              <a:rPr lang="en-US" sz="2000"/>
              <a:t>, e</a:t>
            </a:r>
            <a:r>
              <a:rPr lang="en-US" sz="2000" baseline="-25000"/>
              <a:t>2 </a:t>
            </a:r>
            <a:r>
              <a:rPr lang="en-US" sz="2000"/>
              <a:t>, e</a:t>
            </a:r>
            <a:r>
              <a:rPr lang="en-US" sz="2000" baseline="-25000"/>
              <a:t>3</a:t>
            </a:r>
            <a:r>
              <a:rPr lang="en-US" sz="2000"/>
              <a:t>, …, e</a:t>
            </a:r>
            <a:r>
              <a:rPr lang="en-US" sz="2000" baseline="-25000"/>
              <a:t>n </a:t>
            </a:r>
            <a:endParaRPr lang="en-US" sz="2000"/>
          </a:p>
          <a:p>
            <a:pPr algn="just">
              <a:lnSpc>
                <a:spcPct val="80000"/>
              </a:lnSpc>
              <a:buFont typeface="Wingdings" panose="05000000000000000000" pitchFamily="2" charset="2"/>
              <a:buNone/>
            </a:pPr>
            <a:endParaRPr lang="en-US" sz="2000"/>
          </a:p>
          <a:p>
            <a:pPr algn="just">
              <a:lnSpc>
                <a:spcPct val="80000"/>
              </a:lnSpc>
              <a:buFont typeface="Wingdings" panose="05000000000000000000" pitchFamily="2" charset="2"/>
              <a:buNone/>
            </a:pPr>
            <a:r>
              <a:rPr lang="en-US" sz="2000"/>
              <a:t>For Simple Graphs, sequence is x</a:t>
            </a:r>
            <a:r>
              <a:rPr lang="en-US" sz="2000" baseline="-12000"/>
              <a:t>0</a:t>
            </a:r>
            <a:r>
              <a:rPr lang="en-US" sz="2000"/>
              <a:t>, x</a:t>
            </a:r>
            <a:r>
              <a:rPr lang="en-US" sz="2000" baseline="-25000"/>
              <a:t>1</a:t>
            </a:r>
            <a:r>
              <a:rPr lang="en-US" sz="2000"/>
              <a:t>, …, x</a:t>
            </a:r>
            <a:r>
              <a:rPr lang="en-US" sz="2000" baseline="-25000"/>
              <a:t>n</a:t>
            </a:r>
            <a:endParaRPr lang="en-US" sz="2000"/>
          </a:p>
          <a:p>
            <a:pPr algn="just">
              <a:lnSpc>
                <a:spcPct val="80000"/>
              </a:lnSpc>
              <a:buFont typeface="Wingdings" panose="05000000000000000000" pitchFamily="2" charset="2"/>
              <a:buNone/>
            </a:pPr>
            <a:endParaRPr lang="en-US" sz="2000"/>
          </a:p>
          <a:p>
            <a:pPr algn="just">
              <a:lnSpc>
                <a:spcPct val="80000"/>
              </a:lnSpc>
              <a:buFont typeface="Wingdings" panose="05000000000000000000" pitchFamily="2" charset="2"/>
              <a:buNone/>
            </a:pPr>
            <a:r>
              <a:rPr lang="en-US" sz="2000"/>
              <a:t>	In directed multigraphs when it is not necessary to distinguish between their edges, we can use sequence of vertices to represent the path</a:t>
            </a:r>
          </a:p>
          <a:p>
            <a:pPr algn="just">
              <a:lnSpc>
                <a:spcPct val="80000"/>
              </a:lnSpc>
              <a:buFont typeface="Wingdings" panose="05000000000000000000" pitchFamily="2" charset="2"/>
              <a:buNone/>
            </a:pPr>
            <a:endParaRPr lang="en-US" sz="2000"/>
          </a:p>
          <a:p>
            <a:pPr algn="just">
              <a:lnSpc>
                <a:spcPct val="80000"/>
              </a:lnSpc>
              <a:buFont typeface="Wingdings" panose="05000000000000000000" pitchFamily="2" charset="2"/>
              <a:buNone/>
            </a:pPr>
            <a:r>
              <a:rPr lang="en-US" sz="2000" b="1"/>
              <a:t>	Circuit/Cycle:</a:t>
            </a:r>
            <a:r>
              <a:rPr lang="en-US" sz="2000"/>
              <a:t> u = v, length of path &gt; 0</a:t>
            </a:r>
          </a:p>
          <a:p>
            <a:pPr algn="just">
              <a:lnSpc>
                <a:spcPct val="80000"/>
              </a:lnSpc>
              <a:buFont typeface="Wingdings" panose="05000000000000000000" pitchFamily="2" charset="2"/>
              <a:buNone/>
            </a:pPr>
            <a:endParaRPr lang="en-US" sz="2000"/>
          </a:p>
          <a:p>
            <a:pPr algn="just">
              <a:lnSpc>
                <a:spcPct val="80000"/>
              </a:lnSpc>
              <a:buFont typeface="Wingdings" panose="05000000000000000000" pitchFamily="2" charset="2"/>
              <a:buNone/>
            </a:pPr>
            <a:r>
              <a:rPr lang="en-US" sz="2000" b="1"/>
              <a:t>	Simple Path:</a:t>
            </a:r>
            <a:r>
              <a:rPr lang="en-US" sz="2000"/>
              <a:t> does not contain an edge more than once</a:t>
            </a:r>
          </a:p>
          <a:p>
            <a:pPr>
              <a:lnSpc>
                <a:spcPct val="80000"/>
              </a:lnSpc>
            </a:pPr>
            <a:endParaRPr lang="en-US" sz="200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t>Connectivity – Connectedness</a:t>
            </a:r>
          </a:p>
        </p:txBody>
      </p:sp>
      <p:sp>
        <p:nvSpPr>
          <p:cNvPr id="47107" name="Rectangle 3"/>
          <p:cNvSpPr>
            <a:spLocks noGrp="1" noChangeArrowheads="1"/>
          </p:cNvSpPr>
          <p:nvPr>
            <p:ph type="body" idx="1"/>
          </p:nvPr>
        </p:nvSpPr>
        <p:spPr>
          <a:xfrm>
            <a:off x="1182688" y="2017713"/>
            <a:ext cx="7580312" cy="2859087"/>
          </a:xfrm>
        </p:spPr>
        <p:txBody>
          <a:bodyPr/>
          <a:lstStyle/>
          <a:p>
            <a:pPr>
              <a:lnSpc>
                <a:spcPct val="80000"/>
              </a:lnSpc>
              <a:buFont typeface="Wingdings" panose="05000000000000000000" pitchFamily="2" charset="2"/>
              <a:buNone/>
            </a:pPr>
            <a:r>
              <a:rPr lang="en-US" sz="2800" b="1"/>
              <a:t>Undirected Graph</a:t>
            </a:r>
          </a:p>
          <a:p>
            <a:pPr algn="just">
              <a:lnSpc>
                <a:spcPct val="80000"/>
              </a:lnSpc>
              <a:buFont typeface="Wingdings" panose="05000000000000000000" pitchFamily="2" charset="2"/>
              <a:buNone/>
            </a:pPr>
            <a:r>
              <a:rPr lang="en-US" sz="3600"/>
              <a:t>	</a:t>
            </a:r>
            <a:r>
              <a:rPr lang="en-US" sz="2400"/>
              <a:t>An undirected graph is connected if there exists is a simple path between every pair of vertices</a:t>
            </a:r>
          </a:p>
          <a:p>
            <a:pPr algn="just">
              <a:lnSpc>
                <a:spcPct val="80000"/>
              </a:lnSpc>
              <a:buFont typeface="Wingdings" panose="05000000000000000000" pitchFamily="2" charset="2"/>
              <a:buNone/>
            </a:pPr>
            <a:r>
              <a:rPr lang="en-US" sz="2400">
                <a:solidFill>
                  <a:srgbClr val="237AC1"/>
                </a:solidFill>
              </a:rPr>
              <a:t>	</a:t>
            </a:r>
          </a:p>
          <a:p>
            <a:pPr algn="just">
              <a:lnSpc>
                <a:spcPct val="80000"/>
              </a:lnSpc>
              <a:buFont typeface="Wingdings" panose="05000000000000000000" pitchFamily="2" charset="2"/>
              <a:buNone/>
            </a:pPr>
            <a:r>
              <a:rPr lang="en-US" sz="2400">
                <a:solidFill>
                  <a:srgbClr val="237AC1"/>
                </a:solidFill>
              </a:rPr>
              <a:t>Representation Example: G (V, E) is connected since for V = {v</a:t>
            </a:r>
            <a:r>
              <a:rPr lang="en-US" sz="2400" baseline="-25000">
                <a:solidFill>
                  <a:srgbClr val="237AC1"/>
                </a:solidFill>
              </a:rPr>
              <a:t>1</a:t>
            </a:r>
            <a:r>
              <a:rPr lang="en-US" sz="2400">
                <a:solidFill>
                  <a:srgbClr val="237AC1"/>
                </a:solidFill>
              </a:rPr>
              <a:t>, v</a:t>
            </a:r>
            <a:r>
              <a:rPr lang="en-US" sz="2400" baseline="-25000">
                <a:solidFill>
                  <a:srgbClr val="237AC1"/>
                </a:solidFill>
              </a:rPr>
              <a:t>2</a:t>
            </a:r>
            <a:r>
              <a:rPr lang="en-US" sz="2400">
                <a:solidFill>
                  <a:srgbClr val="237AC1"/>
                </a:solidFill>
              </a:rPr>
              <a:t>, v</a:t>
            </a:r>
            <a:r>
              <a:rPr lang="en-US" sz="2400" baseline="-25000">
                <a:solidFill>
                  <a:srgbClr val="237AC1"/>
                </a:solidFill>
              </a:rPr>
              <a:t>3</a:t>
            </a:r>
            <a:r>
              <a:rPr lang="en-US" sz="2400">
                <a:solidFill>
                  <a:srgbClr val="237AC1"/>
                </a:solidFill>
              </a:rPr>
              <a:t>, v</a:t>
            </a:r>
            <a:r>
              <a:rPr lang="en-US" sz="2400" baseline="-25000">
                <a:solidFill>
                  <a:srgbClr val="237AC1"/>
                </a:solidFill>
              </a:rPr>
              <a:t>4</a:t>
            </a:r>
            <a:r>
              <a:rPr lang="en-US" sz="2400">
                <a:solidFill>
                  <a:srgbClr val="237AC1"/>
                </a:solidFill>
              </a:rPr>
              <a:t>, v</a:t>
            </a:r>
            <a:r>
              <a:rPr lang="en-US" sz="2400" baseline="-25000">
                <a:solidFill>
                  <a:srgbClr val="237AC1"/>
                </a:solidFill>
              </a:rPr>
              <a:t>5</a:t>
            </a:r>
            <a:r>
              <a:rPr lang="en-US" sz="2400">
                <a:solidFill>
                  <a:srgbClr val="237AC1"/>
                </a:solidFill>
              </a:rPr>
              <a:t>}, there exists a path between {v</a:t>
            </a:r>
            <a:r>
              <a:rPr lang="en-US" sz="2400" baseline="-25000">
                <a:solidFill>
                  <a:srgbClr val="237AC1"/>
                </a:solidFill>
              </a:rPr>
              <a:t>i</a:t>
            </a:r>
            <a:r>
              <a:rPr lang="en-US" sz="2400">
                <a:solidFill>
                  <a:srgbClr val="237AC1"/>
                </a:solidFill>
              </a:rPr>
              <a:t>, v</a:t>
            </a:r>
            <a:r>
              <a:rPr lang="en-US" sz="2400" baseline="-25000">
                <a:solidFill>
                  <a:srgbClr val="237AC1"/>
                </a:solidFill>
              </a:rPr>
              <a:t>j</a:t>
            </a:r>
            <a:r>
              <a:rPr lang="en-US" sz="2400">
                <a:solidFill>
                  <a:srgbClr val="237AC1"/>
                </a:solidFill>
              </a:rPr>
              <a:t>}, 1 ≤ i, j≤ 5</a:t>
            </a:r>
          </a:p>
          <a:p>
            <a:pPr algn="just">
              <a:lnSpc>
                <a:spcPct val="80000"/>
              </a:lnSpc>
              <a:buFont typeface="Wingdings" panose="05000000000000000000" pitchFamily="2" charset="2"/>
              <a:buNone/>
            </a:pPr>
            <a:endParaRPr lang="en-US" sz="2400">
              <a:solidFill>
                <a:srgbClr val="237AC1"/>
              </a:solidFill>
            </a:endParaRPr>
          </a:p>
        </p:txBody>
      </p:sp>
      <p:sp>
        <p:nvSpPr>
          <p:cNvPr id="47108" name="Oval 4"/>
          <p:cNvSpPr>
            <a:spLocks noChangeArrowheads="1"/>
          </p:cNvSpPr>
          <p:nvPr/>
        </p:nvSpPr>
        <p:spPr bwMode="auto">
          <a:xfrm>
            <a:off x="2895600" y="5029200"/>
            <a:ext cx="304800" cy="3048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t>v</a:t>
            </a:r>
            <a:r>
              <a:rPr lang="en-US" sz="1200" baseline="-25000"/>
              <a:t>1</a:t>
            </a:r>
          </a:p>
        </p:txBody>
      </p:sp>
      <p:sp>
        <p:nvSpPr>
          <p:cNvPr id="47109" name="Oval 5"/>
          <p:cNvSpPr>
            <a:spLocks noChangeArrowheads="1"/>
          </p:cNvSpPr>
          <p:nvPr/>
        </p:nvSpPr>
        <p:spPr bwMode="auto">
          <a:xfrm>
            <a:off x="3429000" y="5715000"/>
            <a:ext cx="304800" cy="3048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t>v</a:t>
            </a:r>
            <a:r>
              <a:rPr lang="en-US" sz="1200" baseline="-25000"/>
              <a:t>2</a:t>
            </a:r>
          </a:p>
        </p:txBody>
      </p:sp>
      <p:sp>
        <p:nvSpPr>
          <p:cNvPr id="47110" name="Oval 6"/>
          <p:cNvSpPr>
            <a:spLocks noChangeArrowheads="1"/>
          </p:cNvSpPr>
          <p:nvPr/>
        </p:nvSpPr>
        <p:spPr bwMode="auto">
          <a:xfrm>
            <a:off x="4038600" y="5029200"/>
            <a:ext cx="304800" cy="3048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t>v</a:t>
            </a:r>
            <a:r>
              <a:rPr lang="en-US" sz="1200" baseline="-25000"/>
              <a:t>3</a:t>
            </a:r>
          </a:p>
        </p:txBody>
      </p:sp>
      <p:sp>
        <p:nvSpPr>
          <p:cNvPr id="47111" name="Oval 7"/>
          <p:cNvSpPr>
            <a:spLocks noChangeArrowheads="1"/>
          </p:cNvSpPr>
          <p:nvPr/>
        </p:nvSpPr>
        <p:spPr bwMode="auto">
          <a:xfrm>
            <a:off x="5486400" y="5715000"/>
            <a:ext cx="304800" cy="3048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t>v</a:t>
            </a:r>
            <a:r>
              <a:rPr lang="en-US" sz="1200" baseline="-25000"/>
              <a:t>5</a:t>
            </a:r>
          </a:p>
        </p:txBody>
      </p:sp>
      <p:sp>
        <p:nvSpPr>
          <p:cNvPr id="47112" name="Oval 8"/>
          <p:cNvSpPr>
            <a:spLocks noChangeArrowheads="1"/>
          </p:cNvSpPr>
          <p:nvPr/>
        </p:nvSpPr>
        <p:spPr bwMode="auto">
          <a:xfrm>
            <a:off x="5257800" y="4876800"/>
            <a:ext cx="304800" cy="3048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t>v</a:t>
            </a:r>
            <a:r>
              <a:rPr lang="en-US" sz="1200" baseline="-25000"/>
              <a:t>4</a:t>
            </a:r>
          </a:p>
        </p:txBody>
      </p:sp>
      <p:sp>
        <p:nvSpPr>
          <p:cNvPr id="47113" name="Line 9"/>
          <p:cNvSpPr>
            <a:spLocks noChangeShapeType="1"/>
          </p:cNvSpPr>
          <p:nvPr/>
        </p:nvSpPr>
        <p:spPr bwMode="auto">
          <a:xfrm>
            <a:off x="3200400" y="51816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7114" name="Line 10"/>
          <p:cNvSpPr>
            <a:spLocks noChangeShapeType="1"/>
          </p:cNvSpPr>
          <p:nvPr/>
        </p:nvSpPr>
        <p:spPr bwMode="auto">
          <a:xfrm flipV="1">
            <a:off x="3733800" y="5257800"/>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7115" name="Line 11"/>
          <p:cNvSpPr>
            <a:spLocks noChangeShapeType="1"/>
          </p:cNvSpPr>
          <p:nvPr/>
        </p:nvSpPr>
        <p:spPr bwMode="auto">
          <a:xfrm>
            <a:off x="4343400" y="5105400"/>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7116" name="Line 12"/>
          <p:cNvSpPr>
            <a:spLocks noChangeShapeType="1"/>
          </p:cNvSpPr>
          <p:nvPr/>
        </p:nvSpPr>
        <p:spPr bwMode="auto">
          <a:xfrm>
            <a:off x="5410200" y="5181600"/>
            <a:ext cx="1524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Definitions - Graph</a:t>
            </a:r>
          </a:p>
        </p:txBody>
      </p:sp>
      <p:sp>
        <p:nvSpPr>
          <p:cNvPr id="9219" name="Rectangle 3"/>
          <p:cNvSpPr>
            <a:spLocks noGrp="1" noChangeArrowheads="1"/>
          </p:cNvSpPr>
          <p:nvPr>
            <p:ph type="body" idx="1"/>
          </p:nvPr>
        </p:nvSpPr>
        <p:spPr>
          <a:xfrm>
            <a:off x="762000" y="1905000"/>
            <a:ext cx="7924800" cy="2590800"/>
          </a:xfrm>
        </p:spPr>
        <p:txBody>
          <a:bodyPr/>
          <a:lstStyle/>
          <a:p>
            <a:pPr algn="just">
              <a:buFont typeface="Wingdings" panose="05000000000000000000" pitchFamily="2" charset="2"/>
              <a:buNone/>
            </a:pPr>
            <a:r>
              <a:rPr lang="en-US" sz="2800" b="1"/>
              <a:t>	</a:t>
            </a:r>
          </a:p>
          <a:p>
            <a:pPr algn="just">
              <a:buFont typeface="Wingdings" panose="05000000000000000000" pitchFamily="2" charset="2"/>
              <a:buNone/>
            </a:pPr>
            <a:r>
              <a:rPr lang="en-US" sz="2800" b="1"/>
              <a:t>	</a:t>
            </a:r>
            <a:r>
              <a:rPr lang="en-US" sz="2800"/>
              <a:t>A generalization of the simple concept of a set of dots, links, </a:t>
            </a:r>
            <a:r>
              <a:rPr lang="en-US" sz="2800">
                <a:hlinkClick r:id="rId2" tooltip="Edge"/>
              </a:rPr>
              <a:t>edges</a:t>
            </a:r>
            <a:r>
              <a:rPr lang="en-US" sz="2800"/>
              <a:t> or arcs. </a:t>
            </a:r>
          </a:p>
          <a:p>
            <a:pPr algn="just">
              <a:buFont typeface="Wingdings" panose="05000000000000000000" pitchFamily="2" charset="2"/>
              <a:buNone/>
            </a:pPr>
            <a:r>
              <a:rPr lang="en-US" b="1"/>
              <a:t>	</a:t>
            </a:r>
            <a:r>
              <a:rPr lang="en-US" sz="2400" i="1"/>
              <a:t>Representation: </a:t>
            </a:r>
            <a:r>
              <a:rPr lang="en-US" sz="2000" i="1"/>
              <a:t>Graph G =(V, E) consists set of vertices denoted by V, or by V(G) and set of edges E, or E(G)</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t>Connectivity – Connectedness</a:t>
            </a:r>
          </a:p>
        </p:txBody>
      </p:sp>
      <p:sp>
        <p:nvSpPr>
          <p:cNvPr id="48131" name="Rectangle 3"/>
          <p:cNvSpPr>
            <a:spLocks noGrp="1" noChangeArrowheads="1"/>
          </p:cNvSpPr>
          <p:nvPr>
            <p:ph type="body" idx="1"/>
          </p:nvPr>
        </p:nvSpPr>
        <p:spPr>
          <a:xfrm>
            <a:off x="1143000" y="1981200"/>
            <a:ext cx="7772400" cy="3200400"/>
          </a:xfrm>
        </p:spPr>
        <p:txBody>
          <a:bodyPr/>
          <a:lstStyle/>
          <a:p>
            <a:pPr algn="just">
              <a:lnSpc>
                <a:spcPct val="80000"/>
              </a:lnSpc>
              <a:buFont typeface="Wingdings" panose="05000000000000000000" pitchFamily="2" charset="2"/>
              <a:buNone/>
            </a:pPr>
            <a:r>
              <a:rPr lang="en-US" sz="2400" b="1"/>
              <a:t>Undirected Graph</a:t>
            </a:r>
          </a:p>
          <a:p>
            <a:pPr algn="just">
              <a:lnSpc>
                <a:spcPct val="80000"/>
              </a:lnSpc>
              <a:buFont typeface="Wingdings" panose="05000000000000000000" pitchFamily="2" charset="2"/>
              <a:buNone/>
            </a:pPr>
            <a:endParaRPr lang="en-US" sz="2400" b="1"/>
          </a:p>
          <a:p>
            <a:pPr algn="just">
              <a:lnSpc>
                <a:spcPct val="80000"/>
              </a:lnSpc>
            </a:pPr>
            <a:r>
              <a:rPr lang="en-US" sz="2000" b="1"/>
              <a:t>Articulation Point (Cut vertex):</a:t>
            </a:r>
            <a:r>
              <a:rPr lang="en-US" sz="2000"/>
              <a:t> removal of a vertex produces a subgraph with more connected components than in the original graph. The removal of a cut vertex from a connected graph produces a graph that is not connected</a:t>
            </a:r>
          </a:p>
          <a:p>
            <a:pPr algn="just">
              <a:lnSpc>
                <a:spcPct val="80000"/>
              </a:lnSpc>
            </a:pPr>
            <a:r>
              <a:rPr lang="en-US" sz="2000" b="1"/>
              <a:t>Cut Edge:</a:t>
            </a:r>
            <a:r>
              <a:rPr lang="en-US" sz="2000"/>
              <a:t> An edge whose removal produces a subgraph with more connected components than in the original graph. </a:t>
            </a:r>
            <a:endParaRPr lang="en-US" sz="2000">
              <a:solidFill>
                <a:srgbClr val="237AC1"/>
              </a:solidFill>
            </a:endParaRPr>
          </a:p>
          <a:p>
            <a:pPr algn="just">
              <a:lnSpc>
                <a:spcPct val="80000"/>
              </a:lnSpc>
              <a:buFont typeface="Wingdings" panose="05000000000000000000" pitchFamily="2" charset="2"/>
              <a:buNone/>
            </a:pPr>
            <a:r>
              <a:rPr lang="en-US" sz="2000">
                <a:solidFill>
                  <a:srgbClr val="237AC1"/>
                </a:solidFill>
              </a:rPr>
              <a:t>	Representation example: G (V, E), v</a:t>
            </a:r>
            <a:r>
              <a:rPr lang="en-US" sz="2000" baseline="-25000">
                <a:solidFill>
                  <a:srgbClr val="237AC1"/>
                </a:solidFill>
              </a:rPr>
              <a:t>3</a:t>
            </a:r>
            <a:r>
              <a:rPr lang="en-US" sz="2000">
                <a:solidFill>
                  <a:srgbClr val="237AC1"/>
                </a:solidFill>
              </a:rPr>
              <a:t> is the articulation point or edge {v</a:t>
            </a:r>
            <a:r>
              <a:rPr lang="en-US" sz="2000" baseline="-25000">
                <a:solidFill>
                  <a:srgbClr val="237AC1"/>
                </a:solidFill>
              </a:rPr>
              <a:t>2</a:t>
            </a:r>
            <a:r>
              <a:rPr lang="en-US" sz="2000">
                <a:solidFill>
                  <a:srgbClr val="237AC1"/>
                </a:solidFill>
              </a:rPr>
              <a:t>, v</a:t>
            </a:r>
            <a:r>
              <a:rPr lang="en-US" sz="2000" baseline="-25000">
                <a:solidFill>
                  <a:srgbClr val="237AC1"/>
                </a:solidFill>
              </a:rPr>
              <a:t>3</a:t>
            </a:r>
            <a:r>
              <a:rPr lang="en-US" sz="2000">
                <a:solidFill>
                  <a:srgbClr val="237AC1"/>
                </a:solidFill>
              </a:rPr>
              <a:t>}, the number of connected components is 2 (&gt; 1)</a:t>
            </a:r>
          </a:p>
          <a:p>
            <a:pPr>
              <a:lnSpc>
                <a:spcPct val="80000"/>
              </a:lnSpc>
              <a:buFont typeface="Wingdings" panose="05000000000000000000" pitchFamily="2" charset="2"/>
              <a:buNone/>
            </a:pPr>
            <a:endParaRPr lang="en-US" sz="2000"/>
          </a:p>
        </p:txBody>
      </p:sp>
      <p:sp>
        <p:nvSpPr>
          <p:cNvPr id="48132" name="Oval 4"/>
          <p:cNvSpPr>
            <a:spLocks noChangeArrowheads="1"/>
          </p:cNvSpPr>
          <p:nvPr/>
        </p:nvSpPr>
        <p:spPr bwMode="auto">
          <a:xfrm>
            <a:off x="2514600" y="5410200"/>
            <a:ext cx="304800" cy="3048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t>v</a:t>
            </a:r>
            <a:r>
              <a:rPr lang="en-US" sz="1200" baseline="-25000"/>
              <a:t>1</a:t>
            </a:r>
          </a:p>
        </p:txBody>
      </p:sp>
      <p:sp>
        <p:nvSpPr>
          <p:cNvPr id="48133" name="Oval 5"/>
          <p:cNvSpPr>
            <a:spLocks noChangeArrowheads="1"/>
          </p:cNvSpPr>
          <p:nvPr/>
        </p:nvSpPr>
        <p:spPr bwMode="auto">
          <a:xfrm>
            <a:off x="3352800" y="5867400"/>
            <a:ext cx="304800" cy="3048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t>v</a:t>
            </a:r>
            <a:r>
              <a:rPr lang="en-US" sz="1200" baseline="-25000"/>
              <a:t>2</a:t>
            </a:r>
          </a:p>
        </p:txBody>
      </p:sp>
      <p:sp>
        <p:nvSpPr>
          <p:cNvPr id="48134" name="Oval 6"/>
          <p:cNvSpPr>
            <a:spLocks noChangeArrowheads="1"/>
          </p:cNvSpPr>
          <p:nvPr/>
        </p:nvSpPr>
        <p:spPr bwMode="auto">
          <a:xfrm>
            <a:off x="3962400" y="5181600"/>
            <a:ext cx="304800" cy="304800"/>
          </a:xfrm>
          <a:prstGeom prst="ellipse">
            <a:avLst/>
          </a:prstGeom>
          <a:solidFill>
            <a:schemeClr va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t>v</a:t>
            </a:r>
            <a:r>
              <a:rPr lang="en-US" sz="1200" baseline="-25000"/>
              <a:t>3</a:t>
            </a:r>
          </a:p>
        </p:txBody>
      </p:sp>
      <p:sp>
        <p:nvSpPr>
          <p:cNvPr id="48135" name="Oval 7"/>
          <p:cNvSpPr>
            <a:spLocks noChangeArrowheads="1"/>
          </p:cNvSpPr>
          <p:nvPr/>
        </p:nvSpPr>
        <p:spPr bwMode="auto">
          <a:xfrm>
            <a:off x="5181600" y="6096000"/>
            <a:ext cx="304800" cy="3048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t>v</a:t>
            </a:r>
            <a:r>
              <a:rPr lang="en-US" sz="1200" baseline="-25000"/>
              <a:t>4</a:t>
            </a:r>
          </a:p>
        </p:txBody>
      </p:sp>
      <p:sp>
        <p:nvSpPr>
          <p:cNvPr id="48136" name="Oval 8"/>
          <p:cNvSpPr>
            <a:spLocks noChangeArrowheads="1"/>
          </p:cNvSpPr>
          <p:nvPr/>
        </p:nvSpPr>
        <p:spPr bwMode="auto">
          <a:xfrm>
            <a:off x="6172200" y="5257800"/>
            <a:ext cx="304800" cy="3048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t>v</a:t>
            </a:r>
            <a:r>
              <a:rPr lang="en-US" sz="1200" baseline="-25000"/>
              <a:t>5</a:t>
            </a:r>
          </a:p>
        </p:txBody>
      </p:sp>
      <p:sp>
        <p:nvSpPr>
          <p:cNvPr id="48137" name="Line 9"/>
          <p:cNvSpPr>
            <a:spLocks noChangeShapeType="1"/>
          </p:cNvSpPr>
          <p:nvPr/>
        </p:nvSpPr>
        <p:spPr bwMode="auto">
          <a:xfrm>
            <a:off x="2819400" y="5638800"/>
            <a:ext cx="5334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8138" name="Line 10"/>
          <p:cNvSpPr>
            <a:spLocks noChangeShapeType="1"/>
          </p:cNvSpPr>
          <p:nvPr/>
        </p:nvSpPr>
        <p:spPr bwMode="auto">
          <a:xfrm flipV="1">
            <a:off x="5486400" y="5486400"/>
            <a:ext cx="685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8139" name="Line 11"/>
          <p:cNvSpPr>
            <a:spLocks noChangeShapeType="1"/>
          </p:cNvSpPr>
          <p:nvPr/>
        </p:nvSpPr>
        <p:spPr bwMode="auto">
          <a:xfrm flipV="1">
            <a:off x="3581400" y="5410200"/>
            <a:ext cx="381000" cy="457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8140" name="Line 12"/>
          <p:cNvSpPr>
            <a:spLocks noChangeShapeType="1"/>
          </p:cNvSpPr>
          <p:nvPr/>
        </p:nvSpPr>
        <p:spPr bwMode="auto">
          <a:xfrm>
            <a:off x="4267200" y="5410200"/>
            <a:ext cx="914400" cy="838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t>Connectivity – Connectedness</a:t>
            </a:r>
          </a:p>
        </p:txBody>
      </p:sp>
      <p:sp>
        <p:nvSpPr>
          <p:cNvPr id="49155" name="Rectangle 3"/>
          <p:cNvSpPr>
            <a:spLocks noGrp="1" noChangeArrowheads="1"/>
          </p:cNvSpPr>
          <p:nvPr>
            <p:ph type="body" idx="1"/>
          </p:nvPr>
        </p:nvSpPr>
        <p:spPr>
          <a:xfrm>
            <a:off x="1182688" y="2017713"/>
            <a:ext cx="7772400" cy="3240087"/>
          </a:xfrm>
        </p:spPr>
        <p:txBody>
          <a:bodyPr/>
          <a:lstStyle/>
          <a:p>
            <a:pPr>
              <a:lnSpc>
                <a:spcPct val="90000"/>
              </a:lnSpc>
              <a:buFont typeface="Wingdings" panose="05000000000000000000" pitchFamily="2" charset="2"/>
              <a:buNone/>
            </a:pPr>
            <a:r>
              <a:rPr lang="en-US" sz="2000" b="1"/>
              <a:t>Directed Graph</a:t>
            </a:r>
          </a:p>
          <a:p>
            <a:pPr algn="just">
              <a:lnSpc>
                <a:spcPct val="90000"/>
              </a:lnSpc>
            </a:pPr>
            <a:r>
              <a:rPr lang="en-US" sz="2000"/>
              <a:t>A directed graph is </a:t>
            </a:r>
            <a:r>
              <a:rPr lang="en-US" sz="2000" b="1"/>
              <a:t>strongly connected</a:t>
            </a:r>
            <a:r>
              <a:rPr lang="en-US" sz="2000"/>
              <a:t> if there is a path from a to b and from b to a whenever a and b are vertices in the graph</a:t>
            </a:r>
          </a:p>
          <a:p>
            <a:pPr algn="just">
              <a:lnSpc>
                <a:spcPct val="90000"/>
              </a:lnSpc>
            </a:pPr>
            <a:r>
              <a:rPr lang="en-US" sz="2000"/>
              <a:t>A directed graph is </a:t>
            </a:r>
            <a:r>
              <a:rPr lang="en-US" sz="2000" b="1"/>
              <a:t>weakly connected</a:t>
            </a:r>
            <a:r>
              <a:rPr lang="en-US" sz="2000"/>
              <a:t> if there is a (undirected) path between every two vertices in the underlying undirected path</a:t>
            </a:r>
          </a:p>
          <a:p>
            <a:pPr algn="just">
              <a:lnSpc>
                <a:spcPct val="90000"/>
              </a:lnSpc>
              <a:buFont typeface="Wingdings" panose="05000000000000000000" pitchFamily="2" charset="2"/>
              <a:buNone/>
            </a:pPr>
            <a:endParaRPr lang="en-US" sz="2000"/>
          </a:p>
          <a:p>
            <a:pPr algn="just">
              <a:lnSpc>
                <a:spcPct val="90000"/>
              </a:lnSpc>
              <a:buFont typeface="Wingdings" panose="05000000000000000000" pitchFamily="2" charset="2"/>
              <a:buNone/>
            </a:pPr>
            <a:r>
              <a:rPr lang="en-US" sz="2000"/>
              <a:t>	</a:t>
            </a:r>
            <a:r>
              <a:rPr lang="en-US" sz="2000">
                <a:solidFill>
                  <a:schemeClr val="hlink"/>
                </a:solidFill>
              </a:rPr>
              <a:t>A strongly connected Graph can be weakly connected but the vice-versa is not true (why?)</a:t>
            </a:r>
          </a:p>
          <a:p>
            <a:pPr algn="just">
              <a:lnSpc>
                <a:spcPct val="90000"/>
              </a:lnSpc>
            </a:pPr>
            <a:endParaRPr lang="en-US" sz="2000">
              <a:solidFill>
                <a:schemeClr val="hlink"/>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Connectivity – Connectedness</a:t>
            </a:r>
          </a:p>
        </p:txBody>
      </p:sp>
      <p:sp>
        <p:nvSpPr>
          <p:cNvPr id="50179" name="Rectangle 3"/>
          <p:cNvSpPr>
            <a:spLocks noGrp="1" noChangeArrowheads="1"/>
          </p:cNvSpPr>
          <p:nvPr>
            <p:ph type="body" idx="1"/>
          </p:nvPr>
        </p:nvSpPr>
        <p:spPr>
          <a:xfrm>
            <a:off x="1182688" y="2017713"/>
            <a:ext cx="7772400" cy="1182687"/>
          </a:xfrm>
        </p:spPr>
        <p:txBody>
          <a:bodyPr/>
          <a:lstStyle/>
          <a:p>
            <a:pPr>
              <a:buFont typeface="Wingdings" panose="05000000000000000000" pitchFamily="2" charset="2"/>
              <a:buNone/>
            </a:pPr>
            <a:r>
              <a:rPr lang="en-US" sz="2000" b="1"/>
              <a:t>Directed Graph</a:t>
            </a:r>
          </a:p>
          <a:p>
            <a:pPr algn="just">
              <a:buFont typeface="Wingdings" panose="05000000000000000000" pitchFamily="2" charset="2"/>
              <a:buNone/>
            </a:pPr>
            <a:r>
              <a:rPr lang="en-US" sz="2000"/>
              <a:t>	</a:t>
            </a:r>
            <a:r>
              <a:rPr lang="en-US" sz="1800">
                <a:solidFill>
                  <a:srgbClr val="237AC1"/>
                </a:solidFill>
              </a:rPr>
              <a:t>Representation example: G1 (Strong component), G2 (Weak Component), G3 is undirected graph representation of G2 or G1</a:t>
            </a:r>
          </a:p>
        </p:txBody>
      </p:sp>
      <p:sp>
        <p:nvSpPr>
          <p:cNvPr id="50180" name="Oval 4"/>
          <p:cNvSpPr>
            <a:spLocks noChangeArrowheads="1"/>
          </p:cNvSpPr>
          <p:nvPr/>
        </p:nvSpPr>
        <p:spPr bwMode="auto">
          <a:xfrm>
            <a:off x="2133600" y="3657600"/>
            <a:ext cx="228600" cy="228600"/>
          </a:xfrm>
          <a:prstGeom prst="ellipse">
            <a:avLst/>
          </a:prstGeom>
          <a:solidFill>
            <a:schemeClr val="accent2"/>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0181" name="Oval 5"/>
          <p:cNvSpPr>
            <a:spLocks noChangeArrowheads="1"/>
          </p:cNvSpPr>
          <p:nvPr/>
        </p:nvSpPr>
        <p:spPr bwMode="auto">
          <a:xfrm>
            <a:off x="2667000" y="4800600"/>
            <a:ext cx="228600" cy="228600"/>
          </a:xfrm>
          <a:prstGeom prst="ellipse">
            <a:avLst/>
          </a:prstGeom>
          <a:solidFill>
            <a:schemeClr val="accent2"/>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0182" name="Oval 6"/>
          <p:cNvSpPr>
            <a:spLocks noChangeArrowheads="1"/>
          </p:cNvSpPr>
          <p:nvPr/>
        </p:nvSpPr>
        <p:spPr bwMode="auto">
          <a:xfrm>
            <a:off x="1600200" y="4800600"/>
            <a:ext cx="228600" cy="228600"/>
          </a:xfrm>
          <a:prstGeom prst="ellipse">
            <a:avLst/>
          </a:prstGeom>
          <a:solidFill>
            <a:schemeClr val="accent2"/>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0183" name="Oval 7"/>
          <p:cNvSpPr>
            <a:spLocks noChangeArrowheads="1"/>
          </p:cNvSpPr>
          <p:nvPr/>
        </p:nvSpPr>
        <p:spPr bwMode="auto">
          <a:xfrm>
            <a:off x="4724400" y="3657600"/>
            <a:ext cx="228600" cy="2286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0184" name="Oval 8"/>
          <p:cNvSpPr>
            <a:spLocks noChangeArrowheads="1"/>
          </p:cNvSpPr>
          <p:nvPr/>
        </p:nvSpPr>
        <p:spPr bwMode="auto">
          <a:xfrm>
            <a:off x="4267200" y="4724400"/>
            <a:ext cx="228600" cy="2286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0185" name="Oval 9"/>
          <p:cNvSpPr>
            <a:spLocks noChangeArrowheads="1"/>
          </p:cNvSpPr>
          <p:nvPr/>
        </p:nvSpPr>
        <p:spPr bwMode="auto">
          <a:xfrm>
            <a:off x="5257800" y="4724400"/>
            <a:ext cx="228600" cy="2286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0186" name="Oval 10"/>
          <p:cNvSpPr>
            <a:spLocks noChangeArrowheads="1"/>
          </p:cNvSpPr>
          <p:nvPr/>
        </p:nvSpPr>
        <p:spPr bwMode="auto">
          <a:xfrm>
            <a:off x="7239000" y="3657600"/>
            <a:ext cx="228600" cy="2286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0187" name="Oval 11"/>
          <p:cNvSpPr>
            <a:spLocks noChangeArrowheads="1"/>
          </p:cNvSpPr>
          <p:nvPr/>
        </p:nvSpPr>
        <p:spPr bwMode="auto">
          <a:xfrm>
            <a:off x="7772400" y="4724400"/>
            <a:ext cx="228600" cy="2286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0188" name="Oval 12"/>
          <p:cNvSpPr>
            <a:spLocks noChangeArrowheads="1"/>
          </p:cNvSpPr>
          <p:nvPr/>
        </p:nvSpPr>
        <p:spPr bwMode="auto">
          <a:xfrm>
            <a:off x="6781800" y="4724400"/>
            <a:ext cx="228600" cy="2286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0189" name="Line 13"/>
          <p:cNvSpPr>
            <a:spLocks noChangeShapeType="1"/>
          </p:cNvSpPr>
          <p:nvPr/>
        </p:nvSpPr>
        <p:spPr bwMode="auto">
          <a:xfrm>
            <a:off x="2286000" y="3886200"/>
            <a:ext cx="4572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0190" name="Line 14"/>
          <p:cNvSpPr>
            <a:spLocks noChangeShapeType="1"/>
          </p:cNvSpPr>
          <p:nvPr/>
        </p:nvSpPr>
        <p:spPr bwMode="auto">
          <a:xfrm flipH="1" flipV="1">
            <a:off x="1828800" y="4876800"/>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0191" name="Line 15"/>
          <p:cNvSpPr>
            <a:spLocks noChangeShapeType="1"/>
          </p:cNvSpPr>
          <p:nvPr/>
        </p:nvSpPr>
        <p:spPr bwMode="auto">
          <a:xfrm flipV="1">
            <a:off x="1752600" y="3886200"/>
            <a:ext cx="4572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0192" name="Line 16"/>
          <p:cNvSpPr>
            <a:spLocks noChangeShapeType="1"/>
          </p:cNvSpPr>
          <p:nvPr/>
        </p:nvSpPr>
        <p:spPr bwMode="auto">
          <a:xfrm flipH="1">
            <a:off x="4419600" y="3886200"/>
            <a:ext cx="3810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0193" name="Line 17"/>
          <p:cNvSpPr>
            <a:spLocks noChangeShapeType="1"/>
          </p:cNvSpPr>
          <p:nvPr/>
        </p:nvSpPr>
        <p:spPr bwMode="auto">
          <a:xfrm>
            <a:off x="4876800" y="3886200"/>
            <a:ext cx="4572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0194" name="Line 18"/>
          <p:cNvSpPr>
            <a:spLocks noChangeShapeType="1"/>
          </p:cNvSpPr>
          <p:nvPr/>
        </p:nvSpPr>
        <p:spPr bwMode="auto">
          <a:xfrm flipH="1">
            <a:off x="4495800" y="4876800"/>
            <a:ext cx="762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0195" name="Line 19"/>
          <p:cNvSpPr>
            <a:spLocks noChangeShapeType="1"/>
          </p:cNvSpPr>
          <p:nvPr/>
        </p:nvSpPr>
        <p:spPr bwMode="auto">
          <a:xfrm flipH="1">
            <a:off x="6934200" y="3886200"/>
            <a:ext cx="3810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0196" name="Line 20"/>
          <p:cNvSpPr>
            <a:spLocks noChangeShapeType="1"/>
          </p:cNvSpPr>
          <p:nvPr/>
        </p:nvSpPr>
        <p:spPr bwMode="auto">
          <a:xfrm>
            <a:off x="7391400" y="3886200"/>
            <a:ext cx="457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0197" name="Line 21"/>
          <p:cNvSpPr>
            <a:spLocks noChangeShapeType="1"/>
          </p:cNvSpPr>
          <p:nvPr/>
        </p:nvSpPr>
        <p:spPr bwMode="auto">
          <a:xfrm flipH="1">
            <a:off x="7010400" y="4876800"/>
            <a:ext cx="76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0198" name="Rectangle 22"/>
          <p:cNvSpPr>
            <a:spLocks noChangeArrowheads="1"/>
          </p:cNvSpPr>
          <p:nvPr/>
        </p:nvSpPr>
        <p:spPr bwMode="auto">
          <a:xfrm>
            <a:off x="4800600" y="56388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G2</a:t>
            </a:r>
            <a:endParaRPr lang="en-US" baseline="-25000"/>
          </a:p>
        </p:txBody>
      </p:sp>
      <p:sp>
        <p:nvSpPr>
          <p:cNvPr id="50199" name="Rectangle 23"/>
          <p:cNvSpPr>
            <a:spLocks noChangeArrowheads="1"/>
          </p:cNvSpPr>
          <p:nvPr/>
        </p:nvSpPr>
        <p:spPr bwMode="auto">
          <a:xfrm>
            <a:off x="2133600" y="55626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G1</a:t>
            </a:r>
            <a:endParaRPr lang="en-US" baseline="-25000"/>
          </a:p>
        </p:txBody>
      </p:sp>
      <p:sp>
        <p:nvSpPr>
          <p:cNvPr id="50200" name="Rectangle 24"/>
          <p:cNvSpPr>
            <a:spLocks noChangeArrowheads="1"/>
          </p:cNvSpPr>
          <p:nvPr/>
        </p:nvSpPr>
        <p:spPr bwMode="auto">
          <a:xfrm>
            <a:off x="7239000" y="55626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G3</a:t>
            </a:r>
            <a:endParaRPr lang="en-US" baseline="-2500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t>Connectivity – Connectedness</a:t>
            </a:r>
          </a:p>
        </p:txBody>
      </p:sp>
      <p:sp>
        <p:nvSpPr>
          <p:cNvPr id="51203" name="Rectangle 3"/>
          <p:cNvSpPr>
            <a:spLocks noGrp="1" noChangeArrowheads="1"/>
          </p:cNvSpPr>
          <p:nvPr>
            <p:ph type="body" idx="1"/>
          </p:nvPr>
        </p:nvSpPr>
        <p:spPr>
          <a:xfrm>
            <a:off x="1182688" y="2017713"/>
            <a:ext cx="7808912" cy="1792287"/>
          </a:xfrm>
        </p:spPr>
        <p:txBody>
          <a:bodyPr/>
          <a:lstStyle/>
          <a:p>
            <a:pPr>
              <a:lnSpc>
                <a:spcPct val="80000"/>
              </a:lnSpc>
            </a:pPr>
            <a:r>
              <a:rPr lang="en-US" sz="2800" b="1"/>
              <a:t>Directed Graph</a:t>
            </a:r>
          </a:p>
          <a:p>
            <a:pPr>
              <a:lnSpc>
                <a:spcPct val="80000"/>
              </a:lnSpc>
              <a:buFont typeface="Wingdings" panose="05000000000000000000" pitchFamily="2" charset="2"/>
              <a:buNone/>
            </a:pPr>
            <a:r>
              <a:rPr lang="en-US" sz="2400" b="1"/>
              <a:t>	Strongly connected Components: </a:t>
            </a:r>
            <a:r>
              <a:rPr lang="en-US" sz="2400"/>
              <a:t>subgraphs of a Graph G that are strongly connected</a:t>
            </a:r>
          </a:p>
          <a:p>
            <a:pPr>
              <a:lnSpc>
                <a:spcPct val="80000"/>
              </a:lnSpc>
              <a:buFont typeface="Wingdings" panose="05000000000000000000" pitchFamily="2" charset="2"/>
              <a:buNone/>
            </a:pPr>
            <a:r>
              <a:rPr lang="en-US" sz="2400"/>
              <a:t>	</a:t>
            </a:r>
            <a:r>
              <a:rPr lang="en-US" sz="2400">
                <a:solidFill>
                  <a:srgbClr val="237AC1"/>
                </a:solidFill>
              </a:rPr>
              <a:t>Representation example: G1 is the strongly connected component in G</a:t>
            </a:r>
          </a:p>
        </p:txBody>
      </p:sp>
      <p:sp>
        <p:nvSpPr>
          <p:cNvPr id="51204" name="Oval 4"/>
          <p:cNvSpPr>
            <a:spLocks noChangeArrowheads="1"/>
          </p:cNvSpPr>
          <p:nvPr/>
        </p:nvSpPr>
        <p:spPr bwMode="auto">
          <a:xfrm>
            <a:off x="2819400" y="4191000"/>
            <a:ext cx="228600" cy="2286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1205" name="Oval 5"/>
          <p:cNvSpPr>
            <a:spLocks noChangeArrowheads="1"/>
          </p:cNvSpPr>
          <p:nvPr/>
        </p:nvSpPr>
        <p:spPr bwMode="auto">
          <a:xfrm>
            <a:off x="3886200" y="4191000"/>
            <a:ext cx="228600" cy="2286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1206" name="Oval 6"/>
          <p:cNvSpPr>
            <a:spLocks noChangeArrowheads="1"/>
          </p:cNvSpPr>
          <p:nvPr/>
        </p:nvSpPr>
        <p:spPr bwMode="auto">
          <a:xfrm>
            <a:off x="2819400" y="5029200"/>
            <a:ext cx="228600" cy="2286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1207" name="Oval 7"/>
          <p:cNvSpPr>
            <a:spLocks noChangeArrowheads="1"/>
          </p:cNvSpPr>
          <p:nvPr/>
        </p:nvSpPr>
        <p:spPr bwMode="auto">
          <a:xfrm>
            <a:off x="3810000" y="5029200"/>
            <a:ext cx="228600" cy="2286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1210" name="Line 10"/>
          <p:cNvSpPr>
            <a:spLocks noChangeShapeType="1"/>
          </p:cNvSpPr>
          <p:nvPr/>
        </p:nvSpPr>
        <p:spPr bwMode="auto">
          <a:xfrm>
            <a:off x="3048000" y="4343400"/>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1212" name="Line 12"/>
          <p:cNvSpPr>
            <a:spLocks noChangeShapeType="1"/>
          </p:cNvSpPr>
          <p:nvPr/>
        </p:nvSpPr>
        <p:spPr bwMode="auto">
          <a:xfrm flipV="1">
            <a:off x="2971800" y="441960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1218" name="Line 18"/>
          <p:cNvSpPr>
            <a:spLocks noChangeShapeType="1"/>
          </p:cNvSpPr>
          <p:nvPr/>
        </p:nvSpPr>
        <p:spPr bwMode="auto">
          <a:xfrm flipH="1">
            <a:off x="3048000" y="4419600"/>
            <a:ext cx="9144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1219" name="Line 19"/>
          <p:cNvSpPr>
            <a:spLocks noChangeShapeType="1"/>
          </p:cNvSpPr>
          <p:nvPr/>
        </p:nvSpPr>
        <p:spPr bwMode="auto">
          <a:xfrm>
            <a:off x="3048000" y="5181600"/>
            <a:ext cx="762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1220" name="Oval 20"/>
          <p:cNvSpPr>
            <a:spLocks noChangeArrowheads="1"/>
          </p:cNvSpPr>
          <p:nvPr/>
        </p:nvSpPr>
        <p:spPr bwMode="auto">
          <a:xfrm>
            <a:off x="5334000" y="4953000"/>
            <a:ext cx="228600" cy="2286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1221" name="Oval 21"/>
          <p:cNvSpPr>
            <a:spLocks noChangeArrowheads="1"/>
          </p:cNvSpPr>
          <p:nvPr/>
        </p:nvSpPr>
        <p:spPr bwMode="auto">
          <a:xfrm>
            <a:off x="6248400" y="4191000"/>
            <a:ext cx="228600" cy="2286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1222" name="Oval 22"/>
          <p:cNvSpPr>
            <a:spLocks noChangeArrowheads="1"/>
          </p:cNvSpPr>
          <p:nvPr/>
        </p:nvSpPr>
        <p:spPr bwMode="auto">
          <a:xfrm>
            <a:off x="5334000" y="4191000"/>
            <a:ext cx="228600" cy="2286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1223" name="Line 23"/>
          <p:cNvSpPr>
            <a:spLocks noChangeShapeType="1"/>
          </p:cNvSpPr>
          <p:nvPr/>
        </p:nvSpPr>
        <p:spPr bwMode="auto">
          <a:xfrm flipV="1">
            <a:off x="5410200" y="4419600"/>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1224" name="Line 24"/>
          <p:cNvSpPr>
            <a:spLocks noChangeShapeType="1"/>
          </p:cNvSpPr>
          <p:nvPr/>
        </p:nvSpPr>
        <p:spPr bwMode="auto">
          <a:xfrm>
            <a:off x="5562600" y="434340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1225" name="Line 25"/>
          <p:cNvSpPr>
            <a:spLocks noChangeShapeType="1"/>
          </p:cNvSpPr>
          <p:nvPr/>
        </p:nvSpPr>
        <p:spPr bwMode="auto">
          <a:xfrm flipH="1">
            <a:off x="5562600" y="4419600"/>
            <a:ext cx="7620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1226" name="Rectangle 26"/>
          <p:cNvSpPr>
            <a:spLocks noChangeArrowheads="1"/>
          </p:cNvSpPr>
          <p:nvPr/>
        </p:nvSpPr>
        <p:spPr bwMode="auto">
          <a:xfrm>
            <a:off x="5638800" y="57912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G1</a:t>
            </a:r>
            <a:endParaRPr lang="en-US" baseline="-25000"/>
          </a:p>
        </p:txBody>
      </p:sp>
      <p:sp>
        <p:nvSpPr>
          <p:cNvPr id="51227" name="Rectangle 27"/>
          <p:cNvSpPr>
            <a:spLocks noChangeArrowheads="1"/>
          </p:cNvSpPr>
          <p:nvPr/>
        </p:nvSpPr>
        <p:spPr bwMode="auto">
          <a:xfrm>
            <a:off x="3276600" y="58674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G</a:t>
            </a:r>
            <a:endParaRPr lang="en-US" baseline="-2500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t>Isomorphism - revisited</a:t>
            </a:r>
          </a:p>
        </p:txBody>
      </p:sp>
      <p:sp>
        <p:nvSpPr>
          <p:cNvPr id="52227" name="Rectangle 3"/>
          <p:cNvSpPr>
            <a:spLocks noGrp="1" noChangeArrowheads="1"/>
          </p:cNvSpPr>
          <p:nvPr>
            <p:ph type="body" idx="1"/>
          </p:nvPr>
        </p:nvSpPr>
        <p:spPr>
          <a:xfrm>
            <a:off x="1182688" y="2017713"/>
            <a:ext cx="7732712" cy="2478087"/>
          </a:xfrm>
        </p:spPr>
        <p:txBody>
          <a:bodyPr/>
          <a:lstStyle/>
          <a:p>
            <a:pPr>
              <a:lnSpc>
                <a:spcPct val="90000"/>
              </a:lnSpc>
              <a:buFont typeface="Wingdings" panose="05000000000000000000" pitchFamily="2" charset="2"/>
              <a:buNone/>
            </a:pPr>
            <a:r>
              <a:rPr lang="en-US" sz="4000"/>
              <a:t>	</a:t>
            </a:r>
            <a:r>
              <a:rPr lang="en-US" sz="2400"/>
              <a:t>A isomorphic invariant for simple graphs is the existence of a simple circuit of length k , k is an integer &gt; 2 </a:t>
            </a:r>
            <a:r>
              <a:rPr lang="en-US" sz="2400">
                <a:solidFill>
                  <a:schemeClr val="hlink"/>
                </a:solidFill>
              </a:rPr>
              <a:t>(why ?)</a:t>
            </a:r>
          </a:p>
          <a:p>
            <a:pPr algn="just">
              <a:lnSpc>
                <a:spcPct val="90000"/>
              </a:lnSpc>
              <a:buFont typeface="Wingdings" panose="05000000000000000000" pitchFamily="2" charset="2"/>
              <a:buNone/>
            </a:pPr>
            <a:r>
              <a:rPr lang="en-US" sz="2400"/>
              <a:t>	</a:t>
            </a:r>
            <a:r>
              <a:rPr lang="en-US" sz="2000">
                <a:solidFill>
                  <a:srgbClr val="237AC1"/>
                </a:solidFill>
              </a:rPr>
              <a:t>Representation example: G1 and G2 are isomorphic since we have the invariants, similarity in  degree of nodes, number of edges, length of circuits</a:t>
            </a:r>
          </a:p>
        </p:txBody>
      </p:sp>
      <p:sp>
        <p:nvSpPr>
          <p:cNvPr id="52228" name="Oval 4"/>
          <p:cNvSpPr>
            <a:spLocks noChangeArrowheads="1"/>
          </p:cNvSpPr>
          <p:nvPr/>
        </p:nvSpPr>
        <p:spPr bwMode="auto">
          <a:xfrm>
            <a:off x="3200400" y="47244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2229" name="Oval 5"/>
          <p:cNvSpPr>
            <a:spLocks noChangeArrowheads="1"/>
          </p:cNvSpPr>
          <p:nvPr/>
        </p:nvSpPr>
        <p:spPr bwMode="auto">
          <a:xfrm>
            <a:off x="3200400" y="54864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2230" name="Oval 6"/>
          <p:cNvSpPr>
            <a:spLocks noChangeArrowheads="1"/>
          </p:cNvSpPr>
          <p:nvPr/>
        </p:nvSpPr>
        <p:spPr bwMode="auto">
          <a:xfrm>
            <a:off x="2438400" y="47244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2231" name="Oval 7"/>
          <p:cNvSpPr>
            <a:spLocks noChangeArrowheads="1"/>
          </p:cNvSpPr>
          <p:nvPr/>
        </p:nvSpPr>
        <p:spPr bwMode="auto">
          <a:xfrm>
            <a:off x="2514600" y="54864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2232" name="Oval 8"/>
          <p:cNvSpPr>
            <a:spLocks noChangeArrowheads="1"/>
          </p:cNvSpPr>
          <p:nvPr/>
        </p:nvSpPr>
        <p:spPr bwMode="auto">
          <a:xfrm>
            <a:off x="5029200" y="4724400"/>
            <a:ext cx="152400" cy="152400"/>
          </a:xfrm>
          <a:prstGeom prst="ellipse">
            <a:avLst/>
          </a:prstGeom>
          <a:solidFill>
            <a:schemeClr val="accent2"/>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2233" name="Oval 9"/>
          <p:cNvSpPr>
            <a:spLocks noChangeArrowheads="1"/>
          </p:cNvSpPr>
          <p:nvPr/>
        </p:nvSpPr>
        <p:spPr bwMode="auto">
          <a:xfrm>
            <a:off x="5181600" y="5257800"/>
            <a:ext cx="152400" cy="152400"/>
          </a:xfrm>
          <a:prstGeom prst="ellipse">
            <a:avLst/>
          </a:prstGeom>
          <a:solidFill>
            <a:schemeClr val="accent2"/>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2234" name="Oval 10"/>
          <p:cNvSpPr>
            <a:spLocks noChangeArrowheads="1"/>
          </p:cNvSpPr>
          <p:nvPr/>
        </p:nvSpPr>
        <p:spPr bwMode="auto">
          <a:xfrm>
            <a:off x="6400800" y="5715000"/>
            <a:ext cx="152400" cy="152400"/>
          </a:xfrm>
          <a:prstGeom prst="ellipse">
            <a:avLst/>
          </a:prstGeom>
          <a:solidFill>
            <a:schemeClr val="accent2"/>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2235" name="Oval 11"/>
          <p:cNvSpPr>
            <a:spLocks noChangeArrowheads="1"/>
          </p:cNvSpPr>
          <p:nvPr/>
        </p:nvSpPr>
        <p:spPr bwMode="auto">
          <a:xfrm>
            <a:off x="6172200" y="4343400"/>
            <a:ext cx="152400" cy="152400"/>
          </a:xfrm>
          <a:prstGeom prst="ellipse">
            <a:avLst/>
          </a:prstGeom>
          <a:solidFill>
            <a:schemeClr val="accent2"/>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2236" name="Line 12"/>
          <p:cNvSpPr>
            <a:spLocks noChangeShapeType="1"/>
          </p:cNvSpPr>
          <p:nvPr/>
        </p:nvSpPr>
        <p:spPr bwMode="auto">
          <a:xfrm>
            <a:off x="2590800" y="48006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2237" name="Line 13"/>
          <p:cNvSpPr>
            <a:spLocks noChangeShapeType="1"/>
          </p:cNvSpPr>
          <p:nvPr/>
        </p:nvSpPr>
        <p:spPr bwMode="auto">
          <a:xfrm>
            <a:off x="3276600" y="48768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2238" name="Line 14"/>
          <p:cNvSpPr>
            <a:spLocks noChangeShapeType="1"/>
          </p:cNvSpPr>
          <p:nvPr/>
        </p:nvSpPr>
        <p:spPr bwMode="auto">
          <a:xfrm flipH="1">
            <a:off x="2667000" y="55626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2239" name="Line 15"/>
          <p:cNvSpPr>
            <a:spLocks noChangeShapeType="1"/>
          </p:cNvSpPr>
          <p:nvPr/>
        </p:nvSpPr>
        <p:spPr bwMode="auto">
          <a:xfrm>
            <a:off x="2514600" y="4876800"/>
            <a:ext cx="76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2240" name="Line 16"/>
          <p:cNvSpPr>
            <a:spLocks noChangeShapeType="1"/>
          </p:cNvSpPr>
          <p:nvPr/>
        </p:nvSpPr>
        <p:spPr bwMode="auto">
          <a:xfrm>
            <a:off x="5181600" y="4800600"/>
            <a:ext cx="12192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2241" name="Line 17"/>
          <p:cNvSpPr>
            <a:spLocks noChangeShapeType="1"/>
          </p:cNvSpPr>
          <p:nvPr/>
        </p:nvSpPr>
        <p:spPr bwMode="auto">
          <a:xfrm flipV="1">
            <a:off x="5334000" y="4495800"/>
            <a:ext cx="8382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2242" name="Line 18"/>
          <p:cNvSpPr>
            <a:spLocks noChangeShapeType="1"/>
          </p:cNvSpPr>
          <p:nvPr/>
        </p:nvSpPr>
        <p:spPr bwMode="auto">
          <a:xfrm>
            <a:off x="5105400" y="4876800"/>
            <a:ext cx="152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2243" name="Line 19"/>
          <p:cNvSpPr>
            <a:spLocks noChangeShapeType="1"/>
          </p:cNvSpPr>
          <p:nvPr/>
        </p:nvSpPr>
        <p:spPr bwMode="auto">
          <a:xfrm>
            <a:off x="6248400" y="4495800"/>
            <a:ext cx="2286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2244" name="Rectangle 20"/>
          <p:cNvSpPr>
            <a:spLocks noChangeArrowheads="1"/>
          </p:cNvSpPr>
          <p:nvPr/>
        </p:nvSpPr>
        <p:spPr bwMode="auto">
          <a:xfrm>
            <a:off x="2819400" y="59436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G1</a:t>
            </a:r>
            <a:endParaRPr lang="en-US" baseline="-25000"/>
          </a:p>
        </p:txBody>
      </p:sp>
      <p:sp>
        <p:nvSpPr>
          <p:cNvPr id="52245" name="Rectangle 21"/>
          <p:cNvSpPr>
            <a:spLocks noChangeArrowheads="1"/>
          </p:cNvSpPr>
          <p:nvPr/>
        </p:nvSpPr>
        <p:spPr bwMode="auto">
          <a:xfrm>
            <a:off x="5715000" y="59436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G2</a:t>
            </a:r>
            <a:endParaRPr lang="en-US" baseline="-2500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t>Counting Paths</a:t>
            </a:r>
          </a:p>
        </p:txBody>
      </p:sp>
      <p:sp>
        <p:nvSpPr>
          <p:cNvPr id="53251" name="Rectangle 3"/>
          <p:cNvSpPr>
            <a:spLocks noGrp="1" noChangeArrowheads="1"/>
          </p:cNvSpPr>
          <p:nvPr>
            <p:ph type="body" idx="1"/>
          </p:nvPr>
        </p:nvSpPr>
        <p:spPr>
          <a:xfrm>
            <a:off x="762000" y="1981200"/>
            <a:ext cx="8001000" cy="4648200"/>
          </a:xfrm>
        </p:spPr>
        <p:txBody>
          <a:bodyPr/>
          <a:lstStyle/>
          <a:p>
            <a:pPr algn="just">
              <a:lnSpc>
                <a:spcPct val="90000"/>
              </a:lnSpc>
            </a:pPr>
            <a:r>
              <a:rPr lang="en-US" sz="1800" b="1"/>
              <a:t>Theorem:</a:t>
            </a:r>
            <a:r>
              <a:rPr lang="en-US" sz="1800"/>
              <a:t> Let G be a graph with adjacency matrix A with respect to the ordering v</a:t>
            </a:r>
            <a:r>
              <a:rPr lang="en-US" sz="1800" baseline="-25000"/>
              <a:t>1</a:t>
            </a:r>
            <a:r>
              <a:rPr lang="en-US" sz="1800"/>
              <a:t>, v</a:t>
            </a:r>
            <a:r>
              <a:rPr lang="en-US" sz="1800" baseline="-8000"/>
              <a:t>2</a:t>
            </a:r>
            <a:r>
              <a:rPr lang="en-US" sz="1800"/>
              <a:t>, …, V</a:t>
            </a:r>
            <a:r>
              <a:rPr lang="en-US" sz="1800" baseline="-25000"/>
              <a:t>n</a:t>
            </a:r>
            <a:r>
              <a:rPr lang="en-US" sz="1800"/>
              <a:t> (with directed on undirected edges, with multiple edges and loops allowed). The number of different paths of length r from Vi to Vj, where r is a positive integer, equals the (i, j)</a:t>
            </a:r>
            <a:r>
              <a:rPr lang="en-US" sz="1800" baseline="30000"/>
              <a:t>th</a:t>
            </a:r>
            <a:r>
              <a:rPr lang="en-US" sz="1800"/>
              <a:t> entry of (adjacency matrix) A</a:t>
            </a:r>
            <a:r>
              <a:rPr lang="en-US" sz="1800" baseline="30000"/>
              <a:t>r.</a:t>
            </a:r>
          </a:p>
          <a:p>
            <a:pPr algn="just">
              <a:lnSpc>
                <a:spcPct val="90000"/>
              </a:lnSpc>
              <a:buFont typeface="Wingdings" panose="05000000000000000000" pitchFamily="2" charset="2"/>
              <a:buNone/>
            </a:pPr>
            <a:endParaRPr lang="en-US" sz="1800" baseline="30000"/>
          </a:p>
          <a:p>
            <a:pPr algn="just">
              <a:lnSpc>
                <a:spcPct val="90000"/>
              </a:lnSpc>
              <a:buFont typeface="Wingdings" panose="05000000000000000000" pitchFamily="2" charset="2"/>
              <a:buNone/>
            </a:pPr>
            <a:r>
              <a:rPr lang="en-US" sz="1800" b="1" baseline="30000"/>
              <a:t>	</a:t>
            </a:r>
            <a:r>
              <a:rPr lang="en-US" sz="1800" b="1"/>
              <a:t>Proof:</a:t>
            </a:r>
            <a:r>
              <a:rPr lang="en-US" sz="1800"/>
              <a:t> </a:t>
            </a:r>
            <a:r>
              <a:rPr lang="en-US" sz="1600"/>
              <a:t>By Mathematical Induction. </a:t>
            </a:r>
          </a:p>
          <a:p>
            <a:pPr algn="just">
              <a:lnSpc>
                <a:spcPct val="90000"/>
              </a:lnSpc>
              <a:buFont typeface="Wingdings" panose="05000000000000000000" pitchFamily="2" charset="2"/>
              <a:buNone/>
            </a:pPr>
            <a:r>
              <a:rPr lang="en-US" sz="1600"/>
              <a:t>	</a:t>
            </a:r>
          </a:p>
          <a:p>
            <a:pPr algn="just">
              <a:lnSpc>
                <a:spcPct val="90000"/>
              </a:lnSpc>
              <a:buFont typeface="Wingdings" panose="05000000000000000000" pitchFamily="2" charset="2"/>
              <a:buNone/>
            </a:pPr>
            <a:r>
              <a:rPr lang="en-US" sz="1600"/>
              <a:t>	</a:t>
            </a:r>
            <a:r>
              <a:rPr lang="en-US" sz="1600" u="sng"/>
              <a:t>Base Case:</a:t>
            </a:r>
            <a:r>
              <a:rPr lang="en-US" sz="1600"/>
              <a:t> For the case N = 1, a</a:t>
            </a:r>
            <a:r>
              <a:rPr lang="en-US" sz="1600" baseline="-25000"/>
              <a:t>ij </a:t>
            </a:r>
            <a:r>
              <a:rPr lang="en-US" sz="1600"/>
              <a:t>=1</a:t>
            </a:r>
            <a:r>
              <a:rPr lang="en-US" sz="1600" baseline="-25000"/>
              <a:t> </a:t>
            </a:r>
            <a:r>
              <a:rPr lang="en-US" sz="1600"/>
              <a:t>implies that there is a path of length 1. This is true since this corresponds to an edge between two vertices. </a:t>
            </a:r>
          </a:p>
          <a:p>
            <a:pPr algn="just">
              <a:lnSpc>
                <a:spcPct val="90000"/>
              </a:lnSpc>
              <a:buFont typeface="Wingdings" panose="05000000000000000000" pitchFamily="2" charset="2"/>
              <a:buNone/>
            </a:pPr>
            <a:endParaRPr lang="en-US" sz="1600"/>
          </a:p>
          <a:p>
            <a:pPr algn="just">
              <a:lnSpc>
                <a:spcPct val="90000"/>
              </a:lnSpc>
              <a:buFont typeface="Wingdings" panose="05000000000000000000" pitchFamily="2" charset="2"/>
              <a:buNone/>
            </a:pPr>
            <a:r>
              <a:rPr lang="en-US" sz="1600"/>
              <a:t>	We assume that theorem is true for N = r and prove the same for N = r +1. Assume that the (i, j)</a:t>
            </a:r>
            <a:r>
              <a:rPr lang="en-US" sz="1600" baseline="30000"/>
              <a:t>th</a:t>
            </a:r>
            <a:r>
              <a:rPr lang="en-US" sz="1600"/>
              <a:t> entry of A</a:t>
            </a:r>
            <a:r>
              <a:rPr lang="en-US" sz="1600" baseline="30000"/>
              <a:t>r </a:t>
            </a:r>
            <a:r>
              <a:rPr lang="en-US" sz="1600"/>
              <a:t>is the number of different paths of length r from v</a:t>
            </a:r>
            <a:r>
              <a:rPr lang="en-US" sz="1600" baseline="-25000"/>
              <a:t>i</a:t>
            </a:r>
            <a:r>
              <a:rPr lang="en-US" sz="1600"/>
              <a:t> to v</a:t>
            </a:r>
            <a:r>
              <a:rPr lang="en-US" sz="1600" baseline="-25000"/>
              <a:t>j</a:t>
            </a:r>
            <a:r>
              <a:rPr lang="en-US" sz="1600"/>
              <a:t>. By induction hypothesis, b</a:t>
            </a:r>
            <a:r>
              <a:rPr lang="en-US" sz="1600" baseline="-25000"/>
              <a:t>ik</a:t>
            </a:r>
            <a:r>
              <a:rPr lang="en-US" sz="1600"/>
              <a:t> is the number of paths of length r from v</a:t>
            </a:r>
            <a:r>
              <a:rPr lang="en-US" sz="1600" baseline="-25000"/>
              <a:t>i</a:t>
            </a:r>
            <a:r>
              <a:rPr lang="en-US" sz="1600"/>
              <a:t> to v</a:t>
            </a:r>
            <a:r>
              <a:rPr lang="en-US" sz="1600" baseline="-25000"/>
              <a:t>k</a:t>
            </a:r>
            <a:r>
              <a:rPr lang="en-US" sz="1600"/>
              <a:t>. </a:t>
            </a:r>
          </a:p>
          <a:p>
            <a:pPr algn="just">
              <a:lnSpc>
                <a:spcPct val="90000"/>
              </a:lnSpc>
              <a:buFont typeface="Wingdings" panose="05000000000000000000" pitchFamily="2" charset="2"/>
              <a:buNone/>
            </a:pPr>
            <a:r>
              <a:rPr lang="en-US" sz="1600"/>
              <a:t>	</a:t>
            </a:r>
          </a:p>
          <a:p>
            <a:pPr algn="just">
              <a:lnSpc>
                <a:spcPct val="90000"/>
              </a:lnSpc>
              <a:buFont typeface="Wingdings" panose="05000000000000000000" pitchFamily="2" charset="2"/>
              <a:buNone/>
            </a:pPr>
            <a:r>
              <a:rPr lang="en-US" sz="1600"/>
              <a:t>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en-US"/>
              <a:t>Counting Paths</a:t>
            </a:r>
          </a:p>
        </p:txBody>
      </p:sp>
      <p:sp>
        <p:nvSpPr>
          <p:cNvPr id="163843" name="Rectangle 3"/>
          <p:cNvSpPr>
            <a:spLocks noGrp="1" noChangeArrowheads="1"/>
          </p:cNvSpPr>
          <p:nvPr>
            <p:ph type="body" idx="1"/>
          </p:nvPr>
        </p:nvSpPr>
        <p:spPr/>
        <p:txBody>
          <a:bodyPr/>
          <a:lstStyle/>
          <a:p>
            <a:pPr algn="just">
              <a:buFont typeface="Wingdings" panose="05000000000000000000" pitchFamily="2" charset="2"/>
              <a:buNone/>
            </a:pPr>
            <a:r>
              <a:rPr lang="en-US" sz="2000" u="sng"/>
              <a:t>Case r +1:</a:t>
            </a:r>
            <a:r>
              <a:rPr lang="en-US" sz="2000"/>
              <a:t> In A</a:t>
            </a:r>
            <a:r>
              <a:rPr lang="en-US" sz="2000" baseline="30000"/>
              <a:t>r+1</a:t>
            </a:r>
            <a:r>
              <a:rPr lang="en-US" sz="2000"/>
              <a:t> = A</a:t>
            </a:r>
            <a:r>
              <a:rPr lang="en-US" sz="2000" baseline="30000"/>
              <a:t>r</a:t>
            </a:r>
            <a:r>
              <a:rPr lang="en-US" sz="2000"/>
              <a:t>. A, </a:t>
            </a:r>
          </a:p>
          <a:p>
            <a:pPr algn="just">
              <a:buFont typeface="Wingdings" panose="05000000000000000000" pitchFamily="2" charset="2"/>
              <a:buNone/>
            </a:pPr>
            <a:r>
              <a:rPr lang="en-US" sz="2000"/>
              <a:t>    </a:t>
            </a:r>
            <a:r>
              <a:rPr lang="en-US" sz="1800"/>
              <a:t>The (i, j)</a:t>
            </a:r>
            <a:r>
              <a:rPr lang="en-US" sz="1800" baseline="30000"/>
              <a:t>th</a:t>
            </a:r>
            <a:r>
              <a:rPr lang="en-US" sz="1800"/>
              <a:t> entry in A</a:t>
            </a:r>
            <a:r>
              <a:rPr lang="en-US" sz="1800" baseline="30000"/>
              <a:t>r+1</a:t>
            </a:r>
            <a:r>
              <a:rPr lang="en-US" sz="1800"/>
              <a:t> , b</a:t>
            </a:r>
            <a:r>
              <a:rPr lang="en-US" sz="1800" baseline="-25000"/>
              <a:t>i1</a:t>
            </a:r>
            <a:r>
              <a:rPr lang="en-US" sz="1800"/>
              <a:t>a</a:t>
            </a:r>
            <a:r>
              <a:rPr lang="en-US" sz="1800" baseline="-25000"/>
              <a:t>1j</a:t>
            </a:r>
            <a:r>
              <a:rPr lang="en-US" sz="1800"/>
              <a:t> + b</a:t>
            </a:r>
            <a:r>
              <a:rPr lang="en-US" sz="1800" baseline="-25000"/>
              <a:t>i2</a:t>
            </a:r>
            <a:r>
              <a:rPr lang="en-US" sz="1800"/>
              <a:t> a</a:t>
            </a:r>
            <a:r>
              <a:rPr lang="en-US" sz="1800" baseline="-25000"/>
              <a:t>2j</a:t>
            </a:r>
            <a:r>
              <a:rPr lang="en-US" sz="1800"/>
              <a:t> + …+ b</a:t>
            </a:r>
            <a:r>
              <a:rPr lang="en-US" sz="1800" baseline="-25000"/>
              <a:t>in</a:t>
            </a:r>
            <a:r>
              <a:rPr lang="en-US" sz="1800"/>
              <a:t> a</a:t>
            </a:r>
            <a:r>
              <a:rPr lang="en-US" sz="1800" baseline="-25000"/>
              <a:t>nj </a:t>
            </a:r>
          </a:p>
          <a:p>
            <a:pPr algn="just">
              <a:buFont typeface="Wingdings" panose="05000000000000000000" pitchFamily="2" charset="2"/>
              <a:buNone/>
            </a:pPr>
            <a:r>
              <a:rPr lang="en-US" sz="1800" baseline="-25000"/>
              <a:t>        </a:t>
            </a:r>
            <a:r>
              <a:rPr lang="en-US" sz="1800"/>
              <a:t>where b</a:t>
            </a:r>
            <a:r>
              <a:rPr lang="en-US" sz="1800" baseline="-25000"/>
              <a:t>ik </a:t>
            </a:r>
            <a:r>
              <a:rPr lang="en-US" sz="1800"/>
              <a:t>is the (i, j)</a:t>
            </a:r>
            <a:r>
              <a:rPr lang="en-US" sz="1800" baseline="30000"/>
              <a:t>th</a:t>
            </a:r>
            <a:r>
              <a:rPr lang="en-US" sz="1800"/>
              <a:t> entry of A</a:t>
            </a:r>
            <a:r>
              <a:rPr lang="en-US" sz="1800" baseline="30000"/>
              <a:t>r</a:t>
            </a:r>
            <a:r>
              <a:rPr lang="en-US" sz="1800"/>
              <a:t>. </a:t>
            </a:r>
          </a:p>
          <a:p>
            <a:pPr algn="just">
              <a:buFont typeface="Wingdings" panose="05000000000000000000" pitchFamily="2" charset="2"/>
              <a:buNone/>
            </a:pPr>
            <a:endParaRPr lang="en-US" sz="1800"/>
          </a:p>
          <a:p>
            <a:pPr algn="just">
              <a:buFont typeface="Wingdings" panose="05000000000000000000" pitchFamily="2" charset="2"/>
              <a:buNone/>
            </a:pPr>
            <a:r>
              <a:rPr lang="en-US" sz="1800"/>
              <a:t>	By induction hypothesis, b</a:t>
            </a:r>
            <a:r>
              <a:rPr lang="en-US" sz="1800" baseline="-25000"/>
              <a:t>ik</a:t>
            </a:r>
            <a:r>
              <a:rPr lang="en-US" sz="1800"/>
              <a:t> is the number of paths of length r from v</a:t>
            </a:r>
            <a:r>
              <a:rPr lang="en-US" sz="1800" baseline="-25000"/>
              <a:t>i</a:t>
            </a:r>
            <a:r>
              <a:rPr lang="en-US" sz="1800"/>
              <a:t> to v</a:t>
            </a:r>
            <a:r>
              <a:rPr lang="en-US" sz="1800" baseline="-25000"/>
              <a:t>k</a:t>
            </a:r>
            <a:r>
              <a:rPr lang="en-US" sz="1800"/>
              <a:t>.</a:t>
            </a:r>
          </a:p>
          <a:p>
            <a:pPr algn="just">
              <a:buFont typeface="Wingdings" panose="05000000000000000000" pitchFamily="2" charset="2"/>
              <a:buNone/>
            </a:pPr>
            <a:r>
              <a:rPr lang="en-US" sz="1800"/>
              <a:t>	</a:t>
            </a:r>
          </a:p>
          <a:p>
            <a:pPr algn="just">
              <a:buFont typeface="Wingdings" panose="05000000000000000000" pitchFamily="2" charset="2"/>
              <a:buNone/>
            </a:pPr>
            <a:r>
              <a:rPr lang="en-US" sz="1800"/>
              <a:t>    The (i, j)</a:t>
            </a:r>
            <a:r>
              <a:rPr lang="en-US" sz="1800" baseline="30000"/>
              <a:t>th</a:t>
            </a:r>
            <a:r>
              <a:rPr lang="en-US" sz="1800"/>
              <a:t> entry in A</a:t>
            </a:r>
            <a:r>
              <a:rPr lang="en-US" sz="1800" baseline="30000"/>
              <a:t>r+1</a:t>
            </a:r>
            <a:r>
              <a:rPr lang="en-US" sz="1800"/>
              <a:t>  corresponds to the length between i and j    and the length is r+1. This path is made up of length r from v</a:t>
            </a:r>
            <a:r>
              <a:rPr lang="en-US" sz="1800" baseline="-25000"/>
              <a:t>i</a:t>
            </a:r>
            <a:r>
              <a:rPr lang="en-US" sz="1800"/>
              <a:t> to v</a:t>
            </a:r>
            <a:r>
              <a:rPr lang="en-US" sz="1800" baseline="-25000"/>
              <a:t>k</a:t>
            </a:r>
            <a:r>
              <a:rPr lang="en-US" sz="1800"/>
              <a:t> and of length from v</a:t>
            </a:r>
            <a:r>
              <a:rPr lang="en-US" sz="1800" baseline="-25000"/>
              <a:t>k </a:t>
            </a:r>
            <a:r>
              <a:rPr lang="en-US" sz="1800"/>
              <a:t>to vj. By product rule for counting, the number of such paths is b</a:t>
            </a:r>
            <a:r>
              <a:rPr lang="en-US" sz="1800" baseline="-25000"/>
              <a:t>ik*</a:t>
            </a:r>
            <a:r>
              <a:rPr lang="en-US" sz="1800"/>
              <a:t> a</a:t>
            </a:r>
            <a:r>
              <a:rPr lang="en-US" sz="1800" baseline="-25000"/>
              <a:t>kj</a:t>
            </a:r>
            <a:r>
              <a:rPr lang="en-US" sz="1800"/>
              <a:t> The result is b</a:t>
            </a:r>
            <a:r>
              <a:rPr lang="en-US" sz="1800" baseline="-25000"/>
              <a:t>i1</a:t>
            </a:r>
            <a:r>
              <a:rPr lang="en-US" sz="1800"/>
              <a:t>a</a:t>
            </a:r>
            <a:r>
              <a:rPr lang="en-US" sz="1800" baseline="-25000"/>
              <a:t>1j</a:t>
            </a:r>
            <a:r>
              <a:rPr lang="en-US" sz="1800"/>
              <a:t> + b</a:t>
            </a:r>
            <a:r>
              <a:rPr lang="en-US" sz="1800" baseline="-25000"/>
              <a:t>i2</a:t>
            </a:r>
            <a:r>
              <a:rPr lang="en-US" sz="1800"/>
              <a:t> a</a:t>
            </a:r>
            <a:r>
              <a:rPr lang="en-US" sz="1800" baseline="-25000"/>
              <a:t>2j</a:t>
            </a:r>
            <a:r>
              <a:rPr lang="en-US" sz="1800"/>
              <a:t> + …+ b</a:t>
            </a:r>
            <a:r>
              <a:rPr lang="en-US" sz="1800" baseline="-25000"/>
              <a:t>in</a:t>
            </a:r>
            <a:r>
              <a:rPr lang="en-US" sz="1800"/>
              <a:t> a</a:t>
            </a:r>
            <a:r>
              <a:rPr lang="en-US" sz="1800" baseline="-25000"/>
              <a:t>nj ,</a:t>
            </a:r>
            <a:r>
              <a:rPr lang="en-US" sz="1800"/>
              <a:t>the desired result.</a:t>
            </a:r>
            <a:endParaRPr lang="en-US" sz="1800" baseline="-25000"/>
          </a:p>
          <a:p>
            <a:pPr algn="just">
              <a:buFont typeface="Wingdings" panose="05000000000000000000" pitchFamily="2" charset="2"/>
              <a:buNone/>
            </a:pPr>
            <a:endParaRPr lang="en-US" sz="180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en-US"/>
              <a:t>Counting Paths</a:t>
            </a:r>
          </a:p>
        </p:txBody>
      </p:sp>
      <p:sp>
        <p:nvSpPr>
          <p:cNvPr id="177155" name="Rectangle 3"/>
          <p:cNvSpPr>
            <a:spLocks noGrp="1" noChangeArrowheads="1"/>
          </p:cNvSpPr>
          <p:nvPr>
            <p:ph type="body" idx="1"/>
          </p:nvPr>
        </p:nvSpPr>
        <p:spPr>
          <a:xfrm>
            <a:off x="914400" y="1828800"/>
            <a:ext cx="8077200" cy="4876800"/>
          </a:xfrm>
        </p:spPr>
        <p:txBody>
          <a:bodyPr/>
          <a:lstStyle/>
          <a:p>
            <a:pPr algn="just">
              <a:lnSpc>
                <a:spcPct val="80000"/>
              </a:lnSpc>
              <a:buFont typeface="Wingdings" panose="05000000000000000000" pitchFamily="2" charset="2"/>
              <a:buNone/>
            </a:pPr>
            <a:endParaRPr lang="en-US" sz="2000" u="sng"/>
          </a:p>
          <a:p>
            <a:pPr algn="just">
              <a:lnSpc>
                <a:spcPct val="80000"/>
              </a:lnSpc>
              <a:buFont typeface="Wingdings" panose="05000000000000000000" pitchFamily="2" charset="2"/>
              <a:buNone/>
            </a:pPr>
            <a:r>
              <a:rPr lang="en-US" sz="2000"/>
              <a:t>      a ------- b</a:t>
            </a:r>
          </a:p>
          <a:p>
            <a:pPr algn="just">
              <a:lnSpc>
                <a:spcPct val="80000"/>
              </a:lnSpc>
              <a:buFont typeface="Wingdings" panose="05000000000000000000" pitchFamily="2" charset="2"/>
              <a:buNone/>
            </a:pPr>
            <a:r>
              <a:rPr lang="en-US" sz="2000"/>
              <a:t>      |          |</a:t>
            </a:r>
          </a:p>
          <a:p>
            <a:pPr algn="just">
              <a:lnSpc>
                <a:spcPct val="80000"/>
              </a:lnSpc>
              <a:buFont typeface="Wingdings" panose="05000000000000000000" pitchFamily="2" charset="2"/>
              <a:buNone/>
            </a:pPr>
            <a:r>
              <a:rPr lang="en-US" sz="2000"/>
              <a:t>      |          |</a:t>
            </a:r>
          </a:p>
          <a:p>
            <a:pPr algn="just">
              <a:lnSpc>
                <a:spcPct val="80000"/>
              </a:lnSpc>
              <a:buFont typeface="Wingdings" panose="05000000000000000000" pitchFamily="2" charset="2"/>
              <a:buNone/>
            </a:pPr>
            <a:r>
              <a:rPr lang="en-US" sz="2000"/>
              <a:t>      c -------d</a:t>
            </a:r>
          </a:p>
          <a:p>
            <a:pPr algn="just">
              <a:lnSpc>
                <a:spcPct val="80000"/>
              </a:lnSpc>
              <a:buFont typeface="Wingdings" panose="05000000000000000000" pitchFamily="2" charset="2"/>
              <a:buNone/>
            </a:pPr>
            <a:endParaRPr lang="en-US" sz="2000"/>
          </a:p>
          <a:p>
            <a:pPr algn="just">
              <a:lnSpc>
                <a:spcPct val="80000"/>
              </a:lnSpc>
              <a:buFont typeface="Wingdings" panose="05000000000000000000" pitchFamily="2" charset="2"/>
              <a:buNone/>
            </a:pPr>
            <a:r>
              <a:rPr lang="en-US" sz="2000"/>
              <a:t>A = 0 1 1 0       A</a:t>
            </a:r>
            <a:r>
              <a:rPr lang="en-US" sz="2000" baseline="30000"/>
              <a:t>4</a:t>
            </a:r>
            <a:r>
              <a:rPr lang="en-US" sz="2000"/>
              <a:t>  =   8 0 0 8</a:t>
            </a:r>
          </a:p>
          <a:p>
            <a:pPr algn="just">
              <a:lnSpc>
                <a:spcPct val="80000"/>
              </a:lnSpc>
              <a:buFont typeface="Wingdings" panose="05000000000000000000" pitchFamily="2" charset="2"/>
              <a:buNone/>
            </a:pPr>
            <a:r>
              <a:rPr lang="en-US" sz="2000"/>
              <a:t>      1 0 0 1                  0 8 8 0</a:t>
            </a:r>
          </a:p>
          <a:p>
            <a:pPr algn="just">
              <a:lnSpc>
                <a:spcPct val="80000"/>
              </a:lnSpc>
              <a:buFont typeface="Wingdings" panose="05000000000000000000" pitchFamily="2" charset="2"/>
              <a:buNone/>
            </a:pPr>
            <a:r>
              <a:rPr lang="en-US" sz="2000"/>
              <a:t>      1 0 0 1                  0 8 8 0</a:t>
            </a:r>
          </a:p>
          <a:p>
            <a:pPr algn="just">
              <a:lnSpc>
                <a:spcPct val="80000"/>
              </a:lnSpc>
              <a:buFont typeface="Wingdings" panose="05000000000000000000" pitchFamily="2" charset="2"/>
              <a:buNone/>
            </a:pPr>
            <a:r>
              <a:rPr lang="en-US" sz="2000"/>
              <a:t>      0 1 1 0                  8 0 0 8</a:t>
            </a:r>
          </a:p>
          <a:p>
            <a:pPr algn="just">
              <a:lnSpc>
                <a:spcPct val="80000"/>
              </a:lnSpc>
              <a:buFont typeface="Wingdings" panose="05000000000000000000" pitchFamily="2" charset="2"/>
              <a:buNone/>
            </a:pPr>
            <a:endParaRPr lang="en-US" sz="2000" u="sng"/>
          </a:p>
          <a:p>
            <a:pPr algn="just">
              <a:lnSpc>
                <a:spcPct val="80000"/>
              </a:lnSpc>
              <a:buFont typeface="Wingdings" panose="05000000000000000000" pitchFamily="2" charset="2"/>
              <a:buNone/>
            </a:pPr>
            <a:r>
              <a:rPr lang="en-US" sz="2000"/>
              <a:t>Number of paths of length 4 from a to d is (1,4) th entry of A</a:t>
            </a:r>
            <a:r>
              <a:rPr lang="en-US" sz="2000" baseline="30000"/>
              <a:t>4</a:t>
            </a:r>
            <a:r>
              <a:rPr lang="en-US" sz="2000"/>
              <a:t> = 8.</a:t>
            </a:r>
          </a:p>
          <a:p>
            <a:pPr algn="just">
              <a:lnSpc>
                <a:spcPct val="80000"/>
              </a:lnSpc>
              <a:buFont typeface="Wingdings" panose="05000000000000000000" pitchFamily="2" charset="2"/>
              <a:buNone/>
            </a:pPr>
            <a:endParaRPr lang="en-US" sz="1800"/>
          </a:p>
          <a:p>
            <a:pPr algn="just">
              <a:lnSpc>
                <a:spcPct val="80000"/>
              </a:lnSpc>
              <a:buFont typeface="Wingdings" panose="05000000000000000000" pitchFamily="2" charset="2"/>
              <a:buNone/>
            </a:pPr>
            <a:r>
              <a:rPr lang="en-US" sz="1800"/>
              <a:t>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sz="2800"/>
              <a:t>The Seven Bridges of Königsberg, Germany</a:t>
            </a:r>
          </a:p>
        </p:txBody>
      </p:sp>
      <p:sp>
        <p:nvSpPr>
          <p:cNvPr id="71683" name="Rectangle 3"/>
          <p:cNvSpPr>
            <a:spLocks noGrp="1" noChangeArrowheads="1"/>
          </p:cNvSpPr>
          <p:nvPr>
            <p:ph type="body" idx="1"/>
          </p:nvPr>
        </p:nvSpPr>
        <p:spPr>
          <a:xfrm>
            <a:off x="914400" y="1981200"/>
            <a:ext cx="8001000" cy="1981200"/>
          </a:xfrm>
        </p:spPr>
        <p:txBody>
          <a:bodyPr/>
          <a:lstStyle/>
          <a:p>
            <a:pPr algn="just">
              <a:lnSpc>
                <a:spcPct val="80000"/>
              </a:lnSpc>
            </a:pPr>
            <a:r>
              <a:rPr lang="en-US" sz="2400"/>
              <a:t>The residents of Königsberg, Germany, wondered if it was possible to take a walking tour of the town that crossed each of the seven bridges over the Presel river exactly once. Is it possible to start at some node and take a walk that uses each edge exactly once, and ends at the starting node?</a:t>
            </a:r>
          </a:p>
          <a:p>
            <a:pPr algn="just">
              <a:lnSpc>
                <a:spcPct val="80000"/>
              </a:lnSpc>
            </a:pPr>
            <a:endParaRPr lang="en-US" sz="2400"/>
          </a:p>
        </p:txBody>
      </p:sp>
      <p:grpSp>
        <p:nvGrpSpPr>
          <p:cNvPr id="71684" name="Group 4"/>
          <p:cNvGrpSpPr>
            <a:grpSpLocks/>
          </p:cNvGrpSpPr>
          <p:nvPr/>
        </p:nvGrpSpPr>
        <p:grpSpPr bwMode="auto">
          <a:xfrm>
            <a:off x="1981200" y="3733800"/>
            <a:ext cx="5137150" cy="2462213"/>
            <a:chOff x="1235" y="280"/>
            <a:chExt cx="3236" cy="1551"/>
          </a:xfrm>
        </p:grpSpPr>
        <p:pic>
          <p:nvPicPr>
            <p:cNvPr id="71685" name="Picture 5" descr="04"/>
            <p:cNvPicPr>
              <a:picLocks noChangeAspect="1" noChangeArrowheads="1"/>
            </p:cNvPicPr>
            <p:nvPr/>
          </p:nvPicPr>
          <p:blipFill>
            <a:blip r:embed="rId2">
              <a:extLst>
                <a:ext uri="{28A0092B-C50C-407E-A947-70E740481C1C}">
                  <a14:useLocalDpi xmlns:a14="http://schemas.microsoft.com/office/drawing/2010/main" val="0"/>
                </a:ext>
              </a:extLst>
            </a:blip>
            <a:srcRect l="1999" b="67824"/>
            <a:stretch>
              <a:fillRect/>
            </a:stretch>
          </p:blipFill>
          <p:spPr bwMode="auto">
            <a:xfrm>
              <a:off x="1235" y="280"/>
              <a:ext cx="3234" cy="1390"/>
            </a:xfrm>
            <a:prstGeom prst="rect">
              <a:avLst/>
            </a:prstGeom>
            <a:noFill/>
            <a:extLst>
              <a:ext uri="{909E8E84-426E-40DD-AFC4-6F175D3DCCD1}">
                <a14:hiddenFill xmlns:a14="http://schemas.microsoft.com/office/drawing/2010/main">
                  <a:solidFill>
                    <a:srgbClr val="FFFFFF"/>
                  </a:solidFill>
                </a14:hiddenFill>
              </a:ext>
            </a:extLst>
          </p:spPr>
        </p:pic>
        <p:pic>
          <p:nvPicPr>
            <p:cNvPr id="71686" name="Picture 6" descr="04"/>
            <p:cNvPicPr>
              <a:picLocks noChangeAspect="1" noChangeArrowheads="1"/>
            </p:cNvPicPr>
            <p:nvPr/>
          </p:nvPicPr>
          <p:blipFill>
            <a:blip r:embed="rId2">
              <a:extLst>
                <a:ext uri="{28A0092B-C50C-407E-A947-70E740481C1C}">
                  <a14:useLocalDpi xmlns:a14="http://schemas.microsoft.com/office/drawing/2010/main" val="0"/>
                </a:ext>
              </a:extLst>
            </a:blip>
            <a:srcRect l="1999" b="92639"/>
            <a:stretch>
              <a:fillRect/>
            </a:stretch>
          </p:blipFill>
          <p:spPr bwMode="auto">
            <a:xfrm>
              <a:off x="1237" y="1513"/>
              <a:ext cx="3234" cy="318"/>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sz="2800"/>
              <a:t>The Seven Bridges of Königsberg, Germany</a:t>
            </a:r>
          </a:p>
        </p:txBody>
      </p:sp>
      <p:sp>
        <p:nvSpPr>
          <p:cNvPr id="72707" name="Rectangle 3"/>
          <p:cNvSpPr>
            <a:spLocks noGrp="1" noChangeArrowheads="1"/>
          </p:cNvSpPr>
          <p:nvPr>
            <p:ph type="body" idx="1"/>
          </p:nvPr>
        </p:nvSpPr>
        <p:spPr>
          <a:xfrm>
            <a:off x="304800" y="2057400"/>
            <a:ext cx="7772400" cy="1487488"/>
          </a:xfrm>
        </p:spPr>
        <p:txBody>
          <a:bodyPr/>
          <a:lstStyle/>
          <a:p>
            <a:pPr algn="just" eaLnBrk="0" hangingPunct="0">
              <a:spcBef>
                <a:spcPct val="0"/>
              </a:spcBef>
              <a:buClrTx/>
              <a:buSzTx/>
              <a:buFontTx/>
              <a:buNone/>
            </a:pPr>
            <a:r>
              <a:rPr lang="en-US"/>
              <a:t>	</a:t>
            </a:r>
            <a:r>
              <a:rPr lang="en-US" sz="1800"/>
              <a:t>You can redraw the original picture as long as for every edge between nodes </a:t>
            </a:r>
            <a:r>
              <a:rPr lang="en-US" sz="1800" i="1">
                <a:solidFill>
                  <a:schemeClr val="tx2"/>
                </a:solidFill>
              </a:rPr>
              <a:t>i</a:t>
            </a:r>
            <a:r>
              <a:rPr lang="en-US" sz="1800"/>
              <a:t> and </a:t>
            </a:r>
            <a:r>
              <a:rPr lang="en-US" sz="1800" i="1">
                <a:solidFill>
                  <a:schemeClr val="tx2"/>
                </a:solidFill>
              </a:rPr>
              <a:t>j</a:t>
            </a:r>
            <a:r>
              <a:rPr lang="en-US" sz="1800"/>
              <a:t> in the original you put an edge between nodes </a:t>
            </a:r>
            <a:r>
              <a:rPr lang="en-US" sz="1800" i="1">
                <a:solidFill>
                  <a:schemeClr val="tx2"/>
                </a:solidFill>
              </a:rPr>
              <a:t>i</a:t>
            </a:r>
            <a:r>
              <a:rPr lang="en-US" sz="1800"/>
              <a:t> and </a:t>
            </a:r>
            <a:r>
              <a:rPr lang="en-US" sz="1800" i="1">
                <a:solidFill>
                  <a:schemeClr val="tx2"/>
                </a:solidFill>
              </a:rPr>
              <a:t>j</a:t>
            </a:r>
            <a:r>
              <a:rPr lang="en-US" sz="1800"/>
              <a:t> in the redrawn version (and you put no other edges in the redrawn version).</a:t>
            </a:r>
          </a:p>
          <a:p>
            <a:endParaRPr lang="en-US" sz="1800"/>
          </a:p>
        </p:txBody>
      </p:sp>
      <p:sp>
        <p:nvSpPr>
          <p:cNvPr id="72708" name="Text Box 4"/>
          <p:cNvSpPr txBox="1">
            <a:spLocks noChangeArrowheads="1"/>
          </p:cNvSpPr>
          <p:nvPr/>
        </p:nvSpPr>
        <p:spPr bwMode="auto">
          <a:xfrm>
            <a:off x="304800" y="3657600"/>
            <a:ext cx="1965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rIns="274320">
            <a:spAutoFit/>
          </a:bodyPr>
          <a:lstStyle/>
          <a:p>
            <a:pPr algn="l"/>
            <a:r>
              <a:rPr lang="en-US" sz="2000"/>
              <a:t>Original:</a:t>
            </a:r>
          </a:p>
        </p:txBody>
      </p:sp>
      <p:grpSp>
        <p:nvGrpSpPr>
          <p:cNvPr id="72728" name="Group 24"/>
          <p:cNvGrpSpPr>
            <a:grpSpLocks/>
          </p:cNvGrpSpPr>
          <p:nvPr/>
        </p:nvGrpSpPr>
        <p:grpSpPr bwMode="auto">
          <a:xfrm>
            <a:off x="2286000" y="5105400"/>
            <a:ext cx="6292850" cy="1435100"/>
            <a:chOff x="199" y="1764"/>
            <a:chExt cx="3796" cy="1435"/>
          </a:xfrm>
        </p:grpSpPr>
        <p:grpSp>
          <p:nvGrpSpPr>
            <p:cNvPr id="72729" name="Group 25"/>
            <p:cNvGrpSpPr>
              <a:grpSpLocks/>
            </p:cNvGrpSpPr>
            <p:nvPr/>
          </p:nvGrpSpPr>
          <p:grpSpPr bwMode="auto">
            <a:xfrm>
              <a:off x="1483" y="1777"/>
              <a:ext cx="2512" cy="1422"/>
              <a:chOff x="1483" y="1777"/>
              <a:chExt cx="2512" cy="1422"/>
            </a:xfrm>
          </p:grpSpPr>
          <p:grpSp>
            <p:nvGrpSpPr>
              <p:cNvPr id="72730" name="Group 26"/>
              <p:cNvGrpSpPr>
                <a:grpSpLocks/>
              </p:cNvGrpSpPr>
              <p:nvPr/>
            </p:nvGrpSpPr>
            <p:grpSpPr bwMode="auto">
              <a:xfrm>
                <a:off x="1904" y="1946"/>
                <a:ext cx="1797" cy="797"/>
                <a:chOff x="1904" y="1939"/>
                <a:chExt cx="1797" cy="797"/>
              </a:xfrm>
            </p:grpSpPr>
            <p:sp>
              <p:nvSpPr>
                <p:cNvPr id="72731" name="Oval 27"/>
                <p:cNvSpPr>
                  <a:spLocks noChangeArrowheads="1"/>
                </p:cNvSpPr>
                <p:nvPr/>
              </p:nvSpPr>
              <p:spPr bwMode="auto">
                <a:xfrm>
                  <a:off x="2750" y="1939"/>
                  <a:ext cx="160" cy="160"/>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GB"/>
                </a:p>
              </p:txBody>
            </p:sp>
            <p:sp>
              <p:nvSpPr>
                <p:cNvPr id="72732" name="Oval 28"/>
                <p:cNvSpPr>
                  <a:spLocks noChangeArrowheads="1"/>
                </p:cNvSpPr>
                <p:nvPr/>
              </p:nvSpPr>
              <p:spPr bwMode="auto">
                <a:xfrm>
                  <a:off x="1904" y="2546"/>
                  <a:ext cx="160" cy="160"/>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GB"/>
                </a:p>
              </p:txBody>
            </p:sp>
            <p:sp>
              <p:nvSpPr>
                <p:cNvPr id="72733" name="Oval 29"/>
                <p:cNvSpPr>
                  <a:spLocks noChangeArrowheads="1"/>
                </p:cNvSpPr>
                <p:nvPr/>
              </p:nvSpPr>
              <p:spPr bwMode="auto">
                <a:xfrm>
                  <a:off x="3541" y="2549"/>
                  <a:ext cx="160" cy="160"/>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GB"/>
                </a:p>
              </p:txBody>
            </p:sp>
            <p:cxnSp>
              <p:nvCxnSpPr>
                <p:cNvPr id="72734" name="AutoShape 30"/>
                <p:cNvCxnSpPr>
                  <a:cxnSpLocks noChangeShapeType="1"/>
                  <a:stCxn id="72731" idx="2"/>
                  <a:endCxn id="72732" idx="0"/>
                </p:cNvCxnSpPr>
                <p:nvPr/>
              </p:nvCxnSpPr>
              <p:spPr bwMode="auto">
                <a:xfrm flipH="1">
                  <a:off x="1984" y="2019"/>
                  <a:ext cx="757" cy="518"/>
                </a:xfrm>
                <a:prstGeom prst="straightConnector1">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735" name="AutoShape 31"/>
                <p:cNvCxnSpPr>
                  <a:cxnSpLocks noChangeShapeType="1"/>
                  <a:stCxn id="72731" idx="6"/>
                  <a:endCxn id="72733" idx="0"/>
                </p:cNvCxnSpPr>
                <p:nvPr/>
              </p:nvCxnSpPr>
              <p:spPr bwMode="auto">
                <a:xfrm>
                  <a:off x="2919" y="2019"/>
                  <a:ext cx="702" cy="521"/>
                </a:xfrm>
                <a:prstGeom prst="straightConnector1">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736" name="Oval 32"/>
                <p:cNvSpPr>
                  <a:spLocks noChangeArrowheads="1"/>
                </p:cNvSpPr>
                <p:nvPr/>
              </p:nvSpPr>
              <p:spPr bwMode="auto">
                <a:xfrm>
                  <a:off x="2750" y="2576"/>
                  <a:ext cx="160" cy="160"/>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GB"/>
                </a:p>
              </p:txBody>
            </p:sp>
            <p:cxnSp>
              <p:nvCxnSpPr>
                <p:cNvPr id="72737" name="AutoShape 33"/>
                <p:cNvCxnSpPr>
                  <a:cxnSpLocks noChangeShapeType="1"/>
                  <a:stCxn id="72732" idx="7"/>
                  <a:endCxn id="72736" idx="1"/>
                </p:cNvCxnSpPr>
                <p:nvPr/>
              </p:nvCxnSpPr>
              <p:spPr bwMode="auto">
                <a:xfrm rot="5400000" flipV="1">
                  <a:off x="2392" y="2209"/>
                  <a:ext cx="30" cy="732"/>
                </a:xfrm>
                <a:prstGeom prst="curvedConnector3">
                  <a:avLst>
                    <a:gd name="adj1" fmla="val -526667"/>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738" name="AutoShape 34"/>
                <p:cNvCxnSpPr>
                  <a:cxnSpLocks noChangeShapeType="1"/>
                  <a:stCxn id="72736" idx="7"/>
                  <a:endCxn id="72733" idx="1"/>
                </p:cNvCxnSpPr>
                <p:nvPr/>
              </p:nvCxnSpPr>
              <p:spPr bwMode="auto">
                <a:xfrm rot="16200000">
                  <a:off x="3212" y="2238"/>
                  <a:ext cx="27" cy="677"/>
                </a:xfrm>
                <a:prstGeom prst="curvedConnector3">
                  <a:avLst>
                    <a:gd name="adj1" fmla="val 685185"/>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739" name="AutoShape 35"/>
                <p:cNvCxnSpPr>
                  <a:cxnSpLocks noChangeShapeType="1"/>
                  <a:stCxn id="72731" idx="4"/>
                  <a:endCxn id="72736" idx="0"/>
                </p:cNvCxnSpPr>
                <p:nvPr/>
              </p:nvCxnSpPr>
              <p:spPr bwMode="auto">
                <a:xfrm>
                  <a:off x="2830" y="2108"/>
                  <a:ext cx="0" cy="459"/>
                </a:xfrm>
                <a:prstGeom prst="straightConnector1">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740" name="AutoShape 36"/>
                <p:cNvCxnSpPr>
                  <a:cxnSpLocks noChangeShapeType="1"/>
                  <a:stCxn id="72732" idx="5"/>
                  <a:endCxn id="72736" idx="3"/>
                </p:cNvCxnSpPr>
                <p:nvPr/>
              </p:nvCxnSpPr>
              <p:spPr bwMode="auto">
                <a:xfrm rot="16200000" flipH="1">
                  <a:off x="2392" y="2341"/>
                  <a:ext cx="30" cy="732"/>
                </a:xfrm>
                <a:prstGeom prst="curvedConnector3">
                  <a:avLst>
                    <a:gd name="adj1" fmla="val 626667"/>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741" name="AutoShape 37"/>
                <p:cNvCxnSpPr>
                  <a:cxnSpLocks noChangeShapeType="1"/>
                  <a:stCxn id="72736" idx="5"/>
                  <a:endCxn id="72733" idx="3"/>
                </p:cNvCxnSpPr>
                <p:nvPr/>
              </p:nvCxnSpPr>
              <p:spPr bwMode="auto">
                <a:xfrm rot="5400000" flipH="1" flipV="1">
                  <a:off x="3212" y="2370"/>
                  <a:ext cx="27" cy="677"/>
                </a:xfrm>
                <a:prstGeom prst="curvedConnector3">
                  <a:avLst>
                    <a:gd name="adj1" fmla="val -585185"/>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2742" name="Text Box 38"/>
              <p:cNvSpPr txBox="1">
                <a:spLocks noChangeArrowheads="1"/>
              </p:cNvSpPr>
              <p:nvPr/>
            </p:nvSpPr>
            <p:spPr bwMode="auto">
              <a:xfrm>
                <a:off x="2341" y="1777"/>
                <a:ext cx="423" cy="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rIns="274320">
                <a:spAutoFit/>
              </a:bodyPr>
              <a:lstStyle/>
              <a:p>
                <a:pPr algn="l"/>
                <a:r>
                  <a:rPr lang="en-US" sz="2400">
                    <a:solidFill>
                      <a:schemeClr val="tx2"/>
                    </a:solidFill>
                    <a:latin typeface="Times New Roman" panose="02020603050405020304" pitchFamily="18" charset="0"/>
                  </a:rPr>
                  <a:t>2</a:t>
                </a:r>
              </a:p>
            </p:txBody>
          </p:sp>
          <p:sp>
            <p:nvSpPr>
              <p:cNvPr id="72743" name="Text Box 39"/>
              <p:cNvSpPr txBox="1">
                <a:spLocks noChangeArrowheads="1"/>
              </p:cNvSpPr>
              <p:nvPr/>
            </p:nvSpPr>
            <p:spPr bwMode="auto">
              <a:xfrm>
                <a:off x="2539" y="2742"/>
                <a:ext cx="424" cy="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spAutoFit/>
              </a:bodyPr>
              <a:lstStyle/>
              <a:p>
                <a:pPr algn="l"/>
                <a:r>
                  <a:rPr lang="en-US" sz="2400">
                    <a:solidFill>
                      <a:schemeClr val="tx2"/>
                    </a:solidFill>
                    <a:latin typeface="Times New Roman" panose="02020603050405020304" pitchFamily="18" charset="0"/>
                  </a:rPr>
                  <a:t>3</a:t>
                </a:r>
              </a:p>
            </p:txBody>
          </p:sp>
          <p:sp>
            <p:nvSpPr>
              <p:cNvPr id="72744" name="Text Box 40"/>
              <p:cNvSpPr txBox="1">
                <a:spLocks noChangeArrowheads="1"/>
              </p:cNvSpPr>
              <p:nvPr/>
            </p:nvSpPr>
            <p:spPr bwMode="auto">
              <a:xfrm>
                <a:off x="1483" y="2466"/>
                <a:ext cx="423" cy="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spAutoFit/>
              </a:bodyPr>
              <a:lstStyle/>
              <a:p>
                <a:pPr algn="l"/>
                <a:r>
                  <a:rPr lang="en-US" sz="2400">
                    <a:solidFill>
                      <a:schemeClr val="tx2"/>
                    </a:solidFill>
                    <a:latin typeface="Times New Roman" panose="02020603050405020304" pitchFamily="18" charset="0"/>
                  </a:rPr>
                  <a:t>4</a:t>
                </a:r>
              </a:p>
            </p:txBody>
          </p:sp>
          <p:sp>
            <p:nvSpPr>
              <p:cNvPr id="72745" name="Text Box 41"/>
              <p:cNvSpPr txBox="1">
                <a:spLocks noChangeArrowheads="1"/>
              </p:cNvSpPr>
              <p:nvPr/>
            </p:nvSpPr>
            <p:spPr bwMode="auto">
              <a:xfrm>
                <a:off x="3572" y="2477"/>
                <a:ext cx="423" cy="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spAutoFit/>
              </a:bodyPr>
              <a:lstStyle/>
              <a:p>
                <a:pPr algn="l"/>
                <a:r>
                  <a:rPr lang="en-US" sz="2400">
                    <a:solidFill>
                      <a:schemeClr val="tx2"/>
                    </a:solidFill>
                    <a:latin typeface="Times New Roman" panose="02020603050405020304" pitchFamily="18" charset="0"/>
                  </a:rPr>
                  <a:t>1</a:t>
                </a:r>
              </a:p>
            </p:txBody>
          </p:sp>
        </p:grpSp>
        <p:sp>
          <p:nvSpPr>
            <p:cNvPr id="72746" name="Text Box 42"/>
            <p:cNvSpPr txBox="1">
              <a:spLocks noChangeArrowheads="1"/>
            </p:cNvSpPr>
            <p:nvPr/>
          </p:nvSpPr>
          <p:spPr bwMode="auto">
            <a:xfrm>
              <a:off x="199" y="1764"/>
              <a:ext cx="1302" cy="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rIns="274320">
              <a:spAutoFit/>
            </a:bodyPr>
            <a:lstStyle/>
            <a:p>
              <a:pPr algn="l"/>
              <a:r>
                <a:rPr lang="en-US" sz="2000"/>
                <a:t>Redrawn:</a:t>
              </a:r>
            </a:p>
          </p:txBody>
        </p:sp>
      </p:grpSp>
      <p:grpSp>
        <p:nvGrpSpPr>
          <p:cNvPr id="72747" name="Group 43"/>
          <p:cNvGrpSpPr>
            <a:grpSpLocks/>
          </p:cNvGrpSpPr>
          <p:nvPr/>
        </p:nvGrpSpPr>
        <p:grpSpPr bwMode="auto">
          <a:xfrm>
            <a:off x="2362200" y="3581400"/>
            <a:ext cx="2428875" cy="1535113"/>
            <a:chOff x="1807" y="173"/>
            <a:chExt cx="2348" cy="1864"/>
          </a:xfrm>
        </p:grpSpPr>
        <p:sp>
          <p:nvSpPr>
            <p:cNvPr id="72748" name="Text Box 44"/>
            <p:cNvSpPr txBox="1">
              <a:spLocks noChangeArrowheads="1"/>
            </p:cNvSpPr>
            <p:nvPr/>
          </p:nvSpPr>
          <p:spPr bwMode="auto">
            <a:xfrm>
              <a:off x="2969" y="1482"/>
              <a:ext cx="678" cy="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spAutoFit/>
            </a:bodyPr>
            <a:lstStyle/>
            <a:p>
              <a:pPr algn="l"/>
              <a:r>
                <a:rPr lang="en-US" sz="2400">
                  <a:solidFill>
                    <a:schemeClr val="tx2"/>
                  </a:solidFill>
                  <a:latin typeface="Times New Roman" panose="02020603050405020304" pitchFamily="18" charset="0"/>
                </a:rPr>
                <a:t>4</a:t>
              </a:r>
            </a:p>
          </p:txBody>
        </p:sp>
        <p:sp>
          <p:nvSpPr>
            <p:cNvPr id="72749" name="Text Box 45"/>
            <p:cNvSpPr txBox="1">
              <a:spLocks noChangeArrowheads="1"/>
            </p:cNvSpPr>
            <p:nvPr/>
          </p:nvSpPr>
          <p:spPr bwMode="auto">
            <a:xfrm>
              <a:off x="1807" y="713"/>
              <a:ext cx="678" cy="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spAutoFit/>
            </a:bodyPr>
            <a:lstStyle/>
            <a:p>
              <a:pPr algn="l"/>
              <a:r>
                <a:rPr lang="en-US" sz="2400">
                  <a:solidFill>
                    <a:schemeClr val="tx2"/>
                  </a:solidFill>
                  <a:latin typeface="Times New Roman" panose="02020603050405020304" pitchFamily="18" charset="0"/>
                </a:rPr>
                <a:t>2</a:t>
              </a:r>
            </a:p>
          </p:txBody>
        </p:sp>
        <p:sp>
          <p:nvSpPr>
            <p:cNvPr id="72750" name="Text Box 46"/>
            <p:cNvSpPr txBox="1">
              <a:spLocks noChangeArrowheads="1"/>
            </p:cNvSpPr>
            <p:nvPr/>
          </p:nvSpPr>
          <p:spPr bwMode="auto">
            <a:xfrm>
              <a:off x="3477" y="699"/>
              <a:ext cx="678" cy="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spAutoFit/>
            </a:bodyPr>
            <a:lstStyle/>
            <a:p>
              <a:pPr algn="l"/>
              <a:r>
                <a:rPr lang="en-US" sz="2400">
                  <a:solidFill>
                    <a:schemeClr val="tx2"/>
                  </a:solidFill>
                  <a:latin typeface="Times New Roman" panose="02020603050405020304" pitchFamily="18" charset="0"/>
                </a:rPr>
                <a:t>3</a:t>
              </a:r>
            </a:p>
          </p:txBody>
        </p:sp>
        <p:sp>
          <p:nvSpPr>
            <p:cNvPr id="72751" name="Oval 47"/>
            <p:cNvSpPr>
              <a:spLocks noChangeArrowheads="1"/>
            </p:cNvSpPr>
            <p:nvPr/>
          </p:nvSpPr>
          <p:spPr bwMode="auto">
            <a:xfrm rot="-5400000">
              <a:off x="2178" y="796"/>
              <a:ext cx="160" cy="160"/>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GB"/>
            </a:p>
          </p:txBody>
        </p:sp>
        <p:sp>
          <p:nvSpPr>
            <p:cNvPr id="72752" name="Oval 48"/>
            <p:cNvSpPr>
              <a:spLocks noChangeArrowheads="1"/>
            </p:cNvSpPr>
            <p:nvPr/>
          </p:nvSpPr>
          <p:spPr bwMode="auto">
            <a:xfrm rot="-5400000">
              <a:off x="3019" y="1343"/>
              <a:ext cx="160" cy="160"/>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GB"/>
            </a:p>
          </p:txBody>
        </p:sp>
        <p:sp>
          <p:nvSpPr>
            <p:cNvPr id="72753" name="Oval 49"/>
            <p:cNvSpPr>
              <a:spLocks noChangeArrowheads="1"/>
            </p:cNvSpPr>
            <p:nvPr/>
          </p:nvSpPr>
          <p:spPr bwMode="auto">
            <a:xfrm rot="-5400000">
              <a:off x="3117" y="173"/>
              <a:ext cx="160" cy="160"/>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GB"/>
            </a:p>
          </p:txBody>
        </p:sp>
        <p:sp>
          <p:nvSpPr>
            <p:cNvPr id="72754" name="Oval 50"/>
            <p:cNvSpPr>
              <a:spLocks noChangeArrowheads="1"/>
            </p:cNvSpPr>
            <p:nvPr/>
          </p:nvSpPr>
          <p:spPr bwMode="auto">
            <a:xfrm rot="-5400000">
              <a:off x="3296" y="781"/>
              <a:ext cx="160" cy="160"/>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GB"/>
            </a:p>
          </p:txBody>
        </p:sp>
        <p:cxnSp>
          <p:nvCxnSpPr>
            <p:cNvPr id="72755" name="AutoShape 51"/>
            <p:cNvCxnSpPr>
              <a:cxnSpLocks noChangeShapeType="1"/>
              <a:stCxn id="72754" idx="7"/>
              <a:endCxn id="72753" idx="1"/>
            </p:cNvCxnSpPr>
            <p:nvPr/>
          </p:nvCxnSpPr>
          <p:spPr bwMode="auto">
            <a:xfrm rot="10800000">
              <a:off x="3131" y="309"/>
              <a:ext cx="179" cy="495"/>
            </a:xfrm>
            <a:prstGeom prst="curvedConnector3">
              <a:avLst>
                <a:gd name="adj1" fmla="val 33519"/>
              </a:avLst>
            </a:prstGeom>
            <a:noFill/>
            <a:ln w="57150"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756" name="AutoShape 52"/>
            <p:cNvCxnSpPr>
              <a:cxnSpLocks noChangeShapeType="1"/>
              <a:stCxn id="72751" idx="4"/>
              <a:endCxn id="72754" idx="0"/>
            </p:cNvCxnSpPr>
            <p:nvPr/>
          </p:nvCxnSpPr>
          <p:spPr bwMode="auto">
            <a:xfrm flipV="1">
              <a:off x="2346" y="861"/>
              <a:ext cx="940" cy="14"/>
            </a:xfrm>
            <a:prstGeom prst="straightConnector1">
              <a:avLst/>
            </a:prstGeom>
            <a:noFill/>
            <a:ln w="57150"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757" name="AutoShape 53"/>
            <p:cNvCxnSpPr>
              <a:cxnSpLocks noChangeShapeType="1"/>
              <a:stCxn id="72752" idx="4"/>
              <a:endCxn id="72754" idx="3"/>
            </p:cNvCxnSpPr>
            <p:nvPr/>
          </p:nvCxnSpPr>
          <p:spPr bwMode="auto">
            <a:xfrm flipV="1">
              <a:off x="3187" y="917"/>
              <a:ext cx="254" cy="505"/>
            </a:xfrm>
            <a:prstGeom prst="curvedConnector3">
              <a:avLst>
                <a:gd name="adj1" fmla="val 162597"/>
              </a:avLst>
            </a:prstGeom>
            <a:noFill/>
            <a:ln w="57150"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758" name="AutoShape 54"/>
            <p:cNvCxnSpPr>
              <a:cxnSpLocks noChangeShapeType="1"/>
              <a:stCxn id="72754" idx="5"/>
              <a:endCxn id="72753" idx="4"/>
            </p:cNvCxnSpPr>
            <p:nvPr/>
          </p:nvCxnSpPr>
          <p:spPr bwMode="auto">
            <a:xfrm flipH="1" flipV="1">
              <a:off x="3285" y="252"/>
              <a:ext cx="156" cy="552"/>
            </a:xfrm>
            <a:prstGeom prst="curvedConnector3">
              <a:avLst>
                <a:gd name="adj1" fmla="val -101921"/>
              </a:avLst>
            </a:prstGeom>
            <a:noFill/>
            <a:ln w="57150"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759" name="AutoShape 55"/>
            <p:cNvCxnSpPr>
              <a:cxnSpLocks noChangeShapeType="1"/>
              <a:stCxn id="72751" idx="6"/>
              <a:endCxn id="72753" idx="7"/>
            </p:cNvCxnSpPr>
            <p:nvPr/>
          </p:nvCxnSpPr>
          <p:spPr bwMode="auto">
            <a:xfrm rot="16200000">
              <a:off x="2399" y="54"/>
              <a:ext cx="590" cy="874"/>
            </a:xfrm>
            <a:prstGeom prst="curvedConnector2">
              <a:avLst/>
            </a:prstGeom>
            <a:noFill/>
            <a:ln w="57150"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760" name="AutoShape 56"/>
            <p:cNvCxnSpPr>
              <a:cxnSpLocks noChangeShapeType="1"/>
              <a:stCxn id="72751" idx="2"/>
              <a:endCxn id="72752" idx="1"/>
            </p:cNvCxnSpPr>
            <p:nvPr/>
          </p:nvCxnSpPr>
          <p:spPr bwMode="auto">
            <a:xfrm rot="16200000" flipH="1">
              <a:off x="2387" y="834"/>
              <a:ext cx="515" cy="776"/>
            </a:xfrm>
            <a:prstGeom prst="curvedConnector2">
              <a:avLst/>
            </a:prstGeom>
            <a:noFill/>
            <a:ln w="57150"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761" name="AutoShape 57"/>
            <p:cNvCxnSpPr>
              <a:cxnSpLocks noChangeShapeType="1"/>
              <a:stCxn id="72754" idx="1"/>
              <a:endCxn id="72752" idx="5"/>
            </p:cNvCxnSpPr>
            <p:nvPr/>
          </p:nvCxnSpPr>
          <p:spPr bwMode="auto">
            <a:xfrm rot="10800000" flipV="1">
              <a:off x="3164" y="917"/>
              <a:ext cx="146" cy="449"/>
            </a:xfrm>
            <a:prstGeom prst="curvedConnector3">
              <a:avLst>
                <a:gd name="adj1" fmla="val 49315"/>
              </a:avLst>
            </a:prstGeom>
            <a:noFill/>
            <a:ln w="57150"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27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Definitions – Edge Type</a:t>
            </a:r>
          </a:p>
        </p:txBody>
      </p:sp>
      <p:sp>
        <p:nvSpPr>
          <p:cNvPr id="10243" name="Rectangle 3"/>
          <p:cNvSpPr>
            <a:spLocks noGrp="1" noChangeArrowheads="1"/>
          </p:cNvSpPr>
          <p:nvPr>
            <p:ph type="body" idx="1"/>
          </p:nvPr>
        </p:nvSpPr>
        <p:spPr/>
        <p:txBody>
          <a:bodyPr/>
          <a:lstStyle/>
          <a:p>
            <a:pPr algn="just">
              <a:buFont typeface="Wingdings" panose="05000000000000000000" pitchFamily="2" charset="2"/>
              <a:buNone/>
            </a:pPr>
            <a:r>
              <a:rPr lang="en-US" sz="2400"/>
              <a:t>	</a:t>
            </a:r>
            <a:r>
              <a:rPr lang="en-US" sz="2000" b="1"/>
              <a:t>Directed:</a:t>
            </a:r>
            <a:r>
              <a:rPr lang="en-US" sz="2400" i="1"/>
              <a:t> </a:t>
            </a:r>
            <a:r>
              <a:rPr lang="en-US" sz="2000">
                <a:solidFill>
                  <a:srgbClr val="237AC1"/>
                </a:solidFill>
              </a:rPr>
              <a:t>Ordered pair of vertices.</a:t>
            </a:r>
            <a:r>
              <a:rPr lang="en-US" sz="2000" i="1"/>
              <a:t> </a:t>
            </a:r>
            <a:r>
              <a:rPr lang="en-US" sz="2000"/>
              <a:t>Represented as (u, v) directed from vertex u to v.</a:t>
            </a:r>
          </a:p>
          <a:p>
            <a:pPr algn="just"/>
            <a:endParaRPr lang="en-US" sz="2000" i="1"/>
          </a:p>
          <a:p>
            <a:pPr algn="just">
              <a:buFont typeface="Wingdings" panose="05000000000000000000" pitchFamily="2" charset="2"/>
              <a:buNone/>
            </a:pPr>
            <a:endParaRPr lang="en-US"/>
          </a:p>
          <a:p>
            <a:pPr algn="just">
              <a:buFont typeface="Wingdings" panose="05000000000000000000" pitchFamily="2" charset="2"/>
              <a:buNone/>
            </a:pPr>
            <a:r>
              <a:rPr lang="en-US" sz="2000"/>
              <a:t>	</a:t>
            </a:r>
            <a:r>
              <a:rPr lang="en-US" sz="2000" b="1"/>
              <a:t>Undirected:</a:t>
            </a:r>
            <a:r>
              <a:rPr lang="en-US" sz="2400"/>
              <a:t> </a:t>
            </a:r>
            <a:r>
              <a:rPr lang="en-US" sz="2000">
                <a:solidFill>
                  <a:srgbClr val="237AC1"/>
                </a:solidFill>
              </a:rPr>
              <a:t>Unordered pair of vertices.</a:t>
            </a:r>
            <a:r>
              <a:rPr lang="en-US" sz="2000" i="1"/>
              <a:t> </a:t>
            </a:r>
            <a:r>
              <a:rPr lang="en-US" sz="2000"/>
              <a:t>Represented as {u, v}</a:t>
            </a:r>
            <a:r>
              <a:rPr lang="en-US" sz="2000" i="1"/>
              <a:t>. </a:t>
            </a:r>
            <a:r>
              <a:rPr lang="en-US" sz="2000"/>
              <a:t>Disregards any sense of direction and treats both end vertices interchangeably.</a:t>
            </a:r>
            <a:endParaRPr lang="en-US" sz="2000" i="1"/>
          </a:p>
          <a:p>
            <a:pPr algn="just"/>
            <a:endParaRPr lang="en-US" sz="2000"/>
          </a:p>
          <a:p>
            <a:pPr algn="just"/>
            <a:endParaRPr lang="en-US"/>
          </a:p>
          <a:p>
            <a:pPr algn="just">
              <a:buFont typeface="Wingdings" panose="05000000000000000000" pitchFamily="2" charset="2"/>
              <a:buNone/>
            </a:pPr>
            <a:endParaRPr lang="en-US"/>
          </a:p>
          <a:p>
            <a:pPr algn="just">
              <a:buFont typeface="Wingdings" panose="05000000000000000000" pitchFamily="2" charset="2"/>
              <a:buNone/>
            </a:pPr>
            <a:endParaRPr lang="en-US"/>
          </a:p>
          <a:p>
            <a:pPr algn="just">
              <a:buFont typeface="Wingdings" panose="05000000000000000000" pitchFamily="2" charset="2"/>
              <a:buNone/>
            </a:pPr>
            <a:endParaRPr lang="en-US" i="1"/>
          </a:p>
        </p:txBody>
      </p:sp>
      <p:sp>
        <p:nvSpPr>
          <p:cNvPr id="10244" name="Oval 4"/>
          <p:cNvSpPr>
            <a:spLocks noChangeArrowheads="1"/>
          </p:cNvSpPr>
          <p:nvPr/>
        </p:nvSpPr>
        <p:spPr bwMode="auto">
          <a:xfrm>
            <a:off x="2514600" y="3048000"/>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u</a:t>
            </a:r>
          </a:p>
        </p:txBody>
      </p:sp>
      <p:sp>
        <p:nvSpPr>
          <p:cNvPr id="10250" name="Oval 10"/>
          <p:cNvSpPr>
            <a:spLocks noChangeArrowheads="1"/>
          </p:cNvSpPr>
          <p:nvPr/>
        </p:nvSpPr>
        <p:spPr bwMode="auto">
          <a:xfrm>
            <a:off x="5029200" y="3048000"/>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v</a:t>
            </a:r>
          </a:p>
        </p:txBody>
      </p:sp>
      <p:sp>
        <p:nvSpPr>
          <p:cNvPr id="10251" name="Line 11"/>
          <p:cNvSpPr>
            <a:spLocks noChangeShapeType="1"/>
          </p:cNvSpPr>
          <p:nvPr/>
        </p:nvSpPr>
        <p:spPr bwMode="auto">
          <a:xfrm>
            <a:off x="2895600" y="3200400"/>
            <a:ext cx="2133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252" name="Oval 12"/>
          <p:cNvSpPr>
            <a:spLocks noChangeArrowheads="1"/>
          </p:cNvSpPr>
          <p:nvPr/>
        </p:nvSpPr>
        <p:spPr bwMode="auto">
          <a:xfrm>
            <a:off x="2590800" y="5410200"/>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u</a:t>
            </a:r>
          </a:p>
        </p:txBody>
      </p:sp>
      <p:sp>
        <p:nvSpPr>
          <p:cNvPr id="10253" name="Oval 13"/>
          <p:cNvSpPr>
            <a:spLocks noChangeArrowheads="1"/>
          </p:cNvSpPr>
          <p:nvPr/>
        </p:nvSpPr>
        <p:spPr bwMode="auto">
          <a:xfrm>
            <a:off x="5105400" y="5410200"/>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v</a:t>
            </a:r>
          </a:p>
        </p:txBody>
      </p:sp>
      <p:sp>
        <p:nvSpPr>
          <p:cNvPr id="10254" name="Line 14"/>
          <p:cNvSpPr>
            <a:spLocks noChangeShapeType="1"/>
          </p:cNvSpPr>
          <p:nvPr/>
        </p:nvSpPr>
        <p:spPr bwMode="auto">
          <a:xfrm>
            <a:off x="2971800" y="5562600"/>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143000" y="304800"/>
            <a:ext cx="7793038" cy="1462088"/>
          </a:xfrm>
        </p:spPr>
        <p:txBody>
          <a:bodyPr/>
          <a:lstStyle/>
          <a:p>
            <a:r>
              <a:rPr lang="en-US" sz="2800"/>
              <a:t>The Seven Bridges of Königsberg, Germany</a:t>
            </a:r>
          </a:p>
        </p:txBody>
      </p:sp>
      <p:sp>
        <p:nvSpPr>
          <p:cNvPr id="73731" name="Rectangle 3"/>
          <p:cNvSpPr>
            <a:spLocks noGrp="1" noChangeArrowheads="1"/>
          </p:cNvSpPr>
          <p:nvPr>
            <p:ph type="body" idx="1"/>
          </p:nvPr>
        </p:nvSpPr>
        <p:spPr>
          <a:xfrm>
            <a:off x="838200" y="4419600"/>
            <a:ext cx="7772400" cy="1524000"/>
          </a:xfrm>
        </p:spPr>
        <p:txBody>
          <a:bodyPr/>
          <a:lstStyle/>
          <a:p>
            <a:r>
              <a:rPr lang="en-US" sz="2000"/>
              <a:t>Has no tour that uses each edge exactly once.</a:t>
            </a:r>
          </a:p>
          <a:p>
            <a:r>
              <a:rPr lang="en-US" sz="2000"/>
              <a:t>(Even if we allow the walk to start and finish in different places.)</a:t>
            </a:r>
          </a:p>
          <a:p>
            <a:r>
              <a:rPr lang="en-US" sz="2000">
                <a:solidFill>
                  <a:schemeClr val="tx2"/>
                </a:solidFill>
              </a:rPr>
              <a:t>Can you see why?</a:t>
            </a:r>
          </a:p>
          <a:p>
            <a:endParaRPr lang="en-US" sz="2000"/>
          </a:p>
        </p:txBody>
      </p:sp>
      <p:grpSp>
        <p:nvGrpSpPr>
          <p:cNvPr id="73732" name="Group 4"/>
          <p:cNvGrpSpPr>
            <a:grpSpLocks/>
          </p:cNvGrpSpPr>
          <p:nvPr/>
        </p:nvGrpSpPr>
        <p:grpSpPr bwMode="auto">
          <a:xfrm>
            <a:off x="4038600" y="2286000"/>
            <a:ext cx="2852738" cy="1265238"/>
            <a:chOff x="1904" y="1939"/>
            <a:chExt cx="1797" cy="797"/>
          </a:xfrm>
        </p:grpSpPr>
        <p:sp>
          <p:nvSpPr>
            <p:cNvPr id="73733" name="Oval 5"/>
            <p:cNvSpPr>
              <a:spLocks noChangeArrowheads="1"/>
            </p:cNvSpPr>
            <p:nvPr/>
          </p:nvSpPr>
          <p:spPr bwMode="auto">
            <a:xfrm>
              <a:off x="2750" y="1939"/>
              <a:ext cx="160" cy="160"/>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GB"/>
            </a:p>
          </p:txBody>
        </p:sp>
        <p:sp>
          <p:nvSpPr>
            <p:cNvPr id="73734" name="Oval 6"/>
            <p:cNvSpPr>
              <a:spLocks noChangeArrowheads="1"/>
            </p:cNvSpPr>
            <p:nvPr/>
          </p:nvSpPr>
          <p:spPr bwMode="auto">
            <a:xfrm>
              <a:off x="1904" y="2546"/>
              <a:ext cx="160" cy="160"/>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GB"/>
            </a:p>
          </p:txBody>
        </p:sp>
        <p:sp>
          <p:nvSpPr>
            <p:cNvPr id="73735" name="Oval 7"/>
            <p:cNvSpPr>
              <a:spLocks noChangeArrowheads="1"/>
            </p:cNvSpPr>
            <p:nvPr/>
          </p:nvSpPr>
          <p:spPr bwMode="auto">
            <a:xfrm>
              <a:off x="3541" y="2549"/>
              <a:ext cx="160" cy="160"/>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GB"/>
            </a:p>
          </p:txBody>
        </p:sp>
        <p:cxnSp>
          <p:nvCxnSpPr>
            <p:cNvPr id="73736" name="AutoShape 8"/>
            <p:cNvCxnSpPr>
              <a:cxnSpLocks noChangeShapeType="1"/>
              <a:stCxn id="73733" idx="2"/>
              <a:endCxn id="73734" idx="0"/>
            </p:cNvCxnSpPr>
            <p:nvPr/>
          </p:nvCxnSpPr>
          <p:spPr bwMode="auto">
            <a:xfrm flipH="1">
              <a:off x="1984" y="2019"/>
              <a:ext cx="757" cy="518"/>
            </a:xfrm>
            <a:prstGeom prst="straightConnector1">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37" name="AutoShape 9"/>
            <p:cNvCxnSpPr>
              <a:cxnSpLocks noChangeShapeType="1"/>
              <a:stCxn id="73733" idx="6"/>
              <a:endCxn id="73735" idx="0"/>
            </p:cNvCxnSpPr>
            <p:nvPr/>
          </p:nvCxnSpPr>
          <p:spPr bwMode="auto">
            <a:xfrm>
              <a:off x="2919" y="2019"/>
              <a:ext cx="702" cy="521"/>
            </a:xfrm>
            <a:prstGeom prst="straightConnector1">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738" name="Oval 10"/>
            <p:cNvSpPr>
              <a:spLocks noChangeArrowheads="1"/>
            </p:cNvSpPr>
            <p:nvPr/>
          </p:nvSpPr>
          <p:spPr bwMode="auto">
            <a:xfrm>
              <a:off x="2750" y="2576"/>
              <a:ext cx="160" cy="160"/>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GB"/>
            </a:p>
          </p:txBody>
        </p:sp>
        <p:cxnSp>
          <p:nvCxnSpPr>
            <p:cNvPr id="73739" name="AutoShape 11"/>
            <p:cNvCxnSpPr>
              <a:cxnSpLocks noChangeShapeType="1"/>
              <a:stCxn id="73734" idx="7"/>
              <a:endCxn id="73738" idx="1"/>
            </p:cNvCxnSpPr>
            <p:nvPr/>
          </p:nvCxnSpPr>
          <p:spPr bwMode="auto">
            <a:xfrm rot="5400000" flipV="1">
              <a:off x="2392" y="2209"/>
              <a:ext cx="30" cy="732"/>
            </a:xfrm>
            <a:prstGeom prst="curvedConnector3">
              <a:avLst>
                <a:gd name="adj1" fmla="val -526667"/>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40" name="AutoShape 12"/>
            <p:cNvCxnSpPr>
              <a:cxnSpLocks noChangeShapeType="1"/>
              <a:stCxn id="73738" idx="7"/>
              <a:endCxn id="73735" idx="1"/>
            </p:cNvCxnSpPr>
            <p:nvPr/>
          </p:nvCxnSpPr>
          <p:spPr bwMode="auto">
            <a:xfrm rot="16200000">
              <a:off x="3212" y="2238"/>
              <a:ext cx="27" cy="677"/>
            </a:xfrm>
            <a:prstGeom prst="curvedConnector3">
              <a:avLst>
                <a:gd name="adj1" fmla="val 685185"/>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41" name="AutoShape 13"/>
            <p:cNvCxnSpPr>
              <a:cxnSpLocks noChangeShapeType="1"/>
              <a:stCxn id="73733" idx="4"/>
              <a:endCxn id="73738" idx="0"/>
            </p:cNvCxnSpPr>
            <p:nvPr/>
          </p:nvCxnSpPr>
          <p:spPr bwMode="auto">
            <a:xfrm>
              <a:off x="2830" y="2108"/>
              <a:ext cx="0" cy="459"/>
            </a:xfrm>
            <a:prstGeom prst="straightConnector1">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42" name="AutoShape 14"/>
            <p:cNvCxnSpPr>
              <a:cxnSpLocks noChangeShapeType="1"/>
              <a:stCxn id="73734" idx="5"/>
              <a:endCxn id="73738" idx="3"/>
            </p:cNvCxnSpPr>
            <p:nvPr/>
          </p:nvCxnSpPr>
          <p:spPr bwMode="auto">
            <a:xfrm rot="16200000" flipH="1">
              <a:off x="2392" y="2341"/>
              <a:ext cx="30" cy="732"/>
            </a:xfrm>
            <a:prstGeom prst="curvedConnector3">
              <a:avLst>
                <a:gd name="adj1" fmla="val 626667"/>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43" name="AutoShape 15"/>
            <p:cNvCxnSpPr>
              <a:cxnSpLocks noChangeShapeType="1"/>
              <a:stCxn id="73738" idx="5"/>
              <a:endCxn id="73735" idx="3"/>
            </p:cNvCxnSpPr>
            <p:nvPr/>
          </p:nvCxnSpPr>
          <p:spPr bwMode="auto">
            <a:xfrm rot="5400000" flipH="1" flipV="1">
              <a:off x="3212" y="2370"/>
              <a:ext cx="27" cy="677"/>
            </a:xfrm>
            <a:prstGeom prst="curvedConnector3">
              <a:avLst>
                <a:gd name="adj1" fmla="val -585185"/>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3744" name="Text Box 16"/>
          <p:cNvSpPr txBox="1">
            <a:spLocks noChangeArrowheads="1"/>
          </p:cNvSpPr>
          <p:nvPr/>
        </p:nvSpPr>
        <p:spPr bwMode="auto">
          <a:xfrm>
            <a:off x="1752600" y="2819400"/>
            <a:ext cx="1525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spAutoFit/>
          </a:bodyPr>
          <a:lstStyle/>
          <a:p>
            <a:r>
              <a:rPr lang="en-US" sz="2800">
                <a:solidFill>
                  <a:schemeClr val="tx2"/>
                </a:solidFill>
                <a:latin typeface="Comic Sans MS" panose="030F0702030302020204" pitchFamily="66" charset="0"/>
              </a:rPr>
              <a:t>Euler</a:t>
            </a:r>
            <a:r>
              <a:rPr lang="en-US" sz="2800">
                <a:latin typeface="Comic Sans MS" panose="030F0702030302020204" pitchFamily="66" charset="0"/>
              </a:rPr>
              <a: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sz="4000"/>
              <a:t>Euler - definitions</a:t>
            </a:r>
          </a:p>
        </p:txBody>
      </p:sp>
      <p:sp>
        <p:nvSpPr>
          <p:cNvPr id="74755" name="Rectangle 3"/>
          <p:cNvSpPr>
            <a:spLocks noGrp="1" noChangeArrowheads="1"/>
          </p:cNvSpPr>
          <p:nvPr>
            <p:ph type="body" idx="1"/>
          </p:nvPr>
        </p:nvSpPr>
        <p:spPr>
          <a:xfrm>
            <a:off x="1219200" y="2017713"/>
            <a:ext cx="7696200" cy="2097087"/>
          </a:xfrm>
        </p:spPr>
        <p:txBody>
          <a:bodyPr/>
          <a:lstStyle/>
          <a:p>
            <a:pPr algn="just">
              <a:lnSpc>
                <a:spcPct val="80000"/>
              </a:lnSpc>
            </a:pPr>
            <a:r>
              <a:rPr lang="en-US" sz="2000" dirty="0"/>
              <a:t>An </a:t>
            </a:r>
            <a:r>
              <a:rPr lang="en-US" sz="2000" b="1" dirty="0" err="1"/>
              <a:t>Eulerian</a:t>
            </a:r>
            <a:r>
              <a:rPr lang="en-US" sz="2000" b="1" dirty="0"/>
              <a:t> path</a:t>
            </a:r>
            <a:r>
              <a:rPr lang="en-US" sz="2000" dirty="0"/>
              <a:t> (</a:t>
            </a:r>
            <a:r>
              <a:rPr lang="en-US" sz="2000" b="1" dirty="0" err="1"/>
              <a:t>Eulerian</a:t>
            </a:r>
            <a:r>
              <a:rPr lang="en-US" sz="2000" b="1" dirty="0"/>
              <a:t> trail</a:t>
            </a:r>
            <a:r>
              <a:rPr lang="en-US" sz="2000" dirty="0"/>
              <a:t>, </a:t>
            </a:r>
            <a:r>
              <a:rPr lang="en-US" sz="2000" b="1" dirty="0"/>
              <a:t>Euler walk</a:t>
            </a:r>
            <a:r>
              <a:rPr lang="en-US" sz="2000" dirty="0"/>
              <a:t>) in a graph is a path that uses each edge precisely once. If such a path exists, the graph is called </a:t>
            </a:r>
            <a:r>
              <a:rPr lang="en-US" sz="2000" b="1" dirty="0"/>
              <a:t>traversable</a:t>
            </a:r>
            <a:r>
              <a:rPr lang="en-US" sz="2000" dirty="0"/>
              <a:t>.</a:t>
            </a:r>
          </a:p>
          <a:p>
            <a:pPr algn="just">
              <a:lnSpc>
                <a:spcPct val="80000"/>
              </a:lnSpc>
              <a:buFont typeface="Wingdings" panose="05000000000000000000" pitchFamily="2" charset="2"/>
              <a:buNone/>
            </a:pPr>
            <a:endParaRPr lang="en-US" sz="2000" dirty="0"/>
          </a:p>
          <a:p>
            <a:pPr algn="just">
              <a:lnSpc>
                <a:spcPct val="80000"/>
              </a:lnSpc>
            </a:pPr>
            <a:r>
              <a:rPr lang="en-US" sz="2000" dirty="0"/>
              <a:t>An </a:t>
            </a:r>
            <a:r>
              <a:rPr lang="en-US" sz="2000" b="1" dirty="0" err="1"/>
              <a:t>Eulerian</a:t>
            </a:r>
            <a:r>
              <a:rPr lang="en-US" sz="2000" b="1" dirty="0"/>
              <a:t> cycle</a:t>
            </a:r>
            <a:r>
              <a:rPr lang="en-US" sz="2000" dirty="0"/>
              <a:t> (</a:t>
            </a:r>
            <a:r>
              <a:rPr lang="en-US" sz="2000" b="1" dirty="0" err="1"/>
              <a:t>Eulerian</a:t>
            </a:r>
            <a:r>
              <a:rPr lang="en-US" sz="2000" b="1" dirty="0"/>
              <a:t> circuit</a:t>
            </a:r>
            <a:r>
              <a:rPr lang="en-US" sz="2000" dirty="0"/>
              <a:t>, </a:t>
            </a:r>
            <a:r>
              <a:rPr lang="en-US" sz="2000" b="1" dirty="0"/>
              <a:t>Euler tour</a:t>
            </a:r>
            <a:r>
              <a:rPr lang="en-US" sz="2000" dirty="0"/>
              <a:t>) in a graph is a cycle that uses each edge precisely once. If such a cycle exists, the graph is called </a:t>
            </a:r>
            <a:r>
              <a:rPr lang="en-US" sz="2000" b="1" dirty="0" err="1"/>
              <a:t>Eulerian</a:t>
            </a:r>
            <a:r>
              <a:rPr lang="en-US" sz="2000" dirty="0"/>
              <a:t> (also </a:t>
            </a:r>
            <a:r>
              <a:rPr lang="en-US" sz="2000" b="1" dirty="0" err="1"/>
              <a:t>unicursal</a:t>
            </a:r>
            <a:r>
              <a:rPr lang="en-US" sz="2000" dirty="0"/>
              <a:t>).</a:t>
            </a:r>
          </a:p>
          <a:p>
            <a:pPr algn="just">
              <a:lnSpc>
                <a:spcPct val="80000"/>
              </a:lnSpc>
            </a:pPr>
            <a:endParaRPr lang="en-US" sz="2000" dirty="0"/>
          </a:p>
          <a:p>
            <a:pPr algn="just">
              <a:lnSpc>
                <a:spcPct val="80000"/>
              </a:lnSpc>
            </a:pPr>
            <a:r>
              <a:rPr lang="en-US" sz="2000" dirty="0">
                <a:solidFill>
                  <a:srgbClr val="237AC1"/>
                </a:solidFill>
              </a:rPr>
              <a:t>Representation example: G1 has Euler path a, c, d, e, b, d, a, b</a:t>
            </a:r>
            <a:endParaRPr lang="en-US" sz="2000" dirty="0"/>
          </a:p>
          <a:p>
            <a:pPr>
              <a:lnSpc>
                <a:spcPct val="80000"/>
              </a:lnSpc>
              <a:buFont typeface="Wingdings" panose="05000000000000000000" pitchFamily="2" charset="2"/>
              <a:buNone/>
            </a:pPr>
            <a:endParaRPr lang="en-US" sz="2000" dirty="0"/>
          </a:p>
        </p:txBody>
      </p:sp>
      <p:sp>
        <p:nvSpPr>
          <p:cNvPr id="74799" name="Oval 47"/>
          <p:cNvSpPr>
            <a:spLocks noChangeArrowheads="1"/>
          </p:cNvSpPr>
          <p:nvPr/>
        </p:nvSpPr>
        <p:spPr bwMode="auto">
          <a:xfrm>
            <a:off x="2895600" y="4876800"/>
            <a:ext cx="304800" cy="3048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t>a</a:t>
            </a:r>
            <a:endParaRPr lang="en-US" sz="1200" baseline="-25000"/>
          </a:p>
        </p:txBody>
      </p:sp>
      <p:sp>
        <p:nvSpPr>
          <p:cNvPr id="74800" name="Oval 48"/>
          <p:cNvSpPr>
            <a:spLocks noChangeArrowheads="1"/>
          </p:cNvSpPr>
          <p:nvPr/>
        </p:nvSpPr>
        <p:spPr bwMode="auto">
          <a:xfrm>
            <a:off x="4267200" y="4876800"/>
            <a:ext cx="304800" cy="3048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t>b</a:t>
            </a:r>
            <a:endParaRPr lang="en-US" sz="1200" baseline="-25000"/>
          </a:p>
        </p:txBody>
      </p:sp>
      <p:sp>
        <p:nvSpPr>
          <p:cNvPr id="74801" name="Oval 49"/>
          <p:cNvSpPr>
            <a:spLocks noChangeArrowheads="1"/>
          </p:cNvSpPr>
          <p:nvPr/>
        </p:nvSpPr>
        <p:spPr bwMode="auto">
          <a:xfrm>
            <a:off x="2895600" y="6019800"/>
            <a:ext cx="304800" cy="3048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t>c</a:t>
            </a:r>
          </a:p>
        </p:txBody>
      </p:sp>
      <p:sp>
        <p:nvSpPr>
          <p:cNvPr id="74802" name="Oval 50"/>
          <p:cNvSpPr>
            <a:spLocks noChangeArrowheads="1"/>
          </p:cNvSpPr>
          <p:nvPr/>
        </p:nvSpPr>
        <p:spPr bwMode="auto">
          <a:xfrm>
            <a:off x="4343400" y="6019800"/>
            <a:ext cx="304800" cy="3048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t>d</a:t>
            </a:r>
          </a:p>
        </p:txBody>
      </p:sp>
      <p:sp>
        <p:nvSpPr>
          <p:cNvPr id="74803" name="Oval 51"/>
          <p:cNvSpPr>
            <a:spLocks noChangeArrowheads="1"/>
          </p:cNvSpPr>
          <p:nvPr/>
        </p:nvSpPr>
        <p:spPr bwMode="auto">
          <a:xfrm>
            <a:off x="5715000" y="6019800"/>
            <a:ext cx="304800" cy="3048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t>e</a:t>
            </a:r>
            <a:endParaRPr lang="en-US" sz="1200" baseline="-25000"/>
          </a:p>
        </p:txBody>
      </p:sp>
      <p:sp>
        <p:nvSpPr>
          <p:cNvPr id="74804" name="Line 52"/>
          <p:cNvSpPr>
            <a:spLocks noChangeShapeType="1"/>
          </p:cNvSpPr>
          <p:nvPr/>
        </p:nvSpPr>
        <p:spPr bwMode="auto">
          <a:xfrm>
            <a:off x="3200400" y="5029200"/>
            <a:ext cx="10668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74805" name="Line 53"/>
          <p:cNvSpPr>
            <a:spLocks noChangeShapeType="1"/>
          </p:cNvSpPr>
          <p:nvPr/>
        </p:nvSpPr>
        <p:spPr bwMode="auto">
          <a:xfrm>
            <a:off x="3200400" y="5105400"/>
            <a:ext cx="11430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74806" name="Line 54"/>
          <p:cNvSpPr>
            <a:spLocks noChangeShapeType="1"/>
          </p:cNvSpPr>
          <p:nvPr/>
        </p:nvSpPr>
        <p:spPr bwMode="auto">
          <a:xfrm>
            <a:off x="3048000" y="5181600"/>
            <a:ext cx="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74807" name="Line 55"/>
          <p:cNvSpPr>
            <a:spLocks noChangeShapeType="1"/>
          </p:cNvSpPr>
          <p:nvPr/>
        </p:nvSpPr>
        <p:spPr bwMode="auto">
          <a:xfrm>
            <a:off x="3200400" y="6172200"/>
            <a:ext cx="11430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74808" name="Line 56"/>
          <p:cNvSpPr>
            <a:spLocks noChangeShapeType="1"/>
          </p:cNvSpPr>
          <p:nvPr/>
        </p:nvSpPr>
        <p:spPr bwMode="auto">
          <a:xfrm>
            <a:off x="4419600" y="5181600"/>
            <a:ext cx="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74809" name="Line 57"/>
          <p:cNvSpPr>
            <a:spLocks noChangeShapeType="1"/>
          </p:cNvSpPr>
          <p:nvPr/>
        </p:nvSpPr>
        <p:spPr bwMode="auto">
          <a:xfrm>
            <a:off x="4648200" y="6172200"/>
            <a:ext cx="10668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74810" name="Line 58"/>
          <p:cNvSpPr>
            <a:spLocks noChangeShapeType="1"/>
          </p:cNvSpPr>
          <p:nvPr/>
        </p:nvSpPr>
        <p:spPr bwMode="auto">
          <a:xfrm>
            <a:off x="4572000" y="5105400"/>
            <a:ext cx="11430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 name="Freeform 3"/>
          <p:cNvSpPr/>
          <p:nvPr/>
        </p:nvSpPr>
        <p:spPr bwMode="auto">
          <a:xfrm>
            <a:off x="576502" y="4816699"/>
            <a:ext cx="1143850" cy="1039131"/>
          </a:xfrm>
          <a:custGeom>
            <a:avLst/>
            <a:gdLst>
              <a:gd name="connsiteX0" fmla="*/ 54563 w 1143850"/>
              <a:gd name="connsiteY0" fmla="*/ 38636 h 1039131"/>
              <a:gd name="connsiteX1" fmla="*/ 41684 w 1143850"/>
              <a:gd name="connsiteY1" fmla="*/ 309093 h 1039131"/>
              <a:gd name="connsiteX2" fmla="*/ 15926 w 1143850"/>
              <a:gd name="connsiteY2" fmla="*/ 618186 h 1039131"/>
              <a:gd name="connsiteX3" fmla="*/ 3047 w 1143850"/>
              <a:gd name="connsiteY3" fmla="*/ 940157 h 1039131"/>
              <a:gd name="connsiteX4" fmla="*/ 15926 w 1143850"/>
              <a:gd name="connsiteY4" fmla="*/ 1030309 h 1039131"/>
              <a:gd name="connsiteX5" fmla="*/ 260625 w 1143850"/>
              <a:gd name="connsiteY5" fmla="*/ 1017431 h 1039131"/>
              <a:gd name="connsiteX6" fmla="*/ 350777 w 1143850"/>
              <a:gd name="connsiteY6" fmla="*/ 1004552 h 1039131"/>
              <a:gd name="connsiteX7" fmla="*/ 453808 w 1143850"/>
              <a:gd name="connsiteY7" fmla="*/ 991673 h 1039131"/>
              <a:gd name="connsiteX8" fmla="*/ 543960 w 1143850"/>
              <a:gd name="connsiteY8" fmla="*/ 965915 h 1039131"/>
              <a:gd name="connsiteX9" fmla="*/ 659870 w 1143850"/>
              <a:gd name="connsiteY9" fmla="*/ 953036 h 1039131"/>
              <a:gd name="connsiteX10" fmla="*/ 1084873 w 1143850"/>
              <a:gd name="connsiteY10" fmla="*/ 927278 h 1039131"/>
              <a:gd name="connsiteX11" fmla="*/ 1110630 w 1143850"/>
              <a:gd name="connsiteY11" fmla="*/ 695459 h 1039131"/>
              <a:gd name="connsiteX12" fmla="*/ 1123509 w 1143850"/>
              <a:gd name="connsiteY12" fmla="*/ 334850 h 1039131"/>
              <a:gd name="connsiteX13" fmla="*/ 1136388 w 1143850"/>
              <a:gd name="connsiteY13" fmla="*/ 180304 h 1039131"/>
              <a:gd name="connsiteX14" fmla="*/ 1123509 w 1143850"/>
              <a:gd name="connsiteY14" fmla="*/ 38636 h 1039131"/>
              <a:gd name="connsiteX15" fmla="*/ 904568 w 1143850"/>
              <a:gd name="connsiteY15" fmla="*/ 25757 h 1039131"/>
              <a:gd name="connsiteX16" fmla="*/ 582597 w 1143850"/>
              <a:gd name="connsiteY16" fmla="*/ 0 h 1039131"/>
              <a:gd name="connsiteX17" fmla="*/ 41684 w 1143850"/>
              <a:gd name="connsiteY17" fmla="*/ 25757 h 1039131"/>
              <a:gd name="connsiteX18" fmla="*/ 54563 w 1143850"/>
              <a:gd name="connsiteY18" fmla="*/ 38636 h 10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43850" h="1039131">
                <a:moveTo>
                  <a:pt x="54563" y="38636"/>
                </a:moveTo>
                <a:cubicBezTo>
                  <a:pt x="54563" y="85859"/>
                  <a:pt x="47688" y="219038"/>
                  <a:pt x="41684" y="309093"/>
                </a:cubicBezTo>
                <a:cubicBezTo>
                  <a:pt x="34807" y="412252"/>
                  <a:pt x="22244" y="514991"/>
                  <a:pt x="15926" y="618186"/>
                </a:cubicBezTo>
                <a:cubicBezTo>
                  <a:pt x="9362" y="725395"/>
                  <a:pt x="7340" y="832833"/>
                  <a:pt x="3047" y="940157"/>
                </a:cubicBezTo>
                <a:cubicBezTo>
                  <a:pt x="7340" y="970208"/>
                  <a:pt x="-13150" y="1021586"/>
                  <a:pt x="15926" y="1030309"/>
                </a:cubicBezTo>
                <a:cubicBezTo>
                  <a:pt x="94160" y="1053780"/>
                  <a:pt x="179186" y="1023695"/>
                  <a:pt x="260625" y="1017431"/>
                </a:cubicBezTo>
                <a:cubicBezTo>
                  <a:pt x="290891" y="1015103"/>
                  <a:pt x="320688" y="1008564"/>
                  <a:pt x="350777" y="1004552"/>
                </a:cubicBezTo>
                <a:lnTo>
                  <a:pt x="453808" y="991673"/>
                </a:lnTo>
                <a:cubicBezTo>
                  <a:pt x="483859" y="983087"/>
                  <a:pt x="513242" y="971675"/>
                  <a:pt x="543960" y="965915"/>
                </a:cubicBezTo>
                <a:cubicBezTo>
                  <a:pt x="582169" y="958751"/>
                  <a:pt x="621094" y="955806"/>
                  <a:pt x="659870" y="953036"/>
                </a:cubicBezTo>
                <a:cubicBezTo>
                  <a:pt x="801437" y="942924"/>
                  <a:pt x="943205" y="935864"/>
                  <a:pt x="1084873" y="927278"/>
                </a:cubicBezTo>
                <a:cubicBezTo>
                  <a:pt x="1093459" y="850005"/>
                  <a:pt x="1105570" y="773043"/>
                  <a:pt x="1110630" y="695459"/>
                </a:cubicBezTo>
                <a:cubicBezTo>
                  <a:pt x="1118458" y="575434"/>
                  <a:pt x="1117502" y="454980"/>
                  <a:pt x="1123509" y="334850"/>
                </a:cubicBezTo>
                <a:cubicBezTo>
                  <a:pt x="1126090" y="283221"/>
                  <a:pt x="1132095" y="231819"/>
                  <a:pt x="1136388" y="180304"/>
                </a:cubicBezTo>
                <a:cubicBezTo>
                  <a:pt x="1132095" y="133081"/>
                  <a:pt x="1162963" y="64938"/>
                  <a:pt x="1123509" y="38636"/>
                </a:cubicBezTo>
                <a:cubicBezTo>
                  <a:pt x="1062681" y="-1916"/>
                  <a:pt x="977489" y="30966"/>
                  <a:pt x="904568" y="25757"/>
                </a:cubicBezTo>
                <a:lnTo>
                  <a:pt x="582597" y="0"/>
                </a:lnTo>
                <a:lnTo>
                  <a:pt x="41684" y="25757"/>
                </a:lnTo>
                <a:cubicBezTo>
                  <a:pt x="37396" y="25966"/>
                  <a:pt x="54563" y="-8587"/>
                  <a:pt x="54563" y="38636"/>
                </a:cubicBezTo>
                <a:close/>
              </a:path>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sp>
        <p:nvSpPr>
          <p:cNvPr id="7" name="Freeform 6"/>
          <p:cNvSpPr/>
          <p:nvPr/>
        </p:nvSpPr>
        <p:spPr bwMode="auto">
          <a:xfrm>
            <a:off x="6903076" y="5164428"/>
            <a:ext cx="0" cy="0"/>
          </a:xfrm>
          <a:custGeom>
            <a:avLst/>
            <a:gdLst>
              <a:gd name="connsiteX0" fmla="*/ 0 w 0"/>
              <a:gd name="connsiteY0" fmla="*/ 0 h 0"/>
              <a:gd name="connsiteX1" fmla="*/ 0 w 0"/>
              <a:gd name="connsiteY1" fmla="*/ 0 h 0"/>
            </a:gdLst>
            <a:ahLst/>
            <a:cxnLst>
              <a:cxn ang="0">
                <a:pos x="connsiteX0" y="connsiteY0"/>
              </a:cxn>
              <a:cxn ang="0">
                <a:pos x="connsiteX1" y="connsiteY1"/>
              </a:cxn>
            </a:cxnLst>
            <a:rect l="l" t="t" r="r" b="b"/>
            <a:pathLst>
              <a:path>
                <a:moveTo>
                  <a:pt x="0" y="0"/>
                </a:moveTo>
                <a:lnTo>
                  <a:pt x="0" y="0"/>
                </a:ln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Text Box 4"/>
          <p:cNvSpPr txBox="1">
            <a:spLocks noChangeArrowheads="1"/>
          </p:cNvSpPr>
          <p:nvPr/>
        </p:nvSpPr>
        <p:spPr bwMode="auto">
          <a:xfrm>
            <a:off x="2017713" y="1108075"/>
            <a:ext cx="5210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spAutoFit/>
          </a:bodyPr>
          <a:lstStyle/>
          <a:p>
            <a:pPr algn="l"/>
            <a:r>
              <a:rPr lang="en-US" sz="2800"/>
              <a:t>The problem in our language</a:t>
            </a:r>
            <a:r>
              <a:rPr lang="en-US" sz="2800">
                <a:latin typeface="Comic Sans MS" panose="030F0702030302020204" pitchFamily="66" charset="0"/>
              </a:rPr>
              <a:t>:</a:t>
            </a:r>
          </a:p>
        </p:txBody>
      </p:sp>
      <p:sp>
        <p:nvSpPr>
          <p:cNvPr id="75781" name="Text Box 5"/>
          <p:cNvSpPr txBox="1">
            <a:spLocks noChangeArrowheads="1"/>
          </p:cNvSpPr>
          <p:nvPr/>
        </p:nvSpPr>
        <p:spPr bwMode="auto">
          <a:xfrm>
            <a:off x="1201738" y="2738438"/>
            <a:ext cx="7037387"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spAutoFit/>
          </a:bodyPr>
          <a:lstStyle/>
          <a:p>
            <a:pPr algn="l"/>
            <a:r>
              <a:rPr lang="en-US" sz="2800"/>
              <a:t>Show that                       is not Eulerian.</a:t>
            </a:r>
          </a:p>
          <a:p>
            <a:pPr algn="l"/>
            <a:endParaRPr lang="en-US" sz="2800"/>
          </a:p>
          <a:p>
            <a:pPr algn="l"/>
            <a:r>
              <a:rPr lang="en-US" sz="2800"/>
              <a:t>In fact, it contains no Euler trail.</a:t>
            </a:r>
          </a:p>
        </p:txBody>
      </p:sp>
      <p:grpSp>
        <p:nvGrpSpPr>
          <p:cNvPr id="75782" name="Group 6"/>
          <p:cNvGrpSpPr>
            <a:grpSpLocks/>
          </p:cNvGrpSpPr>
          <p:nvPr/>
        </p:nvGrpSpPr>
        <p:grpSpPr bwMode="auto">
          <a:xfrm>
            <a:off x="3335338" y="2487613"/>
            <a:ext cx="2159000" cy="779462"/>
            <a:chOff x="1904" y="1939"/>
            <a:chExt cx="1797" cy="797"/>
          </a:xfrm>
        </p:grpSpPr>
        <p:sp>
          <p:nvSpPr>
            <p:cNvPr id="75783" name="Oval 7"/>
            <p:cNvSpPr>
              <a:spLocks noChangeArrowheads="1"/>
            </p:cNvSpPr>
            <p:nvPr/>
          </p:nvSpPr>
          <p:spPr bwMode="auto">
            <a:xfrm>
              <a:off x="2750" y="1939"/>
              <a:ext cx="160" cy="160"/>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GB"/>
            </a:p>
          </p:txBody>
        </p:sp>
        <p:sp>
          <p:nvSpPr>
            <p:cNvPr id="75784" name="Oval 8"/>
            <p:cNvSpPr>
              <a:spLocks noChangeArrowheads="1"/>
            </p:cNvSpPr>
            <p:nvPr/>
          </p:nvSpPr>
          <p:spPr bwMode="auto">
            <a:xfrm>
              <a:off x="1904" y="2546"/>
              <a:ext cx="160" cy="160"/>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GB"/>
            </a:p>
          </p:txBody>
        </p:sp>
        <p:sp>
          <p:nvSpPr>
            <p:cNvPr id="75785" name="Oval 9"/>
            <p:cNvSpPr>
              <a:spLocks noChangeArrowheads="1"/>
            </p:cNvSpPr>
            <p:nvPr/>
          </p:nvSpPr>
          <p:spPr bwMode="auto">
            <a:xfrm>
              <a:off x="3541" y="2549"/>
              <a:ext cx="160" cy="160"/>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GB"/>
            </a:p>
          </p:txBody>
        </p:sp>
        <p:cxnSp>
          <p:nvCxnSpPr>
            <p:cNvPr id="75786" name="AutoShape 10"/>
            <p:cNvCxnSpPr>
              <a:cxnSpLocks noChangeShapeType="1"/>
              <a:stCxn id="75783" idx="2"/>
              <a:endCxn id="75784" idx="0"/>
            </p:cNvCxnSpPr>
            <p:nvPr/>
          </p:nvCxnSpPr>
          <p:spPr bwMode="auto">
            <a:xfrm flipH="1">
              <a:off x="1984" y="2019"/>
              <a:ext cx="757" cy="518"/>
            </a:xfrm>
            <a:prstGeom prst="straightConnector1">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787" name="AutoShape 11"/>
            <p:cNvCxnSpPr>
              <a:cxnSpLocks noChangeShapeType="1"/>
              <a:stCxn id="75783" idx="6"/>
              <a:endCxn id="75785" idx="0"/>
            </p:cNvCxnSpPr>
            <p:nvPr/>
          </p:nvCxnSpPr>
          <p:spPr bwMode="auto">
            <a:xfrm>
              <a:off x="2919" y="2019"/>
              <a:ext cx="702" cy="521"/>
            </a:xfrm>
            <a:prstGeom prst="straightConnector1">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788" name="Oval 12"/>
            <p:cNvSpPr>
              <a:spLocks noChangeArrowheads="1"/>
            </p:cNvSpPr>
            <p:nvPr/>
          </p:nvSpPr>
          <p:spPr bwMode="auto">
            <a:xfrm>
              <a:off x="2750" y="2576"/>
              <a:ext cx="160" cy="160"/>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GB"/>
            </a:p>
          </p:txBody>
        </p:sp>
        <p:cxnSp>
          <p:nvCxnSpPr>
            <p:cNvPr id="75789" name="AutoShape 13"/>
            <p:cNvCxnSpPr>
              <a:cxnSpLocks noChangeShapeType="1"/>
              <a:stCxn id="75784" idx="7"/>
              <a:endCxn id="75788" idx="1"/>
            </p:cNvCxnSpPr>
            <p:nvPr/>
          </p:nvCxnSpPr>
          <p:spPr bwMode="auto">
            <a:xfrm rot="5400000" flipV="1">
              <a:off x="2392" y="2209"/>
              <a:ext cx="30" cy="732"/>
            </a:xfrm>
            <a:prstGeom prst="curvedConnector3">
              <a:avLst>
                <a:gd name="adj1" fmla="val -526667"/>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790" name="AutoShape 14"/>
            <p:cNvCxnSpPr>
              <a:cxnSpLocks noChangeShapeType="1"/>
              <a:stCxn id="75788" idx="7"/>
              <a:endCxn id="75785" idx="1"/>
            </p:cNvCxnSpPr>
            <p:nvPr/>
          </p:nvCxnSpPr>
          <p:spPr bwMode="auto">
            <a:xfrm rot="16200000">
              <a:off x="3212" y="2238"/>
              <a:ext cx="27" cy="677"/>
            </a:xfrm>
            <a:prstGeom prst="curvedConnector3">
              <a:avLst>
                <a:gd name="adj1" fmla="val 685185"/>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791" name="AutoShape 15"/>
            <p:cNvCxnSpPr>
              <a:cxnSpLocks noChangeShapeType="1"/>
              <a:stCxn id="75783" idx="4"/>
              <a:endCxn id="75788" idx="0"/>
            </p:cNvCxnSpPr>
            <p:nvPr/>
          </p:nvCxnSpPr>
          <p:spPr bwMode="auto">
            <a:xfrm>
              <a:off x="2830" y="2108"/>
              <a:ext cx="0" cy="459"/>
            </a:xfrm>
            <a:prstGeom prst="straightConnector1">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792" name="AutoShape 16"/>
            <p:cNvCxnSpPr>
              <a:cxnSpLocks noChangeShapeType="1"/>
              <a:stCxn id="75784" idx="5"/>
              <a:endCxn id="75788" idx="3"/>
            </p:cNvCxnSpPr>
            <p:nvPr/>
          </p:nvCxnSpPr>
          <p:spPr bwMode="auto">
            <a:xfrm rot="16200000" flipH="1">
              <a:off x="2392" y="2341"/>
              <a:ext cx="30" cy="732"/>
            </a:xfrm>
            <a:prstGeom prst="curvedConnector3">
              <a:avLst>
                <a:gd name="adj1" fmla="val 626667"/>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793" name="AutoShape 17"/>
            <p:cNvCxnSpPr>
              <a:cxnSpLocks noChangeShapeType="1"/>
              <a:stCxn id="75788" idx="5"/>
              <a:endCxn id="75785" idx="3"/>
            </p:cNvCxnSpPr>
            <p:nvPr/>
          </p:nvCxnSpPr>
          <p:spPr bwMode="auto">
            <a:xfrm rot="5400000" flipH="1" flipV="1">
              <a:off x="3212" y="2370"/>
              <a:ext cx="27" cy="677"/>
            </a:xfrm>
            <a:prstGeom prst="curvedConnector3">
              <a:avLst>
                <a:gd name="adj1" fmla="val -585185"/>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t>Euler - theorems	</a:t>
            </a:r>
          </a:p>
        </p:txBody>
      </p:sp>
      <p:sp>
        <p:nvSpPr>
          <p:cNvPr id="70659" name="Rectangle 3"/>
          <p:cNvSpPr>
            <a:spLocks noGrp="1" noChangeArrowheads="1"/>
          </p:cNvSpPr>
          <p:nvPr>
            <p:ph type="body" idx="1"/>
          </p:nvPr>
        </p:nvSpPr>
        <p:spPr/>
        <p:txBody>
          <a:bodyPr/>
          <a:lstStyle/>
          <a:p>
            <a:pPr marL="609600" indent="-609600" algn="just">
              <a:buFont typeface="Wingdings" panose="05000000000000000000" pitchFamily="2" charset="2"/>
              <a:buNone/>
            </a:pPr>
            <a:r>
              <a:rPr lang="en-US" sz="2000" dirty="0"/>
              <a:t>1.</a:t>
            </a:r>
            <a:r>
              <a:rPr lang="en-US" sz="2400" dirty="0"/>
              <a:t>  	</a:t>
            </a:r>
            <a:r>
              <a:rPr lang="en-US" sz="2000" b="1" dirty="0"/>
              <a:t>A connected graph G is </a:t>
            </a:r>
            <a:r>
              <a:rPr lang="en-US" sz="2000" b="1" dirty="0" err="1"/>
              <a:t>Eulerian</a:t>
            </a:r>
            <a:r>
              <a:rPr lang="en-US" sz="2000" b="1" dirty="0"/>
              <a:t> if and only if </a:t>
            </a:r>
            <a:r>
              <a:rPr lang="en-US" sz="2000" b="1" dirty="0">
                <a:sym typeface="Euclid Extra" pitchFamily="18" charset="2"/>
              </a:rPr>
              <a:t>G is connected and has no vertices of odd </a:t>
            </a:r>
            <a:r>
              <a:rPr lang="en-US" sz="2000" b="1" dirty="0" smtClean="0">
                <a:sym typeface="Euclid Extra" pitchFamily="18" charset="2"/>
              </a:rPr>
              <a:t>degree =&gt; each vertex in </a:t>
            </a:r>
            <a:r>
              <a:rPr lang="en-US" sz="2000" b="1" dirty="0" err="1" smtClean="0">
                <a:sym typeface="Euclid Extra" pitchFamily="18" charset="2"/>
              </a:rPr>
              <a:t>Eular</a:t>
            </a:r>
            <a:r>
              <a:rPr lang="en-US" sz="2000" b="1" dirty="0" smtClean="0">
                <a:sym typeface="Euclid Extra" pitchFamily="18" charset="2"/>
              </a:rPr>
              <a:t> graph has even degree. (remember this)</a:t>
            </a:r>
            <a:endParaRPr lang="en-US" sz="2000" b="1" dirty="0">
              <a:sym typeface="Euclid Extra" pitchFamily="18" charset="2"/>
            </a:endParaRPr>
          </a:p>
          <a:p>
            <a:pPr marL="609600" indent="-609600" algn="just">
              <a:buFont typeface="Wingdings" panose="05000000000000000000" pitchFamily="2" charset="2"/>
              <a:buNone/>
            </a:pPr>
            <a:endParaRPr lang="en-US" sz="2000" dirty="0">
              <a:sym typeface="Euclid Extra" pitchFamily="18" charset="2"/>
            </a:endParaRPr>
          </a:p>
          <a:p>
            <a:pPr marL="609600" indent="-609600" algn="just">
              <a:buFont typeface="Wingdings" panose="05000000000000000000" pitchFamily="2" charset="2"/>
              <a:buNone/>
            </a:pPr>
            <a:r>
              <a:rPr lang="en-US" sz="2000" dirty="0"/>
              <a:t>2. 	A connected graph G is has an Euler trail from node </a:t>
            </a:r>
            <a:r>
              <a:rPr lang="en-US" sz="2000" i="1" dirty="0"/>
              <a:t>a</a:t>
            </a:r>
            <a:r>
              <a:rPr lang="en-US" sz="2000" dirty="0"/>
              <a:t> to some other node b</a:t>
            </a:r>
            <a:r>
              <a:rPr lang="en-US" sz="2000" i="1" dirty="0"/>
              <a:t> </a:t>
            </a:r>
            <a:r>
              <a:rPr lang="en-US" sz="2000" dirty="0"/>
              <a:t>if and only if</a:t>
            </a:r>
            <a:r>
              <a:rPr lang="en-US" sz="2000" i="1" dirty="0"/>
              <a:t> </a:t>
            </a:r>
            <a:r>
              <a:rPr lang="en-US" sz="2000" dirty="0">
                <a:sym typeface="Euclid Extra" pitchFamily="18" charset="2"/>
              </a:rPr>
              <a:t>G is connected and </a:t>
            </a:r>
            <a:r>
              <a:rPr lang="en-US" sz="2000" dirty="0"/>
              <a:t>a</a:t>
            </a:r>
            <a:r>
              <a:rPr lang="en-US" sz="2000" dirty="0">
                <a:sym typeface="Euclid Extra" pitchFamily="18" charset="2"/>
              </a:rPr>
              <a:t> </a:t>
            </a:r>
            <a:r>
              <a:rPr lang="en-US" sz="2000" dirty="0">
                <a:sym typeface="Symbol" panose="05050102010706020507" pitchFamily="18" charset="2"/>
              </a:rPr>
              <a:t> </a:t>
            </a:r>
            <a:r>
              <a:rPr lang="en-US" sz="2000" dirty="0"/>
              <a:t>b</a:t>
            </a:r>
            <a:r>
              <a:rPr lang="en-US" sz="2000" dirty="0">
                <a:sym typeface="Euclid Extra" pitchFamily="18" charset="2"/>
              </a:rPr>
              <a:t> are the only two nodes of odd degree</a:t>
            </a:r>
          </a:p>
          <a:p>
            <a:pPr marL="609600" indent="-609600">
              <a:buFont typeface="Wingdings" panose="05000000000000000000" pitchFamily="2" charset="2"/>
              <a:buNone/>
            </a:pPr>
            <a:endParaRPr lang="en-US" sz="2000" dirty="0">
              <a:solidFill>
                <a:schemeClr val="tx2"/>
              </a:solidFill>
              <a:sym typeface="Euclid Extra" pitchFamily="18" charset="2"/>
            </a:endParaRPr>
          </a:p>
        </p:txBody>
      </p:sp>
      <p:sp>
        <p:nvSpPr>
          <p:cNvPr id="2" name="Rectangle 1"/>
          <p:cNvSpPr/>
          <p:nvPr/>
        </p:nvSpPr>
        <p:spPr bwMode="auto">
          <a:xfrm>
            <a:off x="6096000" y="4876800"/>
            <a:ext cx="1905000" cy="1524000"/>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sp>
        <p:nvSpPr>
          <p:cNvPr id="3" name="Rectangle 2"/>
          <p:cNvSpPr/>
          <p:nvPr/>
        </p:nvSpPr>
        <p:spPr bwMode="auto">
          <a:xfrm>
            <a:off x="6553200" y="5181600"/>
            <a:ext cx="1066800" cy="838200"/>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cxnSp>
        <p:nvCxnSpPr>
          <p:cNvPr id="5" name="Straight Connector 4"/>
          <p:cNvCxnSpPr/>
          <p:nvPr/>
        </p:nvCxnSpPr>
        <p:spPr bwMode="auto">
          <a:xfrm flipV="1">
            <a:off x="7620000" y="4876800"/>
            <a:ext cx="381000" cy="3048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Connector 6"/>
          <p:cNvCxnSpPr/>
          <p:nvPr/>
        </p:nvCxnSpPr>
        <p:spPr bwMode="auto">
          <a:xfrm>
            <a:off x="6096000" y="4876800"/>
            <a:ext cx="457200" cy="3048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t>Euler – theorems (=&gt;)</a:t>
            </a:r>
          </a:p>
        </p:txBody>
      </p:sp>
      <p:sp>
        <p:nvSpPr>
          <p:cNvPr id="76803" name="Rectangle 3"/>
          <p:cNvSpPr>
            <a:spLocks noGrp="1" noChangeArrowheads="1"/>
          </p:cNvSpPr>
          <p:nvPr>
            <p:ph type="body" idx="1"/>
          </p:nvPr>
        </p:nvSpPr>
        <p:spPr/>
        <p:txBody>
          <a:bodyPr/>
          <a:lstStyle/>
          <a:p>
            <a:pPr algn="just" eaLnBrk="0" hangingPunct="0">
              <a:spcBef>
                <a:spcPct val="0"/>
              </a:spcBef>
              <a:buClrTx/>
              <a:buSzTx/>
              <a:buFontTx/>
              <a:buNone/>
            </a:pPr>
            <a:r>
              <a:rPr lang="en-US"/>
              <a:t>	</a:t>
            </a:r>
            <a:r>
              <a:rPr lang="en-US" sz="2000"/>
              <a:t>Assume </a:t>
            </a:r>
            <a:r>
              <a:rPr lang="en-US" sz="2000" i="1">
                <a:solidFill>
                  <a:schemeClr val="tx2"/>
                </a:solidFill>
              </a:rPr>
              <a:t>G</a:t>
            </a:r>
            <a:r>
              <a:rPr lang="en-US" sz="2000"/>
              <a:t> has an Euler trail </a:t>
            </a:r>
            <a:r>
              <a:rPr lang="en-US" sz="2000" i="1">
                <a:solidFill>
                  <a:schemeClr val="tx2"/>
                </a:solidFill>
              </a:rPr>
              <a:t>T</a:t>
            </a:r>
            <a:r>
              <a:rPr lang="en-US" sz="2000"/>
              <a:t> from node </a:t>
            </a:r>
            <a:r>
              <a:rPr lang="en-US" sz="2000" i="1">
                <a:solidFill>
                  <a:schemeClr val="tx2"/>
                </a:solidFill>
              </a:rPr>
              <a:t>a</a:t>
            </a:r>
            <a:r>
              <a:rPr lang="en-US" sz="2000"/>
              <a:t> to node </a:t>
            </a:r>
            <a:r>
              <a:rPr lang="en-US" sz="2000" i="1">
                <a:solidFill>
                  <a:schemeClr val="tx2"/>
                </a:solidFill>
              </a:rPr>
              <a:t>b</a:t>
            </a:r>
            <a:r>
              <a:rPr lang="en-US" sz="2000"/>
              <a:t> (</a:t>
            </a:r>
            <a:r>
              <a:rPr lang="en-US" sz="2000" i="1">
                <a:solidFill>
                  <a:schemeClr val="tx2"/>
                </a:solidFill>
              </a:rPr>
              <a:t>a</a:t>
            </a:r>
            <a:r>
              <a:rPr lang="en-US" sz="2000"/>
              <a:t> and </a:t>
            </a:r>
            <a:r>
              <a:rPr lang="en-US" sz="2000" i="1">
                <a:solidFill>
                  <a:schemeClr val="tx2"/>
                </a:solidFill>
              </a:rPr>
              <a:t>b</a:t>
            </a:r>
            <a:r>
              <a:rPr lang="en-US" sz="2000"/>
              <a:t> not necessarily distinct).</a:t>
            </a:r>
          </a:p>
          <a:p>
            <a:pPr>
              <a:buFont typeface="Wingdings" panose="05000000000000000000" pitchFamily="2" charset="2"/>
              <a:buNone/>
            </a:pPr>
            <a:r>
              <a:rPr lang="en-US" sz="2000"/>
              <a:t>	</a:t>
            </a:r>
          </a:p>
          <a:p>
            <a:pPr>
              <a:buFont typeface="Wingdings" panose="05000000000000000000" pitchFamily="2" charset="2"/>
              <a:buNone/>
            </a:pPr>
            <a:r>
              <a:rPr lang="en-US" sz="2000"/>
              <a:t>	For every node besides </a:t>
            </a:r>
            <a:r>
              <a:rPr lang="en-US" sz="2000" i="1">
                <a:solidFill>
                  <a:schemeClr val="tx2"/>
                </a:solidFill>
              </a:rPr>
              <a:t>a</a:t>
            </a:r>
            <a:r>
              <a:rPr lang="en-US" sz="2000"/>
              <a:t> and </a:t>
            </a:r>
            <a:r>
              <a:rPr lang="en-US" sz="2000" i="1">
                <a:solidFill>
                  <a:schemeClr val="tx2"/>
                </a:solidFill>
              </a:rPr>
              <a:t>b</a:t>
            </a:r>
            <a:r>
              <a:rPr lang="en-US" sz="2000"/>
              <a:t>, </a:t>
            </a:r>
            <a:r>
              <a:rPr lang="en-US" sz="2000" i="1">
                <a:solidFill>
                  <a:schemeClr val="tx2"/>
                </a:solidFill>
              </a:rPr>
              <a:t>T</a:t>
            </a:r>
            <a:r>
              <a:rPr lang="en-US" sz="2000"/>
              <a:t> uses an edge to exit for each edge it uses to enter. Thus, the degree of the node is even.</a:t>
            </a:r>
          </a:p>
          <a:p>
            <a:endParaRPr lang="en-US" sz="2000"/>
          </a:p>
          <a:p>
            <a:pPr>
              <a:buFont typeface="Wingdings" panose="05000000000000000000" pitchFamily="2" charset="2"/>
              <a:buNone/>
            </a:pPr>
            <a:r>
              <a:rPr lang="en-US" sz="2000">
                <a:solidFill>
                  <a:schemeClr val="tx2"/>
                </a:solidFill>
              </a:rPr>
              <a:t>	1</a:t>
            </a:r>
            <a:r>
              <a:rPr lang="en-US" sz="2000"/>
              <a:t>.</a:t>
            </a:r>
            <a:r>
              <a:rPr lang="en-US" sz="2000">
                <a:solidFill>
                  <a:schemeClr val="tx2"/>
                </a:solidFill>
              </a:rPr>
              <a:t> </a:t>
            </a:r>
            <a:r>
              <a:rPr lang="en-US" sz="2000"/>
              <a:t>If </a:t>
            </a:r>
            <a:r>
              <a:rPr lang="en-US" sz="2000" i="1">
                <a:solidFill>
                  <a:schemeClr val="tx2"/>
                </a:solidFill>
              </a:rPr>
              <a:t>a</a:t>
            </a:r>
            <a:r>
              <a:rPr lang="en-US" sz="2000"/>
              <a:t> </a:t>
            </a:r>
            <a:r>
              <a:rPr lang="en-US" sz="2000">
                <a:solidFill>
                  <a:schemeClr val="tx2"/>
                </a:solidFill>
              </a:rPr>
              <a:t>=</a:t>
            </a:r>
            <a:r>
              <a:rPr lang="en-US" sz="2000"/>
              <a:t> </a:t>
            </a:r>
            <a:r>
              <a:rPr lang="en-US" sz="2000" i="1">
                <a:solidFill>
                  <a:schemeClr val="tx2"/>
                </a:solidFill>
              </a:rPr>
              <a:t>b</a:t>
            </a:r>
            <a:r>
              <a:rPr lang="en-US" sz="2000"/>
              <a:t>, then </a:t>
            </a:r>
            <a:r>
              <a:rPr lang="en-US" sz="2000" i="1">
                <a:solidFill>
                  <a:schemeClr val="tx2"/>
                </a:solidFill>
              </a:rPr>
              <a:t>a</a:t>
            </a:r>
            <a:r>
              <a:rPr lang="en-US" sz="2000"/>
              <a:t> also has even degree. </a:t>
            </a:r>
            <a:r>
              <a:rPr lang="en-US" sz="2000">
                <a:sym typeface="Wingdings" panose="05000000000000000000" pitchFamily="2" charset="2"/>
              </a:rPr>
              <a:t> Euler circuit</a:t>
            </a:r>
            <a:endParaRPr lang="en-US" sz="2000"/>
          </a:p>
          <a:p>
            <a:endParaRPr lang="en-US" sz="2000"/>
          </a:p>
          <a:p>
            <a:pPr>
              <a:buFont typeface="Wingdings" panose="05000000000000000000" pitchFamily="2" charset="2"/>
              <a:buNone/>
            </a:pPr>
            <a:r>
              <a:rPr lang="en-US" sz="2000">
                <a:solidFill>
                  <a:schemeClr val="tx2"/>
                </a:solidFill>
                <a:sym typeface="Symbol" panose="05050102010706020507" pitchFamily="18" charset="2"/>
              </a:rPr>
              <a:t>	2</a:t>
            </a:r>
            <a:r>
              <a:rPr lang="en-US" sz="2000">
                <a:sym typeface="Symbol" panose="05050102010706020507" pitchFamily="18" charset="2"/>
              </a:rPr>
              <a:t>.</a:t>
            </a:r>
            <a:r>
              <a:rPr lang="en-US" sz="2000">
                <a:solidFill>
                  <a:schemeClr val="tx2"/>
                </a:solidFill>
                <a:sym typeface="Symbol" panose="05050102010706020507" pitchFamily="18" charset="2"/>
              </a:rPr>
              <a:t> </a:t>
            </a:r>
            <a:r>
              <a:rPr lang="en-US" sz="2000"/>
              <a:t>If </a:t>
            </a:r>
            <a:r>
              <a:rPr lang="en-US" sz="2000" i="1">
                <a:solidFill>
                  <a:schemeClr val="tx2"/>
                </a:solidFill>
              </a:rPr>
              <a:t>a</a:t>
            </a:r>
            <a:r>
              <a:rPr lang="en-US" sz="2000"/>
              <a:t> </a:t>
            </a:r>
            <a:r>
              <a:rPr lang="en-US" sz="2000">
                <a:solidFill>
                  <a:schemeClr val="tx2"/>
                </a:solidFill>
                <a:sym typeface="Symbol" panose="05050102010706020507" pitchFamily="18" charset="2"/>
              </a:rPr>
              <a:t></a:t>
            </a:r>
            <a:r>
              <a:rPr lang="en-US" sz="2000">
                <a:sym typeface="Symbol" panose="05050102010706020507" pitchFamily="18" charset="2"/>
              </a:rPr>
              <a:t> </a:t>
            </a:r>
            <a:r>
              <a:rPr lang="en-US" sz="2000" i="1">
                <a:solidFill>
                  <a:schemeClr val="tx2"/>
                </a:solidFill>
              </a:rPr>
              <a:t>b</a:t>
            </a:r>
            <a:r>
              <a:rPr lang="en-US" sz="2000"/>
              <a:t>, then </a:t>
            </a:r>
            <a:r>
              <a:rPr lang="en-US" sz="2000" i="1">
                <a:solidFill>
                  <a:schemeClr val="tx2"/>
                </a:solidFill>
              </a:rPr>
              <a:t>a</a:t>
            </a:r>
            <a:r>
              <a:rPr lang="en-US" sz="2000"/>
              <a:t> and </a:t>
            </a:r>
            <a:r>
              <a:rPr lang="en-US" sz="2000" i="1">
                <a:solidFill>
                  <a:schemeClr val="tx2"/>
                </a:solidFill>
              </a:rPr>
              <a:t>b</a:t>
            </a:r>
            <a:r>
              <a:rPr lang="en-US" sz="2000"/>
              <a:t> both have odd degree. </a:t>
            </a:r>
            <a:r>
              <a:rPr lang="en-US" sz="2000">
                <a:sym typeface="Wingdings" panose="05000000000000000000" pitchFamily="2" charset="2"/>
              </a:rPr>
              <a:t> Euler path</a:t>
            </a:r>
            <a:endParaRPr lang="en-US" sz="2000"/>
          </a:p>
          <a:p>
            <a:pPr eaLnBrk="0" hangingPunct="0">
              <a:spcBef>
                <a:spcPct val="0"/>
              </a:spcBef>
              <a:buClrTx/>
              <a:buSzTx/>
              <a:buFontTx/>
              <a:buNone/>
            </a:pPr>
            <a:endParaRPr lang="en-US" sz="2000"/>
          </a:p>
          <a:p>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en-US"/>
              <a:t>Euler - theorems	</a:t>
            </a:r>
          </a:p>
        </p:txBody>
      </p:sp>
      <p:sp>
        <p:nvSpPr>
          <p:cNvPr id="178179" name="Rectangle 3"/>
          <p:cNvSpPr>
            <a:spLocks noGrp="1" noChangeArrowheads="1"/>
          </p:cNvSpPr>
          <p:nvPr>
            <p:ph type="body" idx="1"/>
          </p:nvPr>
        </p:nvSpPr>
        <p:spPr>
          <a:xfrm>
            <a:off x="1182688" y="2017713"/>
            <a:ext cx="7732712" cy="954087"/>
          </a:xfrm>
        </p:spPr>
        <p:txBody>
          <a:bodyPr/>
          <a:lstStyle/>
          <a:p>
            <a:pPr marL="609600" indent="-609600" algn="just">
              <a:buFont typeface="Wingdings" panose="05000000000000000000" pitchFamily="2" charset="2"/>
              <a:buNone/>
            </a:pPr>
            <a:r>
              <a:rPr lang="en-US" sz="2000"/>
              <a:t>1.</a:t>
            </a:r>
            <a:r>
              <a:rPr lang="en-US" sz="2400"/>
              <a:t>  	</a:t>
            </a:r>
            <a:r>
              <a:rPr lang="en-US" sz="2000"/>
              <a:t>A connected graph G is Eulerian if and only if </a:t>
            </a:r>
            <a:r>
              <a:rPr lang="en-US" sz="2000">
                <a:sym typeface="Euclid Extra" pitchFamily="18" charset="2"/>
              </a:rPr>
              <a:t>G is connected and has no vertices of odd degree</a:t>
            </a:r>
          </a:p>
          <a:p>
            <a:pPr marL="609600" indent="-609600" algn="just">
              <a:buFont typeface="Wingdings" panose="05000000000000000000" pitchFamily="2" charset="2"/>
              <a:buNone/>
            </a:pPr>
            <a:endParaRPr lang="en-US" sz="2000">
              <a:sym typeface="Euclid Extra" pitchFamily="18" charset="2"/>
            </a:endParaRPr>
          </a:p>
        </p:txBody>
      </p:sp>
      <p:cxnSp>
        <p:nvCxnSpPr>
          <p:cNvPr id="178180" name="AutoShape 4"/>
          <p:cNvCxnSpPr>
            <a:cxnSpLocks noChangeShapeType="1"/>
          </p:cNvCxnSpPr>
          <p:nvPr/>
        </p:nvCxnSpPr>
        <p:spPr bwMode="auto">
          <a:xfrm>
            <a:off x="2286000" y="3352800"/>
            <a:ext cx="13716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8181" name="AutoShape 5"/>
          <p:cNvCxnSpPr>
            <a:cxnSpLocks noChangeShapeType="1"/>
          </p:cNvCxnSpPr>
          <p:nvPr/>
        </p:nvCxnSpPr>
        <p:spPr bwMode="auto">
          <a:xfrm>
            <a:off x="2286000" y="3352800"/>
            <a:ext cx="0" cy="1219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8182" name="AutoShape 6"/>
          <p:cNvCxnSpPr>
            <a:cxnSpLocks noChangeShapeType="1"/>
          </p:cNvCxnSpPr>
          <p:nvPr/>
        </p:nvCxnSpPr>
        <p:spPr bwMode="auto">
          <a:xfrm>
            <a:off x="2286000" y="4572000"/>
            <a:ext cx="14478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8183" name="AutoShape 7"/>
          <p:cNvCxnSpPr>
            <a:cxnSpLocks noChangeShapeType="1"/>
          </p:cNvCxnSpPr>
          <p:nvPr/>
        </p:nvCxnSpPr>
        <p:spPr bwMode="auto">
          <a:xfrm>
            <a:off x="3657600" y="3352800"/>
            <a:ext cx="76200" cy="1219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8184" name="AutoShape 8"/>
          <p:cNvCxnSpPr>
            <a:cxnSpLocks noChangeShapeType="1"/>
          </p:cNvCxnSpPr>
          <p:nvPr/>
        </p:nvCxnSpPr>
        <p:spPr bwMode="auto">
          <a:xfrm>
            <a:off x="3733800" y="4572000"/>
            <a:ext cx="15240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8185" name="AutoShape 9"/>
          <p:cNvCxnSpPr>
            <a:cxnSpLocks noChangeShapeType="1"/>
          </p:cNvCxnSpPr>
          <p:nvPr/>
        </p:nvCxnSpPr>
        <p:spPr bwMode="auto">
          <a:xfrm>
            <a:off x="3733800" y="4572000"/>
            <a:ext cx="0" cy="914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8186" name="AutoShape 10"/>
          <p:cNvCxnSpPr>
            <a:cxnSpLocks noChangeShapeType="1"/>
          </p:cNvCxnSpPr>
          <p:nvPr/>
        </p:nvCxnSpPr>
        <p:spPr bwMode="auto">
          <a:xfrm flipV="1">
            <a:off x="3733800" y="4572000"/>
            <a:ext cx="1524000" cy="914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8187" name="Text Box 11"/>
          <p:cNvSpPr txBox="1">
            <a:spLocks noChangeArrowheads="1"/>
          </p:cNvSpPr>
          <p:nvPr/>
        </p:nvSpPr>
        <p:spPr bwMode="auto">
          <a:xfrm>
            <a:off x="1828800" y="3155950"/>
            <a:ext cx="3048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a:t>
            </a:r>
          </a:p>
        </p:txBody>
      </p:sp>
      <p:sp>
        <p:nvSpPr>
          <p:cNvPr id="178188" name="Text Box 12"/>
          <p:cNvSpPr txBox="1">
            <a:spLocks noChangeArrowheads="1"/>
          </p:cNvSpPr>
          <p:nvPr/>
        </p:nvSpPr>
        <p:spPr bwMode="auto">
          <a:xfrm>
            <a:off x="3654425" y="3124200"/>
            <a:ext cx="3111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b</a:t>
            </a:r>
          </a:p>
        </p:txBody>
      </p:sp>
      <p:sp>
        <p:nvSpPr>
          <p:cNvPr id="178189" name="Text Box 13"/>
          <p:cNvSpPr txBox="1">
            <a:spLocks noChangeArrowheads="1"/>
          </p:cNvSpPr>
          <p:nvPr/>
        </p:nvSpPr>
        <p:spPr bwMode="auto">
          <a:xfrm>
            <a:off x="3741738" y="4191000"/>
            <a:ext cx="288925"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c</a:t>
            </a:r>
          </a:p>
        </p:txBody>
      </p:sp>
      <p:sp>
        <p:nvSpPr>
          <p:cNvPr id="178190" name="Text Box 14"/>
          <p:cNvSpPr txBox="1">
            <a:spLocks noChangeArrowheads="1"/>
          </p:cNvSpPr>
          <p:nvPr/>
        </p:nvSpPr>
        <p:spPr bwMode="auto">
          <a:xfrm>
            <a:off x="5178425" y="4191000"/>
            <a:ext cx="3111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a:t>
            </a:r>
          </a:p>
        </p:txBody>
      </p:sp>
      <p:sp>
        <p:nvSpPr>
          <p:cNvPr id="178191" name="Text Box 15"/>
          <p:cNvSpPr txBox="1">
            <a:spLocks noChangeArrowheads="1"/>
          </p:cNvSpPr>
          <p:nvPr/>
        </p:nvSpPr>
        <p:spPr bwMode="auto">
          <a:xfrm>
            <a:off x="3429000" y="5334000"/>
            <a:ext cx="3048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e</a:t>
            </a:r>
          </a:p>
        </p:txBody>
      </p:sp>
      <p:sp>
        <p:nvSpPr>
          <p:cNvPr id="178192" name="Text Box 16"/>
          <p:cNvSpPr txBox="1">
            <a:spLocks noChangeArrowheads="1"/>
          </p:cNvSpPr>
          <p:nvPr/>
        </p:nvSpPr>
        <p:spPr bwMode="auto">
          <a:xfrm>
            <a:off x="1928813" y="4267200"/>
            <a:ext cx="257175"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f</a:t>
            </a:r>
          </a:p>
        </p:txBody>
      </p:sp>
      <p:sp>
        <p:nvSpPr>
          <p:cNvPr id="178193" name="Line 17"/>
          <p:cNvSpPr>
            <a:spLocks noChangeShapeType="1"/>
          </p:cNvSpPr>
          <p:nvPr/>
        </p:nvSpPr>
        <p:spPr bwMode="auto">
          <a:xfrm>
            <a:off x="2362200" y="3124200"/>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8194" name="Line 18"/>
          <p:cNvSpPr>
            <a:spLocks noChangeShapeType="1"/>
          </p:cNvSpPr>
          <p:nvPr/>
        </p:nvSpPr>
        <p:spPr bwMode="auto">
          <a:xfrm>
            <a:off x="3810000" y="3505200"/>
            <a:ext cx="762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8195" name="Line 19"/>
          <p:cNvSpPr>
            <a:spLocks noChangeShapeType="1"/>
          </p:cNvSpPr>
          <p:nvPr/>
        </p:nvSpPr>
        <p:spPr bwMode="auto">
          <a:xfrm flipH="1">
            <a:off x="2362200" y="4724400"/>
            <a:ext cx="1219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8196" name="Line 20"/>
          <p:cNvSpPr>
            <a:spLocks noChangeShapeType="1"/>
          </p:cNvSpPr>
          <p:nvPr/>
        </p:nvSpPr>
        <p:spPr bwMode="auto">
          <a:xfrm flipV="1">
            <a:off x="2133600" y="350520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8197" name="Text Box 21"/>
          <p:cNvSpPr txBox="1">
            <a:spLocks noChangeArrowheads="1"/>
          </p:cNvSpPr>
          <p:nvPr/>
        </p:nvSpPr>
        <p:spPr bwMode="auto">
          <a:xfrm>
            <a:off x="5029200" y="4953000"/>
            <a:ext cx="3771900" cy="1465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u="sng"/>
              <a:t>Building a simple path</a:t>
            </a:r>
            <a:r>
              <a:rPr lang="en-US"/>
              <a:t>:</a:t>
            </a:r>
          </a:p>
          <a:p>
            <a:pPr algn="l"/>
            <a:r>
              <a:rPr lang="en-US"/>
              <a:t>{a,b}, {b,c}, {c,f}, {f,a}</a:t>
            </a:r>
          </a:p>
          <a:p>
            <a:pPr algn="l"/>
            <a:endParaRPr lang="en-US"/>
          </a:p>
          <a:p>
            <a:pPr algn="l"/>
            <a:r>
              <a:rPr lang="en-US"/>
              <a:t>Euler circuit constructed if all edges</a:t>
            </a:r>
          </a:p>
          <a:p>
            <a:pPr algn="l"/>
            <a:r>
              <a:rPr lang="en-US"/>
              <a:t>are used. True here?</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en-US"/>
              <a:t>Euler - theorems	</a:t>
            </a:r>
          </a:p>
        </p:txBody>
      </p:sp>
      <p:sp>
        <p:nvSpPr>
          <p:cNvPr id="179203" name="Rectangle 3"/>
          <p:cNvSpPr>
            <a:spLocks noGrp="1" noChangeArrowheads="1"/>
          </p:cNvSpPr>
          <p:nvPr>
            <p:ph type="body" idx="1"/>
          </p:nvPr>
        </p:nvSpPr>
        <p:spPr>
          <a:xfrm>
            <a:off x="1182688" y="2017713"/>
            <a:ext cx="7732712" cy="954087"/>
          </a:xfrm>
        </p:spPr>
        <p:txBody>
          <a:bodyPr/>
          <a:lstStyle/>
          <a:p>
            <a:pPr marL="609600" indent="-609600" algn="just">
              <a:buFont typeface="Wingdings" panose="05000000000000000000" pitchFamily="2" charset="2"/>
              <a:buNone/>
            </a:pPr>
            <a:r>
              <a:rPr lang="en-US" sz="2000"/>
              <a:t>1.</a:t>
            </a:r>
            <a:r>
              <a:rPr lang="en-US" sz="2400"/>
              <a:t>  	</a:t>
            </a:r>
            <a:r>
              <a:rPr lang="en-US" sz="2000"/>
              <a:t>A connected graph G is Eulerian if and only if </a:t>
            </a:r>
            <a:r>
              <a:rPr lang="en-US" sz="2000">
                <a:sym typeface="Euclid Extra" pitchFamily="18" charset="2"/>
              </a:rPr>
              <a:t>G is connected and has no vertices of odd degree</a:t>
            </a:r>
          </a:p>
          <a:p>
            <a:pPr marL="609600" indent="-609600" algn="just">
              <a:buFont typeface="Wingdings" panose="05000000000000000000" pitchFamily="2" charset="2"/>
              <a:buNone/>
            </a:pPr>
            <a:endParaRPr lang="en-US" sz="2000">
              <a:sym typeface="Euclid Extra" pitchFamily="18" charset="2"/>
            </a:endParaRPr>
          </a:p>
        </p:txBody>
      </p:sp>
      <p:cxnSp>
        <p:nvCxnSpPr>
          <p:cNvPr id="179208" name="AutoShape 8"/>
          <p:cNvCxnSpPr>
            <a:cxnSpLocks noChangeShapeType="1"/>
          </p:cNvCxnSpPr>
          <p:nvPr/>
        </p:nvCxnSpPr>
        <p:spPr bwMode="auto">
          <a:xfrm>
            <a:off x="3429000" y="3581400"/>
            <a:ext cx="15240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9209" name="AutoShape 9"/>
          <p:cNvCxnSpPr>
            <a:cxnSpLocks noChangeShapeType="1"/>
          </p:cNvCxnSpPr>
          <p:nvPr/>
        </p:nvCxnSpPr>
        <p:spPr bwMode="auto">
          <a:xfrm>
            <a:off x="3429000" y="3581400"/>
            <a:ext cx="0" cy="914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9210" name="AutoShape 10"/>
          <p:cNvCxnSpPr>
            <a:cxnSpLocks noChangeShapeType="1"/>
          </p:cNvCxnSpPr>
          <p:nvPr/>
        </p:nvCxnSpPr>
        <p:spPr bwMode="auto">
          <a:xfrm flipV="1">
            <a:off x="3429000" y="3581400"/>
            <a:ext cx="1524000" cy="914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9213" name="Text Box 13"/>
          <p:cNvSpPr txBox="1">
            <a:spLocks noChangeArrowheads="1"/>
          </p:cNvSpPr>
          <p:nvPr/>
        </p:nvSpPr>
        <p:spPr bwMode="auto">
          <a:xfrm>
            <a:off x="3436938" y="3200400"/>
            <a:ext cx="288925"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c</a:t>
            </a:r>
          </a:p>
        </p:txBody>
      </p:sp>
      <p:sp>
        <p:nvSpPr>
          <p:cNvPr id="179214" name="Text Box 14"/>
          <p:cNvSpPr txBox="1">
            <a:spLocks noChangeArrowheads="1"/>
          </p:cNvSpPr>
          <p:nvPr/>
        </p:nvSpPr>
        <p:spPr bwMode="auto">
          <a:xfrm>
            <a:off x="4873625" y="3200400"/>
            <a:ext cx="3111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a:t>
            </a:r>
          </a:p>
        </p:txBody>
      </p:sp>
      <p:sp>
        <p:nvSpPr>
          <p:cNvPr id="179215" name="Text Box 15"/>
          <p:cNvSpPr txBox="1">
            <a:spLocks noChangeArrowheads="1"/>
          </p:cNvSpPr>
          <p:nvPr/>
        </p:nvSpPr>
        <p:spPr bwMode="auto">
          <a:xfrm>
            <a:off x="3124200" y="4343400"/>
            <a:ext cx="3048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e</a:t>
            </a:r>
          </a:p>
        </p:txBody>
      </p:sp>
      <p:sp>
        <p:nvSpPr>
          <p:cNvPr id="179221" name="Text Box 21"/>
          <p:cNvSpPr txBox="1">
            <a:spLocks noChangeArrowheads="1"/>
          </p:cNvSpPr>
          <p:nvPr/>
        </p:nvSpPr>
        <p:spPr bwMode="auto">
          <a:xfrm>
            <a:off x="5105400" y="4495800"/>
            <a:ext cx="3354388" cy="1465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u="sng"/>
              <a:t>Delete the simple path</a:t>
            </a:r>
            <a:r>
              <a:rPr lang="en-US"/>
              <a:t>:</a:t>
            </a:r>
          </a:p>
          <a:p>
            <a:pPr algn="l"/>
            <a:r>
              <a:rPr lang="en-US"/>
              <a:t>{a,b}, {b,c}, {c,f}, {f,a}</a:t>
            </a:r>
          </a:p>
          <a:p>
            <a:pPr algn="l"/>
            <a:endParaRPr lang="en-US"/>
          </a:p>
          <a:p>
            <a:pPr algn="l"/>
            <a:r>
              <a:rPr lang="en-US"/>
              <a:t>C is the common vertex for this</a:t>
            </a:r>
          </a:p>
          <a:p>
            <a:pPr algn="l"/>
            <a:r>
              <a:rPr lang="en-US"/>
              <a:t>sub-graph with its “parent”.</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US"/>
              <a:t>Euler - theorems	</a:t>
            </a:r>
          </a:p>
        </p:txBody>
      </p:sp>
      <p:sp>
        <p:nvSpPr>
          <p:cNvPr id="180227" name="Rectangle 3"/>
          <p:cNvSpPr>
            <a:spLocks noGrp="1" noChangeArrowheads="1"/>
          </p:cNvSpPr>
          <p:nvPr>
            <p:ph type="body" idx="1"/>
          </p:nvPr>
        </p:nvSpPr>
        <p:spPr>
          <a:xfrm>
            <a:off x="1182688" y="2017713"/>
            <a:ext cx="7732712" cy="954087"/>
          </a:xfrm>
        </p:spPr>
        <p:txBody>
          <a:bodyPr/>
          <a:lstStyle/>
          <a:p>
            <a:pPr marL="609600" indent="-609600" algn="just">
              <a:buFont typeface="Wingdings" panose="05000000000000000000" pitchFamily="2" charset="2"/>
              <a:buNone/>
            </a:pPr>
            <a:r>
              <a:rPr lang="en-US" sz="2000"/>
              <a:t>1.</a:t>
            </a:r>
            <a:r>
              <a:rPr lang="en-US" sz="2400"/>
              <a:t>  	</a:t>
            </a:r>
            <a:r>
              <a:rPr lang="en-US" sz="2000"/>
              <a:t>A connected graph G is Eulerian if and only if </a:t>
            </a:r>
            <a:r>
              <a:rPr lang="en-US" sz="2000">
                <a:sym typeface="Euclid Extra" pitchFamily="18" charset="2"/>
              </a:rPr>
              <a:t>G is connected and has no vertices of odd degree</a:t>
            </a:r>
          </a:p>
          <a:p>
            <a:pPr marL="609600" indent="-609600" algn="just">
              <a:buFont typeface="Wingdings" panose="05000000000000000000" pitchFamily="2" charset="2"/>
              <a:buNone/>
            </a:pPr>
            <a:endParaRPr lang="en-US" sz="2000">
              <a:sym typeface="Euclid Extra" pitchFamily="18" charset="2"/>
            </a:endParaRPr>
          </a:p>
        </p:txBody>
      </p:sp>
      <p:cxnSp>
        <p:nvCxnSpPr>
          <p:cNvPr id="180228" name="AutoShape 4"/>
          <p:cNvCxnSpPr>
            <a:cxnSpLocks noChangeShapeType="1"/>
          </p:cNvCxnSpPr>
          <p:nvPr/>
        </p:nvCxnSpPr>
        <p:spPr bwMode="auto">
          <a:xfrm>
            <a:off x="2362200" y="3581400"/>
            <a:ext cx="15240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0229" name="AutoShape 5"/>
          <p:cNvCxnSpPr>
            <a:cxnSpLocks noChangeShapeType="1"/>
          </p:cNvCxnSpPr>
          <p:nvPr/>
        </p:nvCxnSpPr>
        <p:spPr bwMode="auto">
          <a:xfrm>
            <a:off x="2362200" y="3581400"/>
            <a:ext cx="0" cy="914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0230" name="AutoShape 6"/>
          <p:cNvCxnSpPr>
            <a:cxnSpLocks noChangeShapeType="1"/>
          </p:cNvCxnSpPr>
          <p:nvPr/>
        </p:nvCxnSpPr>
        <p:spPr bwMode="auto">
          <a:xfrm flipV="1">
            <a:off x="2362200" y="3581400"/>
            <a:ext cx="1524000" cy="914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0231" name="Text Box 7"/>
          <p:cNvSpPr txBox="1">
            <a:spLocks noChangeArrowheads="1"/>
          </p:cNvSpPr>
          <p:nvPr/>
        </p:nvSpPr>
        <p:spPr bwMode="auto">
          <a:xfrm>
            <a:off x="2370138" y="3200400"/>
            <a:ext cx="288925"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c</a:t>
            </a:r>
          </a:p>
        </p:txBody>
      </p:sp>
      <p:sp>
        <p:nvSpPr>
          <p:cNvPr id="180232" name="Text Box 8"/>
          <p:cNvSpPr txBox="1">
            <a:spLocks noChangeArrowheads="1"/>
          </p:cNvSpPr>
          <p:nvPr/>
        </p:nvSpPr>
        <p:spPr bwMode="auto">
          <a:xfrm>
            <a:off x="3806825" y="3200400"/>
            <a:ext cx="3111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a:t>
            </a:r>
          </a:p>
        </p:txBody>
      </p:sp>
      <p:sp>
        <p:nvSpPr>
          <p:cNvPr id="180233" name="Text Box 9"/>
          <p:cNvSpPr txBox="1">
            <a:spLocks noChangeArrowheads="1"/>
          </p:cNvSpPr>
          <p:nvPr/>
        </p:nvSpPr>
        <p:spPr bwMode="auto">
          <a:xfrm>
            <a:off x="2057400" y="4343400"/>
            <a:ext cx="3048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e</a:t>
            </a:r>
          </a:p>
        </p:txBody>
      </p:sp>
      <p:sp>
        <p:nvSpPr>
          <p:cNvPr id="180234" name="Text Box 10"/>
          <p:cNvSpPr txBox="1">
            <a:spLocks noChangeArrowheads="1"/>
          </p:cNvSpPr>
          <p:nvPr/>
        </p:nvSpPr>
        <p:spPr bwMode="auto">
          <a:xfrm>
            <a:off x="4038600" y="3886200"/>
            <a:ext cx="4787900" cy="25638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Constructed subgraph may not be connected.</a:t>
            </a:r>
          </a:p>
          <a:p>
            <a:pPr algn="l"/>
            <a:endParaRPr lang="en-US"/>
          </a:p>
          <a:p>
            <a:pPr algn="l"/>
            <a:r>
              <a:rPr lang="en-US"/>
              <a:t>C is the common vertex for this sub-graph </a:t>
            </a:r>
          </a:p>
          <a:p>
            <a:pPr algn="l"/>
            <a:r>
              <a:rPr lang="en-US"/>
              <a:t>with its “parent”.</a:t>
            </a:r>
          </a:p>
          <a:p>
            <a:pPr algn="l"/>
            <a:endParaRPr lang="en-US"/>
          </a:p>
          <a:p>
            <a:pPr algn="l"/>
            <a:r>
              <a:rPr lang="en-US"/>
              <a:t>C has even degree.</a:t>
            </a:r>
          </a:p>
          <a:p>
            <a:pPr algn="l"/>
            <a:endParaRPr lang="en-US"/>
          </a:p>
          <a:p>
            <a:pPr algn="l"/>
            <a:r>
              <a:rPr lang="en-US"/>
              <a:t>Start at c and take a walk:</a:t>
            </a:r>
          </a:p>
          <a:p>
            <a:pPr algn="l"/>
            <a:r>
              <a:rPr lang="en-US"/>
              <a:t>	{c,d}, {d,e}, {e,c}</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en-US"/>
              <a:t>Euler - theorems	</a:t>
            </a:r>
          </a:p>
        </p:txBody>
      </p:sp>
      <p:sp>
        <p:nvSpPr>
          <p:cNvPr id="181251" name="Rectangle 3"/>
          <p:cNvSpPr>
            <a:spLocks noGrp="1" noChangeArrowheads="1"/>
          </p:cNvSpPr>
          <p:nvPr>
            <p:ph type="body" idx="1"/>
          </p:nvPr>
        </p:nvSpPr>
        <p:spPr>
          <a:xfrm>
            <a:off x="1182688" y="2017713"/>
            <a:ext cx="7732712" cy="954087"/>
          </a:xfrm>
        </p:spPr>
        <p:txBody>
          <a:bodyPr/>
          <a:lstStyle/>
          <a:p>
            <a:pPr marL="609600" indent="-609600" algn="just">
              <a:buFont typeface="Wingdings" panose="05000000000000000000" pitchFamily="2" charset="2"/>
              <a:buNone/>
            </a:pPr>
            <a:r>
              <a:rPr lang="en-US" sz="2000"/>
              <a:t>1.</a:t>
            </a:r>
            <a:r>
              <a:rPr lang="en-US" sz="2400"/>
              <a:t>  	</a:t>
            </a:r>
            <a:r>
              <a:rPr lang="en-US" sz="2000"/>
              <a:t>A connected graph G is Eulerian if and only if </a:t>
            </a:r>
            <a:r>
              <a:rPr lang="en-US" sz="2000">
                <a:sym typeface="Euclid Extra" pitchFamily="18" charset="2"/>
              </a:rPr>
              <a:t>G is connected and has no vertices of odd degree</a:t>
            </a:r>
          </a:p>
          <a:p>
            <a:pPr marL="609600" indent="-609600" algn="just">
              <a:buFont typeface="Wingdings" panose="05000000000000000000" pitchFamily="2" charset="2"/>
              <a:buNone/>
            </a:pPr>
            <a:endParaRPr lang="en-US" sz="2000">
              <a:sym typeface="Euclid Extra" pitchFamily="18" charset="2"/>
            </a:endParaRPr>
          </a:p>
        </p:txBody>
      </p:sp>
      <p:cxnSp>
        <p:nvCxnSpPr>
          <p:cNvPr id="181252" name="AutoShape 4"/>
          <p:cNvCxnSpPr>
            <a:cxnSpLocks noChangeShapeType="1"/>
          </p:cNvCxnSpPr>
          <p:nvPr/>
        </p:nvCxnSpPr>
        <p:spPr bwMode="auto">
          <a:xfrm>
            <a:off x="1524000" y="3352800"/>
            <a:ext cx="13716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1253" name="AutoShape 5"/>
          <p:cNvCxnSpPr>
            <a:cxnSpLocks noChangeShapeType="1"/>
          </p:cNvCxnSpPr>
          <p:nvPr/>
        </p:nvCxnSpPr>
        <p:spPr bwMode="auto">
          <a:xfrm>
            <a:off x="1524000" y="3352800"/>
            <a:ext cx="0" cy="1219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1254" name="AutoShape 6"/>
          <p:cNvCxnSpPr>
            <a:cxnSpLocks noChangeShapeType="1"/>
          </p:cNvCxnSpPr>
          <p:nvPr/>
        </p:nvCxnSpPr>
        <p:spPr bwMode="auto">
          <a:xfrm>
            <a:off x="1524000" y="4572000"/>
            <a:ext cx="14478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1255" name="AutoShape 7"/>
          <p:cNvCxnSpPr>
            <a:cxnSpLocks noChangeShapeType="1"/>
          </p:cNvCxnSpPr>
          <p:nvPr/>
        </p:nvCxnSpPr>
        <p:spPr bwMode="auto">
          <a:xfrm>
            <a:off x="2895600" y="3352800"/>
            <a:ext cx="76200" cy="1219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1256" name="AutoShape 8"/>
          <p:cNvCxnSpPr>
            <a:cxnSpLocks noChangeShapeType="1"/>
          </p:cNvCxnSpPr>
          <p:nvPr/>
        </p:nvCxnSpPr>
        <p:spPr bwMode="auto">
          <a:xfrm>
            <a:off x="2971800" y="4572000"/>
            <a:ext cx="15240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1257" name="AutoShape 9"/>
          <p:cNvCxnSpPr>
            <a:cxnSpLocks noChangeShapeType="1"/>
          </p:cNvCxnSpPr>
          <p:nvPr/>
        </p:nvCxnSpPr>
        <p:spPr bwMode="auto">
          <a:xfrm>
            <a:off x="2971800" y="4572000"/>
            <a:ext cx="0" cy="914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1258" name="AutoShape 10"/>
          <p:cNvCxnSpPr>
            <a:cxnSpLocks noChangeShapeType="1"/>
          </p:cNvCxnSpPr>
          <p:nvPr/>
        </p:nvCxnSpPr>
        <p:spPr bwMode="auto">
          <a:xfrm flipV="1">
            <a:off x="2971800" y="4572000"/>
            <a:ext cx="1524000" cy="914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1259" name="Text Box 11"/>
          <p:cNvSpPr txBox="1">
            <a:spLocks noChangeArrowheads="1"/>
          </p:cNvSpPr>
          <p:nvPr/>
        </p:nvSpPr>
        <p:spPr bwMode="auto">
          <a:xfrm>
            <a:off x="1066800" y="3155950"/>
            <a:ext cx="3048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a:t>
            </a:r>
          </a:p>
        </p:txBody>
      </p:sp>
      <p:sp>
        <p:nvSpPr>
          <p:cNvPr id="181260" name="Text Box 12"/>
          <p:cNvSpPr txBox="1">
            <a:spLocks noChangeArrowheads="1"/>
          </p:cNvSpPr>
          <p:nvPr/>
        </p:nvSpPr>
        <p:spPr bwMode="auto">
          <a:xfrm>
            <a:off x="2892425" y="3124200"/>
            <a:ext cx="3111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b</a:t>
            </a:r>
          </a:p>
        </p:txBody>
      </p:sp>
      <p:sp>
        <p:nvSpPr>
          <p:cNvPr id="181261" name="Text Box 13"/>
          <p:cNvSpPr txBox="1">
            <a:spLocks noChangeArrowheads="1"/>
          </p:cNvSpPr>
          <p:nvPr/>
        </p:nvSpPr>
        <p:spPr bwMode="auto">
          <a:xfrm>
            <a:off x="2590800" y="4191000"/>
            <a:ext cx="288925"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c</a:t>
            </a:r>
          </a:p>
        </p:txBody>
      </p:sp>
      <p:sp>
        <p:nvSpPr>
          <p:cNvPr id="181262" name="Text Box 14"/>
          <p:cNvSpPr txBox="1">
            <a:spLocks noChangeArrowheads="1"/>
          </p:cNvSpPr>
          <p:nvPr/>
        </p:nvSpPr>
        <p:spPr bwMode="auto">
          <a:xfrm>
            <a:off x="4416425" y="4191000"/>
            <a:ext cx="3111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a:t>
            </a:r>
          </a:p>
        </p:txBody>
      </p:sp>
      <p:sp>
        <p:nvSpPr>
          <p:cNvPr id="181263" name="Text Box 15"/>
          <p:cNvSpPr txBox="1">
            <a:spLocks noChangeArrowheads="1"/>
          </p:cNvSpPr>
          <p:nvPr/>
        </p:nvSpPr>
        <p:spPr bwMode="auto">
          <a:xfrm>
            <a:off x="2667000" y="5334000"/>
            <a:ext cx="3048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e</a:t>
            </a:r>
          </a:p>
        </p:txBody>
      </p:sp>
      <p:sp>
        <p:nvSpPr>
          <p:cNvPr id="181264" name="Text Box 16"/>
          <p:cNvSpPr txBox="1">
            <a:spLocks noChangeArrowheads="1"/>
          </p:cNvSpPr>
          <p:nvPr/>
        </p:nvSpPr>
        <p:spPr bwMode="auto">
          <a:xfrm>
            <a:off x="1166813" y="4267200"/>
            <a:ext cx="257175"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f</a:t>
            </a:r>
          </a:p>
        </p:txBody>
      </p:sp>
      <p:sp>
        <p:nvSpPr>
          <p:cNvPr id="181265" name="Line 17"/>
          <p:cNvSpPr>
            <a:spLocks noChangeShapeType="1"/>
          </p:cNvSpPr>
          <p:nvPr/>
        </p:nvSpPr>
        <p:spPr bwMode="auto">
          <a:xfrm>
            <a:off x="1600200" y="3124200"/>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1267" name="Line 19"/>
          <p:cNvSpPr>
            <a:spLocks noChangeShapeType="1"/>
          </p:cNvSpPr>
          <p:nvPr/>
        </p:nvSpPr>
        <p:spPr bwMode="auto">
          <a:xfrm flipH="1">
            <a:off x="1600200" y="4724400"/>
            <a:ext cx="1219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1268" name="Line 20"/>
          <p:cNvSpPr>
            <a:spLocks noChangeShapeType="1"/>
          </p:cNvSpPr>
          <p:nvPr/>
        </p:nvSpPr>
        <p:spPr bwMode="auto">
          <a:xfrm flipV="1">
            <a:off x="1371600" y="350520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1269" name="Text Box 21"/>
          <p:cNvSpPr txBox="1">
            <a:spLocks noChangeArrowheads="1"/>
          </p:cNvSpPr>
          <p:nvPr/>
        </p:nvSpPr>
        <p:spPr bwMode="auto">
          <a:xfrm>
            <a:off x="4800600" y="4572000"/>
            <a:ext cx="3986213" cy="2014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u="sng"/>
              <a:t>“Splice” the circuits in the 2 graphs</a:t>
            </a:r>
            <a:r>
              <a:rPr lang="en-US"/>
              <a:t>:</a:t>
            </a:r>
          </a:p>
          <a:p>
            <a:pPr algn="l"/>
            <a:r>
              <a:rPr lang="en-US"/>
              <a:t>{a,b}, {b,c}, {c,f}, {f,a}</a:t>
            </a:r>
          </a:p>
          <a:p>
            <a:pPr algn="l"/>
            <a:r>
              <a:rPr lang="en-US"/>
              <a:t>	“+”</a:t>
            </a:r>
          </a:p>
          <a:p>
            <a:pPr algn="l"/>
            <a:r>
              <a:rPr lang="en-US"/>
              <a:t>{c,d}, {d,e}, {e,c}</a:t>
            </a:r>
          </a:p>
          <a:p>
            <a:pPr algn="l"/>
            <a:r>
              <a:rPr lang="en-US"/>
              <a:t>	“=“</a:t>
            </a:r>
          </a:p>
          <a:p>
            <a:pPr algn="l"/>
            <a:r>
              <a:rPr lang="en-US"/>
              <a:t>{a,b}, {b,c}, {c,d}, {d,e}, {e,c}, {c,f}</a:t>
            </a:r>
          </a:p>
          <a:p>
            <a:pPr algn="l"/>
            <a:r>
              <a:rPr lang="en-US"/>
              <a:t>{f,a}</a:t>
            </a:r>
          </a:p>
        </p:txBody>
      </p:sp>
      <p:sp>
        <p:nvSpPr>
          <p:cNvPr id="181270" name="Line 22"/>
          <p:cNvSpPr>
            <a:spLocks noChangeShapeType="1"/>
          </p:cNvSpPr>
          <p:nvPr/>
        </p:nvSpPr>
        <p:spPr bwMode="auto">
          <a:xfrm>
            <a:off x="3124200" y="4419600"/>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1271" name="Line 23"/>
          <p:cNvSpPr>
            <a:spLocks noChangeShapeType="1"/>
          </p:cNvSpPr>
          <p:nvPr/>
        </p:nvSpPr>
        <p:spPr bwMode="auto">
          <a:xfrm flipH="1">
            <a:off x="3429000" y="4953000"/>
            <a:ext cx="1066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1272" name="Line 24"/>
          <p:cNvSpPr>
            <a:spLocks noChangeShapeType="1"/>
          </p:cNvSpPr>
          <p:nvPr/>
        </p:nvSpPr>
        <p:spPr bwMode="auto">
          <a:xfrm flipV="1">
            <a:off x="2819400" y="472440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1273" name="Line 25"/>
          <p:cNvSpPr>
            <a:spLocks noChangeShapeType="1"/>
          </p:cNvSpPr>
          <p:nvPr/>
        </p:nvSpPr>
        <p:spPr bwMode="auto">
          <a:xfrm>
            <a:off x="3048000" y="3505200"/>
            <a:ext cx="762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1274" name="Line 26"/>
          <p:cNvSpPr>
            <a:spLocks noChangeShapeType="1"/>
          </p:cNvSpPr>
          <p:nvPr/>
        </p:nvSpPr>
        <p:spPr bwMode="auto">
          <a:xfrm>
            <a:off x="2895600" y="3352800"/>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1276" name="Line 28"/>
          <p:cNvSpPr>
            <a:spLocks noChangeShapeType="1"/>
          </p:cNvSpPr>
          <p:nvPr/>
        </p:nvSpPr>
        <p:spPr bwMode="auto">
          <a:xfrm flipV="1">
            <a:off x="4267200" y="28194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1277" name="Line 29"/>
          <p:cNvSpPr>
            <a:spLocks noChangeShapeType="1"/>
          </p:cNvSpPr>
          <p:nvPr/>
        </p:nvSpPr>
        <p:spPr bwMode="auto">
          <a:xfrm flipH="1">
            <a:off x="2895600" y="2819400"/>
            <a:ext cx="13716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914400" y="0"/>
            <a:ext cx="7793038" cy="1462088"/>
          </a:xfrm>
        </p:spPr>
        <p:txBody>
          <a:bodyPr/>
          <a:lstStyle/>
          <a:p>
            <a:r>
              <a:rPr lang="en-US"/>
              <a:t>Euler Circuit	</a:t>
            </a:r>
          </a:p>
        </p:txBody>
      </p:sp>
      <p:sp>
        <p:nvSpPr>
          <p:cNvPr id="182275" name="Rectangle 3"/>
          <p:cNvSpPr>
            <a:spLocks noGrp="1" noChangeArrowheads="1"/>
          </p:cNvSpPr>
          <p:nvPr>
            <p:ph type="body" idx="1"/>
          </p:nvPr>
        </p:nvSpPr>
        <p:spPr>
          <a:xfrm>
            <a:off x="1182688" y="2017713"/>
            <a:ext cx="7732712" cy="954087"/>
          </a:xfrm>
        </p:spPr>
        <p:txBody>
          <a:bodyPr/>
          <a:lstStyle/>
          <a:p>
            <a:pPr marL="609600" indent="-609600" algn="just">
              <a:buFont typeface="Wingdings" panose="05000000000000000000" pitchFamily="2" charset="2"/>
              <a:buAutoNum type="arabicPeriod"/>
            </a:pPr>
            <a:r>
              <a:rPr lang="en-US" sz="2400"/>
              <a:t>Circuit C := a circuit in G beginning at an arbitrary vertex v.</a:t>
            </a:r>
          </a:p>
          <a:p>
            <a:pPr marL="990600" lvl="1" indent="-533400" algn="just">
              <a:buFont typeface="Wingdings" panose="05000000000000000000" pitchFamily="2" charset="2"/>
              <a:buAutoNum type="arabicPeriod"/>
            </a:pPr>
            <a:r>
              <a:rPr lang="en-US" sz="2000"/>
              <a:t>Add edges successively to form a path that returns to this vertex.</a:t>
            </a:r>
          </a:p>
          <a:p>
            <a:pPr marL="609600" indent="-609600" algn="just">
              <a:buFont typeface="Wingdings" panose="05000000000000000000" pitchFamily="2" charset="2"/>
              <a:buAutoNum type="arabicPeriod"/>
            </a:pPr>
            <a:r>
              <a:rPr lang="en-US" sz="2400"/>
              <a:t>H := G – above circuit C</a:t>
            </a:r>
          </a:p>
          <a:p>
            <a:pPr marL="609600" indent="-609600" algn="just">
              <a:buFont typeface="Wingdings" panose="05000000000000000000" pitchFamily="2" charset="2"/>
              <a:buAutoNum type="arabicPeriod"/>
            </a:pPr>
            <a:r>
              <a:rPr lang="en-US" sz="2400"/>
              <a:t>While H has edges</a:t>
            </a:r>
          </a:p>
          <a:p>
            <a:pPr marL="990600" lvl="1" indent="-533400" algn="just">
              <a:buFont typeface="Wingdings" panose="05000000000000000000" pitchFamily="2" charset="2"/>
              <a:buAutoNum type="arabicPeriod"/>
            </a:pPr>
            <a:r>
              <a:rPr lang="en-US" sz="2000"/>
              <a:t>Sub-circuit </a:t>
            </a:r>
            <a:r>
              <a:rPr lang="en-US" sz="2000" i="1"/>
              <a:t>sc</a:t>
            </a:r>
            <a:r>
              <a:rPr lang="en-US" sz="2000"/>
              <a:t> := a circuit that begins at a vertex in H that is also in C (e.g., vertex “c”)</a:t>
            </a:r>
          </a:p>
          <a:p>
            <a:pPr marL="990600" lvl="1" indent="-533400" algn="just">
              <a:buFont typeface="Wingdings" panose="05000000000000000000" pitchFamily="2" charset="2"/>
              <a:buAutoNum type="arabicPeriod"/>
            </a:pPr>
            <a:r>
              <a:rPr lang="en-US" sz="2000"/>
              <a:t>H := H – </a:t>
            </a:r>
            <a:r>
              <a:rPr lang="en-US" sz="2000" i="1"/>
              <a:t>sc</a:t>
            </a:r>
            <a:r>
              <a:rPr lang="en-US" sz="2000"/>
              <a:t>  (- all isolated vertices)</a:t>
            </a:r>
          </a:p>
          <a:p>
            <a:pPr marL="990600" lvl="1" indent="-533400" algn="just">
              <a:buFont typeface="Wingdings" panose="05000000000000000000" pitchFamily="2" charset="2"/>
              <a:buAutoNum type="arabicPeriod"/>
            </a:pPr>
            <a:r>
              <a:rPr lang="en-US" sz="2000"/>
              <a:t>Circuit := circuit C “spliced” with sub-circuit </a:t>
            </a:r>
            <a:r>
              <a:rPr lang="en-US" sz="2000" i="1"/>
              <a:t>sc</a:t>
            </a:r>
            <a:endParaRPr lang="en-US" sz="2000"/>
          </a:p>
          <a:p>
            <a:pPr marL="609600" indent="-609600" algn="just">
              <a:buFont typeface="Wingdings" panose="05000000000000000000" pitchFamily="2" charset="2"/>
              <a:buAutoNum type="arabicPeriod"/>
            </a:pPr>
            <a:r>
              <a:rPr lang="en-US" sz="2400"/>
              <a:t>Circuit C has the Euler circuit.</a:t>
            </a:r>
            <a:endParaRPr lang="en-US" sz="2000">
              <a:sym typeface="Euclid Extra" pitchFamily="18" charset="2"/>
            </a:endParaRPr>
          </a:p>
          <a:p>
            <a:pPr marL="609600" indent="-609600" algn="just">
              <a:buFont typeface="Wingdings" panose="05000000000000000000" pitchFamily="2" charset="2"/>
              <a:buNone/>
            </a:pPr>
            <a:endParaRPr lang="en-US" sz="2000">
              <a:sym typeface="Euclid Extra" pitchFamily="18" charset="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Definitions – Edge Type</a:t>
            </a:r>
          </a:p>
        </p:txBody>
      </p:sp>
      <p:sp>
        <p:nvSpPr>
          <p:cNvPr id="11267" name="Rectangle 3"/>
          <p:cNvSpPr>
            <a:spLocks noGrp="1" noChangeArrowheads="1"/>
          </p:cNvSpPr>
          <p:nvPr>
            <p:ph type="body" idx="1"/>
          </p:nvPr>
        </p:nvSpPr>
        <p:spPr/>
        <p:txBody>
          <a:bodyPr/>
          <a:lstStyle/>
          <a:p>
            <a:pPr algn="just"/>
            <a:r>
              <a:rPr lang="en-US" sz="2400" b="1" dirty="0"/>
              <a:t>Loop:</a:t>
            </a:r>
            <a:r>
              <a:rPr lang="en-US" sz="2400" i="1" dirty="0"/>
              <a:t> </a:t>
            </a:r>
            <a:r>
              <a:rPr lang="en-US" sz="2400" dirty="0"/>
              <a:t>A loop is an edge whose endpoints are equal i.e., an edge joining a vertex to it self is called a loop. Represented as {u, u} = {u}</a:t>
            </a:r>
          </a:p>
          <a:p>
            <a:pPr algn="just">
              <a:buFont typeface="Wingdings" panose="05000000000000000000" pitchFamily="2" charset="2"/>
              <a:buNone/>
            </a:pPr>
            <a:endParaRPr lang="en-US" sz="2400" dirty="0"/>
          </a:p>
          <a:p>
            <a:pPr algn="just">
              <a:buFont typeface="Wingdings" panose="05000000000000000000" pitchFamily="2" charset="2"/>
              <a:buNone/>
            </a:pPr>
            <a:endParaRPr lang="en-US" sz="2400" dirty="0"/>
          </a:p>
          <a:p>
            <a:pPr algn="just">
              <a:buFont typeface="Wingdings" panose="05000000000000000000" pitchFamily="2" charset="2"/>
              <a:buNone/>
            </a:pPr>
            <a:endParaRPr lang="en-US" sz="2400" dirty="0"/>
          </a:p>
          <a:p>
            <a:pPr algn="just"/>
            <a:r>
              <a:rPr lang="en-US" sz="2400" b="1" dirty="0"/>
              <a:t>Multiple Edges:</a:t>
            </a:r>
            <a:r>
              <a:rPr lang="en-US" sz="2400" dirty="0"/>
              <a:t> Two or more edges joining the same pair of vertices.</a:t>
            </a:r>
            <a:r>
              <a:rPr lang="en-US" dirty="0"/>
              <a:t> </a:t>
            </a:r>
          </a:p>
          <a:p>
            <a:endParaRPr lang="en-US" dirty="0"/>
          </a:p>
        </p:txBody>
      </p:sp>
      <p:sp>
        <p:nvSpPr>
          <p:cNvPr id="11268" name="Oval 4"/>
          <p:cNvSpPr>
            <a:spLocks noChangeArrowheads="1"/>
          </p:cNvSpPr>
          <p:nvPr/>
        </p:nvSpPr>
        <p:spPr bwMode="auto">
          <a:xfrm>
            <a:off x="4191000" y="3657600"/>
            <a:ext cx="4572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u</a:t>
            </a:r>
          </a:p>
        </p:txBody>
      </p:sp>
      <p:sp>
        <p:nvSpPr>
          <p:cNvPr id="11275" name="Line 11"/>
          <p:cNvSpPr>
            <a:spLocks noChangeShapeType="1"/>
          </p:cNvSpPr>
          <p:nvPr/>
        </p:nvSpPr>
        <p:spPr bwMode="auto">
          <a:xfrm>
            <a:off x="4648200" y="3733800"/>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1276" name="Line 12"/>
          <p:cNvSpPr>
            <a:spLocks noChangeShapeType="1"/>
          </p:cNvSpPr>
          <p:nvPr/>
        </p:nvSpPr>
        <p:spPr bwMode="auto">
          <a:xfrm>
            <a:off x="5105400" y="37338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1277" name="Line 13"/>
          <p:cNvSpPr>
            <a:spLocks noChangeShapeType="1"/>
          </p:cNvSpPr>
          <p:nvPr/>
        </p:nvSpPr>
        <p:spPr bwMode="auto">
          <a:xfrm flipH="1">
            <a:off x="4648200" y="39624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 name="Freeform 1"/>
          <p:cNvSpPr/>
          <p:nvPr/>
        </p:nvSpPr>
        <p:spPr bwMode="auto">
          <a:xfrm>
            <a:off x="4676633" y="5640662"/>
            <a:ext cx="2110533" cy="734753"/>
          </a:xfrm>
          <a:custGeom>
            <a:avLst/>
            <a:gdLst>
              <a:gd name="connsiteX0" fmla="*/ 37035 w 2110533"/>
              <a:gd name="connsiteY0" fmla="*/ 232104 h 734753"/>
              <a:gd name="connsiteX1" fmla="*/ 1054466 w 2110533"/>
              <a:gd name="connsiteY1" fmla="*/ 284 h 734753"/>
              <a:gd name="connsiteX2" fmla="*/ 1105981 w 2110533"/>
              <a:gd name="connsiteY2" fmla="*/ 26042 h 734753"/>
              <a:gd name="connsiteX3" fmla="*/ 1157497 w 2110533"/>
              <a:gd name="connsiteY3" fmla="*/ 38921 h 734753"/>
              <a:gd name="connsiteX4" fmla="*/ 1402195 w 2110533"/>
              <a:gd name="connsiteY4" fmla="*/ 51800 h 734753"/>
              <a:gd name="connsiteX5" fmla="*/ 1518105 w 2110533"/>
              <a:gd name="connsiteY5" fmla="*/ 90437 h 734753"/>
              <a:gd name="connsiteX6" fmla="*/ 1621136 w 2110533"/>
              <a:gd name="connsiteY6" fmla="*/ 116194 h 734753"/>
              <a:gd name="connsiteX7" fmla="*/ 1659773 w 2110533"/>
              <a:gd name="connsiteY7" fmla="*/ 141952 h 734753"/>
              <a:gd name="connsiteX8" fmla="*/ 1737046 w 2110533"/>
              <a:gd name="connsiteY8" fmla="*/ 167710 h 734753"/>
              <a:gd name="connsiteX9" fmla="*/ 1852956 w 2110533"/>
              <a:gd name="connsiteY9" fmla="*/ 219225 h 734753"/>
              <a:gd name="connsiteX10" fmla="*/ 1891592 w 2110533"/>
              <a:gd name="connsiteY10" fmla="*/ 232104 h 734753"/>
              <a:gd name="connsiteX11" fmla="*/ 2007502 w 2110533"/>
              <a:gd name="connsiteY11" fmla="*/ 270741 h 734753"/>
              <a:gd name="connsiteX12" fmla="*/ 2110533 w 2110533"/>
              <a:gd name="connsiteY12" fmla="*/ 309377 h 734753"/>
              <a:gd name="connsiteX13" fmla="*/ 2071897 w 2110533"/>
              <a:gd name="connsiteY13" fmla="*/ 360893 h 734753"/>
              <a:gd name="connsiteX14" fmla="*/ 1943108 w 2110533"/>
              <a:gd name="connsiteY14" fmla="*/ 399530 h 734753"/>
              <a:gd name="connsiteX15" fmla="*/ 1891592 w 2110533"/>
              <a:gd name="connsiteY15" fmla="*/ 425287 h 734753"/>
              <a:gd name="connsiteX16" fmla="*/ 1067344 w 2110533"/>
              <a:gd name="connsiteY16" fmla="*/ 412408 h 734753"/>
              <a:gd name="connsiteX17" fmla="*/ 848404 w 2110533"/>
              <a:gd name="connsiteY17" fmla="*/ 386651 h 734753"/>
              <a:gd name="connsiteX18" fmla="*/ 771130 w 2110533"/>
              <a:gd name="connsiteY18" fmla="*/ 360893 h 734753"/>
              <a:gd name="connsiteX19" fmla="*/ 462037 w 2110533"/>
              <a:gd name="connsiteY19" fmla="*/ 335135 h 734753"/>
              <a:gd name="connsiteX20" fmla="*/ 384764 w 2110533"/>
              <a:gd name="connsiteY20" fmla="*/ 309377 h 734753"/>
              <a:gd name="connsiteX21" fmla="*/ 204460 w 2110533"/>
              <a:gd name="connsiteY21" fmla="*/ 296499 h 734753"/>
              <a:gd name="connsiteX22" fmla="*/ 75671 w 2110533"/>
              <a:gd name="connsiteY22" fmla="*/ 283620 h 734753"/>
              <a:gd name="connsiteX23" fmla="*/ 37035 w 2110533"/>
              <a:gd name="connsiteY23" fmla="*/ 257862 h 734753"/>
              <a:gd name="connsiteX24" fmla="*/ 37035 w 2110533"/>
              <a:gd name="connsiteY24" fmla="*/ 219225 h 734753"/>
              <a:gd name="connsiteX25" fmla="*/ 24156 w 2110533"/>
              <a:gd name="connsiteY25" fmla="*/ 438166 h 734753"/>
              <a:gd name="connsiteX26" fmla="*/ 62792 w 2110533"/>
              <a:gd name="connsiteY26" fmla="*/ 463924 h 734753"/>
              <a:gd name="connsiteX27" fmla="*/ 114308 w 2110533"/>
              <a:gd name="connsiteY27" fmla="*/ 515439 h 734753"/>
              <a:gd name="connsiteX28" fmla="*/ 165823 w 2110533"/>
              <a:gd name="connsiteY28" fmla="*/ 566955 h 734753"/>
              <a:gd name="connsiteX29" fmla="*/ 191581 w 2110533"/>
              <a:gd name="connsiteY29" fmla="*/ 605592 h 734753"/>
              <a:gd name="connsiteX30" fmla="*/ 230218 w 2110533"/>
              <a:gd name="connsiteY30" fmla="*/ 618470 h 734753"/>
              <a:gd name="connsiteX31" fmla="*/ 268854 w 2110533"/>
              <a:gd name="connsiteY31" fmla="*/ 644228 h 734753"/>
              <a:gd name="connsiteX32" fmla="*/ 371885 w 2110533"/>
              <a:gd name="connsiteY32" fmla="*/ 669986 h 734753"/>
              <a:gd name="connsiteX33" fmla="*/ 449159 w 2110533"/>
              <a:gd name="connsiteY33" fmla="*/ 695744 h 734753"/>
              <a:gd name="connsiteX34" fmla="*/ 1530984 w 2110533"/>
              <a:gd name="connsiteY34" fmla="*/ 669986 h 734753"/>
              <a:gd name="connsiteX35" fmla="*/ 1595378 w 2110533"/>
              <a:gd name="connsiteY35" fmla="*/ 644228 h 734753"/>
              <a:gd name="connsiteX36" fmla="*/ 1698409 w 2110533"/>
              <a:gd name="connsiteY36" fmla="*/ 631349 h 734753"/>
              <a:gd name="connsiteX37" fmla="*/ 1762804 w 2110533"/>
              <a:gd name="connsiteY37" fmla="*/ 618470 h 734753"/>
              <a:gd name="connsiteX38" fmla="*/ 1814319 w 2110533"/>
              <a:gd name="connsiteY38" fmla="*/ 592713 h 734753"/>
              <a:gd name="connsiteX39" fmla="*/ 1865835 w 2110533"/>
              <a:gd name="connsiteY39" fmla="*/ 579834 h 734753"/>
              <a:gd name="connsiteX40" fmla="*/ 1917350 w 2110533"/>
              <a:gd name="connsiteY40" fmla="*/ 541197 h 734753"/>
              <a:gd name="connsiteX41" fmla="*/ 1994623 w 2110533"/>
              <a:gd name="connsiteY41" fmla="*/ 515439 h 734753"/>
              <a:gd name="connsiteX42" fmla="*/ 2046139 w 2110533"/>
              <a:gd name="connsiteY42" fmla="*/ 438166 h 734753"/>
              <a:gd name="connsiteX43" fmla="*/ 2071897 w 2110533"/>
              <a:gd name="connsiteY43" fmla="*/ 399530 h 734753"/>
              <a:gd name="connsiteX44" fmla="*/ 2110533 w 2110533"/>
              <a:gd name="connsiteY44" fmla="*/ 322256 h 734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110533" h="734753">
                <a:moveTo>
                  <a:pt x="37035" y="232104"/>
                </a:moveTo>
                <a:cubicBezTo>
                  <a:pt x="405068" y="48089"/>
                  <a:pt x="206517" y="135956"/>
                  <a:pt x="1054466" y="284"/>
                </a:cubicBezTo>
                <a:cubicBezTo>
                  <a:pt x="1073423" y="-2749"/>
                  <a:pt x="1088005" y="19301"/>
                  <a:pt x="1105981" y="26042"/>
                </a:cubicBezTo>
                <a:cubicBezTo>
                  <a:pt x="1122554" y="32257"/>
                  <a:pt x="1139863" y="37388"/>
                  <a:pt x="1157497" y="38921"/>
                </a:cubicBezTo>
                <a:cubicBezTo>
                  <a:pt x="1238869" y="45997"/>
                  <a:pt x="1320629" y="47507"/>
                  <a:pt x="1402195" y="51800"/>
                </a:cubicBezTo>
                <a:cubicBezTo>
                  <a:pt x="1586751" y="88711"/>
                  <a:pt x="1358136" y="37114"/>
                  <a:pt x="1518105" y="90437"/>
                </a:cubicBezTo>
                <a:cubicBezTo>
                  <a:pt x="1551689" y="101632"/>
                  <a:pt x="1621136" y="116194"/>
                  <a:pt x="1621136" y="116194"/>
                </a:cubicBezTo>
                <a:cubicBezTo>
                  <a:pt x="1634015" y="124780"/>
                  <a:pt x="1645628" y="135665"/>
                  <a:pt x="1659773" y="141952"/>
                </a:cubicBezTo>
                <a:cubicBezTo>
                  <a:pt x="1684584" y="152979"/>
                  <a:pt x="1737046" y="167710"/>
                  <a:pt x="1737046" y="167710"/>
                </a:cubicBezTo>
                <a:cubicBezTo>
                  <a:pt x="1798274" y="208530"/>
                  <a:pt x="1760996" y="188572"/>
                  <a:pt x="1852956" y="219225"/>
                </a:cubicBezTo>
                <a:cubicBezTo>
                  <a:pt x="1865835" y="223518"/>
                  <a:pt x="1880297" y="224574"/>
                  <a:pt x="1891592" y="232104"/>
                </a:cubicBezTo>
                <a:cubicBezTo>
                  <a:pt x="1958813" y="276918"/>
                  <a:pt x="1903393" y="247606"/>
                  <a:pt x="2007502" y="270741"/>
                </a:cubicBezTo>
                <a:cubicBezTo>
                  <a:pt x="2030214" y="275788"/>
                  <a:pt x="2098002" y="304365"/>
                  <a:pt x="2110533" y="309377"/>
                </a:cubicBezTo>
                <a:cubicBezTo>
                  <a:pt x="2097654" y="326549"/>
                  <a:pt x="2089757" y="348986"/>
                  <a:pt x="2071897" y="360893"/>
                </a:cubicBezTo>
                <a:cubicBezTo>
                  <a:pt x="2034156" y="386054"/>
                  <a:pt x="1984245" y="384104"/>
                  <a:pt x="1943108" y="399530"/>
                </a:cubicBezTo>
                <a:cubicBezTo>
                  <a:pt x="1925132" y="406271"/>
                  <a:pt x="1908764" y="416701"/>
                  <a:pt x="1891592" y="425287"/>
                </a:cubicBezTo>
                <a:lnTo>
                  <a:pt x="1067344" y="412408"/>
                </a:lnTo>
                <a:cubicBezTo>
                  <a:pt x="1045943" y="411822"/>
                  <a:pt x="875238" y="390005"/>
                  <a:pt x="848404" y="386651"/>
                </a:cubicBezTo>
                <a:cubicBezTo>
                  <a:pt x="822646" y="378065"/>
                  <a:pt x="797679" y="366582"/>
                  <a:pt x="771130" y="360893"/>
                </a:cubicBezTo>
                <a:cubicBezTo>
                  <a:pt x="700586" y="345776"/>
                  <a:pt x="502256" y="337649"/>
                  <a:pt x="462037" y="335135"/>
                </a:cubicBezTo>
                <a:cubicBezTo>
                  <a:pt x="436279" y="326549"/>
                  <a:pt x="411615" y="313405"/>
                  <a:pt x="384764" y="309377"/>
                </a:cubicBezTo>
                <a:cubicBezTo>
                  <a:pt x="325176" y="300439"/>
                  <a:pt x="264506" y="301503"/>
                  <a:pt x="204460" y="296499"/>
                </a:cubicBezTo>
                <a:cubicBezTo>
                  <a:pt x="161465" y="292916"/>
                  <a:pt x="118601" y="287913"/>
                  <a:pt x="75671" y="283620"/>
                </a:cubicBezTo>
                <a:cubicBezTo>
                  <a:pt x="62792" y="275034"/>
                  <a:pt x="37035" y="273340"/>
                  <a:pt x="37035" y="257862"/>
                </a:cubicBezTo>
                <a:cubicBezTo>
                  <a:pt x="37035" y="207929"/>
                  <a:pt x="134147" y="251597"/>
                  <a:pt x="37035" y="219225"/>
                </a:cubicBezTo>
                <a:cubicBezTo>
                  <a:pt x="-5836" y="304967"/>
                  <a:pt x="-13282" y="297772"/>
                  <a:pt x="24156" y="438166"/>
                </a:cubicBezTo>
                <a:cubicBezTo>
                  <a:pt x="28144" y="453122"/>
                  <a:pt x="49913" y="455338"/>
                  <a:pt x="62792" y="463924"/>
                </a:cubicBezTo>
                <a:cubicBezTo>
                  <a:pt x="97136" y="566956"/>
                  <a:pt x="45620" y="446752"/>
                  <a:pt x="114308" y="515439"/>
                </a:cubicBezTo>
                <a:cubicBezTo>
                  <a:pt x="182998" y="584128"/>
                  <a:pt x="62791" y="532610"/>
                  <a:pt x="165823" y="566955"/>
                </a:cubicBezTo>
                <a:cubicBezTo>
                  <a:pt x="174409" y="579834"/>
                  <a:pt x="179494" y="595923"/>
                  <a:pt x="191581" y="605592"/>
                </a:cubicBezTo>
                <a:cubicBezTo>
                  <a:pt x="202182" y="614072"/>
                  <a:pt x="218076" y="612399"/>
                  <a:pt x="230218" y="618470"/>
                </a:cubicBezTo>
                <a:cubicBezTo>
                  <a:pt x="244062" y="625392"/>
                  <a:pt x="254308" y="638938"/>
                  <a:pt x="268854" y="644228"/>
                </a:cubicBezTo>
                <a:cubicBezTo>
                  <a:pt x="302123" y="656326"/>
                  <a:pt x="338301" y="658791"/>
                  <a:pt x="371885" y="669986"/>
                </a:cubicBezTo>
                <a:lnTo>
                  <a:pt x="449159" y="695744"/>
                </a:lnTo>
                <a:cubicBezTo>
                  <a:pt x="809767" y="687158"/>
                  <a:pt x="1196073" y="803952"/>
                  <a:pt x="1530984" y="669986"/>
                </a:cubicBezTo>
                <a:cubicBezTo>
                  <a:pt x="1552449" y="661400"/>
                  <a:pt x="1572852" y="649426"/>
                  <a:pt x="1595378" y="644228"/>
                </a:cubicBezTo>
                <a:cubicBezTo>
                  <a:pt x="1629103" y="636445"/>
                  <a:pt x="1664201" y="636612"/>
                  <a:pt x="1698409" y="631349"/>
                </a:cubicBezTo>
                <a:cubicBezTo>
                  <a:pt x="1720045" y="628020"/>
                  <a:pt x="1741339" y="622763"/>
                  <a:pt x="1762804" y="618470"/>
                </a:cubicBezTo>
                <a:cubicBezTo>
                  <a:pt x="1779976" y="609884"/>
                  <a:pt x="1796343" y="599454"/>
                  <a:pt x="1814319" y="592713"/>
                </a:cubicBezTo>
                <a:cubicBezTo>
                  <a:pt x="1830893" y="586498"/>
                  <a:pt x="1850003" y="587750"/>
                  <a:pt x="1865835" y="579834"/>
                </a:cubicBezTo>
                <a:cubicBezTo>
                  <a:pt x="1885034" y="570235"/>
                  <a:pt x="1898151" y="550796"/>
                  <a:pt x="1917350" y="541197"/>
                </a:cubicBezTo>
                <a:cubicBezTo>
                  <a:pt x="1941635" y="529055"/>
                  <a:pt x="1994623" y="515439"/>
                  <a:pt x="1994623" y="515439"/>
                </a:cubicBezTo>
                <a:lnTo>
                  <a:pt x="2046139" y="438166"/>
                </a:lnTo>
                <a:lnTo>
                  <a:pt x="2071897" y="399530"/>
                </a:lnTo>
                <a:cubicBezTo>
                  <a:pt x="2099012" y="318183"/>
                  <a:pt x="2070503" y="322256"/>
                  <a:pt x="2110533" y="322256"/>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sp>
        <p:nvSpPr>
          <p:cNvPr id="3" name="Oval 2"/>
          <p:cNvSpPr/>
          <p:nvPr/>
        </p:nvSpPr>
        <p:spPr bwMode="auto">
          <a:xfrm>
            <a:off x="4648200" y="5791200"/>
            <a:ext cx="152400" cy="152400"/>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sp>
        <p:nvSpPr>
          <p:cNvPr id="4" name="Oval 3"/>
          <p:cNvSpPr/>
          <p:nvPr/>
        </p:nvSpPr>
        <p:spPr bwMode="auto">
          <a:xfrm>
            <a:off x="6705600" y="5867400"/>
            <a:ext cx="81566" cy="152400"/>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US" sz="4000"/>
              <a:t>Representation- Incidence Matrix</a:t>
            </a:r>
          </a:p>
        </p:txBody>
      </p:sp>
      <p:graphicFrame>
        <p:nvGraphicFramePr>
          <p:cNvPr id="183441" name="Group 145"/>
          <p:cNvGraphicFramePr>
            <a:graphicFrameLocks noGrp="1"/>
          </p:cNvGraphicFramePr>
          <p:nvPr>
            <p:ph sz="quarter" idx="2"/>
          </p:nvPr>
        </p:nvGraphicFramePr>
        <p:xfrm>
          <a:off x="4038600" y="2438400"/>
          <a:ext cx="2514600" cy="3602040"/>
        </p:xfrm>
        <a:graphic>
          <a:graphicData uri="http://schemas.openxmlformats.org/drawingml/2006/table">
            <a:tbl>
              <a:tblPr/>
              <a:tblGrid>
                <a:gridCol w="501650"/>
                <a:gridCol w="682625"/>
                <a:gridCol w="687388"/>
                <a:gridCol w="642937"/>
              </a:tblGrid>
              <a:tr h="738188">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2800" b="0" i="0" u="none" strike="noStrike" cap="none" normalizeH="0" baseline="0" smtClean="0">
                        <a:ln>
                          <a:noFill/>
                        </a:ln>
                        <a:solidFill>
                          <a:schemeClr val="tx1"/>
                        </a:solidFill>
                        <a:effectLst/>
                        <a:latin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e</a:t>
                      </a:r>
                      <a:r>
                        <a:rPr kumimoji="0" lang="en-US" sz="1600" b="0" i="0" u="none" strike="noStrike" cap="none" normalizeH="0" baseline="-25000" smtClean="0">
                          <a:ln>
                            <a:noFill/>
                          </a:ln>
                          <a:solidFill>
                            <a:schemeClr val="tx1"/>
                          </a:solidFill>
                          <a:effectLst/>
                          <a:latin typeface="Tahoma" panose="020B060403050404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e</a:t>
                      </a:r>
                      <a:r>
                        <a:rPr kumimoji="0" lang="en-US" sz="1600" b="0" i="0" u="none" strike="noStrike" cap="none" normalizeH="0" baseline="-25000" smtClean="0">
                          <a:ln>
                            <a:noFill/>
                          </a:ln>
                          <a:solidFill>
                            <a:schemeClr val="tx1"/>
                          </a:solidFill>
                          <a:effectLst/>
                          <a:latin typeface="Tahoma" panose="020B060403050404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e</a:t>
                      </a:r>
                      <a:r>
                        <a:rPr kumimoji="0" lang="en-US" sz="1600" b="0" i="0" u="none" strike="noStrike" cap="none" normalizeH="0" baseline="-25000" smtClean="0">
                          <a:ln>
                            <a:noFill/>
                          </a:ln>
                          <a:solidFill>
                            <a:schemeClr val="tx1"/>
                          </a:solidFill>
                          <a:effectLst/>
                          <a:latin typeface="Tahoma" panose="020B0604030504040204"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6250">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a</a:t>
                      </a:r>
                      <a:endParaRPr kumimoji="0" lang="en-US" sz="1600" b="0" i="0" u="none" strike="noStrike" cap="none" normalizeH="0" baseline="-25000" smtClean="0">
                        <a:ln>
                          <a:noFill/>
                        </a:ln>
                        <a:solidFill>
                          <a:schemeClr val="tx1"/>
                        </a:solidFill>
                        <a:effectLst/>
                        <a:latin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7838">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b</a:t>
                      </a:r>
                      <a:endParaRPr kumimoji="0" lang="en-US" sz="1600" b="0" i="0" u="none" strike="noStrike" cap="none" normalizeH="0" baseline="-25000" smtClean="0">
                        <a:ln>
                          <a:noFill/>
                        </a:ln>
                        <a:solidFill>
                          <a:schemeClr val="tx1"/>
                        </a:solidFill>
                        <a:effectLst/>
                        <a:latin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7838">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6250">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7838">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7838">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f</a:t>
                      </a:r>
                      <a:endParaRPr kumimoji="0" lang="en-US" sz="1600" b="0" i="0" u="none" strike="noStrike" cap="none" normalizeH="0" baseline="-25000" smtClean="0">
                        <a:ln>
                          <a:noFill/>
                        </a:ln>
                        <a:solidFill>
                          <a:schemeClr val="tx1"/>
                        </a:solidFill>
                        <a:effectLst/>
                        <a:latin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183336" name="AutoShape 40"/>
          <p:cNvCxnSpPr>
            <a:cxnSpLocks noChangeShapeType="1"/>
          </p:cNvCxnSpPr>
          <p:nvPr/>
        </p:nvCxnSpPr>
        <p:spPr bwMode="auto">
          <a:xfrm>
            <a:off x="838200" y="3443288"/>
            <a:ext cx="13716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337" name="AutoShape 41"/>
          <p:cNvCxnSpPr>
            <a:cxnSpLocks noChangeShapeType="1"/>
          </p:cNvCxnSpPr>
          <p:nvPr/>
        </p:nvCxnSpPr>
        <p:spPr bwMode="auto">
          <a:xfrm>
            <a:off x="838200" y="3443288"/>
            <a:ext cx="0" cy="1219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338" name="AutoShape 42"/>
          <p:cNvCxnSpPr>
            <a:cxnSpLocks noChangeShapeType="1"/>
          </p:cNvCxnSpPr>
          <p:nvPr/>
        </p:nvCxnSpPr>
        <p:spPr bwMode="auto">
          <a:xfrm>
            <a:off x="838200" y="4662488"/>
            <a:ext cx="14478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339" name="AutoShape 43"/>
          <p:cNvCxnSpPr>
            <a:cxnSpLocks noChangeShapeType="1"/>
          </p:cNvCxnSpPr>
          <p:nvPr/>
        </p:nvCxnSpPr>
        <p:spPr bwMode="auto">
          <a:xfrm>
            <a:off x="2209800" y="3443288"/>
            <a:ext cx="76200" cy="1219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340" name="AutoShape 44"/>
          <p:cNvCxnSpPr>
            <a:cxnSpLocks noChangeShapeType="1"/>
          </p:cNvCxnSpPr>
          <p:nvPr/>
        </p:nvCxnSpPr>
        <p:spPr bwMode="auto">
          <a:xfrm>
            <a:off x="2286000" y="4662488"/>
            <a:ext cx="15240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341" name="AutoShape 45"/>
          <p:cNvCxnSpPr>
            <a:cxnSpLocks noChangeShapeType="1"/>
          </p:cNvCxnSpPr>
          <p:nvPr/>
        </p:nvCxnSpPr>
        <p:spPr bwMode="auto">
          <a:xfrm>
            <a:off x="2286000" y="4662488"/>
            <a:ext cx="0" cy="914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342" name="AutoShape 46"/>
          <p:cNvCxnSpPr>
            <a:cxnSpLocks noChangeShapeType="1"/>
          </p:cNvCxnSpPr>
          <p:nvPr/>
        </p:nvCxnSpPr>
        <p:spPr bwMode="auto">
          <a:xfrm flipV="1">
            <a:off x="2286000" y="4662488"/>
            <a:ext cx="1524000" cy="914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3343" name="Text Box 47"/>
          <p:cNvSpPr txBox="1">
            <a:spLocks noChangeArrowheads="1"/>
          </p:cNvSpPr>
          <p:nvPr/>
        </p:nvSpPr>
        <p:spPr bwMode="auto">
          <a:xfrm>
            <a:off x="381000" y="3246438"/>
            <a:ext cx="30480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a:t>
            </a:r>
          </a:p>
        </p:txBody>
      </p:sp>
      <p:sp>
        <p:nvSpPr>
          <p:cNvPr id="183344" name="Text Box 48"/>
          <p:cNvSpPr txBox="1">
            <a:spLocks noChangeArrowheads="1"/>
          </p:cNvSpPr>
          <p:nvPr/>
        </p:nvSpPr>
        <p:spPr bwMode="auto">
          <a:xfrm>
            <a:off x="2206625" y="3214688"/>
            <a:ext cx="3111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b</a:t>
            </a:r>
          </a:p>
        </p:txBody>
      </p:sp>
      <p:sp>
        <p:nvSpPr>
          <p:cNvPr id="183345" name="Text Box 49"/>
          <p:cNvSpPr txBox="1">
            <a:spLocks noChangeArrowheads="1"/>
          </p:cNvSpPr>
          <p:nvPr/>
        </p:nvSpPr>
        <p:spPr bwMode="auto">
          <a:xfrm>
            <a:off x="1905000" y="4281488"/>
            <a:ext cx="288925"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c</a:t>
            </a:r>
          </a:p>
        </p:txBody>
      </p:sp>
      <p:sp>
        <p:nvSpPr>
          <p:cNvPr id="183346" name="Text Box 50"/>
          <p:cNvSpPr txBox="1">
            <a:spLocks noChangeArrowheads="1"/>
          </p:cNvSpPr>
          <p:nvPr/>
        </p:nvSpPr>
        <p:spPr bwMode="auto">
          <a:xfrm>
            <a:off x="3730625" y="4281488"/>
            <a:ext cx="3111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a:t>
            </a:r>
          </a:p>
        </p:txBody>
      </p:sp>
      <p:sp>
        <p:nvSpPr>
          <p:cNvPr id="183347" name="Text Box 51"/>
          <p:cNvSpPr txBox="1">
            <a:spLocks noChangeArrowheads="1"/>
          </p:cNvSpPr>
          <p:nvPr/>
        </p:nvSpPr>
        <p:spPr bwMode="auto">
          <a:xfrm>
            <a:off x="1981200" y="5424488"/>
            <a:ext cx="30480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e</a:t>
            </a:r>
          </a:p>
        </p:txBody>
      </p:sp>
      <p:sp>
        <p:nvSpPr>
          <p:cNvPr id="183348" name="Text Box 52"/>
          <p:cNvSpPr txBox="1">
            <a:spLocks noChangeArrowheads="1"/>
          </p:cNvSpPr>
          <p:nvPr/>
        </p:nvSpPr>
        <p:spPr bwMode="auto">
          <a:xfrm>
            <a:off x="481013" y="4357688"/>
            <a:ext cx="257175"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f</a:t>
            </a:r>
          </a:p>
        </p:txBody>
      </p:sp>
      <p:sp>
        <p:nvSpPr>
          <p:cNvPr id="183349" name="Line 53"/>
          <p:cNvSpPr>
            <a:spLocks noChangeShapeType="1"/>
          </p:cNvSpPr>
          <p:nvPr/>
        </p:nvSpPr>
        <p:spPr bwMode="auto">
          <a:xfrm>
            <a:off x="914400" y="3214688"/>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3350" name="Line 54"/>
          <p:cNvSpPr>
            <a:spLocks noChangeShapeType="1"/>
          </p:cNvSpPr>
          <p:nvPr/>
        </p:nvSpPr>
        <p:spPr bwMode="auto">
          <a:xfrm flipH="1">
            <a:off x="914400" y="4814888"/>
            <a:ext cx="1219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3351" name="Line 55"/>
          <p:cNvSpPr>
            <a:spLocks noChangeShapeType="1"/>
          </p:cNvSpPr>
          <p:nvPr/>
        </p:nvSpPr>
        <p:spPr bwMode="auto">
          <a:xfrm flipV="1">
            <a:off x="685800" y="3595688"/>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3352" name="Line 56"/>
          <p:cNvSpPr>
            <a:spLocks noChangeShapeType="1"/>
          </p:cNvSpPr>
          <p:nvPr/>
        </p:nvSpPr>
        <p:spPr bwMode="auto">
          <a:xfrm>
            <a:off x="2438400" y="4510088"/>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3353" name="Line 57"/>
          <p:cNvSpPr>
            <a:spLocks noChangeShapeType="1"/>
          </p:cNvSpPr>
          <p:nvPr/>
        </p:nvSpPr>
        <p:spPr bwMode="auto">
          <a:xfrm flipH="1">
            <a:off x="2743200" y="5043488"/>
            <a:ext cx="1066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3354" name="Line 58"/>
          <p:cNvSpPr>
            <a:spLocks noChangeShapeType="1"/>
          </p:cNvSpPr>
          <p:nvPr/>
        </p:nvSpPr>
        <p:spPr bwMode="auto">
          <a:xfrm flipV="1">
            <a:off x="2133600" y="4814888"/>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3355" name="Line 59"/>
          <p:cNvSpPr>
            <a:spLocks noChangeShapeType="1"/>
          </p:cNvSpPr>
          <p:nvPr/>
        </p:nvSpPr>
        <p:spPr bwMode="auto">
          <a:xfrm>
            <a:off x="2362200" y="3595688"/>
            <a:ext cx="762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3356" name="Text Box 60"/>
          <p:cNvSpPr txBox="1">
            <a:spLocks noChangeArrowheads="1"/>
          </p:cNvSpPr>
          <p:nvPr/>
        </p:nvSpPr>
        <p:spPr bwMode="auto">
          <a:xfrm>
            <a:off x="1233488" y="2789238"/>
            <a:ext cx="430212"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e1</a:t>
            </a:r>
          </a:p>
        </p:txBody>
      </p:sp>
      <p:sp>
        <p:nvSpPr>
          <p:cNvPr id="183357" name="Text Box 61"/>
          <p:cNvSpPr txBox="1">
            <a:spLocks noChangeArrowheads="1"/>
          </p:cNvSpPr>
          <p:nvPr/>
        </p:nvSpPr>
        <p:spPr bwMode="auto">
          <a:xfrm>
            <a:off x="2362200" y="3671888"/>
            <a:ext cx="430213"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e2</a:t>
            </a:r>
          </a:p>
        </p:txBody>
      </p:sp>
      <p:sp>
        <p:nvSpPr>
          <p:cNvPr id="183358" name="Text Box 62"/>
          <p:cNvSpPr txBox="1">
            <a:spLocks noChangeArrowheads="1"/>
          </p:cNvSpPr>
          <p:nvPr/>
        </p:nvSpPr>
        <p:spPr bwMode="auto">
          <a:xfrm>
            <a:off x="2667000" y="4129088"/>
            <a:ext cx="430213"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e3</a:t>
            </a:r>
          </a:p>
        </p:txBody>
      </p:sp>
      <p:sp>
        <p:nvSpPr>
          <p:cNvPr id="183359" name="Text Box 63"/>
          <p:cNvSpPr txBox="1">
            <a:spLocks noChangeArrowheads="1"/>
          </p:cNvSpPr>
          <p:nvPr/>
        </p:nvSpPr>
        <p:spPr bwMode="auto">
          <a:xfrm>
            <a:off x="3276600" y="5348288"/>
            <a:ext cx="430213"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e4</a:t>
            </a:r>
          </a:p>
        </p:txBody>
      </p:sp>
      <p:sp>
        <p:nvSpPr>
          <p:cNvPr id="183360" name="Text Box 64"/>
          <p:cNvSpPr txBox="1">
            <a:spLocks noChangeArrowheads="1"/>
          </p:cNvSpPr>
          <p:nvPr/>
        </p:nvSpPr>
        <p:spPr bwMode="auto">
          <a:xfrm>
            <a:off x="1676400" y="5043488"/>
            <a:ext cx="430213"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e5</a:t>
            </a:r>
          </a:p>
        </p:txBody>
      </p:sp>
      <p:sp>
        <p:nvSpPr>
          <p:cNvPr id="183361" name="Text Box 65"/>
          <p:cNvSpPr txBox="1">
            <a:spLocks noChangeArrowheads="1"/>
          </p:cNvSpPr>
          <p:nvPr/>
        </p:nvSpPr>
        <p:spPr bwMode="auto">
          <a:xfrm>
            <a:off x="838200" y="4814888"/>
            <a:ext cx="430213"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e6</a:t>
            </a:r>
          </a:p>
        </p:txBody>
      </p:sp>
      <p:sp>
        <p:nvSpPr>
          <p:cNvPr id="183362" name="Text Box 66"/>
          <p:cNvSpPr txBox="1">
            <a:spLocks noChangeArrowheads="1"/>
          </p:cNvSpPr>
          <p:nvPr/>
        </p:nvSpPr>
        <p:spPr bwMode="auto">
          <a:xfrm>
            <a:off x="228600" y="3748088"/>
            <a:ext cx="430213"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e7</a:t>
            </a:r>
          </a:p>
        </p:txBody>
      </p:sp>
      <p:graphicFrame>
        <p:nvGraphicFramePr>
          <p:cNvPr id="183450" name="Group 154"/>
          <p:cNvGraphicFramePr>
            <a:graphicFrameLocks noGrp="1"/>
          </p:cNvGraphicFramePr>
          <p:nvPr>
            <p:ph sz="quarter" idx="3"/>
          </p:nvPr>
        </p:nvGraphicFramePr>
        <p:xfrm>
          <a:off x="6553200" y="2438400"/>
          <a:ext cx="2286000" cy="3602040"/>
        </p:xfrm>
        <a:graphic>
          <a:graphicData uri="http://schemas.openxmlformats.org/drawingml/2006/table">
            <a:tbl>
              <a:tblPr/>
              <a:tblGrid>
                <a:gridCol w="515938"/>
                <a:gridCol w="550862"/>
                <a:gridCol w="609600"/>
                <a:gridCol w="609600"/>
              </a:tblGrid>
              <a:tr h="738188">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e4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e</a:t>
                      </a:r>
                      <a:r>
                        <a:rPr kumimoji="0" lang="en-US" sz="1600" b="0" i="0" u="none" strike="noStrike" cap="none" normalizeH="0" baseline="-25000" smtClean="0">
                          <a:ln>
                            <a:noFill/>
                          </a:ln>
                          <a:solidFill>
                            <a:schemeClr val="tx1"/>
                          </a:solidFill>
                          <a:effectLst/>
                          <a:latin typeface="Tahoma" panose="020B060403050404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e</a:t>
                      </a:r>
                      <a:r>
                        <a:rPr kumimoji="0" lang="en-US" sz="1600" b="0" i="0" u="none" strike="noStrike" cap="none" normalizeH="0" baseline="-25000" smtClean="0">
                          <a:ln>
                            <a:noFill/>
                          </a:ln>
                          <a:solidFill>
                            <a:schemeClr val="tx1"/>
                          </a:solidFill>
                          <a:effectLst/>
                          <a:latin typeface="Tahoma" panose="020B060403050404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e</a:t>
                      </a:r>
                      <a:r>
                        <a:rPr kumimoji="0" lang="en-US" sz="1600" b="0" i="0" u="none" strike="noStrike" cap="none" normalizeH="0" baseline="-25000" smtClean="0">
                          <a:ln>
                            <a:noFill/>
                          </a:ln>
                          <a:solidFill>
                            <a:schemeClr val="tx1"/>
                          </a:solidFill>
                          <a:effectLst/>
                          <a:latin typeface="Tahoma" panose="020B0604030504040204" pitchFamily="34"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6250">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0</a:t>
                      </a:r>
                      <a:endParaRPr kumimoji="0" lang="en-US" sz="1600" b="0" i="0" u="none" strike="noStrike" cap="none" normalizeH="0" baseline="-25000" smtClean="0">
                        <a:ln>
                          <a:noFill/>
                        </a:ln>
                        <a:solidFill>
                          <a:schemeClr val="tx1"/>
                        </a:solidFill>
                        <a:effectLst/>
                        <a:latin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7838">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0</a:t>
                      </a:r>
                      <a:endParaRPr kumimoji="0" lang="en-US" sz="1600" b="0" i="0" u="none" strike="noStrike" cap="none" normalizeH="0" baseline="-25000" smtClean="0">
                        <a:ln>
                          <a:noFill/>
                        </a:ln>
                        <a:solidFill>
                          <a:schemeClr val="tx1"/>
                        </a:solidFill>
                        <a:effectLst/>
                        <a:latin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7838">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6250">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7838">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7838">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en-US"/>
              <a:t>Hamiltonian Graph</a:t>
            </a:r>
          </a:p>
        </p:txBody>
      </p:sp>
      <p:sp>
        <p:nvSpPr>
          <p:cNvPr id="185347" name="Rectangle 3"/>
          <p:cNvSpPr>
            <a:spLocks noGrp="1" noChangeArrowheads="1"/>
          </p:cNvSpPr>
          <p:nvPr>
            <p:ph type="body" idx="1"/>
          </p:nvPr>
        </p:nvSpPr>
        <p:spPr>
          <a:xfrm>
            <a:off x="914400" y="2057400"/>
            <a:ext cx="7772400" cy="4114800"/>
          </a:xfrm>
        </p:spPr>
        <p:txBody>
          <a:bodyPr/>
          <a:lstStyle/>
          <a:p>
            <a:pPr algn="just">
              <a:lnSpc>
                <a:spcPct val="80000"/>
              </a:lnSpc>
            </a:pPr>
            <a:r>
              <a:rPr lang="en-US" sz="1800" b="1" dirty="0"/>
              <a:t>Hamiltonian path</a:t>
            </a:r>
            <a:r>
              <a:rPr lang="en-US" sz="1800" dirty="0"/>
              <a:t> (also called </a:t>
            </a:r>
            <a:r>
              <a:rPr lang="en-US" sz="1800" i="1" dirty="0"/>
              <a:t>traceable path</a:t>
            </a:r>
            <a:r>
              <a:rPr lang="en-US" sz="1800" dirty="0"/>
              <a:t>) </a:t>
            </a:r>
            <a:r>
              <a:rPr lang="en-US" sz="1800" b="1" dirty="0"/>
              <a:t>is a path that visits each vertex exactly once.</a:t>
            </a:r>
          </a:p>
          <a:p>
            <a:pPr algn="just">
              <a:lnSpc>
                <a:spcPct val="80000"/>
              </a:lnSpc>
              <a:buFont typeface="Wingdings" panose="05000000000000000000" pitchFamily="2" charset="2"/>
              <a:buNone/>
            </a:pPr>
            <a:endParaRPr lang="en-US" sz="1800" dirty="0"/>
          </a:p>
          <a:p>
            <a:pPr algn="just">
              <a:lnSpc>
                <a:spcPct val="80000"/>
              </a:lnSpc>
            </a:pPr>
            <a:r>
              <a:rPr lang="en-US" sz="1800" dirty="0"/>
              <a:t>A </a:t>
            </a:r>
            <a:r>
              <a:rPr lang="en-US" sz="1800" b="1" dirty="0"/>
              <a:t>Hamiltonian cycle</a:t>
            </a:r>
            <a:r>
              <a:rPr lang="en-US" sz="1800" dirty="0"/>
              <a:t> (also called </a:t>
            </a:r>
            <a:r>
              <a:rPr lang="en-US" sz="1800" i="1" dirty="0"/>
              <a:t>Hamiltonian circuit</a:t>
            </a:r>
            <a:r>
              <a:rPr lang="en-US" sz="1800" dirty="0"/>
              <a:t>, </a:t>
            </a:r>
            <a:r>
              <a:rPr lang="en-US" sz="1800" i="1" dirty="0"/>
              <a:t>vertex tour</a:t>
            </a:r>
            <a:r>
              <a:rPr lang="en-US" sz="1800" dirty="0"/>
              <a:t> or </a:t>
            </a:r>
            <a:r>
              <a:rPr lang="en-US" sz="1800" i="1" dirty="0"/>
              <a:t>graph cycle</a:t>
            </a:r>
            <a:r>
              <a:rPr lang="en-US" sz="1800" dirty="0"/>
              <a:t>) is a cycle that visits each vertex exactly once (except for the starting vertex, which is visited once at the start and once again at the end).</a:t>
            </a:r>
          </a:p>
          <a:p>
            <a:pPr algn="just">
              <a:lnSpc>
                <a:spcPct val="80000"/>
              </a:lnSpc>
              <a:buFont typeface="Wingdings" panose="05000000000000000000" pitchFamily="2" charset="2"/>
              <a:buNone/>
            </a:pPr>
            <a:endParaRPr lang="en-US" sz="1800" dirty="0"/>
          </a:p>
          <a:p>
            <a:pPr algn="just">
              <a:lnSpc>
                <a:spcPct val="80000"/>
              </a:lnSpc>
            </a:pPr>
            <a:r>
              <a:rPr lang="en-US" sz="1800" dirty="0"/>
              <a:t>A graph that contains a Hamiltonian path is called a </a:t>
            </a:r>
            <a:r>
              <a:rPr lang="en-US" sz="1800" b="1" dirty="0"/>
              <a:t>traceable graph</a:t>
            </a:r>
            <a:r>
              <a:rPr lang="en-US" sz="1800" dirty="0"/>
              <a:t>. A graph that contains a Hamiltonian cycle is called a </a:t>
            </a:r>
            <a:r>
              <a:rPr lang="en-US" sz="1800" b="1" dirty="0"/>
              <a:t>Hamiltonian graph</a:t>
            </a:r>
            <a:r>
              <a:rPr lang="en-US" sz="1800" dirty="0"/>
              <a:t>. Any Hamiltonian cycle can be converted to a Hamiltonian path by removing one of its edges, but a Hamiltonian path can be extended to Hamiltonian cycle only if its endpoints are adjacent.</a:t>
            </a:r>
          </a:p>
        </p:txBody>
      </p:sp>
      <p:sp>
        <p:nvSpPr>
          <p:cNvPr id="2" name="Isosceles Triangle 1"/>
          <p:cNvSpPr/>
          <p:nvPr/>
        </p:nvSpPr>
        <p:spPr bwMode="auto">
          <a:xfrm>
            <a:off x="1295400" y="5334000"/>
            <a:ext cx="1219200" cy="990600"/>
          </a:xfrm>
          <a:prstGeom prst="triangl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sp>
        <p:nvSpPr>
          <p:cNvPr id="3" name="Rectangle 2"/>
          <p:cNvSpPr/>
          <p:nvPr/>
        </p:nvSpPr>
        <p:spPr bwMode="auto">
          <a:xfrm>
            <a:off x="3352800" y="5334000"/>
            <a:ext cx="1905000" cy="1143000"/>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sp>
        <p:nvSpPr>
          <p:cNvPr id="6" name="Freeform 5"/>
          <p:cNvSpPr/>
          <p:nvPr/>
        </p:nvSpPr>
        <p:spPr bwMode="auto">
          <a:xfrm>
            <a:off x="3217647" y="5481180"/>
            <a:ext cx="376887" cy="920068"/>
          </a:xfrm>
          <a:custGeom>
            <a:avLst/>
            <a:gdLst>
              <a:gd name="connsiteX0" fmla="*/ 53587 w 376887"/>
              <a:gd name="connsiteY0" fmla="*/ 5220 h 920068"/>
              <a:gd name="connsiteX1" fmla="*/ 298285 w 376887"/>
              <a:gd name="connsiteY1" fmla="*/ 18099 h 920068"/>
              <a:gd name="connsiteX2" fmla="*/ 221012 w 376887"/>
              <a:gd name="connsiteY2" fmla="*/ 82493 h 920068"/>
              <a:gd name="connsiteX3" fmla="*/ 182376 w 376887"/>
              <a:gd name="connsiteY3" fmla="*/ 108251 h 920068"/>
              <a:gd name="connsiteX4" fmla="*/ 117981 w 376887"/>
              <a:gd name="connsiteY4" fmla="*/ 159766 h 920068"/>
              <a:gd name="connsiteX5" fmla="*/ 27829 w 376887"/>
              <a:gd name="connsiteY5" fmla="*/ 185524 h 920068"/>
              <a:gd name="connsiteX6" fmla="*/ 2071 w 376887"/>
              <a:gd name="connsiteY6" fmla="*/ 224161 h 920068"/>
              <a:gd name="connsiteX7" fmla="*/ 79345 w 376887"/>
              <a:gd name="connsiteY7" fmla="*/ 249919 h 920068"/>
              <a:gd name="connsiteX8" fmla="*/ 311164 w 376887"/>
              <a:gd name="connsiteY8" fmla="*/ 262797 h 920068"/>
              <a:gd name="connsiteX9" fmla="*/ 375559 w 376887"/>
              <a:gd name="connsiteY9" fmla="*/ 275676 h 920068"/>
              <a:gd name="connsiteX10" fmla="*/ 336922 w 376887"/>
              <a:gd name="connsiteY10" fmla="*/ 314313 h 920068"/>
              <a:gd name="connsiteX11" fmla="*/ 272528 w 376887"/>
              <a:gd name="connsiteY11" fmla="*/ 340071 h 920068"/>
              <a:gd name="connsiteX12" fmla="*/ 233891 w 376887"/>
              <a:gd name="connsiteY12" fmla="*/ 378707 h 920068"/>
              <a:gd name="connsiteX13" fmla="*/ 182376 w 376887"/>
              <a:gd name="connsiteY13" fmla="*/ 391586 h 920068"/>
              <a:gd name="connsiteX14" fmla="*/ 130860 w 376887"/>
              <a:gd name="connsiteY14" fmla="*/ 417344 h 920068"/>
              <a:gd name="connsiteX15" fmla="*/ 92223 w 376887"/>
              <a:gd name="connsiteY15" fmla="*/ 430223 h 920068"/>
              <a:gd name="connsiteX16" fmla="*/ 221012 w 376887"/>
              <a:gd name="connsiteY16" fmla="*/ 481738 h 920068"/>
              <a:gd name="connsiteX17" fmla="*/ 259649 w 376887"/>
              <a:gd name="connsiteY17" fmla="*/ 507496 h 920068"/>
              <a:gd name="connsiteX18" fmla="*/ 311164 w 376887"/>
              <a:gd name="connsiteY18" fmla="*/ 520375 h 920068"/>
              <a:gd name="connsiteX19" fmla="*/ 349801 w 376887"/>
              <a:gd name="connsiteY19" fmla="*/ 533254 h 920068"/>
              <a:gd name="connsiteX20" fmla="*/ 336922 w 376887"/>
              <a:gd name="connsiteY20" fmla="*/ 584769 h 920068"/>
              <a:gd name="connsiteX21" fmla="*/ 311164 w 376887"/>
              <a:gd name="connsiteY21" fmla="*/ 623406 h 920068"/>
              <a:gd name="connsiteX22" fmla="*/ 233891 w 376887"/>
              <a:gd name="connsiteY22" fmla="*/ 662043 h 920068"/>
              <a:gd name="connsiteX23" fmla="*/ 182376 w 376887"/>
              <a:gd name="connsiteY23" fmla="*/ 674921 h 920068"/>
              <a:gd name="connsiteX24" fmla="*/ 156618 w 376887"/>
              <a:gd name="connsiteY24" fmla="*/ 752195 h 920068"/>
              <a:gd name="connsiteX25" fmla="*/ 259649 w 376887"/>
              <a:gd name="connsiteY25" fmla="*/ 777952 h 920068"/>
              <a:gd name="connsiteX26" fmla="*/ 272528 w 376887"/>
              <a:gd name="connsiteY26" fmla="*/ 855226 h 920068"/>
              <a:gd name="connsiteX27" fmla="*/ 233891 w 376887"/>
              <a:gd name="connsiteY27" fmla="*/ 868105 h 920068"/>
              <a:gd name="connsiteX28" fmla="*/ 195254 w 376887"/>
              <a:gd name="connsiteY28" fmla="*/ 906741 h 920068"/>
              <a:gd name="connsiteX29" fmla="*/ 92223 w 376887"/>
              <a:gd name="connsiteY29" fmla="*/ 919620 h 920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76887" h="920068">
                <a:moveTo>
                  <a:pt x="53587" y="5220"/>
                </a:moveTo>
                <a:cubicBezTo>
                  <a:pt x="135153" y="9513"/>
                  <a:pt x="224124" y="-16129"/>
                  <a:pt x="298285" y="18099"/>
                </a:cubicBezTo>
                <a:cubicBezTo>
                  <a:pt x="328728" y="32150"/>
                  <a:pt x="247478" y="61908"/>
                  <a:pt x="221012" y="82493"/>
                </a:cubicBezTo>
                <a:cubicBezTo>
                  <a:pt x="208794" y="91996"/>
                  <a:pt x="194759" y="98964"/>
                  <a:pt x="182376" y="108251"/>
                </a:cubicBezTo>
                <a:cubicBezTo>
                  <a:pt x="160385" y="124744"/>
                  <a:pt x="141291" y="145197"/>
                  <a:pt x="117981" y="159766"/>
                </a:cubicBezTo>
                <a:cubicBezTo>
                  <a:pt x="105662" y="167465"/>
                  <a:pt x="36306" y="183405"/>
                  <a:pt x="27829" y="185524"/>
                </a:cubicBezTo>
                <a:cubicBezTo>
                  <a:pt x="19243" y="198403"/>
                  <a:pt x="-7598" y="212074"/>
                  <a:pt x="2071" y="224161"/>
                </a:cubicBezTo>
                <a:cubicBezTo>
                  <a:pt x="19032" y="245363"/>
                  <a:pt x="52403" y="246551"/>
                  <a:pt x="79345" y="249919"/>
                </a:cubicBezTo>
                <a:cubicBezTo>
                  <a:pt x="156140" y="259518"/>
                  <a:pt x="233891" y="258504"/>
                  <a:pt x="311164" y="262797"/>
                </a:cubicBezTo>
                <a:cubicBezTo>
                  <a:pt x="332629" y="267090"/>
                  <a:pt x="365769" y="256097"/>
                  <a:pt x="375559" y="275676"/>
                </a:cubicBezTo>
                <a:cubicBezTo>
                  <a:pt x="383704" y="291967"/>
                  <a:pt x="352367" y="304660"/>
                  <a:pt x="336922" y="314313"/>
                </a:cubicBezTo>
                <a:cubicBezTo>
                  <a:pt x="317318" y="326566"/>
                  <a:pt x="293993" y="331485"/>
                  <a:pt x="272528" y="340071"/>
                </a:cubicBezTo>
                <a:cubicBezTo>
                  <a:pt x="259649" y="352950"/>
                  <a:pt x="249705" y="369671"/>
                  <a:pt x="233891" y="378707"/>
                </a:cubicBezTo>
                <a:cubicBezTo>
                  <a:pt x="218523" y="387489"/>
                  <a:pt x="198949" y="385371"/>
                  <a:pt x="182376" y="391586"/>
                </a:cubicBezTo>
                <a:cubicBezTo>
                  <a:pt x="164400" y="398327"/>
                  <a:pt x="148507" y="409781"/>
                  <a:pt x="130860" y="417344"/>
                </a:cubicBezTo>
                <a:cubicBezTo>
                  <a:pt x="118382" y="422692"/>
                  <a:pt x="105102" y="425930"/>
                  <a:pt x="92223" y="430223"/>
                </a:cubicBezTo>
                <a:cubicBezTo>
                  <a:pt x="197000" y="508804"/>
                  <a:pt x="83186" y="435795"/>
                  <a:pt x="221012" y="481738"/>
                </a:cubicBezTo>
                <a:cubicBezTo>
                  <a:pt x="235696" y="486633"/>
                  <a:pt x="245422" y="501399"/>
                  <a:pt x="259649" y="507496"/>
                </a:cubicBezTo>
                <a:cubicBezTo>
                  <a:pt x="275918" y="514469"/>
                  <a:pt x="294145" y="515512"/>
                  <a:pt x="311164" y="520375"/>
                </a:cubicBezTo>
                <a:cubicBezTo>
                  <a:pt x="324217" y="524105"/>
                  <a:pt x="336922" y="528961"/>
                  <a:pt x="349801" y="533254"/>
                </a:cubicBezTo>
                <a:cubicBezTo>
                  <a:pt x="345508" y="550426"/>
                  <a:pt x="343895" y="568500"/>
                  <a:pt x="336922" y="584769"/>
                </a:cubicBezTo>
                <a:cubicBezTo>
                  <a:pt x="330825" y="598996"/>
                  <a:pt x="322109" y="612461"/>
                  <a:pt x="311164" y="623406"/>
                </a:cubicBezTo>
                <a:cubicBezTo>
                  <a:pt x="288586" y="645984"/>
                  <a:pt x="263221" y="653663"/>
                  <a:pt x="233891" y="662043"/>
                </a:cubicBezTo>
                <a:cubicBezTo>
                  <a:pt x="216872" y="666905"/>
                  <a:pt x="199548" y="670628"/>
                  <a:pt x="182376" y="674921"/>
                </a:cubicBezTo>
                <a:cubicBezTo>
                  <a:pt x="157399" y="687410"/>
                  <a:pt x="78563" y="705362"/>
                  <a:pt x="156618" y="752195"/>
                </a:cubicBezTo>
                <a:cubicBezTo>
                  <a:pt x="186974" y="770408"/>
                  <a:pt x="259649" y="777952"/>
                  <a:pt x="259649" y="777952"/>
                </a:cubicBezTo>
                <a:cubicBezTo>
                  <a:pt x="276725" y="803566"/>
                  <a:pt x="304521" y="823233"/>
                  <a:pt x="272528" y="855226"/>
                </a:cubicBezTo>
                <a:cubicBezTo>
                  <a:pt x="262929" y="864825"/>
                  <a:pt x="246770" y="863812"/>
                  <a:pt x="233891" y="868105"/>
                </a:cubicBezTo>
                <a:cubicBezTo>
                  <a:pt x="221012" y="880984"/>
                  <a:pt x="211068" y="897705"/>
                  <a:pt x="195254" y="906741"/>
                </a:cubicBezTo>
                <a:cubicBezTo>
                  <a:pt x="165427" y="923785"/>
                  <a:pt x="124236" y="919620"/>
                  <a:pt x="92223" y="919620"/>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sp>
        <p:nvSpPr>
          <p:cNvPr id="7" name="Freeform 6"/>
          <p:cNvSpPr/>
          <p:nvPr/>
        </p:nvSpPr>
        <p:spPr bwMode="auto">
          <a:xfrm>
            <a:off x="2833352" y="5306096"/>
            <a:ext cx="476518" cy="244822"/>
          </a:xfrm>
          <a:custGeom>
            <a:avLst/>
            <a:gdLst>
              <a:gd name="connsiteX0" fmla="*/ 180304 w 476518"/>
              <a:gd name="connsiteY0" fmla="*/ 0 h 244822"/>
              <a:gd name="connsiteX1" fmla="*/ 90152 w 476518"/>
              <a:gd name="connsiteY1" fmla="*/ 12879 h 244822"/>
              <a:gd name="connsiteX2" fmla="*/ 51516 w 476518"/>
              <a:gd name="connsiteY2" fmla="*/ 25758 h 244822"/>
              <a:gd name="connsiteX3" fmla="*/ 38637 w 476518"/>
              <a:gd name="connsiteY3" fmla="*/ 64394 h 244822"/>
              <a:gd name="connsiteX4" fmla="*/ 0 w 476518"/>
              <a:gd name="connsiteY4" fmla="*/ 115910 h 244822"/>
              <a:gd name="connsiteX5" fmla="*/ 25758 w 476518"/>
              <a:gd name="connsiteY5" fmla="*/ 231819 h 244822"/>
              <a:gd name="connsiteX6" fmla="*/ 77273 w 476518"/>
              <a:gd name="connsiteY6" fmla="*/ 244698 h 244822"/>
              <a:gd name="connsiteX7" fmla="*/ 167425 w 476518"/>
              <a:gd name="connsiteY7" fmla="*/ 231819 h 244822"/>
              <a:gd name="connsiteX8" fmla="*/ 231820 w 476518"/>
              <a:gd name="connsiteY8" fmla="*/ 128789 h 244822"/>
              <a:gd name="connsiteX9" fmla="*/ 283335 w 476518"/>
              <a:gd name="connsiteY9" fmla="*/ 167425 h 244822"/>
              <a:gd name="connsiteX10" fmla="*/ 334851 w 476518"/>
              <a:gd name="connsiteY10" fmla="*/ 193183 h 244822"/>
              <a:gd name="connsiteX11" fmla="*/ 476518 w 476518"/>
              <a:gd name="connsiteY11" fmla="*/ 206062 h 244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6518" h="244822">
                <a:moveTo>
                  <a:pt x="180304" y="0"/>
                </a:moveTo>
                <a:cubicBezTo>
                  <a:pt x="150253" y="4293"/>
                  <a:pt x="119918" y="6926"/>
                  <a:pt x="90152" y="12879"/>
                </a:cubicBezTo>
                <a:cubicBezTo>
                  <a:pt x="76840" y="15541"/>
                  <a:pt x="61115" y="16159"/>
                  <a:pt x="51516" y="25758"/>
                </a:cubicBezTo>
                <a:cubicBezTo>
                  <a:pt x="41917" y="35357"/>
                  <a:pt x="45372" y="52607"/>
                  <a:pt x="38637" y="64394"/>
                </a:cubicBezTo>
                <a:cubicBezTo>
                  <a:pt x="27987" y="83031"/>
                  <a:pt x="12879" y="98738"/>
                  <a:pt x="0" y="115910"/>
                </a:cubicBezTo>
                <a:cubicBezTo>
                  <a:pt x="8586" y="154546"/>
                  <a:pt x="5395" y="197880"/>
                  <a:pt x="25758" y="231819"/>
                </a:cubicBezTo>
                <a:cubicBezTo>
                  <a:pt x="34865" y="246997"/>
                  <a:pt x="59573" y="244698"/>
                  <a:pt x="77273" y="244698"/>
                </a:cubicBezTo>
                <a:cubicBezTo>
                  <a:pt x="107629" y="244698"/>
                  <a:pt x="137374" y="236112"/>
                  <a:pt x="167425" y="231819"/>
                </a:cubicBezTo>
                <a:cubicBezTo>
                  <a:pt x="174025" y="218618"/>
                  <a:pt x="213815" y="131361"/>
                  <a:pt x="231820" y="128789"/>
                </a:cubicBezTo>
                <a:cubicBezTo>
                  <a:pt x="253069" y="125753"/>
                  <a:pt x="265133" y="156049"/>
                  <a:pt x="283335" y="167425"/>
                </a:cubicBezTo>
                <a:cubicBezTo>
                  <a:pt x="299616" y="177600"/>
                  <a:pt x="316875" y="186442"/>
                  <a:pt x="334851" y="193183"/>
                </a:cubicBezTo>
                <a:cubicBezTo>
                  <a:pt x="388630" y="213350"/>
                  <a:pt x="414317" y="206062"/>
                  <a:pt x="476518" y="206062"/>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sp>
        <p:nvSpPr>
          <p:cNvPr id="8" name="Freeform 7"/>
          <p:cNvSpPr/>
          <p:nvPr/>
        </p:nvSpPr>
        <p:spPr bwMode="auto">
          <a:xfrm>
            <a:off x="2987899" y="6246254"/>
            <a:ext cx="222886" cy="489397"/>
          </a:xfrm>
          <a:custGeom>
            <a:avLst/>
            <a:gdLst>
              <a:gd name="connsiteX0" fmla="*/ 0 w 222886"/>
              <a:gd name="connsiteY0" fmla="*/ 0 h 489397"/>
              <a:gd name="connsiteX1" fmla="*/ 12878 w 222886"/>
              <a:gd name="connsiteY1" fmla="*/ 270456 h 489397"/>
              <a:gd name="connsiteX2" fmla="*/ 25757 w 222886"/>
              <a:gd name="connsiteY2" fmla="*/ 218940 h 489397"/>
              <a:gd name="connsiteX3" fmla="*/ 51515 w 222886"/>
              <a:gd name="connsiteY3" fmla="*/ 167425 h 489397"/>
              <a:gd name="connsiteX4" fmla="*/ 90152 w 222886"/>
              <a:gd name="connsiteY4" fmla="*/ 154546 h 489397"/>
              <a:gd name="connsiteX5" fmla="*/ 206062 w 222886"/>
              <a:gd name="connsiteY5" fmla="*/ 167425 h 489397"/>
              <a:gd name="connsiteX6" fmla="*/ 218940 w 222886"/>
              <a:gd name="connsiteY6" fmla="*/ 206061 h 489397"/>
              <a:gd name="connsiteX7" fmla="*/ 180304 w 222886"/>
              <a:gd name="connsiteY7" fmla="*/ 450760 h 489397"/>
              <a:gd name="connsiteX8" fmla="*/ 141667 w 222886"/>
              <a:gd name="connsiteY8" fmla="*/ 476518 h 489397"/>
              <a:gd name="connsiteX9" fmla="*/ 90152 w 222886"/>
              <a:gd name="connsiteY9" fmla="*/ 489397 h 489397"/>
              <a:gd name="connsiteX10" fmla="*/ 0 w 222886"/>
              <a:gd name="connsiteY10" fmla="*/ 463639 h 48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2886" h="489397">
                <a:moveTo>
                  <a:pt x="0" y="0"/>
                </a:moveTo>
                <a:cubicBezTo>
                  <a:pt x="4293" y="90152"/>
                  <a:pt x="2333" y="180820"/>
                  <a:pt x="12878" y="270456"/>
                </a:cubicBezTo>
                <a:cubicBezTo>
                  <a:pt x="14946" y="288035"/>
                  <a:pt x="19542" y="235513"/>
                  <a:pt x="25757" y="218940"/>
                </a:cubicBezTo>
                <a:cubicBezTo>
                  <a:pt x="32498" y="200964"/>
                  <a:pt x="37939" y="181000"/>
                  <a:pt x="51515" y="167425"/>
                </a:cubicBezTo>
                <a:cubicBezTo>
                  <a:pt x="61115" y="157826"/>
                  <a:pt x="77273" y="158839"/>
                  <a:pt x="90152" y="154546"/>
                </a:cubicBezTo>
                <a:cubicBezTo>
                  <a:pt x="128789" y="158839"/>
                  <a:pt x="169968" y="152987"/>
                  <a:pt x="206062" y="167425"/>
                </a:cubicBezTo>
                <a:cubicBezTo>
                  <a:pt x="218666" y="172467"/>
                  <a:pt x="218940" y="192486"/>
                  <a:pt x="218940" y="206061"/>
                </a:cubicBezTo>
                <a:cubicBezTo>
                  <a:pt x="218940" y="271598"/>
                  <a:pt x="241124" y="389940"/>
                  <a:pt x="180304" y="450760"/>
                </a:cubicBezTo>
                <a:cubicBezTo>
                  <a:pt x="169359" y="461705"/>
                  <a:pt x="155894" y="470421"/>
                  <a:pt x="141667" y="476518"/>
                </a:cubicBezTo>
                <a:cubicBezTo>
                  <a:pt x="125398" y="483491"/>
                  <a:pt x="107324" y="485104"/>
                  <a:pt x="90152" y="489397"/>
                </a:cubicBezTo>
                <a:lnTo>
                  <a:pt x="0" y="463639"/>
                </a:ln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sp>
        <p:nvSpPr>
          <p:cNvPr id="9" name="Freeform 8"/>
          <p:cNvSpPr/>
          <p:nvPr/>
        </p:nvSpPr>
        <p:spPr bwMode="auto">
          <a:xfrm>
            <a:off x="3000777" y="6478073"/>
            <a:ext cx="0" cy="231820"/>
          </a:xfrm>
          <a:custGeom>
            <a:avLst/>
            <a:gdLst>
              <a:gd name="connsiteX0" fmla="*/ 0 w 0"/>
              <a:gd name="connsiteY0" fmla="*/ 0 h 231820"/>
              <a:gd name="connsiteX1" fmla="*/ 0 w 0"/>
              <a:gd name="connsiteY1" fmla="*/ 231820 h 231820"/>
            </a:gdLst>
            <a:ahLst/>
            <a:cxnLst>
              <a:cxn ang="0">
                <a:pos x="connsiteX0" y="connsiteY0"/>
              </a:cxn>
              <a:cxn ang="0">
                <a:pos x="connsiteX1" y="connsiteY1"/>
              </a:cxn>
            </a:cxnLst>
            <a:rect l="l" t="t" r="r" b="b"/>
            <a:pathLst>
              <a:path h="231820">
                <a:moveTo>
                  <a:pt x="0" y="0"/>
                </a:moveTo>
                <a:lnTo>
                  <a:pt x="0" y="231820"/>
                </a:ln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sp>
        <p:nvSpPr>
          <p:cNvPr id="10" name="Freeform 9"/>
          <p:cNvSpPr/>
          <p:nvPr/>
        </p:nvSpPr>
        <p:spPr bwMode="auto">
          <a:xfrm>
            <a:off x="3020911" y="5316525"/>
            <a:ext cx="45877" cy="147282"/>
          </a:xfrm>
          <a:custGeom>
            <a:avLst/>
            <a:gdLst>
              <a:gd name="connsiteX0" fmla="*/ 5624 w 45877"/>
              <a:gd name="connsiteY0" fmla="*/ 2450 h 147282"/>
              <a:gd name="connsiteX1" fmla="*/ 44261 w 45877"/>
              <a:gd name="connsiteY1" fmla="*/ 144117 h 147282"/>
              <a:gd name="connsiteX2" fmla="*/ 18503 w 45877"/>
              <a:gd name="connsiteY2" fmla="*/ 105481 h 147282"/>
              <a:gd name="connsiteX3" fmla="*/ 5624 w 45877"/>
              <a:gd name="connsiteY3" fmla="*/ 2450 h 147282"/>
            </a:gdLst>
            <a:ahLst/>
            <a:cxnLst>
              <a:cxn ang="0">
                <a:pos x="connsiteX0" y="connsiteY0"/>
              </a:cxn>
              <a:cxn ang="0">
                <a:pos x="connsiteX1" y="connsiteY1"/>
              </a:cxn>
              <a:cxn ang="0">
                <a:pos x="connsiteX2" y="connsiteY2"/>
              </a:cxn>
              <a:cxn ang="0">
                <a:pos x="connsiteX3" y="connsiteY3"/>
              </a:cxn>
            </a:cxnLst>
            <a:rect l="l" t="t" r="r" b="b"/>
            <a:pathLst>
              <a:path w="45877" h="147282">
                <a:moveTo>
                  <a:pt x="5624" y="2450"/>
                </a:moveTo>
                <a:cubicBezTo>
                  <a:pt x="9917" y="8889"/>
                  <a:pt x="54875" y="112274"/>
                  <a:pt x="44261" y="144117"/>
                </a:cubicBezTo>
                <a:cubicBezTo>
                  <a:pt x="39366" y="158801"/>
                  <a:pt x="27089" y="118360"/>
                  <a:pt x="18503" y="105481"/>
                </a:cubicBezTo>
                <a:cubicBezTo>
                  <a:pt x="-9337" y="-5880"/>
                  <a:pt x="1331" y="-3989"/>
                  <a:pt x="5624" y="2450"/>
                </a:cubicBezTo>
                <a:close/>
              </a:path>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1" name="Text Box 5"/>
          <p:cNvSpPr txBox="1">
            <a:spLocks noChangeArrowheads="1"/>
          </p:cNvSpPr>
          <p:nvPr/>
        </p:nvSpPr>
        <p:spPr bwMode="auto">
          <a:xfrm>
            <a:off x="1600200" y="304800"/>
            <a:ext cx="678338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rIns="274320">
            <a:spAutoFit/>
          </a:bodyPr>
          <a:lstStyle/>
          <a:p>
            <a:pPr algn="l"/>
            <a:r>
              <a:rPr lang="en-US" sz="2400">
                <a:latin typeface="Comic Sans MS" panose="030F0702030302020204" pitchFamily="66" charset="0"/>
              </a:rPr>
              <a:t>A graph of the vertices of a dodecahedron.</a:t>
            </a:r>
          </a:p>
          <a:p>
            <a:pPr algn="l"/>
            <a:endParaRPr lang="en-US" sz="2400">
              <a:latin typeface="Comic Sans MS" panose="030F0702030302020204" pitchFamily="66" charset="0"/>
            </a:endParaRPr>
          </a:p>
          <a:p>
            <a:pPr algn="l"/>
            <a:r>
              <a:rPr lang="en-US" sz="2400">
                <a:latin typeface="Comic Sans MS" panose="030F0702030302020204" pitchFamily="66" charset="0"/>
              </a:rPr>
              <a:t>Is it Hamiltonian?</a:t>
            </a:r>
          </a:p>
        </p:txBody>
      </p:sp>
      <p:grpSp>
        <p:nvGrpSpPr>
          <p:cNvPr id="81110" name="Group 214"/>
          <p:cNvGrpSpPr>
            <a:grpSpLocks/>
          </p:cNvGrpSpPr>
          <p:nvPr/>
        </p:nvGrpSpPr>
        <p:grpSpPr bwMode="auto">
          <a:xfrm>
            <a:off x="2209800" y="2133600"/>
            <a:ext cx="4267200" cy="4386263"/>
            <a:chOff x="774" y="268"/>
            <a:chExt cx="3248" cy="2955"/>
          </a:xfrm>
        </p:grpSpPr>
        <p:sp>
          <p:nvSpPr>
            <p:cNvPr id="81111" name="Oval 215"/>
            <p:cNvSpPr>
              <a:spLocks noChangeArrowheads="1"/>
            </p:cNvSpPr>
            <p:nvPr/>
          </p:nvSpPr>
          <p:spPr bwMode="auto">
            <a:xfrm>
              <a:off x="2290" y="268"/>
              <a:ext cx="160" cy="160"/>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GB"/>
            </a:p>
          </p:txBody>
        </p:sp>
        <p:sp>
          <p:nvSpPr>
            <p:cNvPr id="81112" name="Oval 216"/>
            <p:cNvSpPr>
              <a:spLocks noChangeArrowheads="1"/>
            </p:cNvSpPr>
            <p:nvPr/>
          </p:nvSpPr>
          <p:spPr bwMode="auto">
            <a:xfrm>
              <a:off x="774" y="1249"/>
              <a:ext cx="160" cy="160"/>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GB"/>
            </a:p>
          </p:txBody>
        </p:sp>
        <p:sp>
          <p:nvSpPr>
            <p:cNvPr id="81113" name="Oval 217"/>
            <p:cNvSpPr>
              <a:spLocks noChangeArrowheads="1"/>
            </p:cNvSpPr>
            <p:nvPr/>
          </p:nvSpPr>
          <p:spPr bwMode="auto">
            <a:xfrm>
              <a:off x="3862" y="1193"/>
              <a:ext cx="160" cy="160"/>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GB"/>
            </a:p>
          </p:txBody>
        </p:sp>
        <p:sp>
          <p:nvSpPr>
            <p:cNvPr id="81114" name="Oval 218"/>
            <p:cNvSpPr>
              <a:spLocks noChangeArrowheads="1"/>
            </p:cNvSpPr>
            <p:nvPr/>
          </p:nvSpPr>
          <p:spPr bwMode="auto">
            <a:xfrm>
              <a:off x="2275" y="709"/>
              <a:ext cx="160" cy="160"/>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GB"/>
            </a:p>
          </p:txBody>
        </p:sp>
        <p:sp>
          <p:nvSpPr>
            <p:cNvPr id="81115" name="Oval 219"/>
            <p:cNvSpPr>
              <a:spLocks noChangeArrowheads="1"/>
            </p:cNvSpPr>
            <p:nvPr/>
          </p:nvSpPr>
          <p:spPr bwMode="auto">
            <a:xfrm>
              <a:off x="3270" y="1417"/>
              <a:ext cx="160" cy="160"/>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GB"/>
            </a:p>
          </p:txBody>
        </p:sp>
        <p:sp>
          <p:nvSpPr>
            <p:cNvPr id="81116" name="Oval 220"/>
            <p:cNvSpPr>
              <a:spLocks noChangeArrowheads="1"/>
            </p:cNvSpPr>
            <p:nvPr/>
          </p:nvSpPr>
          <p:spPr bwMode="auto">
            <a:xfrm>
              <a:off x="1308" y="1425"/>
              <a:ext cx="160" cy="160"/>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GB"/>
            </a:p>
          </p:txBody>
        </p:sp>
        <p:sp>
          <p:nvSpPr>
            <p:cNvPr id="81117" name="Oval 221"/>
            <p:cNvSpPr>
              <a:spLocks noChangeArrowheads="1"/>
            </p:cNvSpPr>
            <p:nvPr/>
          </p:nvSpPr>
          <p:spPr bwMode="auto">
            <a:xfrm>
              <a:off x="2717" y="1163"/>
              <a:ext cx="160" cy="160"/>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GB"/>
            </a:p>
          </p:txBody>
        </p:sp>
        <p:sp>
          <p:nvSpPr>
            <p:cNvPr id="81118" name="Oval 222"/>
            <p:cNvSpPr>
              <a:spLocks noChangeArrowheads="1"/>
            </p:cNvSpPr>
            <p:nvPr/>
          </p:nvSpPr>
          <p:spPr bwMode="auto">
            <a:xfrm>
              <a:off x="1812" y="1152"/>
              <a:ext cx="160" cy="160"/>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GB"/>
            </a:p>
          </p:txBody>
        </p:sp>
        <p:sp>
          <p:nvSpPr>
            <p:cNvPr id="81119" name="Oval 223"/>
            <p:cNvSpPr>
              <a:spLocks noChangeArrowheads="1"/>
            </p:cNvSpPr>
            <p:nvPr/>
          </p:nvSpPr>
          <p:spPr bwMode="auto">
            <a:xfrm>
              <a:off x="1246" y="3063"/>
              <a:ext cx="160" cy="160"/>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GB"/>
            </a:p>
          </p:txBody>
        </p:sp>
        <p:sp>
          <p:nvSpPr>
            <p:cNvPr id="81120" name="Oval 224"/>
            <p:cNvSpPr>
              <a:spLocks noChangeArrowheads="1"/>
            </p:cNvSpPr>
            <p:nvPr/>
          </p:nvSpPr>
          <p:spPr bwMode="auto">
            <a:xfrm>
              <a:off x="3551" y="3055"/>
              <a:ext cx="160" cy="160"/>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GB"/>
            </a:p>
          </p:txBody>
        </p:sp>
        <p:sp>
          <p:nvSpPr>
            <p:cNvPr id="81121" name="Oval 225"/>
            <p:cNvSpPr>
              <a:spLocks noChangeArrowheads="1"/>
            </p:cNvSpPr>
            <p:nvPr/>
          </p:nvSpPr>
          <p:spPr bwMode="auto">
            <a:xfrm>
              <a:off x="1620" y="2022"/>
              <a:ext cx="160" cy="160"/>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GB"/>
            </a:p>
          </p:txBody>
        </p:sp>
        <p:sp>
          <p:nvSpPr>
            <p:cNvPr id="81122" name="Oval 226"/>
            <p:cNvSpPr>
              <a:spLocks noChangeArrowheads="1"/>
            </p:cNvSpPr>
            <p:nvPr/>
          </p:nvSpPr>
          <p:spPr bwMode="auto">
            <a:xfrm>
              <a:off x="3000" y="1943"/>
              <a:ext cx="160" cy="160"/>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GB"/>
            </a:p>
          </p:txBody>
        </p:sp>
        <p:sp>
          <p:nvSpPr>
            <p:cNvPr id="81123" name="Oval 227"/>
            <p:cNvSpPr>
              <a:spLocks noChangeArrowheads="1"/>
            </p:cNvSpPr>
            <p:nvPr/>
          </p:nvSpPr>
          <p:spPr bwMode="auto">
            <a:xfrm>
              <a:off x="2556" y="1753"/>
              <a:ext cx="160" cy="160"/>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GB"/>
            </a:p>
          </p:txBody>
        </p:sp>
        <p:sp>
          <p:nvSpPr>
            <p:cNvPr id="81124" name="Oval 228"/>
            <p:cNvSpPr>
              <a:spLocks noChangeArrowheads="1"/>
            </p:cNvSpPr>
            <p:nvPr/>
          </p:nvSpPr>
          <p:spPr bwMode="auto">
            <a:xfrm>
              <a:off x="3119" y="2622"/>
              <a:ext cx="160" cy="160"/>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GB"/>
            </a:p>
          </p:txBody>
        </p:sp>
        <p:sp>
          <p:nvSpPr>
            <p:cNvPr id="81125" name="Oval 229"/>
            <p:cNvSpPr>
              <a:spLocks noChangeArrowheads="1"/>
            </p:cNvSpPr>
            <p:nvPr/>
          </p:nvSpPr>
          <p:spPr bwMode="auto">
            <a:xfrm>
              <a:off x="1531" y="2596"/>
              <a:ext cx="160" cy="160"/>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GB"/>
            </a:p>
          </p:txBody>
        </p:sp>
        <p:sp>
          <p:nvSpPr>
            <p:cNvPr id="81126" name="Oval 230"/>
            <p:cNvSpPr>
              <a:spLocks noChangeArrowheads="1"/>
            </p:cNvSpPr>
            <p:nvPr/>
          </p:nvSpPr>
          <p:spPr bwMode="auto">
            <a:xfrm>
              <a:off x="2139" y="1411"/>
              <a:ext cx="160" cy="160"/>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GB"/>
            </a:p>
          </p:txBody>
        </p:sp>
        <p:sp>
          <p:nvSpPr>
            <p:cNvPr id="81127" name="Oval 231"/>
            <p:cNvSpPr>
              <a:spLocks noChangeArrowheads="1"/>
            </p:cNvSpPr>
            <p:nvPr/>
          </p:nvSpPr>
          <p:spPr bwMode="auto">
            <a:xfrm>
              <a:off x="2469" y="1418"/>
              <a:ext cx="160" cy="160"/>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GB"/>
            </a:p>
          </p:txBody>
        </p:sp>
        <p:sp>
          <p:nvSpPr>
            <p:cNvPr id="81128" name="Oval 232"/>
            <p:cNvSpPr>
              <a:spLocks noChangeArrowheads="1"/>
            </p:cNvSpPr>
            <p:nvPr/>
          </p:nvSpPr>
          <p:spPr bwMode="auto">
            <a:xfrm>
              <a:off x="2294" y="1974"/>
              <a:ext cx="160" cy="160"/>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GB"/>
            </a:p>
          </p:txBody>
        </p:sp>
        <p:sp>
          <p:nvSpPr>
            <p:cNvPr id="81129" name="Oval 233"/>
            <p:cNvSpPr>
              <a:spLocks noChangeArrowheads="1"/>
            </p:cNvSpPr>
            <p:nvPr/>
          </p:nvSpPr>
          <p:spPr bwMode="auto">
            <a:xfrm>
              <a:off x="2297" y="2369"/>
              <a:ext cx="160" cy="160"/>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GB"/>
            </a:p>
          </p:txBody>
        </p:sp>
        <p:sp>
          <p:nvSpPr>
            <p:cNvPr id="81130" name="Oval 234"/>
            <p:cNvSpPr>
              <a:spLocks noChangeArrowheads="1"/>
            </p:cNvSpPr>
            <p:nvPr/>
          </p:nvSpPr>
          <p:spPr bwMode="auto">
            <a:xfrm>
              <a:off x="2057" y="1759"/>
              <a:ext cx="160" cy="160"/>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GB"/>
            </a:p>
          </p:txBody>
        </p:sp>
        <p:cxnSp>
          <p:nvCxnSpPr>
            <p:cNvPr id="81131" name="AutoShape 235"/>
            <p:cNvCxnSpPr>
              <a:cxnSpLocks noChangeShapeType="1"/>
              <a:stCxn id="81112" idx="7"/>
              <a:endCxn id="81111" idx="2"/>
            </p:cNvCxnSpPr>
            <p:nvPr/>
          </p:nvCxnSpPr>
          <p:spPr bwMode="auto">
            <a:xfrm flipV="1">
              <a:off x="911" y="348"/>
              <a:ext cx="1370" cy="915"/>
            </a:xfrm>
            <a:prstGeom prst="straightConnector1">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132" name="AutoShape 236"/>
            <p:cNvCxnSpPr>
              <a:cxnSpLocks noChangeShapeType="1"/>
              <a:stCxn id="81113" idx="1"/>
              <a:endCxn id="81111" idx="6"/>
            </p:cNvCxnSpPr>
            <p:nvPr/>
          </p:nvCxnSpPr>
          <p:spPr bwMode="auto">
            <a:xfrm flipH="1" flipV="1">
              <a:off x="2459" y="348"/>
              <a:ext cx="1426" cy="859"/>
            </a:xfrm>
            <a:prstGeom prst="straightConnector1">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133" name="AutoShape 237"/>
            <p:cNvCxnSpPr>
              <a:cxnSpLocks noChangeShapeType="1"/>
              <a:stCxn id="81118" idx="7"/>
              <a:endCxn id="81114" idx="3"/>
            </p:cNvCxnSpPr>
            <p:nvPr/>
          </p:nvCxnSpPr>
          <p:spPr bwMode="auto">
            <a:xfrm flipV="1">
              <a:off x="1949" y="855"/>
              <a:ext cx="349" cy="311"/>
            </a:xfrm>
            <a:prstGeom prst="straightConnector1">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134" name="AutoShape 238"/>
            <p:cNvCxnSpPr>
              <a:cxnSpLocks noChangeShapeType="1"/>
              <a:stCxn id="81117" idx="1"/>
              <a:endCxn id="81114" idx="5"/>
            </p:cNvCxnSpPr>
            <p:nvPr/>
          </p:nvCxnSpPr>
          <p:spPr bwMode="auto">
            <a:xfrm flipH="1" flipV="1">
              <a:off x="2412" y="855"/>
              <a:ext cx="328" cy="322"/>
            </a:xfrm>
            <a:prstGeom prst="straightConnector1">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135" name="AutoShape 239"/>
            <p:cNvCxnSpPr>
              <a:cxnSpLocks noChangeShapeType="1"/>
              <a:stCxn id="81116" idx="7"/>
              <a:endCxn id="81118" idx="2"/>
            </p:cNvCxnSpPr>
            <p:nvPr/>
          </p:nvCxnSpPr>
          <p:spPr bwMode="auto">
            <a:xfrm flipV="1">
              <a:off x="1445" y="1232"/>
              <a:ext cx="358" cy="207"/>
            </a:xfrm>
            <a:prstGeom prst="straightConnector1">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136" name="AutoShape 240"/>
            <p:cNvCxnSpPr>
              <a:cxnSpLocks noChangeShapeType="1"/>
              <a:stCxn id="81115" idx="1"/>
              <a:endCxn id="81117" idx="6"/>
            </p:cNvCxnSpPr>
            <p:nvPr/>
          </p:nvCxnSpPr>
          <p:spPr bwMode="auto">
            <a:xfrm flipH="1" flipV="1">
              <a:off x="2886" y="1243"/>
              <a:ext cx="407" cy="188"/>
            </a:xfrm>
            <a:prstGeom prst="straightConnector1">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137" name="AutoShape 241"/>
            <p:cNvCxnSpPr>
              <a:cxnSpLocks noChangeShapeType="1"/>
              <a:stCxn id="81121" idx="1"/>
              <a:endCxn id="81116" idx="4"/>
            </p:cNvCxnSpPr>
            <p:nvPr/>
          </p:nvCxnSpPr>
          <p:spPr bwMode="auto">
            <a:xfrm flipH="1" flipV="1">
              <a:off x="1388" y="1594"/>
              <a:ext cx="255" cy="442"/>
            </a:xfrm>
            <a:prstGeom prst="straightConnector1">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138" name="AutoShape 242"/>
            <p:cNvCxnSpPr>
              <a:cxnSpLocks noChangeShapeType="1"/>
              <a:stCxn id="81122" idx="7"/>
              <a:endCxn id="81115" idx="4"/>
            </p:cNvCxnSpPr>
            <p:nvPr/>
          </p:nvCxnSpPr>
          <p:spPr bwMode="auto">
            <a:xfrm flipV="1">
              <a:off x="3137" y="1586"/>
              <a:ext cx="213" cy="371"/>
            </a:xfrm>
            <a:prstGeom prst="straightConnector1">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139" name="AutoShape 243"/>
            <p:cNvCxnSpPr>
              <a:cxnSpLocks noChangeShapeType="1"/>
              <a:stCxn id="81124" idx="0"/>
              <a:endCxn id="81122" idx="4"/>
            </p:cNvCxnSpPr>
            <p:nvPr/>
          </p:nvCxnSpPr>
          <p:spPr bwMode="auto">
            <a:xfrm flipH="1" flipV="1">
              <a:off x="3080" y="2112"/>
              <a:ext cx="119" cy="501"/>
            </a:xfrm>
            <a:prstGeom prst="straightConnector1">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140" name="AutoShape 244"/>
            <p:cNvCxnSpPr>
              <a:cxnSpLocks noChangeShapeType="1"/>
              <a:stCxn id="81125" idx="0"/>
              <a:endCxn id="81121" idx="4"/>
            </p:cNvCxnSpPr>
            <p:nvPr/>
          </p:nvCxnSpPr>
          <p:spPr bwMode="auto">
            <a:xfrm flipV="1">
              <a:off x="1611" y="2191"/>
              <a:ext cx="89" cy="396"/>
            </a:xfrm>
            <a:prstGeom prst="straightConnector1">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141" name="AutoShape 245"/>
            <p:cNvCxnSpPr>
              <a:cxnSpLocks noChangeShapeType="1"/>
              <a:stCxn id="81125" idx="6"/>
              <a:endCxn id="81129" idx="3"/>
            </p:cNvCxnSpPr>
            <p:nvPr/>
          </p:nvCxnSpPr>
          <p:spPr bwMode="auto">
            <a:xfrm flipV="1">
              <a:off x="1700" y="2515"/>
              <a:ext cx="620" cy="161"/>
            </a:xfrm>
            <a:prstGeom prst="straightConnector1">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142" name="AutoShape 246"/>
            <p:cNvCxnSpPr>
              <a:cxnSpLocks noChangeShapeType="1"/>
              <a:stCxn id="81124" idx="2"/>
              <a:endCxn id="81129" idx="5"/>
            </p:cNvCxnSpPr>
            <p:nvPr/>
          </p:nvCxnSpPr>
          <p:spPr bwMode="auto">
            <a:xfrm flipH="1" flipV="1">
              <a:off x="2434" y="2515"/>
              <a:ext cx="676" cy="187"/>
            </a:xfrm>
            <a:prstGeom prst="straightConnector1">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143" name="AutoShape 247"/>
            <p:cNvCxnSpPr>
              <a:cxnSpLocks noChangeShapeType="1"/>
              <a:stCxn id="81112" idx="4"/>
              <a:endCxn id="81119" idx="0"/>
            </p:cNvCxnSpPr>
            <p:nvPr/>
          </p:nvCxnSpPr>
          <p:spPr bwMode="auto">
            <a:xfrm>
              <a:off x="854" y="1418"/>
              <a:ext cx="472" cy="1636"/>
            </a:xfrm>
            <a:prstGeom prst="straightConnector1">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144" name="AutoShape 248"/>
            <p:cNvCxnSpPr>
              <a:cxnSpLocks noChangeShapeType="1"/>
              <a:stCxn id="81120" idx="0"/>
              <a:endCxn id="81113" idx="4"/>
            </p:cNvCxnSpPr>
            <p:nvPr/>
          </p:nvCxnSpPr>
          <p:spPr bwMode="auto">
            <a:xfrm flipV="1">
              <a:off x="3631" y="1362"/>
              <a:ext cx="311" cy="1684"/>
            </a:xfrm>
            <a:prstGeom prst="straightConnector1">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145" name="AutoShape 249"/>
            <p:cNvCxnSpPr>
              <a:cxnSpLocks noChangeShapeType="1"/>
              <a:stCxn id="81119" idx="6"/>
              <a:endCxn id="81120" idx="2"/>
            </p:cNvCxnSpPr>
            <p:nvPr/>
          </p:nvCxnSpPr>
          <p:spPr bwMode="auto">
            <a:xfrm flipV="1">
              <a:off x="1415" y="3135"/>
              <a:ext cx="2127" cy="8"/>
            </a:xfrm>
            <a:prstGeom prst="straightConnector1">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146" name="AutoShape 250"/>
            <p:cNvCxnSpPr>
              <a:cxnSpLocks noChangeShapeType="1"/>
              <a:stCxn id="81118" idx="5"/>
              <a:endCxn id="81126" idx="1"/>
            </p:cNvCxnSpPr>
            <p:nvPr/>
          </p:nvCxnSpPr>
          <p:spPr bwMode="auto">
            <a:xfrm>
              <a:off x="1949" y="1298"/>
              <a:ext cx="213" cy="127"/>
            </a:xfrm>
            <a:prstGeom prst="straightConnector1">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147" name="AutoShape 251"/>
            <p:cNvCxnSpPr>
              <a:cxnSpLocks noChangeShapeType="1"/>
              <a:stCxn id="81117" idx="3"/>
              <a:endCxn id="81127" idx="7"/>
            </p:cNvCxnSpPr>
            <p:nvPr/>
          </p:nvCxnSpPr>
          <p:spPr bwMode="auto">
            <a:xfrm flipH="1">
              <a:off x="2606" y="1309"/>
              <a:ext cx="134" cy="123"/>
            </a:xfrm>
            <a:prstGeom prst="straightConnector1">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148" name="AutoShape 252"/>
            <p:cNvCxnSpPr>
              <a:cxnSpLocks noChangeShapeType="1"/>
              <a:stCxn id="81121" idx="7"/>
              <a:endCxn id="81130" idx="2"/>
            </p:cNvCxnSpPr>
            <p:nvPr/>
          </p:nvCxnSpPr>
          <p:spPr bwMode="auto">
            <a:xfrm flipV="1">
              <a:off x="1757" y="1839"/>
              <a:ext cx="291" cy="197"/>
            </a:xfrm>
            <a:prstGeom prst="straightConnector1">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149" name="AutoShape 253"/>
            <p:cNvCxnSpPr>
              <a:cxnSpLocks noChangeShapeType="1"/>
              <a:stCxn id="81128" idx="4"/>
              <a:endCxn id="81129" idx="0"/>
            </p:cNvCxnSpPr>
            <p:nvPr/>
          </p:nvCxnSpPr>
          <p:spPr bwMode="auto">
            <a:xfrm>
              <a:off x="2374" y="2143"/>
              <a:ext cx="3" cy="217"/>
            </a:xfrm>
            <a:prstGeom prst="straightConnector1">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150" name="AutoShape 254"/>
            <p:cNvCxnSpPr>
              <a:cxnSpLocks noChangeShapeType="1"/>
              <a:stCxn id="81123" idx="6"/>
              <a:endCxn id="81122" idx="1"/>
            </p:cNvCxnSpPr>
            <p:nvPr/>
          </p:nvCxnSpPr>
          <p:spPr bwMode="auto">
            <a:xfrm>
              <a:off x="2725" y="1833"/>
              <a:ext cx="298" cy="124"/>
            </a:xfrm>
            <a:prstGeom prst="straightConnector1">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151" name="AutoShape 255"/>
            <p:cNvCxnSpPr>
              <a:cxnSpLocks noChangeShapeType="1"/>
              <a:stCxn id="81130" idx="0"/>
              <a:endCxn id="81126" idx="4"/>
            </p:cNvCxnSpPr>
            <p:nvPr/>
          </p:nvCxnSpPr>
          <p:spPr bwMode="auto">
            <a:xfrm flipV="1">
              <a:off x="2137" y="1580"/>
              <a:ext cx="82" cy="170"/>
            </a:xfrm>
            <a:prstGeom prst="straightConnector1">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152" name="AutoShape 256"/>
            <p:cNvCxnSpPr>
              <a:cxnSpLocks noChangeShapeType="1"/>
              <a:stCxn id="81123" idx="0"/>
              <a:endCxn id="81127" idx="4"/>
            </p:cNvCxnSpPr>
            <p:nvPr/>
          </p:nvCxnSpPr>
          <p:spPr bwMode="auto">
            <a:xfrm flipH="1" flipV="1">
              <a:off x="2549" y="1587"/>
              <a:ext cx="87" cy="157"/>
            </a:xfrm>
            <a:prstGeom prst="straightConnector1">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153" name="AutoShape 257"/>
            <p:cNvCxnSpPr>
              <a:cxnSpLocks noChangeShapeType="1"/>
              <a:stCxn id="81130" idx="5"/>
              <a:endCxn id="81128" idx="1"/>
            </p:cNvCxnSpPr>
            <p:nvPr/>
          </p:nvCxnSpPr>
          <p:spPr bwMode="auto">
            <a:xfrm>
              <a:off x="2194" y="1905"/>
              <a:ext cx="123" cy="83"/>
            </a:xfrm>
            <a:prstGeom prst="straightConnector1">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154" name="AutoShape 258"/>
            <p:cNvCxnSpPr>
              <a:cxnSpLocks noChangeShapeType="1"/>
              <a:stCxn id="81128" idx="7"/>
              <a:endCxn id="81123" idx="3"/>
            </p:cNvCxnSpPr>
            <p:nvPr/>
          </p:nvCxnSpPr>
          <p:spPr bwMode="auto">
            <a:xfrm flipV="1">
              <a:off x="2431" y="1899"/>
              <a:ext cx="148" cy="89"/>
            </a:xfrm>
            <a:prstGeom prst="straightConnector1">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155" name="AutoShape 259"/>
            <p:cNvCxnSpPr>
              <a:cxnSpLocks noChangeShapeType="1"/>
              <a:stCxn id="81126" idx="6"/>
              <a:endCxn id="81127" idx="2"/>
            </p:cNvCxnSpPr>
            <p:nvPr/>
          </p:nvCxnSpPr>
          <p:spPr bwMode="auto">
            <a:xfrm>
              <a:off x="2308" y="1491"/>
              <a:ext cx="152" cy="7"/>
            </a:xfrm>
            <a:prstGeom prst="straightConnector1">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156" name="AutoShape 260"/>
            <p:cNvCxnSpPr>
              <a:cxnSpLocks noChangeShapeType="1"/>
              <a:stCxn id="81119" idx="7"/>
              <a:endCxn id="81125" idx="3"/>
            </p:cNvCxnSpPr>
            <p:nvPr/>
          </p:nvCxnSpPr>
          <p:spPr bwMode="auto">
            <a:xfrm flipV="1">
              <a:off x="1383" y="2742"/>
              <a:ext cx="171" cy="335"/>
            </a:xfrm>
            <a:prstGeom prst="straightConnector1">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157" name="AutoShape 261"/>
            <p:cNvCxnSpPr>
              <a:cxnSpLocks noChangeShapeType="1"/>
              <a:stCxn id="81112" idx="6"/>
              <a:endCxn id="81116" idx="2"/>
            </p:cNvCxnSpPr>
            <p:nvPr/>
          </p:nvCxnSpPr>
          <p:spPr bwMode="auto">
            <a:xfrm>
              <a:off x="943" y="1329"/>
              <a:ext cx="356" cy="176"/>
            </a:xfrm>
            <a:prstGeom prst="straightConnector1">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158" name="AutoShape 262"/>
            <p:cNvCxnSpPr>
              <a:cxnSpLocks noChangeShapeType="1"/>
              <a:stCxn id="81111" idx="4"/>
              <a:endCxn id="81114" idx="0"/>
            </p:cNvCxnSpPr>
            <p:nvPr/>
          </p:nvCxnSpPr>
          <p:spPr bwMode="auto">
            <a:xfrm flipH="1">
              <a:off x="2355" y="437"/>
              <a:ext cx="15" cy="263"/>
            </a:xfrm>
            <a:prstGeom prst="straightConnector1">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159" name="AutoShape 263"/>
            <p:cNvCxnSpPr>
              <a:cxnSpLocks noChangeShapeType="1"/>
              <a:stCxn id="81120" idx="1"/>
              <a:endCxn id="81124" idx="5"/>
            </p:cNvCxnSpPr>
            <p:nvPr/>
          </p:nvCxnSpPr>
          <p:spPr bwMode="auto">
            <a:xfrm flipH="1" flipV="1">
              <a:off x="3256" y="2768"/>
              <a:ext cx="318" cy="301"/>
            </a:xfrm>
            <a:prstGeom prst="straightConnector1">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160" name="AutoShape 264"/>
            <p:cNvCxnSpPr>
              <a:cxnSpLocks noChangeShapeType="1"/>
              <a:stCxn id="81115" idx="6"/>
              <a:endCxn id="81113" idx="2"/>
            </p:cNvCxnSpPr>
            <p:nvPr/>
          </p:nvCxnSpPr>
          <p:spPr bwMode="auto">
            <a:xfrm flipV="1">
              <a:off x="3439" y="1273"/>
              <a:ext cx="414" cy="224"/>
            </a:xfrm>
            <a:prstGeom prst="straightConnector1">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1161" name="Group 265"/>
          <p:cNvGrpSpPr>
            <a:grpSpLocks/>
          </p:cNvGrpSpPr>
          <p:nvPr/>
        </p:nvGrpSpPr>
        <p:grpSpPr bwMode="auto">
          <a:xfrm>
            <a:off x="1676400" y="1981200"/>
            <a:ext cx="5181600" cy="4992688"/>
            <a:chOff x="408" y="121"/>
            <a:chExt cx="3900" cy="3481"/>
          </a:xfrm>
        </p:grpSpPr>
        <p:sp>
          <p:nvSpPr>
            <p:cNvPr id="81162" name="Text Box 266"/>
            <p:cNvSpPr txBox="1">
              <a:spLocks noChangeArrowheads="1"/>
            </p:cNvSpPr>
            <p:nvPr/>
          </p:nvSpPr>
          <p:spPr bwMode="auto">
            <a:xfrm>
              <a:off x="408" y="377"/>
              <a:ext cx="775" cy="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rIns="274320">
              <a:spAutoFit/>
            </a:bodyPr>
            <a:lstStyle/>
            <a:p>
              <a:r>
                <a:rPr lang="en-US" sz="2000">
                  <a:latin typeface="Comic Sans MS" panose="030F0702030302020204" pitchFamily="66" charset="0"/>
                </a:rPr>
                <a:t>Yes.</a:t>
              </a:r>
            </a:p>
          </p:txBody>
        </p:sp>
        <p:sp>
          <p:nvSpPr>
            <p:cNvPr id="81163" name="Freeform 267"/>
            <p:cNvSpPr>
              <a:spLocks/>
            </p:cNvSpPr>
            <p:nvPr/>
          </p:nvSpPr>
          <p:spPr bwMode="auto">
            <a:xfrm>
              <a:off x="430" y="121"/>
              <a:ext cx="3878" cy="3481"/>
            </a:xfrm>
            <a:custGeom>
              <a:avLst/>
              <a:gdLst>
                <a:gd name="T0" fmla="*/ 284 w 3878"/>
                <a:gd name="T1" fmla="*/ 1082 h 3481"/>
                <a:gd name="T2" fmla="*/ 1910 w 3878"/>
                <a:gd name="T3" fmla="*/ 10 h 3481"/>
                <a:gd name="T4" fmla="*/ 3652 w 3878"/>
                <a:gd name="T5" fmla="*/ 1023 h 3481"/>
                <a:gd name="T6" fmla="*/ 3266 w 3878"/>
                <a:gd name="T7" fmla="*/ 3189 h 3481"/>
                <a:gd name="T8" fmla="*/ 2668 w 3878"/>
                <a:gd name="T9" fmla="*/ 2773 h 3481"/>
                <a:gd name="T10" fmla="*/ 2428 w 3878"/>
                <a:gd name="T11" fmla="*/ 1876 h 3481"/>
                <a:gd name="T12" fmla="*/ 2763 w 3878"/>
                <a:gd name="T13" fmla="*/ 1206 h 3481"/>
                <a:gd name="T14" fmla="*/ 1903 w 3878"/>
                <a:gd name="T15" fmla="*/ 819 h 3481"/>
                <a:gd name="T16" fmla="*/ 1538 w 3878"/>
                <a:gd name="T17" fmla="*/ 1235 h 3481"/>
                <a:gd name="T18" fmla="*/ 1064 w 3878"/>
                <a:gd name="T19" fmla="*/ 1424 h 3481"/>
                <a:gd name="T20" fmla="*/ 1400 w 3878"/>
                <a:gd name="T21" fmla="*/ 1935 h 3481"/>
                <a:gd name="T22" fmla="*/ 1567 w 3878"/>
                <a:gd name="T23" fmla="*/ 1891 h 3481"/>
                <a:gd name="T24" fmla="*/ 1480 w 3878"/>
                <a:gd name="T25" fmla="*/ 1629 h 3481"/>
                <a:gd name="T26" fmla="*/ 1691 w 3878"/>
                <a:gd name="T27" fmla="*/ 1228 h 3481"/>
                <a:gd name="T28" fmla="*/ 2151 w 3878"/>
                <a:gd name="T29" fmla="*/ 1220 h 3481"/>
                <a:gd name="T30" fmla="*/ 2333 w 3878"/>
                <a:gd name="T31" fmla="*/ 1650 h 3481"/>
                <a:gd name="T32" fmla="*/ 2078 w 3878"/>
                <a:gd name="T33" fmla="*/ 2008 h 3481"/>
                <a:gd name="T34" fmla="*/ 2114 w 3878"/>
                <a:gd name="T35" fmla="*/ 2401 h 3481"/>
                <a:gd name="T36" fmla="*/ 1305 w 3878"/>
                <a:gd name="T37" fmla="*/ 2715 h 3481"/>
                <a:gd name="T38" fmla="*/ 999 w 3878"/>
                <a:gd name="T39" fmla="*/ 3138 h 3481"/>
                <a:gd name="T40" fmla="*/ 751 w 3878"/>
                <a:gd name="T41" fmla="*/ 3196 h 3481"/>
                <a:gd name="T42" fmla="*/ 474 w 3878"/>
                <a:gd name="T43" fmla="*/ 2657 h 3481"/>
                <a:gd name="T44" fmla="*/ 204 w 3878"/>
                <a:gd name="T45" fmla="*/ 1512 h 3481"/>
                <a:gd name="T46" fmla="*/ 284 w 3878"/>
                <a:gd name="T47" fmla="*/ 1082 h 3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878" h="3481">
                  <a:moveTo>
                    <a:pt x="284" y="1082"/>
                  </a:moveTo>
                  <a:cubicBezTo>
                    <a:pt x="568" y="832"/>
                    <a:pt x="1349" y="20"/>
                    <a:pt x="1910" y="10"/>
                  </a:cubicBezTo>
                  <a:cubicBezTo>
                    <a:pt x="2471" y="0"/>
                    <a:pt x="3426" y="493"/>
                    <a:pt x="3652" y="1023"/>
                  </a:cubicBezTo>
                  <a:cubicBezTo>
                    <a:pt x="3878" y="1553"/>
                    <a:pt x="3430" y="2897"/>
                    <a:pt x="3266" y="3189"/>
                  </a:cubicBezTo>
                  <a:cubicBezTo>
                    <a:pt x="3102" y="3481"/>
                    <a:pt x="2808" y="2992"/>
                    <a:pt x="2668" y="2773"/>
                  </a:cubicBezTo>
                  <a:cubicBezTo>
                    <a:pt x="2528" y="2554"/>
                    <a:pt x="2412" y="2137"/>
                    <a:pt x="2428" y="1876"/>
                  </a:cubicBezTo>
                  <a:cubicBezTo>
                    <a:pt x="2444" y="1615"/>
                    <a:pt x="2851" y="1382"/>
                    <a:pt x="2763" y="1206"/>
                  </a:cubicBezTo>
                  <a:cubicBezTo>
                    <a:pt x="2675" y="1030"/>
                    <a:pt x="2107" y="814"/>
                    <a:pt x="1903" y="819"/>
                  </a:cubicBezTo>
                  <a:cubicBezTo>
                    <a:pt x="1699" y="824"/>
                    <a:pt x="1678" y="1134"/>
                    <a:pt x="1538" y="1235"/>
                  </a:cubicBezTo>
                  <a:cubicBezTo>
                    <a:pt x="1398" y="1336"/>
                    <a:pt x="1087" y="1307"/>
                    <a:pt x="1064" y="1424"/>
                  </a:cubicBezTo>
                  <a:cubicBezTo>
                    <a:pt x="1041" y="1541"/>
                    <a:pt x="1316" y="1857"/>
                    <a:pt x="1400" y="1935"/>
                  </a:cubicBezTo>
                  <a:cubicBezTo>
                    <a:pt x="1484" y="2013"/>
                    <a:pt x="1554" y="1942"/>
                    <a:pt x="1567" y="1891"/>
                  </a:cubicBezTo>
                  <a:cubicBezTo>
                    <a:pt x="1580" y="1840"/>
                    <a:pt x="1459" y="1739"/>
                    <a:pt x="1480" y="1629"/>
                  </a:cubicBezTo>
                  <a:cubicBezTo>
                    <a:pt x="1501" y="1519"/>
                    <a:pt x="1579" y="1296"/>
                    <a:pt x="1691" y="1228"/>
                  </a:cubicBezTo>
                  <a:cubicBezTo>
                    <a:pt x="1803" y="1160"/>
                    <a:pt x="2044" y="1150"/>
                    <a:pt x="2151" y="1220"/>
                  </a:cubicBezTo>
                  <a:cubicBezTo>
                    <a:pt x="2258" y="1290"/>
                    <a:pt x="2345" y="1519"/>
                    <a:pt x="2333" y="1650"/>
                  </a:cubicBezTo>
                  <a:cubicBezTo>
                    <a:pt x="2321" y="1781"/>
                    <a:pt x="2114" y="1883"/>
                    <a:pt x="2078" y="2008"/>
                  </a:cubicBezTo>
                  <a:cubicBezTo>
                    <a:pt x="2042" y="2133"/>
                    <a:pt x="2243" y="2283"/>
                    <a:pt x="2114" y="2401"/>
                  </a:cubicBezTo>
                  <a:cubicBezTo>
                    <a:pt x="1985" y="2519"/>
                    <a:pt x="1491" y="2592"/>
                    <a:pt x="1305" y="2715"/>
                  </a:cubicBezTo>
                  <a:cubicBezTo>
                    <a:pt x="1119" y="2838"/>
                    <a:pt x="1091" y="3058"/>
                    <a:pt x="999" y="3138"/>
                  </a:cubicBezTo>
                  <a:cubicBezTo>
                    <a:pt x="907" y="3218"/>
                    <a:pt x="838" y="3276"/>
                    <a:pt x="751" y="3196"/>
                  </a:cubicBezTo>
                  <a:cubicBezTo>
                    <a:pt x="664" y="3116"/>
                    <a:pt x="565" y="2937"/>
                    <a:pt x="474" y="2657"/>
                  </a:cubicBezTo>
                  <a:cubicBezTo>
                    <a:pt x="383" y="2377"/>
                    <a:pt x="236" y="1774"/>
                    <a:pt x="204" y="1512"/>
                  </a:cubicBezTo>
                  <a:cubicBezTo>
                    <a:pt x="172" y="1250"/>
                    <a:pt x="0" y="1332"/>
                    <a:pt x="284" y="1082"/>
                  </a:cubicBezTo>
                  <a:close/>
                </a:path>
              </a:pathLst>
            </a:custGeom>
            <a:noFill/>
            <a:ln w="38100" cap="sq"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81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24" name="Group 4"/>
          <p:cNvGrpSpPr>
            <a:grpSpLocks/>
          </p:cNvGrpSpPr>
          <p:nvPr/>
        </p:nvGrpSpPr>
        <p:grpSpPr bwMode="auto">
          <a:xfrm>
            <a:off x="1371600" y="2286000"/>
            <a:ext cx="2297113" cy="2632075"/>
            <a:chOff x="256" y="525"/>
            <a:chExt cx="1447" cy="1658"/>
          </a:xfrm>
        </p:grpSpPr>
        <p:sp>
          <p:nvSpPr>
            <p:cNvPr id="81925" name="Oval 5"/>
            <p:cNvSpPr>
              <a:spLocks noChangeArrowheads="1"/>
            </p:cNvSpPr>
            <p:nvPr/>
          </p:nvSpPr>
          <p:spPr bwMode="auto">
            <a:xfrm>
              <a:off x="890" y="525"/>
              <a:ext cx="160" cy="160"/>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GB"/>
            </a:p>
          </p:txBody>
        </p:sp>
        <p:sp>
          <p:nvSpPr>
            <p:cNvPr id="81926" name="Oval 6"/>
            <p:cNvSpPr>
              <a:spLocks noChangeArrowheads="1"/>
            </p:cNvSpPr>
            <p:nvPr/>
          </p:nvSpPr>
          <p:spPr bwMode="auto">
            <a:xfrm>
              <a:off x="256" y="1030"/>
              <a:ext cx="160" cy="160"/>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GB"/>
            </a:p>
          </p:txBody>
        </p:sp>
        <p:sp>
          <p:nvSpPr>
            <p:cNvPr id="81927" name="Oval 7"/>
            <p:cNvSpPr>
              <a:spLocks noChangeArrowheads="1"/>
            </p:cNvSpPr>
            <p:nvPr/>
          </p:nvSpPr>
          <p:spPr bwMode="auto">
            <a:xfrm>
              <a:off x="1543" y="1011"/>
              <a:ext cx="160" cy="160"/>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GB"/>
            </a:p>
          </p:txBody>
        </p:sp>
        <p:cxnSp>
          <p:nvCxnSpPr>
            <p:cNvPr id="81928" name="AutoShape 8"/>
            <p:cNvCxnSpPr>
              <a:cxnSpLocks noChangeShapeType="1"/>
              <a:stCxn id="81925" idx="2"/>
              <a:endCxn id="81926" idx="0"/>
            </p:cNvCxnSpPr>
            <p:nvPr/>
          </p:nvCxnSpPr>
          <p:spPr bwMode="auto">
            <a:xfrm flipH="1">
              <a:off x="336" y="605"/>
              <a:ext cx="545" cy="416"/>
            </a:xfrm>
            <a:prstGeom prst="straightConnector1">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929" name="AutoShape 9"/>
            <p:cNvCxnSpPr>
              <a:cxnSpLocks noChangeShapeType="1"/>
              <a:stCxn id="81925" idx="6"/>
              <a:endCxn id="81927" idx="0"/>
            </p:cNvCxnSpPr>
            <p:nvPr/>
          </p:nvCxnSpPr>
          <p:spPr bwMode="auto">
            <a:xfrm>
              <a:off x="1059" y="605"/>
              <a:ext cx="564" cy="397"/>
            </a:xfrm>
            <a:prstGeom prst="straightConnector1">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930" name="Oval 10"/>
            <p:cNvSpPr>
              <a:spLocks noChangeArrowheads="1"/>
            </p:cNvSpPr>
            <p:nvPr/>
          </p:nvSpPr>
          <p:spPr bwMode="auto">
            <a:xfrm>
              <a:off x="884" y="1468"/>
              <a:ext cx="160" cy="160"/>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GB"/>
            </a:p>
          </p:txBody>
        </p:sp>
        <p:sp>
          <p:nvSpPr>
            <p:cNvPr id="81931" name="Oval 11"/>
            <p:cNvSpPr>
              <a:spLocks noChangeArrowheads="1"/>
            </p:cNvSpPr>
            <p:nvPr/>
          </p:nvSpPr>
          <p:spPr bwMode="auto">
            <a:xfrm>
              <a:off x="885" y="2023"/>
              <a:ext cx="160" cy="160"/>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GB"/>
            </a:p>
          </p:txBody>
        </p:sp>
        <p:cxnSp>
          <p:nvCxnSpPr>
            <p:cNvPr id="81932" name="AutoShape 12"/>
            <p:cNvCxnSpPr>
              <a:cxnSpLocks noChangeShapeType="1"/>
              <a:stCxn id="81930" idx="2"/>
              <a:endCxn id="81926" idx="5"/>
            </p:cNvCxnSpPr>
            <p:nvPr/>
          </p:nvCxnSpPr>
          <p:spPr bwMode="auto">
            <a:xfrm flipH="1" flipV="1">
              <a:off x="393" y="1176"/>
              <a:ext cx="482" cy="372"/>
            </a:xfrm>
            <a:prstGeom prst="straightConnector1">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933" name="AutoShape 13"/>
            <p:cNvCxnSpPr>
              <a:cxnSpLocks noChangeShapeType="1"/>
              <a:stCxn id="81930" idx="6"/>
              <a:endCxn id="81927" idx="3"/>
            </p:cNvCxnSpPr>
            <p:nvPr/>
          </p:nvCxnSpPr>
          <p:spPr bwMode="auto">
            <a:xfrm flipV="1">
              <a:off x="1053" y="1157"/>
              <a:ext cx="513" cy="391"/>
            </a:xfrm>
            <a:prstGeom prst="straightConnector1">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934" name="AutoShape 14"/>
            <p:cNvCxnSpPr>
              <a:cxnSpLocks noChangeShapeType="1"/>
              <a:stCxn id="81930" idx="4"/>
              <a:endCxn id="81931" idx="0"/>
            </p:cNvCxnSpPr>
            <p:nvPr/>
          </p:nvCxnSpPr>
          <p:spPr bwMode="auto">
            <a:xfrm>
              <a:off x="964" y="1637"/>
              <a:ext cx="1" cy="377"/>
            </a:xfrm>
            <a:prstGeom prst="straightConnector1">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1936" name="Text Box 16"/>
          <p:cNvSpPr txBox="1">
            <a:spLocks noGrp="1" noChangeArrowheads="1"/>
          </p:cNvSpPr>
          <p:nvPr>
            <p:ph type="title"/>
          </p:nvPr>
        </p:nvSpPr>
        <p:spPr>
          <a:xfrm>
            <a:off x="609600" y="5105400"/>
            <a:ext cx="7793038" cy="1081088"/>
          </a:xfrm>
          <a:noFill/>
          <a:ln/>
          <a:extLst>
            <a:ext uri="{91240B29-F687-4F45-9708-019B960494DF}">
              <a14:hiddenLine xmlns:a14="http://schemas.microsoft.com/office/drawing/2010/main" w="12700" cap="sq">
                <a:solidFill>
                  <a:schemeClr val="accent1"/>
                </a:solidFill>
                <a:miter lim="800000"/>
                <a:headEnd/>
                <a:tailEnd/>
              </a14:hiddenLine>
            </a:ext>
          </a:extLst>
        </p:spPr>
        <p:txBody>
          <a:bodyPr/>
          <a:lstStyle/>
          <a:p>
            <a:pPr algn="just" eaLnBrk="0" hangingPunct="0"/>
            <a:r>
              <a:rPr lang="en-US" sz="2800"/>
              <a:t>This one has a Hamiltonian path, but not a Hamiltonian tour.</a:t>
            </a:r>
          </a:p>
        </p:txBody>
      </p:sp>
      <p:sp>
        <p:nvSpPr>
          <p:cNvPr id="81937" name="Freeform 17"/>
          <p:cNvSpPr>
            <a:spLocks/>
          </p:cNvSpPr>
          <p:nvPr/>
        </p:nvSpPr>
        <p:spPr bwMode="auto">
          <a:xfrm>
            <a:off x="1447800" y="1981200"/>
            <a:ext cx="2532063" cy="2562225"/>
          </a:xfrm>
          <a:custGeom>
            <a:avLst/>
            <a:gdLst>
              <a:gd name="T0" fmla="*/ 0 w 1595"/>
              <a:gd name="T1" fmla="*/ 505 h 1614"/>
              <a:gd name="T2" fmla="*/ 656 w 1595"/>
              <a:gd name="T3" fmla="*/ 10 h 1614"/>
              <a:gd name="T4" fmla="*/ 1465 w 1595"/>
              <a:gd name="T5" fmla="*/ 564 h 1614"/>
              <a:gd name="T6" fmla="*/ 1436 w 1595"/>
              <a:gd name="T7" fmla="*/ 943 h 1614"/>
              <a:gd name="T8" fmla="*/ 817 w 1595"/>
              <a:gd name="T9" fmla="*/ 1286 h 1614"/>
              <a:gd name="T10" fmla="*/ 736 w 1595"/>
              <a:gd name="T11" fmla="*/ 1614 h 1614"/>
            </a:gdLst>
            <a:ahLst/>
            <a:cxnLst>
              <a:cxn ang="0">
                <a:pos x="T0" y="T1"/>
              </a:cxn>
              <a:cxn ang="0">
                <a:pos x="T2" y="T3"/>
              </a:cxn>
              <a:cxn ang="0">
                <a:pos x="T4" y="T5"/>
              </a:cxn>
              <a:cxn ang="0">
                <a:pos x="T6" y="T7"/>
              </a:cxn>
              <a:cxn ang="0">
                <a:pos x="T8" y="T9"/>
              </a:cxn>
              <a:cxn ang="0">
                <a:pos x="T10" y="T11"/>
              </a:cxn>
            </a:cxnLst>
            <a:rect l="0" t="0" r="r" b="b"/>
            <a:pathLst>
              <a:path w="1595" h="1614">
                <a:moveTo>
                  <a:pt x="0" y="505"/>
                </a:moveTo>
                <a:cubicBezTo>
                  <a:pt x="206" y="252"/>
                  <a:pt x="412" y="0"/>
                  <a:pt x="656" y="10"/>
                </a:cubicBezTo>
                <a:cubicBezTo>
                  <a:pt x="900" y="20"/>
                  <a:pt x="1335" y="408"/>
                  <a:pt x="1465" y="564"/>
                </a:cubicBezTo>
                <a:cubicBezTo>
                  <a:pt x="1595" y="720"/>
                  <a:pt x="1544" y="823"/>
                  <a:pt x="1436" y="943"/>
                </a:cubicBezTo>
                <a:cubicBezTo>
                  <a:pt x="1328" y="1063"/>
                  <a:pt x="934" y="1174"/>
                  <a:pt x="817" y="1286"/>
                </a:cubicBezTo>
                <a:cubicBezTo>
                  <a:pt x="700" y="1398"/>
                  <a:pt x="747" y="1561"/>
                  <a:pt x="736" y="1614"/>
                </a:cubicBezTo>
              </a:path>
            </a:pathLst>
          </a:custGeom>
          <a:noFill/>
          <a:ln w="57150" cap="sq"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GB"/>
          </a:p>
        </p:txBody>
      </p:sp>
      <p:sp>
        <p:nvSpPr>
          <p:cNvPr id="81938" name="Text Box 18"/>
          <p:cNvSpPr txBox="1">
            <a:spLocks noChangeArrowheads="1"/>
          </p:cNvSpPr>
          <p:nvPr/>
        </p:nvSpPr>
        <p:spPr bwMode="auto">
          <a:xfrm>
            <a:off x="1600200" y="304800"/>
            <a:ext cx="6783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rIns="274320">
            <a:spAutoFit/>
          </a:bodyPr>
          <a:lstStyle/>
          <a:p>
            <a:pPr algn="l"/>
            <a:endParaRPr lang="en-US" sz="2400">
              <a:latin typeface="Comic Sans MS" panose="030F0702030302020204" pitchFamily="66" charset="0"/>
            </a:endParaRPr>
          </a:p>
        </p:txBody>
      </p:sp>
      <p:sp>
        <p:nvSpPr>
          <p:cNvPr id="81939" name="Rectangle 19"/>
          <p:cNvSpPr>
            <a:spLocks noChangeArrowheads="1"/>
          </p:cNvSpPr>
          <p:nvPr/>
        </p:nvSpPr>
        <p:spPr bwMode="auto">
          <a:xfrm>
            <a:off x="1295400" y="914400"/>
            <a:ext cx="6629400" cy="701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4000">
                <a:solidFill>
                  <a:schemeClr val="tx2"/>
                </a:solidFill>
              </a:rPr>
              <a:t>Hamiltonian Graph</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t>Hamiltonian Graph</a:t>
            </a:r>
          </a:p>
        </p:txBody>
      </p:sp>
      <p:grpSp>
        <p:nvGrpSpPr>
          <p:cNvPr id="117764" name="Group 4"/>
          <p:cNvGrpSpPr>
            <a:grpSpLocks/>
          </p:cNvGrpSpPr>
          <p:nvPr/>
        </p:nvGrpSpPr>
        <p:grpSpPr bwMode="auto">
          <a:xfrm>
            <a:off x="2514600" y="2133600"/>
            <a:ext cx="4287838" cy="1773238"/>
            <a:chOff x="831" y="2659"/>
            <a:chExt cx="2701" cy="1117"/>
          </a:xfrm>
        </p:grpSpPr>
        <p:sp>
          <p:nvSpPr>
            <p:cNvPr id="117765" name="Oval 5"/>
            <p:cNvSpPr>
              <a:spLocks noChangeArrowheads="1"/>
            </p:cNvSpPr>
            <p:nvPr/>
          </p:nvSpPr>
          <p:spPr bwMode="auto">
            <a:xfrm>
              <a:off x="1465" y="2662"/>
              <a:ext cx="160" cy="160"/>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GB"/>
            </a:p>
          </p:txBody>
        </p:sp>
        <p:sp>
          <p:nvSpPr>
            <p:cNvPr id="117766" name="Oval 6"/>
            <p:cNvSpPr>
              <a:spLocks noChangeArrowheads="1"/>
            </p:cNvSpPr>
            <p:nvPr/>
          </p:nvSpPr>
          <p:spPr bwMode="auto">
            <a:xfrm>
              <a:off x="831" y="3167"/>
              <a:ext cx="160" cy="160"/>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GB"/>
            </a:p>
          </p:txBody>
        </p:sp>
        <p:sp>
          <p:nvSpPr>
            <p:cNvPr id="117767" name="Oval 7"/>
            <p:cNvSpPr>
              <a:spLocks noChangeArrowheads="1"/>
            </p:cNvSpPr>
            <p:nvPr/>
          </p:nvSpPr>
          <p:spPr bwMode="auto">
            <a:xfrm>
              <a:off x="2118" y="3148"/>
              <a:ext cx="160" cy="160"/>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GB"/>
            </a:p>
          </p:txBody>
        </p:sp>
        <p:cxnSp>
          <p:nvCxnSpPr>
            <p:cNvPr id="117768" name="AutoShape 8"/>
            <p:cNvCxnSpPr>
              <a:cxnSpLocks noChangeShapeType="1"/>
              <a:stCxn id="117765" idx="2"/>
              <a:endCxn id="117766" idx="0"/>
            </p:cNvCxnSpPr>
            <p:nvPr/>
          </p:nvCxnSpPr>
          <p:spPr bwMode="auto">
            <a:xfrm flipH="1">
              <a:off x="911" y="2742"/>
              <a:ext cx="545" cy="416"/>
            </a:xfrm>
            <a:prstGeom prst="straightConnector1">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769" name="AutoShape 9"/>
            <p:cNvCxnSpPr>
              <a:cxnSpLocks noChangeShapeType="1"/>
              <a:stCxn id="117765" idx="6"/>
              <a:endCxn id="117767" idx="1"/>
            </p:cNvCxnSpPr>
            <p:nvPr/>
          </p:nvCxnSpPr>
          <p:spPr bwMode="auto">
            <a:xfrm>
              <a:off x="1634" y="2742"/>
              <a:ext cx="507" cy="420"/>
            </a:xfrm>
            <a:prstGeom prst="straightConnector1">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7770" name="Oval 10"/>
            <p:cNvSpPr>
              <a:spLocks noChangeArrowheads="1"/>
            </p:cNvSpPr>
            <p:nvPr/>
          </p:nvSpPr>
          <p:spPr bwMode="auto">
            <a:xfrm>
              <a:off x="1459" y="3605"/>
              <a:ext cx="160" cy="160"/>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GB"/>
            </a:p>
          </p:txBody>
        </p:sp>
        <p:sp>
          <p:nvSpPr>
            <p:cNvPr id="117771" name="Oval 11"/>
            <p:cNvSpPr>
              <a:spLocks noChangeArrowheads="1"/>
            </p:cNvSpPr>
            <p:nvPr/>
          </p:nvSpPr>
          <p:spPr bwMode="auto">
            <a:xfrm>
              <a:off x="2738" y="2659"/>
              <a:ext cx="160" cy="160"/>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GB"/>
            </a:p>
          </p:txBody>
        </p:sp>
        <p:cxnSp>
          <p:nvCxnSpPr>
            <p:cNvPr id="117772" name="AutoShape 12"/>
            <p:cNvCxnSpPr>
              <a:cxnSpLocks noChangeShapeType="1"/>
              <a:stCxn id="117770" idx="2"/>
              <a:endCxn id="117766" idx="5"/>
            </p:cNvCxnSpPr>
            <p:nvPr/>
          </p:nvCxnSpPr>
          <p:spPr bwMode="auto">
            <a:xfrm flipH="1" flipV="1">
              <a:off x="968" y="3313"/>
              <a:ext cx="482" cy="372"/>
            </a:xfrm>
            <a:prstGeom prst="straightConnector1">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773" name="AutoShape 13"/>
            <p:cNvCxnSpPr>
              <a:cxnSpLocks noChangeShapeType="1"/>
              <a:stCxn id="117770" idx="6"/>
              <a:endCxn id="117767" idx="3"/>
            </p:cNvCxnSpPr>
            <p:nvPr/>
          </p:nvCxnSpPr>
          <p:spPr bwMode="auto">
            <a:xfrm flipV="1">
              <a:off x="1628" y="3294"/>
              <a:ext cx="513" cy="391"/>
            </a:xfrm>
            <a:prstGeom prst="straightConnector1">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7774" name="Oval 14"/>
            <p:cNvSpPr>
              <a:spLocks noChangeArrowheads="1"/>
            </p:cNvSpPr>
            <p:nvPr/>
          </p:nvSpPr>
          <p:spPr bwMode="auto">
            <a:xfrm>
              <a:off x="3372" y="3119"/>
              <a:ext cx="160" cy="160"/>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GB"/>
            </a:p>
          </p:txBody>
        </p:sp>
        <p:sp>
          <p:nvSpPr>
            <p:cNvPr id="117775" name="Oval 15"/>
            <p:cNvSpPr>
              <a:spLocks noChangeArrowheads="1"/>
            </p:cNvSpPr>
            <p:nvPr/>
          </p:nvSpPr>
          <p:spPr bwMode="auto">
            <a:xfrm>
              <a:off x="2789" y="3616"/>
              <a:ext cx="160" cy="160"/>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GB"/>
            </a:p>
          </p:txBody>
        </p:sp>
        <p:cxnSp>
          <p:nvCxnSpPr>
            <p:cNvPr id="117776" name="AutoShape 16"/>
            <p:cNvCxnSpPr>
              <a:cxnSpLocks noChangeShapeType="1"/>
              <a:stCxn id="117767" idx="7"/>
              <a:endCxn id="117771" idx="2"/>
            </p:cNvCxnSpPr>
            <p:nvPr/>
          </p:nvCxnSpPr>
          <p:spPr bwMode="auto">
            <a:xfrm flipV="1">
              <a:off x="2255" y="2739"/>
              <a:ext cx="474" cy="423"/>
            </a:xfrm>
            <a:prstGeom prst="straightConnector1">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777" name="AutoShape 17"/>
            <p:cNvCxnSpPr>
              <a:cxnSpLocks noChangeShapeType="1"/>
              <a:stCxn id="117774" idx="1"/>
              <a:endCxn id="117771" idx="6"/>
            </p:cNvCxnSpPr>
            <p:nvPr/>
          </p:nvCxnSpPr>
          <p:spPr bwMode="auto">
            <a:xfrm flipH="1" flipV="1">
              <a:off x="2907" y="2739"/>
              <a:ext cx="488" cy="394"/>
            </a:xfrm>
            <a:prstGeom prst="straightConnector1">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778" name="AutoShape 18"/>
            <p:cNvCxnSpPr>
              <a:cxnSpLocks noChangeShapeType="1"/>
              <a:stCxn id="117775" idx="2"/>
              <a:endCxn id="117767" idx="5"/>
            </p:cNvCxnSpPr>
            <p:nvPr/>
          </p:nvCxnSpPr>
          <p:spPr bwMode="auto">
            <a:xfrm flipH="1" flipV="1">
              <a:off x="2255" y="3294"/>
              <a:ext cx="525" cy="402"/>
            </a:xfrm>
            <a:prstGeom prst="straightConnector1">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779" name="AutoShape 19"/>
            <p:cNvCxnSpPr>
              <a:cxnSpLocks noChangeShapeType="1"/>
              <a:stCxn id="117774" idx="3"/>
              <a:endCxn id="117775" idx="6"/>
            </p:cNvCxnSpPr>
            <p:nvPr/>
          </p:nvCxnSpPr>
          <p:spPr bwMode="auto">
            <a:xfrm flipH="1">
              <a:off x="2958" y="3265"/>
              <a:ext cx="437" cy="431"/>
            </a:xfrm>
            <a:prstGeom prst="straightConnector1">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7780" name="Text Box 20"/>
          <p:cNvSpPr txBox="1">
            <a:spLocks noChangeArrowheads="1"/>
          </p:cNvSpPr>
          <p:nvPr/>
        </p:nvSpPr>
        <p:spPr bwMode="auto">
          <a:xfrm>
            <a:off x="990600" y="4495800"/>
            <a:ext cx="7880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spAutoFit/>
          </a:bodyPr>
          <a:lstStyle/>
          <a:p>
            <a:r>
              <a:rPr lang="en-US" sz="2400">
                <a:latin typeface="Comic Sans MS" panose="030F0702030302020204" pitchFamily="66" charset="0"/>
              </a:rPr>
              <a:t>This one has an Euler tour, but no Hamiltonian path.</a:t>
            </a:r>
          </a:p>
        </p:txBody>
      </p:sp>
      <p:sp>
        <p:nvSpPr>
          <p:cNvPr id="3" name="Freeform 2"/>
          <p:cNvSpPr/>
          <p:nvPr/>
        </p:nvSpPr>
        <p:spPr bwMode="auto">
          <a:xfrm>
            <a:off x="2369713" y="1983346"/>
            <a:ext cx="4613894" cy="2009759"/>
          </a:xfrm>
          <a:custGeom>
            <a:avLst/>
            <a:gdLst>
              <a:gd name="connsiteX0" fmla="*/ 0 w 4613894"/>
              <a:gd name="connsiteY0" fmla="*/ 978795 h 2009759"/>
              <a:gd name="connsiteX1" fmla="*/ 103031 w 4613894"/>
              <a:gd name="connsiteY1" fmla="*/ 875764 h 2009759"/>
              <a:gd name="connsiteX2" fmla="*/ 154546 w 4613894"/>
              <a:gd name="connsiteY2" fmla="*/ 824248 h 2009759"/>
              <a:gd name="connsiteX3" fmla="*/ 206062 w 4613894"/>
              <a:gd name="connsiteY3" fmla="*/ 772733 h 2009759"/>
              <a:gd name="connsiteX4" fmla="*/ 218941 w 4613894"/>
              <a:gd name="connsiteY4" fmla="*/ 734096 h 2009759"/>
              <a:gd name="connsiteX5" fmla="*/ 257577 w 4613894"/>
              <a:gd name="connsiteY5" fmla="*/ 708339 h 2009759"/>
              <a:gd name="connsiteX6" fmla="*/ 334850 w 4613894"/>
              <a:gd name="connsiteY6" fmla="*/ 631065 h 2009759"/>
              <a:gd name="connsiteX7" fmla="*/ 386366 w 4613894"/>
              <a:gd name="connsiteY7" fmla="*/ 579550 h 2009759"/>
              <a:gd name="connsiteX8" fmla="*/ 450760 w 4613894"/>
              <a:gd name="connsiteY8" fmla="*/ 515155 h 2009759"/>
              <a:gd name="connsiteX9" fmla="*/ 502276 w 4613894"/>
              <a:gd name="connsiteY9" fmla="*/ 463640 h 2009759"/>
              <a:gd name="connsiteX10" fmla="*/ 528033 w 4613894"/>
              <a:gd name="connsiteY10" fmla="*/ 425003 h 2009759"/>
              <a:gd name="connsiteX11" fmla="*/ 605307 w 4613894"/>
              <a:gd name="connsiteY11" fmla="*/ 399246 h 2009759"/>
              <a:gd name="connsiteX12" fmla="*/ 631064 w 4613894"/>
              <a:gd name="connsiteY12" fmla="*/ 360609 h 2009759"/>
              <a:gd name="connsiteX13" fmla="*/ 708338 w 4613894"/>
              <a:gd name="connsiteY13" fmla="*/ 321972 h 2009759"/>
              <a:gd name="connsiteX14" fmla="*/ 759853 w 4613894"/>
              <a:gd name="connsiteY14" fmla="*/ 283336 h 2009759"/>
              <a:gd name="connsiteX15" fmla="*/ 811369 w 4613894"/>
              <a:gd name="connsiteY15" fmla="*/ 270457 h 2009759"/>
              <a:gd name="connsiteX16" fmla="*/ 875763 w 4613894"/>
              <a:gd name="connsiteY16" fmla="*/ 193184 h 2009759"/>
              <a:gd name="connsiteX17" fmla="*/ 914400 w 4613894"/>
              <a:gd name="connsiteY17" fmla="*/ 180305 h 2009759"/>
              <a:gd name="connsiteX18" fmla="*/ 927279 w 4613894"/>
              <a:gd name="connsiteY18" fmla="*/ 141668 h 2009759"/>
              <a:gd name="connsiteX19" fmla="*/ 1004552 w 4613894"/>
              <a:gd name="connsiteY19" fmla="*/ 115910 h 2009759"/>
              <a:gd name="connsiteX20" fmla="*/ 1107583 w 4613894"/>
              <a:gd name="connsiteY20" fmla="*/ 51516 h 2009759"/>
              <a:gd name="connsiteX21" fmla="*/ 1210614 w 4613894"/>
              <a:gd name="connsiteY21" fmla="*/ 25758 h 2009759"/>
              <a:gd name="connsiteX22" fmla="*/ 1262129 w 4613894"/>
              <a:gd name="connsiteY22" fmla="*/ 0 h 2009759"/>
              <a:gd name="connsiteX23" fmla="*/ 1519707 w 4613894"/>
              <a:gd name="connsiteY23" fmla="*/ 25758 h 2009759"/>
              <a:gd name="connsiteX24" fmla="*/ 1596980 w 4613894"/>
              <a:gd name="connsiteY24" fmla="*/ 64395 h 2009759"/>
              <a:gd name="connsiteX25" fmla="*/ 1648495 w 4613894"/>
              <a:gd name="connsiteY25" fmla="*/ 115910 h 2009759"/>
              <a:gd name="connsiteX26" fmla="*/ 1700011 w 4613894"/>
              <a:gd name="connsiteY26" fmla="*/ 141668 h 2009759"/>
              <a:gd name="connsiteX27" fmla="*/ 1751526 w 4613894"/>
              <a:gd name="connsiteY27" fmla="*/ 218941 h 2009759"/>
              <a:gd name="connsiteX28" fmla="*/ 1854557 w 4613894"/>
              <a:gd name="connsiteY28" fmla="*/ 283336 h 2009759"/>
              <a:gd name="connsiteX29" fmla="*/ 1893194 w 4613894"/>
              <a:gd name="connsiteY29" fmla="*/ 321972 h 2009759"/>
              <a:gd name="connsiteX30" fmla="*/ 1918952 w 4613894"/>
              <a:gd name="connsiteY30" fmla="*/ 360609 h 2009759"/>
              <a:gd name="connsiteX31" fmla="*/ 1957588 w 4613894"/>
              <a:gd name="connsiteY31" fmla="*/ 373488 h 2009759"/>
              <a:gd name="connsiteX32" fmla="*/ 2009104 w 4613894"/>
              <a:gd name="connsiteY32" fmla="*/ 425003 h 2009759"/>
              <a:gd name="connsiteX33" fmla="*/ 2034862 w 4613894"/>
              <a:gd name="connsiteY33" fmla="*/ 463640 h 2009759"/>
              <a:gd name="connsiteX34" fmla="*/ 2073498 w 4613894"/>
              <a:gd name="connsiteY34" fmla="*/ 489398 h 2009759"/>
              <a:gd name="connsiteX35" fmla="*/ 2125014 w 4613894"/>
              <a:gd name="connsiteY35" fmla="*/ 540913 h 2009759"/>
              <a:gd name="connsiteX36" fmla="*/ 2176529 w 4613894"/>
              <a:gd name="connsiteY36" fmla="*/ 592429 h 2009759"/>
              <a:gd name="connsiteX37" fmla="*/ 2202287 w 4613894"/>
              <a:gd name="connsiteY37" fmla="*/ 631065 h 2009759"/>
              <a:gd name="connsiteX38" fmla="*/ 2240924 w 4613894"/>
              <a:gd name="connsiteY38" fmla="*/ 643944 h 2009759"/>
              <a:gd name="connsiteX39" fmla="*/ 2279560 w 4613894"/>
              <a:gd name="connsiteY39" fmla="*/ 669702 h 2009759"/>
              <a:gd name="connsiteX40" fmla="*/ 2292439 w 4613894"/>
              <a:gd name="connsiteY40" fmla="*/ 708339 h 2009759"/>
              <a:gd name="connsiteX41" fmla="*/ 2434107 w 4613894"/>
              <a:gd name="connsiteY41" fmla="*/ 708339 h 2009759"/>
              <a:gd name="connsiteX42" fmla="*/ 2511380 w 4613894"/>
              <a:gd name="connsiteY42" fmla="*/ 656823 h 2009759"/>
              <a:gd name="connsiteX43" fmla="*/ 2524259 w 4613894"/>
              <a:gd name="connsiteY43" fmla="*/ 618186 h 2009759"/>
              <a:gd name="connsiteX44" fmla="*/ 2562895 w 4613894"/>
              <a:gd name="connsiteY44" fmla="*/ 592429 h 2009759"/>
              <a:gd name="connsiteX45" fmla="*/ 2601532 w 4613894"/>
              <a:gd name="connsiteY45" fmla="*/ 553792 h 2009759"/>
              <a:gd name="connsiteX46" fmla="*/ 2627290 w 4613894"/>
              <a:gd name="connsiteY46" fmla="*/ 476519 h 2009759"/>
              <a:gd name="connsiteX47" fmla="*/ 2678805 w 4613894"/>
              <a:gd name="connsiteY47" fmla="*/ 399246 h 2009759"/>
              <a:gd name="connsiteX48" fmla="*/ 2665926 w 4613894"/>
              <a:gd name="connsiteY48" fmla="*/ 360609 h 2009759"/>
              <a:gd name="connsiteX49" fmla="*/ 2743200 w 4613894"/>
              <a:gd name="connsiteY49" fmla="*/ 321972 h 2009759"/>
              <a:gd name="connsiteX50" fmla="*/ 2781836 w 4613894"/>
              <a:gd name="connsiteY50" fmla="*/ 296215 h 2009759"/>
              <a:gd name="connsiteX51" fmla="*/ 2871988 w 4613894"/>
              <a:gd name="connsiteY51" fmla="*/ 270457 h 2009759"/>
              <a:gd name="connsiteX52" fmla="*/ 2897746 w 4613894"/>
              <a:gd name="connsiteY52" fmla="*/ 231820 h 2009759"/>
              <a:gd name="connsiteX53" fmla="*/ 2949262 w 4613894"/>
              <a:gd name="connsiteY53" fmla="*/ 218941 h 2009759"/>
              <a:gd name="connsiteX54" fmla="*/ 3000777 w 4613894"/>
              <a:gd name="connsiteY54" fmla="*/ 193184 h 2009759"/>
              <a:gd name="connsiteX55" fmla="*/ 3039414 w 4613894"/>
              <a:gd name="connsiteY55" fmla="*/ 180305 h 2009759"/>
              <a:gd name="connsiteX56" fmla="*/ 3090929 w 4613894"/>
              <a:gd name="connsiteY56" fmla="*/ 154547 h 2009759"/>
              <a:gd name="connsiteX57" fmla="*/ 3193960 w 4613894"/>
              <a:gd name="connsiteY57" fmla="*/ 128789 h 2009759"/>
              <a:gd name="connsiteX58" fmla="*/ 3232597 w 4613894"/>
              <a:gd name="connsiteY58" fmla="*/ 103031 h 2009759"/>
              <a:gd name="connsiteX59" fmla="*/ 3284112 w 4613894"/>
              <a:gd name="connsiteY59" fmla="*/ 90153 h 2009759"/>
              <a:gd name="connsiteX60" fmla="*/ 3309870 w 4613894"/>
              <a:gd name="connsiteY60" fmla="*/ 51516 h 2009759"/>
              <a:gd name="connsiteX61" fmla="*/ 3348507 w 4613894"/>
              <a:gd name="connsiteY61" fmla="*/ 38637 h 2009759"/>
              <a:gd name="connsiteX62" fmla="*/ 3400022 w 4613894"/>
              <a:gd name="connsiteY62" fmla="*/ 12879 h 2009759"/>
              <a:gd name="connsiteX63" fmla="*/ 3631842 w 4613894"/>
              <a:gd name="connsiteY63" fmla="*/ 25758 h 2009759"/>
              <a:gd name="connsiteX64" fmla="*/ 3670479 w 4613894"/>
              <a:gd name="connsiteY64" fmla="*/ 38637 h 2009759"/>
              <a:gd name="connsiteX65" fmla="*/ 3721994 w 4613894"/>
              <a:gd name="connsiteY65" fmla="*/ 103031 h 2009759"/>
              <a:gd name="connsiteX66" fmla="*/ 3773510 w 4613894"/>
              <a:gd name="connsiteY66" fmla="*/ 154547 h 2009759"/>
              <a:gd name="connsiteX67" fmla="*/ 3799267 w 4613894"/>
              <a:gd name="connsiteY67" fmla="*/ 193184 h 2009759"/>
              <a:gd name="connsiteX68" fmla="*/ 3876541 w 4613894"/>
              <a:gd name="connsiteY68" fmla="*/ 257578 h 2009759"/>
              <a:gd name="connsiteX69" fmla="*/ 3940935 w 4613894"/>
              <a:gd name="connsiteY69" fmla="*/ 334851 h 2009759"/>
              <a:gd name="connsiteX70" fmla="*/ 3979572 w 4613894"/>
              <a:gd name="connsiteY70" fmla="*/ 347730 h 2009759"/>
              <a:gd name="connsiteX71" fmla="*/ 4043966 w 4613894"/>
              <a:gd name="connsiteY71" fmla="*/ 412124 h 2009759"/>
              <a:gd name="connsiteX72" fmla="*/ 4172755 w 4613894"/>
              <a:gd name="connsiteY72" fmla="*/ 489398 h 2009759"/>
              <a:gd name="connsiteX73" fmla="*/ 4262907 w 4613894"/>
              <a:gd name="connsiteY73" fmla="*/ 566671 h 2009759"/>
              <a:gd name="connsiteX74" fmla="*/ 4301543 w 4613894"/>
              <a:gd name="connsiteY74" fmla="*/ 592429 h 2009759"/>
              <a:gd name="connsiteX75" fmla="*/ 4327301 w 4613894"/>
              <a:gd name="connsiteY75" fmla="*/ 631065 h 2009759"/>
              <a:gd name="connsiteX76" fmla="*/ 4417453 w 4613894"/>
              <a:gd name="connsiteY76" fmla="*/ 695460 h 2009759"/>
              <a:gd name="connsiteX77" fmla="*/ 4443211 w 4613894"/>
              <a:gd name="connsiteY77" fmla="*/ 734096 h 2009759"/>
              <a:gd name="connsiteX78" fmla="*/ 4468969 w 4613894"/>
              <a:gd name="connsiteY78" fmla="*/ 785612 h 2009759"/>
              <a:gd name="connsiteX79" fmla="*/ 4507605 w 4613894"/>
              <a:gd name="connsiteY79" fmla="*/ 811369 h 2009759"/>
              <a:gd name="connsiteX80" fmla="*/ 4520484 w 4613894"/>
              <a:gd name="connsiteY80" fmla="*/ 850006 h 2009759"/>
              <a:gd name="connsiteX81" fmla="*/ 4584879 w 4613894"/>
              <a:gd name="connsiteY81" fmla="*/ 940158 h 2009759"/>
              <a:gd name="connsiteX82" fmla="*/ 4610636 w 4613894"/>
              <a:gd name="connsiteY82" fmla="*/ 1043189 h 2009759"/>
              <a:gd name="connsiteX83" fmla="*/ 4584879 w 4613894"/>
              <a:gd name="connsiteY83" fmla="*/ 1107584 h 2009759"/>
              <a:gd name="connsiteX84" fmla="*/ 4572000 w 4613894"/>
              <a:gd name="connsiteY84" fmla="*/ 1146220 h 2009759"/>
              <a:gd name="connsiteX85" fmla="*/ 4494726 w 4613894"/>
              <a:gd name="connsiteY85" fmla="*/ 1210615 h 2009759"/>
              <a:gd name="connsiteX86" fmla="*/ 4391695 w 4613894"/>
              <a:gd name="connsiteY86" fmla="*/ 1262130 h 2009759"/>
              <a:gd name="connsiteX87" fmla="*/ 4327301 w 4613894"/>
              <a:gd name="connsiteY87" fmla="*/ 1313646 h 2009759"/>
              <a:gd name="connsiteX88" fmla="*/ 4314422 w 4613894"/>
              <a:gd name="connsiteY88" fmla="*/ 1352282 h 2009759"/>
              <a:gd name="connsiteX89" fmla="*/ 4262907 w 4613894"/>
              <a:gd name="connsiteY89" fmla="*/ 1378040 h 2009759"/>
              <a:gd name="connsiteX90" fmla="*/ 4211391 w 4613894"/>
              <a:gd name="connsiteY90" fmla="*/ 1429555 h 2009759"/>
              <a:gd name="connsiteX91" fmla="*/ 4146997 w 4613894"/>
              <a:gd name="connsiteY91" fmla="*/ 1481071 h 2009759"/>
              <a:gd name="connsiteX92" fmla="*/ 4095481 w 4613894"/>
              <a:gd name="connsiteY92" fmla="*/ 1532586 h 2009759"/>
              <a:gd name="connsiteX93" fmla="*/ 4043966 w 4613894"/>
              <a:gd name="connsiteY93" fmla="*/ 1584102 h 2009759"/>
              <a:gd name="connsiteX94" fmla="*/ 3992450 w 4613894"/>
              <a:gd name="connsiteY94" fmla="*/ 1635617 h 2009759"/>
              <a:gd name="connsiteX95" fmla="*/ 3928056 w 4613894"/>
              <a:gd name="connsiteY95" fmla="*/ 1700012 h 2009759"/>
              <a:gd name="connsiteX96" fmla="*/ 3889419 w 4613894"/>
              <a:gd name="connsiteY96" fmla="*/ 1738648 h 2009759"/>
              <a:gd name="connsiteX97" fmla="*/ 3863662 w 4613894"/>
              <a:gd name="connsiteY97" fmla="*/ 1777285 h 2009759"/>
              <a:gd name="connsiteX98" fmla="*/ 3825025 w 4613894"/>
              <a:gd name="connsiteY98" fmla="*/ 1803043 h 2009759"/>
              <a:gd name="connsiteX99" fmla="*/ 3773510 w 4613894"/>
              <a:gd name="connsiteY99" fmla="*/ 1854558 h 2009759"/>
              <a:gd name="connsiteX100" fmla="*/ 3721994 w 4613894"/>
              <a:gd name="connsiteY100" fmla="*/ 1906074 h 2009759"/>
              <a:gd name="connsiteX101" fmla="*/ 3631842 w 4613894"/>
              <a:gd name="connsiteY101" fmla="*/ 1970468 h 2009759"/>
              <a:gd name="connsiteX102" fmla="*/ 3593205 w 4613894"/>
              <a:gd name="connsiteY102" fmla="*/ 1983347 h 2009759"/>
              <a:gd name="connsiteX103" fmla="*/ 3515932 w 4613894"/>
              <a:gd name="connsiteY103" fmla="*/ 2009105 h 2009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613894" h="2009759">
                <a:moveTo>
                  <a:pt x="0" y="978795"/>
                </a:moveTo>
                <a:lnTo>
                  <a:pt x="103031" y="875764"/>
                </a:lnTo>
                <a:lnTo>
                  <a:pt x="154546" y="824248"/>
                </a:lnTo>
                <a:cubicBezTo>
                  <a:pt x="188890" y="721218"/>
                  <a:pt x="137374" y="841421"/>
                  <a:pt x="206062" y="772733"/>
                </a:cubicBezTo>
                <a:cubicBezTo>
                  <a:pt x="215661" y="763134"/>
                  <a:pt x="210460" y="744697"/>
                  <a:pt x="218941" y="734096"/>
                </a:cubicBezTo>
                <a:cubicBezTo>
                  <a:pt x="228610" y="722010"/>
                  <a:pt x="246009" y="718622"/>
                  <a:pt x="257577" y="708339"/>
                </a:cubicBezTo>
                <a:cubicBezTo>
                  <a:pt x="284803" y="684138"/>
                  <a:pt x="334850" y="631065"/>
                  <a:pt x="334850" y="631065"/>
                </a:cubicBezTo>
                <a:cubicBezTo>
                  <a:pt x="369194" y="528035"/>
                  <a:pt x="317678" y="648238"/>
                  <a:pt x="386366" y="579550"/>
                </a:cubicBezTo>
                <a:cubicBezTo>
                  <a:pt x="465939" y="499977"/>
                  <a:pt x="360151" y="545359"/>
                  <a:pt x="450760" y="515155"/>
                </a:cubicBezTo>
                <a:cubicBezTo>
                  <a:pt x="478860" y="430857"/>
                  <a:pt x="439832" y="513596"/>
                  <a:pt x="502276" y="463640"/>
                </a:cubicBezTo>
                <a:cubicBezTo>
                  <a:pt x="514363" y="453971"/>
                  <a:pt x="514907" y="433207"/>
                  <a:pt x="528033" y="425003"/>
                </a:cubicBezTo>
                <a:cubicBezTo>
                  <a:pt x="551057" y="410613"/>
                  <a:pt x="605307" y="399246"/>
                  <a:pt x="605307" y="399246"/>
                </a:cubicBezTo>
                <a:cubicBezTo>
                  <a:pt x="613893" y="386367"/>
                  <a:pt x="620119" y="371554"/>
                  <a:pt x="631064" y="360609"/>
                </a:cubicBezTo>
                <a:cubicBezTo>
                  <a:pt x="656030" y="335643"/>
                  <a:pt x="676914" y="332447"/>
                  <a:pt x="708338" y="321972"/>
                </a:cubicBezTo>
                <a:cubicBezTo>
                  <a:pt x="725510" y="309093"/>
                  <a:pt x="740655" y="292935"/>
                  <a:pt x="759853" y="283336"/>
                </a:cubicBezTo>
                <a:cubicBezTo>
                  <a:pt x="775685" y="275420"/>
                  <a:pt x="796001" y="279239"/>
                  <a:pt x="811369" y="270457"/>
                </a:cubicBezTo>
                <a:cubicBezTo>
                  <a:pt x="897212" y="221403"/>
                  <a:pt x="809085" y="246525"/>
                  <a:pt x="875763" y="193184"/>
                </a:cubicBezTo>
                <a:cubicBezTo>
                  <a:pt x="886364" y="184703"/>
                  <a:pt x="901521" y="184598"/>
                  <a:pt x="914400" y="180305"/>
                </a:cubicBezTo>
                <a:cubicBezTo>
                  <a:pt x="918693" y="167426"/>
                  <a:pt x="916232" y="149559"/>
                  <a:pt x="927279" y="141668"/>
                </a:cubicBezTo>
                <a:cubicBezTo>
                  <a:pt x="949373" y="125887"/>
                  <a:pt x="1004552" y="115910"/>
                  <a:pt x="1004552" y="115910"/>
                </a:cubicBezTo>
                <a:cubicBezTo>
                  <a:pt x="1039802" y="89472"/>
                  <a:pt x="1065154" y="65659"/>
                  <a:pt x="1107583" y="51516"/>
                </a:cubicBezTo>
                <a:cubicBezTo>
                  <a:pt x="1141167" y="40321"/>
                  <a:pt x="1210614" y="25758"/>
                  <a:pt x="1210614" y="25758"/>
                </a:cubicBezTo>
                <a:cubicBezTo>
                  <a:pt x="1227786" y="17172"/>
                  <a:pt x="1242930" y="0"/>
                  <a:pt x="1262129" y="0"/>
                </a:cubicBezTo>
                <a:cubicBezTo>
                  <a:pt x="1348417" y="0"/>
                  <a:pt x="1434144" y="14598"/>
                  <a:pt x="1519707" y="25758"/>
                </a:cubicBezTo>
                <a:cubicBezTo>
                  <a:pt x="1546661" y="29274"/>
                  <a:pt x="1577110" y="47364"/>
                  <a:pt x="1596980" y="64395"/>
                </a:cubicBezTo>
                <a:cubicBezTo>
                  <a:pt x="1615418" y="80199"/>
                  <a:pt x="1629067" y="101339"/>
                  <a:pt x="1648495" y="115910"/>
                </a:cubicBezTo>
                <a:cubicBezTo>
                  <a:pt x="1663854" y="127429"/>
                  <a:pt x="1682839" y="133082"/>
                  <a:pt x="1700011" y="141668"/>
                </a:cubicBezTo>
                <a:cubicBezTo>
                  <a:pt x="1717183" y="167426"/>
                  <a:pt x="1723837" y="205097"/>
                  <a:pt x="1751526" y="218941"/>
                </a:cubicBezTo>
                <a:cubicBezTo>
                  <a:pt x="1804299" y="245327"/>
                  <a:pt x="1807742" y="243209"/>
                  <a:pt x="1854557" y="283336"/>
                </a:cubicBezTo>
                <a:cubicBezTo>
                  <a:pt x="1868386" y="295189"/>
                  <a:pt x="1881534" y="307980"/>
                  <a:pt x="1893194" y="321972"/>
                </a:cubicBezTo>
                <a:cubicBezTo>
                  <a:pt x="1903103" y="333863"/>
                  <a:pt x="1906865" y="350939"/>
                  <a:pt x="1918952" y="360609"/>
                </a:cubicBezTo>
                <a:cubicBezTo>
                  <a:pt x="1929552" y="369090"/>
                  <a:pt x="1944709" y="369195"/>
                  <a:pt x="1957588" y="373488"/>
                </a:cubicBezTo>
                <a:cubicBezTo>
                  <a:pt x="1985688" y="457785"/>
                  <a:pt x="1946660" y="375048"/>
                  <a:pt x="2009104" y="425003"/>
                </a:cubicBezTo>
                <a:cubicBezTo>
                  <a:pt x="2021191" y="434672"/>
                  <a:pt x="2023917" y="452695"/>
                  <a:pt x="2034862" y="463640"/>
                </a:cubicBezTo>
                <a:cubicBezTo>
                  <a:pt x="2045807" y="474585"/>
                  <a:pt x="2060619" y="480812"/>
                  <a:pt x="2073498" y="489398"/>
                </a:cubicBezTo>
                <a:cubicBezTo>
                  <a:pt x="2107842" y="592428"/>
                  <a:pt x="2056326" y="472225"/>
                  <a:pt x="2125014" y="540913"/>
                </a:cubicBezTo>
                <a:cubicBezTo>
                  <a:pt x="2193702" y="609601"/>
                  <a:pt x="2073499" y="558085"/>
                  <a:pt x="2176529" y="592429"/>
                </a:cubicBezTo>
                <a:cubicBezTo>
                  <a:pt x="2185115" y="605308"/>
                  <a:pt x="2190200" y="621396"/>
                  <a:pt x="2202287" y="631065"/>
                </a:cubicBezTo>
                <a:cubicBezTo>
                  <a:pt x="2212888" y="639546"/>
                  <a:pt x="2228782" y="637873"/>
                  <a:pt x="2240924" y="643944"/>
                </a:cubicBezTo>
                <a:cubicBezTo>
                  <a:pt x="2254768" y="650866"/>
                  <a:pt x="2266681" y="661116"/>
                  <a:pt x="2279560" y="669702"/>
                </a:cubicBezTo>
                <a:cubicBezTo>
                  <a:pt x="2283853" y="682581"/>
                  <a:pt x="2281838" y="699858"/>
                  <a:pt x="2292439" y="708339"/>
                </a:cubicBezTo>
                <a:cubicBezTo>
                  <a:pt x="2326173" y="735326"/>
                  <a:pt x="2407433" y="712149"/>
                  <a:pt x="2434107" y="708339"/>
                </a:cubicBezTo>
                <a:cubicBezTo>
                  <a:pt x="2459865" y="691167"/>
                  <a:pt x="2501591" y="686191"/>
                  <a:pt x="2511380" y="656823"/>
                </a:cubicBezTo>
                <a:cubicBezTo>
                  <a:pt x="2515673" y="643944"/>
                  <a:pt x="2515778" y="628787"/>
                  <a:pt x="2524259" y="618186"/>
                </a:cubicBezTo>
                <a:cubicBezTo>
                  <a:pt x="2533928" y="606100"/>
                  <a:pt x="2551004" y="602338"/>
                  <a:pt x="2562895" y="592429"/>
                </a:cubicBezTo>
                <a:cubicBezTo>
                  <a:pt x="2576887" y="580769"/>
                  <a:pt x="2588653" y="566671"/>
                  <a:pt x="2601532" y="553792"/>
                </a:cubicBezTo>
                <a:cubicBezTo>
                  <a:pt x="2610118" y="528034"/>
                  <a:pt x="2612229" y="499110"/>
                  <a:pt x="2627290" y="476519"/>
                </a:cubicBezTo>
                <a:lnTo>
                  <a:pt x="2678805" y="399246"/>
                </a:lnTo>
                <a:cubicBezTo>
                  <a:pt x="2674512" y="386367"/>
                  <a:pt x="2660884" y="373214"/>
                  <a:pt x="2665926" y="360609"/>
                </a:cubicBezTo>
                <a:cubicBezTo>
                  <a:pt x="2675153" y="337541"/>
                  <a:pt x="2725580" y="330782"/>
                  <a:pt x="2743200" y="321972"/>
                </a:cubicBezTo>
                <a:cubicBezTo>
                  <a:pt x="2757044" y="315050"/>
                  <a:pt x="2767992" y="303137"/>
                  <a:pt x="2781836" y="296215"/>
                </a:cubicBezTo>
                <a:cubicBezTo>
                  <a:pt x="2800312" y="286977"/>
                  <a:pt x="2855482" y="274583"/>
                  <a:pt x="2871988" y="270457"/>
                </a:cubicBezTo>
                <a:cubicBezTo>
                  <a:pt x="2880574" y="257578"/>
                  <a:pt x="2884867" y="240406"/>
                  <a:pt x="2897746" y="231820"/>
                </a:cubicBezTo>
                <a:cubicBezTo>
                  <a:pt x="2912474" y="222002"/>
                  <a:pt x="2932688" y="225156"/>
                  <a:pt x="2949262" y="218941"/>
                </a:cubicBezTo>
                <a:cubicBezTo>
                  <a:pt x="2967238" y="212200"/>
                  <a:pt x="2983131" y="200747"/>
                  <a:pt x="3000777" y="193184"/>
                </a:cubicBezTo>
                <a:cubicBezTo>
                  <a:pt x="3013255" y="187836"/>
                  <a:pt x="3026936" y="185653"/>
                  <a:pt x="3039414" y="180305"/>
                </a:cubicBezTo>
                <a:cubicBezTo>
                  <a:pt x="3057060" y="172742"/>
                  <a:pt x="3072716" y="160618"/>
                  <a:pt x="3090929" y="154547"/>
                </a:cubicBezTo>
                <a:cubicBezTo>
                  <a:pt x="3124513" y="143352"/>
                  <a:pt x="3193960" y="128789"/>
                  <a:pt x="3193960" y="128789"/>
                </a:cubicBezTo>
                <a:cubicBezTo>
                  <a:pt x="3206839" y="120203"/>
                  <a:pt x="3218370" y="109128"/>
                  <a:pt x="3232597" y="103031"/>
                </a:cubicBezTo>
                <a:cubicBezTo>
                  <a:pt x="3248866" y="96059"/>
                  <a:pt x="3269385" y="99971"/>
                  <a:pt x="3284112" y="90153"/>
                </a:cubicBezTo>
                <a:cubicBezTo>
                  <a:pt x="3296991" y="81567"/>
                  <a:pt x="3297783" y="61185"/>
                  <a:pt x="3309870" y="51516"/>
                </a:cubicBezTo>
                <a:cubicBezTo>
                  <a:pt x="3320471" y="43035"/>
                  <a:pt x="3336029" y="43985"/>
                  <a:pt x="3348507" y="38637"/>
                </a:cubicBezTo>
                <a:cubicBezTo>
                  <a:pt x="3366153" y="31074"/>
                  <a:pt x="3382850" y="21465"/>
                  <a:pt x="3400022" y="12879"/>
                </a:cubicBezTo>
                <a:cubicBezTo>
                  <a:pt x="3477295" y="17172"/>
                  <a:pt x="3554798" y="18420"/>
                  <a:pt x="3631842" y="25758"/>
                </a:cubicBezTo>
                <a:cubicBezTo>
                  <a:pt x="3645357" y="27045"/>
                  <a:pt x="3660880" y="29037"/>
                  <a:pt x="3670479" y="38637"/>
                </a:cubicBezTo>
                <a:cubicBezTo>
                  <a:pt x="3794883" y="163043"/>
                  <a:pt x="3550484" y="-11305"/>
                  <a:pt x="3721994" y="103031"/>
                </a:cubicBezTo>
                <a:cubicBezTo>
                  <a:pt x="3750094" y="187331"/>
                  <a:pt x="3711066" y="104591"/>
                  <a:pt x="3773510" y="154547"/>
                </a:cubicBezTo>
                <a:cubicBezTo>
                  <a:pt x="3785597" y="164216"/>
                  <a:pt x="3789358" y="181293"/>
                  <a:pt x="3799267" y="193184"/>
                </a:cubicBezTo>
                <a:cubicBezTo>
                  <a:pt x="3830253" y="230368"/>
                  <a:pt x="3838553" y="232253"/>
                  <a:pt x="3876541" y="257578"/>
                </a:cubicBezTo>
                <a:cubicBezTo>
                  <a:pt x="3895548" y="286090"/>
                  <a:pt x="3911183" y="315017"/>
                  <a:pt x="3940935" y="334851"/>
                </a:cubicBezTo>
                <a:cubicBezTo>
                  <a:pt x="3952231" y="342381"/>
                  <a:pt x="3966693" y="343437"/>
                  <a:pt x="3979572" y="347730"/>
                </a:cubicBezTo>
                <a:cubicBezTo>
                  <a:pt x="4134122" y="450766"/>
                  <a:pt x="3906587" y="291918"/>
                  <a:pt x="4043966" y="412124"/>
                </a:cubicBezTo>
                <a:cubicBezTo>
                  <a:pt x="4123366" y="481598"/>
                  <a:pt x="4102138" y="445263"/>
                  <a:pt x="4172755" y="489398"/>
                </a:cubicBezTo>
                <a:cubicBezTo>
                  <a:pt x="4249922" y="537627"/>
                  <a:pt x="4199690" y="513989"/>
                  <a:pt x="4262907" y="566671"/>
                </a:cubicBezTo>
                <a:cubicBezTo>
                  <a:pt x="4274798" y="576580"/>
                  <a:pt x="4288664" y="583843"/>
                  <a:pt x="4301543" y="592429"/>
                </a:cubicBezTo>
                <a:cubicBezTo>
                  <a:pt x="4310129" y="605308"/>
                  <a:pt x="4316356" y="620120"/>
                  <a:pt x="4327301" y="631065"/>
                </a:cubicBezTo>
                <a:cubicBezTo>
                  <a:pt x="4343274" y="647038"/>
                  <a:pt x="4395516" y="680835"/>
                  <a:pt x="4417453" y="695460"/>
                </a:cubicBezTo>
                <a:cubicBezTo>
                  <a:pt x="4426039" y="708339"/>
                  <a:pt x="4435532" y="720657"/>
                  <a:pt x="4443211" y="734096"/>
                </a:cubicBezTo>
                <a:cubicBezTo>
                  <a:pt x="4452736" y="750765"/>
                  <a:pt x="4456678" y="770863"/>
                  <a:pt x="4468969" y="785612"/>
                </a:cubicBezTo>
                <a:cubicBezTo>
                  <a:pt x="4478878" y="797503"/>
                  <a:pt x="4494726" y="802783"/>
                  <a:pt x="4507605" y="811369"/>
                </a:cubicBezTo>
                <a:cubicBezTo>
                  <a:pt x="4511898" y="824248"/>
                  <a:pt x="4514413" y="837864"/>
                  <a:pt x="4520484" y="850006"/>
                </a:cubicBezTo>
                <a:cubicBezTo>
                  <a:pt x="4529901" y="868840"/>
                  <a:pt x="4576126" y="928488"/>
                  <a:pt x="4584879" y="940158"/>
                </a:cubicBezTo>
                <a:cubicBezTo>
                  <a:pt x="4593465" y="974502"/>
                  <a:pt x="4623783" y="1010320"/>
                  <a:pt x="4610636" y="1043189"/>
                </a:cubicBezTo>
                <a:cubicBezTo>
                  <a:pt x="4602050" y="1064654"/>
                  <a:pt x="4592996" y="1085938"/>
                  <a:pt x="4584879" y="1107584"/>
                </a:cubicBezTo>
                <a:cubicBezTo>
                  <a:pt x="4580112" y="1120295"/>
                  <a:pt x="4579530" y="1134925"/>
                  <a:pt x="4572000" y="1146220"/>
                </a:cubicBezTo>
                <a:cubicBezTo>
                  <a:pt x="4550134" y="1179019"/>
                  <a:pt x="4524964" y="1189017"/>
                  <a:pt x="4494726" y="1210615"/>
                </a:cubicBezTo>
                <a:cubicBezTo>
                  <a:pt x="4423999" y="1261134"/>
                  <a:pt x="4468201" y="1243004"/>
                  <a:pt x="4391695" y="1262130"/>
                </a:cubicBezTo>
                <a:cubicBezTo>
                  <a:pt x="4360819" y="1354766"/>
                  <a:pt x="4408156" y="1248963"/>
                  <a:pt x="4327301" y="1313646"/>
                </a:cubicBezTo>
                <a:cubicBezTo>
                  <a:pt x="4316700" y="1322126"/>
                  <a:pt x="4324021" y="1342683"/>
                  <a:pt x="4314422" y="1352282"/>
                </a:cubicBezTo>
                <a:cubicBezTo>
                  <a:pt x="4300847" y="1365857"/>
                  <a:pt x="4280079" y="1369454"/>
                  <a:pt x="4262907" y="1378040"/>
                </a:cubicBezTo>
                <a:cubicBezTo>
                  <a:pt x="4234807" y="1462340"/>
                  <a:pt x="4273835" y="1379601"/>
                  <a:pt x="4211391" y="1429555"/>
                </a:cubicBezTo>
                <a:cubicBezTo>
                  <a:pt x="4128167" y="1496133"/>
                  <a:pt x="4244113" y="1448698"/>
                  <a:pt x="4146997" y="1481071"/>
                </a:cubicBezTo>
                <a:cubicBezTo>
                  <a:pt x="4112653" y="1584103"/>
                  <a:pt x="4164169" y="1463899"/>
                  <a:pt x="4095481" y="1532586"/>
                </a:cubicBezTo>
                <a:cubicBezTo>
                  <a:pt x="4026791" y="1601275"/>
                  <a:pt x="4146998" y="1549757"/>
                  <a:pt x="4043966" y="1584102"/>
                </a:cubicBezTo>
                <a:cubicBezTo>
                  <a:pt x="4009621" y="1687136"/>
                  <a:pt x="4061139" y="1566928"/>
                  <a:pt x="3992450" y="1635617"/>
                </a:cubicBezTo>
                <a:cubicBezTo>
                  <a:pt x="3912876" y="1715191"/>
                  <a:pt x="4018668" y="1669808"/>
                  <a:pt x="3928056" y="1700012"/>
                </a:cubicBezTo>
                <a:cubicBezTo>
                  <a:pt x="3915177" y="1712891"/>
                  <a:pt x="3901079" y="1724656"/>
                  <a:pt x="3889419" y="1738648"/>
                </a:cubicBezTo>
                <a:cubicBezTo>
                  <a:pt x="3879510" y="1750539"/>
                  <a:pt x="3874607" y="1766340"/>
                  <a:pt x="3863662" y="1777285"/>
                </a:cubicBezTo>
                <a:cubicBezTo>
                  <a:pt x="3852717" y="1788230"/>
                  <a:pt x="3837904" y="1794457"/>
                  <a:pt x="3825025" y="1803043"/>
                </a:cubicBezTo>
                <a:cubicBezTo>
                  <a:pt x="3790680" y="1906074"/>
                  <a:pt x="3842197" y="1785869"/>
                  <a:pt x="3773510" y="1854558"/>
                </a:cubicBezTo>
                <a:cubicBezTo>
                  <a:pt x="3704824" y="1923245"/>
                  <a:pt x="3825024" y="1871731"/>
                  <a:pt x="3721994" y="1906074"/>
                </a:cubicBezTo>
                <a:cubicBezTo>
                  <a:pt x="3700529" y="1970468"/>
                  <a:pt x="3721994" y="1940417"/>
                  <a:pt x="3631842" y="1970468"/>
                </a:cubicBezTo>
                <a:lnTo>
                  <a:pt x="3593205" y="1983347"/>
                </a:lnTo>
                <a:cubicBezTo>
                  <a:pt x="3543853" y="2016249"/>
                  <a:pt x="3570047" y="2009105"/>
                  <a:pt x="3515932" y="2009105"/>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1776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77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80"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2438400" y="2286000"/>
            <a:ext cx="4419600" cy="3429000"/>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sp>
        <p:nvSpPr>
          <p:cNvPr id="5" name="Rectangle 4"/>
          <p:cNvSpPr/>
          <p:nvPr/>
        </p:nvSpPr>
        <p:spPr bwMode="auto">
          <a:xfrm>
            <a:off x="3505200" y="3276600"/>
            <a:ext cx="2286000" cy="1524000"/>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cxnSp>
        <p:nvCxnSpPr>
          <p:cNvPr id="7" name="Straight Connector 6"/>
          <p:cNvCxnSpPr/>
          <p:nvPr/>
        </p:nvCxnSpPr>
        <p:spPr bwMode="auto">
          <a:xfrm flipV="1">
            <a:off x="5791200" y="2286000"/>
            <a:ext cx="1066800" cy="9906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8"/>
          <p:cNvCxnSpPr/>
          <p:nvPr/>
        </p:nvCxnSpPr>
        <p:spPr bwMode="auto">
          <a:xfrm>
            <a:off x="2438400" y="2286000"/>
            <a:ext cx="1066800" cy="9906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0"/>
          <p:cNvCxnSpPr/>
          <p:nvPr/>
        </p:nvCxnSpPr>
        <p:spPr bwMode="auto">
          <a:xfrm flipV="1">
            <a:off x="2438400" y="4800600"/>
            <a:ext cx="1066800" cy="9144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a:off x="5791200" y="4800600"/>
            <a:ext cx="1066800" cy="9144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3"/>
          <p:cNvSpPr txBox="1"/>
          <p:nvPr/>
        </p:nvSpPr>
        <p:spPr>
          <a:xfrm>
            <a:off x="1066800" y="685800"/>
            <a:ext cx="7543800" cy="369332"/>
          </a:xfrm>
          <a:prstGeom prst="rect">
            <a:avLst/>
          </a:prstGeom>
          <a:noFill/>
        </p:spPr>
        <p:txBody>
          <a:bodyPr wrap="square" rtlCol="0">
            <a:spAutoFit/>
          </a:bodyPr>
          <a:lstStyle/>
          <a:p>
            <a:r>
              <a:rPr lang="en-US" dirty="0" smtClean="0"/>
              <a:t>Is it Hamiltonian? </a:t>
            </a:r>
            <a:endParaRPr lang="en-GB" dirty="0"/>
          </a:p>
        </p:txBody>
      </p:sp>
      <p:sp>
        <p:nvSpPr>
          <p:cNvPr id="17" name="TextBox 16"/>
          <p:cNvSpPr txBox="1"/>
          <p:nvPr/>
        </p:nvSpPr>
        <p:spPr>
          <a:xfrm>
            <a:off x="7315200" y="3657600"/>
            <a:ext cx="1524000" cy="369332"/>
          </a:xfrm>
          <a:prstGeom prst="rect">
            <a:avLst/>
          </a:prstGeom>
          <a:noFill/>
        </p:spPr>
        <p:txBody>
          <a:bodyPr wrap="square" rtlCol="0">
            <a:spAutoFit/>
          </a:bodyPr>
          <a:lstStyle/>
          <a:p>
            <a:r>
              <a:rPr lang="en-US" dirty="0" smtClean="0"/>
              <a:t>yes</a:t>
            </a:r>
            <a:endParaRPr lang="en-GB" dirty="0"/>
          </a:p>
        </p:txBody>
      </p:sp>
    </p:spTree>
    <p:extLst>
      <p:ext uri="{BB962C8B-B14F-4D97-AF65-F5344CB8AC3E}">
        <p14:creationId xmlns:p14="http://schemas.microsoft.com/office/powerpoint/2010/main" val="57768578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t>Hamiltonian Graph</a:t>
            </a:r>
          </a:p>
        </p:txBody>
      </p:sp>
      <p:sp>
        <p:nvSpPr>
          <p:cNvPr id="79875" name="Rectangle 3"/>
          <p:cNvSpPr>
            <a:spLocks noGrp="1" noChangeArrowheads="1"/>
          </p:cNvSpPr>
          <p:nvPr>
            <p:ph type="body" idx="1"/>
          </p:nvPr>
        </p:nvSpPr>
        <p:spPr>
          <a:xfrm>
            <a:off x="914400" y="1981200"/>
            <a:ext cx="7772400" cy="4114800"/>
          </a:xfrm>
        </p:spPr>
        <p:txBody>
          <a:bodyPr/>
          <a:lstStyle/>
          <a:p>
            <a:pPr algn="just">
              <a:lnSpc>
                <a:spcPct val="80000"/>
              </a:lnSpc>
            </a:pPr>
            <a:r>
              <a:rPr lang="en-US" sz="1800"/>
              <a:t>Similar notions may be defined for directed graphs, where edges (arcs) of a path or a cycle are required to point in the same direction, i.e., connected tail-to-head.</a:t>
            </a:r>
          </a:p>
          <a:p>
            <a:pPr algn="just">
              <a:lnSpc>
                <a:spcPct val="80000"/>
              </a:lnSpc>
              <a:buFont typeface="Wingdings" panose="05000000000000000000" pitchFamily="2" charset="2"/>
              <a:buNone/>
            </a:pPr>
            <a:endParaRPr lang="en-US" sz="1800"/>
          </a:p>
          <a:p>
            <a:pPr algn="just">
              <a:lnSpc>
                <a:spcPct val="80000"/>
              </a:lnSpc>
            </a:pPr>
            <a:r>
              <a:rPr lang="en-US" sz="1800"/>
              <a:t>The </a:t>
            </a:r>
            <a:r>
              <a:rPr lang="en-US" sz="1800" i="1"/>
              <a:t>Hamiltonian cycle problem</a:t>
            </a:r>
            <a:r>
              <a:rPr lang="en-US" sz="1800"/>
              <a:t> or </a:t>
            </a:r>
            <a:r>
              <a:rPr lang="en-US" sz="1800" i="1"/>
              <a:t>Hamiltonian circuit problem</a:t>
            </a:r>
            <a:r>
              <a:rPr lang="en-US" sz="1800"/>
              <a:t> in graph theory  is to find a Hamiltonian cycle in a given graph. The </a:t>
            </a:r>
            <a:r>
              <a:rPr lang="en-US" sz="1800" i="1"/>
              <a:t>Hamiltonian path problem</a:t>
            </a:r>
            <a:r>
              <a:rPr lang="en-US" sz="1800"/>
              <a:t> is to find a Hamiltonian path in a given graph.</a:t>
            </a:r>
          </a:p>
          <a:p>
            <a:pPr algn="just">
              <a:lnSpc>
                <a:spcPct val="80000"/>
              </a:lnSpc>
              <a:buFont typeface="Wingdings" panose="05000000000000000000" pitchFamily="2" charset="2"/>
              <a:buNone/>
            </a:pPr>
            <a:endParaRPr lang="en-US" sz="1800"/>
          </a:p>
          <a:p>
            <a:pPr algn="just">
              <a:lnSpc>
                <a:spcPct val="80000"/>
              </a:lnSpc>
            </a:pPr>
            <a:r>
              <a:rPr lang="en-US" sz="1800"/>
              <a:t>There is a simple relation between the two problems. The Hamiltonian path problem for graph </a:t>
            </a:r>
            <a:r>
              <a:rPr lang="en-US" sz="1800" b="1"/>
              <a:t>G</a:t>
            </a:r>
            <a:r>
              <a:rPr lang="en-US" sz="1800"/>
              <a:t> is equivalent to the Hamiltonian cycle problem in a graph </a:t>
            </a:r>
            <a:r>
              <a:rPr lang="en-US" sz="1800" b="1"/>
              <a:t>H</a:t>
            </a:r>
            <a:r>
              <a:rPr lang="en-US" sz="1800"/>
              <a:t> obtained from </a:t>
            </a:r>
            <a:r>
              <a:rPr lang="en-US" sz="1800" b="1"/>
              <a:t>G</a:t>
            </a:r>
            <a:r>
              <a:rPr lang="en-US" sz="1800"/>
              <a:t> by adding a new vertex and connecting it to all vertices of </a:t>
            </a:r>
            <a:r>
              <a:rPr lang="en-US" sz="1800" b="1"/>
              <a:t>G</a:t>
            </a:r>
            <a:r>
              <a:rPr lang="en-US" sz="1800"/>
              <a:t>.</a:t>
            </a:r>
          </a:p>
          <a:p>
            <a:pPr algn="just">
              <a:lnSpc>
                <a:spcPct val="80000"/>
              </a:lnSpc>
              <a:buFont typeface="Wingdings" panose="05000000000000000000" pitchFamily="2" charset="2"/>
              <a:buNone/>
            </a:pPr>
            <a:endParaRPr lang="en-US" sz="1800"/>
          </a:p>
          <a:p>
            <a:pPr algn="just">
              <a:lnSpc>
                <a:spcPct val="80000"/>
              </a:lnSpc>
            </a:pPr>
            <a:r>
              <a:rPr lang="en-US" sz="1800"/>
              <a:t>Both problems are NP-complete. However, certain classes of graphs always contain Hamiltonian paths. For example, it is known that every tournament has an odd number of Hamiltonian paths.</a:t>
            </a:r>
          </a:p>
          <a:p>
            <a:pPr>
              <a:lnSpc>
                <a:spcPct val="80000"/>
              </a:lnSpc>
            </a:pPr>
            <a:endParaRPr lang="en-US" sz="180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a:t>Hamiltonian Graph</a:t>
            </a:r>
          </a:p>
        </p:txBody>
      </p:sp>
      <p:sp>
        <p:nvSpPr>
          <p:cNvPr id="118787" name="Rectangle 3"/>
          <p:cNvSpPr>
            <a:spLocks noGrp="1" noChangeArrowheads="1"/>
          </p:cNvSpPr>
          <p:nvPr>
            <p:ph type="body" idx="1"/>
          </p:nvPr>
        </p:nvSpPr>
        <p:spPr/>
        <p:txBody>
          <a:bodyPr/>
          <a:lstStyle/>
          <a:p>
            <a:pPr algn="just"/>
            <a:r>
              <a:rPr lang="en-US" sz="2400" b="1"/>
              <a:t>DIRAC’S Theorem:</a:t>
            </a:r>
            <a:r>
              <a:rPr lang="en-US" sz="2400"/>
              <a:t> if G is a simple graph with n vertices with n ≥ 3 such that the degree of every vertex in G is at least n/2 then G has a Hamilton circuit.</a:t>
            </a:r>
          </a:p>
          <a:p>
            <a:pPr algn="just">
              <a:buFont typeface="Wingdings" panose="05000000000000000000" pitchFamily="2" charset="2"/>
              <a:buNone/>
            </a:pPr>
            <a:endParaRPr lang="en-US" sz="2400"/>
          </a:p>
          <a:p>
            <a:pPr algn="just"/>
            <a:r>
              <a:rPr lang="en-US" sz="2400" b="1"/>
              <a:t>ORE’S Theorem:</a:t>
            </a:r>
            <a:r>
              <a:rPr lang="en-US" sz="2400"/>
              <a:t> if G is a simple graph with n vertices with n ≥ 3 such that deg (u) + deg (v) ≥ n for every pair of nonadjacent vertices u and v in G, then G has a Hamilton circuit.</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da-DK"/>
              <a:t>Shortest Path</a:t>
            </a:r>
          </a:p>
        </p:txBody>
      </p:sp>
      <p:sp>
        <p:nvSpPr>
          <p:cNvPr id="120835" name="Rectangle 3"/>
          <p:cNvSpPr>
            <a:spLocks noGrp="1" noChangeArrowheads="1"/>
          </p:cNvSpPr>
          <p:nvPr>
            <p:ph type="body" idx="1"/>
          </p:nvPr>
        </p:nvSpPr>
        <p:spPr/>
        <p:txBody>
          <a:bodyPr/>
          <a:lstStyle/>
          <a:p>
            <a:pPr>
              <a:lnSpc>
                <a:spcPct val="90000"/>
              </a:lnSpc>
            </a:pPr>
            <a:r>
              <a:rPr lang="da-DK" sz="2000"/>
              <a:t>Generalize distance to weighted setting</a:t>
            </a:r>
          </a:p>
          <a:p>
            <a:pPr>
              <a:lnSpc>
                <a:spcPct val="90000"/>
              </a:lnSpc>
            </a:pPr>
            <a:r>
              <a:rPr lang="da-DK" sz="2000"/>
              <a:t>Digraph </a:t>
            </a:r>
            <a:r>
              <a:rPr lang="da-DK" sz="2000" i="1"/>
              <a:t>G</a:t>
            </a:r>
            <a:r>
              <a:rPr lang="da-DK" sz="2000"/>
              <a:t> = (</a:t>
            </a:r>
            <a:r>
              <a:rPr lang="da-DK" sz="2000" i="1"/>
              <a:t>V</a:t>
            </a:r>
            <a:r>
              <a:rPr lang="da-DK" sz="2000"/>
              <a:t>,</a:t>
            </a:r>
            <a:r>
              <a:rPr lang="da-DK" sz="2000" i="1"/>
              <a:t>E</a:t>
            </a:r>
            <a:r>
              <a:rPr lang="da-DK" sz="2000"/>
              <a:t>) with weight function </a:t>
            </a:r>
            <a:r>
              <a:rPr lang="en-US" sz="2000" i="1"/>
              <a:t>W</a:t>
            </a:r>
            <a:r>
              <a:rPr lang="en-US" sz="2000"/>
              <a:t>: </a:t>
            </a:r>
            <a:r>
              <a:rPr lang="en-US" sz="2000" i="1"/>
              <a:t>E</a:t>
            </a:r>
            <a:r>
              <a:rPr lang="en-US" sz="2000"/>
              <a:t> </a:t>
            </a:r>
            <a:r>
              <a:rPr lang="en-GB" sz="2000">
                <a:latin typeface="Symbol" panose="05050102010706020507" pitchFamily="18" charset="2"/>
              </a:rPr>
              <a:t>®</a:t>
            </a:r>
            <a:r>
              <a:rPr lang="en-US" sz="2000"/>
              <a:t> </a:t>
            </a:r>
            <a:r>
              <a:rPr lang="en-US" sz="2000" i="1"/>
              <a:t>R </a:t>
            </a:r>
            <a:r>
              <a:rPr lang="en-US" sz="2000"/>
              <a:t>(assigning real values to edges)</a:t>
            </a:r>
            <a:endParaRPr lang="da-DK" sz="2000"/>
          </a:p>
          <a:p>
            <a:pPr>
              <a:lnSpc>
                <a:spcPct val="90000"/>
              </a:lnSpc>
            </a:pPr>
            <a:r>
              <a:rPr lang="da-DK" sz="2000"/>
              <a:t>Weight of path </a:t>
            </a:r>
            <a:r>
              <a:rPr lang="da-DK" sz="2000" i="1"/>
              <a:t>p</a:t>
            </a:r>
            <a:r>
              <a:rPr lang="da-DK" sz="2000"/>
              <a:t> = </a:t>
            </a:r>
            <a:r>
              <a:rPr lang="da-DK" sz="2000" i="1"/>
              <a:t>v</a:t>
            </a:r>
            <a:r>
              <a:rPr lang="da-DK" sz="2000" baseline="-25000"/>
              <a:t>1</a:t>
            </a:r>
            <a:r>
              <a:rPr lang="da-DK" sz="2000"/>
              <a:t> </a:t>
            </a:r>
            <a:r>
              <a:rPr lang="en-GB" sz="2000">
                <a:latin typeface="Symbol" panose="05050102010706020507" pitchFamily="18" charset="2"/>
              </a:rPr>
              <a:t>®</a:t>
            </a:r>
            <a:r>
              <a:rPr lang="da-DK" sz="2000"/>
              <a:t> </a:t>
            </a:r>
            <a:r>
              <a:rPr lang="da-DK" sz="2000" i="1"/>
              <a:t>v</a:t>
            </a:r>
            <a:r>
              <a:rPr lang="da-DK" sz="2000" baseline="-25000"/>
              <a:t>2</a:t>
            </a:r>
            <a:r>
              <a:rPr lang="da-DK" sz="2000"/>
              <a:t> </a:t>
            </a:r>
            <a:r>
              <a:rPr lang="en-GB" sz="2000">
                <a:latin typeface="Symbol" panose="05050102010706020507" pitchFamily="18" charset="2"/>
              </a:rPr>
              <a:t>®</a:t>
            </a:r>
            <a:r>
              <a:rPr lang="da-DK" sz="2000"/>
              <a:t> … </a:t>
            </a:r>
            <a:r>
              <a:rPr lang="en-GB" sz="2000">
                <a:latin typeface="Symbol" panose="05050102010706020507" pitchFamily="18" charset="2"/>
              </a:rPr>
              <a:t>®</a:t>
            </a:r>
            <a:r>
              <a:rPr lang="da-DK" sz="2000"/>
              <a:t> </a:t>
            </a:r>
            <a:r>
              <a:rPr lang="da-DK" sz="2000" i="1"/>
              <a:t>v</a:t>
            </a:r>
            <a:r>
              <a:rPr lang="da-DK" sz="2000" baseline="-25000"/>
              <a:t>k</a:t>
            </a:r>
            <a:r>
              <a:rPr lang="da-DK" sz="2000"/>
              <a:t> is</a:t>
            </a:r>
          </a:p>
          <a:p>
            <a:pPr>
              <a:lnSpc>
                <a:spcPct val="90000"/>
              </a:lnSpc>
              <a:buFont typeface="Wingdings" panose="05000000000000000000" pitchFamily="2" charset="2"/>
              <a:buNone/>
            </a:pPr>
            <a:endParaRPr lang="da-DK" sz="2000"/>
          </a:p>
          <a:p>
            <a:pPr>
              <a:lnSpc>
                <a:spcPct val="90000"/>
              </a:lnSpc>
              <a:buFont typeface="Wingdings" panose="05000000000000000000" pitchFamily="2" charset="2"/>
              <a:buNone/>
            </a:pPr>
            <a:endParaRPr lang="da-DK" sz="2800"/>
          </a:p>
          <a:p>
            <a:pPr>
              <a:lnSpc>
                <a:spcPct val="90000"/>
              </a:lnSpc>
            </a:pPr>
            <a:endParaRPr lang="da-DK" sz="2000"/>
          </a:p>
          <a:p>
            <a:pPr>
              <a:lnSpc>
                <a:spcPct val="90000"/>
              </a:lnSpc>
            </a:pPr>
            <a:r>
              <a:rPr lang="da-DK" sz="2000"/>
              <a:t>Shortest path = a path of the minimum weight</a:t>
            </a:r>
          </a:p>
          <a:p>
            <a:pPr>
              <a:lnSpc>
                <a:spcPct val="90000"/>
              </a:lnSpc>
            </a:pPr>
            <a:r>
              <a:rPr lang="da-DK" sz="2000"/>
              <a:t>Applications</a:t>
            </a:r>
          </a:p>
          <a:p>
            <a:pPr lvl="1">
              <a:lnSpc>
                <a:spcPct val="90000"/>
              </a:lnSpc>
            </a:pPr>
            <a:r>
              <a:rPr lang="da-DK" sz="2000"/>
              <a:t>static/dynamic network routing</a:t>
            </a:r>
          </a:p>
          <a:p>
            <a:pPr lvl="1">
              <a:lnSpc>
                <a:spcPct val="90000"/>
              </a:lnSpc>
            </a:pPr>
            <a:r>
              <a:rPr lang="da-DK" sz="2000"/>
              <a:t>robot motion planning</a:t>
            </a:r>
          </a:p>
          <a:p>
            <a:pPr lvl="1">
              <a:lnSpc>
                <a:spcPct val="90000"/>
              </a:lnSpc>
            </a:pPr>
            <a:r>
              <a:rPr lang="da-DK" sz="2000"/>
              <a:t>map/route generation in traffic</a:t>
            </a:r>
          </a:p>
        </p:txBody>
      </p:sp>
      <p:graphicFrame>
        <p:nvGraphicFramePr>
          <p:cNvPr id="120836" name="Object 4"/>
          <p:cNvGraphicFramePr>
            <a:graphicFrameLocks noChangeAspect="1"/>
          </p:cNvGraphicFramePr>
          <p:nvPr/>
        </p:nvGraphicFramePr>
        <p:xfrm>
          <a:off x="2713038" y="3481388"/>
          <a:ext cx="2673350" cy="917575"/>
        </p:xfrm>
        <a:graphic>
          <a:graphicData uri="http://schemas.openxmlformats.org/presentationml/2006/ole">
            <mc:AlternateContent xmlns:mc="http://schemas.openxmlformats.org/markup-compatibility/2006">
              <mc:Choice xmlns:v="urn:schemas-microsoft-com:vml" Requires="v">
                <p:oleObj spid="_x0000_s120853" name="Equation" r:id="rId3" imgW="1257120" imgH="431640" progId="Equation.DSMT4">
                  <p:embed/>
                </p:oleObj>
              </mc:Choice>
              <mc:Fallback>
                <p:oleObj name="Equation" r:id="rId3" imgW="1257120" imgH="4316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3038" y="3481388"/>
                        <a:ext cx="2673350"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t>Shortest-Path Problems		</a:t>
            </a:r>
          </a:p>
        </p:txBody>
      </p:sp>
      <p:sp>
        <p:nvSpPr>
          <p:cNvPr id="121859" name="Rectangle 3"/>
          <p:cNvSpPr>
            <a:spLocks noGrp="1" noChangeArrowheads="1"/>
          </p:cNvSpPr>
          <p:nvPr>
            <p:ph type="body" idx="1"/>
          </p:nvPr>
        </p:nvSpPr>
        <p:spPr>
          <a:xfrm>
            <a:off x="1182688" y="2017713"/>
            <a:ext cx="7772400" cy="4103687"/>
          </a:xfrm>
        </p:spPr>
        <p:txBody>
          <a:bodyPr/>
          <a:lstStyle/>
          <a:p>
            <a:r>
              <a:rPr lang="en-US" sz="2800"/>
              <a:t>Shortest-Path problems</a:t>
            </a:r>
          </a:p>
          <a:p>
            <a:pPr lvl="1"/>
            <a:r>
              <a:rPr lang="en-US" sz="2400" b="1"/>
              <a:t>Single-source (single-destination). </a:t>
            </a:r>
            <a:r>
              <a:rPr lang="en-US" sz="2400"/>
              <a:t>Find a shortest path from a given source (vertex </a:t>
            </a:r>
            <a:r>
              <a:rPr lang="en-US" sz="2400" i="1"/>
              <a:t>s</a:t>
            </a:r>
            <a:r>
              <a:rPr lang="en-US" sz="2400"/>
              <a:t>) to each of the vertices. The topic of this lecture.</a:t>
            </a:r>
          </a:p>
          <a:p>
            <a:pPr lvl="1"/>
            <a:r>
              <a:rPr lang="en-US" sz="2400" b="1"/>
              <a:t>Single-pair. </a:t>
            </a:r>
            <a:r>
              <a:rPr lang="en-US" sz="2400"/>
              <a:t>Given two vertices, find a shortest path between them. Solution to single-source problem solves this problem efficiently, too.</a:t>
            </a:r>
          </a:p>
          <a:p>
            <a:pPr lvl="1"/>
            <a:r>
              <a:rPr lang="en-US" sz="2400" b="1"/>
              <a:t>All-pairs. </a:t>
            </a:r>
            <a:r>
              <a:rPr lang="en-US" sz="2400"/>
              <a:t>Find shortest-paths for every pair of vertices. Dynamic programming algorithm. </a:t>
            </a:r>
          </a:p>
          <a:p>
            <a:pPr lvl="1"/>
            <a:r>
              <a:rPr lang="en-US" sz="2400"/>
              <a:t>Unweighted shortest-paths – BFS.  </a:t>
            </a:r>
            <a:r>
              <a:rPr lang="en-US" sz="2400" b="1"/>
              <a:t> </a:t>
            </a:r>
            <a:r>
              <a:rPr lang="en-US" sz="2400"/>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Definitions – Graph Type</a:t>
            </a:r>
          </a:p>
        </p:txBody>
      </p:sp>
      <p:sp>
        <p:nvSpPr>
          <p:cNvPr id="12291" name="Rectangle 3"/>
          <p:cNvSpPr>
            <a:spLocks noGrp="1" noChangeArrowheads="1"/>
          </p:cNvSpPr>
          <p:nvPr>
            <p:ph type="body" idx="1"/>
          </p:nvPr>
        </p:nvSpPr>
        <p:spPr>
          <a:xfrm>
            <a:off x="1182688" y="2017713"/>
            <a:ext cx="7772400" cy="4535487"/>
          </a:xfrm>
        </p:spPr>
        <p:txBody>
          <a:bodyPr/>
          <a:lstStyle/>
          <a:p>
            <a:pPr algn="just">
              <a:buFont typeface="Wingdings" panose="05000000000000000000" pitchFamily="2" charset="2"/>
              <a:buNone/>
            </a:pPr>
            <a:r>
              <a:rPr lang="en-US" sz="2400"/>
              <a:t>	</a:t>
            </a:r>
            <a:r>
              <a:rPr lang="en-US" sz="2000" b="1"/>
              <a:t>Simple (Undirected) Graph:</a:t>
            </a:r>
            <a:r>
              <a:rPr lang="en-US" sz="2000" i="1"/>
              <a:t> </a:t>
            </a:r>
            <a:r>
              <a:rPr lang="en-US" sz="2000"/>
              <a:t>consists of V, a nonempty set of vertices, and E, a set of unordered pairs of distinct elements of V called edges (undirected) </a:t>
            </a:r>
          </a:p>
          <a:p>
            <a:pPr algn="just">
              <a:buFont typeface="Wingdings" panose="05000000000000000000" pitchFamily="2" charset="2"/>
              <a:buNone/>
            </a:pPr>
            <a:r>
              <a:rPr lang="en-US" sz="2000"/>
              <a:t>	</a:t>
            </a:r>
            <a:r>
              <a:rPr lang="en-US" sz="2000">
                <a:solidFill>
                  <a:srgbClr val="237AC1"/>
                </a:solidFill>
              </a:rPr>
              <a:t>Representation Example: G(V, E), V = {u, v, w}, E = {{u, v}, {v, w}, {u, w}}</a:t>
            </a:r>
          </a:p>
          <a:p>
            <a:pPr algn="just">
              <a:buFont typeface="Wingdings" panose="05000000000000000000" pitchFamily="2" charset="2"/>
              <a:buNone/>
            </a:pPr>
            <a:endParaRPr lang="en-US" sz="2400">
              <a:solidFill>
                <a:srgbClr val="237AC1"/>
              </a:solidFill>
            </a:endParaRPr>
          </a:p>
          <a:p>
            <a:pPr algn="just">
              <a:buFont typeface="Wingdings" panose="05000000000000000000" pitchFamily="2" charset="2"/>
              <a:buNone/>
            </a:pPr>
            <a:endParaRPr lang="en-US" sz="2400"/>
          </a:p>
          <a:p>
            <a:pPr algn="just">
              <a:buFont typeface="Wingdings" panose="05000000000000000000" pitchFamily="2" charset="2"/>
              <a:buNone/>
            </a:pPr>
            <a:endParaRPr lang="en-US" sz="2400"/>
          </a:p>
          <a:p>
            <a:pPr algn="just">
              <a:buFont typeface="Wingdings" panose="05000000000000000000" pitchFamily="2" charset="2"/>
              <a:buNone/>
            </a:pPr>
            <a:endParaRPr lang="en-US" sz="2400"/>
          </a:p>
        </p:txBody>
      </p:sp>
      <p:sp>
        <p:nvSpPr>
          <p:cNvPr id="12293" name="Oval 5"/>
          <p:cNvSpPr>
            <a:spLocks noChangeArrowheads="1"/>
          </p:cNvSpPr>
          <p:nvPr/>
        </p:nvSpPr>
        <p:spPr bwMode="auto">
          <a:xfrm>
            <a:off x="2971800" y="3962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u</a:t>
            </a:r>
          </a:p>
        </p:txBody>
      </p:sp>
      <p:sp>
        <p:nvSpPr>
          <p:cNvPr id="12295" name="Oval 7"/>
          <p:cNvSpPr>
            <a:spLocks noChangeArrowheads="1"/>
          </p:cNvSpPr>
          <p:nvPr/>
        </p:nvSpPr>
        <p:spPr bwMode="auto">
          <a:xfrm>
            <a:off x="5105400" y="40386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v</a:t>
            </a:r>
          </a:p>
        </p:txBody>
      </p:sp>
      <p:sp>
        <p:nvSpPr>
          <p:cNvPr id="12296" name="Oval 8"/>
          <p:cNvSpPr>
            <a:spLocks noChangeArrowheads="1"/>
          </p:cNvSpPr>
          <p:nvPr/>
        </p:nvSpPr>
        <p:spPr bwMode="auto">
          <a:xfrm>
            <a:off x="3962400" y="51816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w</a:t>
            </a:r>
          </a:p>
        </p:txBody>
      </p:sp>
      <p:sp>
        <p:nvSpPr>
          <p:cNvPr id="12297" name="Line 9"/>
          <p:cNvSpPr>
            <a:spLocks noChangeShapeType="1"/>
          </p:cNvSpPr>
          <p:nvPr/>
        </p:nvSpPr>
        <p:spPr bwMode="auto">
          <a:xfrm>
            <a:off x="3352800" y="4191000"/>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298" name="Line 10"/>
          <p:cNvSpPr>
            <a:spLocks noChangeShapeType="1"/>
          </p:cNvSpPr>
          <p:nvPr/>
        </p:nvSpPr>
        <p:spPr bwMode="auto">
          <a:xfrm flipH="1">
            <a:off x="4267200" y="4419600"/>
            <a:ext cx="914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299" name="Line 11"/>
          <p:cNvSpPr>
            <a:spLocks noChangeShapeType="1"/>
          </p:cNvSpPr>
          <p:nvPr/>
        </p:nvSpPr>
        <p:spPr bwMode="auto">
          <a:xfrm>
            <a:off x="3276600" y="4343400"/>
            <a:ext cx="7620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da-DK"/>
              <a:t>Optimal Substructure</a:t>
            </a:r>
          </a:p>
        </p:txBody>
      </p:sp>
      <p:sp>
        <p:nvSpPr>
          <p:cNvPr id="122883" name="Rectangle 3"/>
          <p:cNvSpPr>
            <a:spLocks noGrp="1" noChangeArrowheads="1"/>
          </p:cNvSpPr>
          <p:nvPr>
            <p:ph type="body" idx="1"/>
          </p:nvPr>
        </p:nvSpPr>
        <p:spPr/>
        <p:txBody>
          <a:bodyPr/>
          <a:lstStyle/>
          <a:p>
            <a:r>
              <a:rPr lang="da-DK" i="1"/>
              <a:t>Theorem</a:t>
            </a:r>
            <a:r>
              <a:rPr lang="da-DK"/>
              <a:t>: subpaths of shortest paths are shortest paths</a:t>
            </a:r>
          </a:p>
          <a:p>
            <a:r>
              <a:rPr lang="da-DK"/>
              <a:t>Proof (”cut and paste”)</a:t>
            </a:r>
          </a:p>
          <a:p>
            <a:pPr lvl="1"/>
            <a:r>
              <a:rPr lang="da-DK"/>
              <a:t>if some subpath were not the shortest path, one could substitute the shorter subpath and create a shorter total path</a:t>
            </a:r>
          </a:p>
        </p:txBody>
      </p:sp>
      <p:graphicFrame>
        <p:nvGraphicFramePr>
          <p:cNvPr id="122884" name="Object 4"/>
          <p:cNvGraphicFramePr>
            <a:graphicFrameLocks noChangeAspect="1"/>
          </p:cNvGraphicFramePr>
          <p:nvPr/>
        </p:nvGraphicFramePr>
        <p:xfrm>
          <a:off x="1447800" y="5334000"/>
          <a:ext cx="6029325" cy="638175"/>
        </p:xfrm>
        <a:graphic>
          <a:graphicData uri="http://schemas.openxmlformats.org/presentationml/2006/ole">
            <mc:AlternateContent xmlns:mc="http://schemas.openxmlformats.org/markup-compatibility/2006">
              <mc:Choice xmlns:v="urn:schemas-microsoft-com:vml" Requires="v">
                <p:oleObj spid="_x0000_s122901" name="Photo Editor Photo" r:id="rId3" imgW="6028571" imgH="638264" progId="MSPhotoEd.3">
                  <p:embed/>
                </p:oleObj>
              </mc:Choice>
              <mc:Fallback>
                <p:oleObj name="Photo Editor Photo" r:id="rId3" imgW="6028571" imgH="638264" progId="MSPhotoEd.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5334000"/>
                        <a:ext cx="602932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t>Negative Weights and Cycles?</a:t>
            </a:r>
          </a:p>
        </p:txBody>
      </p:sp>
      <p:sp>
        <p:nvSpPr>
          <p:cNvPr id="123907" name="Rectangle 3"/>
          <p:cNvSpPr>
            <a:spLocks noGrp="1" noChangeArrowheads="1"/>
          </p:cNvSpPr>
          <p:nvPr>
            <p:ph type="body" idx="1"/>
          </p:nvPr>
        </p:nvSpPr>
        <p:spPr/>
        <p:txBody>
          <a:bodyPr/>
          <a:lstStyle/>
          <a:p>
            <a:pPr>
              <a:lnSpc>
                <a:spcPct val="90000"/>
              </a:lnSpc>
            </a:pPr>
            <a:r>
              <a:rPr lang="en-US" sz="2400"/>
              <a:t>Negative edges are OK, as long as there are no </a:t>
            </a:r>
            <a:r>
              <a:rPr lang="en-US" sz="2400" i="1"/>
              <a:t>negative weight cycles </a:t>
            </a:r>
            <a:r>
              <a:rPr lang="en-US" sz="2400"/>
              <a:t>(otherwise paths with arbitrary small “lengths” would be possible)</a:t>
            </a:r>
          </a:p>
          <a:p>
            <a:pPr>
              <a:lnSpc>
                <a:spcPct val="90000"/>
              </a:lnSpc>
            </a:pPr>
            <a:r>
              <a:rPr lang="en-US" sz="2400"/>
              <a:t>Shortest-paths can have no cycles (otherwise we could improve them by removing cycles)</a:t>
            </a:r>
            <a:endParaRPr lang="en-US" sz="2400" i="1"/>
          </a:p>
          <a:p>
            <a:pPr lvl="1">
              <a:lnSpc>
                <a:spcPct val="90000"/>
              </a:lnSpc>
            </a:pPr>
            <a:r>
              <a:rPr lang="en-US" sz="2400"/>
              <a:t>Any shortest-path in graph </a:t>
            </a:r>
            <a:r>
              <a:rPr lang="en-US" sz="2400" i="1"/>
              <a:t>G</a:t>
            </a:r>
            <a:r>
              <a:rPr lang="en-US" sz="2400"/>
              <a:t> can be no longer than </a:t>
            </a:r>
            <a:r>
              <a:rPr lang="en-US" sz="2400" i="1"/>
              <a:t>n – </a:t>
            </a:r>
            <a:r>
              <a:rPr lang="en-US" sz="2400"/>
              <a:t>1 edges, where </a:t>
            </a:r>
            <a:r>
              <a:rPr lang="en-US" sz="2400" i="1"/>
              <a:t>n</a:t>
            </a:r>
            <a:r>
              <a:rPr lang="en-US" sz="2400"/>
              <a:t> is the number of vertices</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a:t>Shortest Path Tree</a:t>
            </a:r>
          </a:p>
        </p:txBody>
      </p:sp>
      <p:sp>
        <p:nvSpPr>
          <p:cNvPr id="124931" name="Rectangle 3"/>
          <p:cNvSpPr>
            <a:spLocks noGrp="1" noChangeArrowheads="1"/>
          </p:cNvSpPr>
          <p:nvPr>
            <p:ph type="body" idx="1"/>
          </p:nvPr>
        </p:nvSpPr>
        <p:spPr/>
        <p:txBody>
          <a:bodyPr/>
          <a:lstStyle/>
          <a:p>
            <a:pPr>
              <a:lnSpc>
                <a:spcPct val="90000"/>
              </a:lnSpc>
            </a:pPr>
            <a:r>
              <a:rPr lang="en-US" sz="2000"/>
              <a:t>The result of the algorithms – a </a:t>
            </a:r>
            <a:r>
              <a:rPr lang="en-US" sz="2000" i="1"/>
              <a:t>shortest  path tree. </a:t>
            </a:r>
            <a:r>
              <a:rPr lang="en-US" sz="2000"/>
              <a:t>For each vertex </a:t>
            </a:r>
            <a:r>
              <a:rPr lang="en-US" sz="2000" i="1"/>
              <a:t>v, </a:t>
            </a:r>
            <a:r>
              <a:rPr lang="en-US" sz="2000"/>
              <a:t>it </a:t>
            </a:r>
          </a:p>
          <a:p>
            <a:pPr lvl="1">
              <a:lnSpc>
                <a:spcPct val="90000"/>
              </a:lnSpc>
            </a:pPr>
            <a:r>
              <a:rPr lang="en-US" sz="2000"/>
              <a:t>records a shortest path from the start vertex </a:t>
            </a:r>
            <a:r>
              <a:rPr lang="en-US" sz="2000" i="1"/>
              <a:t>s  </a:t>
            </a:r>
            <a:r>
              <a:rPr lang="en-US" sz="2000"/>
              <a:t>to </a:t>
            </a:r>
            <a:r>
              <a:rPr lang="en-US" sz="2000" i="1"/>
              <a:t>v. v</a:t>
            </a:r>
            <a:r>
              <a:rPr lang="en-US" sz="2000"/>
              <a:t>.</a:t>
            </a:r>
            <a:r>
              <a:rPr lang="en-US" sz="2000" b="1"/>
              <a:t>parent</a:t>
            </a:r>
            <a:r>
              <a:rPr lang="en-US" sz="2000"/>
              <a:t>() gives a predecessor of v in this shortest path</a:t>
            </a:r>
          </a:p>
          <a:p>
            <a:pPr lvl="1">
              <a:lnSpc>
                <a:spcPct val="90000"/>
              </a:lnSpc>
            </a:pPr>
            <a:r>
              <a:rPr lang="en-US" sz="2000"/>
              <a:t>gives a shortest path length from </a:t>
            </a:r>
            <a:r>
              <a:rPr lang="en-US" sz="2000" i="1"/>
              <a:t>s </a:t>
            </a:r>
            <a:r>
              <a:rPr lang="en-US" sz="2000"/>
              <a:t>to </a:t>
            </a:r>
            <a:r>
              <a:rPr lang="en-US" sz="2000" i="1"/>
              <a:t>v</a:t>
            </a:r>
            <a:r>
              <a:rPr lang="en-US" sz="2000"/>
              <a:t>, which is recorded in </a:t>
            </a:r>
            <a:r>
              <a:rPr lang="en-US" sz="2000" i="1"/>
              <a:t>v</a:t>
            </a:r>
            <a:r>
              <a:rPr lang="en-US" sz="2000"/>
              <a:t>.</a:t>
            </a:r>
            <a:r>
              <a:rPr lang="en-US" sz="2000" b="1"/>
              <a:t>d</a:t>
            </a:r>
            <a:r>
              <a:rPr lang="en-US" sz="2000"/>
              <a:t>().</a:t>
            </a:r>
          </a:p>
          <a:p>
            <a:pPr>
              <a:lnSpc>
                <a:spcPct val="90000"/>
              </a:lnSpc>
            </a:pPr>
            <a:r>
              <a:rPr lang="en-US" sz="2000"/>
              <a:t>The same pseudo-code assumptions are used.</a:t>
            </a:r>
          </a:p>
          <a:p>
            <a:pPr>
              <a:lnSpc>
                <a:spcPct val="90000"/>
              </a:lnSpc>
            </a:pPr>
            <a:r>
              <a:rPr lang="en-US" sz="2000" b="1"/>
              <a:t>Vertex</a:t>
            </a:r>
            <a:r>
              <a:rPr lang="en-US" sz="2000" i="1"/>
              <a:t> </a:t>
            </a:r>
            <a:r>
              <a:rPr lang="en-US" sz="2000"/>
              <a:t>ADT with operations:</a:t>
            </a:r>
          </a:p>
          <a:p>
            <a:pPr lvl="1">
              <a:lnSpc>
                <a:spcPct val="90000"/>
              </a:lnSpc>
            </a:pPr>
            <a:r>
              <a:rPr lang="en-US" sz="2000" b="1"/>
              <a:t>adjacent()</a:t>
            </a:r>
            <a:r>
              <a:rPr lang="en-US" sz="2000"/>
              <a:t>:</a:t>
            </a:r>
            <a:r>
              <a:rPr lang="en-US" sz="2000" i="1"/>
              <a:t>VertexSet</a:t>
            </a:r>
          </a:p>
          <a:p>
            <a:pPr lvl="1">
              <a:lnSpc>
                <a:spcPct val="90000"/>
              </a:lnSpc>
            </a:pPr>
            <a:r>
              <a:rPr lang="en-US" sz="2000" b="1"/>
              <a:t>d():</a:t>
            </a:r>
            <a:r>
              <a:rPr lang="en-US" sz="2000" i="1"/>
              <a:t>int  </a:t>
            </a:r>
            <a:r>
              <a:rPr lang="en-US" sz="2000"/>
              <a:t>and  </a:t>
            </a:r>
            <a:r>
              <a:rPr lang="en-US" sz="2000" b="1"/>
              <a:t>setd(</a:t>
            </a:r>
            <a:r>
              <a:rPr lang="en-US" sz="2000"/>
              <a:t>k:</a:t>
            </a:r>
            <a:r>
              <a:rPr lang="en-US" sz="2000" i="1"/>
              <a:t>int</a:t>
            </a:r>
            <a:r>
              <a:rPr lang="en-US" sz="2000" b="1"/>
              <a:t>)</a:t>
            </a:r>
          </a:p>
          <a:p>
            <a:pPr lvl="1">
              <a:lnSpc>
                <a:spcPct val="90000"/>
              </a:lnSpc>
            </a:pPr>
            <a:r>
              <a:rPr lang="en-US" sz="2000" b="1"/>
              <a:t>parent():</a:t>
            </a:r>
            <a:r>
              <a:rPr lang="en-US" sz="2000" i="1"/>
              <a:t>Vertex  </a:t>
            </a:r>
            <a:r>
              <a:rPr lang="en-US" sz="2000"/>
              <a:t>and  </a:t>
            </a:r>
            <a:r>
              <a:rPr lang="en-US" sz="2000" b="1"/>
              <a:t>setparent(</a:t>
            </a:r>
            <a:r>
              <a:rPr lang="en-US" sz="2000"/>
              <a:t>p:</a:t>
            </a:r>
            <a:r>
              <a:rPr lang="en-US" sz="2000" i="1"/>
              <a:t>Vertex</a:t>
            </a:r>
            <a:r>
              <a:rPr lang="en-US" sz="2000" b="1"/>
              <a:t>)</a:t>
            </a:r>
            <a:endParaRPr lang="en-US" sz="200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a:t>Planar Graphs</a:t>
            </a:r>
          </a:p>
        </p:txBody>
      </p:sp>
      <p:sp>
        <p:nvSpPr>
          <p:cNvPr id="133123" name="Rectangle 3"/>
          <p:cNvSpPr>
            <a:spLocks noGrp="1" noChangeArrowheads="1"/>
          </p:cNvSpPr>
          <p:nvPr>
            <p:ph type="body" idx="1"/>
          </p:nvPr>
        </p:nvSpPr>
        <p:spPr>
          <a:xfrm>
            <a:off x="1143000" y="1905000"/>
            <a:ext cx="7772400" cy="2209800"/>
          </a:xfrm>
        </p:spPr>
        <p:txBody>
          <a:bodyPr/>
          <a:lstStyle/>
          <a:p>
            <a:pPr marL="609600" indent="-609600" algn="just">
              <a:lnSpc>
                <a:spcPct val="80000"/>
              </a:lnSpc>
            </a:pPr>
            <a:r>
              <a:rPr kumimoji="1" lang="en-US" altLang="zh-TW" sz="1600">
                <a:ea typeface="新細明體" pitchFamily="18" charset="-120"/>
              </a:rPr>
              <a:t>A graph (or multigraph) </a:t>
            </a:r>
            <a:r>
              <a:rPr kumimoji="1" lang="en-US" altLang="zh-TW" sz="1600" i="1">
                <a:ea typeface="新細明體" pitchFamily="18" charset="-120"/>
              </a:rPr>
              <a:t>G</a:t>
            </a:r>
            <a:r>
              <a:rPr kumimoji="1" lang="en-US" altLang="zh-TW" sz="1600">
                <a:ea typeface="新細明體" pitchFamily="18" charset="-120"/>
              </a:rPr>
              <a:t> is called </a:t>
            </a:r>
            <a:r>
              <a:rPr kumimoji="1" lang="en-US" altLang="zh-TW" sz="1600" i="1">
                <a:ea typeface="新細明體" pitchFamily="18" charset="-120"/>
              </a:rPr>
              <a:t>planar</a:t>
            </a:r>
            <a:r>
              <a:rPr kumimoji="1" lang="en-US" altLang="zh-TW" sz="1600">
                <a:ea typeface="新細明體" pitchFamily="18" charset="-120"/>
              </a:rPr>
              <a:t> if </a:t>
            </a:r>
            <a:r>
              <a:rPr kumimoji="1" lang="en-US" altLang="zh-TW" sz="1600" i="1">
                <a:ea typeface="新細明體" pitchFamily="18" charset="-120"/>
              </a:rPr>
              <a:t>G</a:t>
            </a:r>
            <a:r>
              <a:rPr kumimoji="1" lang="en-US" altLang="zh-TW" sz="1600">
                <a:ea typeface="新細明體" pitchFamily="18" charset="-120"/>
              </a:rPr>
              <a:t> can be drawn in the plane with its edges intersecting only at vertices of </a:t>
            </a:r>
            <a:r>
              <a:rPr kumimoji="1" lang="en-US" altLang="zh-TW" sz="1600" i="1">
                <a:ea typeface="新細明體" pitchFamily="18" charset="-120"/>
              </a:rPr>
              <a:t>G, </a:t>
            </a:r>
            <a:r>
              <a:rPr kumimoji="1" lang="en-US" altLang="zh-TW" sz="1600">
                <a:ea typeface="新細明體" pitchFamily="18" charset="-120"/>
              </a:rPr>
              <a:t>such a drawing of </a:t>
            </a:r>
            <a:r>
              <a:rPr kumimoji="1" lang="en-US" altLang="zh-TW" sz="1600" i="1">
                <a:ea typeface="新細明體" pitchFamily="18" charset="-120"/>
              </a:rPr>
              <a:t>G</a:t>
            </a:r>
            <a:r>
              <a:rPr kumimoji="1" lang="en-US" altLang="zh-TW" sz="1600">
                <a:ea typeface="新細明體" pitchFamily="18" charset="-120"/>
              </a:rPr>
              <a:t> is called an </a:t>
            </a:r>
            <a:r>
              <a:rPr kumimoji="1" lang="en-US" altLang="zh-TW" sz="1600" i="1">
                <a:ea typeface="新細明體" pitchFamily="18" charset="-120"/>
              </a:rPr>
              <a:t>embedding</a:t>
            </a:r>
            <a:r>
              <a:rPr kumimoji="1" lang="en-US" altLang="zh-TW" sz="1600">
                <a:ea typeface="新細明體" pitchFamily="18" charset="-120"/>
              </a:rPr>
              <a:t> of </a:t>
            </a:r>
            <a:r>
              <a:rPr kumimoji="1" lang="en-US" altLang="zh-TW" sz="1600" i="1">
                <a:ea typeface="新細明體" pitchFamily="18" charset="-120"/>
              </a:rPr>
              <a:t>G</a:t>
            </a:r>
            <a:r>
              <a:rPr kumimoji="1" lang="en-US" altLang="zh-TW" sz="1600">
                <a:ea typeface="新細明體" pitchFamily="18" charset="-120"/>
              </a:rPr>
              <a:t> in the plane.</a:t>
            </a:r>
            <a:r>
              <a:rPr lang="en-US" sz="1600"/>
              <a:t> </a:t>
            </a:r>
          </a:p>
          <a:p>
            <a:pPr marL="609600" indent="-609600">
              <a:lnSpc>
                <a:spcPct val="80000"/>
              </a:lnSpc>
              <a:buFont typeface="Wingdings" panose="05000000000000000000" pitchFamily="2" charset="2"/>
              <a:buNone/>
            </a:pPr>
            <a:endParaRPr lang="en-US" sz="1600"/>
          </a:p>
          <a:p>
            <a:pPr marL="609600" indent="-609600">
              <a:lnSpc>
                <a:spcPct val="80000"/>
              </a:lnSpc>
              <a:buFont typeface="Wingdings" panose="05000000000000000000" pitchFamily="2" charset="2"/>
              <a:buNone/>
            </a:pPr>
            <a:r>
              <a:rPr lang="en-US" sz="1600">
                <a:solidFill>
                  <a:srgbClr val="237AC1"/>
                </a:solidFill>
              </a:rPr>
              <a:t>	Application Example: VLSI design (overlapping edges requires extra layers), Circuit design (cannot overlap wires on board)</a:t>
            </a:r>
          </a:p>
          <a:p>
            <a:pPr marL="609600" indent="-609600">
              <a:lnSpc>
                <a:spcPct val="80000"/>
              </a:lnSpc>
              <a:buFont typeface="Wingdings" panose="05000000000000000000" pitchFamily="2" charset="2"/>
              <a:buNone/>
            </a:pPr>
            <a:r>
              <a:rPr lang="en-US" sz="1600">
                <a:solidFill>
                  <a:srgbClr val="237AC1"/>
                </a:solidFill>
              </a:rPr>
              <a:t>	</a:t>
            </a:r>
          </a:p>
          <a:p>
            <a:pPr marL="609600" indent="-609600">
              <a:lnSpc>
                <a:spcPct val="80000"/>
              </a:lnSpc>
              <a:buFont typeface="Wingdings" panose="05000000000000000000" pitchFamily="2" charset="2"/>
              <a:buNone/>
            </a:pPr>
            <a:r>
              <a:rPr lang="en-US" sz="1600">
                <a:solidFill>
                  <a:srgbClr val="237AC1"/>
                </a:solidFill>
              </a:rPr>
              <a:t>	Representation examples: </a:t>
            </a:r>
            <a:r>
              <a:rPr kumimoji="1" lang="en-US" altLang="zh-TW" sz="1600" i="1">
                <a:solidFill>
                  <a:srgbClr val="237AC1"/>
                </a:solidFill>
                <a:ea typeface="新細明體" pitchFamily="18" charset="-120"/>
              </a:rPr>
              <a:t>K</a:t>
            </a:r>
            <a:r>
              <a:rPr kumimoji="1" lang="en-US" altLang="zh-TW" sz="1600">
                <a:solidFill>
                  <a:srgbClr val="237AC1"/>
                </a:solidFill>
                <a:ea typeface="新細明體" pitchFamily="18" charset="-120"/>
              </a:rPr>
              <a:t>1,</a:t>
            </a:r>
            <a:r>
              <a:rPr kumimoji="1" lang="en-US" altLang="zh-TW" sz="1600" i="1">
                <a:solidFill>
                  <a:srgbClr val="237AC1"/>
                </a:solidFill>
                <a:ea typeface="新細明體" pitchFamily="18" charset="-120"/>
              </a:rPr>
              <a:t>K</a:t>
            </a:r>
            <a:r>
              <a:rPr kumimoji="1" lang="en-US" altLang="zh-TW" sz="1600">
                <a:solidFill>
                  <a:srgbClr val="237AC1"/>
                </a:solidFill>
                <a:ea typeface="新細明體" pitchFamily="18" charset="-120"/>
              </a:rPr>
              <a:t>2,</a:t>
            </a:r>
            <a:r>
              <a:rPr kumimoji="1" lang="en-US" altLang="zh-TW" sz="1600" i="1">
                <a:solidFill>
                  <a:srgbClr val="237AC1"/>
                </a:solidFill>
                <a:ea typeface="新細明體" pitchFamily="18" charset="-120"/>
              </a:rPr>
              <a:t>K</a:t>
            </a:r>
            <a:r>
              <a:rPr kumimoji="1" lang="en-US" altLang="zh-TW" sz="1600">
                <a:solidFill>
                  <a:srgbClr val="237AC1"/>
                </a:solidFill>
                <a:ea typeface="新細明體" pitchFamily="18" charset="-120"/>
              </a:rPr>
              <a:t>3,</a:t>
            </a:r>
            <a:r>
              <a:rPr kumimoji="1" lang="en-US" altLang="zh-TW" sz="1600" i="1">
                <a:solidFill>
                  <a:srgbClr val="237AC1"/>
                </a:solidFill>
                <a:ea typeface="新細明體" pitchFamily="18" charset="-120"/>
              </a:rPr>
              <a:t>K</a:t>
            </a:r>
            <a:r>
              <a:rPr kumimoji="1" lang="en-US" altLang="zh-TW" sz="1600">
                <a:solidFill>
                  <a:srgbClr val="237AC1"/>
                </a:solidFill>
                <a:ea typeface="新細明體" pitchFamily="18" charset="-120"/>
              </a:rPr>
              <a:t>4 are planar, </a:t>
            </a:r>
            <a:r>
              <a:rPr kumimoji="1" lang="en-US" altLang="zh-TW" sz="1600" i="1">
                <a:solidFill>
                  <a:srgbClr val="237AC1"/>
                </a:solidFill>
                <a:ea typeface="新細明體" pitchFamily="18" charset="-120"/>
              </a:rPr>
              <a:t>Kn</a:t>
            </a:r>
            <a:r>
              <a:rPr kumimoji="1" lang="en-US" altLang="zh-TW" sz="1600">
                <a:solidFill>
                  <a:srgbClr val="237AC1"/>
                </a:solidFill>
                <a:ea typeface="新細明體" pitchFamily="18" charset="-120"/>
              </a:rPr>
              <a:t> for </a:t>
            </a:r>
            <a:r>
              <a:rPr kumimoji="1" lang="en-US" altLang="zh-TW" sz="1600" i="1">
                <a:solidFill>
                  <a:srgbClr val="237AC1"/>
                </a:solidFill>
                <a:ea typeface="新細明體" pitchFamily="18" charset="-120"/>
              </a:rPr>
              <a:t>n</a:t>
            </a:r>
            <a:r>
              <a:rPr kumimoji="1" lang="en-US" altLang="zh-TW" sz="1600">
                <a:solidFill>
                  <a:srgbClr val="237AC1"/>
                </a:solidFill>
                <a:ea typeface="新細明體" pitchFamily="18" charset="-120"/>
              </a:rPr>
              <a:t>&gt;4 are non-planar</a:t>
            </a:r>
            <a:endParaRPr lang="en-US" sz="1600">
              <a:solidFill>
                <a:srgbClr val="237AC1"/>
              </a:solidFill>
            </a:endParaRPr>
          </a:p>
          <a:p>
            <a:pPr marL="609600" indent="-609600">
              <a:lnSpc>
                <a:spcPct val="80000"/>
              </a:lnSpc>
            </a:pPr>
            <a:endParaRPr lang="en-US" sz="1600">
              <a:solidFill>
                <a:srgbClr val="237AC1"/>
              </a:solidFill>
            </a:endParaRPr>
          </a:p>
        </p:txBody>
      </p:sp>
      <p:sp>
        <p:nvSpPr>
          <p:cNvPr id="133124" name="Oval 4"/>
          <p:cNvSpPr>
            <a:spLocks noChangeArrowheads="1"/>
          </p:cNvSpPr>
          <p:nvPr/>
        </p:nvSpPr>
        <p:spPr bwMode="auto">
          <a:xfrm>
            <a:off x="6705600" y="54864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3125" name="Oval 5"/>
          <p:cNvSpPr>
            <a:spLocks noChangeArrowheads="1"/>
          </p:cNvSpPr>
          <p:nvPr/>
        </p:nvSpPr>
        <p:spPr bwMode="auto">
          <a:xfrm>
            <a:off x="5867400" y="54864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3126" name="Oval 6"/>
          <p:cNvSpPr>
            <a:spLocks noChangeArrowheads="1"/>
          </p:cNvSpPr>
          <p:nvPr/>
        </p:nvSpPr>
        <p:spPr bwMode="auto">
          <a:xfrm>
            <a:off x="6705600" y="44196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3127" name="Oval 7"/>
          <p:cNvSpPr>
            <a:spLocks noChangeArrowheads="1"/>
          </p:cNvSpPr>
          <p:nvPr/>
        </p:nvSpPr>
        <p:spPr bwMode="auto">
          <a:xfrm>
            <a:off x="5867400" y="44196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3128" name="Line 8"/>
          <p:cNvSpPr>
            <a:spLocks noChangeShapeType="1"/>
          </p:cNvSpPr>
          <p:nvPr/>
        </p:nvSpPr>
        <p:spPr bwMode="auto">
          <a:xfrm>
            <a:off x="6019800" y="4495800"/>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3129" name="Line 9"/>
          <p:cNvSpPr>
            <a:spLocks noChangeShapeType="1"/>
          </p:cNvSpPr>
          <p:nvPr/>
        </p:nvSpPr>
        <p:spPr bwMode="auto">
          <a:xfrm>
            <a:off x="6019800" y="5562600"/>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3130" name="Line 10"/>
          <p:cNvSpPr>
            <a:spLocks noChangeShapeType="1"/>
          </p:cNvSpPr>
          <p:nvPr/>
        </p:nvSpPr>
        <p:spPr bwMode="auto">
          <a:xfrm>
            <a:off x="5943600" y="4572000"/>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3131" name="Line 11"/>
          <p:cNvSpPr>
            <a:spLocks noChangeShapeType="1"/>
          </p:cNvSpPr>
          <p:nvPr/>
        </p:nvSpPr>
        <p:spPr bwMode="auto">
          <a:xfrm>
            <a:off x="6781800" y="4572000"/>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3133" name="Line 13"/>
          <p:cNvSpPr>
            <a:spLocks noChangeShapeType="1"/>
          </p:cNvSpPr>
          <p:nvPr/>
        </p:nvSpPr>
        <p:spPr bwMode="auto">
          <a:xfrm flipV="1">
            <a:off x="6019800" y="4572000"/>
            <a:ext cx="6858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3134" name="Rectangle 14"/>
          <p:cNvSpPr>
            <a:spLocks noChangeArrowheads="1"/>
          </p:cNvSpPr>
          <p:nvPr/>
        </p:nvSpPr>
        <p:spPr bwMode="auto">
          <a:xfrm>
            <a:off x="4038600" y="61722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K</a:t>
            </a:r>
            <a:r>
              <a:rPr lang="en-US" baseline="-25000"/>
              <a:t>4</a:t>
            </a:r>
          </a:p>
        </p:txBody>
      </p:sp>
      <p:sp>
        <p:nvSpPr>
          <p:cNvPr id="133137" name="Freeform 17"/>
          <p:cNvSpPr>
            <a:spLocks/>
          </p:cNvSpPr>
          <p:nvPr/>
        </p:nvSpPr>
        <p:spPr bwMode="auto">
          <a:xfrm>
            <a:off x="5497513" y="4529138"/>
            <a:ext cx="1225550" cy="1322387"/>
          </a:xfrm>
          <a:custGeom>
            <a:avLst/>
            <a:gdLst>
              <a:gd name="T0" fmla="*/ 237 w 772"/>
              <a:gd name="T1" fmla="*/ 0 h 833"/>
              <a:gd name="T2" fmla="*/ 142 w 772"/>
              <a:gd name="T3" fmla="*/ 34 h 833"/>
              <a:gd name="T4" fmla="*/ 101 w 772"/>
              <a:gd name="T5" fmla="*/ 61 h 833"/>
              <a:gd name="T6" fmla="*/ 74 w 772"/>
              <a:gd name="T7" fmla="*/ 102 h 833"/>
              <a:gd name="T8" fmla="*/ 47 w 772"/>
              <a:gd name="T9" fmla="*/ 142 h 833"/>
              <a:gd name="T10" fmla="*/ 13 w 772"/>
              <a:gd name="T11" fmla="*/ 203 h 833"/>
              <a:gd name="T12" fmla="*/ 0 w 772"/>
              <a:gd name="T13" fmla="*/ 251 h 833"/>
              <a:gd name="T14" fmla="*/ 7 w 772"/>
              <a:gd name="T15" fmla="*/ 630 h 833"/>
              <a:gd name="T16" fmla="*/ 196 w 772"/>
              <a:gd name="T17" fmla="*/ 759 h 833"/>
              <a:gd name="T18" fmla="*/ 223 w 772"/>
              <a:gd name="T19" fmla="*/ 793 h 833"/>
              <a:gd name="T20" fmla="*/ 305 w 772"/>
              <a:gd name="T21" fmla="*/ 833 h 833"/>
              <a:gd name="T22" fmla="*/ 630 w 772"/>
              <a:gd name="T23" fmla="*/ 827 h 833"/>
              <a:gd name="T24" fmla="*/ 732 w 772"/>
              <a:gd name="T25" fmla="*/ 779 h 833"/>
              <a:gd name="T26" fmla="*/ 766 w 772"/>
              <a:gd name="T27" fmla="*/ 698 h 833"/>
              <a:gd name="T28" fmla="*/ 772 w 772"/>
              <a:gd name="T29" fmla="*/ 678 h 8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72" h="833">
                <a:moveTo>
                  <a:pt x="237" y="0"/>
                </a:moveTo>
                <a:cubicBezTo>
                  <a:pt x="202" y="7"/>
                  <a:pt x="173" y="17"/>
                  <a:pt x="142" y="34"/>
                </a:cubicBezTo>
                <a:cubicBezTo>
                  <a:pt x="128" y="42"/>
                  <a:pt x="101" y="61"/>
                  <a:pt x="101" y="61"/>
                </a:cubicBezTo>
                <a:cubicBezTo>
                  <a:pt x="90" y="98"/>
                  <a:pt x="103" y="65"/>
                  <a:pt x="74" y="102"/>
                </a:cubicBezTo>
                <a:cubicBezTo>
                  <a:pt x="64" y="115"/>
                  <a:pt x="47" y="142"/>
                  <a:pt x="47" y="142"/>
                </a:cubicBezTo>
                <a:cubicBezTo>
                  <a:pt x="40" y="164"/>
                  <a:pt x="13" y="203"/>
                  <a:pt x="13" y="203"/>
                </a:cubicBezTo>
                <a:cubicBezTo>
                  <a:pt x="11" y="209"/>
                  <a:pt x="0" y="248"/>
                  <a:pt x="0" y="251"/>
                </a:cubicBezTo>
                <a:cubicBezTo>
                  <a:pt x="0" y="377"/>
                  <a:pt x="1" y="504"/>
                  <a:pt x="7" y="630"/>
                </a:cubicBezTo>
                <a:cubicBezTo>
                  <a:pt x="11" y="722"/>
                  <a:pt x="128" y="741"/>
                  <a:pt x="196" y="759"/>
                </a:cubicBezTo>
                <a:cubicBezTo>
                  <a:pt x="256" y="796"/>
                  <a:pt x="186" y="746"/>
                  <a:pt x="223" y="793"/>
                </a:cubicBezTo>
                <a:cubicBezTo>
                  <a:pt x="240" y="815"/>
                  <a:pt x="279" y="826"/>
                  <a:pt x="305" y="833"/>
                </a:cubicBezTo>
                <a:cubicBezTo>
                  <a:pt x="442" y="829"/>
                  <a:pt x="504" y="819"/>
                  <a:pt x="630" y="827"/>
                </a:cubicBezTo>
                <a:cubicBezTo>
                  <a:pt x="713" y="818"/>
                  <a:pt x="687" y="824"/>
                  <a:pt x="732" y="779"/>
                </a:cubicBezTo>
                <a:cubicBezTo>
                  <a:pt x="741" y="749"/>
                  <a:pt x="748" y="723"/>
                  <a:pt x="766" y="698"/>
                </a:cubicBezTo>
                <a:cubicBezTo>
                  <a:pt x="768" y="691"/>
                  <a:pt x="772" y="678"/>
                  <a:pt x="772" y="678"/>
                </a:cubicBez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3138" name="Oval 18"/>
          <p:cNvSpPr>
            <a:spLocks noChangeArrowheads="1"/>
          </p:cNvSpPr>
          <p:nvPr/>
        </p:nvSpPr>
        <p:spPr bwMode="auto">
          <a:xfrm>
            <a:off x="2209800" y="44958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3139" name="Oval 19"/>
          <p:cNvSpPr>
            <a:spLocks noChangeArrowheads="1"/>
          </p:cNvSpPr>
          <p:nvPr/>
        </p:nvSpPr>
        <p:spPr bwMode="auto">
          <a:xfrm>
            <a:off x="3048000" y="44958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3140" name="Oval 20"/>
          <p:cNvSpPr>
            <a:spLocks noChangeArrowheads="1"/>
          </p:cNvSpPr>
          <p:nvPr/>
        </p:nvSpPr>
        <p:spPr bwMode="auto">
          <a:xfrm>
            <a:off x="2209800" y="54864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3141" name="Oval 21"/>
          <p:cNvSpPr>
            <a:spLocks noChangeArrowheads="1"/>
          </p:cNvSpPr>
          <p:nvPr/>
        </p:nvSpPr>
        <p:spPr bwMode="auto">
          <a:xfrm>
            <a:off x="3048000" y="54864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3142" name="Line 22"/>
          <p:cNvSpPr>
            <a:spLocks noChangeShapeType="1"/>
          </p:cNvSpPr>
          <p:nvPr/>
        </p:nvSpPr>
        <p:spPr bwMode="auto">
          <a:xfrm>
            <a:off x="2362200" y="4572000"/>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3143" name="Line 23"/>
          <p:cNvSpPr>
            <a:spLocks noChangeShapeType="1"/>
          </p:cNvSpPr>
          <p:nvPr/>
        </p:nvSpPr>
        <p:spPr bwMode="auto">
          <a:xfrm>
            <a:off x="2362200" y="5562600"/>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3145" name="Line 25"/>
          <p:cNvSpPr>
            <a:spLocks noChangeShapeType="1"/>
          </p:cNvSpPr>
          <p:nvPr/>
        </p:nvSpPr>
        <p:spPr bwMode="auto">
          <a:xfrm>
            <a:off x="3124200" y="4648200"/>
            <a:ext cx="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3146" name="Line 26"/>
          <p:cNvSpPr>
            <a:spLocks noChangeShapeType="1"/>
          </p:cNvSpPr>
          <p:nvPr/>
        </p:nvSpPr>
        <p:spPr bwMode="auto">
          <a:xfrm>
            <a:off x="2286000" y="4648200"/>
            <a:ext cx="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3147" name="AutoShape 27"/>
          <p:cNvSpPr>
            <a:spLocks noChangeArrowheads="1"/>
          </p:cNvSpPr>
          <p:nvPr/>
        </p:nvSpPr>
        <p:spPr bwMode="auto">
          <a:xfrm>
            <a:off x="3733800" y="4953000"/>
            <a:ext cx="1219200" cy="381000"/>
          </a:xfrm>
          <a:prstGeom prst="rightArrow">
            <a:avLst>
              <a:gd name="adj1" fmla="val 50000"/>
              <a:gd name="adj2" fmla="val 80000"/>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3148" name="Line 28"/>
          <p:cNvSpPr>
            <a:spLocks noChangeShapeType="1"/>
          </p:cNvSpPr>
          <p:nvPr/>
        </p:nvSpPr>
        <p:spPr bwMode="auto">
          <a:xfrm>
            <a:off x="2286000" y="4648200"/>
            <a:ext cx="7620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3149" name="Line 29"/>
          <p:cNvSpPr>
            <a:spLocks noChangeShapeType="1"/>
          </p:cNvSpPr>
          <p:nvPr/>
        </p:nvSpPr>
        <p:spPr bwMode="auto">
          <a:xfrm flipH="1">
            <a:off x="2286000" y="4648200"/>
            <a:ext cx="7620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t>Planar Graphs</a:t>
            </a:r>
          </a:p>
        </p:txBody>
      </p:sp>
      <p:sp>
        <p:nvSpPr>
          <p:cNvPr id="138243" name="Rectangle 3"/>
          <p:cNvSpPr>
            <a:spLocks noGrp="1" noChangeArrowheads="1"/>
          </p:cNvSpPr>
          <p:nvPr>
            <p:ph type="body" idx="1"/>
          </p:nvPr>
        </p:nvSpPr>
        <p:spPr>
          <a:xfrm>
            <a:off x="1182688" y="2017713"/>
            <a:ext cx="7772400" cy="496887"/>
          </a:xfrm>
        </p:spPr>
        <p:txBody>
          <a:bodyPr/>
          <a:lstStyle/>
          <a:p>
            <a:r>
              <a:rPr lang="en-US" sz="2000">
                <a:solidFill>
                  <a:srgbClr val="237AC1"/>
                </a:solidFill>
              </a:rPr>
              <a:t>Representation examples: Q</a:t>
            </a:r>
            <a:r>
              <a:rPr lang="en-US" sz="2000" baseline="-25000">
                <a:solidFill>
                  <a:srgbClr val="237AC1"/>
                </a:solidFill>
              </a:rPr>
              <a:t>3</a:t>
            </a:r>
          </a:p>
        </p:txBody>
      </p:sp>
      <p:sp>
        <p:nvSpPr>
          <p:cNvPr id="138244" name="Oval 4"/>
          <p:cNvSpPr>
            <a:spLocks noChangeArrowheads="1"/>
          </p:cNvSpPr>
          <p:nvPr/>
        </p:nvSpPr>
        <p:spPr bwMode="auto">
          <a:xfrm>
            <a:off x="5867400" y="28194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8245" name="Oval 5"/>
          <p:cNvSpPr>
            <a:spLocks noChangeArrowheads="1"/>
          </p:cNvSpPr>
          <p:nvPr/>
        </p:nvSpPr>
        <p:spPr bwMode="auto">
          <a:xfrm>
            <a:off x="7924800" y="28194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8246" name="Oval 6"/>
          <p:cNvSpPr>
            <a:spLocks noChangeArrowheads="1"/>
          </p:cNvSpPr>
          <p:nvPr/>
        </p:nvSpPr>
        <p:spPr bwMode="auto">
          <a:xfrm>
            <a:off x="6553200" y="43434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8247" name="Oval 7"/>
          <p:cNvSpPr>
            <a:spLocks noChangeArrowheads="1"/>
          </p:cNvSpPr>
          <p:nvPr/>
        </p:nvSpPr>
        <p:spPr bwMode="auto">
          <a:xfrm>
            <a:off x="5943600" y="52578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8248" name="Oval 8"/>
          <p:cNvSpPr>
            <a:spLocks noChangeArrowheads="1"/>
          </p:cNvSpPr>
          <p:nvPr/>
        </p:nvSpPr>
        <p:spPr bwMode="auto">
          <a:xfrm>
            <a:off x="7162800" y="35814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8249" name="Oval 9"/>
          <p:cNvSpPr>
            <a:spLocks noChangeArrowheads="1"/>
          </p:cNvSpPr>
          <p:nvPr/>
        </p:nvSpPr>
        <p:spPr bwMode="auto">
          <a:xfrm>
            <a:off x="6553200" y="35814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8250" name="Oval 10"/>
          <p:cNvSpPr>
            <a:spLocks noChangeArrowheads="1"/>
          </p:cNvSpPr>
          <p:nvPr/>
        </p:nvSpPr>
        <p:spPr bwMode="auto">
          <a:xfrm>
            <a:off x="7924800" y="52578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8251" name="Oval 11"/>
          <p:cNvSpPr>
            <a:spLocks noChangeArrowheads="1"/>
          </p:cNvSpPr>
          <p:nvPr/>
        </p:nvSpPr>
        <p:spPr bwMode="auto">
          <a:xfrm>
            <a:off x="7162800" y="43434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8252" name="Line 12"/>
          <p:cNvSpPr>
            <a:spLocks noChangeShapeType="1"/>
          </p:cNvSpPr>
          <p:nvPr/>
        </p:nvSpPr>
        <p:spPr bwMode="auto">
          <a:xfrm>
            <a:off x="6019800" y="2971800"/>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8253" name="Line 13"/>
          <p:cNvSpPr>
            <a:spLocks noChangeShapeType="1"/>
          </p:cNvSpPr>
          <p:nvPr/>
        </p:nvSpPr>
        <p:spPr bwMode="auto">
          <a:xfrm flipV="1">
            <a:off x="7315200" y="2895600"/>
            <a:ext cx="6096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8254" name="Line 14"/>
          <p:cNvSpPr>
            <a:spLocks noChangeShapeType="1"/>
          </p:cNvSpPr>
          <p:nvPr/>
        </p:nvSpPr>
        <p:spPr bwMode="auto">
          <a:xfrm>
            <a:off x="7315200" y="4495800"/>
            <a:ext cx="685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8255" name="Line 15"/>
          <p:cNvSpPr>
            <a:spLocks noChangeShapeType="1"/>
          </p:cNvSpPr>
          <p:nvPr/>
        </p:nvSpPr>
        <p:spPr bwMode="auto">
          <a:xfrm flipV="1">
            <a:off x="6019800" y="4495800"/>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8256" name="Line 16"/>
          <p:cNvSpPr>
            <a:spLocks noChangeShapeType="1"/>
          </p:cNvSpPr>
          <p:nvPr/>
        </p:nvSpPr>
        <p:spPr bwMode="auto">
          <a:xfrm>
            <a:off x="6705600" y="3657600"/>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8257" name="Line 17"/>
          <p:cNvSpPr>
            <a:spLocks noChangeShapeType="1"/>
          </p:cNvSpPr>
          <p:nvPr/>
        </p:nvSpPr>
        <p:spPr bwMode="auto">
          <a:xfrm>
            <a:off x="6705600" y="4419600"/>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8258" name="Line 18"/>
          <p:cNvSpPr>
            <a:spLocks noChangeShapeType="1"/>
          </p:cNvSpPr>
          <p:nvPr/>
        </p:nvSpPr>
        <p:spPr bwMode="auto">
          <a:xfrm>
            <a:off x="6629400" y="37338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8259" name="Line 19"/>
          <p:cNvSpPr>
            <a:spLocks noChangeShapeType="1"/>
          </p:cNvSpPr>
          <p:nvPr/>
        </p:nvSpPr>
        <p:spPr bwMode="auto">
          <a:xfrm>
            <a:off x="7239000" y="37338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8260" name="Line 20"/>
          <p:cNvSpPr>
            <a:spLocks noChangeShapeType="1"/>
          </p:cNvSpPr>
          <p:nvPr/>
        </p:nvSpPr>
        <p:spPr bwMode="auto">
          <a:xfrm>
            <a:off x="6019800" y="28956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8261" name="Line 21"/>
          <p:cNvSpPr>
            <a:spLocks noChangeShapeType="1"/>
          </p:cNvSpPr>
          <p:nvPr/>
        </p:nvSpPr>
        <p:spPr bwMode="auto">
          <a:xfrm>
            <a:off x="5943600" y="2971800"/>
            <a:ext cx="76200" cy="2286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8262" name="Line 22"/>
          <p:cNvSpPr>
            <a:spLocks noChangeShapeType="1"/>
          </p:cNvSpPr>
          <p:nvPr/>
        </p:nvSpPr>
        <p:spPr bwMode="auto">
          <a:xfrm>
            <a:off x="6096000" y="53340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8263" name="Line 23"/>
          <p:cNvSpPr>
            <a:spLocks noChangeShapeType="1"/>
          </p:cNvSpPr>
          <p:nvPr/>
        </p:nvSpPr>
        <p:spPr bwMode="auto">
          <a:xfrm>
            <a:off x="8001000" y="2971800"/>
            <a:ext cx="0" cy="2286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8264" name="Oval 24"/>
          <p:cNvSpPr>
            <a:spLocks noChangeArrowheads="1"/>
          </p:cNvSpPr>
          <p:nvPr/>
        </p:nvSpPr>
        <p:spPr bwMode="auto">
          <a:xfrm>
            <a:off x="1447800" y="48006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8265" name="Oval 25"/>
          <p:cNvSpPr>
            <a:spLocks noChangeArrowheads="1"/>
          </p:cNvSpPr>
          <p:nvPr/>
        </p:nvSpPr>
        <p:spPr bwMode="auto">
          <a:xfrm>
            <a:off x="2514600" y="48006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8266" name="Oval 26"/>
          <p:cNvSpPr>
            <a:spLocks noChangeArrowheads="1"/>
          </p:cNvSpPr>
          <p:nvPr/>
        </p:nvSpPr>
        <p:spPr bwMode="auto">
          <a:xfrm>
            <a:off x="2438400" y="38862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8267" name="Oval 27"/>
          <p:cNvSpPr>
            <a:spLocks noChangeArrowheads="1"/>
          </p:cNvSpPr>
          <p:nvPr/>
        </p:nvSpPr>
        <p:spPr bwMode="auto">
          <a:xfrm>
            <a:off x="1447800" y="38100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8268" name="Oval 28"/>
          <p:cNvSpPr>
            <a:spLocks noChangeArrowheads="1"/>
          </p:cNvSpPr>
          <p:nvPr/>
        </p:nvSpPr>
        <p:spPr bwMode="auto">
          <a:xfrm>
            <a:off x="1905000" y="43434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8269" name="Oval 29"/>
          <p:cNvSpPr>
            <a:spLocks noChangeArrowheads="1"/>
          </p:cNvSpPr>
          <p:nvPr/>
        </p:nvSpPr>
        <p:spPr bwMode="auto">
          <a:xfrm>
            <a:off x="2895600" y="43434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8270" name="Oval 30"/>
          <p:cNvSpPr>
            <a:spLocks noChangeArrowheads="1"/>
          </p:cNvSpPr>
          <p:nvPr/>
        </p:nvSpPr>
        <p:spPr bwMode="auto">
          <a:xfrm>
            <a:off x="2895600" y="32004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8271" name="Oval 31"/>
          <p:cNvSpPr>
            <a:spLocks noChangeArrowheads="1"/>
          </p:cNvSpPr>
          <p:nvPr/>
        </p:nvSpPr>
        <p:spPr bwMode="auto">
          <a:xfrm>
            <a:off x="1905000" y="32004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8272" name="Line 32"/>
          <p:cNvSpPr>
            <a:spLocks noChangeShapeType="1"/>
          </p:cNvSpPr>
          <p:nvPr/>
        </p:nvSpPr>
        <p:spPr bwMode="auto">
          <a:xfrm>
            <a:off x="2057400" y="32766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8273" name="Line 33"/>
          <p:cNvSpPr>
            <a:spLocks noChangeShapeType="1"/>
          </p:cNvSpPr>
          <p:nvPr/>
        </p:nvSpPr>
        <p:spPr bwMode="auto">
          <a:xfrm>
            <a:off x="2057400" y="44196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8274" name="Line 34"/>
          <p:cNvSpPr>
            <a:spLocks noChangeShapeType="1"/>
          </p:cNvSpPr>
          <p:nvPr/>
        </p:nvSpPr>
        <p:spPr bwMode="auto">
          <a:xfrm>
            <a:off x="1981200" y="3352800"/>
            <a:ext cx="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8275" name="Line 35"/>
          <p:cNvSpPr>
            <a:spLocks noChangeShapeType="1"/>
          </p:cNvSpPr>
          <p:nvPr/>
        </p:nvSpPr>
        <p:spPr bwMode="auto">
          <a:xfrm>
            <a:off x="2971800" y="3352800"/>
            <a:ext cx="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8276" name="Line 36"/>
          <p:cNvSpPr>
            <a:spLocks noChangeShapeType="1"/>
          </p:cNvSpPr>
          <p:nvPr/>
        </p:nvSpPr>
        <p:spPr bwMode="auto">
          <a:xfrm>
            <a:off x="1600200" y="38862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8277" name="Line 37"/>
          <p:cNvSpPr>
            <a:spLocks noChangeShapeType="1"/>
          </p:cNvSpPr>
          <p:nvPr/>
        </p:nvSpPr>
        <p:spPr bwMode="auto">
          <a:xfrm>
            <a:off x="1600200" y="48768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8278" name="Line 38"/>
          <p:cNvSpPr>
            <a:spLocks noChangeShapeType="1"/>
          </p:cNvSpPr>
          <p:nvPr/>
        </p:nvSpPr>
        <p:spPr bwMode="auto">
          <a:xfrm>
            <a:off x="1524000" y="3962400"/>
            <a:ext cx="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8279" name="Line 39"/>
          <p:cNvSpPr>
            <a:spLocks noChangeShapeType="1"/>
          </p:cNvSpPr>
          <p:nvPr/>
        </p:nvSpPr>
        <p:spPr bwMode="auto">
          <a:xfrm>
            <a:off x="2590800" y="4038600"/>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8280" name="Line 40"/>
          <p:cNvSpPr>
            <a:spLocks noChangeShapeType="1"/>
          </p:cNvSpPr>
          <p:nvPr/>
        </p:nvSpPr>
        <p:spPr bwMode="auto">
          <a:xfrm flipV="1">
            <a:off x="1600200" y="3352800"/>
            <a:ext cx="381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8281" name="Line 41"/>
          <p:cNvSpPr>
            <a:spLocks noChangeShapeType="1"/>
          </p:cNvSpPr>
          <p:nvPr/>
        </p:nvSpPr>
        <p:spPr bwMode="auto">
          <a:xfrm flipV="1">
            <a:off x="2514600" y="33528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8282" name="Line 42"/>
          <p:cNvSpPr>
            <a:spLocks noChangeShapeType="1"/>
          </p:cNvSpPr>
          <p:nvPr/>
        </p:nvSpPr>
        <p:spPr bwMode="auto">
          <a:xfrm flipV="1">
            <a:off x="1600200" y="4495800"/>
            <a:ext cx="304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8283" name="Line 43"/>
          <p:cNvSpPr>
            <a:spLocks noChangeShapeType="1"/>
          </p:cNvSpPr>
          <p:nvPr/>
        </p:nvSpPr>
        <p:spPr bwMode="auto">
          <a:xfrm flipV="1">
            <a:off x="2667000" y="4495800"/>
            <a:ext cx="228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8284" name="AutoShape 44"/>
          <p:cNvSpPr>
            <a:spLocks noChangeArrowheads="1"/>
          </p:cNvSpPr>
          <p:nvPr/>
        </p:nvSpPr>
        <p:spPr bwMode="auto">
          <a:xfrm>
            <a:off x="3657600" y="4038600"/>
            <a:ext cx="1524000" cy="533400"/>
          </a:xfrm>
          <a:prstGeom prst="rightArrow">
            <a:avLst>
              <a:gd name="adj1" fmla="val 50000"/>
              <a:gd name="adj2" fmla="val 71429"/>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t>Planar Graphs</a:t>
            </a:r>
          </a:p>
        </p:txBody>
      </p:sp>
      <p:sp>
        <p:nvSpPr>
          <p:cNvPr id="139267" name="Rectangle 3"/>
          <p:cNvSpPr>
            <a:spLocks noGrp="1" noChangeArrowheads="1"/>
          </p:cNvSpPr>
          <p:nvPr>
            <p:ph type="body" idx="1"/>
          </p:nvPr>
        </p:nvSpPr>
        <p:spPr>
          <a:xfrm>
            <a:off x="1182688" y="2017713"/>
            <a:ext cx="7772400" cy="496887"/>
          </a:xfrm>
        </p:spPr>
        <p:txBody>
          <a:bodyPr/>
          <a:lstStyle/>
          <a:p>
            <a:r>
              <a:rPr lang="en-US" sz="2000">
                <a:solidFill>
                  <a:srgbClr val="237AC1"/>
                </a:solidFill>
              </a:rPr>
              <a:t>Representation examples: K</a:t>
            </a:r>
            <a:r>
              <a:rPr lang="en-US" sz="2000" baseline="-25000">
                <a:solidFill>
                  <a:srgbClr val="237AC1"/>
                </a:solidFill>
              </a:rPr>
              <a:t>3,3</a:t>
            </a:r>
            <a:r>
              <a:rPr lang="en-US" sz="2000">
                <a:solidFill>
                  <a:srgbClr val="237AC1"/>
                </a:solidFill>
              </a:rPr>
              <a:t> is Nonplanar</a:t>
            </a:r>
            <a:endParaRPr lang="en-US" sz="2000" baseline="-25000">
              <a:solidFill>
                <a:srgbClr val="237AC1"/>
              </a:solidFill>
            </a:endParaRPr>
          </a:p>
        </p:txBody>
      </p:sp>
      <p:sp>
        <p:nvSpPr>
          <p:cNvPr id="139268" name="Oval 4"/>
          <p:cNvSpPr>
            <a:spLocks noChangeArrowheads="1"/>
          </p:cNvSpPr>
          <p:nvPr/>
        </p:nvSpPr>
        <p:spPr bwMode="auto">
          <a:xfrm>
            <a:off x="4191000" y="33528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9269" name="Oval 5"/>
          <p:cNvSpPr>
            <a:spLocks noChangeArrowheads="1"/>
          </p:cNvSpPr>
          <p:nvPr/>
        </p:nvSpPr>
        <p:spPr bwMode="auto">
          <a:xfrm>
            <a:off x="7315200" y="33528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9270" name="Oval 6"/>
          <p:cNvSpPr>
            <a:spLocks noChangeArrowheads="1"/>
          </p:cNvSpPr>
          <p:nvPr/>
        </p:nvSpPr>
        <p:spPr bwMode="auto">
          <a:xfrm>
            <a:off x="5334000" y="33528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9271" name="Oval 7"/>
          <p:cNvSpPr>
            <a:spLocks noChangeArrowheads="1"/>
          </p:cNvSpPr>
          <p:nvPr/>
        </p:nvSpPr>
        <p:spPr bwMode="auto">
          <a:xfrm>
            <a:off x="4191000" y="44196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9272" name="Oval 8"/>
          <p:cNvSpPr>
            <a:spLocks noChangeArrowheads="1"/>
          </p:cNvSpPr>
          <p:nvPr/>
        </p:nvSpPr>
        <p:spPr bwMode="auto">
          <a:xfrm>
            <a:off x="6248400" y="33528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9273" name="Oval 9"/>
          <p:cNvSpPr>
            <a:spLocks noChangeArrowheads="1"/>
          </p:cNvSpPr>
          <p:nvPr/>
        </p:nvSpPr>
        <p:spPr bwMode="auto">
          <a:xfrm>
            <a:off x="5334000" y="44196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9274" name="Oval 10"/>
          <p:cNvSpPr>
            <a:spLocks noChangeArrowheads="1"/>
          </p:cNvSpPr>
          <p:nvPr/>
        </p:nvSpPr>
        <p:spPr bwMode="auto">
          <a:xfrm>
            <a:off x="7391400" y="44196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9275" name="Oval 11"/>
          <p:cNvSpPr>
            <a:spLocks noChangeArrowheads="1"/>
          </p:cNvSpPr>
          <p:nvPr/>
        </p:nvSpPr>
        <p:spPr bwMode="auto">
          <a:xfrm>
            <a:off x="6248400" y="44196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9288" name="Oval 24"/>
          <p:cNvSpPr>
            <a:spLocks noChangeArrowheads="1"/>
          </p:cNvSpPr>
          <p:nvPr/>
        </p:nvSpPr>
        <p:spPr bwMode="auto">
          <a:xfrm>
            <a:off x="609600" y="44958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9290" name="Oval 26"/>
          <p:cNvSpPr>
            <a:spLocks noChangeArrowheads="1"/>
          </p:cNvSpPr>
          <p:nvPr/>
        </p:nvSpPr>
        <p:spPr bwMode="auto">
          <a:xfrm>
            <a:off x="2514600" y="34290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9291" name="Oval 27"/>
          <p:cNvSpPr>
            <a:spLocks noChangeArrowheads="1"/>
          </p:cNvSpPr>
          <p:nvPr/>
        </p:nvSpPr>
        <p:spPr bwMode="auto">
          <a:xfrm>
            <a:off x="609600" y="34290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9292" name="Oval 28"/>
          <p:cNvSpPr>
            <a:spLocks noChangeArrowheads="1"/>
          </p:cNvSpPr>
          <p:nvPr/>
        </p:nvSpPr>
        <p:spPr bwMode="auto">
          <a:xfrm>
            <a:off x="1524000" y="44958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9293" name="Oval 29"/>
          <p:cNvSpPr>
            <a:spLocks noChangeArrowheads="1"/>
          </p:cNvSpPr>
          <p:nvPr/>
        </p:nvSpPr>
        <p:spPr bwMode="auto">
          <a:xfrm>
            <a:off x="2514600" y="44196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9295" name="Oval 31"/>
          <p:cNvSpPr>
            <a:spLocks noChangeArrowheads="1"/>
          </p:cNvSpPr>
          <p:nvPr/>
        </p:nvSpPr>
        <p:spPr bwMode="auto">
          <a:xfrm>
            <a:off x="1524000" y="34290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9308" name="AutoShape 44"/>
          <p:cNvSpPr>
            <a:spLocks noChangeArrowheads="1"/>
          </p:cNvSpPr>
          <p:nvPr/>
        </p:nvSpPr>
        <p:spPr bwMode="auto">
          <a:xfrm>
            <a:off x="2895600" y="3733800"/>
            <a:ext cx="838200" cy="533400"/>
          </a:xfrm>
          <a:prstGeom prst="rightArrow">
            <a:avLst>
              <a:gd name="adj1" fmla="val 50000"/>
              <a:gd name="adj2" fmla="val 39286"/>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9309" name="Line 45"/>
          <p:cNvSpPr>
            <a:spLocks noChangeShapeType="1"/>
          </p:cNvSpPr>
          <p:nvPr/>
        </p:nvSpPr>
        <p:spPr bwMode="auto">
          <a:xfrm>
            <a:off x="685800" y="3581400"/>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9310" name="Line 46"/>
          <p:cNvSpPr>
            <a:spLocks noChangeShapeType="1"/>
          </p:cNvSpPr>
          <p:nvPr/>
        </p:nvSpPr>
        <p:spPr bwMode="auto">
          <a:xfrm>
            <a:off x="685800" y="3581400"/>
            <a:ext cx="8382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9311" name="Line 47"/>
          <p:cNvSpPr>
            <a:spLocks noChangeShapeType="1"/>
          </p:cNvSpPr>
          <p:nvPr/>
        </p:nvSpPr>
        <p:spPr bwMode="auto">
          <a:xfrm>
            <a:off x="685800" y="3581400"/>
            <a:ext cx="18288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9312" name="Line 48"/>
          <p:cNvSpPr>
            <a:spLocks noChangeShapeType="1"/>
          </p:cNvSpPr>
          <p:nvPr/>
        </p:nvSpPr>
        <p:spPr bwMode="auto">
          <a:xfrm flipH="1">
            <a:off x="762000" y="3581400"/>
            <a:ext cx="7620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9313" name="Line 49"/>
          <p:cNvSpPr>
            <a:spLocks noChangeShapeType="1"/>
          </p:cNvSpPr>
          <p:nvPr/>
        </p:nvSpPr>
        <p:spPr bwMode="auto">
          <a:xfrm>
            <a:off x="1600200" y="3581400"/>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9314" name="Line 50"/>
          <p:cNvSpPr>
            <a:spLocks noChangeShapeType="1"/>
          </p:cNvSpPr>
          <p:nvPr/>
        </p:nvSpPr>
        <p:spPr bwMode="auto">
          <a:xfrm>
            <a:off x="1676400" y="3581400"/>
            <a:ext cx="838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9315" name="Line 51"/>
          <p:cNvSpPr>
            <a:spLocks noChangeShapeType="1"/>
          </p:cNvSpPr>
          <p:nvPr/>
        </p:nvSpPr>
        <p:spPr bwMode="auto">
          <a:xfrm flipH="1">
            <a:off x="762000" y="3505200"/>
            <a:ext cx="17526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9316" name="Line 52"/>
          <p:cNvSpPr>
            <a:spLocks noChangeShapeType="1"/>
          </p:cNvSpPr>
          <p:nvPr/>
        </p:nvSpPr>
        <p:spPr bwMode="auto">
          <a:xfrm flipH="1">
            <a:off x="1600200" y="3581400"/>
            <a:ext cx="914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9317" name="Line 53"/>
          <p:cNvSpPr>
            <a:spLocks noChangeShapeType="1"/>
          </p:cNvSpPr>
          <p:nvPr/>
        </p:nvSpPr>
        <p:spPr bwMode="auto">
          <a:xfrm>
            <a:off x="2590800" y="3581400"/>
            <a:ext cx="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9318" name="Oval 54"/>
          <p:cNvSpPr>
            <a:spLocks noChangeArrowheads="1"/>
          </p:cNvSpPr>
          <p:nvPr/>
        </p:nvSpPr>
        <p:spPr bwMode="auto">
          <a:xfrm>
            <a:off x="6781800" y="38862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9319" name="Line 55"/>
          <p:cNvSpPr>
            <a:spLocks noChangeShapeType="1"/>
          </p:cNvSpPr>
          <p:nvPr/>
        </p:nvSpPr>
        <p:spPr bwMode="auto">
          <a:xfrm>
            <a:off x="4343400" y="34290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9320" name="Line 56"/>
          <p:cNvSpPr>
            <a:spLocks noChangeShapeType="1"/>
          </p:cNvSpPr>
          <p:nvPr/>
        </p:nvSpPr>
        <p:spPr bwMode="auto">
          <a:xfrm>
            <a:off x="4343400" y="44958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9322" name="Line 58"/>
          <p:cNvSpPr>
            <a:spLocks noChangeShapeType="1"/>
          </p:cNvSpPr>
          <p:nvPr/>
        </p:nvSpPr>
        <p:spPr bwMode="auto">
          <a:xfrm>
            <a:off x="4267200" y="3505200"/>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9323" name="Line 59"/>
          <p:cNvSpPr>
            <a:spLocks noChangeShapeType="1"/>
          </p:cNvSpPr>
          <p:nvPr/>
        </p:nvSpPr>
        <p:spPr bwMode="auto">
          <a:xfrm>
            <a:off x="5410200" y="3505200"/>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9324" name="Line 60"/>
          <p:cNvSpPr>
            <a:spLocks noChangeShapeType="1"/>
          </p:cNvSpPr>
          <p:nvPr/>
        </p:nvSpPr>
        <p:spPr bwMode="auto">
          <a:xfrm>
            <a:off x="6400800" y="3429000"/>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9325" name="Line 61"/>
          <p:cNvSpPr>
            <a:spLocks noChangeShapeType="1"/>
          </p:cNvSpPr>
          <p:nvPr/>
        </p:nvSpPr>
        <p:spPr bwMode="auto">
          <a:xfrm>
            <a:off x="6400800" y="44958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9327" name="Line 63"/>
          <p:cNvSpPr>
            <a:spLocks noChangeShapeType="1"/>
          </p:cNvSpPr>
          <p:nvPr/>
        </p:nvSpPr>
        <p:spPr bwMode="auto">
          <a:xfrm>
            <a:off x="6324600" y="3505200"/>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9328" name="Line 64"/>
          <p:cNvSpPr>
            <a:spLocks noChangeShapeType="1"/>
          </p:cNvSpPr>
          <p:nvPr/>
        </p:nvSpPr>
        <p:spPr bwMode="auto">
          <a:xfrm>
            <a:off x="7391400" y="3505200"/>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9329" name="Line 65"/>
          <p:cNvSpPr>
            <a:spLocks noChangeShapeType="1"/>
          </p:cNvSpPr>
          <p:nvPr/>
        </p:nvSpPr>
        <p:spPr bwMode="auto">
          <a:xfrm flipV="1">
            <a:off x="6400800" y="40386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9330" name="Line 66"/>
          <p:cNvSpPr>
            <a:spLocks noChangeShapeType="1"/>
          </p:cNvSpPr>
          <p:nvPr/>
        </p:nvSpPr>
        <p:spPr bwMode="auto">
          <a:xfrm flipV="1">
            <a:off x="6934200" y="35052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9331" name="Rectangle 67"/>
          <p:cNvSpPr>
            <a:spLocks noChangeArrowheads="1"/>
          </p:cNvSpPr>
          <p:nvPr/>
        </p:nvSpPr>
        <p:spPr bwMode="auto">
          <a:xfrm>
            <a:off x="381000" y="31242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v</a:t>
            </a:r>
            <a:r>
              <a:rPr lang="en-US" baseline="-25000"/>
              <a:t>1</a:t>
            </a:r>
          </a:p>
        </p:txBody>
      </p:sp>
      <p:sp>
        <p:nvSpPr>
          <p:cNvPr id="139332" name="Rectangle 68"/>
          <p:cNvSpPr>
            <a:spLocks noChangeArrowheads="1"/>
          </p:cNvSpPr>
          <p:nvPr/>
        </p:nvSpPr>
        <p:spPr bwMode="auto">
          <a:xfrm>
            <a:off x="1371600" y="31242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v</a:t>
            </a:r>
            <a:r>
              <a:rPr lang="en-US" baseline="-25000"/>
              <a:t>2</a:t>
            </a:r>
          </a:p>
        </p:txBody>
      </p:sp>
      <p:sp>
        <p:nvSpPr>
          <p:cNvPr id="139333" name="Rectangle 69"/>
          <p:cNvSpPr>
            <a:spLocks noChangeArrowheads="1"/>
          </p:cNvSpPr>
          <p:nvPr/>
        </p:nvSpPr>
        <p:spPr bwMode="auto">
          <a:xfrm>
            <a:off x="1447800" y="47244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v</a:t>
            </a:r>
            <a:r>
              <a:rPr lang="en-US" baseline="-25000"/>
              <a:t>5</a:t>
            </a:r>
          </a:p>
        </p:txBody>
      </p:sp>
      <p:sp>
        <p:nvSpPr>
          <p:cNvPr id="139334" name="Rectangle 70"/>
          <p:cNvSpPr>
            <a:spLocks noChangeArrowheads="1"/>
          </p:cNvSpPr>
          <p:nvPr/>
        </p:nvSpPr>
        <p:spPr bwMode="auto">
          <a:xfrm>
            <a:off x="381000" y="47244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v</a:t>
            </a:r>
            <a:r>
              <a:rPr lang="en-US" baseline="-25000"/>
              <a:t>4</a:t>
            </a:r>
          </a:p>
        </p:txBody>
      </p:sp>
      <p:sp>
        <p:nvSpPr>
          <p:cNvPr id="139335" name="Rectangle 71"/>
          <p:cNvSpPr>
            <a:spLocks noChangeArrowheads="1"/>
          </p:cNvSpPr>
          <p:nvPr/>
        </p:nvSpPr>
        <p:spPr bwMode="auto">
          <a:xfrm>
            <a:off x="2286000" y="31242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v</a:t>
            </a:r>
            <a:r>
              <a:rPr lang="en-US" baseline="-25000"/>
              <a:t>3</a:t>
            </a:r>
          </a:p>
        </p:txBody>
      </p:sp>
      <p:sp>
        <p:nvSpPr>
          <p:cNvPr id="139336" name="Rectangle 72"/>
          <p:cNvSpPr>
            <a:spLocks noChangeArrowheads="1"/>
          </p:cNvSpPr>
          <p:nvPr/>
        </p:nvSpPr>
        <p:spPr bwMode="auto">
          <a:xfrm>
            <a:off x="2362200" y="46482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v</a:t>
            </a:r>
            <a:r>
              <a:rPr lang="en-US" baseline="-25000"/>
              <a:t>6</a:t>
            </a:r>
          </a:p>
        </p:txBody>
      </p:sp>
      <p:sp>
        <p:nvSpPr>
          <p:cNvPr id="139337" name="Rectangle 73"/>
          <p:cNvSpPr>
            <a:spLocks noChangeArrowheads="1"/>
          </p:cNvSpPr>
          <p:nvPr/>
        </p:nvSpPr>
        <p:spPr bwMode="auto">
          <a:xfrm>
            <a:off x="3962400" y="30480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v</a:t>
            </a:r>
            <a:r>
              <a:rPr lang="en-US" baseline="-25000"/>
              <a:t>1</a:t>
            </a:r>
          </a:p>
        </p:txBody>
      </p:sp>
      <p:sp>
        <p:nvSpPr>
          <p:cNvPr id="139338" name="Rectangle 74"/>
          <p:cNvSpPr>
            <a:spLocks noChangeArrowheads="1"/>
          </p:cNvSpPr>
          <p:nvPr/>
        </p:nvSpPr>
        <p:spPr bwMode="auto">
          <a:xfrm>
            <a:off x="5181600" y="47244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v</a:t>
            </a:r>
            <a:r>
              <a:rPr lang="en-US" baseline="-25000"/>
              <a:t>2</a:t>
            </a:r>
          </a:p>
        </p:txBody>
      </p:sp>
      <p:sp>
        <p:nvSpPr>
          <p:cNvPr id="139339" name="Rectangle 75"/>
          <p:cNvSpPr>
            <a:spLocks noChangeArrowheads="1"/>
          </p:cNvSpPr>
          <p:nvPr/>
        </p:nvSpPr>
        <p:spPr bwMode="auto">
          <a:xfrm>
            <a:off x="4038600" y="47244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v</a:t>
            </a:r>
            <a:r>
              <a:rPr lang="en-US" baseline="-25000"/>
              <a:t>4</a:t>
            </a:r>
          </a:p>
        </p:txBody>
      </p:sp>
      <p:sp>
        <p:nvSpPr>
          <p:cNvPr id="139340" name="Rectangle 76"/>
          <p:cNvSpPr>
            <a:spLocks noChangeArrowheads="1"/>
          </p:cNvSpPr>
          <p:nvPr/>
        </p:nvSpPr>
        <p:spPr bwMode="auto">
          <a:xfrm>
            <a:off x="6096000" y="46482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v</a:t>
            </a:r>
            <a:r>
              <a:rPr lang="en-US" baseline="-25000"/>
              <a:t>4</a:t>
            </a:r>
          </a:p>
        </p:txBody>
      </p:sp>
      <p:sp>
        <p:nvSpPr>
          <p:cNvPr id="139341" name="Rectangle 77"/>
          <p:cNvSpPr>
            <a:spLocks noChangeArrowheads="1"/>
          </p:cNvSpPr>
          <p:nvPr/>
        </p:nvSpPr>
        <p:spPr bwMode="auto">
          <a:xfrm>
            <a:off x="5257800" y="30480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v</a:t>
            </a:r>
            <a:r>
              <a:rPr lang="en-US" baseline="-25000"/>
              <a:t>5</a:t>
            </a:r>
          </a:p>
        </p:txBody>
      </p:sp>
      <p:sp>
        <p:nvSpPr>
          <p:cNvPr id="139342" name="Rectangle 78"/>
          <p:cNvSpPr>
            <a:spLocks noChangeArrowheads="1"/>
          </p:cNvSpPr>
          <p:nvPr/>
        </p:nvSpPr>
        <p:spPr bwMode="auto">
          <a:xfrm>
            <a:off x="5943600" y="30480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v</a:t>
            </a:r>
            <a:r>
              <a:rPr lang="en-US" baseline="-25000"/>
              <a:t>1</a:t>
            </a:r>
          </a:p>
        </p:txBody>
      </p:sp>
      <p:sp>
        <p:nvSpPr>
          <p:cNvPr id="139343" name="Rectangle 79"/>
          <p:cNvSpPr>
            <a:spLocks noChangeArrowheads="1"/>
          </p:cNvSpPr>
          <p:nvPr/>
        </p:nvSpPr>
        <p:spPr bwMode="auto">
          <a:xfrm>
            <a:off x="7391400" y="47244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v</a:t>
            </a:r>
            <a:r>
              <a:rPr lang="en-US" baseline="-25000"/>
              <a:t>2</a:t>
            </a:r>
          </a:p>
        </p:txBody>
      </p:sp>
      <p:sp>
        <p:nvSpPr>
          <p:cNvPr id="139344" name="Rectangle 80"/>
          <p:cNvSpPr>
            <a:spLocks noChangeArrowheads="1"/>
          </p:cNvSpPr>
          <p:nvPr/>
        </p:nvSpPr>
        <p:spPr bwMode="auto">
          <a:xfrm>
            <a:off x="7315200" y="30480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v</a:t>
            </a:r>
            <a:r>
              <a:rPr lang="en-US" baseline="-25000"/>
              <a:t>5</a:t>
            </a:r>
          </a:p>
        </p:txBody>
      </p:sp>
      <p:sp>
        <p:nvSpPr>
          <p:cNvPr id="139345" name="Rectangle 81"/>
          <p:cNvSpPr>
            <a:spLocks noChangeArrowheads="1"/>
          </p:cNvSpPr>
          <p:nvPr/>
        </p:nvSpPr>
        <p:spPr bwMode="auto">
          <a:xfrm>
            <a:off x="6781800" y="41148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v</a:t>
            </a:r>
            <a:r>
              <a:rPr lang="en-US" baseline="-25000"/>
              <a:t>3</a:t>
            </a:r>
          </a:p>
        </p:txBody>
      </p:sp>
      <p:sp>
        <p:nvSpPr>
          <p:cNvPr id="139346" name="Rectangle 82"/>
          <p:cNvSpPr>
            <a:spLocks noChangeArrowheads="1"/>
          </p:cNvSpPr>
          <p:nvPr/>
        </p:nvSpPr>
        <p:spPr bwMode="auto">
          <a:xfrm>
            <a:off x="5562600" y="38100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t>R</a:t>
            </a:r>
            <a:r>
              <a:rPr lang="en-US" sz="1200" baseline="-25000"/>
              <a:t>1</a:t>
            </a:r>
          </a:p>
        </p:txBody>
      </p:sp>
      <p:sp>
        <p:nvSpPr>
          <p:cNvPr id="139347" name="Rectangle 83"/>
          <p:cNvSpPr>
            <a:spLocks noChangeArrowheads="1"/>
          </p:cNvSpPr>
          <p:nvPr/>
        </p:nvSpPr>
        <p:spPr bwMode="auto">
          <a:xfrm>
            <a:off x="4724400" y="37338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t>R</a:t>
            </a:r>
            <a:r>
              <a:rPr lang="en-US" sz="1200" baseline="-25000"/>
              <a:t>2</a:t>
            </a:r>
          </a:p>
        </p:txBody>
      </p:sp>
      <p:sp>
        <p:nvSpPr>
          <p:cNvPr id="139348" name="Rectangle 84"/>
          <p:cNvSpPr>
            <a:spLocks noChangeArrowheads="1"/>
          </p:cNvSpPr>
          <p:nvPr/>
        </p:nvSpPr>
        <p:spPr bwMode="auto">
          <a:xfrm>
            <a:off x="6400800" y="35814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t>R</a:t>
            </a:r>
            <a:r>
              <a:rPr lang="en-US" sz="1200" baseline="-25000"/>
              <a:t>21</a:t>
            </a:r>
          </a:p>
        </p:txBody>
      </p:sp>
      <p:sp>
        <p:nvSpPr>
          <p:cNvPr id="139349" name="Rectangle 85"/>
          <p:cNvSpPr>
            <a:spLocks noChangeArrowheads="1"/>
          </p:cNvSpPr>
          <p:nvPr/>
        </p:nvSpPr>
        <p:spPr bwMode="auto">
          <a:xfrm>
            <a:off x="7543800" y="37338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t>R</a:t>
            </a:r>
            <a:r>
              <a:rPr lang="en-US" sz="1200" baseline="-25000"/>
              <a:t>1</a:t>
            </a:r>
          </a:p>
        </p:txBody>
      </p:sp>
      <p:sp>
        <p:nvSpPr>
          <p:cNvPr id="139350" name="Rectangle 86"/>
          <p:cNvSpPr>
            <a:spLocks noChangeArrowheads="1"/>
          </p:cNvSpPr>
          <p:nvPr/>
        </p:nvSpPr>
        <p:spPr bwMode="auto">
          <a:xfrm>
            <a:off x="7010400" y="38862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t>R</a:t>
            </a:r>
            <a:r>
              <a:rPr lang="en-US" sz="1200" baseline="-25000"/>
              <a:t>22</a:t>
            </a:r>
          </a:p>
        </p:txBody>
      </p:sp>
      <p:sp>
        <p:nvSpPr>
          <p:cNvPr id="2" name="Regular Pentagon 1"/>
          <p:cNvSpPr/>
          <p:nvPr/>
        </p:nvSpPr>
        <p:spPr bwMode="auto">
          <a:xfrm>
            <a:off x="7010400" y="214313"/>
            <a:ext cx="1944688" cy="1995487"/>
          </a:xfrm>
          <a:prstGeom prst="pentagon">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cxnSp>
        <p:nvCxnSpPr>
          <p:cNvPr id="4" name="Straight Connector 3"/>
          <p:cNvCxnSpPr>
            <a:stCxn id="2" idx="1"/>
            <a:endCxn id="2" idx="5"/>
          </p:cNvCxnSpPr>
          <p:nvPr/>
        </p:nvCxnSpPr>
        <p:spPr bwMode="auto">
          <a:xfrm>
            <a:off x="7010402" y="976519"/>
            <a:ext cx="1944684" cy="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Freeform 5"/>
          <p:cNvSpPr/>
          <p:nvPr/>
        </p:nvSpPr>
        <p:spPr bwMode="auto">
          <a:xfrm>
            <a:off x="6581104" y="220529"/>
            <a:ext cx="1390919" cy="1981758"/>
          </a:xfrm>
          <a:custGeom>
            <a:avLst/>
            <a:gdLst>
              <a:gd name="connsiteX0" fmla="*/ 1390919 w 1390919"/>
              <a:gd name="connsiteY0" fmla="*/ 24170 h 1981758"/>
              <a:gd name="connsiteX1" fmla="*/ 695459 w 1390919"/>
              <a:gd name="connsiteY1" fmla="*/ 37048 h 1981758"/>
              <a:gd name="connsiteX2" fmla="*/ 605307 w 1390919"/>
              <a:gd name="connsiteY2" fmla="*/ 62806 h 1981758"/>
              <a:gd name="connsiteX3" fmla="*/ 502276 w 1390919"/>
              <a:gd name="connsiteY3" fmla="*/ 127201 h 1981758"/>
              <a:gd name="connsiteX4" fmla="*/ 360609 w 1390919"/>
              <a:gd name="connsiteY4" fmla="*/ 191595 h 1981758"/>
              <a:gd name="connsiteX5" fmla="*/ 321972 w 1390919"/>
              <a:gd name="connsiteY5" fmla="*/ 217353 h 1981758"/>
              <a:gd name="connsiteX6" fmla="*/ 270457 w 1390919"/>
              <a:gd name="connsiteY6" fmla="*/ 243110 h 1981758"/>
              <a:gd name="connsiteX7" fmla="*/ 231820 w 1390919"/>
              <a:gd name="connsiteY7" fmla="*/ 281747 h 1981758"/>
              <a:gd name="connsiteX8" fmla="*/ 206062 w 1390919"/>
              <a:gd name="connsiteY8" fmla="*/ 320384 h 1981758"/>
              <a:gd name="connsiteX9" fmla="*/ 167426 w 1390919"/>
              <a:gd name="connsiteY9" fmla="*/ 333263 h 1981758"/>
              <a:gd name="connsiteX10" fmla="*/ 128789 w 1390919"/>
              <a:gd name="connsiteY10" fmla="*/ 371899 h 1981758"/>
              <a:gd name="connsiteX11" fmla="*/ 103031 w 1390919"/>
              <a:gd name="connsiteY11" fmla="*/ 410536 h 1981758"/>
              <a:gd name="connsiteX12" fmla="*/ 64395 w 1390919"/>
              <a:gd name="connsiteY12" fmla="*/ 436294 h 1981758"/>
              <a:gd name="connsiteX13" fmla="*/ 51516 w 1390919"/>
              <a:gd name="connsiteY13" fmla="*/ 474930 h 1981758"/>
              <a:gd name="connsiteX14" fmla="*/ 25758 w 1390919"/>
              <a:gd name="connsiteY14" fmla="*/ 513567 h 1981758"/>
              <a:gd name="connsiteX15" fmla="*/ 0 w 1390919"/>
              <a:gd name="connsiteY15" fmla="*/ 642356 h 1981758"/>
              <a:gd name="connsiteX16" fmla="*/ 12879 w 1390919"/>
              <a:gd name="connsiteY16" fmla="*/ 1093116 h 1981758"/>
              <a:gd name="connsiteX17" fmla="*/ 38637 w 1390919"/>
              <a:gd name="connsiteY17" fmla="*/ 1131753 h 1981758"/>
              <a:gd name="connsiteX18" fmla="*/ 90152 w 1390919"/>
              <a:gd name="connsiteY18" fmla="*/ 1221905 h 1981758"/>
              <a:gd name="connsiteX19" fmla="*/ 141668 w 1390919"/>
              <a:gd name="connsiteY19" fmla="*/ 1299178 h 1981758"/>
              <a:gd name="connsiteX20" fmla="*/ 193183 w 1390919"/>
              <a:gd name="connsiteY20" fmla="*/ 1350694 h 1981758"/>
              <a:gd name="connsiteX21" fmla="*/ 206062 w 1390919"/>
              <a:gd name="connsiteY21" fmla="*/ 1389330 h 1981758"/>
              <a:gd name="connsiteX22" fmla="*/ 244699 w 1390919"/>
              <a:gd name="connsiteY22" fmla="*/ 1402209 h 1981758"/>
              <a:gd name="connsiteX23" fmla="*/ 321972 w 1390919"/>
              <a:gd name="connsiteY23" fmla="*/ 1466603 h 1981758"/>
              <a:gd name="connsiteX24" fmla="*/ 347730 w 1390919"/>
              <a:gd name="connsiteY24" fmla="*/ 1518119 h 1981758"/>
              <a:gd name="connsiteX25" fmla="*/ 386366 w 1390919"/>
              <a:gd name="connsiteY25" fmla="*/ 1543877 h 1981758"/>
              <a:gd name="connsiteX26" fmla="*/ 399245 w 1390919"/>
              <a:gd name="connsiteY26" fmla="*/ 1582513 h 1981758"/>
              <a:gd name="connsiteX27" fmla="*/ 437882 w 1390919"/>
              <a:gd name="connsiteY27" fmla="*/ 1621150 h 1981758"/>
              <a:gd name="connsiteX28" fmla="*/ 476519 w 1390919"/>
              <a:gd name="connsiteY28" fmla="*/ 1672665 h 1981758"/>
              <a:gd name="connsiteX29" fmla="*/ 528034 w 1390919"/>
              <a:gd name="connsiteY29" fmla="*/ 1737060 h 1981758"/>
              <a:gd name="connsiteX30" fmla="*/ 540913 w 1390919"/>
              <a:gd name="connsiteY30" fmla="*/ 1775696 h 1981758"/>
              <a:gd name="connsiteX31" fmla="*/ 579550 w 1390919"/>
              <a:gd name="connsiteY31" fmla="*/ 1801454 h 1981758"/>
              <a:gd name="connsiteX32" fmla="*/ 656823 w 1390919"/>
              <a:gd name="connsiteY32" fmla="*/ 1865848 h 1981758"/>
              <a:gd name="connsiteX33" fmla="*/ 682581 w 1390919"/>
              <a:gd name="connsiteY33" fmla="*/ 1917364 h 1981758"/>
              <a:gd name="connsiteX34" fmla="*/ 721217 w 1390919"/>
              <a:gd name="connsiteY34" fmla="*/ 1930243 h 1981758"/>
              <a:gd name="connsiteX35" fmla="*/ 785611 w 1390919"/>
              <a:gd name="connsiteY35" fmla="*/ 1981758 h 1981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390919" h="1981758">
                <a:moveTo>
                  <a:pt x="1390919" y="24170"/>
                </a:moveTo>
                <a:cubicBezTo>
                  <a:pt x="1114727" y="-15286"/>
                  <a:pt x="1238733" y="-3194"/>
                  <a:pt x="695459" y="37048"/>
                </a:cubicBezTo>
                <a:cubicBezTo>
                  <a:pt x="664291" y="39357"/>
                  <a:pt x="635358" y="54220"/>
                  <a:pt x="605307" y="62806"/>
                </a:cubicBezTo>
                <a:cubicBezTo>
                  <a:pt x="411198" y="218095"/>
                  <a:pt x="625817" y="58567"/>
                  <a:pt x="502276" y="127201"/>
                </a:cubicBezTo>
                <a:cubicBezTo>
                  <a:pt x="376950" y="196826"/>
                  <a:pt x="476459" y="168425"/>
                  <a:pt x="360609" y="191595"/>
                </a:cubicBezTo>
                <a:cubicBezTo>
                  <a:pt x="347730" y="200181"/>
                  <a:pt x="335411" y="209673"/>
                  <a:pt x="321972" y="217353"/>
                </a:cubicBezTo>
                <a:cubicBezTo>
                  <a:pt x="305303" y="226878"/>
                  <a:pt x="286079" y="231951"/>
                  <a:pt x="270457" y="243110"/>
                </a:cubicBezTo>
                <a:cubicBezTo>
                  <a:pt x="255636" y="253696"/>
                  <a:pt x="243480" y="267755"/>
                  <a:pt x="231820" y="281747"/>
                </a:cubicBezTo>
                <a:cubicBezTo>
                  <a:pt x="221911" y="293638"/>
                  <a:pt x="218149" y="310714"/>
                  <a:pt x="206062" y="320384"/>
                </a:cubicBezTo>
                <a:cubicBezTo>
                  <a:pt x="195462" y="328865"/>
                  <a:pt x="180305" y="328970"/>
                  <a:pt x="167426" y="333263"/>
                </a:cubicBezTo>
                <a:cubicBezTo>
                  <a:pt x="154547" y="346142"/>
                  <a:pt x="140449" y="357907"/>
                  <a:pt x="128789" y="371899"/>
                </a:cubicBezTo>
                <a:cubicBezTo>
                  <a:pt x="118880" y="383790"/>
                  <a:pt x="113976" y="399591"/>
                  <a:pt x="103031" y="410536"/>
                </a:cubicBezTo>
                <a:cubicBezTo>
                  <a:pt x="92086" y="421481"/>
                  <a:pt x="77274" y="427708"/>
                  <a:pt x="64395" y="436294"/>
                </a:cubicBezTo>
                <a:cubicBezTo>
                  <a:pt x="60102" y="449173"/>
                  <a:pt x="57587" y="462788"/>
                  <a:pt x="51516" y="474930"/>
                </a:cubicBezTo>
                <a:cubicBezTo>
                  <a:pt x="44594" y="488774"/>
                  <a:pt x="30310" y="498773"/>
                  <a:pt x="25758" y="513567"/>
                </a:cubicBezTo>
                <a:cubicBezTo>
                  <a:pt x="12883" y="555411"/>
                  <a:pt x="0" y="642356"/>
                  <a:pt x="0" y="642356"/>
                </a:cubicBezTo>
                <a:cubicBezTo>
                  <a:pt x="4293" y="792609"/>
                  <a:pt x="1049" y="943268"/>
                  <a:pt x="12879" y="1093116"/>
                </a:cubicBezTo>
                <a:cubicBezTo>
                  <a:pt x="14097" y="1108547"/>
                  <a:pt x="31715" y="1117909"/>
                  <a:pt x="38637" y="1131753"/>
                </a:cubicBezTo>
                <a:cubicBezTo>
                  <a:pt x="87805" y="1230089"/>
                  <a:pt x="-3276" y="1097331"/>
                  <a:pt x="90152" y="1221905"/>
                </a:cubicBezTo>
                <a:cubicBezTo>
                  <a:pt x="119730" y="1340214"/>
                  <a:pt x="76984" y="1218322"/>
                  <a:pt x="141668" y="1299178"/>
                </a:cubicBezTo>
                <a:cubicBezTo>
                  <a:pt x="191623" y="1361622"/>
                  <a:pt x="108886" y="1322594"/>
                  <a:pt x="193183" y="1350694"/>
                </a:cubicBezTo>
                <a:cubicBezTo>
                  <a:pt x="197476" y="1363573"/>
                  <a:pt x="196463" y="1379731"/>
                  <a:pt x="206062" y="1389330"/>
                </a:cubicBezTo>
                <a:cubicBezTo>
                  <a:pt x="215662" y="1398929"/>
                  <a:pt x="232557" y="1396138"/>
                  <a:pt x="244699" y="1402209"/>
                </a:cubicBezTo>
                <a:cubicBezTo>
                  <a:pt x="280557" y="1420138"/>
                  <a:pt x="293491" y="1438123"/>
                  <a:pt x="321972" y="1466603"/>
                </a:cubicBezTo>
                <a:cubicBezTo>
                  <a:pt x="330558" y="1483775"/>
                  <a:pt x="335439" y="1503370"/>
                  <a:pt x="347730" y="1518119"/>
                </a:cubicBezTo>
                <a:cubicBezTo>
                  <a:pt x="357639" y="1530010"/>
                  <a:pt x="376697" y="1531790"/>
                  <a:pt x="386366" y="1543877"/>
                </a:cubicBezTo>
                <a:cubicBezTo>
                  <a:pt x="394846" y="1554478"/>
                  <a:pt x="391715" y="1571218"/>
                  <a:pt x="399245" y="1582513"/>
                </a:cubicBezTo>
                <a:cubicBezTo>
                  <a:pt x="409348" y="1597668"/>
                  <a:pt x="426029" y="1607321"/>
                  <a:pt x="437882" y="1621150"/>
                </a:cubicBezTo>
                <a:cubicBezTo>
                  <a:pt x="451851" y="1637447"/>
                  <a:pt x="463640" y="1655493"/>
                  <a:pt x="476519" y="1672665"/>
                </a:cubicBezTo>
                <a:cubicBezTo>
                  <a:pt x="508747" y="1801588"/>
                  <a:pt x="460289" y="1669316"/>
                  <a:pt x="528034" y="1737060"/>
                </a:cubicBezTo>
                <a:cubicBezTo>
                  <a:pt x="537633" y="1746659"/>
                  <a:pt x="532432" y="1765096"/>
                  <a:pt x="540913" y="1775696"/>
                </a:cubicBezTo>
                <a:cubicBezTo>
                  <a:pt x="550583" y="1787783"/>
                  <a:pt x="567659" y="1791545"/>
                  <a:pt x="579550" y="1801454"/>
                </a:cubicBezTo>
                <a:cubicBezTo>
                  <a:pt x="678705" y="1884084"/>
                  <a:pt x="560901" y="1801903"/>
                  <a:pt x="656823" y="1865848"/>
                </a:cubicBezTo>
                <a:cubicBezTo>
                  <a:pt x="665409" y="1883020"/>
                  <a:pt x="669005" y="1903788"/>
                  <a:pt x="682581" y="1917364"/>
                </a:cubicBezTo>
                <a:cubicBezTo>
                  <a:pt x="692180" y="1926963"/>
                  <a:pt x="709075" y="1924172"/>
                  <a:pt x="721217" y="1930243"/>
                </a:cubicBezTo>
                <a:cubicBezTo>
                  <a:pt x="753711" y="1946490"/>
                  <a:pt x="761653" y="1957800"/>
                  <a:pt x="785611" y="1981758"/>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sp>
        <p:nvSpPr>
          <p:cNvPr id="7" name="Freeform 6"/>
          <p:cNvSpPr/>
          <p:nvPr/>
        </p:nvSpPr>
        <p:spPr bwMode="auto">
          <a:xfrm>
            <a:off x="7984901" y="231820"/>
            <a:ext cx="1146220" cy="1983346"/>
          </a:xfrm>
          <a:custGeom>
            <a:avLst/>
            <a:gdLst>
              <a:gd name="connsiteX0" fmla="*/ 0 w 1146220"/>
              <a:gd name="connsiteY0" fmla="*/ 0 h 1983346"/>
              <a:gd name="connsiteX1" fmla="*/ 669702 w 1146220"/>
              <a:gd name="connsiteY1" fmla="*/ 167425 h 1983346"/>
              <a:gd name="connsiteX2" fmla="*/ 888643 w 1146220"/>
              <a:gd name="connsiteY2" fmla="*/ 193183 h 1983346"/>
              <a:gd name="connsiteX3" fmla="*/ 927279 w 1146220"/>
              <a:gd name="connsiteY3" fmla="*/ 218941 h 1983346"/>
              <a:gd name="connsiteX4" fmla="*/ 978795 w 1146220"/>
              <a:gd name="connsiteY4" fmla="*/ 270456 h 1983346"/>
              <a:gd name="connsiteX5" fmla="*/ 1030310 w 1146220"/>
              <a:gd name="connsiteY5" fmla="*/ 334850 h 1983346"/>
              <a:gd name="connsiteX6" fmla="*/ 1056068 w 1146220"/>
              <a:gd name="connsiteY6" fmla="*/ 425003 h 1983346"/>
              <a:gd name="connsiteX7" fmla="*/ 1081826 w 1146220"/>
              <a:gd name="connsiteY7" fmla="*/ 489397 h 1983346"/>
              <a:gd name="connsiteX8" fmla="*/ 1094705 w 1146220"/>
              <a:gd name="connsiteY8" fmla="*/ 579549 h 1983346"/>
              <a:gd name="connsiteX9" fmla="*/ 1120462 w 1146220"/>
              <a:gd name="connsiteY9" fmla="*/ 695459 h 1983346"/>
              <a:gd name="connsiteX10" fmla="*/ 1146220 w 1146220"/>
              <a:gd name="connsiteY10" fmla="*/ 1030310 h 1983346"/>
              <a:gd name="connsiteX11" fmla="*/ 1133341 w 1146220"/>
              <a:gd name="connsiteY11" fmla="*/ 1184856 h 1983346"/>
              <a:gd name="connsiteX12" fmla="*/ 1107584 w 1146220"/>
              <a:gd name="connsiteY12" fmla="*/ 1236372 h 1983346"/>
              <a:gd name="connsiteX13" fmla="*/ 1094705 w 1146220"/>
              <a:gd name="connsiteY13" fmla="*/ 1287887 h 1983346"/>
              <a:gd name="connsiteX14" fmla="*/ 1068947 w 1146220"/>
              <a:gd name="connsiteY14" fmla="*/ 1339403 h 1983346"/>
              <a:gd name="connsiteX15" fmla="*/ 1017431 w 1146220"/>
              <a:gd name="connsiteY15" fmla="*/ 1481070 h 1983346"/>
              <a:gd name="connsiteX16" fmla="*/ 1004553 w 1146220"/>
              <a:gd name="connsiteY16" fmla="*/ 1519707 h 1983346"/>
              <a:gd name="connsiteX17" fmla="*/ 978795 w 1146220"/>
              <a:gd name="connsiteY17" fmla="*/ 1558343 h 1983346"/>
              <a:gd name="connsiteX18" fmla="*/ 965916 w 1146220"/>
              <a:gd name="connsiteY18" fmla="*/ 1609859 h 1983346"/>
              <a:gd name="connsiteX19" fmla="*/ 914400 w 1146220"/>
              <a:gd name="connsiteY19" fmla="*/ 1687132 h 1983346"/>
              <a:gd name="connsiteX20" fmla="*/ 888643 w 1146220"/>
              <a:gd name="connsiteY20" fmla="*/ 1725769 h 1983346"/>
              <a:gd name="connsiteX21" fmla="*/ 850006 w 1146220"/>
              <a:gd name="connsiteY21" fmla="*/ 1751526 h 1983346"/>
              <a:gd name="connsiteX22" fmla="*/ 798491 w 1146220"/>
              <a:gd name="connsiteY22" fmla="*/ 1803042 h 1983346"/>
              <a:gd name="connsiteX23" fmla="*/ 785612 w 1146220"/>
              <a:gd name="connsiteY23" fmla="*/ 1841679 h 1983346"/>
              <a:gd name="connsiteX24" fmla="*/ 708338 w 1146220"/>
              <a:gd name="connsiteY24" fmla="*/ 1906073 h 1983346"/>
              <a:gd name="connsiteX25" fmla="*/ 656823 w 1146220"/>
              <a:gd name="connsiteY25" fmla="*/ 1957588 h 1983346"/>
              <a:gd name="connsiteX26" fmla="*/ 605307 w 1146220"/>
              <a:gd name="connsiteY26" fmla="*/ 1983346 h 1983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146220" h="1983346">
                <a:moveTo>
                  <a:pt x="0" y="0"/>
                </a:moveTo>
                <a:cubicBezTo>
                  <a:pt x="223234" y="55808"/>
                  <a:pt x="444606" y="119677"/>
                  <a:pt x="669702" y="167425"/>
                </a:cubicBezTo>
                <a:cubicBezTo>
                  <a:pt x="1088544" y="256270"/>
                  <a:pt x="742151" y="144352"/>
                  <a:pt x="888643" y="193183"/>
                </a:cubicBezTo>
                <a:cubicBezTo>
                  <a:pt x="901522" y="201769"/>
                  <a:pt x="917610" y="206854"/>
                  <a:pt x="927279" y="218941"/>
                </a:cubicBezTo>
                <a:cubicBezTo>
                  <a:pt x="977232" y="281383"/>
                  <a:pt x="894497" y="242357"/>
                  <a:pt x="978795" y="270456"/>
                </a:cubicBezTo>
                <a:cubicBezTo>
                  <a:pt x="1011167" y="367572"/>
                  <a:pt x="963734" y="251630"/>
                  <a:pt x="1030310" y="334850"/>
                </a:cubicBezTo>
                <a:cubicBezTo>
                  <a:pt x="1037397" y="343709"/>
                  <a:pt x="1054746" y="421036"/>
                  <a:pt x="1056068" y="425003"/>
                </a:cubicBezTo>
                <a:cubicBezTo>
                  <a:pt x="1063379" y="446935"/>
                  <a:pt x="1073240" y="467932"/>
                  <a:pt x="1081826" y="489397"/>
                </a:cubicBezTo>
                <a:cubicBezTo>
                  <a:pt x="1086119" y="519448"/>
                  <a:pt x="1089111" y="549713"/>
                  <a:pt x="1094705" y="579549"/>
                </a:cubicBezTo>
                <a:cubicBezTo>
                  <a:pt x="1101999" y="618450"/>
                  <a:pt x="1114289" y="656364"/>
                  <a:pt x="1120462" y="695459"/>
                </a:cubicBezTo>
                <a:cubicBezTo>
                  <a:pt x="1132707" y="773009"/>
                  <a:pt x="1142586" y="972159"/>
                  <a:pt x="1146220" y="1030310"/>
                </a:cubicBezTo>
                <a:cubicBezTo>
                  <a:pt x="1141927" y="1081825"/>
                  <a:pt x="1142867" y="1134047"/>
                  <a:pt x="1133341" y="1184856"/>
                </a:cubicBezTo>
                <a:cubicBezTo>
                  <a:pt x="1129803" y="1203726"/>
                  <a:pt x="1114325" y="1218396"/>
                  <a:pt x="1107584" y="1236372"/>
                </a:cubicBezTo>
                <a:cubicBezTo>
                  <a:pt x="1101369" y="1252945"/>
                  <a:pt x="1100920" y="1271314"/>
                  <a:pt x="1094705" y="1287887"/>
                </a:cubicBezTo>
                <a:cubicBezTo>
                  <a:pt x="1087964" y="1305863"/>
                  <a:pt x="1075018" y="1321189"/>
                  <a:pt x="1068947" y="1339403"/>
                </a:cubicBezTo>
                <a:cubicBezTo>
                  <a:pt x="1019761" y="1486961"/>
                  <a:pt x="1071428" y="1400076"/>
                  <a:pt x="1017431" y="1481070"/>
                </a:cubicBezTo>
                <a:cubicBezTo>
                  <a:pt x="1013138" y="1493949"/>
                  <a:pt x="1010624" y="1507565"/>
                  <a:pt x="1004553" y="1519707"/>
                </a:cubicBezTo>
                <a:cubicBezTo>
                  <a:pt x="997631" y="1533551"/>
                  <a:pt x="984892" y="1544116"/>
                  <a:pt x="978795" y="1558343"/>
                </a:cubicBezTo>
                <a:cubicBezTo>
                  <a:pt x="971822" y="1574612"/>
                  <a:pt x="973832" y="1594027"/>
                  <a:pt x="965916" y="1609859"/>
                </a:cubicBezTo>
                <a:cubicBezTo>
                  <a:pt x="952072" y="1637548"/>
                  <a:pt x="931572" y="1661374"/>
                  <a:pt x="914400" y="1687132"/>
                </a:cubicBezTo>
                <a:cubicBezTo>
                  <a:pt x="905814" y="1700011"/>
                  <a:pt x="901522" y="1717183"/>
                  <a:pt x="888643" y="1725769"/>
                </a:cubicBezTo>
                <a:lnTo>
                  <a:pt x="850006" y="1751526"/>
                </a:lnTo>
                <a:cubicBezTo>
                  <a:pt x="815662" y="1854559"/>
                  <a:pt x="867178" y="1734354"/>
                  <a:pt x="798491" y="1803042"/>
                </a:cubicBezTo>
                <a:cubicBezTo>
                  <a:pt x="788892" y="1812642"/>
                  <a:pt x="793142" y="1830383"/>
                  <a:pt x="785612" y="1841679"/>
                </a:cubicBezTo>
                <a:cubicBezTo>
                  <a:pt x="765780" y="1871426"/>
                  <a:pt x="736846" y="1887068"/>
                  <a:pt x="708338" y="1906073"/>
                </a:cubicBezTo>
                <a:cubicBezTo>
                  <a:pt x="689259" y="1963314"/>
                  <a:pt x="710247" y="1934693"/>
                  <a:pt x="656823" y="1957588"/>
                </a:cubicBezTo>
                <a:cubicBezTo>
                  <a:pt x="639176" y="1965151"/>
                  <a:pt x="605307" y="1983346"/>
                  <a:pt x="605307" y="1983346"/>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cxnSp>
        <p:nvCxnSpPr>
          <p:cNvPr id="9" name="Straight Connector 8"/>
          <p:cNvCxnSpPr>
            <a:stCxn id="2" idx="1"/>
            <a:endCxn id="2" idx="4"/>
          </p:cNvCxnSpPr>
          <p:nvPr/>
        </p:nvCxnSpPr>
        <p:spPr bwMode="auto">
          <a:xfrm>
            <a:off x="7010402" y="976519"/>
            <a:ext cx="1573282" cy="1233276"/>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Freeform 9"/>
          <p:cNvSpPr/>
          <p:nvPr/>
        </p:nvSpPr>
        <p:spPr bwMode="auto">
          <a:xfrm>
            <a:off x="8847303" y="811369"/>
            <a:ext cx="199692" cy="309093"/>
          </a:xfrm>
          <a:custGeom>
            <a:avLst/>
            <a:gdLst>
              <a:gd name="connsiteX0" fmla="*/ 39120 w 199692"/>
              <a:gd name="connsiteY0" fmla="*/ 218941 h 309093"/>
              <a:gd name="connsiteX1" fmla="*/ 483 w 199692"/>
              <a:gd name="connsiteY1" fmla="*/ 154546 h 309093"/>
              <a:gd name="connsiteX2" fmla="*/ 26241 w 199692"/>
              <a:gd name="connsiteY2" fmla="*/ 38637 h 309093"/>
              <a:gd name="connsiteX3" fmla="*/ 129272 w 199692"/>
              <a:gd name="connsiteY3" fmla="*/ 0 h 309093"/>
              <a:gd name="connsiteX4" fmla="*/ 167908 w 199692"/>
              <a:gd name="connsiteY4" fmla="*/ 25758 h 309093"/>
              <a:gd name="connsiteX5" fmla="*/ 180787 w 199692"/>
              <a:gd name="connsiteY5" fmla="*/ 218941 h 309093"/>
              <a:gd name="connsiteX6" fmla="*/ 167908 w 199692"/>
              <a:gd name="connsiteY6" fmla="*/ 257577 h 309093"/>
              <a:gd name="connsiteX7" fmla="*/ 77756 w 199692"/>
              <a:gd name="connsiteY7" fmla="*/ 309093 h 309093"/>
              <a:gd name="connsiteX8" fmla="*/ 39120 w 199692"/>
              <a:gd name="connsiteY8" fmla="*/ 218941 h 309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692" h="309093">
                <a:moveTo>
                  <a:pt x="39120" y="218941"/>
                </a:moveTo>
                <a:cubicBezTo>
                  <a:pt x="26241" y="193183"/>
                  <a:pt x="2266" y="179515"/>
                  <a:pt x="483" y="154546"/>
                </a:cubicBezTo>
                <a:cubicBezTo>
                  <a:pt x="-2337" y="115068"/>
                  <a:pt x="7289" y="73383"/>
                  <a:pt x="26241" y="38637"/>
                </a:cubicBezTo>
                <a:cubicBezTo>
                  <a:pt x="36875" y="19141"/>
                  <a:pt x="111418" y="4464"/>
                  <a:pt x="129272" y="0"/>
                </a:cubicBezTo>
                <a:cubicBezTo>
                  <a:pt x="142151" y="8586"/>
                  <a:pt x="156963" y="14813"/>
                  <a:pt x="167908" y="25758"/>
                </a:cubicBezTo>
                <a:cubicBezTo>
                  <a:pt x="223298" y="81148"/>
                  <a:pt x="191757" y="136665"/>
                  <a:pt x="180787" y="218941"/>
                </a:cubicBezTo>
                <a:cubicBezTo>
                  <a:pt x="178993" y="232397"/>
                  <a:pt x="176388" y="246976"/>
                  <a:pt x="167908" y="257577"/>
                </a:cubicBezTo>
                <a:cubicBezTo>
                  <a:pt x="155771" y="272748"/>
                  <a:pt x="90433" y="302754"/>
                  <a:pt x="77756" y="309093"/>
                </a:cubicBezTo>
                <a:cubicBezTo>
                  <a:pt x="-14539" y="272174"/>
                  <a:pt x="51999" y="244699"/>
                  <a:pt x="39120" y="218941"/>
                </a:cubicBezTo>
                <a:close/>
              </a:path>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sp>
        <p:nvSpPr>
          <p:cNvPr id="11" name="Freeform 10"/>
          <p:cNvSpPr/>
          <p:nvPr/>
        </p:nvSpPr>
        <p:spPr bwMode="auto">
          <a:xfrm>
            <a:off x="7250195" y="2095045"/>
            <a:ext cx="274517" cy="236031"/>
          </a:xfrm>
          <a:custGeom>
            <a:avLst/>
            <a:gdLst>
              <a:gd name="connsiteX0" fmla="*/ 52126 w 274517"/>
              <a:gd name="connsiteY0" fmla="*/ 236031 h 236031"/>
              <a:gd name="connsiteX1" fmla="*/ 219551 w 274517"/>
              <a:gd name="connsiteY1" fmla="*/ 4211 h 236031"/>
              <a:gd name="connsiteX2" fmla="*/ 271067 w 274517"/>
              <a:gd name="connsiteY2" fmla="*/ 29969 h 236031"/>
              <a:gd name="connsiteX3" fmla="*/ 258188 w 274517"/>
              <a:gd name="connsiteY3" fmla="*/ 171637 h 236031"/>
              <a:gd name="connsiteX4" fmla="*/ 245309 w 274517"/>
              <a:gd name="connsiteY4" fmla="*/ 210273 h 236031"/>
              <a:gd name="connsiteX5" fmla="*/ 193794 w 274517"/>
              <a:gd name="connsiteY5" fmla="*/ 223152 h 236031"/>
              <a:gd name="connsiteX6" fmla="*/ 13490 w 274517"/>
              <a:gd name="connsiteY6" fmla="*/ 210273 h 236031"/>
              <a:gd name="connsiteX7" fmla="*/ 39247 w 274517"/>
              <a:gd name="connsiteY7" fmla="*/ 68606 h 236031"/>
              <a:gd name="connsiteX8" fmla="*/ 90763 w 274517"/>
              <a:gd name="connsiteY8" fmla="*/ 55727 h 236031"/>
              <a:gd name="connsiteX9" fmla="*/ 232430 w 274517"/>
              <a:gd name="connsiteY9" fmla="*/ 55727 h 236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4517" h="236031">
                <a:moveTo>
                  <a:pt x="52126" y="236031"/>
                </a:moveTo>
                <a:cubicBezTo>
                  <a:pt x="107934" y="158758"/>
                  <a:pt x="150140" y="69539"/>
                  <a:pt x="219551" y="4211"/>
                </a:cubicBezTo>
                <a:cubicBezTo>
                  <a:pt x="233532" y="-8947"/>
                  <a:pt x="266750" y="11262"/>
                  <a:pt x="271067" y="29969"/>
                </a:cubicBezTo>
                <a:cubicBezTo>
                  <a:pt x="281729" y="76172"/>
                  <a:pt x="264894" y="124696"/>
                  <a:pt x="258188" y="171637"/>
                </a:cubicBezTo>
                <a:cubicBezTo>
                  <a:pt x="256268" y="185076"/>
                  <a:pt x="255910" y="201793"/>
                  <a:pt x="245309" y="210273"/>
                </a:cubicBezTo>
                <a:cubicBezTo>
                  <a:pt x="231487" y="221330"/>
                  <a:pt x="210966" y="218859"/>
                  <a:pt x="193794" y="223152"/>
                </a:cubicBezTo>
                <a:cubicBezTo>
                  <a:pt x="133693" y="218859"/>
                  <a:pt x="56096" y="252879"/>
                  <a:pt x="13490" y="210273"/>
                </a:cubicBezTo>
                <a:cubicBezTo>
                  <a:pt x="-20449" y="176334"/>
                  <a:pt x="17782" y="111535"/>
                  <a:pt x="39247" y="68606"/>
                </a:cubicBezTo>
                <a:cubicBezTo>
                  <a:pt x="47163" y="52774"/>
                  <a:pt x="73102" y="56904"/>
                  <a:pt x="90763" y="55727"/>
                </a:cubicBezTo>
                <a:cubicBezTo>
                  <a:pt x="137881" y="52586"/>
                  <a:pt x="185208" y="55727"/>
                  <a:pt x="232430" y="55727"/>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sp>
        <p:nvSpPr>
          <p:cNvPr id="12" name="TextBox 11"/>
          <p:cNvSpPr txBox="1"/>
          <p:nvPr/>
        </p:nvSpPr>
        <p:spPr>
          <a:xfrm>
            <a:off x="228600" y="5334000"/>
            <a:ext cx="8534400" cy="369332"/>
          </a:xfrm>
          <a:prstGeom prst="rect">
            <a:avLst/>
          </a:prstGeom>
          <a:noFill/>
        </p:spPr>
        <p:txBody>
          <a:bodyPr wrap="square" rtlCol="0">
            <a:spAutoFit/>
          </a:bodyPr>
          <a:lstStyle/>
          <a:p>
            <a:r>
              <a:rPr lang="en-US" dirty="0" err="1" smtClean="0"/>
              <a:t>Kuratowaski’s</a:t>
            </a:r>
            <a:r>
              <a:rPr lang="en-US" dirty="0" smtClean="0"/>
              <a:t> Non-Planar Graphs – K3,3 and K5</a:t>
            </a:r>
            <a:endParaRPr lang="en-GB"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305" name="Rectangle 17"/>
          <p:cNvSpPr>
            <a:spLocks noChangeArrowheads="1"/>
          </p:cNvSpPr>
          <p:nvPr/>
        </p:nvSpPr>
        <p:spPr bwMode="auto">
          <a:xfrm>
            <a:off x="1143000" y="2057400"/>
            <a:ext cx="53244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kumimoji="1" lang="en-US" altLang="zh-TW" sz="2400" b="1">
                <a:latin typeface="Times New Roman" panose="02020603050405020304" pitchFamily="18" charset="0"/>
                <a:ea typeface="新細明體" pitchFamily="18" charset="-120"/>
              </a:rPr>
              <a:t> Theorem :</a:t>
            </a:r>
            <a:r>
              <a:rPr kumimoji="1" lang="en-US" altLang="zh-TW" sz="2400">
                <a:latin typeface="Times New Roman" panose="02020603050405020304" pitchFamily="18" charset="0"/>
                <a:ea typeface="新細明體" pitchFamily="18" charset="-120"/>
              </a:rPr>
              <a:t> </a:t>
            </a:r>
            <a:r>
              <a:rPr kumimoji="1" lang="en-US" altLang="zh-TW" sz="2400" i="1">
                <a:latin typeface="Times New Roman" panose="02020603050405020304" pitchFamily="18" charset="0"/>
                <a:ea typeface="新細明體" pitchFamily="18" charset="-120"/>
              </a:rPr>
              <a:t>Euler's planar graph theorem</a:t>
            </a:r>
            <a:endParaRPr kumimoji="1" lang="en-US" altLang="zh-TW" sz="2400">
              <a:latin typeface="Times New Roman" panose="02020603050405020304" pitchFamily="18" charset="0"/>
              <a:ea typeface="新細明體" pitchFamily="18" charset="-120"/>
            </a:endParaRPr>
          </a:p>
        </p:txBody>
      </p:sp>
      <p:sp>
        <p:nvSpPr>
          <p:cNvPr id="140306" name="Rectangle 18"/>
          <p:cNvSpPr>
            <a:spLocks noChangeArrowheads="1"/>
          </p:cNvSpPr>
          <p:nvPr/>
        </p:nvSpPr>
        <p:spPr bwMode="auto">
          <a:xfrm>
            <a:off x="1219200" y="2667000"/>
            <a:ext cx="5703888"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kumimoji="1" lang="en-US" altLang="zh-TW" sz="2400">
                <a:latin typeface="Times New Roman" panose="02020603050405020304" pitchFamily="18" charset="0"/>
                <a:ea typeface="新細明體" pitchFamily="18" charset="-120"/>
              </a:rPr>
              <a:t>For a </a:t>
            </a:r>
            <a:r>
              <a:rPr kumimoji="1" lang="en-US" altLang="zh-TW" sz="2400" b="1">
                <a:latin typeface="Times New Roman" panose="02020603050405020304" pitchFamily="18" charset="0"/>
                <a:ea typeface="新細明體" pitchFamily="18" charset="-120"/>
              </a:rPr>
              <a:t>connected</a:t>
            </a:r>
            <a:r>
              <a:rPr kumimoji="1" lang="en-US" altLang="zh-TW" sz="2400">
                <a:latin typeface="Times New Roman" panose="02020603050405020304" pitchFamily="18" charset="0"/>
                <a:ea typeface="新細明體" pitchFamily="18" charset="-120"/>
              </a:rPr>
              <a:t> planar graph or multigraph: </a:t>
            </a:r>
          </a:p>
          <a:p>
            <a:pPr algn="l"/>
            <a:r>
              <a:rPr kumimoji="1" lang="en-US" altLang="zh-TW" sz="2400" i="1">
                <a:latin typeface="Times New Roman" panose="02020603050405020304" pitchFamily="18" charset="0"/>
                <a:ea typeface="新細明體" pitchFamily="18" charset="-120"/>
              </a:rPr>
              <a:t>                                        v </a:t>
            </a:r>
            <a:r>
              <a:rPr kumimoji="1" lang="en-US" altLang="zh-TW" sz="2400">
                <a:latin typeface="Times New Roman" panose="02020603050405020304" pitchFamily="18" charset="0"/>
                <a:ea typeface="新細明體" pitchFamily="18" charset="-120"/>
              </a:rPr>
              <a:t>– </a:t>
            </a:r>
            <a:r>
              <a:rPr kumimoji="1" lang="en-US" altLang="zh-TW" sz="2400" i="1">
                <a:latin typeface="Times New Roman" panose="02020603050405020304" pitchFamily="18" charset="0"/>
                <a:ea typeface="新細明體" pitchFamily="18" charset="-120"/>
              </a:rPr>
              <a:t>e </a:t>
            </a:r>
            <a:r>
              <a:rPr kumimoji="1" lang="en-US" altLang="zh-TW" sz="2400">
                <a:latin typeface="Times New Roman" panose="02020603050405020304" pitchFamily="18" charset="0"/>
                <a:ea typeface="新細明體" pitchFamily="18" charset="-120"/>
              </a:rPr>
              <a:t>+ </a:t>
            </a:r>
            <a:r>
              <a:rPr kumimoji="1" lang="en-US" altLang="zh-TW" sz="2400" i="1">
                <a:latin typeface="Times New Roman" panose="02020603050405020304" pitchFamily="18" charset="0"/>
                <a:ea typeface="新細明體" pitchFamily="18" charset="-120"/>
              </a:rPr>
              <a:t>r </a:t>
            </a:r>
            <a:r>
              <a:rPr kumimoji="1" lang="en-US" altLang="zh-TW" sz="2400">
                <a:latin typeface="Times New Roman" panose="02020603050405020304" pitchFamily="18" charset="0"/>
                <a:ea typeface="新細明體" pitchFamily="18" charset="-120"/>
              </a:rPr>
              <a:t>= 2</a:t>
            </a:r>
          </a:p>
        </p:txBody>
      </p:sp>
      <p:sp>
        <p:nvSpPr>
          <p:cNvPr id="140307" name="Rectangle 19"/>
          <p:cNvSpPr>
            <a:spLocks noChangeArrowheads="1"/>
          </p:cNvSpPr>
          <p:nvPr/>
        </p:nvSpPr>
        <p:spPr bwMode="auto">
          <a:xfrm>
            <a:off x="2286000" y="4114800"/>
            <a:ext cx="1457325"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kumimoji="1" lang="en-US" altLang="zh-TW" sz="2400">
                <a:latin typeface="Times New Roman" panose="02020603050405020304" pitchFamily="18" charset="0"/>
                <a:ea typeface="新細明體" pitchFamily="18" charset="-120"/>
              </a:rPr>
              <a:t>number</a:t>
            </a:r>
          </a:p>
          <a:p>
            <a:pPr algn="l"/>
            <a:r>
              <a:rPr kumimoji="1" lang="en-US" altLang="zh-TW" sz="2400">
                <a:latin typeface="Times New Roman" panose="02020603050405020304" pitchFamily="18" charset="0"/>
                <a:ea typeface="新細明體" pitchFamily="18" charset="-120"/>
              </a:rPr>
              <a:t>of vertices</a:t>
            </a:r>
          </a:p>
        </p:txBody>
      </p:sp>
      <p:sp>
        <p:nvSpPr>
          <p:cNvPr id="140308" name="Rectangle 20"/>
          <p:cNvSpPr>
            <a:spLocks noChangeArrowheads="1"/>
          </p:cNvSpPr>
          <p:nvPr/>
        </p:nvSpPr>
        <p:spPr bwMode="auto">
          <a:xfrm>
            <a:off x="3962400" y="4191000"/>
            <a:ext cx="1204913"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kumimoji="1" lang="en-US" altLang="zh-TW" sz="2400">
                <a:latin typeface="Times New Roman" panose="02020603050405020304" pitchFamily="18" charset="0"/>
                <a:ea typeface="新細明體" pitchFamily="18" charset="-120"/>
              </a:rPr>
              <a:t>number</a:t>
            </a:r>
          </a:p>
          <a:p>
            <a:pPr algn="l"/>
            <a:r>
              <a:rPr kumimoji="1" lang="en-US" altLang="zh-TW" sz="2400">
                <a:latin typeface="Times New Roman" panose="02020603050405020304" pitchFamily="18" charset="0"/>
                <a:ea typeface="新細明體" pitchFamily="18" charset="-120"/>
              </a:rPr>
              <a:t>of edges</a:t>
            </a:r>
          </a:p>
        </p:txBody>
      </p:sp>
      <p:sp>
        <p:nvSpPr>
          <p:cNvPr id="140309" name="Rectangle 21"/>
          <p:cNvSpPr>
            <a:spLocks noChangeArrowheads="1"/>
          </p:cNvSpPr>
          <p:nvPr/>
        </p:nvSpPr>
        <p:spPr bwMode="auto">
          <a:xfrm>
            <a:off x="5715000" y="3962400"/>
            <a:ext cx="1408113"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kumimoji="1" lang="en-US" altLang="zh-TW" sz="2400">
                <a:latin typeface="Times New Roman" panose="02020603050405020304" pitchFamily="18" charset="0"/>
                <a:ea typeface="新細明體" pitchFamily="18" charset="-120"/>
              </a:rPr>
              <a:t>number</a:t>
            </a:r>
          </a:p>
          <a:p>
            <a:pPr algn="l"/>
            <a:r>
              <a:rPr kumimoji="1" lang="en-US" altLang="zh-TW" sz="2400">
                <a:latin typeface="Times New Roman" panose="02020603050405020304" pitchFamily="18" charset="0"/>
                <a:ea typeface="新細明體" pitchFamily="18" charset="-120"/>
              </a:rPr>
              <a:t>of regions</a:t>
            </a:r>
          </a:p>
        </p:txBody>
      </p:sp>
      <p:sp>
        <p:nvSpPr>
          <p:cNvPr id="140310" name="Line 22"/>
          <p:cNvSpPr>
            <a:spLocks noChangeShapeType="1"/>
          </p:cNvSpPr>
          <p:nvPr/>
        </p:nvSpPr>
        <p:spPr bwMode="auto">
          <a:xfrm flipH="1">
            <a:off x="3276600" y="3429000"/>
            <a:ext cx="1003300" cy="5969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0311" name="Line 23"/>
          <p:cNvSpPr>
            <a:spLocks noChangeShapeType="1"/>
          </p:cNvSpPr>
          <p:nvPr/>
        </p:nvSpPr>
        <p:spPr bwMode="auto">
          <a:xfrm flipH="1">
            <a:off x="4419600" y="3429000"/>
            <a:ext cx="381000" cy="838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0312" name="Line 24"/>
          <p:cNvSpPr>
            <a:spLocks noChangeShapeType="1"/>
          </p:cNvSpPr>
          <p:nvPr/>
        </p:nvSpPr>
        <p:spPr bwMode="auto">
          <a:xfrm>
            <a:off x="5334000" y="3429000"/>
            <a:ext cx="914400" cy="533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0314" name="Rectangle 26"/>
          <p:cNvSpPr>
            <a:spLocks noChangeArrowheads="1"/>
          </p:cNvSpPr>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a:defRPr sz="4400">
                <a:solidFill>
                  <a:schemeClr val="tx2"/>
                </a:solidFill>
                <a:latin typeface="Tahoma" panose="020B0604030504040204" pitchFamily="34" charset="0"/>
              </a:defRPr>
            </a:lvl1pPr>
            <a:lvl2pPr algn="l">
              <a:defRPr sz="4400">
                <a:solidFill>
                  <a:schemeClr val="tx2"/>
                </a:solidFill>
                <a:latin typeface="Tahoma" panose="020B0604030504040204" pitchFamily="34" charset="0"/>
              </a:defRPr>
            </a:lvl2pPr>
            <a:lvl3pPr algn="l">
              <a:defRPr sz="4400">
                <a:solidFill>
                  <a:schemeClr val="tx2"/>
                </a:solidFill>
                <a:latin typeface="Tahoma" panose="020B0604030504040204" pitchFamily="34" charset="0"/>
              </a:defRPr>
            </a:lvl3pPr>
            <a:lvl4pPr algn="l">
              <a:defRPr sz="4400">
                <a:solidFill>
                  <a:schemeClr val="tx2"/>
                </a:solidFill>
                <a:latin typeface="Tahoma" panose="020B0604030504040204" pitchFamily="34" charset="0"/>
              </a:defRPr>
            </a:lvl4pPr>
            <a:lvl5pPr algn="l">
              <a:defRPr sz="4400">
                <a:solidFill>
                  <a:schemeClr val="tx2"/>
                </a:solidFill>
                <a:latin typeface="Tahoma" panose="020B0604030504040204" pitchFamily="34" charset="0"/>
              </a:defRPr>
            </a:lvl5pPr>
            <a:lvl6pPr marL="457200" fontAlgn="base">
              <a:spcBef>
                <a:spcPct val="0"/>
              </a:spcBef>
              <a:spcAft>
                <a:spcPct val="0"/>
              </a:spcAft>
              <a:defRPr sz="4400">
                <a:solidFill>
                  <a:schemeClr val="tx2"/>
                </a:solidFill>
                <a:latin typeface="Tahoma" panose="020B0604030504040204" pitchFamily="34" charset="0"/>
              </a:defRPr>
            </a:lvl6pPr>
            <a:lvl7pPr marL="914400" fontAlgn="base">
              <a:spcBef>
                <a:spcPct val="0"/>
              </a:spcBef>
              <a:spcAft>
                <a:spcPct val="0"/>
              </a:spcAft>
              <a:defRPr sz="4400">
                <a:solidFill>
                  <a:schemeClr val="tx2"/>
                </a:solidFill>
                <a:latin typeface="Tahoma" panose="020B0604030504040204" pitchFamily="34" charset="0"/>
              </a:defRPr>
            </a:lvl7pPr>
            <a:lvl8pPr marL="1371600" fontAlgn="base">
              <a:spcBef>
                <a:spcPct val="0"/>
              </a:spcBef>
              <a:spcAft>
                <a:spcPct val="0"/>
              </a:spcAft>
              <a:defRPr sz="4400">
                <a:solidFill>
                  <a:schemeClr val="tx2"/>
                </a:solidFill>
                <a:latin typeface="Tahoma" panose="020B0604030504040204" pitchFamily="34" charset="0"/>
              </a:defRPr>
            </a:lvl8pPr>
            <a:lvl9pPr marL="1828800" fontAlgn="base">
              <a:spcBef>
                <a:spcPct val="0"/>
              </a:spcBef>
              <a:spcAft>
                <a:spcPct val="0"/>
              </a:spcAft>
              <a:defRPr sz="4400">
                <a:solidFill>
                  <a:schemeClr val="tx2"/>
                </a:solidFill>
                <a:latin typeface="Tahoma" panose="020B0604030504040204" pitchFamily="34" charset="0"/>
              </a:defRPr>
            </a:lvl9pPr>
          </a:lstStyle>
          <a:p>
            <a:pPr eaLnBrk="1" hangingPunct="1"/>
            <a:r>
              <a:rPr lang="en-US"/>
              <a:t>Planar Graphs</a:t>
            </a: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a:t>Planar Graphs</a:t>
            </a:r>
          </a:p>
        </p:txBody>
      </p:sp>
      <p:sp>
        <p:nvSpPr>
          <p:cNvPr id="149507" name="Rectangle 3"/>
          <p:cNvSpPr>
            <a:spLocks noGrp="1" noChangeArrowheads="1"/>
          </p:cNvSpPr>
          <p:nvPr>
            <p:ph type="body" idx="1"/>
          </p:nvPr>
        </p:nvSpPr>
        <p:spPr/>
        <p:txBody>
          <a:bodyPr/>
          <a:lstStyle/>
          <a:p>
            <a:pPr>
              <a:buFont typeface="Wingdings" panose="05000000000000000000" pitchFamily="2" charset="2"/>
              <a:buNone/>
            </a:pPr>
            <a:r>
              <a:rPr lang="en-US" dirty="0">
                <a:solidFill>
                  <a:srgbClr val="237AC1"/>
                </a:solidFill>
              </a:rPr>
              <a:t>Example of Euler’s theorem</a:t>
            </a:r>
          </a:p>
        </p:txBody>
      </p:sp>
      <p:sp>
        <p:nvSpPr>
          <p:cNvPr id="149508" name="Rectangle 4"/>
          <p:cNvSpPr>
            <a:spLocks noChangeArrowheads="1"/>
          </p:cNvSpPr>
          <p:nvPr/>
        </p:nvSpPr>
        <p:spPr bwMode="auto">
          <a:xfrm>
            <a:off x="2001838" y="3144838"/>
            <a:ext cx="1739900" cy="1511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9509" name="Rectangle 5"/>
          <p:cNvSpPr>
            <a:spLocks noChangeArrowheads="1"/>
          </p:cNvSpPr>
          <p:nvPr/>
        </p:nvSpPr>
        <p:spPr bwMode="auto">
          <a:xfrm>
            <a:off x="1295400" y="3657600"/>
            <a:ext cx="4857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kumimoji="1" lang="en-US" altLang="zh-TW" sz="2400" i="1">
                <a:latin typeface="Times New Roman" panose="02020603050405020304" pitchFamily="18" charset="0"/>
                <a:ea typeface="新細明體" pitchFamily="18" charset="-120"/>
              </a:rPr>
              <a:t>K</a:t>
            </a:r>
            <a:r>
              <a:rPr kumimoji="1" lang="en-US" altLang="zh-TW" sz="2400" baseline="-25000">
                <a:latin typeface="Times New Roman" panose="02020603050405020304" pitchFamily="18" charset="0"/>
                <a:ea typeface="新細明體" pitchFamily="18" charset="-120"/>
              </a:rPr>
              <a:t>4</a:t>
            </a:r>
          </a:p>
        </p:txBody>
      </p:sp>
      <p:sp>
        <p:nvSpPr>
          <p:cNvPr id="149510" name="Rectangle 6"/>
          <p:cNvSpPr>
            <a:spLocks noChangeArrowheads="1"/>
          </p:cNvSpPr>
          <p:nvPr/>
        </p:nvSpPr>
        <p:spPr bwMode="auto">
          <a:xfrm>
            <a:off x="2971800" y="3429000"/>
            <a:ext cx="5365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kumimoji="1" lang="en-US" altLang="zh-TW" sz="2400">
                <a:latin typeface="Times New Roman" panose="02020603050405020304" pitchFamily="18" charset="0"/>
                <a:ea typeface="新細明體" pitchFamily="18" charset="-120"/>
              </a:rPr>
              <a:t>R1</a:t>
            </a:r>
          </a:p>
        </p:txBody>
      </p:sp>
      <p:sp>
        <p:nvSpPr>
          <p:cNvPr id="149511" name="Rectangle 7"/>
          <p:cNvSpPr>
            <a:spLocks noChangeArrowheads="1"/>
          </p:cNvSpPr>
          <p:nvPr/>
        </p:nvSpPr>
        <p:spPr bwMode="auto">
          <a:xfrm>
            <a:off x="2209800" y="3810000"/>
            <a:ext cx="5365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kumimoji="1" lang="en-US" altLang="zh-TW" sz="2400">
                <a:latin typeface="Times New Roman" panose="02020603050405020304" pitchFamily="18" charset="0"/>
                <a:ea typeface="新細明體" pitchFamily="18" charset="-120"/>
              </a:rPr>
              <a:t>R2</a:t>
            </a:r>
          </a:p>
        </p:txBody>
      </p:sp>
      <p:sp>
        <p:nvSpPr>
          <p:cNvPr id="149512" name="Rectangle 8"/>
          <p:cNvSpPr>
            <a:spLocks noChangeArrowheads="1"/>
          </p:cNvSpPr>
          <p:nvPr/>
        </p:nvSpPr>
        <p:spPr bwMode="auto">
          <a:xfrm>
            <a:off x="2743200" y="4724400"/>
            <a:ext cx="5365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kumimoji="1" lang="en-US" altLang="zh-TW" sz="2400">
                <a:latin typeface="Times New Roman" panose="02020603050405020304" pitchFamily="18" charset="0"/>
                <a:ea typeface="新細明體" pitchFamily="18" charset="-120"/>
              </a:rPr>
              <a:t>R3</a:t>
            </a:r>
          </a:p>
        </p:txBody>
      </p:sp>
      <p:sp>
        <p:nvSpPr>
          <p:cNvPr id="149513" name="Rectangle 9"/>
          <p:cNvSpPr>
            <a:spLocks noChangeArrowheads="1"/>
          </p:cNvSpPr>
          <p:nvPr/>
        </p:nvSpPr>
        <p:spPr bwMode="auto">
          <a:xfrm>
            <a:off x="4800600" y="3200400"/>
            <a:ext cx="4146550" cy="118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kumimoji="1" lang="en-US" altLang="zh-TW" sz="2400">
                <a:solidFill>
                  <a:srgbClr val="237AC1"/>
                </a:solidFill>
                <a:latin typeface="Times New Roman" panose="02020603050405020304" pitchFamily="18" charset="0"/>
                <a:ea typeface="新細明體" pitchFamily="18" charset="-120"/>
              </a:rPr>
              <a:t>A planar graph divides the plane</a:t>
            </a:r>
          </a:p>
          <a:p>
            <a:pPr algn="l"/>
            <a:r>
              <a:rPr kumimoji="1" lang="en-US" altLang="zh-TW" sz="2400">
                <a:solidFill>
                  <a:srgbClr val="237AC1"/>
                </a:solidFill>
                <a:latin typeface="Times New Roman" panose="02020603050405020304" pitchFamily="18" charset="0"/>
                <a:ea typeface="新細明體" pitchFamily="18" charset="-120"/>
              </a:rPr>
              <a:t>into several regions (faces), one </a:t>
            </a:r>
          </a:p>
          <a:p>
            <a:pPr algn="l"/>
            <a:r>
              <a:rPr kumimoji="1" lang="en-US" altLang="zh-TW" sz="2400">
                <a:solidFill>
                  <a:srgbClr val="237AC1"/>
                </a:solidFill>
                <a:latin typeface="Times New Roman" panose="02020603050405020304" pitchFamily="18" charset="0"/>
                <a:ea typeface="新細明體" pitchFamily="18" charset="-120"/>
              </a:rPr>
              <a:t>of them is the infinite region.</a:t>
            </a:r>
          </a:p>
        </p:txBody>
      </p:sp>
      <p:sp>
        <p:nvSpPr>
          <p:cNvPr id="149514" name="Rectangle 10"/>
          <p:cNvSpPr>
            <a:spLocks noChangeArrowheads="1"/>
          </p:cNvSpPr>
          <p:nvPr/>
        </p:nvSpPr>
        <p:spPr bwMode="auto">
          <a:xfrm>
            <a:off x="4648200" y="4572000"/>
            <a:ext cx="3093797"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kumimoji="1" lang="en-US" altLang="zh-TW" sz="2400" i="1" dirty="0">
                <a:latin typeface="Times New Roman" panose="02020603050405020304" pitchFamily="18" charset="0"/>
                <a:ea typeface="新細明體" pitchFamily="18" charset="-120"/>
              </a:rPr>
              <a:t>   </a:t>
            </a:r>
            <a:r>
              <a:rPr kumimoji="1" lang="en-US" altLang="zh-TW" sz="2400" i="1" dirty="0">
                <a:solidFill>
                  <a:srgbClr val="237AC1"/>
                </a:solidFill>
                <a:latin typeface="Times New Roman" panose="02020603050405020304" pitchFamily="18" charset="0"/>
                <a:ea typeface="新細明體" pitchFamily="18" charset="-120"/>
              </a:rPr>
              <a:t>v</a:t>
            </a:r>
            <a:r>
              <a:rPr kumimoji="1" lang="en-US" altLang="zh-TW" sz="2400" dirty="0">
                <a:solidFill>
                  <a:srgbClr val="237AC1"/>
                </a:solidFill>
                <a:latin typeface="Times New Roman" panose="02020603050405020304" pitchFamily="18" charset="0"/>
                <a:ea typeface="新細明體" pitchFamily="18" charset="-120"/>
              </a:rPr>
              <a:t>=4,</a:t>
            </a:r>
            <a:r>
              <a:rPr kumimoji="1" lang="en-US" altLang="zh-TW" sz="2400" i="1" dirty="0">
                <a:solidFill>
                  <a:srgbClr val="237AC1"/>
                </a:solidFill>
                <a:latin typeface="Times New Roman" panose="02020603050405020304" pitchFamily="18" charset="0"/>
                <a:ea typeface="新細明體" pitchFamily="18" charset="-120"/>
              </a:rPr>
              <a:t>e</a:t>
            </a:r>
            <a:r>
              <a:rPr kumimoji="1" lang="en-US" altLang="zh-TW" sz="2400" dirty="0">
                <a:solidFill>
                  <a:srgbClr val="237AC1"/>
                </a:solidFill>
                <a:latin typeface="Times New Roman" panose="02020603050405020304" pitchFamily="18" charset="0"/>
                <a:ea typeface="新細明體" pitchFamily="18" charset="-120"/>
              </a:rPr>
              <a:t>=6,</a:t>
            </a:r>
            <a:r>
              <a:rPr kumimoji="1" lang="en-US" altLang="zh-TW" sz="2400" i="1" dirty="0">
                <a:solidFill>
                  <a:srgbClr val="237AC1"/>
                </a:solidFill>
                <a:latin typeface="Times New Roman" panose="02020603050405020304" pitchFamily="18" charset="0"/>
                <a:ea typeface="新細明體" pitchFamily="18" charset="-120"/>
              </a:rPr>
              <a:t>r</a:t>
            </a:r>
            <a:r>
              <a:rPr kumimoji="1" lang="en-US" altLang="zh-TW" sz="2400" dirty="0">
                <a:solidFill>
                  <a:srgbClr val="237AC1"/>
                </a:solidFill>
                <a:latin typeface="Times New Roman" panose="02020603050405020304" pitchFamily="18" charset="0"/>
                <a:ea typeface="新細明體" pitchFamily="18" charset="-120"/>
              </a:rPr>
              <a:t>=4, </a:t>
            </a:r>
            <a:r>
              <a:rPr kumimoji="1" lang="en-US" altLang="zh-TW" sz="2400" b="1" i="1" dirty="0" err="1">
                <a:solidFill>
                  <a:srgbClr val="237AC1"/>
                </a:solidFill>
                <a:latin typeface="Times New Roman" panose="02020603050405020304" pitchFamily="18" charset="0"/>
                <a:ea typeface="新細明體" pitchFamily="18" charset="-120"/>
              </a:rPr>
              <a:t>v</a:t>
            </a:r>
            <a:r>
              <a:rPr kumimoji="1" lang="en-US" altLang="zh-TW" sz="2400" b="1" dirty="0" err="1">
                <a:solidFill>
                  <a:srgbClr val="237AC1"/>
                </a:solidFill>
                <a:latin typeface="Times New Roman" panose="02020603050405020304" pitchFamily="18" charset="0"/>
                <a:ea typeface="新細明體" pitchFamily="18" charset="-120"/>
              </a:rPr>
              <a:t>-</a:t>
            </a:r>
            <a:r>
              <a:rPr kumimoji="1" lang="en-US" altLang="zh-TW" sz="2400" b="1" i="1" dirty="0" err="1">
                <a:solidFill>
                  <a:srgbClr val="237AC1"/>
                </a:solidFill>
                <a:latin typeface="Times New Roman" panose="02020603050405020304" pitchFamily="18" charset="0"/>
                <a:ea typeface="新細明體" pitchFamily="18" charset="-120"/>
              </a:rPr>
              <a:t>e</a:t>
            </a:r>
            <a:r>
              <a:rPr kumimoji="1" lang="en-US" altLang="zh-TW" sz="2400" b="1" dirty="0" err="1">
                <a:solidFill>
                  <a:srgbClr val="237AC1"/>
                </a:solidFill>
                <a:latin typeface="Times New Roman" panose="02020603050405020304" pitchFamily="18" charset="0"/>
                <a:ea typeface="新細明體" pitchFamily="18" charset="-120"/>
              </a:rPr>
              <a:t>+</a:t>
            </a:r>
            <a:r>
              <a:rPr kumimoji="1" lang="en-US" altLang="zh-TW" sz="2400" b="1" i="1" dirty="0" err="1">
                <a:solidFill>
                  <a:srgbClr val="237AC1"/>
                </a:solidFill>
                <a:latin typeface="Times New Roman" panose="02020603050405020304" pitchFamily="18" charset="0"/>
                <a:ea typeface="新細明體" pitchFamily="18" charset="-120"/>
              </a:rPr>
              <a:t>r</a:t>
            </a:r>
            <a:r>
              <a:rPr kumimoji="1" lang="en-US" altLang="zh-TW" sz="2400" b="1" dirty="0">
                <a:solidFill>
                  <a:srgbClr val="237AC1"/>
                </a:solidFill>
                <a:latin typeface="Times New Roman" panose="02020603050405020304" pitchFamily="18" charset="0"/>
                <a:ea typeface="新細明體" pitchFamily="18" charset="-120"/>
              </a:rPr>
              <a:t>=2</a:t>
            </a:r>
          </a:p>
        </p:txBody>
      </p:sp>
      <p:sp>
        <p:nvSpPr>
          <p:cNvPr id="149515" name="Line 11"/>
          <p:cNvSpPr>
            <a:spLocks noChangeShapeType="1"/>
          </p:cNvSpPr>
          <p:nvPr/>
        </p:nvSpPr>
        <p:spPr bwMode="auto">
          <a:xfrm>
            <a:off x="1981200" y="3124200"/>
            <a:ext cx="1739900" cy="15113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9516" name="Freeform 12"/>
          <p:cNvSpPr>
            <a:spLocks/>
          </p:cNvSpPr>
          <p:nvPr/>
        </p:nvSpPr>
        <p:spPr bwMode="auto">
          <a:xfrm>
            <a:off x="1974850" y="3117850"/>
            <a:ext cx="2106613" cy="2052638"/>
          </a:xfrm>
          <a:custGeom>
            <a:avLst/>
            <a:gdLst>
              <a:gd name="T0" fmla="*/ 1104 w 1327"/>
              <a:gd name="T1" fmla="*/ 0 h 1293"/>
              <a:gd name="T2" fmla="*/ 1150 w 1327"/>
              <a:gd name="T3" fmla="*/ 19 h 1293"/>
              <a:gd name="T4" fmla="*/ 1165 w 1327"/>
              <a:gd name="T5" fmla="*/ 63 h 1293"/>
              <a:gd name="T6" fmla="*/ 1180 w 1327"/>
              <a:gd name="T7" fmla="*/ 107 h 1293"/>
              <a:gd name="T8" fmla="*/ 1209 w 1327"/>
              <a:gd name="T9" fmla="*/ 151 h 1293"/>
              <a:gd name="T10" fmla="*/ 1223 w 1327"/>
              <a:gd name="T11" fmla="*/ 195 h 1293"/>
              <a:gd name="T12" fmla="*/ 1238 w 1327"/>
              <a:gd name="T13" fmla="*/ 239 h 1293"/>
              <a:gd name="T14" fmla="*/ 1238 w 1327"/>
              <a:gd name="T15" fmla="*/ 283 h 1293"/>
              <a:gd name="T16" fmla="*/ 1253 w 1327"/>
              <a:gd name="T17" fmla="*/ 327 h 1293"/>
              <a:gd name="T18" fmla="*/ 1267 w 1327"/>
              <a:gd name="T19" fmla="*/ 371 h 1293"/>
              <a:gd name="T20" fmla="*/ 1282 w 1327"/>
              <a:gd name="T21" fmla="*/ 429 h 1293"/>
              <a:gd name="T22" fmla="*/ 1282 w 1327"/>
              <a:gd name="T23" fmla="*/ 473 h 1293"/>
              <a:gd name="T24" fmla="*/ 1282 w 1327"/>
              <a:gd name="T25" fmla="*/ 517 h 1293"/>
              <a:gd name="T26" fmla="*/ 1282 w 1327"/>
              <a:gd name="T27" fmla="*/ 561 h 1293"/>
              <a:gd name="T28" fmla="*/ 1297 w 1327"/>
              <a:gd name="T29" fmla="*/ 605 h 1293"/>
              <a:gd name="T30" fmla="*/ 1297 w 1327"/>
              <a:gd name="T31" fmla="*/ 649 h 1293"/>
              <a:gd name="T32" fmla="*/ 1297 w 1327"/>
              <a:gd name="T33" fmla="*/ 707 h 1293"/>
              <a:gd name="T34" fmla="*/ 1297 w 1327"/>
              <a:gd name="T35" fmla="*/ 751 h 1293"/>
              <a:gd name="T36" fmla="*/ 1311 w 1327"/>
              <a:gd name="T37" fmla="*/ 795 h 1293"/>
              <a:gd name="T38" fmla="*/ 1326 w 1327"/>
              <a:gd name="T39" fmla="*/ 839 h 1293"/>
              <a:gd name="T40" fmla="*/ 1326 w 1327"/>
              <a:gd name="T41" fmla="*/ 883 h 1293"/>
              <a:gd name="T42" fmla="*/ 1326 w 1327"/>
              <a:gd name="T43" fmla="*/ 927 h 1293"/>
              <a:gd name="T44" fmla="*/ 1326 w 1327"/>
              <a:gd name="T45" fmla="*/ 985 h 1293"/>
              <a:gd name="T46" fmla="*/ 1326 w 1327"/>
              <a:gd name="T47" fmla="*/ 1029 h 1293"/>
              <a:gd name="T48" fmla="*/ 1326 w 1327"/>
              <a:gd name="T49" fmla="*/ 1073 h 1293"/>
              <a:gd name="T50" fmla="*/ 1311 w 1327"/>
              <a:gd name="T51" fmla="*/ 1117 h 1293"/>
              <a:gd name="T52" fmla="*/ 1297 w 1327"/>
              <a:gd name="T53" fmla="*/ 1161 h 1293"/>
              <a:gd name="T54" fmla="*/ 1253 w 1327"/>
              <a:gd name="T55" fmla="*/ 1175 h 1293"/>
              <a:gd name="T56" fmla="*/ 1209 w 1327"/>
              <a:gd name="T57" fmla="*/ 1219 h 1293"/>
              <a:gd name="T58" fmla="*/ 1165 w 1327"/>
              <a:gd name="T59" fmla="*/ 1234 h 1293"/>
              <a:gd name="T60" fmla="*/ 1048 w 1327"/>
              <a:gd name="T61" fmla="*/ 1263 h 1293"/>
              <a:gd name="T62" fmla="*/ 931 w 1327"/>
              <a:gd name="T63" fmla="*/ 1278 h 1293"/>
              <a:gd name="T64" fmla="*/ 843 w 1327"/>
              <a:gd name="T65" fmla="*/ 1292 h 1293"/>
              <a:gd name="T66" fmla="*/ 784 w 1327"/>
              <a:gd name="T67" fmla="*/ 1292 h 1293"/>
              <a:gd name="T68" fmla="*/ 740 w 1327"/>
              <a:gd name="T69" fmla="*/ 1292 h 1293"/>
              <a:gd name="T70" fmla="*/ 623 w 1327"/>
              <a:gd name="T71" fmla="*/ 1292 h 1293"/>
              <a:gd name="T72" fmla="*/ 565 w 1327"/>
              <a:gd name="T73" fmla="*/ 1292 h 1293"/>
              <a:gd name="T74" fmla="*/ 521 w 1327"/>
              <a:gd name="T75" fmla="*/ 1292 h 1293"/>
              <a:gd name="T76" fmla="*/ 477 w 1327"/>
              <a:gd name="T77" fmla="*/ 1292 h 1293"/>
              <a:gd name="T78" fmla="*/ 433 w 1327"/>
              <a:gd name="T79" fmla="*/ 1278 h 1293"/>
              <a:gd name="T80" fmla="*/ 389 w 1327"/>
              <a:gd name="T81" fmla="*/ 1263 h 1293"/>
              <a:gd name="T82" fmla="*/ 345 w 1327"/>
              <a:gd name="T83" fmla="*/ 1234 h 1293"/>
              <a:gd name="T84" fmla="*/ 287 w 1327"/>
              <a:gd name="T85" fmla="*/ 1205 h 1293"/>
              <a:gd name="T86" fmla="*/ 243 w 1327"/>
              <a:gd name="T87" fmla="*/ 1175 h 1293"/>
              <a:gd name="T88" fmla="*/ 199 w 1327"/>
              <a:gd name="T89" fmla="*/ 1146 h 1293"/>
              <a:gd name="T90" fmla="*/ 155 w 1327"/>
              <a:gd name="T91" fmla="*/ 1132 h 1293"/>
              <a:gd name="T92" fmla="*/ 111 w 1327"/>
              <a:gd name="T93" fmla="*/ 1102 h 1293"/>
              <a:gd name="T94" fmla="*/ 67 w 1327"/>
              <a:gd name="T95" fmla="*/ 1073 h 1293"/>
              <a:gd name="T96" fmla="*/ 38 w 1327"/>
              <a:gd name="T97" fmla="*/ 1029 h 1293"/>
              <a:gd name="T98" fmla="*/ 9 w 1327"/>
              <a:gd name="T99" fmla="*/ 985 h 1293"/>
              <a:gd name="T100" fmla="*/ 0 w 1327"/>
              <a:gd name="T101" fmla="*/ 960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27" h="1293">
                <a:moveTo>
                  <a:pt x="1104" y="0"/>
                </a:moveTo>
                <a:lnTo>
                  <a:pt x="1150" y="19"/>
                </a:lnTo>
                <a:lnTo>
                  <a:pt x="1165" y="63"/>
                </a:lnTo>
                <a:lnTo>
                  <a:pt x="1180" y="107"/>
                </a:lnTo>
                <a:lnTo>
                  <a:pt x="1209" y="151"/>
                </a:lnTo>
                <a:lnTo>
                  <a:pt x="1223" y="195"/>
                </a:lnTo>
                <a:lnTo>
                  <a:pt x="1238" y="239"/>
                </a:lnTo>
                <a:lnTo>
                  <a:pt x="1238" y="283"/>
                </a:lnTo>
                <a:lnTo>
                  <a:pt x="1253" y="327"/>
                </a:lnTo>
                <a:lnTo>
                  <a:pt x="1267" y="371"/>
                </a:lnTo>
                <a:lnTo>
                  <a:pt x="1282" y="429"/>
                </a:lnTo>
                <a:lnTo>
                  <a:pt x="1282" y="473"/>
                </a:lnTo>
                <a:lnTo>
                  <a:pt x="1282" y="517"/>
                </a:lnTo>
                <a:lnTo>
                  <a:pt x="1282" y="561"/>
                </a:lnTo>
                <a:lnTo>
                  <a:pt x="1297" y="605"/>
                </a:lnTo>
                <a:lnTo>
                  <a:pt x="1297" y="649"/>
                </a:lnTo>
                <a:lnTo>
                  <a:pt x="1297" y="707"/>
                </a:lnTo>
                <a:lnTo>
                  <a:pt x="1297" y="751"/>
                </a:lnTo>
                <a:lnTo>
                  <a:pt x="1311" y="795"/>
                </a:lnTo>
                <a:lnTo>
                  <a:pt x="1326" y="839"/>
                </a:lnTo>
                <a:lnTo>
                  <a:pt x="1326" y="883"/>
                </a:lnTo>
                <a:lnTo>
                  <a:pt x="1326" y="927"/>
                </a:lnTo>
                <a:lnTo>
                  <a:pt x="1326" y="985"/>
                </a:lnTo>
                <a:lnTo>
                  <a:pt x="1326" y="1029"/>
                </a:lnTo>
                <a:lnTo>
                  <a:pt x="1326" y="1073"/>
                </a:lnTo>
                <a:lnTo>
                  <a:pt x="1311" y="1117"/>
                </a:lnTo>
                <a:lnTo>
                  <a:pt x="1297" y="1161"/>
                </a:lnTo>
                <a:lnTo>
                  <a:pt x="1253" y="1175"/>
                </a:lnTo>
                <a:lnTo>
                  <a:pt x="1209" y="1219"/>
                </a:lnTo>
                <a:lnTo>
                  <a:pt x="1165" y="1234"/>
                </a:lnTo>
                <a:lnTo>
                  <a:pt x="1048" y="1263"/>
                </a:lnTo>
                <a:lnTo>
                  <a:pt x="931" y="1278"/>
                </a:lnTo>
                <a:lnTo>
                  <a:pt x="843" y="1292"/>
                </a:lnTo>
                <a:lnTo>
                  <a:pt x="784" y="1292"/>
                </a:lnTo>
                <a:lnTo>
                  <a:pt x="740" y="1292"/>
                </a:lnTo>
                <a:lnTo>
                  <a:pt x="623" y="1292"/>
                </a:lnTo>
                <a:lnTo>
                  <a:pt x="565" y="1292"/>
                </a:lnTo>
                <a:lnTo>
                  <a:pt x="521" y="1292"/>
                </a:lnTo>
                <a:lnTo>
                  <a:pt x="477" y="1292"/>
                </a:lnTo>
                <a:lnTo>
                  <a:pt x="433" y="1278"/>
                </a:lnTo>
                <a:lnTo>
                  <a:pt x="389" y="1263"/>
                </a:lnTo>
                <a:lnTo>
                  <a:pt x="345" y="1234"/>
                </a:lnTo>
                <a:lnTo>
                  <a:pt x="287" y="1205"/>
                </a:lnTo>
                <a:lnTo>
                  <a:pt x="243" y="1175"/>
                </a:lnTo>
                <a:lnTo>
                  <a:pt x="199" y="1146"/>
                </a:lnTo>
                <a:lnTo>
                  <a:pt x="155" y="1132"/>
                </a:lnTo>
                <a:lnTo>
                  <a:pt x="111" y="1102"/>
                </a:lnTo>
                <a:lnTo>
                  <a:pt x="67" y="1073"/>
                </a:lnTo>
                <a:lnTo>
                  <a:pt x="38" y="1029"/>
                </a:lnTo>
                <a:lnTo>
                  <a:pt x="9" y="985"/>
                </a:lnTo>
                <a:lnTo>
                  <a:pt x="0" y="96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9518" name="Rectangle 14"/>
          <p:cNvSpPr>
            <a:spLocks noChangeArrowheads="1"/>
          </p:cNvSpPr>
          <p:nvPr/>
        </p:nvSpPr>
        <p:spPr bwMode="auto">
          <a:xfrm>
            <a:off x="4191000" y="3733800"/>
            <a:ext cx="5365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kumimoji="1" lang="en-US" altLang="zh-TW" sz="2400">
                <a:latin typeface="Times New Roman" panose="02020603050405020304" pitchFamily="18" charset="0"/>
                <a:ea typeface="新細明體" pitchFamily="18" charset="-120"/>
              </a:rPr>
              <a:t>R4</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US"/>
              <a:t>Planar Graphs</a:t>
            </a:r>
          </a:p>
        </p:txBody>
      </p:sp>
      <p:sp>
        <p:nvSpPr>
          <p:cNvPr id="150531" name="Rectangle 3"/>
          <p:cNvSpPr>
            <a:spLocks noGrp="1" noChangeArrowheads="1"/>
          </p:cNvSpPr>
          <p:nvPr>
            <p:ph type="body" idx="1"/>
          </p:nvPr>
        </p:nvSpPr>
        <p:spPr>
          <a:xfrm>
            <a:off x="1143000" y="2057400"/>
            <a:ext cx="7772400" cy="2819400"/>
          </a:xfrm>
        </p:spPr>
        <p:txBody>
          <a:bodyPr/>
          <a:lstStyle/>
          <a:p>
            <a:r>
              <a:rPr lang="en-US" sz="2000"/>
              <a:t>Proof of Euler’s formula: By Induction</a:t>
            </a:r>
          </a:p>
          <a:p>
            <a:pPr>
              <a:buFont typeface="Wingdings" panose="05000000000000000000" pitchFamily="2" charset="2"/>
              <a:buNone/>
            </a:pPr>
            <a:r>
              <a:rPr lang="en-US" sz="2000"/>
              <a:t>	</a:t>
            </a:r>
            <a:r>
              <a:rPr lang="en-US" sz="1800" u="sng"/>
              <a:t>Base Case:</a:t>
            </a:r>
            <a:r>
              <a:rPr lang="en-US" sz="1800"/>
              <a:t> for G1 , e</a:t>
            </a:r>
            <a:r>
              <a:rPr lang="en-US" sz="1800" baseline="-25000"/>
              <a:t>1</a:t>
            </a:r>
            <a:r>
              <a:rPr lang="en-US" sz="1800"/>
              <a:t> = 1, v</a:t>
            </a:r>
            <a:r>
              <a:rPr lang="en-US" sz="1800" baseline="-25000"/>
              <a:t>1</a:t>
            </a:r>
            <a:r>
              <a:rPr lang="en-US" sz="1800"/>
              <a:t> = 2 and r</a:t>
            </a:r>
            <a:r>
              <a:rPr lang="en-US" sz="1800" baseline="-25000"/>
              <a:t>1</a:t>
            </a:r>
            <a:r>
              <a:rPr lang="en-US" sz="1800"/>
              <a:t>= 1</a:t>
            </a:r>
          </a:p>
          <a:p>
            <a:pPr>
              <a:buFont typeface="Wingdings" panose="05000000000000000000" pitchFamily="2" charset="2"/>
              <a:buNone/>
            </a:pPr>
            <a:endParaRPr lang="en-US" sz="1800"/>
          </a:p>
          <a:p>
            <a:pPr>
              <a:buFont typeface="Wingdings" panose="05000000000000000000" pitchFamily="2" charset="2"/>
              <a:buNone/>
            </a:pPr>
            <a:endParaRPr lang="en-US" sz="2000"/>
          </a:p>
          <a:p>
            <a:pPr>
              <a:buFont typeface="Wingdings" panose="05000000000000000000" pitchFamily="2" charset="2"/>
              <a:buNone/>
            </a:pPr>
            <a:r>
              <a:rPr lang="en-US" sz="2000"/>
              <a:t>	</a:t>
            </a:r>
          </a:p>
          <a:p>
            <a:pPr>
              <a:buFont typeface="Wingdings" panose="05000000000000000000" pitchFamily="2" charset="2"/>
              <a:buNone/>
            </a:pPr>
            <a:r>
              <a:rPr lang="en-US" sz="2000"/>
              <a:t>	</a:t>
            </a:r>
            <a:r>
              <a:rPr lang="en-US" sz="2000" u="sng"/>
              <a:t>n+1 Case:</a:t>
            </a:r>
            <a:r>
              <a:rPr lang="en-US" sz="2000"/>
              <a:t> </a:t>
            </a:r>
            <a:r>
              <a:rPr lang="en-US" sz="1800"/>
              <a:t>Assume,  r</a:t>
            </a:r>
            <a:r>
              <a:rPr lang="en-US" sz="1800" baseline="-25000"/>
              <a:t>n</a:t>
            </a:r>
            <a:r>
              <a:rPr lang="en-US" sz="1800"/>
              <a:t> = e</a:t>
            </a:r>
            <a:r>
              <a:rPr lang="en-US" sz="1800" baseline="-25000"/>
              <a:t>n</a:t>
            </a:r>
            <a:r>
              <a:rPr lang="en-US" sz="1800"/>
              <a:t> – v</a:t>
            </a:r>
            <a:r>
              <a:rPr lang="en-US" sz="1800" baseline="-25000"/>
              <a:t>n</a:t>
            </a:r>
            <a:r>
              <a:rPr lang="en-US" sz="1800"/>
              <a:t> + 2 is true. Let {an+1, bn+1} be the edge that is added to Gn to obtain Gn+1 and we prove that r</a:t>
            </a:r>
            <a:r>
              <a:rPr lang="en-US" sz="1800" baseline="-25000"/>
              <a:t>n</a:t>
            </a:r>
            <a:r>
              <a:rPr lang="en-US" sz="1800"/>
              <a:t> = e</a:t>
            </a:r>
            <a:r>
              <a:rPr lang="en-US" sz="1800" baseline="-25000"/>
              <a:t>n</a:t>
            </a:r>
            <a:r>
              <a:rPr lang="en-US" sz="1800"/>
              <a:t> – v</a:t>
            </a:r>
            <a:r>
              <a:rPr lang="en-US" sz="1800" baseline="-25000"/>
              <a:t>n</a:t>
            </a:r>
            <a:r>
              <a:rPr lang="en-US" sz="1800"/>
              <a:t> + 2 is true. Can be proved using two cases.</a:t>
            </a:r>
          </a:p>
          <a:p>
            <a:pPr>
              <a:buFont typeface="Wingdings" panose="05000000000000000000" pitchFamily="2" charset="2"/>
              <a:buNone/>
            </a:pPr>
            <a:endParaRPr lang="en-US" sz="1800" u="sng"/>
          </a:p>
        </p:txBody>
      </p:sp>
      <p:sp>
        <p:nvSpPr>
          <p:cNvPr id="150532" name="Oval 4"/>
          <p:cNvSpPr>
            <a:spLocks noChangeArrowheads="1"/>
          </p:cNvSpPr>
          <p:nvPr/>
        </p:nvSpPr>
        <p:spPr bwMode="auto">
          <a:xfrm>
            <a:off x="2667000" y="32004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0533" name="Oval 5"/>
          <p:cNvSpPr>
            <a:spLocks noChangeArrowheads="1"/>
          </p:cNvSpPr>
          <p:nvPr/>
        </p:nvSpPr>
        <p:spPr bwMode="auto">
          <a:xfrm>
            <a:off x="4953000" y="32004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0534" name="Line 6"/>
          <p:cNvSpPr>
            <a:spLocks noChangeShapeType="1"/>
          </p:cNvSpPr>
          <p:nvPr/>
        </p:nvSpPr>
        <p:spPr bwMode="auto">
          <a:xfrm>
            <a:off x="2819400" y="3276600"/>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0535" name="Rectangle 7"/>
          <p:cNvSpPr>
            <a:spLocks noChangeArrowheads="1"/>
          </p:cNvSpPr>
          <p:nvPr/>
        </p:nvSpPr>
        <p:spPr bwMode="auto">
          <a:xfrm>
            <a:off x="3657600" y="3352800"/>
            <a:ext cx="4476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kumimoji="1" lang="en-US" altLang="zh-TW">
                <a:latin typeface="Times New Roman" panose="02020603050405020304" pitchFamily="18" charset="0"/>
                <a:ea typeface="新細明體" pitchFamily="18" charset="-120"/>
              </a:rPr>
              <a:t>R1</a:t>
            </a:r>
          </a:p>
        </p:txBody>
      </p:sp>
      <p:sp>
        <p:nvSpPr>
          <p:cNvPr id="150536" name="Rectangle 8"/>
          <p:cNvSpPr>
            <a:spLocks noChangeArrowheads="1"/>
          </p:cNvSpPr>
          <p:nvPr/>
        </p:nvSpPr>
        <p:spPr bwMode="auto">
          <a:xfrm>
            <a:off x="5257800" y="3048000"/>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kumimoji="1" lang="en-US" altLang="zh-TW" sz="1600">
                <a:latin typeface="Times New Roman" panose="02020603050405020304" pitchFamily="18" charset="0"/>
                <a:ea typeface="新細明體" pitchFamily="18" charset="-120"/>
              </a:rPr>
              <a:t>v</a:t>
            </a:r>
          </a:p>
        </p:txBody>
      </p:sp>
      <p:sp>
        <p:nvSpPr>
          <p:cNvPr id="150537" name="Rectangle 9"/>
          <p:cNvSpPr>
            <a:spLocks noChangeArrowheads="1"/>
          </p:cNvSpPr>
          <p:nvPr/>
        </p:nvSpPr>
        <p:spPr bwMode="auto">
          <a:xfrm>
            <a:off x="2209800" y="3200400"/>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kumimoji="1" lang="en-US" altLang="zh-TW" sz="1600">
                <a:latin typeface="Times New Roman" panose="02020603050405020304" pitchFamily="18" charset="0"/>
                <a:ea typeface="新細明體" pitchFamily="18" charset="-120"/>
              </a:rPr>
              <a:t>u</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US"/>
              <a:t>Planar Graphs</a:t>
            </a:r>
          </a:p>
        </p:txBody>
      </p:sp>
      <p:sp>
        <p:nvSpPr>
          <p:cNvPr id="151555" name="Rectangle 3"/>
          <p:cNvSpPr>
            <a:spLocks noGrp="1" noChangeArrowheads="1"/>
          </p:cNvSpPr>
          <p:nvPr>
            <p:ph type="body" idx="1"/>
          </p:nvPr>
        </p:nvSpPr>
        <p:spPr>
          <a:xfrm>
            <a:off x="990600" y="2017713"/>
            <a:ext cx="7964488" cy="954087"/>
          </a:xfrm>
        </p:spPr>
        <p:txBody>
          <a:bodyPr/>
          <a:lstStyle/>
          <a:p>
            <a:r>
              <a:rPr lang="en-US" sz="2000" u="sng"/>
              <a:t>Case 1:</a:t>
            </a:r>
          </a:p>
          <a:p>
            <a:pPr>
              <a:buFont typeface="Wingdings" panose="05000000000000000000" pitchFamily="2" charset="2"/>
              <a:buNone/>
            </a:pPr>
            <a:endParaRPr lang="en-US" sz="2000"/>
          </a:p>
          <a:p>
            <a:pPr>
              <a:buFont typeface="Wingdings" panose="05000000000000000000" pitchFamily="2" charset="2"/>
              <a:buNone/>
            </a:pPr>
            <a:r>
              <a:rPr lang="en-US" sz="2000"/>
              <a:t>	 r</a:t>
            </a:r>
            <a:r>
              <a:rPr lang="en-US" sz="2000" baseline="-25000"/>
              <a:t>n+1</a:t>
            </a:r>
            <a:r>
              <a:rPr lang="en-US" sz="2000"/>
              <a:t>  = r</a:t>
            </a:r>
            <a:r>
              <a:rPr lang="en-US" sz="2000" baseline="-25000"/>
              <a:t>n </a:t>
            </a:r>
            <a:r>
              <a:rPr lang="en-US" sz="2000"/>
              <a:t>+ 1, e</a:t>
            </a:r>
            <a:r>
              <a:rPr lang="en-US" sz="2000" baseline="-25000"/>
              <a:t>n+1</a:t>
            </a:r>
            <a:r>
              <a:rPr lang="en-US" sz="2000"/>
              <a:t>  = e</a:t>
            </a:r>
            <a:r>
              <a:rPr lang="en-US" sz="2000" baseline="-25000"/>
              <a:t>n </a:t>
            </a:r>
            <a:r>
              <a:rPr lang="en-US" sz="2000"/>
              <a:t>+ 1, v</a:t>
            </a:r>
            <a:r>
              <a:rPr lang="en-US" sz="2000" baseline="-25000"/>
              <a:t>n+1</a:t>
            </a:r>
            <a:r>
              <a:rPr lang="en-US" sz="2000"/>
              <a:t> = v</a:t>
            </a:r>
            <a:r>
              <a:rPr lang="en-US" sz="2000" baseline="-25000"/>
              <a:t>n</a:t>
            </a:r>
            <a:r>
              <a:rPr lang="en-US" sz="2000"/>
              <a:t> =&gt; r</a:t>
            </a:r>
            <a:r>
              <a:rPr lang="en-US" sz="2000" baseline="-25000"/>
              <a:t>n+1</a:t>
            </a:r>
            <a:r>
              <a:rPr lang="en-US" sz="2000"/>
              <a:t> = e</a:t>
            </a:r>
            <a:r>
              <a:rPr lang="en-US" sz="2000" baseline="-25000"/>
              <a:t>n+1</a:t>
            </a:r>
            <a:r>
              <a:rPr lang="en-US" sz="2000"/>
              <a:t> – v</a:t>
            </a:r>
            <a:r>
              <a:rPr lang="en-US" sz="2000" baseline="-25000"/>
              <a:t>n+1</a:t>
            </a:r>
            <a:r>
              <a:rPr lang="en-US" sz="2000"/>
              <a:t> + 2</a:t>
            </a:r>
          </a:p>
        </p:txBody>
      </p:sp>
      <p:sp>
        <p:nvSpPr>
          <p:cNvPr id="151558" name="Oval 6"/>
          <p:cNvSpPr>
            <a:spLocks noChangeArrowheads="1"/>
          </p:cNvSpPr>
          <p:nvPr/>
        </p:nvSpPr>
        <p:spPr bwMode="auto">
          <a:xfrm>
            <a:off x="4953000" y="53340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1559" name="Oval 7"/>
          <p:cNvSpPr>
            <a:spLocks noChangeArrowheads="1"/>
          </p:cNvSpPr>
          <p:nvPr/>
        </p:nvSpPr>
        <p:spPr bwMode="auto">
          <a:xfrm>
            <a:off x="3352800" y="57912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1560" name="Oval 8"/>
          <p:cNvSpPr>
            <a:spLocks noChangeArrowheads="1"/>
          </p:cNvSpPr>
          <p:nvPr/>
        </p:nvSpPr>
        <p:spPr bwMode="auto">
          <a:xfrm>
            <a:off x="2286000" y="55626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1561" name="Oval 9"/>
          <p:cNvSpPr>
            <a:spLocks noChangeArrowheads="1"/>
          </p:cNvSpPr>
          <p:nvPr/>
        </p:nvSpPr>
        <p:spPr bwMode="auto">
          <a:xfrm>
            <a:off x="4648200" y="47244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1562" name="Oval 10"/>
          <p:cNvSpPr>
            <a:spLocks noChangeArrowheads="1"/>
          </p:cNvSpPr>
          <p:nvPr/>
        </p:nvSpPr>
        <p:spPr bwMode="auto">
          <a:xfrm>
            <a:off x="2895600" y="41148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1563" name="Oval 11"/>
          <p:cNvSpPr>
            <a:spLocks noChangeArrowheads="1"/>
          </p:cNvSpPr>
          <p:nvPr/>
        </p:nvSpPr>
        <p:spPr bwMode="auto">
          <a:xfrm>
            <a:off x="1905000" y="44196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1564" name="Oval 12"/>
          <p:cNvSpPr>
            <a:spLocks noChangeArrowheads="1"/>
          </p:cNvSpPr>
          <p:nvPr/>
        </p:nvSpPr>
        <p:spPr bwMode="auto">
          <a:xfrm>
            <a:off x="1371600" y="51054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1565" name="Line 13"/>
          <p:cNvSpPr>
            <a:spLocks noChangeShapeType="1"/>
          </p:cNvSpPr>
          <p:nvPr/>
        </p:nvSpPr>
        <p:spPr bwMode="auto">
          <a:xfrm flipH="1">
            <a:off x="2057400" y="4267200"/>
            <a:ext cx="8382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1566" name="Line 14"/>
          <p:cNvSpPr>
            <a:spLocks noChangeShapeType="1"/>
          </p:cNvSpPr>
          <p:nvPr/>
        </p:nvSpPr>
        <p:spPr bwMode="auto">
          <a:xfrm flipH="1">
            <a:off x="1524000" y="45720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1567" name="Line 15"/>
          <p:cNvSpPr>
            <a:spLocks noChangeShapeType="1"/>
          </p:cNvSpPr>
          <p:nvPr/>
        </p:nvSpPr>
        <p:spPr bwMode="auto">
          <a:xfrm>
            <a:off x="1524000" y="5257800"/>
            <a:ext cx="762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1568" name="Line 16"/>
          <p:cNvSpPr>
            <a:spLocks noChangeShapeType="1"/>
          </p:cNvSpPr>
          <p:nvPr/>
        </p:nvSpPr>
        <p:spPr bwMode="auto">
          <a:xfrm>
            <a:off x="2438400" y="5715000"/>
            <a:ext cx="914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1569" name="Line 17"/>
          <p:cNvSpPr>
            <a:spLocks noChangeShapeType="1"/>
          </p:cNvSpPr>
          <p:nvPr/>
        </p:nvSpPr>
        <p:spPr bwMode="auto">
          <a:xfrm flipV="1">
            <a:off x="3505200" y="5410200"/>
            <a:ext cx="1447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1570" name="Line 18"/>
          <p:cNvSpPr>
            <a:spLocks noChangeShapeType="1"/>
          </p:cNvSpPr>
          <p:nvPr/>
        </p:nvSpPr>
        <p:spPr bwMode="auto">
          <a:xfrm>
            <a:off x="4800600" y="48768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1571" name="Line 19"/>
          <p:cNvSpPr>
            <a:spLocks noChangeShapeType="1"/>
          </p:cNvSpPr>
          <p:nvPr/>
        </p:nvSpPr>
        <p:spPr bwMode="auto">
          <a:xfrm>
            <a:off x="3048000" y="4267200"/>
            <a:ext cx="1600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1573" name="Line 21"/>
          <p:cNvSpPr>
            <a:spLocks noChangeShapeType="1"/>
          </p:cNvSpPr>
          <p:nvPr/>
        </p:nvSpPr>
        <p:spPr bwMode="auto">
          <a:xfrm>
            <a:off x="2057400" y="4572000"/>
            <a:ext cx="1295400" cy="1219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1574" name="Rectangle 22"/>
          <p:cNvSpPr>
            <a:spLocks noChangeArrowheads="1"/>
          </p:cNvSpPr>
          <p:nvPr/>
        </p:nvSpPr>
        <p:spPr bwMode="auto">
          <a:xfrm>
            <a:off x="3429000" y="48006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R</a:t>
            </a:r>
            <a:endParaRPr lang="en-US" baseline="-25000"/>
          </a:p>
        </p:txBody>
      </p:sp>
      <p:sp>
        <p:nvSpPr>
          <p:cNvPr id="151575" name="Rectangle 23"/>
          <p:cNvSpPr>
            <a:spLocks noChangeArrowheads="1"/>
          </p:cNvSpPr>
          <p:nvPr/>
        </p:nvSpPr>
        <p:spPr bwMode="auto">
          <a:xfrm>
            <a:off x="1447800" y="41910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t>a</a:t>
            </a:r>
            <a:r>
              <a:rPr lang="en-US" sz="1400" baseline="-25000"/>
              <a:t>n+1</a:t>
            </a:r>
          </a:p>
        </p:txBody>
      </p:sp>
      <p:sp>
        <p:nvSpPr>
          <p:cNvPr id="151576" name="Rectangle 24"/>
          <p:cNvSpPr>
            <a:spLocks noChangeArrowheads="1"/>
          </p:cNvSpPr>
          <p:nvPr/>
        </p:nvSpPr>
        <p:spPr bwMode="auto">
          <a:xfrm>
            <a:off x="3505200" y="59436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t>b</a:t>
            </a:r>
            <a:r>
              <a:rPr lang="en-US" sz="1400" baseline="-25000"/>
              <a:t>n+1</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Definitions – Graph Type</a:t>
            </a:r>
          </a:p>
        </p:txBody>
      </p:sp>
      <p:sp>
        <p:nvSpPr>
          <p:cNvPr id="14339" name="Rectangle 3"/>
          <p:cNvSpPr>
            <a:spLocks noGrp="1" noChangeArrowheads="1"/>
          </p:cNvSpPr>
          <p:nvPr>
            <p:ph type="body" idx="1"/>
          </p:nvPr>
        </p:nvSpPr>
        <p:spPr>
          <a:xfrm>
            <a:off x="838200" y="1981200"/>
            <a:ext cx="7467600" cy="2057400"/>
          </a:xfrm>
        </p:spPr>
        <p:txBody>
          <a:bodyPr/>
          <a:lstStyle/>
          <a:p>
            <a:pPr algn="just">
              <a:lnSpc>
                <a:spcPct val="90000"/>
              </a:lnSpc>
              <a:buFont typeface="Wingdings" panose="05000000000000000000" pitchFamily="2" charset="2"/>
              <a:buNone/>
            </a:pPr>
            <a:r>
              <a:rPr lang="en-US" sz="2400"/>
              <a:t>	</a:t>
            </a:r>
            <a:r>
              <a:rPr lang="en-US" sz="2000" b="1"/>
              <a:t>Multigraph:</a:t>
            </a:r>
            <a:r>
              <a:rPr lang="en-US" sz="2000"/>
              <a:t> G(V,E), consists of set of vertices V, set of Edges E and a function f from E to {{u, v}| u, v  V, u ≠ v}. The edges e1 and e2 are called multiple or parallel edges if f (e1) = f (e2).</a:t>
            </a:r>
          </a:p>
          <a:p>
            <a:pPr algn="just">
              <a:lnSpc>
                <a:spcPct val="90000"/>
              </a:lnSpc>
              <a:buFont typeface="Wingdings" panose="05000000000000000000" pitchFamily="2" charset="2"/>
              <a:buNone/>
            </a:pPr>
            <a:r>
              <a:rPr lang="en-US" sz="2000"/>
              <a:t>    </a:t>
            </a:r>
            <a:r>
              <a:rPr lang="en-US" sz="2000">
                <a:solidFill>
                  <a:srgbClr val="237AC1"/>
                </a:solidFill>
              </a:rPr>
              <a:t>Representation Example: V = {u, v, w}, E = {e</a:t>
            </a:r>
            <a:r>
              <a:rPr lang="en-US" sz="2000" baseline="-25000">
                <a:solidFill>
                  <a:srgbClr val="237AC1"/>
                </a:solidFill>
              </a:rPr>
              <a:t>1</a:t>
            </a:r>
            <a:r>
              <a:rPr lang="en-US" sz="2000">
                <a:solidFill>
                  <a:srgbClr val="237AC1"/>
                </a:solidFill>
              </a:rPr>
              <a:t>, e</a:t>
            </a:r>
            <a:r>
              <a:rPr lang="en-US" sz="2000" baseline="-25000">
                <a:solidFill>
                  <a:srgbClr val="237AC1"/>
                </a:solidFill>
              </a:rPr>
              <a:t>2</a:t>
            </a:r>
            <a:r>
              <a:rPr lang="en-US" sz="2000">
                <a:solidFill>
                  <a:srgbClr val="237AC1"/>
                </a:solidFill>
              </a:rPr>
              <a:t>, e</a:t>
            </a:r>
            <a:r>
              <a:rPr lang="en-US" sz="2000" baseline="-25000">
                <a:solidFill>
                  <a:srgbClr val="237AC1"/>
                </a:solidFill>
              </a:rPr>
              <a:t>3</a:t>
            </a:r>
            <a:r>
              <a:rPr lang="en-US" sz="2000">
                <a:solidFill>
                  <a:srgbClr val="237AC1"/>
                </a:solidFill>
              </a:rPr>
              <a:t>}</a:t>
            </a:r>
          </a:p>
          <a:p>
            <a:pPr algn="just">
              <a:lnSpc>
                <a:spcPct val="90000"/>
              </a:lnSpc>
              <a:buFont typeface="Wingdings" panose="05000000000000000000" pitchFamily="2" charset="2"/>
              <a:buNone/>
            </a:pPr>
            <a:endParaRPr lang="en-US" sz="2000">
              <a:solidFill>
                <a:srgbClr val="237AC1"/>
              </a:solidFill>
            </a:endParaRPr>
          </a:p>
        </p:txBody>
      </p:sp>
      <p:sp>
        <p:nvSpPr>
          <p:cNvPr id="14340" name="Oval 4"/>
          <p:cNvSpPr>
            <a:spLocks noChangeArrowheads="1"/>
          </p:cNvSpPr>
          <p:nvPr/>
        </p:nvSpPr>
        <p:spPr bwMode="auto">
          <a:xfrm>
            <a:off x="2819400" y="4419600"/>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u</a:t>
            </a:r>
          </a:p>
        </p:txBody>
      </p:sp>
      <p:sp>
        <p:nvSpPr>
          <p:cNvPr id="14341" name="Oval 5"/>
          <p:cNvSpPr>
            <a:spLocks noChangeArrowheads="1"/>
          </p:cNvSpPr>
          <p:nvPr/>
        </p:nvSpPr>
        <p:spPr bwMode="auto">
          <a:xfrm>
            <a:off x="2819400" y="5486400"/>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v</a:t>
            </a:r>
          </a:p>
        </p:txBody>
      </p:sp>
      <p:sp>
        <p:nvSpPr>
          <p:cNvPr id="14342" name="Oval 6"/>
          <p:cNvSpPr>
            <a:spLocks noChangeArrowheads="1"/>
          </p:cNvSpPr>
          <p:nvPr/>
        </p:nvSpPr>
        <p:spPr bwMode="auto">
          <a:xfrm>
            <a:off x="4343400" y="4876800"/>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w</a:t>
            </a:r>
          </a:p>
        </p:txBody>
      </p:sp>
      <p:sp>
        <p:nvSpPr>
          <p:cNvPr id="14343" name="Line 7"/>
          <p:cNvSpPr>
            <a:spLocks noChangeShapeType="1"/>
          </p:cNvSpPr>
          <p:nvPr/>
        </p:nvSpPr>
        <p:spPr bwMode="auto">
          <a:xfrm flipV="1">
            <a:off x="3200400" y="5105400"/>
            <a:ext cx="1143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344" name="Line 8"/>
          <p:cNvSpPr>
            <a:spLocks noChangeShapeType="1"/>
          </p:cNvSpPr>
          <p:nvPr/>
        </p:nvSpPr>
        <p:spPr bwMode="auto">
          <a:xfrm>
            <a:off x="2895600" y="4724400"/>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345" name="Line 9"/>
          <p:cNvSpPr>
            <a:spLocks noChangeShapeType="1"/>
          </p:cNvSpPr>
          <p:nvPr/>
        </p:nvSpPr>
        <p:spPr bwMode="auto">
          <a:xfrm>
            <a:off x="3124200" y="4724400"/>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346" name="Rectangle 10"/>
          <p:cNvSpPr>
            <a:spLocks noChangeArrowheads="1"/>
          </p:cNvSpPr>
          <p:nvPr/>
        </p:nvSpPr>
        <p:spPr bwMode="auto">
          <a:xfrm>
            <a:off x="2438400" y="48768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e</a:t>
            </a:r>
            <a:r>
              <a:rPr lang="en-US" baseline="-25000"/>
              <a:t>1</a:t>
            </a:r>
          </a:p>
        </p:txBody>
      </p:sp>
      <p:sp>
        <p:nvSpPr>
          <p:cNvPr id="14347" name="Rectangle 11"/>
          <p:cNvSpPr>
            <a:spLocks noChangeArrowheads="1"/>
          </p:cNvSpPr>
          <p:nvPr/>
        </p:nvSpPr>
        <p:spPr bwMode="auto">
          <a:xfrm>
            <a:off x="3200400" y="48006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e</a:t>
            </a:r>
            <a:r>
              <a:rPr lang="en-US" baseline="-25000"/>
              <a:t>2</a:t>
            </a:r>
          </a:p>
        </p:txBody>
      </p:sp>
      <p:sp>
        <p:nvSpPr>
          <p:cNvPr id="14348" name="Rectangle 12"/>
          <p:cNvSpPr>
            <a:spLocks noChangeArrowheads="1"/>
          </p:cNvSpPr>
          <p:nvPr/>
        </p:nvSpPr>
        <p:spPr bwMode="auto">
          <a:xfrm>
            <a:off x="3886200" y="54102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e</a:t>
            </a:r>
            <a:r>
              <a:rPr lang="en-US" baseline="-25000"/>
              <a:t>3</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US"/>
              <a:t>Planar Graphs</a:t>
            </a:r>
          </a:p>
        </p:txBody>
      </p:sp>
      <p:sp>
        <p:nvSpPr>
          <p:cNvPr id="152579" name="Rectangle 3"/>
          <p:cNvSpPr>
            <a:spLocks noGrp="1" noChangeArrowheads="1"/>
          </p:cNvSpPr>
          <p:nvPr>
            <p:ph type="body" idx="1"/>
          </p:nvPr>
        </p:nvSpPr>
        <p:spPr>
          <a:xfrm>
            <a:off x="990600" y="2017713"/>
            <a:ext cx="7964488" cy="954087"/>
          </a:xfrm>
        </p:spPr>
        <p:txBody>
          <a:bodyPr/>
          <a:lstStyle/>
          <a:p>
            <a:r>
              <a:rPr lang="en-US" sz="2000" u="sng"/>
              <a:t>Case 2:</a:t>
            </a:r>
          </a:p>
          <a:p>
            <a:pPr>
              <a:buFont typeface="Wingdings" panose="05000000000000000000" pitchFamily="2" charset="2"/>
              <a:buNone/>
            </a:pPr>
            <a:endParaRPr lang="en-US" sz="2000"/>
          </a:p>
          <a:p>
            <a:pPr>
              <a:buFont typeface="Wingdings" panose="05000000000000000000" pitchFamily="2" charset="2"/>
              <a:buNone/>
            </a:pPr>
            <a:r>
              <a:rPr lang="en-US" sz="2000"/>
              <a:t>	 r</a:t>
            </a:r>
            <a:r>
              <a:rPr lang="en-US" sz="2000" baseline="-25000"/>
              <a:t>n+1</a:t>
            </a:r>
            <a:r>
              <a:rPr lang="en-US" sz="2000"/>
              <a:t>  = r</a:t>
            </a:r>
            <a:r>
              <a:rPr lang="en-US" sz="2000" baseline="-25000"/>
              <a:t>n</a:t>
            </a:r>
            <a:r>
              <a:rPr lang="en-US" sz="2000"/>
              <a:t>, e</a:t>
            </a:r>
            <a:r>
              <a:rPr lang="en-US" sz="2000" baseline="-25000"/>
              <a:t>n+1</a:t>
            </a:r>
            <a:r>
              <a:rPr lang="en-US" sz="2000"/>
              <a:t>  = e</a:t>
            </a:r>
            <a:r>
              <a:rPr lang="en-US" sz="2000" baseline="-25000"/>
              <a:t>n </a:t>
            </a:r>
            <a:r>
              <a:rPr lang="en-US" sz="2000"/>
              <a:t>+ 1, v</a:t>
            </a:r>
            <a:r>
              <a:rPr lang="en-US" sz="2000" baseline="-25000"/>
              <a:t>n+1</a:t>
            </a:r>
            <a:r>
              <a:rPr lang="en-US" sz="2000"/>
              <a:t> = v</a:t>
            </a:r>
            <a:r>
              <a:rPr lang="en-US" sz="2000" baseline="-25000"/>
              <a:t>n </a:t>
            </a:r>
            <a:r>
              <a:rPr lang="en-US" sz="2000"/>
              <a:t>+ 1 =&gt; r</a:t>
            </a:r>
            <a:r>
              <a:rPr lang="en-US" sz="2000" baseline="-25000"/>
              <a:t>n+1</a:t>
            </a:r>
            <a:r>
              <a:rPr lang="en-US" sz="2000"/>
              <a:t> = e</a:t>
            </a:r>
            <a:r>
              <a:rPr lang="en-US" sz="2000" baseline="-25000"/>
              <a:t>n+1</a:t>
            </a:r>
            <a:r>
              <a:rPr lang="en-US" sz="2000"/>
              <a:t> – v</a:t>
            </a:r>
            <a:r>
              <a:rPr lang="en-US" sz="2000" baseline="-25000"/>
              <a:t>n+1</a:t>
            </a:r>
            <a:r>
              <a:rPr lang="en-US" sz="2000"/>
              <a:t> + 2</a:t>
            </a:r>
          </a:p>
        </p:txBody>
      </p:sp>
      <p:sp>
        <p:nvSpPr>
          <p:cNvPr id="152580" name="Oval 4"/>
          <p:cNvSpPr>
            <a:spLocks noChangeArrowheads="1"/>
          </p:cNvSpPr>
          <p:nvPr/>
        </p:nvSpPr>
        <p:spPr bwMode="auto">
          <a:xfrm>
            <a:off x="4953000" y="53340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2581" name="Oval 5"/>
          <p:cNvSpPr>
            <a:spLocks noChangeArrowheads="1"/>
          </p:cNvSpPr>
          <p:nvPr/>
        </p:nvSpPr>
        <p:spPr bwMode="auto">
          <a:xfrm>
            <a:off x="3352800" y="57912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2582" name="Oval 6"/>
          <p:cNvSpPr>
            <a:spLocks noChangeArrowheads="1"/>
          </p:cNvSpPr>
          <p:nvPr/>
        </p:nvSpPr>
        <p:spPr bwMode="auto">
          <a:xfrm>
            <a:off x="2286000" y="55626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2583" name="Oval 7"/>
          <p:cNvSpPr>
            <a:spLocks noChangeArrowheads="1"/>
          </p:cNvSpPr>
          <p:nvPr/>
        </p:nvSpPr>
        <p:spPr bwMode="auto">
          <a:xfrm>
            <a:off x="4648200" y="47244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2584" name="Oval 8"/>
          <p:cNvSpPr>
            <a:spLocks noChangeArrowheads="1"/>
          </p:cNvSpPr>
          <p:nvPr/>
        </p:nvSpPr>
        <p:spPr bwMode="auto">
          <a:xfrm>
            <a:off x="2895600" y="41148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2585" name="Oval 9"/>
          <p:cNvSpPr>
            <a:spLocks noChangeArrowheads="1"/>
          </p:cNvSpPr>
          <p:nvPr/>
        </p:nvSpPr>
        <p:spPr bwMode="auto">
          <a:xfrm>
            <a:off x="1905000" y="44196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2586" name="Oval 10"/>
          <p:cNvSpPr>
            <a:spLocks noChangeArrowheads="1"/>
          </p:cNvSpPr>
          <p:nvPr/>
        </p:nvSpPr>
        <p:spPr bwMode="auto">
          <a:xfrm>
            <a:off x="1371600" y="51054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2587" name="Line 11"/>
          <p:cNvSpPr>
            <a:spLocks noChangeShapeType="1"/>
          </p:cNvSpPr>
          <p:nvPr/>
        </p:nvSpPr>
        <p:spPr bwMode="auto">
          <a:xfrm flipH="1">
            <a:off x="2057400" y="4267200"/>
            <a:ext cx="8382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2588" name="Line 12"/>
          <p:cNvSpPr>
            <a:spLocks noChangeShapeType="1"/>
          </p:cNvSpPr>
          <p:nvPr/>
        </p:nvSpPr>
        <p:spPr bwMode="auto">
          <a:xfrm flipH="1">
            <a:off x="1524000" y="45720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2589" name="Line 13"/>
          <p:cNvSpPr>
            <a:spLocks noChangeShapeType="1"/>
          </p:cNvSpPr>
          <p:nvPr/>
        </p:nvSpPr>
        <p:spPr bwMode="auto">
          <a:xfrm>
            <a:off x="1524000" y="5257800"/>
            <a:ext cx="762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2590" name="Line 14"/>
          <p:cNvSpPr>
            <a:spLocks noChangeShapeType="1"/>
          </p:cNvSpPr>
          <p:nvPr/>
        </p:nvSpPr>
        <p:spPr bwMode="auto">
          <a:xfrm>
            <a:off x="2438400" y="5715000"/>
            <a:ext cx="914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2591" name="Line 15"/>
          <p:cNvSpPr>
            <a:spLocks noChangeShapeType="1"/>
          </p:cNvSpPr>
          <p:nvPr/>
        </p:nvSpPr>
        <p:spPr bwMode="auto">
          <a:xfrm flipV="1">
            <a:off x="3505200" y="5410200"/>
            <a:ext cx="1447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2592" name="Line 16"/>
          <p:cNvSpPr>
            <a:spLocks noChangeShapeType="1"/>
          </p:cNvSpPr>
          <p:nvPr/>
        </p:nvSpPr>
        <p:spPr bwMode="auto">
          <a:xfrm>
            <a:off x="4800600" y="48768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2593" name="Line 17"/>
          <p:cNvSpPr>
            <a:spLocks noChangeShapeType="1"/>
          </p:cNvSpPr>
          <p:nvPr/>
        </p:nvSpPr>
        <p:spPr bwMode="auto">
          <a:xfrm>
            <a:off x="3048000" y="4267200"/>
            <a:ext cx="1600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2594" name="Line 18"/>
          <p:cNvSpPr>
            <a:spLocks noChangeShapeType="1"/>
          </p:cNvSpPr>
          <p:nvPr/>
        </p:nvSpPr>
        <p:spPr bwMode="auto">
          <a:xfrm>
            <a:off x="2057400" y="4572000"/>
            <a:ext cx="609600" cy="5334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2595" name="Rectangle 19"/>
          <p:cNvSpPr>
            <a:spLocks noChangeArrowheads="1"/>
          </p:cNvSpPr>
          <p:nvPr/>
        </p:nvSpPr>
        <p:spPr bwMode="auto">
          <a:xfrm>
            <a:off x="3429000" y="48006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R</a:t>
            </a:r>
            <a:endParaRPr lang="en-US" baseline="-25000"/>
          </a:p>
        </p:txBody>
      </p:sp>
      <p:sp>
        <p:nvSpPr>
          <p:cNvPr id="152596" name="Rectangle 20"/>
          <p:cNvSpPr>
            <a:spLocks noChangeArrowheads="1"/>
          </p:cNvSpPr>
          <p:nvPr/>
        </p:nvSpPr>
        <p:spPr bwMode="auto">
          <a:xfrm>
            <a:off x="1447800" y="41910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t>a</a:t>
            </a:r>
            <a:r>
              <a:rPr lang="en-US" sz="1400" baseline="-25000"/>
              <a:t>n+1</a:t>
            </a:r>
          </a:p>
        </p:txBody>
      </p:sp>
      <p:sp>
        <p:nvSpPr>
          <p:cNvPr id="152597" name="Rectangle 21"/>
          <p:cNvSpPr>
            <a:spLocks noChangeArrowheads="1"/>
          </p:cNvSpPr>
          <p:nvPr/>
        </p:nvSpPr>
        <p:spPr bwMode="auto">
          <a:xfrm>
            <a:off x="2895600" y="51816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t>b</a:t>
            </a:r>
            <a:r>
              <a:rPr lang="en-US" sz="1400" baseline="-25000"/>
              <a:t>n+1</a:t>
            </a:r>
          </a:p>
        </p:txBody>
      </p:sp>
      <p:sp>
        <p:nvSpPr>
          <p:cNvPr id="152598" name="Oval 22"/>
          <p:cNvSpPr>
            <a:spLocks noChangeArrowheads="1"/>
          </p:cNvSpPr>
          <p:nvPr/>
        </p:nvSpPr>
        <p:spPr bwMode="auto">
          <a:xfrm>
            <a:off x="2667000" y="51054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5" name="Rectangle 5"/>
          <p:cNvSpPr>
            <a:spLocks noGrp="1" noChangeArrowheads="1"/>
          </p:cNvSpPr>
          <p:nvPr>
            <p:ph type="title"/>
          </p:nvPr>
        </p:nvSpPr>
        <p:spPr/>
        <p:txBody>
          <a:bodyPr/>
          <a:lstStyle/>
          <a:p>
            <a:r>
              <a:rPr lang="en-US"/>
              <a:t>Planar Graphs</a:t>
            </a:r>
          </a:p>
        </p:txBody>
      </p:sp>
      <p:sp>
        <p:nvSpPr>
          <p:cNvPr id="153607" name="Text Box 7"/>
          <p:cNvSpPr txBox="1">
            <a:spLocks noChangeArrowheads="1"/>
          </p:cNvSpPr>
          <p:nvPr/>
        </p:nvSpPr>
        <p:spPr bwMode="auto">
          <a:xfrm>
            <a:off x="1066800" y="1828800"/>
            <a:ext cx="7239000" cy="29781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b="1"/>
              <a:t>Corollary 1:</a:t>
            </a:r>
            <a:r>
              <a:rPr lang="en-US"/>
              <a:t> Let G = (V, E) be a connected simple planar graph with |V| = v, |E| = e &gt; 2, and r regions. Then 3r ≤ 2e and e ≤ 3v – 6</a:t>
            </a:r>
          </a:p>
          <a:p>
            <a:pPr algn="just">
              <a:spcBef>
                <a:spcPct val="50000"/>
              </a:spcBef>
            </a:pPr>
            <a:r>
              <a:rPr lang="en-US" b="1"/>
              <a:t>Proof:</a:t>
            </a:r>
            <a:r>
              <a:rPr lang="en-US"/>
              <a:t> Since G is loop-free and is not a multigraph, the boundary of each region (including the infinite region) contains at least three edges. Hence, each region has degree ≥ 3. </a:t>
            </a:r>
          </a:p>
          <a:p>
            <a:pPr algn="just">
              <a:spcBef>
                <a:spcPct val="50000"/>
              </a:spcBef>
            </a:pPr>
            <a:r>
              <a:rPr lang="en-US"/>
              <a:t>Degree of region: No. of edges on its boundary; 1 edge may occur twice on boundary -&gt; contributes 2 to the region degree.</a:t>
            </a:r>
          </a:p>
          <a:p>
            <a:pPr algn="just">
              <a:spcBef>
                <a:spcPct val="50000"/>
              </a:spcBef>
            </a:pPr>
            <a:r>
              <a:rPr lang="en-US"/>
              <a:t>Each edge occurs exactly twice: either in the same region or in 2 different regions</a:t>
            </a:r>
          </a:p>
        </p:txBody>
      </p:sp>
      <p:sp>
        <p:nvSpPr>
          <p:cNvPr id="153609" name="Oval 9"/>
          <p:cNvSpPr>
            <a:spLocks noChangeArrowheads="1"/>
          </p:cNvSpPr>
          <p:nvPr/>
        </p:nvSpPr>
        <p:spPr bwMode="auto">
          <a:xfrm>
            <a:off x="6019800" y="61468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3610" name="Oval 10"/>
          <p:cNvSpPr>
            <a:spLocks noChangeArrowheads="1"/>
          </p:cNvSpPr>
          <p:nvPr/>
        </p:nvSpPr>
        <p:spPr bwMode="auto">
          <a:xfrm>
            <a:off x="4419600" y="66040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3611" name="Oval 11"/>
          <p:cNvSpPr>
            <a:spLocks noChangeArrowheads="1"/>
          </p:cNvSpPr>
          <p:nvPr/>
        </p:nvSpPr>
        <p:spPr bwMode="auto">
          <a:xfrm>
            <a:off x="3352800" y="63754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3612" name="Oval 12"/>
          <p:cNvSpPr>
            <a:spLocks noChangeArrowheads="1"/>
          </p:cNvSpPr>
          <p:nvPr/>
        </p:nvSpPr>
        <p:spPr bwMode="auto">
          <a:xfrm>
            <a:off x="5715000" y="55372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3613" name="Oval 13"/>
          <p:cNvSpPr>
            <a:spLocks noChangeArrowheads="1"/>
          </p:cNvSpPr>
          <p:nvPr/>
        </p:nvSpPr>
        <p:spPr bwMode="auto">
          <a:xfrm>
            <a:off x="3962400" y="49276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3614" name="Oval 14"/>
          <p:cNvSpPr>
            <a:spLocks noChangeArrowheads="1"/>
          </p:cNvSpPr>
          <p:nvPr/>
        </p:nvSpPr>
        <p:spPr bwMode="auto">
          <a:xfrm>
            <a:off x="2971800" y="52324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3615" name="Oval 15"/>
          <p:cNvSpPr>
            <a:spLocks noChangeArrowheads="1"/>
          </p:cNvSpPr>
          <p:nvPr/>
        </p:nvSpPr>
        <p:spPr bwMode="auto">
          <a:xfrm>
            <a:off x="2438400" y="59182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3616" name="Line 16"/>
          <p:cNvSpPr>
            <a:spLocks noChangeShapeType="1"/>
          </p:cNvSpPr>
          <p:nvPr/>
        </p:nvSpPr>
        <p:spPr bwMode="auto">
          <a:xfrm flipH="1">
            <a:off x="3124200" y="5080000"/>
            <a:ext cx="8382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3617" name="Line 17"/>
          <p:cNvSpPr>
            <a:spLocks noChangeShapeType="1"/>
          </p:cNvSpPr>
          <p:nvPr/>
        </p:nvSpPr>
        <p:spPr bwMode="auto">
          <a:xfrm flipH="1">
            <a:off x="2590800" y="53848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3618" name="Line 18"/>
          <p:cNvSpPr>
            <a:spLocks noChangeShapeType="1"/>
          </p:cNvSpPr>
          <p:nvPr/>
        </p:nvSpPr>
        <p:spPr bwMode="auto">
          <a:xfrm>
            <a:off x="2590800" y="6070600"/>
            <a:ext cx="762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3619" name="Line 19"/>
          <p:cNvSpPr>
            <a:spLocks noChangeShapeType="1"/>
          </p:cNvSpPr>
          <p:nvPr/>
        </p:nvSpPr>
        <p:spPr bwMode="auto">
          <a:xfrm>
            <a:off x="3505200" y="6527800"/>
            <a:ext cx="914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3620" name="Line 20"/>
          <p:cNvSpPr>
            <a:spLocks noChangeShapeType="1"/>
          </p:cNvSpPr>
          <p:nvPr/>
        </p:nvSpPr>
        <p:spPr bwMode="auto">
          <a:xfrm flipV="1">
            <a:off x="4572000" y="6223000"/>
            <a:ext cx="1447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3621" name="Line 21"/>
          <p:cNvSpPr>
            <a:spLocks noChangeShapeType="1"/>
          </p:cNvSpPr>
          <p:nvPr/>
        </p:nvSpPr>
        <p:spPr bwMode="auto">
          <a:xfrm>
            <a:off x="5867400" y="56896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3622" name="Line 22"/>
          <p:cNvSpPr>
            <a:spLocks noChangeShapeType="1"/>
          </p:cNvSpPr>
          <p:nvPr/>
        </p:nvSpPr>
        <p:spPr bwMode="auto">
          <a:xfrm>
            <a:off x="4114800" y="5080000"/>
            <a:ext cx="1600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3623" name="Line 23"/>
          <p:cNvSpPr>
            <a:spLocks noChangeShapeType="1"/>
          </p:cNvSpPr>
          <p:nvPr/>
        </p:nvSpPr>
        <p:spPr bwMode="auto">
          <a:xfrm>
            <a:off x="3124200" y="5384800"/>
            <a:ext cx="609600" cy="5334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3624" name="Rectangle 24"/>
          <p:cNvSpPr>
            <a:spLocks noChangeArrowheads="1"/>
          </p:cNvSpPr>
          <p:nvPr/>
        </p:nvSpPr>
        <p:spPr bwMode="auto">
          <a:xfrm>
            <a:off x="4495800" y="56134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R</a:t>
            </a:r>
            <a:endParaRPr lang="en-US" baseline="-25000"/>
          </a:p>
        </p:txBody>
      </p:sp>
      <p:sp>
        <p:nvSpPr>
          <p:cNvPr id="153625" name="Rectangle 25"/>
          <p:cNvSpPr>
            <a:spLocks noChangeArrowheads="1"/>
          </p:cNvSpPr>
          <p:nvPr/>
        </p:nvSpPr>
        <p:spPr bwMode="auto">
          <a:xfrm>
            <a:off x="2514600" y="50038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t>a</a:t>
            </a:r>
            <a:r>
              <a:rPr lang="en-US" sz="1400" baseline="-25000"/>
              <a:t>n+1</a:t>
            </a:r>
          </a:p>
        </p:txBody>
      </p:sp>
      <p:sp>
        <p:nvSpPr>
          <p:cNvPr id="153626" name="Rectangle 26"/>
          <p:cNvSpPr>
            <a:spLocks noChangeArrowheads="1"/>
          </p:cNvSpPr>
          <p:nvPr/>
        </p:nvSpPr>
        <p:spPr bwMode="auto">
          <a:xfrm>
            <a:off x="3962400" y="59944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t>b</a:t>
            </a:r>
            <a:r>
              <a:rPr lang="en-US" sz="1400" baseline="-25000"/>
              <a:t>n+1</a:t>
            </a:r>
          </a:p>
        </p:txBody>
      </p:sp>
      <p:sp>
        <p:nvSpPr>
          <p:cNvPr id="153627" name="Oval 27"/>
          <p:cNvSpPr>
            <a:spLocks noChangeArrowheads="1"/>
          </p:cNvSpPr>
          <p:nvPr/>
        </p:nvSpPr>
        <p:spPr bwMode="auto">
          <a:xfrm>
            <a:off x="3733800" y="59182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en-US"/>
              <a:t>Region Degree</a:t>
            </a:r>
          </a:p>
        </p:txBody>
      </p:sp>
      <p:sp>
        <p:nvSpPr>
          <p:cNvPr id="188439" name="Line 23"/>
          <p:cNvSpPr>
            <a:spLocks noChangeShapeType="1"/>
          </p:cNvSpPr>
          <p:nvPr/>
        </p:nvSpPr>
        <p:spPr bwMode="auto">
          <a:xfrm flipH="1">
            <a:off x="2438400" y="2209800"/>
            <a:ext cx="8382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8440" name="Line 24"/>
          <p:cNvSpPr>
            <a:spLocks noChangeShapeType="1"/>
          </p:cNvSpPr>
          <p:nvPr/>
        </p:nvSpPr>
        <p:spPr bwMode="auto">
          <a:xfrm>
            <a:off x="3276600" y="2209800"/>
            <a:ext cx="8382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8441" name="Line 25"/>
          <p:cNvSpPr>
            <a:spLocks noChangeShapeType="1"/>
          </p:cNvSpPr>
          <p:nvPr/>
        </p:nvSpPr>
        <p:spPr bwMode="auto">
          <a:xfrm>
            <a:off x="2438400" y="3200400"/>
            <a:ext cx="1676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8442" name="Text Box 26"/>
          <p:cNvSpPr txBox="1">
            <a:spLocks noChangeArrowheads="1"/>
          </p:cNvSpPr>
          <p:nvPr/>
        </p:nvSpPr>
        <p:spPr bwMode="auto">
          <a:xfrm>
            <a:off x="3200400" y="2743200"/>
            <a:ext cx="325438"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R</a:t>
            </a:r>
          </a:p>
        </p:txBody>
      </p:sp>
      <p:sp>
        <p:nvSpPr>
          <p:cNvPr id="188443" name="Line 27"/>
          <p:cNvSpPr>
            <a:spLocks noChangeShapeType="1"/>
          </p:cNvSpPr>
          <p:nvPr/>
        </p:nvSpPr>
        <p:spPr bwMode="auto">
          <a:xfrm flipH="1">
            <a:off x="2438400" y="4419600"/>
            <a:ext cx="8382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8444" name="Line 28"/>
          <p:cNvSpPr>
            <a:spLocks noChangeShapeType="1"/>
          </p:cNvSpPr>
          <p:nvPr/>
        </p:nvSpPr>
        <p:spPr bwMode="auto">
          <a:xfrm>
            <a:off x="3276600" y="4419600"/>
            <a:ext cx="8382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8445" name="Line 29"/>
          <p:cNvSpPr>
            <a:spLocks noChangeShapeType="1"/>
          </p:cNvSpPr>
          <p:nvPr/>
        </p:nvSpPr>
        <p:spPr bwMode="auto">
          <a:xfrm>
            <a:off x="2438400" y="5410200"/>
            <a:ext cx="1676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8446" name="Text Box 30"/>
          <p:cNvSpPr txBox="1">
            <a:spLocks noChangeArrowheads="1"/>
          </p:cNvSpPr>
          <p:nvPr/>
        </p:nvSpPr>
        <p:spPr bwMode="auto">
          <a:xfrm>
            <a:off x="3276600" y="4953000"/>
            <a:ext cx="325438"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R</a:t>
            </a:r>
          </a:p>
        </p:txBody>
      </p:sp>
      <p:sp>
        <p:nvSpPr>
          <p:cNvPr id="188447" name="Text Box 31"/>
          <p:cNvSpPr txBox="1">
            <a:spLocks noChangeArrowheads="1"/>
          </p:cNvSpPr>
          <p:nvPr/>
        </p:nvSpPr>
        <p:spPr bwMode="auto">
          <a:xfrm>
            <a:off x="5334000" y="2743200"/>
            <a:ext cx="182721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Degree of R = 3</a:t>
            </a:r>
          </a:p>
        </p:txBody>
      </p:sp>
      <p:sp>
        <p:nvSpPr>
          <p:cNvPr id="188449" name="Line 33"/>
          <p:cNvSpPr>
            <a:spLocks noChangeShapeType="1"/>
          </p:cNvSpPr>
          <p:nvPr/>
        </p:nvSpPr>
        <p:spPr bwMode="auto">
          <a:xfrm flipV="1">
            <a:off x="2438400" y="5029200"/>
            <a:ext cx="762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8450" name="Text Box 34"/>
          <p:cNvSpPr txBox="1">
            <a:spLocks noChangeArrowheads="1"/>
          </p:cNvSpPr>
          <p:nvPr/>
        </p:nvSpPr>
        <p:spPr bwMode="auto">
          <a:xfrm>
            <a:off x="5494338" y="4343400"/>
            <a:ext cx="18097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Degree of R = ?</a:t>
            </a:r>
          </a:p>
        </p:txBody>
      </p:sp>
      <p:sp>
        <p:nvSpPr>
          <p:cNvPr id="2" name="TextBox 1"/>
          <p:cNvSpPr txBox="1"/>
          <p:nvPr/>
        </p:nvSpPr>
        <p:spPr>
          <a:xfrm>
            <a:off x="5494338" y="5029200"/>
            <a:ext cx="1439862" cy="369332"/>
          </a:xfrm>
          <a:prstGeom prst="rect">
            <a:avLst/>
          </a:prstGeom>
          <a:noFill/>
        </p:spPr>
        <p:txBody>
          <a:bodyPr wrap="square" rtlCol="0">
            <a:spAutoFit/>
          </a:bodyPr>
          <a:lstStyle/>
          <a:p>
            <a:r>
              <a:rPr lang="en-US" dirty="0" err="1" smtClean="0"/>
              <a:t>Deg</a:t>
            </a:r>
            <a:r>
              <a:rPr lang="en-US" dirty="0" smtClean="0"/>
              <a:t> = 5</a:t>
            </a:r>
            <a:endParaRPr lang="en-GB"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en-US"/>
              <a:t>Planar Graphs</a:t>
            </a:r>
          </a:p>
        </p:txBody>
      </p:sp>
      <p:sp>
        <p:nvSpPr>
          <p:cNvPr id="187395" name="Text Box 3"/>
          <p:cNvSpPr txBox="1">
            <a:spLocks noChangeArrowheads="1"/>
          </p:cNvSpPr>
          <p:nvPr/>
        </p:nvSpPr>
        <p:spPr bwMode="auto">
          <a:xfrm>
            <a:off x="1066800" y="1828800"/>
            <a:ext cx="7239000" cy="3943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t>Each edge occurs exactly twice: either in the same region or in 2 different regions</a:t>
            </a:r>
          </a:p>
          <a:p>
            <a:pPr algn="just">
              <a:spcBef>
                <a:spcPct val="50000"/>
              </a:spcBef>
              <a:buFont typeface="Symbol" panose="05050102010706020507" pitchFamily="18" charset="2"/>
              <a:buChar char="Þ"/>
            </a:pPr>
            <a:r>
              <a:rPr lang="en-US"/>
              <a:t>2e = sum of degree of r regions determined by 2e </a:t>
            </a:r>
          </a:p>
          <a:p>
            <a:pPr algn="just">
              <a:spcBef>
                <a:spcPct val="50000"/>
              </a:spcBef>
              <a:buFont typeface="Symbol" panose="05050102010706020507" pitchFamily="18" charset="2"/>
              <a:buChar char="Þ"/>
            </a:pPr>
            <a:r>
              <a:rPr lang="en-US"/>
              <a:t>2e ≥ 3r. (since each region has a degree of at least 3)</a:t>
            </a:r>
          </a:p>
          <a:p>
            <a:pPr algn="just">
              <a:spcBef>
                <a:spcPct val="50000"/>
              </a:spcBef>
              <a:buFont typeface="Symbol" panose="05050102010706020507" pitchFamily="18" charset="2"/>
              <a:buChar char="Þ"/>
            </a:pPr>
            <a:r>
              <a:rPr lang="en-US"/>
              <a:t>r ≤ (2/3) e</a:t>
            </a:r>
          </a:p>
          <a:p>
            <a:pPr algn="just">
              <a:spcBef>
                <a:spcPct val="50000"/>
              </a:spcBef>
              <a:buFont typeface="Symbol" panose="05050102010706020507" pitchFamily="18" charset="2"/>
              <a:buChar char="Þ"/>
            </a:pPr>
            <a:r>
              <a:rPr lang="en-US"/>
              <a:t>From Euler’s theorem, 2 = v – e + r </a:t>
            </a:r>
          </a:p>
          <a:p>
            <a:pPr algn="just">
              <a:spcBef>
                <a:spcPct val="50000"/>
              </a:spcBef>
              <a:buFont typeface="Symbol" panose="05050102010706020507" pitchFamily="18" charset="2"/>
              <a:buChar char="Þ"/>
            </a:pPr>
            <a:r>
              <a:rPr lang="en-US"/>
              <a:t>2 ≤  v – e + 2e/3 </a:t>
            </a:r>
          </a:p>
          <a:p>
            <a:pPr algn="just">
              <a:spcBef>
                <a:spcPct val="50000"/>
              </a:spcBef>
              <a:buFont typeface="Symbol" panose="05050102010706020507" pitchFamily="18" charset="2"/>
              <a:buChar char="Þ"/>
            </a:pPr>
            <a:r>
              <a:rPr lang="en-US"/>
              <a:t>2 ≤  v – e/3</a:t>
            </a:r>
          </a:p>
          <a:p>
            <a:pPr algn="just">
              <a:spcBef>
                <a:spcPct val="50000"/>
              </a:spcBef>
              <a:buFont typeface="Symbol" panose="05050102010706020507" pitchFamily="18" charset="2"/>
              <a:buChar char="Þ"/>
            </a:pPr>
            <a:r>
              <a:rPr lang="en-US"/>
              <a:t>So 6 ≤  3v – e </a:t>
            </a:r>
          </a:p>
          <a:p>
            <a:pPr algn="just">
              <a:spcBef>
                <a:spcPct val="50000"/>
              </a:spcBef>
              <a:buFont typeface="Symbol" panose="05050102010706020507" pitchFamily="18" charset="2"/>
              <a:buChar char="Þ"/>
            </a:pPr>
            <a:r>
              <a:rPr lang="en-US"/>
              <a:t>or e ≤ 3v – 6</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a:t>Planar Graphs</a:t>
            </a:r>
          </a:p>
        </p:txBody>
      </p:sp>
      <p:sp>
        <p:nvSpPr>
          <p:cNvPr id="156675" name="Text Box 3"/>
          <p:cNvSpPr txBox="1">
            <a:spLocks noChangeArrowheads="1"/>
          </p:cNvSpPr>
          <p:nvPr/>
        </p:nvSpPr>
        <p:spPr bwMode="auto">
          <a:xfrm>
            <a:off x="990600" y="2057400"/>
            <a:ext cx="7239000" cy="3943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b="1"/>
              <a:t>Corollary 2:</a:t>
            </a:r>
            <a:r>
              <a:rPr lang="en-US"/>
              <a:t> Let G = (V, E) be a connected simple planar graph then G has a vertex degree that does not exceed 5</a:t>
            </a:r>
          </a:p>
          <a:p>
            <a:pPr algn="just">
              <a:spcBef>
                <a:spcPct val="50000"/>
              </a:spcBef>
            </a:pPr>
            <a:r>
              <a:rPr lang="en-US" b="1"/>
              <a:t>Proof:</a:t>
            </a:r>
            <a:r>
              <a:rPr lang="en-US"/>
              <a:t> If G has one or two vertices the result is true</a:t>
            </a:r>
          </a:p>
          <a:p>
            <a:pPr algn="just">
              <a:spcBef>
                <a:spcPct val="50000"/>
              </a:spcBef>
            </a:pPr>
            <a:r>
              <a:rPr lang="en-US"/>
              <a:t>If G has 3 or more vertices then by Corollary 1, e ≤ 3v – 6</a:t>
            </a:r>
          </a:p>
          <a:p>
            <a:pPr algn="just">
              <a:spcBef>
                <a:spcPct val="50000"/>
              </a:spcBef>
              <a:buFont typeface="Symbol" panose="05050102010706020507" pitchFamily="18" charset="2"/>
              <a:buChar char="Þ"/>
            </a:pPr>
            <a:r>
              <a:rPr lang="en-US"/>
              <a:t>2e ≤ 6v – 12</a:t>
            </a:r>
          </a:p>
          <a:p>
            <a:pPr algn="just">
              <a:spcBef>
                <a:spcPct val="50000"/>
              </a:spcBef>
              <a:buFont typeface="Symbol" panose="05050102010706020507" pitchFamily="18" charset="2"/>
              <a:buNone/>
            </a:pPr>
            <a:r>
              <a:rPr lang="en-US"/>
              <a:t>If the degree of every vertex were at least 6:</a:t>
            </a:r>
          </a:p>
          <a:p>
            <a:pPr algn="just">
              <a:spcBef>
                <a:spcPct val="50000"/>
              </a:spcBef>
              <a:buFont typeface="Symbol" panose="05050102010706020507" pitchFamily="18" charset="2"/>
              <a:buNone/>
            </a:pPr>
            <a:r>
              <a:rPr lang="en-US"/>
              <a:t>	by Handshaking theorem: 2e = Sum (deg(v))</a:t>
            </a:r>
          </a:p>
          <a:p>
            <a:pPr algn="just">
              <a:spcBef>
                <a:spcPct val="50000"/>
              </a:spcBef>
              <a:buFont typeface="Symbol" panose="05050102010706020507" pitchFamily="18" charset="2"/>
              <a:buChar char="Þ"/>
            </a:pPr>
            <a:r>
              <a:rPr lang="en-US"/>
              <a:t> 2e ≥ 6v. But this contradicts the inequality 2e ≤ 6v – 12</a:t>
            </a:r>
          </a:p>
          <a:p>
            <a:pPr algn="just">
              <a:spcBef>
                <a:spcPct val="50000"/>
              </a:spcBef>
              <a:buFont typeface="Symbol" panose="05050102010706020507" pitchFamily="18" charset="2"/>
              <a:buChar char="Þ"/>
            </a:pPr>
            <a:r>
              <a:rPr lang="en-US"/>
              <a:t>There must be at least one vertex with degree no greater than 5</a:t>
            </a:r>
          </a:p>
          <a:p>
            <a:pPr algn="just">
              <a:spcBef>
                <a:spcPct val="50000"/>
              </a:spcBef>
              <a:buFont typeface="Symbol" panose="05050102010706020507" pitchFamily="18" charset="2"/>
              <a:buNone/>
            </a:pPr>
            <a:endParaRPr 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a:t>Planar Graphs</a:t>
            </a:r>
          </a:p>
        </p:txBody>
      </p:sp>
      <p:sp>
        <p:nvSpPr>
          <p:cNvPr id="157699" name="Text Box 3"/>
          <p:cNvSpPr txBox="1">
            <a:spLocks noChangeArrowheads="1"/>
          </p:cNvSpPr>
          <p:nvPr/>
        </p:nvSpPr>
        <p:spPr bwMode="auto">
          <a:xfrm>
            <a:off x="1143000" y="2133600"/>
            <a:ext cx="7239000" cy="16033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b="1"/>
              <a:t>Corollary 3:</a:t>
            </a:r>
            <a:r>
              <a:rPr lang="en-US"/>
              <a:t> Let G = (V, E) be a connected simple planar graph with v vertices ( v ≥ 3) , e edges,  and no circuits of length 3 then e ≤  2v -4</a:t>
            </a:r>
          </a:p>
          <a:p>
            <a:pPr algn="just">
              <a:spcBef>
                <a:spcPct val="50000"/>
              </a:spcBef>
            </a:pPr>
            <a:r>
              <a:rPr lang="en-US" b="1"/>
              <a:t>Proof: </a:t>
            </a:r>
            <a:r>
              <a:rPr lang="en-US"/>
              <a:t>Similar to Corollary 1 except the fact that no circuits of length 3 imply that degree of region must be at least 4.</a:t>
            </a:r>
            <a:r>
              <a:rPr lang="en-US" b="1"/>
              <a:t> </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a:t>Planar Graphs</a:t>
            </a:r>
          </a:p>
        </p:txBody>
      </p:sp>
      <p:sp>
        <p:nvSpPr>
          <p:cNvPr id="158723" name="Rectangle 3"/>
          <p:cNvSpPr>
            <a:spLocks noGrp="1" noChangeArrowheads="1"/>
          </p:cNvSpPr>
          <p:nvPr>
            <p:ph type="body" idx="1"/>
          </p:nvPr>
        </p:nvSpPr>
        <p:spPr/>
        <p:txBody>
          <a:bodyPr/>
          <a:lstStyle/>
          <a:p>
            <a:pPr algn="just"/>
            <a:r>
              <a:rPr lang="en-US" sz="2000" b="1"/>
              <a:t>Elementary sub-division:</a:t>
            </a:r>
            <a:r>
              <a:rPr lang="en-US" sz="2000"/>
              <a:t> Operation in which  a graph are obtained by removing an edge {u, v} and adding the vertex w and edges {u, w}, {w, v}</a:t>
            </a:r>
          </a:p>
          <a:p>
            <a:pPr algn="just"/>
            <a:endParaRPr lang="en-US" sz="2000"/>
          </a:p>
          <a:p>
            <a:pPr algn="just">
              <a:buFont typeface="Wingdings" panose="05000000000000000000" pitchFamily="2" charset="2"/>
              <a:buNone/>
            </a:pPr>
            <a:endParaRPr lang="en-US" sz="2000"/>
          </a:p>
          <a:p>
            <a:pPr algn="just"/>
            <a:r>
              <a:rPr lang="en-US" sz="2000" b="1"/>
              <a:t>Homeomorphic Graphs:</a:t>
            </a:r>
            <a:r>
              <a:rPr lang="en-US" sz="2000"/>
              <a:t> Graphs G1 and G2 are termed as homeomorphic if they are obtained by sequence of elementary sub-divisions.</a:t>
            </a:r>
          </a:p>
        </p:txBody>
      </p:sp>
      <p:sp>
        <p:nvSpPr>
          <p:cNvPr id="158724" name="Oval 4"/>
          <p:cNvSpPr>
            <a:spLocks noChangeArrowheads="1"/>
          </p:cNvSpPr>
          <p:nvPr/>
        </p:nvSpPr>
        <p:spPr bwMode="auto">
          <a:xfrm>
            <a:off x="1676400" y="3352800"/>
            <a:ext cx="228600" cy="228600"/>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t>u</a:t>
            </a:r>
          </a:p>
        </p:txBody>
      </p:sp>
      <p:sp>
        <p:nvSpPr>
          <p:cNvPr id="158725" name="Oval 5"/>
          <p:cNvSpPr>
            <a:spLocks noChangeArrowheads="1"/>
          </p:cNvSpPr>
          <p:nvPr/>
        </p:nvSpPr>
        <p:spPr bwMode="auto">
          <a:xfrm>
            <a:off x="2590800" y="3352800"/>
            <a:ext cx="228600" cy="228600"/>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t>v</a:t>
            </a:r>
          </a:p>
        </p:txBody>
      </p:sp>
      <p:sp>
        <p:nvSpPr>
          <p:cNvPr id="158726" name="Oval 6"/>
          <p:cNvSpPr>
            <a:spLocks noChangeArrowheads="1"/>
          </p:cNvSpPr>
          <p:nvPr/>
        </p:nvSpPr>
        <p:spPr bwMode="auto">
          <a:xfrm>
            <a:off x="4343400" y="3352800"/>
            <a:ext cx="228600" cy="228600"/>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t>u</a:t>
            </a:r>
          </a:p>
        </p:txBody>
      </p:sp>
      <p:sp>
        <p:nvSpPr>
          <p:cNvPr id="158727" name="Oval 7"/>
          <p:cNvSpPr>
            <a:spLocks noChangeArrowheads="1"/>
          </p:cNvSpPr>
          <p:nvPr/>
        </p:nvSpPr>
        <p:spPr bwMode="auto">
          <a:xfrm>
            <a:off x="6324600" y="3352800"/>
            <a:ext cx="228600" cy="228600"/>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t>v</a:t>
            </a:r>
          </a:p>
        </p:txBody>
      </p:sp>
      <p:sp>
        <p:nvSpPr>
          <p:cNvPr id="158728" name="Oval 8"/>
          <p:cNvSpPr>
            <a:spLocks noChangeArrowheads="1"/>
          </p:cNvSpPr>
          <p:nvPr/>
        </p:nvSpPr>
        <p:spPr bwMode="auto">
          <a:xfrm>
            <a:off x="5334000" y="3352800"/>
            <a:ext cx="228600" cy="228600"/>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t>w</a:t>
            </a:r>
          </a:p>
        </p:txBody>
      </p:sp>
      <p:sp>
        <p:nvSpPr>
          <p:cNvPr id="158729" name="Line 9"/>
          <p:cNvSpPr>
            <a:spLocks noChangeShapeType="1"/>
          </p:cNvSpPr>
          <p:nvPr/>
        </p:nvSpPr>
        <p:spPr bwMode="auto">
          <a:xfrm>
            <a:off x="1905000" y="3505200"/>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8730" name="Line 10"/>
          <p:cNvSpPr>
            <a:spLocks noChangeShapeType="1"/>
          </p:cNvSpPr>
          <p:nvPr/>
        </p:nvSpPr>
        <p:spPr bwMode="auto">
          <a:xfrm>
            <a:off x="4572000" y="3505200"/>
            <a:ext cx="76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8731" name="Line 11"/>
          <p:cNvSpPr>
            <a:spLocks noChangeShapeType="1"/>
          </p:cNvSpPr>
          <p:nvPr/>
        </p:nvSpPr>
        <p:spPr bwMode="auto">
          <a:xfrm>
            <a:off x="5562600" y="3505200"/>
            <a:ext cx="76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8732" name="AutoShape 12"/>
          <p:cNvSpPr>
            <a:spLocks noChangeArrowheads="1"/>
          </p:cNvSpPr>
          <p:nvPr/>
        </p:nvSpPr>
        <p:spPr bwMode="auto">
          <a:xfrm>
            <a:off x="3124200" y="3352800"/>
            <a:ext cx="914400" cy="228600"/>
          </a:xfrm>
          <a:prstGeom prst="rightArrow">
            <a:avLst>
              <a:gd name="adj1" fmla="val 50000"/>
              <a:gd name="adj2" fmla="val 100000"/>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t>Planar Graphs</a:t>
            </a:r>
          </a:p>
        </p:txBody>
      </p:sp>
      <p:sp>
        <p:nvSpPr>
          <p:cNvPr id="159747" name="Rectangle 3"/>
          <p:cNvSpPr>
            <a:spLocks noGrp="1" noChangeArrowheads="1"/>
          </p:cNvSpPr>
          <p:nvPr>
            <p:ph type="body" idx="1"/>
          </p:nvPr>
        </p:nvSpPr>
        <p:spPr>
          <a:xfrm>
            <a:off x="1182688" y="2017713"/>
            <a:ext cx="7772400" cy="954087"/>
          </a:xfrm>
        </p:spPr>
        <p:txBody>
          <a:bodyPr/>
          <a:lstStyle/>
          <a:p>
            <a:pPr algn="just">
              <a:lnSpc>
                <a:spcPct val="90000"/>
              </a:lnSpc>
            </a:pPr>
            <a:r>
              <a:rPr lang="en-US" sz="1800" b="1"/>
              <a:t>Kuwratoski’s Theorem:</a:t>
            </a:r>
            <a:r>
              <a:rPr lang="en-US" sz="1800"/>
              <a:t> A graph is non-planar if and only if it contains a subgraph homeomorephic to K</a:t>
            </a:r>
            <a:r>
              <a:rPr lang="en-US" sz="1800" baseline="-25000"/>
              <a:t>3,3 </a:t>
            </a:r>
            <a:r>
              <a:rPr lang="en-US" sz="1800"/>
              <a:t>or K</a:t>
            </a:r>
            <a:r>
              <a:rPr lang="en-US" sz="1800" baseline="-25000"/>
              <a:t>5</a:t>
            </a:r>
          </a:p>
          <a:p>
            <a:pPr algn="just">
              <a:lnSpc>
                <a:spcPct val="90000"/>
              </a:lnSpc>
              <a:buFont typeface="Wingdings" panose="05000000000000000000" pitchFamily="2" charset="2"/>
              <a:buNone/>
            </a:pPr>
            <a:r>
              <a:rPr lang="en-US" sz="1800" baseline="-25000"/>
              <a:t>	</a:t>
            </a:r>
            <a:r>
              <a:rPr lang="en-US" sz="1800">
                <a:solidFill>
                  <a:srgbClr val="237AC1"/>
                </a:solidFill>
              </a:rPr>
              <a:t>Representation Example: G is Nonplanar </a:t>
            </a:r>
            <a:endParaRPr lang="en-US" sz="1800">
              <a:solidFill>
                <a:schemeClr val="hlink"/>
              </a:solidFill>
            </a:endParaRPr>
          </a:p>
        </p:txBody>
      </p:sp>
      <p:sp>
        <p:nvSpPr>
          <p:cNvPr id="159757" name="Oval 13"/>
          <p:cNvSpPr>
            <a:spLocks noChangeArrowheads="1"/>
          </p:cNvSpPr>
          <p:nvPr/>
        </p:nvSpPr>
        <p:spPr bwMode="auto">
          <a:xfrm>
            <a:off x="609600" y="4648200"/>
            <a:ext cx="152400" cy="1524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9758" name="Oval 14"/>
          <p:cNvSpPr>
            <a:spLocks noChangeArrowheads="1"/>
          </p:cNvSpPr>
          <p:nvPr/>
        </p:nvSpPr>
        <p:spPr bwMode="auto">
          <a:xfrm>
            <a:off x="990600" y="3581400"/>
            <a:ext cx="152400" cy="1524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9759" name="Oval 15"/>
          <p:cNvSpPr>
            <a:spLocks noChangeArrowheads="1"/>
          </p:cNvSpPr>
          <p:nvPr/>
        </p:nvSpPr>
        <p:spPr bwMode="auto">
          <a:xfrm>
            <a:off x="1981200" y="3581400"/>
            <a:ext cx="152400" cy="1524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9760" name="Oval 16"/>
          <p:cNvSpPr>
            <a:spLocks noChangeArrowheads="1"/>
          </p:cNvSpPr>
          <p:nvPr/>
        </p:nvSpPr>
        <p:spPr bwMode="auto">
          <a:xfrm>
            <a:off x="2514600" y="4572000"/>
            <a:ext cx="152400" cy="1524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9761" name="Oval 17"/>
          <p:cNvSpPr>
            <a:spLocks noChangeArrowheads="1"/>
          </p:cNvSpPr>
          <p:nvPr/>
        </p:nvSpPr>
        <p:spPr bwMode="auto">
          <a:xfrm>
            <a:off x="1066800" y="5105400"/>
            <a:ext cx="152400" cy="1524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9762" name="Oval 18"/>
          <p:cNvSpPr>
            <a:spLocks noChangeArrowheads="1"/>
          </p:cNvSpPr>
          <p:nvPr/>
        </p:nvSpPr>
        <p:spPr bwMode="auto">
          <a:xfrm>
            <a:off x="1676400" y="5562600"/>
            <a:ext cx="152400" cy="1524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9763" name="Oval 19"/>
          <p:cNvSpPr>
            <a:spLocks noChangeArrowheads="1"/>
          </p:cNvSpPr>
          <p:nvPr/>
        </p:nvSpPr>
        <p:spPr bwMode="auto">
          <a:xfrm>
            <a:off x="2057400" y="5105400"/>
            <a:ext cx="152400" cy="1524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9764" name="Oval 20"/>
          <p:cNvSpPr>
            <a:spLocks noChangeArrowheads="1"/>
          </p:cNvSpPr>
          <p:nvPr/>
        </p:nvSpPr>
        <p:spPr bwMode="auto">
          <a:xfrm>
            <a:off x="2133600" y="5715000"/>
            <a:ext cx="152400" cy="1524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9765" name="Oval 21"/>
          <p:cNvSpPr>
            <a:spLocks noChangeArrowheads="1"/>
          </p:cNvSpPr>
          <p:nvPr/>
        </p:nvSpPr>
        <p:spPr bwMode="auto">
          <a:xfrm>
            <a:off x="2362200" y="5410200"/>
            <a:ext cx="152400" cy="1524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9766" name="Oval 22"/>
          <p:cNvSpPr>
            <a:spLocks noChangeArrowheads="1"/>
          </p:cNvSpPr>
          <p:nvPr/>
        </p:nvSpPr>
        <p:spPr bwMode="auto">
          <a:xfrm>
            <a:off x="2667000" y="5029200"/>
            <a:ext cx="152400" cy="1524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9767" name="Oval 23"/>
          <p:cNvSpPr>
            <a:spLocks noChangeArrowheads="1"/>
          </p:cNvSpPr>
          <p:nvPr/>
        </p:nvSpPr>
        <p:spPr bwMode="auto">
          <a:xfrm>
            <a:off x="2209800" y="4038600"/>
            <a:ext cx="152400" cy="1524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9768" name="Line 24"/>
          <p:cNvSpPr>
            <a:spLocks noChangeShapeType="1"/>
          </p:cNvSpPr>
          <p:nvPr/>
        </p:nvSpPr>
        <p:spPr bwMode="auto">
          <a:xfrm flipV="1">
            <a:off x="685800" y="3733800"/>
            <a:ext cx="3810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9769" name="Line 25"/>
          <p:cNvSpPr>
            <a:spLocks noChangeShapeType="1"/>
          </p:cNvSpPr>
          <p:nvPr/>
        </p:nvSpPr>
        <p:spPr bwMode="auto">
          <a:xfrm>
            <a:off x="1143000" y="36576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9770" name="Line 26"/>
          <p:cNvSpPr>
            <a:spLocks noChangeShapeType="1"/>
          </p:cNvSpPr>
          <p:nvPr/>
        </p:nvSpPr>
        <p:spPr bwMode="auto">
          <a:xfrm>
            <a:off x="2057400" y="3733800"/>
            <a:ext cx="228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9771" name="Line 27"/>
          <p:cNvSpPr>
            <a:spLocks noChangeShapeType="1"/>
          </p:cNvSpPr>
          <p:nvPr/>
        </p:nvSpPr>
        <p:spPr bwMode="auto">
          <a:xfrm>
            <a:off x="2362200" y="4191000"/>
            <a:ext cx="152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9773" name="Line 29"/>
          <p:cNvSpPr>
            <a:spLocks noChangeShapeType="1"/>
          </p:cNvSpPr>
          <p:nvPr/>
        </p:nvSpPr>
        <p:spPr bwMode="auto">
          <a:xfrm flipV="1">
            <a:off x="2209800" y="4724400"/>
            <a:ext cx="304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9774" name="Line 30"/>
          <p:cNvSpPr>
            <a:spLocks noChangeShapeType="1"/>
          </p:cNvSpPr>
          <p:nvPr/>
        </p:nvSpPr>
        <p:spPr bwMode="auto">
          <a:xfrm flipV="1">
            <a:off x="1752600" y="5257800"/>
            <a:ext cx="304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9775" name="Line 31"/>
          <p:cNvSpPr>
            <a:spLocks noChangeShapeType="1"/>
          </p:cNvSpPr>
          <p:nvPr/>
        </p:nvSpPr>
        <p:spPr bwMode="auto">
          <a:xfrm>
            <a:off x="762000" y="4800600"/>
            <a:ext cx="304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9776" name="Line 32"/>
          <p:cNvSpPr>
            <a:spLocks noChangeShapeType="1"/>
          </p:cNvSpPr>
          <p:nvPr/>
        </p:nvSpPr>
        <p:spPr bwMode="auto">
          <a:xfrm>
            <a:off x="1219200" y="5257800"/>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9777" name="Freeform 33"/>
          <p:cNvSpPr>
            <a:spLocks/>
          </p:cNvSpPr>
          <p:nvPr/>
        </p:nvSpPr>
        <p:spPr bwMode="auto">
          <a:xfrm>
            <a:off x="655638" y="4797425"/>
            <a:ext cx="990600" cy="817563"/>
          </a:xfrm>
          <a:custGeom>
            <a:avLst/>
            <a:gdLst>
              <a:gd name="T0" fmla="*/ 0 w 624"/>
              <a:gd name="T1" fmla="*/ 0 h 515"/>
              <a:gd name="T2" fmla="*/ 7 w 624"/>
              <a:gd name="T3" fmla="*/ 346 h 515"/>
              <a:gd name="T4" fmla="*/ 21 w 624"/>
              <a:gd name="T5" fmla="*/ 366 h 515"/>
              <a:gd name="T6" fmla="*/ 48 w 624"/>
              <a:gd name="T7" fmla="*/ 427 h 515"/>
              <a:gd name="T8" fmla="*/ 244 w 624"/>
              <a:gd name="T9" fmla="*/ 481 h 515"/>
              <a:gd name="T10" fmla="*/ 461 w 624"/>
              <a:gd name="T11" fmla="*/ 488 h 515"/>
              <a:gd name="T12" fmla="*/ 624 w 624"/>
              <a:gd name="T13" fmla="*/ 515 h 515"/>
            </a:gdLst>
            <a:ahLst/>
            <a:cxnLst>
              <a:cxn ang="0">
                <a:pos x="T0" y="T1"/>
              </a:cxn>
              <a:cxn ang="0">
                <a:pos x="T2" y="T3"/>
              </a:cxn>
              <a:cxn ang="0">
                <a:pos x="T4" y="T5"/>
              </a:cxn>
              <a:cxn ang="0">
                <a:pos x="T6" y="T7"/>
              </a:cxn>
              <a:cxn ang="0">
                <a:pos x="T8" y="T9"/>
              </a:cxn>
              <a:cxn ang="0">
                <a:pos x="T10" y="T11"/>
              </a:cxn>
              <a:cxn ang="0">
                <a:pos x="T12" y="T13"/>
              </a:cxn>
            </a:cxnLst>
            <a:rect l="0" t="0" r="r" b="b"/>
            <a:pathLst>
              <a:path w="624" h="515">
                <a:moveTo>
                  <a:pt x="0" y="0"/>
                </a:moveTo>
                <a:cubicBezTo>
                  <a:pt x="2" y="115"/>
                  <a:pt x="0" y="231"/>
                  <a:pt x="7" y="346"/>
                </a:cubicBezTo>
                <a:cubicBezTo>
                  <a:pt x="7" y="354"/>
                  <a:pt x="17" y="359"/>
                  <a:pt x="21" y="366"/>
                </a:cubicBezTo>
                <a:cubicBezTo>
                  <a:pt x="30" y="384"/>
                  <a:pt x="28" y="415"/>
                  <a:pt x="48" y="427"/>
                </a:cubicBezTo>
                <a:cubicBezTo>
                  <a:pt x="102" y="461"/>
                  <a:pt x="183" y="478"/>
                  <a:pt x="244" y="481"/>
                </a:cubicBezTo>
                <a:cubicBezTo>
                  <a:pt x="316" y="485"/>
                  <a:pt x="389" y="486"/>
                  <a:pt x="461" y="488"/>
                </a:cubicBezTo>
                <a:cubicBezTo>
                  <a:pt x="528" y="511"/>
                  <a:pt x="546" y="515"/>
                  <a:pt x="624" y="515"/>
                </a:cubicBez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9778" name="Line 34"/>
          <p:cNvSpPr>
            <a:spLocks noChangeShapeType="1"/>
          </p:cNvSpPr>
          <p:nvPr/>
        </p:nvSpPr>
        <p:spPr bwMode="auto">
          <a:xfrm>
            <a:off x="1828800" y="5715000"/>
            <a:ext cx="3048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9779" name="Line 35"/>
          <p:cNvSpPr>
            <a:spLocks noChangeShapeType="1"/>
          </p:cNvSpPr>
          <p:nvPr/>
        </p:nvSpPr>
        <p:spPr bwMode="auto">
          <a:xfrm flipV="1">
            <a:off x="2286000" y="5562600"/>
            <a:ext cx="762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9780" name="Line 36"/>
          <p:cNvSpPr>
            <a:spLocks noChangeShapeType="1"/>
          </p:cNvSpPr>
          <p:nvPr/>
        </p:nvSpPr>
        <p:spPr bwMode="auto">
          <a:xfrm flipV="1">
            <a:off x="2514600" y="5181600"/>
            <a:ext cx="152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9781" name="Line 37"/>
          <p:cNvSpPr>
            <a:spLocks noChangeShapeType="1"/>
          </p:cNvSpPr>
          <p:nvPr/>
        </p:nvSpPr>
        <p:spPr bwMode="auto">
          <a:xfrm flipH="1" flipV="1">
            <a:off x="2590800" y="4724400"/>
            <a:ext cx="1524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9782" name="Line 38"/>
          <p:cNvSpPr>
            <a:spLocks noChangeShapeType="1"/>
          </p:cNvSpPr>
          <p:nvPr/>
        </p:nvSpPr>
        <p:spPr bwMode="auto">
          <a:xfrm flipV="1">
            <a:off x="762000" y="4648200"/>
            <a:ext cx="1752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9783" name="Line 39"/>
          <p:cNvSpPr>
            <a:spLocks noChangeShapeType="1"/>
          </p:cNvSpPr>
          <p:nvPr/>
        </p:nvSpPr>
        <p:spPr bwMode="auto">
          <a:xfrm>
            <a:off x="1143000" y="3733800"/>
            <a:ext cx="13716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9784" name="Line 40"/>
          <p:cNvSpPr>
            <a:spLocks noChangeShapeType="1"/>
          </p:cNvSpPr>
          <p:nvPr/>
        </p:nvSpPr>
        <p:spPr bwMode="auto">
          <a:xfrm flipV="1">
            <a:off x="762000" y="3733800"/>
            <a:ext cx="12192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9785" name="Line 41"/>
          <p:cNvSpPr>
            <a:spLocks noChangeShapeType="1"/>
          </p:cNvSpPr>
          <p:nvPr/>
        </p:nvSpPr>
        <p:spPr bwMode="auto">
          <a:xfrm>
            <a:off x="1143000" y="3733800"/>
            <a:ext cx="53340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9786" name="Line 42"/>
          <p:cNvSpPr>
            <a:spLocks noChangeShapeType="1"/>
          </p:cNvSpPr>
          <p:nvPr/>
        </p:nvSpPr>
        <p:spPr bwMode="auto">
          <a:xfrm flipH="1">
            <a:off x="1676400" y="3733800"/>
            <a:ext cx="381000" cy="1905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9788" name="Rectangle 44"/>
          <p:cNvSpPr>
            <a:spLocks noChangeArrowheads="1"/>
          </p:cNvSpPr>
          <p:nvPr/>
        </p:nvSpPr>
        <p:spPr bwMode="auto">
          <a:xfrm>
            <a:off x="838200" y="3276600"/>
            <a:ext cx="2286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t>a</a:t>
            </a:r>
          </a:p>
        </p:txBody>
      </p:sp>
      <p:sp>
        <p:nvSpPr>
          <p:cNvPr id="159789" name="Rectangle 45"/>
          <p:cNvSpPr>
            <a:spLocks noChangeArrowheads="1"/>
          </p:cNvSpPr>
          <p:nvPr/>
        </p:nvSpPr>
        <p:spPr bwMode="auto">
          <a:xfrm>
            <a:off x="2057400" y="3200400"/>
            <a:ext cx="2286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t>b</a:t>
            </a:r>
          </a:p>
        </p:txBody>
      </p:sp>
      <p:sp>
        <p:nvSpPr>
          <p:cNvPr id="159790" name="Rectangle 46"/>
          <p:cNvSpPr>
            <a:spLocks noChangeArrowheads="1"/>
          </p:cNvSpPr>
          <p:nvPr/>
        </p:nvSpPr>
        <p:spPr bwMode="auto">
          <a:xfrm>
            <a:off x="2667000" y="4267200"/>
            <a:ext cx="2286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t>c</a:t>
            </a:r>
          </a:p>
        </p:txBody>
      </p:sp>
      <p:sp>
        <p:nvSpPr>
          <p:cNvPr id="159791" name="Rectangle 47"/>
          <p:cNvSpPr>
            <a:spLocks noChangeArrowheads="1"/>
          </p:cNvSpPr>
          <p:nvPr/>
        </p:nvSpPr>
        <p:spPr bwMode="auto">
          <a:xfrm>
            <a:off x="2438400" y="3810000"/>
            <a:ext cx="2286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t>j</a:t>
            </a:r>
          </a:p>
        </p:txBody>
      </p:sp>
      <p:sp>
        <p:nvSpPr>
          <p:cNvPr id="159792" name="Rectangle 48"/>
          <p:cNvSpPr>
            <a:spLocks noChangeArrowheads="1"/>
          </p:cNvSpPr>
          <p:nvPr/>
        </p:nvSpPr>
        <p:spPr bwMode="auto">
          <a:xfrm>
            <a:off x="2895600" y="4953000"/>
            <a:ext cx="2286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t>d</a:t>
            </a:r>
          </a:p>
        </p:txBody>
      </p:sp>
      <p:sp>
        <p:nvSpPr>
          <p:cNvPr id="159793" name="Rectangle 49"/>
          <p:cNvSpPr>
            <a:spLocks noChangeArrowheads="1"/>
          </p:cNvSpPr>
          <p:nvPr/>
        </p:nvSpPr>
        <p:spPr bwMode="auto">
          <a:xfrm>
            <a:off x="304800" y="4648200"/>
            <a:ext cx="2286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t>i</a:t>
            </a:r>
          </a:p>
        </p:txBody>
      </p:sp>
      <p:sp>
        <p:nvSpPr>
          <p:cNvPr id="159794" name="Rectangle 50"/>
          <p:cNvSpPr>
            <a:spLocks noChangeArrowheads="1"/>
          </p:cNvSpPr>
          <p:nvPr/>
        </p:nvSpPr>
        <p:spPr bwMode="auto">
          <a:xfrm>
            <a:off x="2209800" y="5943600"/>
            <a:ext cx="2286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159795" name="Rectangle 51"/>
          <p:cNvSpPr>
            <a:spLocks noChangeArrowheads="1"/>
          </p:cNvSpPr>
          <p:nvPr/>
        </p:nvSpPr>
        <p:spPr bwMode="auto">
          <a:xfrm>
            <a:off x="2590800" y="5486400"/>
            <a:ext cx="2286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t>e</a:t>
            </a:r>
          </a:p>
        </p:txBody>
      </p:sp>
      <p:sp>
        <p:nvSpPr>
          <p:cNvPr id="159796" name="Rectangle 52"/>
          <p:cNvSpPr>
            <a:spLocks noChangeArrowheads="1"/>
          </p:cNvSpPr>
          <p:nvPr/>
        </p:nvSpPr>
        <p:spPr bwMode="auto">
          <a:xfrm>
            <a:off x="1524000" y="5791200"/>
            <a:ext cx="2286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t>g</a:t>
            </a:r>
          </a:p>
        </p:txBody>
      </p:sp>
      <p:sp>
        <p:nvSpPr>
          <p:cNvPr id="159797" name="Rectangle 53"/>
          <p:cNvSpPr>
            <a:spLocks noChangeArrowheads="1"/>
          </p:cNvSpPr>
          <p:nvPr/>
        </p:nvSpPr>
        <p:spPr bwMode="auto">
          <a:xfrm>
            <a:off x="2209800" y="5943600"/>
            <a:ext cx="2286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t>f</a:t>
            </a:r>
          </a:p>
        </p:txBody>
      </p:sp>
      <p:sp>
        <p:nvSpPr>
          <p:cNvPr id="159798" name="Rectangle 54"/>
          <p:cNvSpPr>
            <a:spLocks noChangeArrowheads="1"/>
          </p:cNvSpPr>
          <p:nvPr/>
        </p:nvSpPr>
        <p:spPr bwMode="auto">
          <a:xfrm>
            <a:off x="1066800" y="4800600"/>
            <a:ext cx="2286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t>k</a:t>
            </a:r>
          </a:p>
        </p:txBody>
      </p:sp>
      <p:sp>
        <p:nvSpPr>
          <p:cNvPr id="159799" name="Oval 55"/>
          <p:cNvSpPr>
            <a:spLocks noChangeArrowheads="1"/>
          </p:cNvSpPr>
          <p:nvPr/>
        </p:nvSpPr>
        <p:spPr bwMode="auto">
          <a:xfrm>
            <a:off x="4191000" y="3505200"/>
            <a:ext cx="152400" cy="1524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9800" name="Oval 56"/>
          <p:cNvSpPr>
            <a:spLocks noChangeArrowheads="1"/>
          </p:cNvSpPr>
          <p:nvPr/>
        </p:nvSpPr>
        <p:spPr bwMode="auto">
          <a:xfrm>
            <a:off x="4953000" y="3505200"/>
            <a:ext cx="152400" cy="1524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9801" name="Oval 57"/>
          <p:cNvSpPr>
            <a:spLocks noChangeArrowheads="1"/>
          </p:cNvSpPr>
          <p:nvPr/>
        </p:nvSpPr>
        <p:spPr bwMode="auto">
          <a:xfrm>
            <a:off x="3810000" y="4267200"/>
            <a:ext cx="152400" cy="1524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9802" name="Oval 58"/>
          <p:cNvSpPr>
            <a:spLocks noChangeArrowheads="1"/>
          </p:cNvSpPr>
          <p:nvPr/>
        </p:nvSpPr>
        <p:spPr bwMode="auto">
          <a:xfrm>
            <a:off x="5257800" y="3810000"/>
            <a:ext cx="152400" cy="1524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9803" name="Oval 59"/>
          <p:cNvSpPr>
            <a:spLocks noChangeArrowheads="1"/>
          </p:cNvSpPr>
          <p:nvPr/>
        </p:nvSpPr>
        <p:spPr bwMode="auto">
          <a:xfrm>
            <a:off x="4419600" y="4876800"/>
            <a:ext cx="152400" cy="1524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9804" name="Oval 60"/>
          <p:cNvSpPr>
            <a:spLocks noChangeArrowheads="1"/>
          </p:cNvSpPr>
          <p:nvPr/>
        </p:nvSpPr>
        <p:spPr bwMode="auto">
          <a:xfrm>
            <a:off x="4953000" y="4876800"/>
            <a:ext cx="152400" cy="1524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9805" name="Oval 61"/>
          <p:cNvSpPr>
            <a:spLocks noChangeArrowheads="1"/>
          </p:cNvSpPr>
          <p:nvPr/>
        </p:nvSpPr>
        <p:spPr bwMode="auto">
          <a:xfrm>
            <a:off x="5257800" y="4648200"/>
            <a:ext cx="152400" cy="1524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9806" name="Oval 62"/>
          <p:cNvSpPr>
            <a:spLocks noChangeArrowheads="1"/>
          </p:cNvSpPr>
          <p:nvPr/>
        </p:nvSpPr>
        <p:spPr bwMode="auto">
          <a:xfrm>
            <a:off x="5486400" y="4343400"/>
            <a:ext cx="152400" cy="1524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9807" name="Line 63"/>
          <p:cNvSpPr>
            <a:spLocks noChangeShapeType="1"/>
          </p:cNvSpPr>
          <p:nvPr/>
        </p:nvSpPr>
        <p:spPr bwMode="auto">
          <a:xfrm>
            <a:off x="4343400" y="35814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9808" name="Line 64"/>
          <p:cNvSpPr>
            <a:spLocks noChangeShapeType="1"/>
          </p:cNvSpPr>
          <p:nvPr/>
        </p:nvSpPr>
        <p:spPr bwMode="auto">
          <a:xfrm flipV="1">
            <a:off x="3886200" y="3657600"/>
            <a:ext cx="304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9809" name="Line 65"/>
          <p:cNvSpPr>
            <a:spLocks noChangeShapeType="1"/>
          </p:cNvSpPr>
          <p:nvPr/>
        </p:nvSpPr>
        <p:spPr bwMode="auto">
          <a:xfrm flipV="1">
            <a:off x="3962400" y="3581400"/>
            <a:ext cx="9906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9810" name="Line 66"/>
          <p:cNvSpPr>
            <a:spLocks noChangeShapeType="1"/>
          </p:cNvSpPr>
          <p:nvPr/>
        </p:nvSpPr>
        <p:spPr bwMode="auto">
          <a:xfrm flipV="1">
            <a:off x="3962400" y="3886200"/>
            <a:ext cx="1295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9811" name="Line 67"/>
          <p:cNvSpPr>
            <a:spLocks noChangeShapeType="1"/>
          </p:cNvSpPr>
          <p:nvPr/>
        </p:nvSpPr>
        <p:spPr bwMode="auto">
          <a:xfrm>
            <a:off x="3886200" y="44196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9812" name="Line 68"/>
          <p:cNvSpPr>
            <a:spLocks noChangeShapeType="1"/>
          </p:cNvSpPr>
          <p:nvPr/>
        </p:nvSpPr>
        <p:spPr bwMode="auto">
          <a:xfrm>
            <a:off x="4572000" y="4953000"/>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9813" name="Line 69"/>
          <p:cNvSpPr>
            <a:spLocks noChangeShapeType="1"/>
          </p:cNvSpPr>
          <p:nvPr/>
        </p:nvSpPr>
        <p:spPr bwMode="auto">
          <a:xfrm flipV="1">
            <a:off x="5105400" y="48006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9814" name="Line 70"/>
          <p:cNvSpPr>
            <a:spLocks noChangeShapeType="1"/>
          </p:cNvSpPr>
          <p:nvPr/>
        </p:nvSpPr>
        <p:spPr bwMode="auto">
          <a:xfrm flipV="1">
            <a:off x="5334000" y="44958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9815" name="Line 71"/>
          <p:cNvSpPr>
            <a:spLocks noChangeShapeType="1"/>
          </p:cNvSpPr>
          <p:nvPr/>
        </p:nvSpPr>
        <p:spPr bwMode="auto">
          <a:xfrm flipH="1" flipV="1">
            <a:off x="5410200" y="3962400"/>
            <a:ext cx="152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9816" name="Line 72"/>
          <p:cNvSpPr>
            <a:spLocks noChangeShapeType="1"/>
          </p:cNvSpPr>
          <p:nvPr/>
        </p:nvSpPr>
        <p:spPr bwMode="auto">
          <a:xfrm>
            <a:off x="5105400" y="36576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9817" name="Line 73"/>
          <p:cNvSpPr>
            <a:spLocks noChangeShapeType="1"/>
          </p:cNvSpPr>
          <p:nvPr/>
        </p:nvSpPr>
        <p:spPr bwMode="auto">
          <a:xfrm>
            <a:off x="4267200" y="3657600"/>
            <a:ext cx="2286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9818" name="Line 74"/>
          <p:cNvSpPr>
            <a:spLocks noChangeShapeType="1"/>
          </p:cNvSpPr>
          <p:nvPr/>
        </p:nvSpPr>
        <p:spPr bwMode="auto">
          <a:xfrm>
            <a:off x="4267200" y="3657600"/>
            <a:ext cx="914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9819" name="Line 75"/>
          <p:cNvSpPr>
            <a:spLocks noChangeShapeType="1"/>
          </p:cNvSpPr>
          <p:nvPr/>
        </p:nvSpPr>
        <p:spPr bwMode="auto">
          <a:xfrm flipH="1">
            <a:off x="4495800" y="3581400"/>
            <a:ext cx="45720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9820" name="Rectangle 76"/>
          <p:cNvSpPr>
            <a:spLocks noChangeArrowheads="1"/>
          </p:cNvSpPr>
          <p:nvPr/>
        </p:nvSpPr>
        <p:spPr bwMode="auto">
          <a:xfrm>
            <a:off x="4953000" y="3200400"/>
            <a:ext cx="2286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t>b</a:t>
            </a:r>
          </a:p>
        </p:txBody>
      </p:sp>
      <p:sp>
        <p:nvSpPr>
          <p:cNvPr id="159821" name="Rectangle 77"/>
          <p:cNvSpPr>
            <a:spLocks noChangeArrowheads="1"/>
          </p:cNvSpPr>
          <p:nvPr/>
        </p:nvSpPr>
        <p:spPr bwMode="auto">
          <a:xfrm>
            <a:off x="3962400" y="3200400"/>
            <a:ext cx="2286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t>a</a:t>
            </a:r>
          </a:p>
        </p:txBody>
      </p:sp>
      <p:sp>
        <p:nvSpPr>
          <p:cNvPr id="159822" name="Rectangle 78"/>
          <p:cNvSpPr>
            <a:spLocks noChangeArrowheads="1"/>
          </p:cNvSpPr>
          <p:nvPr/>
        </p:nvSpPr>
        <p:spPr bwMode="auto">
          <a:xfrm>
            <a:off x="5410200" y="3581400"/>
            <a:ext cx="2286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t>c</a:t>
            </a:r>
          </a:p>
        </p:txBody>
      </p:sp>
      <p:sp>
        <p:nvSpPr>
          <p:cNvPr id="159823" name="Rectangle 79"/>
          <p:cNvSpPr>
            <a:spLocks noChangeArrowheads="1"/>
          </p:cNvSpPr>
          <p:nvPr/>
        </p:nvSpPr>
        <p:spPr bwMode="auto">
          <a:xfrm>
            <a:off x="5334000" y="4800600"/>
            <a:ext cx="2286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t>e</a:t>
            </a:r>
          </a:p>
        </p:txBody>
      </p:sp>
      <p:sp>
        <p:nvSpPr>
          <p:cNvPr id="159824" name="Rectangle 80"/>
          <p:cNvSpPr>
            <a:spLocks noChangeArrowheads="1"/>
          </p:cNvSpPr>
          <p:nvPr/>
        </p:nvSpPr>
        <p:spPr bwMode="auto">
          <a:xfrm>
            <a:off x="5715000" y="4191000"/>
            <a:ext cx="2286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t>d</a:t>
            </a:r>
          </a:p>
        </p:txBody>
      </p:sp>
      <p:sp>
        <p:nvSpPr>
          <p:cNvPr id="159825" name="Rectangle 81"/>
          <p:cNvSpPr>
            <a:spLocks noChangeArrowheads="1"/>
          </p:cNvSpPr>
          <p:nvPr/>
        </p:nvSpPr>
        <p:spPr bwMode="auto">
          <a:xfrm>
            <a:off x="4876800" y="5105400"/>
            <a:ext cx="2286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t>f</a:t>
            </a:r>
          </a:p>
        </p:txBody>
      </p:sp>
      <p:sp>
        <p:nvSpPr>
          <p:cNvPr id="159826" name="Rectangle 82"/>
          <p:cNvSpPr>
            <a:spLocks noChangeArrowheads="1"/>
          </p:cNvSpPr>
          <p:nvPr/>
        </p:nvSpPr>
        <p:spPr bwMode="auto">
          <a:xfrm>
            <a:off x="4343400" y="5105400"/>
            <a:ext cx="2286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t>g</a:t>
            </a:r>
          </a:p>
        </p:txBody>
      </p:sp>
      <p:sp>
        <p:nvSpPr>
          <p:cNvPr id="159828" name="Rectangle 84"/>
          <p:cNvSpPr>
            <a:spLocks noChangeArrowheads="1"/>
          </p:cNvSpPr>
          <p:nvPr/>
        </p:nvSpPr>
        <p:spPr bwMode="auto">
          <a:xfrm>
            <a:off x="3657600" y="4572000"/>
            <a:ext cx="2286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t>h</a:t>
            </a:r>
          </a:p>
        </p:txBody>
      </p:sp>
      <p:sp>
        <p:nvSpPr>
          <p:cNvPr id="159829" name="Oval 85"/>
          <p:cNvSpPr>
            <a:spLocks noChangeArrowheads="1"/>
          </p:cNvSpPr>
          <p:nvPr/>
        </p:nvSpPr>
        <p:spPr bwMode="auto">
          <a:xfrm>
            <a:off x="6934200" y="3352800"/>
            <a:ext cx="152400" cy="1524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9830" name="Oval 86"/>
          <p:cNvSpPr>
            <a:spLocks noChangeArrowheads="1"/>
          </p:cNvSpPr>
          <p:nvPr/>
        </p:nvSpPr>
        <p:spPr bwMode="auto">
          <a:xfrm>
            <a:off x="8001000" y="3429000"/>
            <a:ext cx="152400" cy="1524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9831" name="Oval 87"/>
          <p:cNvSpPr>
            <a:spLocks noChangeArrowheads="1"/>
          </p:cNvSpPr>
          <p:nvPr/>
        </p:nvSpPr>
        <p:spPr bwMode="auto">
          <a:xfrm>
            <a:off x="8229600" y="4343400"/>
            <a:ext cx="152400" cy="1524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9832" name="Oval 88"/>
          <p:cNvSpPr>
            <a:spLocks noChangeArrowheads="1"/>
          </p:cNvSpPr>
          <p:nvPr/>
        </p:nvSpPr>
        <p:spPr bwMode="auto">
          <a:xfrm>
            <a:off x="6553200" y="4343400"/>
            <a:ext cx="152400" cy="1524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9833" name="Oval 89"/>
          <p:cNvSpPr>
            <a:spLocks noChangeArrowheads="1"/>
          </p:cNvSpPr>
          <p:nvPr/>
        </p:nvSpPr>
        <p:spPr bwMode="auto">
          <a:xfrm>
            <a:off x="7467600" y="5029200"/>
            <a:ext cx="152400" cy="1524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9834" name="Line 90"/>
          <p:cNvSpPr>
            <a:spLocks noChangeShapeType="1"/>
          </p:cNvSpPr>
          <p:nvPr/>
        </p:nvSpPr>
        <p:spPr bwMode="auto">
          <a:xfrm>
            <a:off x="7086600" y="3505200"/>
            <a:ext cx="11430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9835" name="Line 91"/>
          <p:cNvSpPr>
            <a:spLocks noChangeShapeType="1"/>
          </p:cNvSpPr>
          <p:nvPr/>
        </p:nvSpPr>
        <p:spPr bwMode="auto">
          <a:xfrm>
            <a:off x="7010400" y="3505200"/>
            <a:ext cx="45720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9836" name="Line 92"/>
          <p:cNvSpPr>
            <a:spLocks noChangeShapeType="1"/>
          </p:cNvSpPr>
          <p:nvPr/>
        </p:nvSpPr>
        <p:spPr bwMode="auto">
          <a:xfrm flipV="1">
            <a:off x="6705600" y="3505200"/>
            <a:ext cx="12954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9837" name="Line 93"/>
          <p:cNvSpPr>
            <a:spLocks noChangeShapeType="1"/>
          </p:cNvSpPr>
          <p:nvPr/>
        </p:nvSpPr>
        <p:spPr bwMode="auto">
          <a:xfrm>
            <a:off x="6705600" y="4343400"/>
            <a:ext cx="15240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9838" name="Line 94"/>
          <p:cNvSpPr>
            <a:spLocks noChangeShapeType="1"/>
          </p:cNvSpPr>
          <p:nvPr/>
        </p:nvSpPr>
        <p:spPr bwMode="auto">
          <a:xfrm flipH="1">
            <a:off x="7467600" y="3505200"/>
            <a:ext cx="53340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9839" name="Line 95"/>
          <p:cNvSpPr>
            <a:spLocks noChangeShapeType="1"/>
          </p:cNvSpPr>
          <p:nvPr/>
        </p:nvSpPr>
        <p:spPr bwMode="auto">
          <a:xfrm>
            <a:off x="7086600" y="3505200"/>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9840" name="Line 96"/>
          <p:cNvSpPr>
            <a:spLocks noChangeShapeType="1"/>
          </p:cNvSpPr>
          <p:nvPr/>
        </p:nvSpPr>
        <p:spPr bwMode="auto">
          <a:xfrm>
            <a:off x="8001000" y="3581400"/>
            <a:ext cx="2286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9841" name="Line 97"/>
          <p:cNvSpPr>
            <a:spLocks noChangeShapeType="1"/>
          </p:cNvSpPr>
          <p:nvPr/>
        </p:nvSpPr>
        <p:spPr bwMode="auto">
          <a:xfrm flipV="1">
            <a:off x="7467600" y="4419600"/>
            <a:ext cx="762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9842" name="Line 98"/>
          <p:cNvSpPr>
            <a:spLocks noChangeShapeType="1"/>
          </p:cNvSpPr>
          <p:nvPr/>
        </p:nvSpPr>
        <p:spPr bwMode="auto">
          <a:xfrm flipH="1">
            <a:off x="6705600" y="3505200"/>
            <a:ext cx="3048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9843" name="Line 99"/>
          <p:cNvSpPr>
            <a:spLocks noChangeShapeType="1"/>
          </p:cNvSpPr>
          <p:nvPr/>
        </p:nvSpPr>
        <p:spPr bwMode="auto">
          <a:xfrm>
            <a:off x="6705600" y="4343400"/>
            <a:ext cx="762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9844" name="Rectangle 100"/>
          <p:cNvSpPr>
            <a:spLocks noChangeArrowheads="1"/>
          </p:cNvSpPr>
          <p:nvPr/>
        </p:nvSpPr>
        <p:spPr bwMode="auto">
          <a:xfrm>
            <a:off x="1143000" y="6172200"/>
            <a:ext cx="2286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b="1"/>
              <a:t>G</a:t>
            </a:r>
          </a:p>
        </p:txBody>
      </p:sp>
      <p:sp>
        <p:nvSpPr>
          <p:cNvPr id="159845" name="Rectangle 101"/>
          <p:cNvSpPr>
            <a:spLocks noChangeArrowheads="1"/>
          </p:cNvSpPr>
          <p:nvPr/>
        </p:nvSpPr>
        <p:spPr bwMode="auto">
          <a:xfrm>
            <a:off x="4800600" y="5562600"/>
            <a:ext cx="2286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b="1"/>
              <a:t>H</a:t>
            </a:r>
          </a:p>
        </p:txBody>
      </p:sp>
      <p:sp>
        <p:nvSpPr>
          <p:cNvPr id="159846" name="Rectangle 102"/>
          <p:cNvSpPr>
            <a:spLocks noChangeArrowheads="1"/>
          </p:cNvSpPr>
          <p:nvPr/>
        </p:nvSpPr>
        <p:spPr bwMode="auto">
          <a:xfrm>
            <a:off x="7467600" y="5638800"/>
            <a:ext cx="2286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b="1"/>
              <a:t>K</a:t>
            </a:r>
            <a:r>
              <a:rPr lang="en-US" sz="1200" b="1" baseline="-25000"/>
              <a:t>5</a:t>
            </a:r>
          </a:p>
        </p:txBody>
      </p:sp>
      <p:sp>
        <p:nvSpPr>
          <p:cNvPr id="159847" name="Rectangle 103"/>
          <p:cNvSpPr>
            <a:spLocks noChangeArrowheads="1"/>
          </p:cNvSpPr>
          <p:nvPr/>
        </p:nvSpPr>
        <p:spPr bwMode="auto">
          <a:xfrm>
            <a:off x="6477000" y="4572000"/>
            <a:ext cx="2286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t>e</a:t>
            </a:r>
          </a:p>
        </p:txBody>
      </p:sp>
      <p:sp>
        <p:nvSpPr>
          <p:cNvPr id="159848" name="Rectangle 104"/>
          <p:cNvSpPr>
            <a:spLocks noChangeArrowheads="1"/>
          </p:cNvSpPr>
          <p:nvPr/>
        </p:nvSpPr>
        <p:spPr bwMode="auto">
          <a:xfrm>
            <a:off x="7696200" y="5181600"/>
            <a:ext cx="2286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t>d</a:t>
            </a:r>
          </a:p>
        </p:txBody>
      </p:sp>
      <p:sp>
        <p:nvSpPr>
          <p:cNvPr id="159849" name="Rectangle 105"/>
          <p:cNvSpPr>
            <a:spLocks noChangeArrowheads="1"/>
          </p:cNvSpPr>
          <p:nvPr/>
        </p:nvSpPr>
        <p:spPr bwMode="auto">
          <a:xfrm>
            <a:off x="8382000" y="4495800"/>
            <a:ext cx="2286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t>c</a:t>
            </a:r>
          </a:p>
        </p:txBody>
      </p:sp>
      <p:sp>
        <p:nvSpPr>
          <p:cNvPr id="159850" name="Rectangle 106"/>
          <p:cNvSpPr>
            <a:spLocks noChangeArrowheads="1"/>
          </p:cNvSpPr>
          <p:nvPr/>
        </p:nvSpPr>
        <p:spPr bwMode="auto">
          <a:xfrm>
            <a:off x="8153400" y="3200400"/>
            <a:ext cx="2286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t>b</a:t>
            </a:r>
          </a:p>
        </p:txBody>
      </p:sp>
      <p:sp>
        <p:nvSpPr>
          <p:cNvPr id="159851" name="Rectangle 107"/>
          <p:cNvSpPr>
            <a:spLocks noChangeArrowheads="1"/>
          </p:cNvSpPr>
          <p:nvPr/>
        </p:nvSpPr>
        <p:spPr bwMode="auto">
          <a:xfrm>
            <a:off x="6781800" y="3048000"/>
            <a:ext cx="2286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t>a</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t>Graph Coloring Problem</a:t>
            </a:r>
          </a:p>
        </p:txBody>
      </p:sp>
      <p:sp>
        <p:nvSpPr>
          <p:cNvPr id="134147" name="Rectangle 3"/>
          <p:cNvSpPr>
            <a:spLocks noGrp="1" noChangeArrowheads="1"/>
          </p:cNvSpPr>
          <p:nvPr>
            <p:ph type="body" idx="1"/>
          </p:nvPr>
        </p:nvSpPr>
        <p:spPr/>
        <p:txBody>
          <a:bodyPr/>
          <a:lstStyle/>
          <a:p>
            <a:pPr algn="just"/>
            <a:r>
              <a:rPr lang="en-US" sz="2000" b="1" dirty="0"/>
              <a:t>Graph coloring</a:t>
            </a:r>
            <a:r>
              <a:rPr lang="en-US" sz="2000" dirty="0"/>
              <a:t> is an assignment of </a:t>
            </a:r>
            <a:r>
              <a:rPr lang="en-US" sz="2000" i="1" dirty="0"/>
              <a:t>"colors"</a:t>
            </a:r>
            <a:r>
              <a:rPr lang="en-US" sz="2000" dirty="0"/>
              <a:t>, almost always taken to be consecutive integers starting from 1 without loss of generality, to certain objects in a graph. Such objects can be vertices, edges, faces, or a mixture of the above. </a:t>
            </a:r>
          </a:p>
          <a:p>
            <a:pPr algn="just">
              <a:buFont typeface="Wingdings" panose="05000000000000000000" pitchFamily="2" charset="2"/>
              <a:buNone/>
            </a:pPr>
            <a:endParaRPr lang="en-US" sz="2000" dirty="0"/>
          </a:p>
          <a:p>
            <a:pPr algn="just"/>
            <a:r>
              <a:rPr lang="en-US" sz="2000" dirty="0">
                <a:solidFill>
                  <a:srgbClr val="237AC1"/>
                </a:solidFill>
              </a:rPr>
              <a:t>Application examples: scheduling, register allocation in a microprocessor, frequency assignment in mobile radios, and pattern matching</a:t>
            </a:r>
          </a:p>
          <a:p>
            <a:pPr algn="just">
              <a:buFont typeface="Wingdings" panose="05000000000000000000" pitchFamily="2" charset="2"/>
              <a:buNone/>
            </a:pPr>
            <a:endParaRPr lang="en-US" sz="2000" dirty="0">
              <a:solidFill>
                <a:srgbClr val="237AC1"/>
              </a:solidFill>
            </a:endParaRPr>
          </a:p>
        </p:txBody>
      </p:sp>
      <p:sp>
        <p:nvSpPr>
          <p:cNvPr id="2" name="Isosceles Triangle 1"/>
          <p:cNvSpPr/>
          <p:nvPr/>
        </p:nvSpPr>
        <p:spPr bwMode="auto">
          <a:xfrm>
            <a:off x="3962400" y="4419600"/>
            <a:ext cx="1905000" cy="1712913"/>
          </a:xfrm>
          <a:prstGeom prst="triangl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sp>
        <p:nvSpPr>
          <p:cNvPr id="4" name="Freeform 3"/>
          <p:cNvSpPr/>
          <p:nvPr/>
        </p:nvSpPr>
        <p:spPr bwMode="auto">
          <a:xfrm>
            <a:off x="5937161" y="5859887"/>
            <a:ext cx="373487" cy="546375"/>
          </a:xfrm>
          <a:custGeom>
            <a:avLst/>
            <a:gdLst>
              <a:gd name="connsiteX0" fmla="*/ 0 w 373487"/>
              <a:gd name="connsiteY0" fmla="*/ 128789 h 546375"/>
              <a:gd name="connsiteX1" fmla="*/ 128788 w 373487"/>
              <a:gd name="connsiteY1" fmla="*/ 167426 h 546375"/>
              <a:gd name="connsiteX2" fmla="*/ 167425 w 373487"/>
              <a:gd name="connsiteY2" fmla="*/ 206062 h 546375"/>
              <a:gd name="connsiteX3" fmla="*/ 218940 w 373487"/>
              <a:gd name="connsiteY3" fmla="*/ 270457 h 546375"/>
              <a:gd name="connsiteX4" fmla="*/ 244698 w 373487"/>
              <a:gd name="connsiteY4" fmla="*/ 360609 h 546375"/>
              <a:gd name="connsiteX5" fmla="*/ 231819 w 373487"/>
              <a:gd name="connsiteY5" fmla="*/ 540913 h 546375"/>
              <a:gd name="connsiteX6" fmla="*/ 180304 w 373487"/>
              <a:gd name="connsiteY6" fmla="*/ 515155 h 546375"/>
              <a:gd name="connsiteX7" fmla="*/ 154546 w 373487"/>
              <a:gd name="connsiteY7" fmla="*/ 463640 h 546375"/>
              <a:gd name="connsiteX8" fmla="*/ 167425 w 373487"/>
              <a:gd name="connsiteY8" fmla="*/ 296214 h 546375"/>
              <a:gd name="connsiteX9" fmla="*/ 180304 w 373487"/>
              <a:gd name="connsiteY9" fmla="*/ 257578 h 546375"/>
              <a:gd name="connsiteX10" fmla="*/ 257577 w 373487"/>
              <a:gd name="connsiteY10" fmla="*/ 115910 h 546375"/>
              <a:gd name="connsiteX11" fmla="*/ 296214 w 373487"/>
              <a:gd name="connsiteY11" fmla="*/ 90152 h 546375"/>
              <a:gd name="connsiteX12" fmla="*/ 373487 w 373487"/>
              <a:gd name="connsiteY12" fmla="*/ 0 h 54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73487" h="546375">
                <a:moveTo>
                  <a:pt x="0" y="128789"/>
                </a:moveTo>
                <a:cubicBezTo>
                  <a:pt x="56364" y="138183"/>
                  <a:pt x="83213" y="134872"/>
                  <a:pt x="128788" y="167426"/>
                </a:cubicBezTo>
                <a:cubicBezTo>
                  <a:pt x="143609" y="178012"/>
                  <a:pt x="154546" y="193183"/>
                  <a:pt x="167425" y="206062"/>
                </a:cubicBezTo>
                <a:cubicBezTo>
                  <a:pt x="199796" y="303176"/>
                  <a:pt x="152365" y="187238"/>
                  <a:pt x="218940" y="270457"/>
                </a:cubicBezTo>
                <a:cubicBezTo>
                  <a:pt x="225659" y="278856"/>
                  <a:pt x="243856" y="357243"/>
                  <a:pt x="244698" y="360609"/>
                </a:cubicBezTo>
                <a:cubicBezTo>
                  <a:pt x="240405" y="420710"/>
                  <a:pt x="254994" y="485293"/>
                  <a:pt x="231819" y="540913"/>
                </a:cubicBezTo>
                <a:cubicBezTo>
                  <a:pt x="224435" y="558635"/>
                  <a:pt x="193879" y="528730"/>
                  <a:pt x="180304" y="515155"/>
                </a:cubicBezTo>
                <a:cubicBezTo>
                  <a:pt x="166729" y="501580"/>
                  <a:pt x="163132" y="480812"/>
                  <a:pt x="154546" y="463640"/>
                </a:cubicBezTo>
                <a:cubicBezTo>
                  <a:pt x="158839" y="407831"/>
                  <a:pt x="160482" y="351755"/>
                  <a:pt x="167425" y="296214"/>
                </a:cubicBezTo>
                <a:cubicBezTo>
                  <a:pt x="169109" y="282743"/>
                  <a:pt x="174686" y="269937"/>
                  <a:pt x="180304" y="257578"/>
                </a:cubicBezTo>
                <a:cubicBezTo>
                  <a:pt x="180364" y="257446"/>
                  <a:pt x="234053" y="139434"/>
                  <a:pt x="257577" y="115910"/>
                </a:cubicBezTo>
                <a:cubicBezTo>
                  <a:pt x="268522" y="104965"/>
                  <a:pt x="283335" y="98738"/>
                  <a:pt x="296214" y="90152"/>
                </a:cubicBezTo>
                <a:cubicBezTo>
                  <a:pt x="353054" y="4892"/>
                  <a:pt x="320040" y="26723"/>
                  <a:pt x="373487" y="0"/>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rgbClr val="FF0000"/>
              </a:solidFill>
              <a:effectLst/>
              <a:latin typeface="Tahoma" panose="020B0604030504040204" pitchFamily="34" charset="0"/>
            </a:endParaRPr>
          </a:p>
        </p:txBody>
      </p:sp>
      <p:sp>
        <p:nvSpPr>
          <p:cNvPr id="5" name="Freeform 4"/>
          <p:cNvSpPr/>
          <p:nvPr/>
        </p:nvSpPr>
        <p:spPr bwMode="auto">
          <a:xfrm>
            <a:off x="5121414" y="4378817"/>
            <a:ext cx="468017" cy="540913"/>
          </a:xfrm>
          <a:custGeom>
            <a:avLst/>
            <a:gdLst>
              <a:gd name="connsiteX0" fmla="*/ 236197 w 468017"/>
              <a:gd name="connsiteY0" fmla="*/ 0 h 540913"/>
              <a:gd name="connsiteX1" fmla="*/ 30135 w 468017"/>
              <a:gd name="connsiteY1" fmla="*/ 25758 h 540913"/>
              <a:gd name="connsiteX2" fmla="*/ 4378 w 468017"/>
              <a:gd name="connsiteY2" fmla="*/ 77273 h 540913"/>
              <a:gd name="connsiteX3" fmla="*/ 68772 w 468017"/>
              <a:gd name="connsiteY3" fmla="*/ 218941 h 540913"/>
              <a:gd name="connsiteX4" fmla="*/ 184682 w 468017"/>
              <a:gd name="connsiteY4" fmla="*/ 206062 h 540913"/>
              <a:gd name="connsiteX5" fmla="*/ 197561 w 468017"/>
              <a:gd name="connsiteY5" fmla="*/ 167425 h 540913"/>
              <a:gd name="connsiteX6" fmla="*/ 210440 w 468017"/>
              <a:gd name="connsiteY6" fmla="*/ 115910 h 540913"/>
              <a:gd name="connsiteX7" fmla="*/ 223318 w 468017"/>
              <a:gd name="connsiteY7" fmla="*/ 154546 h 540913"/>
              <a:gd name="connsiteX8" fmla="*/ 249076 w 468017"/>
              <a:gd name="connsiteY8" fmla="*/ 193183 h 540913"/>
              <a:gd name="connsiteX9" fmla="*/ 223318 w 468017"/>
              <a:gd name="connsiteY9" fmla="*/ 540913 h 540913"/>
              <a:gd name="connsiteX10" fmla="*/ 171803 w 468017"/>
              <a:gd name="connsiteY10" fmla="*/ 528034 h 540913"/>
              <a:gd name="connsiteX11" fmla="*/ 158924 w 468017"/>
              <a:gd name="connsiteY11" fmla="*/ 476518 h 540913"/>
              <a:gd name="connsiteX12" fmla="*/ 210440 w 468017"/>
              <a:gd name="connsiteY12" fmla="*/ 257577 h 540913"/>
              <a:gd name="connsiteX13" fmla="*/ 249076 w 468017"/>
              <a:gd name="connsiteY13" fmla="*/ 218941 h 540913"/>
              <a:gd name="connsiteX14" fmla="*/ 313471 w 468017"/>
              <a:gd name="connsiteY14" fmla="*/ 167425 h 540913"/>
              <a:gd name="connsiteX15" fmla="*/ 352107 w 468017"/>
              <a:gd name="connsiteY15" fmla="*/ 128789 h 540913"/>
              <a:gd name="connsiteX16" fmla="*/ 390744 w 468017"/>
              <a:gd name="connsiteY16" fmla="*/ 115910 h 540913"/>
              <a:gd name="connsiteX17" fmla="*/ 403623 w 468017"/>
              <a:gd name="connsiteY17" fmla="*/ 77273 h 540913"/>
              <a:gd name="connsiteX18" fmla="*/ 429380 w 468017"/>
              <a:gd name="connsiteY18" fmla="*/ 38637 h 540913"/>
              <a:gd name="connsiteX19" fmla="*/ 468017 w 468017"/>
              <a:gd name="connsiteY19" fmla="*/ 25758 h 540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68017" h="540913">
                <a:moveTo>
                  <a:pt x="236197" y="0"/>
                </a:moveTo>
                <a:cubicBezTo>
                  <a:pt x="167510" y="8586"/>
                  <a:pt x="95805" y="3868"/>
                  <a:pt x="30135" y="25758"/>
                </a:cubicBezTo>
                <a:cubicBezTo>
                  <a:pt x="11922" y="31829"/>
                  <a:pt x="5850" y="58131"/>
                  <a:pt x="4378" y="77273"/>
                </a:cubicBezTo>
                <a:cubicBezTo>
                  <a:pt x="-5066" y="200043"/>
                  <a:pt x="-5443" y="181833"/>
                  <a:pt x="68772" y="218941"/>
                </a:cubicBezTo>
                <a:cubicBezTo>
                  <a:pt x="107409" y="214648"/>
                  <a:pt x="148588" y="220500"/>
                  <a:pt x="184682" y="206062"/>
                </a:cubicBezTo>
                <a:cubicBezTo>
                  <a:pt x="197287" y="201020"/>
                  <a:pt x="193831" y="180478"/>
                  <a:pt x="197561" y="167425"/>
                </a:cubicBezTo>
                <a:cubicBezTo>
                  <a:pt x="202424" y="150406"/>
                  <a:pt x="206147" y="133082"/>
                  <a:pt x="210440" y="115910"/>
                </a:cubicBezTo>
                <a:cubicBezTo>
                  <a:pt x="214733" y="128789"/>
                  <a:pt x="217247" y="142404"/>
                  <a:pt x="223318" y="154546"/>
                </a:cubicBezTo>
                <a:cubicBezTo>
                  <a:pt x="230240" y="168391"/>
                  <a:pt x="249076" y="177704"/>
                  <a:pt x="249076" y="193183"/>
                </a:cubicBezTo>
                <a:cubicBezTo>
                  <a:pt x="249076" y="309411"/>
                  <a:pt x="231904" y="425003"/>
                  <a:pt x="223318" y="540913"/>
                </a:cubicBezTo>
                <a:cubicBezTo>
                  <a:pt x="206146" y="536620"/>
                  <a:pt x="184319" y="540550"/>
                  <a:pt x="171803" y="528034"/>
                </a:cubicBezTo>
                <a:cubicBezTo>
                  <a:pt x="159287" y="515518"/>
                  <a:pt x="157942" y="494191"/>
                  <a:pt x="158924" y="476518"/>
                </a:cubicBezTo>
                <a:cubicBezTo>
                  <a:pt x="164409" y="377780"/>
                  <a:pt x="156732" y="322027"/>
                  <a:pt x="210440" y="257577"/>
                </a:cubicBezTo>
                <a:cubicBezTo>
                  <a:pt x="222100" y="243585"/>
                  <a:pt x="237416" y="232933"/>
                  <a:pt x="249076" y="218941"/>
                </a:cubicBezTo>
                <a:cubicBezTo>
                  <a:pt x="293887" y="165167"/>
                  <a:pt x="250044" y="188567"/>
                  <a:pt x="313471" y="167425"/>
                </a:cubicBezTo>
                <a:cubicBezTo>
                  <a:pt x="326350" y="154546"/>
                  <a:pt x="336953" y="138892"/>
                  <a:pt x="352107" y="128789"/>
                </a:cubicBezTo>
                <a:cubicBezTo>
                  <a:pt x="363403" y="121259"/>
                  <a:pt x="381145" y="125509"/>
                  <a:pt x="390744" y="115910"/>
                </a:cubicBezTo>
                <a:cubicBezTo>
                  <a:pt x="400343" y="106311"/>
                  <a:pt x="397552" y="89415"/>
                  <a:pt x="403623" y="77273"/>
                </a:cubicBezTo>
                <a:cubicBezTo>
                  <a:pt x="410545" y="63429"/>
                  <a:pt x="417294" y="48306"/>
                  <a:pt x="429380" y="38637"/>
                </a:cubicBezTo>
                <a:cubicBezTo>
                  <a:pt x="439981" y="30156"/>
                  <a:pt x="468017" y="25758"/>
                  <a:pt x="468017" y="25758"/>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sp>
        <p:nvSpPr>
          <p:cNvPr id="6" name="Freeform 5"/>
          <p:cNvSpPr/>
          <p:nvPr/>
        </p:nvSpPr>
        <p:spPr bwMode="auto">
          <a:xfrm>
            <a:off x="3541690" y="5872766"/>
            <a:ext cx="347893" cy="412124"/>
          </a:xfrm>
          <a:custGeom>
            <a:avLst/>
            <a:gdLst>
              <a:gd name="connsiteX0" fmla="*/ 0 w 347893"/>
              <a:gd name="connsiteY0" fmla="*/ 0 h 412124"/>
              <a:gd name="connsiteX1" fmla="*/ 38637 w 347893"/>
              <a:gd name="connsiteY1" fmla="*/ 167426 h 412124"/>
              <a:gd name="connsiteX2" fmla="*/ 154547 w 347893"/>
              <a:gd name="connsiteY2" fmla="*/ 128789 h 412124"/>
              <a:gd name="connsiteX3" fmla="*/ 231820 w 347893"/>
              <a:gd name="connsiteY3" fmla="*/ 90152 h 412124"/>
              <a:gd name="connsiteX4" fmla="*/ 334851 w 347893"/>
              <a:gd name="connsiteY4" fmla="*/ 103031 h 412124"/>
              <a:gd name="connsiteX5" fmla="*/ 347730 w 347893"/>
              <a:gd name="connsiteY5" fmla="*/ 154547 h 412124"/>
              <a:gd name="connsiteX6" fmla="*/ 334851 w 347893"/>
              <a:gd name="connsiteY6" fmla="*/ 296214 h 412124"/>
              <a:gd name="connsiteX7" fmla="*/ 244699 w 347893"/>
              <a:gd name="connsiteY7" fmla="*/ 347730 h 412124"/>
              <a:gd name="connsiteX8" fmla="*/ 141668 w 347893"/>
              <a:gd name="connsiteY8" fmla="*/ 386366 h 412124"/>
              <a:gd name="connsiteX9" fmla="*/ 25758 w 347893"/>
              <a:gd name="connsiteY9" fmla="*/ 360609 h 412124"/>
              <a:gd name="connsiteX10" fmla="*/ 12879 w 347893"/>
              <a:gd name="connsiteY10" fmla="*/ 90152 h 412124"/>
              <a:gd name="connsiteX11" fmla="*/ 12879 w 347893"/>
              <a:gd name="connsiteY11" fmla="*/ 412124 h 41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893" h="412124">
                <a:moveTo>
                  <a:pt x="0" y="0"/>
                </a:moveTo>
                <a:cubicBezTo>
                  <a:pt x="12879" y="55809"/>
                  <a:pt x="-5363" y="130759"/>
                  <a:pt x="38637" y="167426"/>
                </a:cubicBezTo>
                <a:cubicBezTo>
                  <a:pt x="69924" y="193499"/>
                  <a:pt x="115910" y="141668"/>
                  <a:pt x="154547" y="128789"/>
                </a:cubicBezTo>
                <a:cubicBezTo>
                  <a:pt x="207867" y="111016"/>
                  <a:pt x="181888" y="123440"/>
                  <a:pt x="231820" y="90152"/>
                </a:cubicBezTo>
                <a:cubicBezTo>
                  <a:pt x="266164" y="94445"/>
                  <a:pt x="304596" y="86222"/>
                  <a:pt x="334851" y="103031"/>
                </a:cubicBezTo>
                <a:cubicBezTo>
                  <a:pt x="350324" y="111627"/>
                  <a:pt x="347730" y="136847"/>
                  <a:pt x="347730" y="154547"/>
                </a:cubicBezTo>
                <a:cubicBezTo>
                  <a:pt x="347730" y="201964"/>
                  <a:pt x="347878" y="250621"/>
                  <a:pt x="334851" y="296214"/>
                </a:cubicBezTo>
                <a:cubicBezTo>
                  <a:pt x="321773" y="341988"/>
                  <a:pt x="276883" y="335661"/>
                  <a:pt x="244699" y="347730"/>
                </a:cubicBezTo>
                <a:cubicBezTo>
                  <a:pt x="110016" y="398237"/>
                  <a:pt x="273888" y="353313"/>
                  <a:pt x="141668" y="386366"/>
                </a:cubicBezTo>
                <a:cubicBezTo>
                  <a:pt x="103031" y="377780"/>
                  <a:pt x="41539" y="396906"/>
                  <a:pt x="25758" y="360609"/>
                </a:cubicBezTo>
                <a:cubicBezTo>
                  <a:pt x="-10229" y="277839"/>
                  <a:pt x="34769" y="2592"/>
                  <a:pt x="12879" y="90152"/>
                </a:cubicBezTo>
                <a:cubicBezTo>
                  <a:pt x="-13151" y="194271"/>
                  <a:pt x="12879" y="304800"/>
                  <a:pt x="12879" y="412124"/>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sp>
        <p:nvSpPr>
          <p:cNvPr id="7" name="Rectangle 6"/>
          <p:cNvSpPr/>
          <p:nvPr/>
        </p:nvSpPr>
        <p:spPr bwMode="auto">
          <a:xfrm>
            <a:off x="6553200" y="4648200"/>
            <a:ext cx="1905000" cy="1224566"/>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sp>
        <p:nvSpPr>
          <p:cNvPr id="9" name="Freeform 8"/>
          <p:cNvSpPr/>
          <p:nvPr/>
        </p:nvSpPr>
        <p:spPr bwMode="auto">
          <a:xfrm>
            <a:off x="6220496" y="4346681"/>
            <a:ext cx="299926" cy="347504"/>
          </a:xfrm>
          <a:custGeom>
            <a:avLst/>
            <a:gdLst>
              <a:gd name="connsiteX0" fmla="*/ 0 w 299926"/>
              <a:gd name="connsiteY0" fmla="*/ 122288 h 347504"/>
              <a:gd name="connsiteX1" fmla="*/ 167425 w 299926"/>
              <a:gd name="connsiteY1" fmla="*/ 148046 h 347504"/>
              <a:gd name="connsiteX2" fmla="*/ 257577 w 299926"/>
              <a:gd name="connsiteY2" fmla="*/ 173804 h 347504"/>
              <a:gd name="connsiteX3" fmla="*/ 270456 w 299926"/>
              <a:gd name="connsiteY3" fmla="*/ 341229 h 347504"/>
              <a:gd name="connsiteX4" fmla="*/ 206062 w 299926"/>
              <a:gd name="connsiteY4" fmla="*/ 328350 h 347504"/>
              <a:gd name="connsiteX5" fmla="*/ 180304 w 299926"/>
              <a:gd name="connsiteY5" fmla="*/ 289713 h 347504"/>
              <a:gd name="connsiteX6" fmla="*/ 193183 w 299926"/>
              <a:gd name="connsiteY6" fmla="*/ 70773 h 347504"/>
              <a:gd name="connsiteX7" fmla="*/ 206062 w 299926"/>
              <a:gd name="connsiteY7" fmla="*/ 6378 h 347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926" h="347504">
                <a:moveTo>
                  <a:pt x="0" y="122288"/>
                </a:moveTo>
                <a:cubicBezTo>
                  <a:pt x="55808" y="130874"/>
                  <a:pt x="111819" y="138233"/>
                  <a:pt x="167425" y="148046"/>
                </a:cubicBezTo>
                <a:cubicBezTo>
                  <a:pt x="201791" y="154111"/>
                  <a:pt x="225402" y="163079"/>
                  <a:pt x="257577" y="173804"/>
                </a:cubicBezTo>
                <a:cubicBezTo>
                  <a:pt x="292610" y="226353"/>
                  <a:pt x="325730" y="258318"/>
                  <a:pt x="270456" y="341229"/>
                </a:cubicBezTo>
                <a:cubicBezTo>
                  <a:pt x="258314" y="359442"/>
                  <a:pt x="227527" y="332643"/>
                  <a:pt x="206062" y="328350"/>
                </a:cubicBezTo>
                <a:cubicBezTo>
                  <a:pt x="197476" y="315471"/>
                  <a:pt x="181077" y="305172"/>
                  <a:pt x="180304" y="289713"/>
                </a:cubicBezTo>
                <a:cubicBezTo>
                  <a:pt x="176653" y="216698"/>
                  <a:pt x="186252" y="143550"/>
                  <a:pt x="193183" y="70773"/>
                </a:cubicBezTo>
                <a:cubicBezTo>
                  <a:pt x="207103" y="-75388"/>
                  <a:pt x="206062" y="58902"/>
                  <a:pt x="206062" y="6378"/>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sp>
        <p:nvSpPr>
          <p:cNvPr id="10" name="Freeform 9"/>
          <p:cNvSpPr/>
          <p:nvPr/>
        </p:nvSpPr>
        <p:spPr bwMode="auto">
          <a:xfrm>
            <a:off x="8512935" y="4378817"/>
            <a:ext cx="245427" cy="388204"/>
          </a:xfrm>
          <a:custGeom>
            <a:avLst/>
            <a:gdLst>
              <a:gd name="connsiteX0" fmla="*/ 0 w 245427"/>
              <a:gd name="connsiteY0" fmla="*/ 0 h 388204"/>
              <a:gd name="connsiteX1" fmla="*/ 25758 w 245427"/>
              <a:gd name="connsiteY1" fmla="*/ 373487 h 388204"/>
              <a:gd name="connsiteX2" fmla="*/ 38637 w 245427"/>
              <a:gd name="connsiteY2" fmla="*/ 141668 h 388204"/>
              <a:gd name="connsiteX3" fmla="*/ 103031 w 245427"/>
              <a:gd name="connsiteY3" fmla="*/ 90152 h 388204"/>
              <a:gd name="connsiteX4" fmla="*/ 218941 w 245427"/>
              <a:gd name="connsiteY4" fmla="*/ 103031 h 388204"/>
              <a:gd name="connsiteX5" fmla="*/ 244699 w 245427"/>
              <a:gd name="connsiteY5" fmla="*/ 141668 h 388204"/>
              <a:gd name="connsiteX6" fmla="*/ 231820 w 245427"/>
              <a:gd name="connsiteY6" fmla="*/ 296214 h 388204"/>
              <a:gd name="connsiteX7" fmla="*/ 218941 w 245427"/>
              <a:gd name="connsiteY7" fmla="*/ 334851 h 388204"/>
              <a:gd name="connsiteX8" fmla="*/ 38637 w 245427"/>
              <a:gd name="connsiteY8" fmla="*/ 360608 h 388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5427" h="388204">
                <a:moveTo>
                  <a:pt x="0" y="0"/>
                </a:moveTo>
                <a:cubicBezTo>
                  <a:pt x="8586" y="124496"/>
                  <a:pt x="-7077" y="253093"/>
                  <a:pt x="25758" y="373487"/>
                </a:cubicBezTo>
                <a:cubicBezTo>
                  <a:pt x="46121" y="448152"/>
                  <a:pt x="27692" y="218282"/>
                  <a:pt x="38637" y="141668"/>
                </a:cubicBezTo>
                <a:cubicBezTo>
                  <a:pt x="44462" y="100890"/>
                  <a:pt x="73797" y="99897"/>
                  <a:pt x="103031" y="90152"/>
                </a:cubicBezTo>
                <a:cubicBezTo>
                  <a:pt x="141668" y="94445"/>
                  <a:pt x="182407" y="89746"/>
                  <a:pt x="218941" y="103031"/>
                </a:cubicBezTo>
                <a:cubicBezTo>
                  <a:pt x="233488" y="108321"/>
                  <a:pt x="243669" y="126224"/>
                  <a:pt x="244699" y="141668"/>
                </a:cubicBezTo>
                <a:cubicBezTo>
                  <a:pt x="248138" y="193247"/>
                  <a:pt x="238652" y="244974"/>
                  <a:pt x="231820" y="296214"/>
                </a:cubicBezTo>
                <a:cubicBezTo>
                  <a:pt x="230026" y="309671"/>
                  <a:pt x="230808" y="328258"/>
                  <a:pt x="218941" y="334851"/>
                </a:cubicBezTo>
                <a:cubicBezTo>
                  <a:pt x="161333" y="366855"/>
                  <a:pt x="100078" y="360608"/>
                  <a:pt x="38637" y="360608"/>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sp>
        <p:nvSpPr>
          <p:cNvPr id="11" name="Freeform 10"/>
          <p:cNvSpPr/>
          <p:nvPr/>
        </p:nvSpPr>
        <p:spPr bwMode="auto">
          <a:xfrm>
            <a:off x="8603087" y="5756856"/>
            <a:ext cx="270457" cy="528034"/>
          </a:xfrm>
          <a:custGeom>
            <a:avLst/>
            <a:gdLst>
              <a:gd name="connsiteX0" fmla="*/ 0 w 270457"/>
              <a:gd name="connsiteY0" fmla="*/ 77274 h 528034"/>
              <a:gd name="connsiteX1" fmla="*/ 115910 w 270457"/>
              <a:gd name="connsiteY1" fmla="*/ 115910 h 528034"/>
              <a:gd name="connsiteX2" fmla="*/ 180305 w 270457"/>
              <a:gd name="connsiteY2" fmla="*/ 193183 h 528034"/>
              <a:gd name="connsiteX3" fmla="*/ 193183 w 270457"/>
              <a:gd name="connsiteY3" fmla="*/ 231820 h 528034"/>
              <a:gd name="connsiteX4" fmla="*/ 206062 w 270457"/>
              <a:gd name="connsiteY4" fmla="*/ 515155 h 528034"/>
              <a:gd name="connsiteX5" fmla="*/ 154547 w 270457"/>
              <a:gd name="connsiteY5" fmla="*/ 528034 h 528034"/>
              <a:gd name="connsiteX6" fmla="*/ 90152 w 270457"/>
              <a:gd name="connsiteY6" fmla="*/ 502276 h 528034"/>
              <a:gd name="connsiteX7" fmla="*/ 64395 w 270457"/>
              <a:gd name="connsiteY7" fmla="*/ 450761 h 528034"/>
              <a:gd name="connsiteX8" fmla="*/ 77274 w 270457"/>
              <a:gd name="connsiteY8" fmla="*/ 244699 h 528034"/>
              <a:gd name="connsiteX9" fmla="*/ 167426 w 270457"/>
              <a:gd name="connsiteY9" fmla="*/ 115910 h 528034"/>
              <a:gd name="connsiteX10" fmla="*/ 206062 w 270457"/>
              <a:gd name="connsiteY10" fmla="*/ 90152 h 528034"/>
              <a:gd name="connsiteX11" fmla="*/ 218941 w 270457"/>
              <a:gd name="connsiteY11" fmla="*/ 51516 h 528034"/>
              <a:gd name="connsiteX12" fmla="*/ 270457 w 270457"/>
              <a:gd name="connsiteY12" fmla="*/ 0 h 528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0457" h="528034">
                <a:moveTo>
                  <a:pt x="0" y="77274"/>
                </a:moveTo>
                <a:cubicBezTo>
                  <a:pt x="32559" y="83785"/>
                  <a:pt x="89248" y="89248"/>
                  <a:pt x="115910" y="115910"/>
                </a:cubicBezTo>
                <a:cubicBezTo>
                  <a:pt x="246618" y="246620"/>
                  <a:pt x="46662" y="104091"/>
                  <a:pt x="180305" y="193183"/>
                </a:cubicBezTo>
                <a:cubicBezTo>
                  <a:pt x="184598" y="206062"/>
                  <a:pt x="188416" y="219109"/>
                  <a:pt x="193183" y="231820"/>
                </a:cubicBezTo>
                <a:cubicBezTo>
                  <a:pt x="235058" y="343489"/>
                  <a:pt x="255192" y="338286"/>
                  <a:pt x="206062" y="515155"/>
                </a:cubicBezTo>
                <a:cubicBezTo>
                  <a:pt x="201325" y="532209"/>
                  <a:pt x="171719" y="523741"/>
                  <a:pt x="154547" y="528034"/>
                </a:cubicBezTo>
                <a:cubicBezTo>
                  <a:pt x="133082" y="519448"/>
                  <a:pt x="107705" y="517321"/>
                  <a:pt x="90152" y="502276"/>
                </a:cubicBezTo>
                <a:cubicBezTo>
                  <a:pt x="75575" y="489782"/>
                  <a:pt x="65354" y="469935"/>
                  <a:pt x="64395" y="450761"/>
                </a:cubicBezTo>
                <a:cubicBezTo>
                  <a:pt x="60958" y="382025"/>
                  <a:pt x="62022" y="311809"/>
                  <a:pt x="77274" y="244699"/>
                </a:cubicBezTo>
                <a:cubicBezTo>
                  <a:pt x="78512" y="239253"/>
                  <a:pt x="153332" y="130004"/>
                  <a:pt x="167426" y="115910"/>
                </a:cubicBezTo>
                <a:cubicBezTo>
                  <a:pt x="178371" y="104965"/>
                  <a:pt x="193183" y="98738"/>
                  <a:pt x="206062" y="90152"/>
                </a:cubicBezTo>
                <a:cubicBezTo>
                  <a:pt x="210355" y="77273"/>
                  <a:pt x="211411" y="62811"/>
                  <a:pt x="218941" y="51516"/>
                </a:cubicBezTo>
                <a:lnTo>
                  <a:pt x="270457" y="0"/>
                </a:ln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sp>
        <p:nvSpPr>
          <p:cNvPr id="12" name="Freeform 11"/>
          <p:cNvSpPr/>
          <p:nvPr/>
        </p:nvSpPr>
        <p:spPr bwMode="auto">
          <a:xfrm>
            <a:off x="6452315" y="5988676"/>
            <a:ext cx="350318" cy="374769"/>
          </a:xfrm>
          <a:custGeom>
            <a:avLst/>
            <a:gdLst>
              <a:gd name="connsiteX0" fmla="*/ 0 w 350318"/>
              <a:gd name="connsiteY0" fmla="*/ 0 h 374769"/>
              <a:gd name="connsiteX1" fmla="*/ 25758 w 350318"/>
              <a:gd name="connsiteY1" fmla="*/ 64394 h 374769"/>
              <a:gd name="connsiteX2" fmla="*/ 38637 w 350318"/>
              <a:gd name="connsiteY2" fmla="*/ 103031 h 374769"/>
              <a:gd name="connsiteX3" fmla="*/ 64395 w 350318"/>
              <a:gd name="connsiteY3" fmla="*/ 141668 h 374769"/>
              <a:gd name="connsiteX4" fmla="*/ 115910 w 350318"/>
              <a:gd name="connsiteY4" fmla="*/ 257578 h 374769"/>
              <a:gd name="connsiteX5" fmla="*/ 154547 w 350318"/>
              <a:gd name="connsiteY5" fmla="*/ 321972 h 374769"/>
              <a:gd name="connsiteX6" fmla="*/ 154547 w 350318"/>
              <a:gd name="connsiteY6" fmla="*/ 103031 h 374769"/>
              <a:gd name="connsiteX7" fmla="*/ 180305 w 350318"/>
              <a:gd name="connsiteY7" fmla="*/ 64394 h 374769"/>
              <a:gd name="connsiteX8" fmla="*/ 309093 w 350318"/>
              <a:gd name="connsiteY8" fmla="*/ 77273 h 374769"/>
              <a:gd name="connsiteX9" fmla="*/ 347730 w 350318"/>
              <a:gd name="connsiteY9" fmla="*/ 103031 h 374769"/>
              <a:gd name="connsiteX10" fmla="*/ 334851 w 350318"/>
              <a:gd name="connsiteY10" fmla="*/ 296214 h 374769"/>
              <a:gd name="connsiteX11" fmla="*/ 270457 w 350318"/>
              <a:gd name="connsiteY11" fmla="*/ 360609 h 374769"/>
              <a:gd name="connsiteX12" fmla="*/ 128789 w 350318"/>
              <a:gd name="connsiteY12" fmla="*/ 373487 h 374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0318" h="374769">
                <a:moveTo>
                  <a:pt x="0" y="0"/>
                </a:moveTo>
                <a:cubicBezTo>
                  <a:pt x="8586" y="21465"/>
                  <a:pt x="17641" y="42748"/>
                  <a:pt x="25758" y="64394"/>
                </a:cubicBezTo>
                <a:cubicBezTo>
                  <a:pt x="30525" y="77105"/>
                  <a:pt x="32566" y="90889"/>
                  <a:pt x="38637" y="103031"/>
                </a:cubicBezTo>
                <a:cubicBezTo>
                  <a:pt x="45559" y="116876"/>
                  <a:pt x="58108" y="127523"/>
                  <a:pt x="64395" y="141668"/>
                </a:cubicBezTo>
                <a:cubicBezTo>
                  <a:pt x="125703" y="279610"/>
                  <a:pt x="57617" y="170135"/>
                  <a:pt x="115910" y="257578"/>
                </a:cubicBezTo>
                <a:cubicBezTo>
                  <a:pt x="144961" y="373779"/>
                  <a:pt x="130473" y="394193"/>
                  <a:pt x="154547" y="321972"/>
                </a:cubicBezTo>
                <a:cubicBezTo>
                  <a:pt x="125613" y="235171"/>
                  <a:pt x="127387" y="256935"/>
                  <a:pt x="154547" y="103031"/>
                </a:cubicBezTo>
                <a:cubicBezTo>
                  <a:pt x="157237" y="87788"/>
                  <a:pt x="171719" y="77273"/>
                  <a:pt x="180305" y="64394"/>
                </a:cubicBezTo>
                <a:cubicBezTo>
                  <a:pt x="223234" y="68687"/>
                  <a:pt x="267054" y="67572"/>
                  <a:pt x="309093" y="77273"/>
                </a:cubicBezTo>
                <a:cubicBezTo>
                  <a:pt x="324175" y="80754"/>
                  <a:pt x="345921" y="87658"/>
                  <a:pt x="347730" y="103031"/>
                </a:cubicBezTo>
                <a:cubicBezTo>
                  <a:pt x="355271" y="167126"/>
                  <a:pt x="344916" y="232466"/>
                  <a:pt x="334851" y="296214"/>
                </a:cubicBezTo>
                <a:cubicBezTo>
                  <a:pt x="326462" y="349345"/>
                  <a:pt x="310733" y="349102"/>
                  <a:pt x="270457" y="360609"/>
                </a:cubicBezTo>
                <a:cubicBezTo>
                  <a:pt x="199875" y="380775"/>
                  <a:pt x="219516" y="373487"/>
                  <a:pt x="128789" y="373487"/>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a:t>Vertex Coloring Problem</a:t>
            </a:r>
          </a:p>
        </p:txBody>
      </p:sp>
      <p:sp>
        <p:nvSpPr>
          <p:cNvPr id="135171" name="Rectangle 3"/>
          <p:cNvSpPr>
            <a:spLocks noGrp="1" noChangeArrowheads="1"/>
          </p:cNvSpPr>
          <p:nvPr>
            <p:ph type="body" idx="1"/>
          </p:nvPr>
        </p:nvSpPr>
        <p:spPr>
          <a:xfrm>
            <a:off x="1182688" y="2017713"/>
            <a:ext cx="7772400" cy="2173287"/>
          </a:xfrm>
        </p:spPr>
        <p:txBody>
          <a:bodyPr/>
          <a:lstStyle/>
          <a:p>
            <a:pPr algn="just"/>
            <a:r>
              <a:rPr lang="en-US" sz="1800"/>
              <a:t>Assignment of colors to the vertices of the graph such that proper coloring takes place (no two adjacent  vertices are assigned the same color) </a:t>
            </a:r>
          </a:p>
          <a:p>
            <a:pPr algn="just"/>
            <a:r>
              <a:rPr lang="en-US" sz="1800" b="1"/>
              <a:t>Chromatic number</a:t>
            </a:r>
            <a:r>
              <a:rPr lang="en-US" sz="1800"/>
              <a:t>: least number of colors needed to color the graph </a:t>
            </a:r>
          </a:p>
          <a:p>
            <a:pPr algn="just"/>
            <a:r>
              <a:rPr lang="en-US" sz="1800"/>
              <a:t>A graph that can be assigned a (proper) k-coloring is </a:t>
            </a:r>
            <a:r>
              <a:rPr lang="en-US" sz="1800" b="1"/>
              <a:t>k-colorable</a:t>
            </a:r>
            <a:r>
              <a:rPr lang="en-US" sz="1800"/>
              <a:t>, and it is </a:t>
            </a:r>
            <a:r>
              <a:rPr lang="en-US" sz="1800" b="1"/>
              <a:t>k-chromatic</a:t>
            </a:r>
            <a:r>
              <a:rPr lang="en-US" sz="1800"/>
              <a:t> if its chromatic number is exactly k. </a:t>
            </a:r>
          </a:p>
          <a:p>
            <a:endParaRPr lang="en-US" sz="1800"/>
          </a:p>
        </p:txBody>
      </p:sp>
      <p:sp>
        <p:nvSpPr>
          <p:cNvPr id="135172" name="Oval 4"/>
          <p:cNvSpPr>
            <a:spLocks noChangeArrowheads="1"/>
          </p:cNvSpPr>
          <p:nvPr/>
        </p:nvSpPr>
        <p:spPr bwMode="auto">
          <a:xfrm>
            <a:off x="2362200" y="4876800"/>
            <a:ext cx="152400" cy="152400"/>
          </a:xfrm>
          <a:prstGeom prst="ellipse">
            <a:avLst/>
          </a:prstGeom>
          <a:solidFill>
            <a:srgbClr val="FF0000"/>
          </a:solidFill>
          <a:ln w="9525" algn="ctr">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5174" name="Oval 6"/>
          <p:cNvSpPr>
            <a:spLocks noChangeArrowheads="1"/>
          </p:cNvSpPr>
          <p:nvPr/>
        </p:nvSpPr>
        <p:spPr bwMode="auto">
          <a:xfrm>
            <a:off x="2514600" y="5638800"/>
            <a:ext cx="152400" cy="152400"/>
          </a:xfrm>
          <a:prstGeom prst="ellipse">
            <a:avLst/>
          </a:prstGeom>
          <a:solidFill>
            <a:schemeClr val="accent1"/>
          </a:solidFill>
          <a:ln w="9525" algn="ctr">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5176" name="Oval 8"/>
          <p:cNvSpPr>
            <a:spLocks noChangeArrowheads="1"/>
          </p:cNvSpPr>
          <p:nvPr/>
        </p:nvSpPr>
        <p:spPr bwMode="auto">
          <a:xfrm>
            <a:off x="3733800" y="4800600"/>
            <a:ext cx="152400" cy="152400"/>
          </a:xfrm>
          <a:prstGeom prst="ellipse">
            <a:avLst/>
          </a:prstGeom>
          <a:solidFill>
            <a:schemeClr val="accent1"/>
          </a:solidFill>
          <a:ln w="9525" algn="ctr">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5177" name="Oval 9"/>
          <p:cNvSpPr>
            <a:spLocks noChangeArrowheads="1"/>
          </p:cNvSpPr>
          <p:nvPr/>
        </p:nvSpPr>
        <p:spPr bwMode="auto">
          <a:xfrm>
            <a:off x="5029200" y="5486400"/>
            <a:ext cx="152400" cy="152400"/>
          </a:xfrm>
          <a:prstGeom prst="ellipse">
            <a:avLst/>
          </a:prstGeom>
          <a:solidFill>
            <a:schemeClr val="folHlink"/>
          </a:solidFill>
          <a:ln w="9525" algn="ctr">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5178" name="Oval 10"/>
          <p:cNvSpPr>
            <a:spLocks noChangeArrowheads="1"/>
          </p:cNvSpPr>
          <p:nvPr/>
        </p:nvSpPr>
        <p:spPr bwMode="auto">
          <a:xfrm>
            <a:off x="3733800" y="5486400"/>
            <a:ext cx="152400" cy="152400"/>
          </a:xfrm>
          <a:prstGeom prst="ellipse">
            <a:avLst/>
          </a:prstGeom>
          <a:solidFill>
            <a:schemeClr val="hlink"/>
          </a:solidFill>
          <a:ln w="9525" algn="ctr">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5179" name="Line 11"/>
          <p:cNvSpPr>
            <a:spLocks noChangeShapeType="1"/>
          </p:cNvSpPr>
          <p:nvPr/>
        </p:nvSpPr>
        <p:spPr bwMode="auto">
          <a:xfrm flipV="1">
            <a:off x="2514600" y="4876800"/>
            <a:ext cx="12192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5180" name="Line 12"/>
          <p:cNvSpPr>
            <a:spLocks noChangeShapeType="1"/>
          </p:cNvSpPr>
          <p:nvPr/>
        </p:nvSpPr>
        <p:spPr bwMode="auto">
          <a:xfrm>
            <a:off x="2438400" y="5029200"/>
            <a:ext cx="152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5181" name="Line 13"/>
          <p:cNvSpPr>
            <a:spLocks noChangeShapeType="1"/>
          </p:cNvSpPr>
          <p:nvPr/>
        </p:nvSpPr>
        <p:spPr bwMode="auto">
          <a:xfrm flipV="1">
            <a:off x="2667000" y="5562600"/>
            <a:ext cx="10668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5182" name="Line 14"/>
          <p:cNvSpPr>
            <a:spLocks noChangeShapeType="1"/>
          </p:cNvSpPr>
          <p:nvPr/>
        </p:nvSpPr>
        <p:spPr bwMode="auto">
          <a:xfrm>
            <a:off x="3810000" y="4953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5183" name="Line 15"/>
          <p:cNvSpPr>
            <a:spLocks noChangeShapeType="1"/>
          </p:cNvSpPr>
          <p:nvPr/>
        </p:nvSpPr>
        <p:spPr bwMode="auto">
          <a:xfrm>
            <a:off x="3886200" y="4876800"/>
            <a:ext cx="1143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5184" name="Line 16"/>
          <p:cNvSpPr>
            <a:spLocks noChangeShapeType="1"/>
          </p:cNvSpPr>
          <p:nvPr/>
        </p:nvSpPr>
        <p:spPr bwMode="auto">
          <a:xfrm>
            <a:off x="3886200" y="55626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 name="TextBox 1"/>
          <p:cNvSpPr txBox="1"/>
          <p:nvPr/>
        </p:nvSpPr>
        <p:spPr>
          <a:xfrm>
            <a:off x="5181600" y="4191000"/>
            <a:ext cx="3352800" cy="923330"/>
          </a:xfrm>
          <a:prstGeom prst="rect">
            <a:avLst/>
          </a:prstGeom>
          <a:noFill/>
        </p:spPr>
        <p:txBody>
          <a:bodyPr wrap="square" rtlCol="0">
            <a:spAutoFit/>
          </a:bodyPr>
          <a:lstStyle/>
          <a:p>
            <a:r>
              <a:rPr lang="en-US" dirty="0" smtClean="0"/>
              <a:t>Chromatic no. = 3 (minimum colors required to paint properly)</a:t>
            </a:r>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Definitions – Graph Type</a:t>
            </a:r>
          </a:p>
        </p:txBody>
      </p:sp>
      <p:sp>
        <p:nvSpPr>
          <p:cNvPr id="15363" name="Rectangle 3"/>
          <p:cNvSpPr>
            <a:spLocks noGrp="1" noChangeArrowheads="1"/>
          </p:cNvSpPr>
          <p:nvPr>
            <p:ph type="body" idx="1"/>
          </p:nvPr>
        </p:nvSpPr>
        <p:spPr>
          <a:xfrm>
            <a:off x="838200" y="2133600"/>
            <a:ext cx="8077200" cy="1792288"/>
          </a:xfrm>
        </p:spPr>
        <p:txBody>
          <a:bodyPr/>
          <a:lstStyle/>
          <a:p>
            <a:pPr algn="just">
              <a:lnSpc>
                <a:spcPct val="90000"/>
              </a:lnSpc>
              <a:buFont typeface="Wingdings" panose="05000000000000000000" pitchFamily="2" charset="2"/>
              <a:buNone/>
            </a:pPr>
            <a:r>
              <a:rPr lang="en-US" sz="2400"/>
              <a:t>	</a:t>
            </a:r>
            <a:r>
              <a:rPr lang="en-US" sz="2000" b="1"/>
              <a:t>Pseudograph:</a:t>
            </a:r>
            <a:r>
              <a:rPr lang="en-US" sz="2400"/>
              <a:t> </a:t>
            </a:r>
            <a:r>
              <a:rPr lang="en-US" sz="2000"/>
              <a:t>G(V,E), consists of set of vertices V, set of Edges E and a function F from E to {{u, v}| u, v Î V}. Loops allowed in such a graph.</a:t>
            </a:r>
          </a:p>
          <a:p>
            <a:pPr algn="just">
              <a:lnSpc>
                <a:spcPct val="90000"/>
              </a:lnSpc>
              <a:buFont typeface="Wingdings" panose="05000000000000000000" pitchFamily="2" charset="2"/>
              <a:buNone/>
            </a:pPr>
            <a:r>
              <a:rPr lang="en-US" sz="2000"/>
              <a:t>	</a:t>
            </a:r>
            <a:r>
              <a:rPr lang="en-US" sz="2000">
                <a:solidFill>
                  <a:srgbClr val="237AC1"/>
                </a:solidFill>
              </a:rPr>
              <a:t>Representation Example: V = {u, v, w}, E = {e</a:t>
            </a:r>
            <a:r>
              <a:rPr lang="en-US" sz="2000" baseline="-25000">
                <a:solidFill>
                  <a:srgbClr val="237AC1"/>
                </a:solidFill>
              </a:rPr>
              <a:t>1</a:t>
            </a:r>
            <a:r>
              <a:rPr lang="en-US" sz="2000">
                <a:solidFill>
                  <a:srgbClr val="237AC1"/>
                </a:solidFill>
              </a:rPr>
              <a:t>, e</a:t>
            </a:r>
            <a:r>
              <a:rPr lang="en-US" sz="2000" baseline="-25000">
                <a:solidFill>
                  <a:srgbClr val="237AC1"/>
                </a:solidFill>
              </a:rPr>
              <a:t>2</a:t>
            </a:r>
            <a:r>
              <a:rPr lang="en-US" sz="2000">
                <a:solidFill>
                  <a:srgbClr val="237AC1"/>
                </a:solidFill>
              </a:rPr>
              <a:t>, e</a:t>
            </a:r>
            <a:r>
              <a:rPr lang="en-US" sz="2000" baseline="-25000">
                <a:solidFill>
                  <a:srgbClr val="237AC1"/>
                </a:solidFill>
              </a:rPr>
              <a:t>3</a:t>
            </a:r>
            <a:r>
              <a:rPr lang="en-US" sz="2000">
                <a:solidFill>
                  <a:srgbClr val="237AC1"/>
                </a:solidFill>
              </a:rPr>
              <a:t>, e</a:t>
            </a:r>
            <a:r>
              <a:rPr lang="en-US" sz="2000" baseline="-25000">
                <a:solidFill>
                  <a:srgbClr val="237AC1"/>
                </a:solidFill>
              </a:rPr>
              <a:t>4</a:t>
            </a:r>
            <a:r>
              <a:rPr lang="en-US" sz="2000">
                <a:solidFill>
                  <a:srgbClr val="237AC1"/>
                </a:solidFill>
              </a:rPr>
              <a:t>}</a:t>
            </a:r>
          </a:p>
          <a:p>
            <a:pPr algn="just">
              <a:lnSpc>
                <a:spcPct val="90000"/>
              </a:lnSpc>
              <a:buFont typeface="Wingdings" panose="05000000000000000000" pitchFamily="2" charset="2"/>
              <a:buNone/>
            </a:pPr>
            <a:endParaRPr lang="en-US" sz="2000"/>
          </a:p>
          <a:p>
            <a:pPr algn="just">
              <a:lnSpc>
                <a:spcPct val="90000"/>
              </a:lnSpc>
              <a:buFont typeface="Wingdings" panose="05000000000000000000" pitchFamily="2" charset="2"/>
              <a:buNone/>
            </a:pPr>
            <a:endParaRPr lang="en-US" sz="2000"/>
          </a:p>
        </p:txBody>
      </p:sp>
      <p:sp>
        <p:nvSpPr>
          <p:cNvPr id="15364" name="Oval 4"/>
          <p:cNvSpPr>
            <a:spLocks noChangeArrowheads="1"/>
          </p:cNvSpPr>
          <p:nvPr/>
        </p:nvSpPr>
        <p:spPr bwMode="auto">
          <a:xfrm>
            <a:off x="2819400" y="4419600"/>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u</a:t>
            </a:r>
          </a:p>
        </p:txBody>
      </p:sp>
      <p:sp>
        <p:nvSpPr>
          <p:cNvPr id="15365" name="Oval 5"/>
          <p:cNvSpPr>
            <a:spLocks noChangeArrowheads="1"/>
          </p:cNvSpPr>
          <p:nvPr/>
        </p:nvSpPr>
        <p:spPr bwMode="auto">
          <a:xfrm>
            <a:off x="2819400" y="5562600"/>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v</a:t>
            </a:r>
          </a:p>
        </p:txBody>
      </p:sp>
      <p:sp>
        <p:nvSpPr>
          <p:cNvPr id="15366" name="Oval 6"/>
          <p:cNvSpPr>
            <a:spLocks noChangeArrowheads="1"/>
          </p:cNvSpPr>
          <p:nvPr/>
        </p:nvSpPr>
        <p:spPr bwMode="auto">
          <a:xfrm>
            <a:off x="4572000" y="4876800"/>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w</a:t>
            </a:r>
          </a:p>
        </p:txBody>
      </p:sp>
      <p:sp>
        <p:nvSpPr>
          <p:cNvPr id="15367" name="Line 7"/>
          <p:cNvSpPr>
            <a:spLocks noChangeShapeType="1"/>
          </p:cNvSpPr>
          <p:nvPr/>
        </p:nvSpPr>
        <p:spPr bwMode="auto">
          <a:xfrm>
            <a:off x="2895600" y="4724400"/>
            <a:ext cx="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368" name="Line 8"/>
          <p:cNvSpPr>
            <a:spLocks noChangeShapeType="1"/>
          </p:cNvSpPr>
          <p:nvPr/>
        </p:nvSpPr>
        <p:spPr bwMode="auto">
          <a:xfrm>
            <a:off x="3124200" y="4724400"/>
            <a:ext cx="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369" name="Line 9"/>
          <p:cNvSpPr>
            <a:spLocks noChangeShapeType="1"/>
          </p:cNvSpPr>
          <p:nvPr/>
        </p:nvSpPr>
        <p:spPr bwMode="auto">
          <a:xfrm flipV="1">
            <a:off x="3200400" y="5105400"/>
            <a:ext cx="13716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370" name="Line 10"/>
          <p:cNvSpPr>
            <a:spLocks noChangeShapeType="1"/>
          </p:cNvSpPr>
          <p:nvPr/>
        </p:nvSpPr>
        <p:spPr bwMode="auto">
          <a:xfrm>
            <a:off x="4953000" y="4953000"/>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371" name="Line 11"/>
          <p:cNvSpPr>
            <a:spLocks noChangeShapeType="1"/>
          </p:cNvSpPr>
          <p:nvPr/>
        </p:nvSpPr>
        <p:spPr bwMode="auto">
          <a:xfrm>
            <a:off x="5410200" y="49530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372" name="Line 12"/>
          <p:cNvSpPr>
            <a:spLocks noChangeShapeType="1"/>
          </p:cNvSpPr>
          <p:nvPr/>
        </p:nvSpPr>
        <p:spPr bwMode="auto">
          <a:xfrm flipH="1">
            <a:off x="4953000" y="5105400"/>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373" name="Rectangle 13"/>
          <p:cNvSpPr>
            <a:spLocks noChangeArrowheads="1"/>
          </p:cNvSpPr>
          <p:nvPr/>
        </p:nvSpPr>
        <p:spPr bwMode="auto">
          <a:xfrm>
            <a:off x="2438400" y="48768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e</a:t>
            </a:r>
            <a:r>
              <a:rPr lang="en-US" baseline="-25000"/>
              <a:t>1</a:t>
            </a:r>
          </a:p>
        </p:txBody>
      </p:sp>
      <p:sp>
        <p:nvSpPr>
          <p:cNvPr id="15374" name="Rectangle 14"/>
          <p:cNvSpPr>
            <a:spLocks noChangeArrowheads="1"/>
          </p:cNvSpPr>
          <p:nvPr/>
        </p:nvSpPr>
        <p:spPr bwMode="auto">
          <a:xfrm>
            <a:off x="3886200" y="55626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e</a:t>
            </a:r>
            <a:r>
              <a:rPr lang="en-US" baseline="-25000"/>
              <a:t>3</a:t>
            </a:r>
          </a:p>
        </p:txBody>
      </p:sp>
      <p:sp>
        <p:nvSpPr>
          <p:cNvPr id="15375" name="Rectangle 15"/>
          <p:cNvSpPr>
            <a:spLocks noChangeArrowheads="1"/>
          </p:cNvSpPr>
          <p:nvPr/>
        </p:nvSpPr>
        <p:spPr bwMode="auto">
          <a:xfrm>
            <a:off x="3276600" y="50292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e</a:t>
            </a:r>
            <a:r>
              <a:rPr lang="en-US" baseline="-25000"/>
              <a:t>2</a:t>
            </a:r>
          </a:p>
        </p:txBody>
      </p:sp>
      <p:sp>
        <p:nvSpPr>
          <p:cNvPr id="15376" name="Rectangle 16"/>
          <p:cNvSpPr>
            <a:spLocks noChangeArrowheads="1"/>
          </p:cNvSpPr>
          <p:nvPr/>
        </p:nvSpPr>
        <p:spPr bwMode="auto">
          <a:xfrm>
            <a:off x="5562600" y="48768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e</a:t>
            </a:r>
            <a:r>
              <a:rPr lang="en-US" baseline="-25000"/>
              <a:t>4</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a:t>Vertex Coloring Problem</a:t>
            </a:r>
          </a:p>
        </p:txBody>
      </p:sp>
      <p:sp>
        <p:nvSpPr>
          <p:cNvPr id="136195" name="Rectangle 3"/>
          <p:cNvSpPr>
            <a:spLocks noGrp="1" noChangeArrowheads="1"/>
          </p:cNvSpPr>
          <p:nvPr>
            <p:ph type="body" idx="1"/>
          </p:nvPr>
        </p:nvSpPr>
        <p:spPr>
          <a:xfrm>
            <a:off x="1182688" y="2017713"/>
            <a:ext cx="7772400" cy="1792287"/>
          </a:xfrm>
        </p:spPr>
        <p:txBody>
          <a:bodyPr/>
          <a:lstStyle/>
          <a:p>
            <a:pPr>
              <a:lnSpc>
                <a:spcPct val="80000"/>
              </a:lnSpc>
            </a:pPr>
            <a:r>
              <a:rPr lang="en-US" sz="1800"/>
              <a:t>The problem of finding a minimum coloring of a graph is NP-Hard</a:t>
            </a:r>
          </a:p>
          <a:p>
            <a:pPr>
              <a:lnSpc>
                <a:spcPct val="80000"/>
              </a:lnSpc>
            </a:pPr>
            <a:r>
              <a:rPr lang="en-US" sz="1800"/>
              <a:t>The corresponding decision problem (Is there a coloring which uses at most </a:t>
            </a:r>
            <a:r>
              <a:rPr lang="en-US" sz="1800" i="1"/>
              <a:t>k</a:t>
            </a:r>
            <a:r>
              <a:rPr lang="en-US" sz="1800"/>
              <a:t> colors?) is NP-complete </a:t>
            </a:r>
          </a:p>
          <a:p>
            <a:pPr>
              <a:lnSpc>
                <a:spcPct val="80000"/>
              </a:lnSpc>
            </a:pPr>
            <a:r>
              <a:rPr lang="en-US" sz="1800"/>
              <a:t>The chromatic number for C</a:t>
            </a:r>
            <a:r>
              <a:rPr lang="en-US" sz="1800" baseline="-25000"/>
              <a:t>n</a:t>
            </a:r>
            <a:r>
              <a:rPr lang="en-US" sz="1800"/>
              <a:t> = 3 (n is odd) or 2 (n is even), K</a:t>
            </a:r>
            <a:r>
              <a:rPr lang="en-US" sz="1800" baseline="-25000"/>
              <a:t>n</a:t>
            </a:r>
            <a:r>
              <a:rPr lang="en-US" sz="1800"/>
              <a:t> = n, K</a:t>
            </a:r>
            <a:r>
              <a:rPr lang="en-US" sz="1800" baseline="-25000"/>
              <a:t>m,n</a:t>
            </a:r>
            <a:r>
              <a:rPr lang="en-US" sz="1800"/>
              <a:t> = 2 </a:t>
            </a:r>
          </a:p>
          <a:p>
            <a:pPr>
              <a:lnSpc>
                <a:spcPct val="80000"/>
              </a:lnSpc>
            </a:pPr>
            <a:r>
              <a:rPr lang="en-US" sz="1800">
                <a:solidFill>
                  <a:schemeClr val="hlink"/>
                </a:solidFill>
              </a:rPr>
              <a:t>Cn: cycle with n vertices; Kn: fully connected graph with n vertices; Km,n: complete bipartite graph</a:t>
            </a:r>
          </a:p>
        </p:txBody>
      </p:sp>
      <p:sp>
        <p:nvSpPr>
          <p:cNvPr id="136196" name="Oval 4"/>
          <p:cNvSpPr>
            <a:spLocks noChangeArrowheads="1"/>
          </p:cNvSpPr>
          <p:nvPr/>
        </p:nvSpPr>
        <p:spPr bwMode="auto">
          <a:xfrm>
            <a:off x="2209800" y="4267200"/>
            <a:ext cx="152400" cy="1524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6197" name="Oval 5"/>
          <p:cNvSpPr>
            <a:spLocks noChangeArrowheads="1"/>
          </p:cNvSpPr>
          <p:nvPr/>
        </p:nvSpPr>
        <p:spPr bwMode="auto">
          <a:xfrm>
            <a:off x="2133600" y="48006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6198" name="Oval 6"/>
          <p:cNvSpPr>
            <a:spLocks noChangeArrowheads="1"/>
          </p:cNvSpPr>
          <p:nvPr/>
        </p:nvSpPr>
        <p:spPr bwMode="auto">
          <a:xfrm>
            <a:off x="2667000" y="5105400"/>
            <a:ext cx="152400" cy="152400"/>
          </a:xfrm>
          <a:prstGeom prst="ellipse">
            <a:avLst/>
          </a:prstGeom>
          <a:solidFill>
            <a:schemeClr va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6199" name="Oval 7"/>
          <p:cNvSpPr>
            <a:spLocks noChangeArrowheads="1"/>
          </p:cNvSpPr>
          <p:nvPr/>
        </p:nvSpPr>
        <p:spPr bwMode="auto">
          <a:xfrm>
            <a:off x="3048000" y="4724400"/>
            <a:ext cx="152400" cy="1524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6200" name="Oval 8"/>
          <p:cNvSpPr>
            <a:spLocks noChangeArrowheads="1"/>
          </p:cNvSpPr>
          <p:nvPr/>
        </p:nvSpPr>
        <p:spPr bwMode="auto">
          <a:xfrm>
            <a:off x="2819400" y="4191000"/>
            <a:ext cx="152400" cy="152400"/>
          </a:xfrm>
          <a:prstGeom prst="ellipse">
            <a:avLst/>
          </a:prstGeom>
          <a:solidFill>
            <a:schemeClr va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6201" name="Oval 9"/>
          <p:cNvSpPr>
            <a:spLocks noChangeArrowheads="1"/>
          </p:cNvSpPr>
          <p:nvPr/>
        </p:nvSpPr>
        <p:spPr bwMode="auto">
          <a:xfrm>
            <a:off x="6172200" y="45720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6202" name="Oval 10"/>
          <p:cNvSpPr>
            <a:spLocks noChangeArrowheads="1"/>
          </p:cNvSpPr>
          <p:nvPr/>
        </p:nvSpPr>
        <p:spPr bwMode="auto">
          <a:xfrm>
            <a:off x="4724400" y="5105400"/>
            <a:ext cx="152400" cy="152400"/>
          </a:xfrm>
          <a:prstGeom prst="ellipse">
            <a:avLst/>
          </a:prstGeom>
          <a:solidFill>
            <a:srgbClr val="0000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6203" name="Oval 11"/>
          <p:cNvSpPr>
            <a:spLocks noChangeArrowheads="1"/>
          </p:cNvSpPr>
          <p:nvPr/>
        </p:nvSpPr>
        <p:spPr bwMode="auto">
          <a:xfrm>
            <a:off x="3886200" y="5105400"/>
            <a:ext cx="152400" cy="152400"/>
          </a:xfrm>
          <a:prstGeom prst="ellipse">
            <a:avLst/>
          </a:prstGeom>
          <a:solidFill>
            <a:srgbClr val="FF66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6204" name="Oval 12"/>
          <p:cNvSpPr>
            <a:spLocks noChangeArrowheads="1"/>
          </p:cNvSpPr>
          <p:nvPr/>
        </p:nvSpPr>
        <p:spPr bwMode="auto">
          <a:xfrm>
            <a:off x="4724400" y="4267200"/>
            <a:ext cx="152400" cy="1524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6205" name="Oval 13"/>
          <p:cNvSpPr>
            <a:spLocks noChangeArrowheads="1"/>
          </p:cNvSpPr>
          <p:nvPr/>
        </p:nvSpPr>
        <p:spPr bwMode="auto">
          <a:xfrm>
            <a:off x="3886200" y="4267200"/>
            <a:ext cx="152400" cy="152400"/>
          </a:xfrm>
          <a:prstGeom prst="ellipse">
            <a:avLst/>
          </a:prstGeom>
          <a:solidFill>
            <a:schemeClr va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6206" name="Oval 14"/>
          <p:cNvSpPr>
            <a:spLocks noChangeArrowheads="1"/>
          </p:cNvSpPr>
          <p:nvPr/>
        </p:nvSpPr>
        <p:spPr bwMode="auto">
          <a:xfrm>
            <a:off x="7315200" y="4876800"/>
            <a:ext cx="152400" cy="152400"/>
          </a:xfrm>
          <a:prstGeom prst="ellipse">
            <a:avLst/>
          </a:prstGeom>
          <a:solidFill>
            <a:schemeClr val="accent2"/>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6207" name="Oval 15"/>
          <p:cNvSpPr>
            <a:spLocks noChangeArrowheads="1"/>
          </p:cNvSpPr>
          <p:nvPr/>
        </p:nvSpPr>
        <p:spPr bwMode="auto">
          <a:xfrm>
            <a:off x="7239000" y="4191000"/>
            <a:ext cx="152400" cy="152400"/>
          </a:xfrm>
          <a:prstGeom prst="ellipse">
            <a:avLst/>
          </a:prstGeom>
          <a:solidFill>
            <a:schemeClr val="accent2"/>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6208" name="Oval 16"/>
          <p:cNvSpPr>
            <a:spLocks noChangeArrowheads="1"/>
          </p:cNvSpPr>
          <p:nvPr/>
        </p:nvSpPr>
        <p:spPr bwMode="auto">
          <a:xfrm>
            <a:off x="6172200" y="51816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6209" name="Oval 17"/>
          <p:cNvSpPr>
            <a:spLocks noChangeArrowheads="1"/>
          </p:cNvSpPr>
          <p:nvPr/>
        </p:nvSpPr>
        <p:spPr bwMode="auto">
          <a:xfrm>
            <a:off x="7391400" y="5562600"/>
            <a:ext cx="152400" cy="152400"/>
          </a:xfrm>
          <a:prstGeom prst="ellipse">
            <a:avLst/>
          </a:prstGeom>
          <a:solidFill>
            <a:schemeClr val="accent2"/>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6210" name="Line 18"/>
          <p:cNvSpPr>
            <a:spLocks noChangeShapeType="1"/>
          </p:cNvSpPr>
          <p:nvPr/>
        </p:nvSpPr>
        <p:spPr bwMode="auto">
          <a:xfrm flipV="1">
            <a:off x="2362200" y="4267200"/>
            <a:ext cx="4572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6211" name="Line 19"/>
          <p:cNvSpPr>
            <a:spLocks noChangeShapeType="1"/>
          </p:cNvSpPr>
          <p:nvPr/>
        </p:nvSpPr>
        <p:spPr bwMode="auto">
          <a:xfrm>
            <a:off x="2971800" y="4343400"/>
            <a:ext cx="152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6212" name="Line 20"/>
          <p:cNvSpPr>
            <a:spLocks noChangeShapeType="1"/>
          </p:cNvSpPr>
          <p:nvPr/>
        </p:nvSpPr>
        <p:spPr bwMode="auto">
          <a:xfrm flipV="1">
            <a:off x="2819400" y="4876800"/>
            <a:ext cx="304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6213" name="Line 21"/>
          <p:cNvSpPr>
            <a:spLocks noChangeShapeType="1"/>
          </p:cNvSpPr>
          <p:nvPr/>
        </p:nvSpPr>
        <p:spPr bwMode="auto">
          <a:xfrm>
            <a:off x="2286000" y="4953000"/>
            <a:ext cx="3810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6214" name="Line 22"/>
          <p:cNvSpPr>
            <a:spLocks noChangeShapeType="1"/>
          </p:cNvSpPr>
          <p:nvPr/>
        </p:nvSpPr>
        <p:spPr bwMode="auto">
          <a:xfrm flipH="1">
            <a:off x="2209800" y="4419600"/>
            <a:ext cx="76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6215" name="Line 23"/>
          <p:cNvSpPr>
            <a:spLocks noChangeShapeType="1"/>
          </p:cNvSpPr>
          <p:nvPr/>
        </p:nvSpPr>
        <p:spPr bwMode="auto">
          <a:xfrm>
            <a:off x="4038600" y="4343400"/>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6216" name="Line 24"/>
          <p:cNvSpPr>
            <a:spLocks noChangeShapeType="1"/>
          </p:cNvSpPr>
          <p:nvPr/>
        </p:nvSpPr>
        <p:spPr bwMode="auto">
          <a:xfrm>
            <a:off x="4038600" y="5181600"/>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6217" name="Line 25"/>
          <p:cNvSpPr>
            <a:spLocks noChangeShapeType="1"/>
          </p:cNvSpPr>
          <p:nvPr/>
        </p:nvSpPr>
        <p:spPr bwMode="auto">
          <a:xfrm>
            <a:off x="4800600" y="44196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6218" name="Line 26"/>
          <p:cNvSpPr>
            <a:spLocks noChangeShapeType="1"/>
          </p:cNvSpPr>
          <p:nvPr/>
        </p:nvSpPr>
        <p:spPr bwMode="auto">
          <a:xfrm>
            <a:off x="3962400" y="44196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6219" name="Line 27"/>
          <p:cNvSpPr>
            <a:spLocks noChangeShapeType="1"/>
          </p:cNvSpPr>
          <p:nvPr/>
        </p:nvSpPr>
        <p:spPr bwMode="auto">
          <a:xfrm>
            <a:off x="4038600" y="4419600"/>
            <a:ext cx="685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6220" name="Line 28"/>
          <p:cNvSpPr>
            <a:spLocks noChangeShapeType="1"/>
          </p:cNvSpPr>
          <p:nvPr/>
        </p:nvSpPr>
        <p:spPr bwMode="auto">
          <a:xfrm flipV="1">
            <a:off x="4038600" y="4419600"/>
            <a:ext cx="685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6221" name="Line 29"/>
          <p:cNvSpPr>
            <a:spLocks noChangeShapeType="1"/>
          </p:cNvSpPr>
          <p:nvPr/>
        </p:nvSpPr>
        <p:spPr bwMode="auto">
          <a:xfrm flipV="1">
            <a:off x="6324600" y="4267200"/>
            <a:ext cx="914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6222" name="Line 30"/>
          <p:cNvSpPr>
            <a:spLocks noChangeShapeType="1"/>
          </p:cNvSpPr>
          <p:nvPr/>
        </p:nvSpPr>
        <p:spPr bwMode="auto">
          <a:xfrm>
            <a:off x="6324600" y="4648200"/>
            <a:ext cx="990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6223" name="Line 31"/>
          <p:cNvSpPr>
            <a:spLocks noChangeShapeType="1"/>
          </p:cNvSpPr>
          <p:nvPr/>
        </p:nvSpPr>
        <p:spPr bwMode="auto">
          <a:xfrm flipV="1">
            <a:off x="6324600" y="4267200"/>
            <a:ext cx="914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6224" name="Line 32"/>
          <p:cNvSpPr>
            <a:spLocks noChangeShapeType="1"/>
          </p:cNvSpPr>
          <p:nvPr/>
        </p:nvSpPr>
        <p:spPr bwMode="auto">
          <a:xfrm flipV="1">
            <a:off x="6324600" y="5029200"/>
            <a:ext cx="990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6225" name="Line 33"/>
          <p:cNvSpPr>
            <a:spLocks noChangeShapeType="1"/>
          </p:cNvSpPr>
          <p:nvPr/>
        </p:nvSpPr>
        <p:spPr bwMode="auto">
          <a:xfrm>
            <a:off x="6324600" y="51816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6226" name="Rectangle 34"/>
          <p:cNvSpPr>
            <a:spLocks noChangeArrowheads="1"/>
          </p:cNvSpPr>
          <p:nvPr/>
        </p:nvSpPr>
        <p:spPr bwMode="auto">
          <a:xfrm>
            <a:off x="2362200" y="57912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C</a:t>
            </a:r>
            <a:r>
              <a:rPr lang="en-US" baseline="-25000"/>
              <a:t>5</a:t>
            </a:r>
          </a:p>
        </p:txBody>
      </p:sp>
      <p:sp>
        <p:nvSpPr>
          <p:cNvPr id="136227" name="Rectangle 35"/>
          <p:cNvSpPr>
            <a:spLocks noChangeArrowheads="1"/>
          </p:cNvSpPr>
          <p:nvPr/>
        </p:nvSpPr>
        <p:spPr bwMode="auto">
          <a:xfrm>
            <a:off x="4267200" y="59436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K</a:t>
            </a:r>
            <a:r>
              <a:rPr lang="en-US" baseline="-25000"/>
              <a:t>4</a:t>
            </a:r>
          </a:p>
        </p:txBody>
      </p:sp>
      <p:sp>
        <p:nvSpPr>
          <p:cNvPr id="136228" name="Rectangle 36"/>
          <p:cNvSpPr>
            <a:spLocks noChangeArrowheads="1"/>
          </p:cNvSpPr>
          <p:nvPr/>
        </p:nvSpPr>
        <p:spPr bwMode="auto">
          <a:xfrm>
            <a:off x="6858000" y="6019800"/>
            <a:ext cx="4572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K</a:t>
            </a:r>
            <a:r>
              <a:rPr lang="en-US" baseline="-25000"/>
              <a:t>2, 3</a:t>
            </a:r>
          </a:p>
        </p:txBody>
      </p:sp>
      <p:sp>
        <p:nvSpPr>
          <p:cNvPr id="136229" name="Oval 37"/>
          <p:cNvSpPr>
            <a:spLocks noChangeArrowheads="1"/>
          </p:cNvSpPr>
          <p:nvPr/>
        </p:nvSpPr>
        <p:spPr bwMode="auto">
          <a:xfrm>
            <a:off x="914400" y="4267200"/>
            <a:ext cx="152400" cy="1524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6230" name="Oval 38"/>
          <p:cNvSpPr>
            <a:spLocks noChangeArrowheads="1"/>
          </p:cNvSpPr>
          <p:nvPr/>
        </p:nvSpPr>
        <p:spPr bwMode="auto">
          <a:xfrm>
            <a:off x="1524000" y="4267200"/>
            <a:ext cx="152400" cy="152400"/>
          </a:xfrm>
          <a:prstGeom prst="ellipse">
            <a:avLst/>
          </a:prstGeom>
          <a:solidFill>
            <a:schemeClr val="accent2"/>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6231" name="Oval 39"/>
          <p:cNvSpPr>
            <a:spLocks noChangeArrowheads="1"/>
          </p:cNvSpPr>
          <p:nvPr/>
        </p:nvSpPr>
        <p:spPr bwMode="auto">
          <a:xfrm>
            <a:off x="914400" y="4800600"/>
            <a:ext cx="152400" cy="152400"/>
          </a:xfrm>
          <a:prstGeom prst="ellipse">
            <a:avLst/>
          </a:prstGeom>
          <a:solidFill>
            <a:schemeClr val="accent2"/>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6232" name="Oval 40"/>
          <p:cNvSpPr>
            <a:spLocks noChangeArrowheads="1"/>
          </p:cNvSpPr>
          <p:nvPr/>
        </p:nvSpPr>
        <p:spPr bwMode="auto">
          <a:xfrm>
            <a:off x="1524000" y="4800600"/>
            <a:ext cx="152400" cy="1524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6233" name="Line 41"/>
          <p:cNvSpPr>
            <a:spLocks noChangeShapeType="1"/>
          </p:cNvSpPr>
          <p:nvPr/>
        </p:nvSpPr>
        <p:spPr bwMode="auto">
          <a:xfrm>
            <a:off x="1066800" y="4343400"/>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6234" name="Line 42"/>
          <p:cNvSpPr>
            <a:spLocks noChangeShapeType="1"/>
          </p:cNvSpPr>
          <p:nvPr/>
        </p:nvSpPr>
        <p:spPr bwMode="auto">
          <a:xfrm>
            <a:off x="1066800" y="4876800"/>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6235" name="Line 43"/>
          <p:cNvSpPr>
            <a:spLocks noChangeShapeType="1"/>
          </p:cNvSpPr>
          <p:nvPr/>
        </p:nvSpPr>
        <p:spPr bwMode="auto">
          <a:xfrm>
            <a:off x="1600200" y="44196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6236" name="Line 44"/>
          <p:cNvSpPr>
            <a:spLocks noChangeShapeType="1"/>
          </p:cNvSpPr>
          <p:nvPr/>
        </p:nvSpPr>
        <p:spPr bwMode="auto">
          <a:xfrm>
            <a:off x="990600" y="44196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6237" name="Rectangle 45"/>
          <p:cNvSpPr>
            <a:spLocks noChangeArrowheads="1"/>
          </p:cNvSpPr>
          <p:nvPr/>
        </p:nvSpPr>
        <p:spPr bwMode="auto">
          <a:xfrm>
            <a:off x="1143000" y="5791200"/>
            <a:ext cx="2286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C</a:t>
            </a:r>
            <a:r>
              <a:rPr lang="en-US" baseline="-25000"/>
              <a:t>4</a:t>
            </a:r>
          </a:p>
        </p:txBody>
      </p:sp>
      <p:sp>
        <p:nvSpPr>
          <p:cNvPr id="136238" name="Line 46"/>
          <p:cNvSpPr>
            <a:spLocks noChangeShapeType="1"/>
          </p:cNvSpPr>
          <p:nvPr/>
        </p:nvSpPr>
        <p:spPr bwMode="auto">
          <a:xfrm>
            <a:off x="6324600" y="4648200"/>
            <a:ext cx="10668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 name="Freeform 1"/>
          <p:cNvSpPr/>
          <p:nvPr/>
        </p:nvSpPr>
        <p:spPr bwMode="auto">
          <a:xfrm>
            <a:off x="3812146" y="5047188"/>
            <a:ext cx="309726" cy="275061"/>
          </a:xfrm>
          <a:custGeom>
            <a:avLst/>
            <a:gdLst>
              <a:gd name="connsiteX0" fmla="*/ 77274 w 309726"/>
              <a:gd name="connsiteY0" fmla="*/ 168756 h 275061"/>
              <a:gd name="connsiteX1" fmla="*/ 103031 w 309726"/>
              <a:gd name="connsiteY1" fmla="*/ 52846 h 275061"/>
              <a:gd name="connsiteX2" fmla="*/ 141668 w 309726"/>
              <a:gd name="connsiteY2" fmla="*/ 39967 h 275061"/>
              <a:gd name="connsiteX3" fmla="*/ 309093 w 309726"/>
              <a:gd name="connsiteY3" fmla="*/ 52846 h 275061"/>
              <a:gd name="connsiteX4" fmla="*/ 296215 w 309726"/>
              <a:gd name="connsiteY4" fmla="*/ 207392 h 275061"/>
              <a:gd name="connsiteX5" fmla="*/ 218941 w 309726"/>
              <a:gd name="connsiteY5" fmla="*/ 233150 h 275061"/>
              <a:gd name="connsiteX6" fmla="*/ 12879 w 309726"/>
              <a:gd name="connsiteY6" fmla="*/ 246029 h 275061"/>
              <a:gd name="connsiteX7" fmla="*/ 0 w 309726"/>
              <a:gd name="connsiteY7" fmla="*/ 207392 h 275061"/>
              <a:gd name="connsiteX8" fmla="*/ 12879 w 309726"/>
              <a:gd name="connsiteY8" fmla="*/ 91482 h 275061"/>
              <a:gd name="connsiteX9" fmla="*/ 25758 w 309726"/>
              <a:gd name="connsiteY9" fmla="*/ 52846 h 275061"/>
              <a:gd name="connsiteX10" fmla="*/ 64395 w 309726"/>
              <a:gd name="connsiteY10" fmla="*/ 39967 h 275061"/>
              <a:gd name="connsiteX11" fmla="*/ 270457 w 309726"/>
              <a:gd name="connsiteY11" fmla="*/ 27088 h 275061"/>
              <a:gd name="connsiteX12" fmla="*/ 296215 w 309726"/>
              <a:gd name="connsiteY12" fmla="*/ 65725 h 275061"/>
              <a:gd name="connsiteX13" fmla="*/ 283336 w 309726"/>
              <a:gd name="connsiteY13" fmla="*/ 181635 h 275061"/>
              <a:gd name="connsiteX14" fmla="*/ 206062 w 309726"/>
              <a:gd name="connsiteY14" fmla="*/ 246029 h 275061"/>
              <a:gd name="connsiteX15" fmla="*/ 167426 w 309726"/>
              <a:gd name="connsiteY15" fmla="*/ 271787 h 275061"/>
              <a:gd name="connsiteX16" fmla="*/ 25758 w 309726"/>
              <a:gd name="connsiteY16" fmla="*/ 258908 h 275061"/>
              <a:gd name="connsiteX17" fmla="*/ 38637 w 309726"/>
              <a:gd name="connsiteY17" fmla="*/ 168756 h 275061"/>
              <a:gd name="connsiteX18" fmla="*/ 51516 w 309726"/>
              <a:gd name="connsiteY18" fmla="*/ 130119 h 275061"/>
              <a:gd name="connsiteX19" fmla="*/ 90153 w 309726"/>
              <a:gd name="connsiteY19" fmla="*/ 117240 h 275061"/>
              <a:gd name="connsiteX20" fmla="*/ 141668 w 309726"/>
              <a:gd name="connsiteY20" fmla="*/ 91482 h 275061"/>
              <a:gd name="connsiteX21" fmla="*/ 231820 w 309726"/>
              <a:gd name="connsiteY21" fmla="*/ 104361 h 275061"/>
              <a:gd name="connsiteX22" fmla="*/ 218941 w 309726"/>
              <a:gd name="connsiteY22" fmla="*/ 155877 h 275061"/>
              <a:gd name="connsiteX23" fmla="*/ 141668 w 309726"/>
              <a:gd name="connsiteY23" fmla="*/ 194513 h 275061"/>
              <a:gd name="connsiteX24" fmla="*/ 90153 w 309726"/>
              <a:gd name="connsiteY24" fmla="*/ 220271 h 275061"/>
              <a:gd name="connsiteX25" fmla="*/ 38637 w 309726"/>
              <a:gd name="connsiteY25" fmla="*/ 52846 h 275061"/>
              <a:gd name="connsiteX26" fmla="*/ 90153 w 309726"/>
              <a:gd name="connsiteY26" fmla="*/ 27088 h 275061"/>
              <a:gd name="connsiteX27" fmla="*/ 218941 w 309726"/>
              <a:gd name="connsiteY27" fmla="*/ 27088 h 275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09726" h="275061">
                <a:moveTo>
                  <a:pt x="77274" y="168756"/>
                </a:moveTo>
                <a:cubicBezTo>
                  <a:pt x="85860" y="130119"/>
                  <a:pt x="85331" y="88247"/>
                  <a:pt x="103031" y="52846"/>
                </a:cubicBezTo>
                <a:cubicBezTo>
                  <a:pt x="109102" y="40704"/>
                  <a:pt x="128092" y="39967"/>
                  <a:pt x="141668" y="39967"/>
                </a:cubicBezTo>
                <a:cubicBezTo>
                  <a:pt x="197641" y="39967"/>
                  <a:pt x="253285" y="48553"/>
                  <a:pt x="309093" y="52846"/>
                </a:cubicBezTo>
                <a:cubicBezTo>
                  <a:pt x="304800" y="104361"/>
                  <a:pt x="319333" y="161156"/>
                  <a:pt x="296215" y="207392"/>
                </a:cubicBezTo>
                <a:cubicBezTo>
                  <a:pt x="284073" y="231677"/>
                  <a:pt x="218941" y="233150"/>
                  <a:pt x="218941" y="233150"/>
                </a:cubicBezTo>
                <a:cubicBezTo>
                  <a:pt x="144818" y="282567"/>
                  <a:pt x="155650" y="286821"/>
                  <a:pt x="12879" y="246029"/>
                </a:cubicBezTo>
                <a:cubicBezTo>
                  <a:pt x="-174" y="242299"/>
                  <a:pt x="4293" y="220271"/>
                  <a:pt x="0" y="207392"/>
                </a:cubicBezTo>
                <a:cubicBezTo>
                  <a:pt x="4293" y="168755"/>
                  <a:pt x="6488" y="129827"/>
                  <a:pt x="12879" y="91482"/>
                </a:cubicBezTo>
                <a:cubicBezTo>
                  <a:pt x="15111" y="78091"/>
                  <a:pt x="16159" y="62445"/>
                  <a:pt x="25758" y="52846"/>
                </a:cubicBezTo>
                <a:cubicBezTo>
                  <a:pt x="35358" y="43247"/>
                  <a:pt x="51516" y="44260"/>
                  <a:pt x="64395" y="39967"/>
                </a:cubicBezTo>
                <a:cubicBezTo>
                  <a:pt x="139324" y="-9987"/>
                  <a:pt x="124772" y="-11761"/>
                  <a:pt x="270457" y="27088"/>
                </a:cubicBezTo>
                <a:cubicBezTo>
                  <a:pt x="285413" y="31076"/>
                  <a:pt x="287629" y="52846"/>
                  <a:pt x="296215" y="65725"/>
                </a:cubicBezTo>
                <a:cubicBezTo>
                  <a:pt x="291922" y="104362"/>
                  <a:pt x="292765" y="143921"/>
                  <a:pt x="283336" y="181635"/>
                </a:cubicBezTo>
                <a:cubicBezTo>
                  <a:pt x="272378" y="225467"/>
                  <a:pt x="239855" y="226718"/>
                  <a:pt x="206062" y="246029"/>
                </a:cubicBezTo>
                <a:cubicBezTo>
                  <a:pt x="192623" y="253708"/>
                  <a:pt x="180305" y="263201"/>
                  <a:pt x="167426" y="271787"/>
                </a:cubicBezTo>
                <a:cubicBezTo>
                  <a:pt x="120203" y="267494"/>
                  <a:pt x="62785" y="288529"/>
                  <a:pt x="25758" y="258908"/>
                </a:cubicBezTo>
                <a:cubicBezTo>
                  <a:pt x="2054" y="239945"/>
                  <a:pt x="32684" y="198522"/>
                  <a:pt x="38637" y="168756"/>
                </a:cubicBezTo>
                <a:cubicBezTo>
                  <a:pt x="41299" y="155444"/>
                  <a:pt x="41917" y="139718"/>
                  <a:pt x="51516" y="130119"/>
                </a:cubicBezTo>
                <a:cubicBezTo>
                  <a:pt x="61115" y="120520"/>
                  <a:pt x="77675" y="122588"/>
                  <a:pt x="90153" y="117240"/>
                </a:cubicBezTo>
                <a:cubicBezTo>
                  <a:pt x="107799" y="109677"/>
                  <a:pt x="124496" y="100068"/>
                  <a:pt x="141668" y="91482"/>
                </a:cubicBezTo>
                <a:cubicBezTo>
                  <a:pt x="171719" y="95775"/>
                  <a:pt x="208500" y="84928"/>
                  <a:pt x="231820" y="104361"/>
                </a:cubicBezTo>
                <a:cubicBezTo>
                  <a:pt x="245418" y="115693"/>
                  <a:pt x="228759" y="141149"/>
                  <a:pt x="218941" y="155877"/>
                </a:cubicBezTo>
                <a:cubicBezTo>
                  <a:pt x="202439" y="180630"/>
                  <a:pt x="165669" y="184227"/>
                  <a:pt x="141668" y="194513"/>
                </a:cubicBezTo>
                <a:cubicBezTo>
                  <a:pt x="124022" y="202076"/>
                  <a:pt x="107325" y="211685"/>
                  <a:pt x="90153" y="220271"/>
                </a:cubicBezTo>
                <a:cubicBezTo>
                  <a:pt x="2172" y="185078"/>
                  <a:pt x="-18257" y="200768"/>
                  <a:pt x="38637" y="52846"/>
                </a:cubicBezTo>
                <a:cubicBezTo>
                  <a:pt x="45529" y="34927"/>
                  <a:pt x="71147" y="29803"/>
                  <a:pt x="90153" y="27088"/>
                </a:cubicBezTo>
                <a:cubicBezTo>
                  <a:pt x="132651" y="21017"/>
                  <a:pt x="176012" y="27088"/>
                  <a:pt x="218941" y="27088"/>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sp>
        <p:nvSpPr>
          <p:cNvPr id="3" name="TextBox 2"/>
          <p:cNvSpPr txBox="1"/>
          <p:nvPr/>
        </p:nvSpPr>
        <p:spPr>
          <a:xfrm>
            <a:off x="3410122" y="5257799"/>
            <a:ext cx="914400" cy="381000"/>
          </a:xfrm>
          <a:prstGeom prst="rect">
            <a:avLst/>
          </a:prstGeom>
          <a:noFill/>
        </p:spPr>
        <p:txBody>
          <a:bodyPr wrap="square" rtlCol="0">
            <a:spAutoFit/>
          </a:bodyPr>
          <a:lstStyle/>
          <a:p>
            <a:r>
              <a:rPr lang="en-US" dirty="0" smtClean="0"/>
              <a:t>black</a:t>
            </a:r>
            <a:endParaRPr lang="en-GB"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Color Theorem (Region Coloring)</a:t>
            </a:r>
            <a:endParaRPr lang="en-GB" dirty="0"/>
          </a:p>
        </p:txBody>
      </p:sp>
      <p:sp>
        <p:nvSpPr>
          <p:cNvPr id="3" name="Content Placeholder 2"/>
          <p:cNvSpPr>
            <a:spLocks noGrp="1"/>
          </p:cNvSpPr>
          <p:nvPr>
            <p:ph idx="1"/>
          </p:nvPr>
        </p:nvSpPr>
        <p:spPr>
          <a:xfrm>
            <a:off x="1182688" y="2017713"/>
            <a:ext cx="7772400" cy="1258886"/>
          </a:xfrm>
        </p:spPr>
        <p:txBody>
          <a:bodyPr/>
          <a:lstStyle/>
          <a:p>
            <a:r>
              <a:rPr lang="en-US" dirty="0" smtClean="0"/>
              <a:t>If a graph is planar, it can be properly colored using 4 colors.</a:t>
            </a:r>
            <a:endParaRPr lang="en-GB" dirty="0"/>
          </a:p>
        </p:txBody>
      </p:sp>
      <p:cxnSp>
        <p:nvCxnSpPr>
          <p:cNvPr id="5" name="Straight Connector 4"/>
          <p:cNvCxnSpPr/>
          <p:nvPr/>
        </p:nvCxnSpPr>
        <p:spPr bwMode="auto">
          <a:xfrm>
            <a:off x="2971800" y="3962400"/>
            <a:ext cx="2743200" cy="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Connector 6"/>
          <p:cNvCxnSpPr/>
          <p:nvPr/>
        </p:nvCxnSpPr>
        <p:spPr bwMode="auto">
          <a:xfrm>
            <a:off x="2971800" y="3962400"/>
            <a:ext cx="0" cy="16002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8"/>
          <p:cNvCxnSpPr/>
          <p:nvPr/>
        </p:nvCxnSpPr>
        <p:spPr bwMode="auto">
          <a:xfrm>
            <a:off x="2971800" y="5562600"/>
            <a:ext cx="2743200" cy="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0"/>
          <p:cNvCxnSpPr/>
          <p:nvPr/>
        </p:nvCxnSpPr>
        <p:spPr bwMode="auto">
          <a:xfrm>
            <a:off x="5715000" y="3962400"/>
            <a:ext cx="0" cy="16002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a:off x="2971800" y="3962400"/>
            <a:ext cx="2743200" cy="16002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p:nvPr/>
        </p:nvCxnSpPr>
        <p:spPr bwMode="auto">
          <a:xfrm>
            <a:off x="5715000" y="3962400"/>
            <a:ext cx="1066800" cy="8382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p:cNvCxnSpPr/>
          <p:nvPr/>
        </p:nvCxnSpPr>
        <p:spPr bwMode="auto">
          <a:xfrm flipH="1">
            <a:off x="5715000" y="4800600"/>
            <a:ext cx="1066800" cy="7620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Box 17"/>
          <p:cNvSpPr txBox="1"/>
          <p:nvPr/>
        </p:nvSpPr>
        <p:spPr>
          <a:xfrm flipH="1">
            <a:off x="4293221" y="4122843"/>
            <a:ext cx="977589" cy="369332"/>
          </a:xfrm>
          <a:prstGeom prst="rect">
            <a:avLst/>
          </a:prstGeom>
          <a:noFill/>
        </p:spPr>
        <p:txBody>
          <a:bodyPr wrap="square" rtlCol="0">
            <a:spAutoFit/>
          </a:bodyPr>
          <a:lstStyle/>
          <a:p>
            <a:r>
              <a:rPr lang="en-US" dirty="0" smtClean="0"/>
              <a:t>1, Red</a:t>
            </a:r>
            <a:endParaRPr lang="en-GB" dirty="0"/>
          </a:p>
        </p:txBody>
      </p:sp>
      <p:sp>
        <p:nvSpPr>
          <p:cNvPr id="19" name="TextBox 18"/>
          <p:cNvSpPr txBox="1"/>
          <p:nvPr/>
        </p:nvSpPr>
        <p:spPr>
          <a:xfrm flipH="1">
            <a:off x="5804209" y="4955680"/>
            <a:ext cx="977590" cy="369332"/>
          </a:xfrm>
          <a:prstGeom prst="rect">
            <a:avLst/>
          </a:prstGeom>
          <a:noFill/>
        </p:spPr>
        <p:txBody>
          <a:bodyPr wrap="square" rtlCol="0">
            <a:spAutoFit/>
          </a:bodyPr>
          <a:lstStyle/>
          <a:p>
            <a:r>
              <a:rPr lang="en-US" dirty="0" smtClean="0"/>
              <a:t>4, Blue</a:t>
            </a:r>
            <a:endParaRPr lang="en-GB" dirty="0"/>
          </a:p>
        </p:txBody>
      </p:sp>
      <p:sp>
        <p:nvSpPr>
          <p:cNvPr id="20" name="TextBox 19"/>
          <p:cNvSpPr txBox="1"/>
          <p:nvPr/>
        </p:nvSpPr>
        <p:spPr>
          <a:xfrm flipH="1">
            <a:off x="5702185" y="4234933"/>
            <a:ext cx="1232210" cy="369332"/>
          </a:xfrm>
          <a:prstGeom prst="rect">
            <a:avLst/>
          </a:prstGeom>
          <a:noFill/>
        </p:spPr>
        <p:txBody>
          <a:bodyPr wrap="square" rtlCol="0">
            <a:spAutoFit/>
          </a:bodyPr>
          <a:lstStyle/>
          <a:p>
            <a:r>
              <a:rPr lang="en-US" dirty="0" smtClean="0"/>
              <a:t>3, Green</a:t>
            </a:r>
            <a:endParaRPr lang="en-GB" dirty="0"/>
          </a:p>
        </p:txBody>
      </p:sp>
      <p:sp>
        <p:nvSpPr>
          <p:cNvPr id="21" name="TextBox 20"/>
          <p:cNvSpPr txBox="1"/>
          <p:nvPr/>
        </p:nvSpPr>
        <p:spPr>
          <a:xfrm flipH="1">
            <a:off x="3521366" y="4876798"/>
            <a:ext cx="1355433" cy="369332"/>
          </a:xfrm>
          <a:prstGeom prst="rect">
            <a:avLst/>
          </a:prstGeom>
          <a:noFill/>
        </p:spPr>
        <p:txBody>
          <a:bodyPr wrap="square" rtlCol="0">
            <a:spAutoFit/>
          </a:bodyPr>
          <a:lstStyle/>
          <a:p>
            <a:r>
              <a:rPr lang="en-US" dirty="0" smtClean="0"/>
              <a:t>2, Green</a:t>
            </a:r>
            <a:endParaRPr lang="en-GB" dirty="0"/>
          </a:p>
        </p:txBody>
      </p:sp>
      <p:cxnSp>
        <p:nvCxnSpPr>
          <p:cNvPr id="23" name="Straight Connector 22"/>
          <p:cNvCxnSpPr/>
          <p:nvPr/>
        </p:nvCxnSpPr>
        <p:spPr bwMode="auto">
          <a:xfrm>
            <a:off x="5714999" y="4762500"/>
            <a:ext cx="1066801" cy="38099"/>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Box 23"/>
          <p:cNvSpPr txBox="1"/>
          <p:nvPr/>
        </p:nvSpPr>
        <p:spPr>
          <a:xfrm flipH="1">
            <a:off x="6248398" y="3335120"/>
            <a:ext cx="1219201" cy="369332"/>
          </a:xfrm>
          <a:prstGeom prst="rect">
            <a:avLst/>
          </a:prstGeom>
          <a:noFill/>
        </p:spPr>
        <p:txBody>
          <a:bodyPr wrap="square" rtlCol="0">
            <a:spAutoFit/>
          </a:bodyPr>
          <a:lstStyle/>
          <a:p>
            <a:r>
              <a:rPr lang="en-US" dirty="0" smtClean="0"/>
              <a:t>5, Yellow</a:t>
            </a:r>
            <a:endParaRPr lang="en-GB" dirty="0"/>
          </a:p>
        </p:txBody>
      </p:sp>
      <p:sp>
        <p:nvSpPr>
          <p:cNvPr id="25" name="TextBox 24"/>
          <p:cNvSpPr txBox="1"/>
          <p:nvPr/>
        </p:nvSpPr>
        <p:spPr>
          <a:xfrm>
            <a:off x="1752600" y="6019800"/>
            <a:ext cx="6705600" cy="369332"/>
          </a:xfrm>
          <a:prstGeom prst="rect">
            <a:avLst/>
          </a:prstGeom>
          <a:noFill/>
        </p:spPr>
        <p:txBody>
          <a:bodyPr wrap="square" rtlCol="0">
            <a:spAutoFit/>
          </a:bodyPr>
          <a:lstStyle/>
          <a:p>
            <a:r>
              <a:rPr lang="en-US" dirty="0" smtClean="0"/>
              <a:t>Total colors = 4</a:t>
            </a:r>
            <a:endParaRPr lang="en-GB" dirty="0"/>
          </a:p>
        </p:txBody>
      </p:sp>
    </p:spTree>
    <p:extLst>
      <p:ext uri="{BB962C8B-B14F-4D97-AF65-F5344CB8AC3E}">
        <p14:creationId xmlns:p14="http://schemas.microsoft.com/office/powerpoint/2010/main" val="208558476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a:t>Vertex Covering Problem</a:t>
            </a:r>
          </a:p>
        </p:txBody>
      </p:sp>
      <p:sp>
        <p:nvSpPr>
          <p:cNvPr id="137219" name="Rectangle 3"/>
          <p:cNvSpPr>
            <a:spLocks noGrp="1" noChangeArrowheads="1"/>
          </p:cNvSpPr>
          <p:nvPr>
            <p:ph type="body" idx="1"/>
          </p:nvPr>
        </p:nvSpPr>
        <p:spPr/>
        <p:txBody>
          <a:bodyPr/>
          <a:lstStyle/>
          <a:p>
            <a:r>
              <a:rPr lang="en-US" sz="2000" b="1"/>
              <a:t>The Four color theorem:</a:t>
            </a:r>
            <a:r>
              <a:rPr lang="en-US" sz="2000"/>
              <a:t> the chromatic number of a planar graph is no greater than 4</a:t>
            </a:r>
          </a:p>
          <a:p>
            <a:r>
              <a:rPr lang="en-US" sz="2000">
                <a:solidFill>
                  <a:srgbClr val="237AC1"/>
                </a:solidFill>
              </a:rPr>
              <a:t>Example: G1 chromatic number = 3, G2 chromatic number = 4</a:t>
            </a:r>
          </a:p>
          <a:p>
            <a:r>
              <a:rPr lang="en-US" sz="2000">
                <a:solidFill>
                  <a:srgbClr val="237AC1"/>
                </a:solidFill>
              </a:rPr>
              <a:t>(Most proofs rely on case by case analysis).</a:t>
            </a:r>
          </a:p>
          <a:p>
            <a:endParaRPr lang="en-US" sz="2000">
              <a:solidFill>
                <a:srgbClr val="237AC1"/>
              </a:solidFill>
            </a:endParaRPr>
          </a:p>
        </p:txBody>
      </p:sp>
      <p:sp>
        <p:nvSpPr>
          <p:cNvPr id="137220" name="Oval 4"/>
          <p:cNvSpPr>
            <a:spLocks noChangeArrowheads="1"/>
          </p:cNvSpPr>
          <p:nvPr/>
        </p:nvSpPr>
        <p:spPr bwMode="auto">
          <a:xfrm>
            <a:off x="2286000" y="42672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7221" name="Oval 5"/>
          <p:cNvSpPr>
            <a:spLocks noChangeArrowheads="1"/>
          </p:cNvSpPr>
          <p:nvPr/>
        </p:nvSpPr>
        <p:spPr bwMode="auto">
          <a:xfrm>
            <a:off x="3429000" y="4267200"/>
            <a:ext cx="152400" cy="1524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7222" name="Oval 6"/>
          <p:cNvSpPr>
            <a:spLocks noChangeArrowheads="1"/>
          </p:cNvSpPr>
          <p:nvPr/>
        </p:nvSpPr>
        <p:spPr bwMode="auto">
          <a:xfrm>
            <a:off x="2286000" y="5181600"/>
            <a:ext cx="152400" cy="1524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7223" name="Oval 7"/>
          <p:cNvSpPr>
            <a:spLocks noChangeArrowheads="1"/>
          </p:cNvSpPr>
          <p:nvPr/>
        </p:nvSpPr>
        <p:spPr bwMode="auto">
          <a:xfrm>
            <a:off x="3429000" y="5181600"/>
            <a:ext cx="152400" cy="152400"/>
          </a:xfrm>
          <a:prstGeom prst="ellipse">
            <a:avLst/>
          </a:prstGeom>
          <a:solidFill>
            <a:schemeClr val="tx2"/>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7224" name="Oval 8"/>
          <p:cNvSpPr>
            <a:spLocks noChangeArrowheads="1"/>
          </p:cNvSpPr>
          <p:nvPr/>
        </p:nvSpPr>
        <p:spPr bwMode="auto">
          <a:xfrm>
            <a:off x="4038600" y="4724400"/>
            <a:ext cx="152400" cy="152400"/>
          </a:xfrm>
          <a:prstGeom prst="ellipse">
            <a:avLst/>
          </a:prstGeom>
          <a:solidFill>
            <a:schemeClr va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7225" name="Oval 9"/>
          <p:cNvSpPr>
            <a:spLocks noChangeArrowheads="1"/>
          </p:cNvSpPr>
          <p:nvPr/>
        </p:nvSpPr>
        <p:spPr bwMode="auto">
          <a:xfrm>
            <a:off x="1676400" y="4724400"/>
            <a:ext cx="152400" cy="152400"/>
          </a:xfrm>
          <a:prstGeom prst="ellipse">
            <a:avLst/>
          </a:prstGeom>
          <a:solidFill>
            <a:schemeClr va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7226" name="Oval 10"/>
          <p:cNvSpPr>
            <a:spLocks noChangeArrowheads="1"/>
          </p:cNvSpPr>
          <p:nvPr/>
        </p:nvSpPr>
        <p:spPr bwMode="auto">
          <a:xfrm>
            <a:off x="5867400" y="42672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7227" name="Oval 11"/>
          <p:cNvSpPr>
            <a:spLocks noChangeArrowheads="1"/>
          </p:cNvSpPr>
          <p:nvPr/>
        </p:nvSpPr>
        <p:spPr bwMode="auto">
          <a:xfrm>
            <a:off x="5257800" y="4724400"/>
            <a:ext cx="152400" cy="152400"/>
          </a:xfrm>
          <a:prstGeom prst="ellipse">
            <a:avLst/>
          </a:prstGeom>
          <a:solidFill>
            <a:schemeClr val="accent2"/>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7228" name="Oval 12"/>
          <p:cNvSpPr>
            <a:spLocks noChangeArrowheads="1"/>
          </p:cNvSpPr>
          <p:nvPr/>
        </p:nvSpPr>
        <p:spPr bwMode="auto">
          <a:xfrm>
            <a:off x="6781800" y="5257800"/>
            <a:ext cx="152400" cy="152400"/>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7229" name="Oval 13"/>
          <p:cNvSpPr>
            <a:spLocks noChangeArrowheads="1"/>
          </p:cNvSpPr>
          <p:nvPr/>
        </p:nvSpPr>
        <p:spPr bwMode="auto">
          <a:xfrm>
            <a:off x="5867400" y="5257800"/>
            <a:ext cx="152400" cy="1524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7230" name="Oval 14"/>
          <p:cNvSpPr>
            <a:spLocks noChangeArrowheads="1"/>
          </p:cNvSpPr>
          <p:nvPr/>
        </p:nvSpPr>
        <p:spPr bwMode="auto">
          <a:xfrm>
            <a:off x="6705600" y="4267200"/>
            <a:ext cx="152400" cy="1524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7231" name="Oval 15"/>
          <p:cNvSpPr>
            <a:spLocks noChangeArrowheads="1"/>
          </p:cNvSpPr>
          <p:nvPr/>
        </p:nvSpPr>
        <p:spPr bwMode="auto">
          <a:xfrm>
            <a:off x="7391400" y="4724400"/>
            <a:ext cx="152400" cy="152400"/>
          </a:xfrm>
          <a:prstGeom prst="ellipse">
            <a:avLst/>
          </a:prstGeom>
          <a:solidFill>
            <a:schemeClr va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7232" name="Oval 16"/>
          <p:cNvSpPr>
            <a:spLocks noChangeArrowheads="1"/>
          </p:cNvSpPr>
          <p:nvPr/>
        </p:nvSpPr>
        <p:spPr bwMode="auto">
          <a:xfrm>
            <a:off x="2819400" y="4724400"/>
            <a:ext cx="152400" cy="152400"/>
          </a:xfrm>
          <a:prstGeom prst="ellipse">
            <a:avLst/>
          </a:prstGeom>
          <a:solidFill>
            <a:schemeClr va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7233" name="Oval 17"/>
          <p:cNvSpPr>
            <a:spLocks noChangeArrowheads="1"/>
          </p:cNvSpPr>
          <p:nvPr/>
        </p:nvSpPr>
        <p:spPr bwMode="auto">
          <a:xfrm>
            <a:off x="6324600" y="4800600"/>
            <a:ext cx="152400" cy="152400"/>
          </a:xfrm>
          <a:prstGeom prst="ellipse">
            <a:avLst/>
          </a:prstGeom>
          <a:solidFill>
            <a:schemeClr va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7234" name="Line 18"/>
          <p:cNvSpPr>
            <a:spLocks noChangeShapeType="1"/>
          </p:cNvSpPr>
          <p:nvPr/>
        </p:nvSpPr>
        <p:spPr bwMode="auto">
          <a:xfrm>
            <a:off x="2438400" y="44196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7235" name="Line 19"/>
          <p:cNvSpPr>
            <a:spLocks noChangeShapeType="1"/>
          </p:cNvSpPr>
          <p:nvPr/>
        </p:nvSpPr>
        <p:spPr bwMode="auto">
          <a:xfrm flipV="1">
            <a:off x="2971800" y="44196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7236" name="Line 20"/>
          <p:cNvSpPr>
            <a:spLocks noChangeShapeType="1"/>
          </p:cNvSpPr>
          <p:nvPr/>
        </p:nvSpPr>
        <p:spPr bwMode="auto">
          <a:xfrm>
            <a:off x="2971800" y="4800600"/>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7237" name="Line 21"/>
          <p:cNvSpPr>
            <a:spLocks noChangeShapeType="1"/>
          </p:cNvSpPr>
          <p:nvPr/>
        </p:nvSpPr>
        <p:spPr bwMode="auto">
          <a:xfrm flipV="1">
            <a:off x="2438400" y="48768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7238" name="Line 22"/>
          <p:cNvSpPr>
            <a:spLocks noChangeShapeType="1"/>
          </p:cNvSpPr>
          <p:nvPr/>
        </p:nvSpPr>
        <p:spPr bwMode="auto">
          <a:xfrm>
            <a:off x="2362200" y="4419600"/>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7239" name="Line 23"/>
          <p:cNvSpPr>
            <a:spLocks noChangeShapeType="1"/>
          </p:cNvSpPr>
          <p:nvPr/>
        </p:nvSpPr>
        <p:spPr bwMode="auto">
          <a:xfrm>
            <a:off x="2438400" y="43434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7240" name="Line 24"/>
          <p:cNvSpPr>
            <a:spLocks noChangeShapeType="1"/>
          </p:cNvSpPr>
          <p:nvPr/>
        </p:nvSpPr>
        <p:spPr bwMode="auto">
          <a:xfrm>
            <a:off x="3505200" y="4419600"/>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7241" name="Line 25"/>
          <p:cNvSpPr>
            <a:spLocks noChangeShapeType="1"/>
          </p:cNvSpPr>
          <p:nvPr/>
        </p:nvSpPr>
        <p:spPr bwMode="auto">
          <a:xfrm>
            <a:off x="2438400" y="52578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7242" name="Line 26"/>
          <p:cNvSpPr>
            <a:spLocks noChangeShapeType="1"/>
          </p:cNvSpPr>
          <p:nvPr/>
        </p:nvSpPr>
        <p:spPr bwMode="auto">
          <a:xfrm flipV="1">
            <a:off x="1828800" y="44196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7243" name="Line 27"/>
          <p:cNvSpPr>
            <a:spLocks noChangeShapeType="1"/>
          </p:cNvSpPr>
          <p:nvPr/>
        </p:nvSpPr>
        <p:spPr bwMode="auto">
          <a:xfrm>
            <a:off x="1828800" y="48768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7244" name="Line 28"/>
          <p:cNvSpPr>
            <a:spLocks noChangeShapeType="1"/>
          </p:cNvSpPr>
          <p:nvPr/>
        </p:nvSpPr>
        <p:spPr bwMode="auto">
          <a:xfrm>
            <a:off x="3581400" y="4343400"/>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7245" name="Line 29"/>
          <p:cNvSpPr>
            <a:spLocks noChangeShapeType="1"/>
          </p:cNvSpPr>
          <p:nvPr/>
        </p:nvSpPr>
        <p:spPr bwMode="auto">
          <a:xfrm flipV="1">
            <a:off x="3581400" y="48768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7246" name="Line 30"/>
          <p:cNvSpPr>
            <a:spLocks noChangeShapeType="1"/>
          </p:cNvSpPr>
          <p:nvPr/>
        </p:nvSpPr>
        <p:spPr bwMode="auto">
          <a:xfrm>
            <a:off x="6019800" y="4419600"/>
            <a:ext cx="304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7247" name="Line 31"/>
          <p:cNvSpPr>
            <a:spLocks noChangeShapeType="1"/>
          </p:cNvSpPr>
          <p:nvPr/>
        </p:nvSpPr>
        <p:spPr bwMode="auto">
          <a:xfrm flipV="1">
            <a:off x="6477000" y="4419600"/>
            <a:ext cx="304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7248" name="Line 32"/>
          <p:cNvSpPr>
            <a:spLocks noChangeShapeType="1"/>
          </p:cNvSpPr>
          <p:nvPr/>
        </p:nvSpPr>
        <p:spPr bwMode="auto">
          <a:xfrm>
            <a:off x="6477000" y="4953000"/>
            <a:ext cx="304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7249" name="Line 33"/>
          <p:cNvSpPr>
            <a:spLocks noChangeShapeType="1"/>
          </p:cNvSpPr>
          <p:nvPr/>
        </p:nvSpPr>
        <p:spPr bwMode="auto">
          <a:xfrm flipV="1">
            <a:off x="6019800" y="4953000"/>
            <a:ext cx="304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7250" name="Line 34"/>
          <p:cNvSpPr>
            <a:spLocks noChangeShapeType="1"/>
          </p:cNvSpPr>
          <p:nvPr/>
        </p:nvSpPr>
        <p:spPr bwMode="auto">
          <a:xfrm>
            <a:off x="6019800" y="4343400"/>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7251" name="Line 35"/>
          <p:cNvSpPr>
            <a:spLocks noChangeShapeType="1"/>
          </p:cNvSpPr>
          <p:nvPr/>
        </p:nvSpPr>
        <p:spPr bwMode="auto">
          <a:xfrm>
            <a:off x="6019800" y="5334000"/>
            <a:ext cx="76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7252" name="Line 36"/>
          <p:cNvSpPr>
            <a:spLocks noChangeShapeType="1"/>
          </p:cNvSpPr>
          <p:nvPr/>
        </p:nvSpPr>
        <p:spPr bwMode="auto">
          <a:xfrm>
            <a:off x="5943600" y="4419600"/>
            <a:ext cx="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7253" name="Line 37"/>
          <p:cNvSpPr>
            <a:spLocks noChangeShapeType="1"/>
          </p:cNvSpPr>
          <p:nvPr/>
        </p:nvSpPr>
        <p:spPr bwMode="auto">
          <a:xfrm>
            <a:off x="6781800" y="4419600"/>
            <a:ext cx="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7254" name="Line 38"/>
          <p:cNvSpPr>
            <a:spLocks noChangeShapeType="1"/>
          </p:cNvSpPr>
          <p:nvPr/>
        </p:nvSpPr>
        <p:spPr bwMode="auto">
          <a:xfrm flipV="1">
            <a:off x="5410200" y="44196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7255" name="Line 39"/>
          <p:cNvSpPr>
            <a:spLocks noChangeShapeType="1"/>
          </p:cNvSpPr>
          <p:nvPr/>
        </p:nvSpPr>
        <p:spPr bwMode="auto">
          <a:xfrm>
            <a:off x="5410200" y="4876800"/>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7256" name="Line 40"/>
          <p:cNvSpPr>
            <a:spLocks noChangeShapeType="1"/>
          </p:cNvSpPr>
          <p:nvPr/>
        </p:nvSpPr>
        <p:spPr bwMode="auto">
          <a:xfrm>
            <a:off x="6858000" y="4419600"/>
            <a:ext cx="5334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7257" name="Line 41"/>
          <p:cNvSpPr>
            <a:spLocks noChangeShapeType="1"/>
          </p:cNvSpPr>
          <p:nvPr/>
        </p:nvSpPr>
        <p:spPr bwMode="auto">
          <a:xfrm flipV="1">
            <a:off x="6934200" y="4876800"/>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7259" name="Freeform 43"/>
          <p:cNvSpPr>
            <a:spLocks/>
          </p:cNvSpPr>
          <p:nvPr/>
        </p:nvSpPr>
        <p:spPr bwMode="auto">
          <a:xfrm>
            <a:off x="5334000" y="3657600"/>
            <a:ext cx="2124075" cy="1066800"/>
          </a:xfrm>
          <a:custGeom>
            <a:avLst/>
            <a:gdLst>
              <a:gd name="T0" fmla="*/ 0 w 1338"/>
              <a:gd name="T1" fmla="*/ 549 h 555"/>
              <a:gd name="T2" fmla="*/ 27 w 1338"/>
              <a:gd name="T3" fmla="*/ 488 h 555"/>
              <a:gd name="T4" fmla="*/ 95 w 1338"/>
              <a:gd name="T5" fmla="*/ 278 h 555"/>
              <a:gd name="T6" fmla="*/ 170 w 1338"/>
              <a:gd name="T7" fmla="*/ 217 h 555"/>
              <a:gd name="T8" fmla="*/ 258 w 1338"/>
              <a:gd name="T9" fmla="*/ 149 h 555"/>
              <a:gd name="T10" fmla="*/ 319 w 1338"/>
              <a:gd name="T11" fmla="*/ 101 h 555"/>
              <a:gd name="T12" fmla="*/ 359 w 1338"/>
              <a:gd name="T13" fmla="*/ 74 h 555"/>
              <a:gd name="T14" fmla="*/ 380 w 1338"/>
              <a:gd name="T15" fmla="*/ 54 h 555"/>
              <a:gd name="T16" fmla="*/ 420 w 1338"/>
              <a:gd name="T17" fmla="*/ 40 h 555"/>
              <a:gd name="T18" fmla="*/ 515 w 1338"/>
              <a:gd name="T19" fmla="*/ 0 h 555"/>
              <a:gd name="T20" fmla="*/ 1010 w 1338"/>
              <a:gd name="T21" fmla="*/ 7 h 555"/>
              <a:gd name="T22" fmla="*/ 1098 w 1338"/>
              <a:gd name="T23" fmla="*/ 34 h 555"/>
              <a:gd name="T24" fmla="*/ 1152 w 1338"/>
              <a:gd name="T25" fmla="*/ 88 h 555"/>
              <a:gd name="T26" fmla="*/ 1166 w 1338"/>
              <a:gd name="T27" fmla="*/ 108 h 555"/>
              <a:gd name="T28" fmla="*/ 1193 w 1338"/>
              <a:gd name="T29" fmla="*/ 115 h 555"/>
              <a:gd name="T30" fmla="*/ 1220 w 1338"/>
              <a:gd name="T31" fmla="*/ 156 h 555"/>
              <a:gd name="T32" fmla="*/ 1240 w 1338"/>
              <a:gd name="T33" fmla="*/ 217 h 555"/>
              <a:gd name="T34" fmla="*/ 1274 w 1338"/>
              <a:gd name="T35" fmla="*/ 339 h 555"/>
              <a:gd name="T36" fmla="*/ 1294 w 1338"/>
              <a:gd name="T37" fmla="*/ 433 h 555"/>
              <a:gd name="T38" fmla="*/ 1335 w 1338"/>
              <a:gd name="T39" fmla="*/ 515 h 555"/>
              <a:gd name="T40" fmla="*/ 1335 w 1338"/>
              <a:gd name="T41" fmla="*/ 555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38" h="555">
                <a:moveTo>
                  <a:pt x="0" y="549"/>
                </a:moveTo>
                <a:cubicBezTo>
                  <a:pt x="14" y="528"/>
                  <a:pt x="19" y="511"/>
                  <a:pt x="27" y="488"/>
                </a:cubicBezTo>
                <a:cubicBezTo>
                  <a:pt x="32" y="427"/>
                  <a:pt x="35" y="317"/>
                  <a:pt x="95" y="278"/>
                </a:cubicBezTo>
                <a:cubicBezTo>
                  <a:pt x="115" y="248"/>
                  <a:pt x="135" y="227"/>
                  <a:pt x="170" y="217"/>
                </a:cubicBezTo>
                <a:cubicBezTo>
                  <a:pt x="203" y="191"/>
                  <a:pt x="219" y="168"/>
                  <a:pt x="258" y="149"/>
                </a:cubicBezTo>
                <a:cubicBezTo>
                  <a:pt x="276" y="121"/>
                  <a:pt x="293" y="120"/>
                  <a:pt x="319" y="101"/>
                </a:cubicBezTo>
                <a:cubicBezTo>
                  <a:pt x="363" y="70"/>
                  <a:pt x="316" y="89"/>
                  <a:pt x="359" y="74"/>
                </a:cubicBezTo>
                <a:cubicBezTo>
                  <a:pt x="366" y="67"/>
                  <a:pt x="372" y="59"/>
                  <a:pt x="380" y="54"/>
                </a:cubicBezTo>
                <a:cubicBezTo>
                  <a:pt x="392" y="47"/>
                  <a:pt x="420" y="40"/>
                  <a:pt x="420" y="40"/>
                </a:cubicBezTo>
                <a:cubicBezTo>
                  <a:pt x="448" y="14"/>
                  <a:pt x="480" y="12"/>
                  <a:pt x="515" y="0"/>
                </a:cubicBezTo>
                <a:cubicBezTo>
                  <a:pt x="680" y="2"/>
                  <a:pt x="845" y="3"/>
                  <a:pt x="1010" y="7"/>
                </a:cubicBezTo>
                <a:cubicBezTo>
                  <a:pt x="1041" y="8"/>
                  <a:pt x="1098" y="34"/>
                  <a:pt x="1098" y="34"/>
                </a:cubicBezTo>
                <a:cubicBezTo>
                  <a:pt x="1117" y="53"/>
                  <a:pt x="1130" y="72"/>
                  <a:pt x="1152" y="88"/>
                </a:cubicBezTo>
                <a:cubicBezTo>
                  <a:pt x="1157" y="95"/>
                  <a:pt x="1159" y="104"/>
                  <a:pt x="1166" y="108"/>
                </a:cubicBezTo>
                <a:cubicBezTo>
                  <a:pt x="1174" y="113"/>
                  <a:pt x="1186" y="109"/>
                  <a:pt x="1193" y="115"/>
                </a:cubicBezTo>
                <a:cubicBezTo>
                  <a:pt x="1205" y="126"/>
                  <a:pt x="1211" y="142"/>
                  <a:pt x="1220" y="156"/>
                </a:cubicBezTo>
                <a:cubicBezTo>
                  <a:pt x="1232" y="174"/>
                  <a:pt x="1240" y="217"/>
                  <a:pt x="1240" y="217"/>
                </a:cubicBezTo>
                <a:cubicBezTo>
                  <a:pt x="1244" y="266"/>
                  <a:pt x="1234" y="311"/>
                  <a:pt x="1274" y="339"/>
                </a:cubicBezTo>
                <a:cubicBezTo>
                  <a:pt x="1307" y="434"/>
                  <a:pt x="1269" y="316"/>
                  <a:pt x="1294" y="433"/>
                </a:cubicBezTo>
                <a:cubicBezTo>
                  <a:pt x="1302" y="469"/>
                  <a:pt x="1329" y="487"/>
                  <a:pt x="1335" y="515"/>
                </a:cubicBezTo>
                <a:cubicBezTo>
                  <a:pt x="1338" y="528"/>
                  <a:pt x="1335" y="542"/>
                  <a:pt x="1335" y="555"/>
                </a:cubicBez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7260" name="Rectangle 44"/>
          <p:cNvSpPr>
            <a:spLocks noChangeArrowheads="1"/>
          </p:cNvSpPr>
          <p:nvPr/>
        </p:nvSpPr>
        <p:spPr bwMode="auto">
          <a:xfrm>
            <a:off x="2667000" y="59436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G1</a:t>
            </a:r>
            <a:endParaRPr lang="en-US" baseline="-25000"/>
          </a:p>
        </p:txBody>
      </p:sp>
      <p:sp>
        <p:nvSpPr>
          <p:cNvPr id="137261" name="Rectangle 45"/>
          <p:cNvSpPr>
            <a:spLocks noChangeArrowheads="1"/>
          </p:cNvSpPr>
          <p:nvPr/>
        </p:nvSpPr>
        <p:spPr bwMode="auto">
          <a:xfrm>
            <a:off x="6248400" y="59436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G2</a:t>
            </a:r>
            <a:endParaRPr lang="en-US" baseline="-2500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is a circuit less connected graph</a:t>
            </a:r>
            <a:endParaRPr lang="en-GB" dirty="0"/>
          </a:p>
        </p:txBody>
      </p:sp>
      <p:sp>
        <p:nvSpPr>
          <p:cNvPr id="4" name="Oval 3"/>
          <p:cNvSpPr/>
          <p:nvPr/>
        </p:nvSpPr>
        <p:spPr bwMode="auto">
          <a:xfrm>
            <a:off x="609600" y="3657600"/>
            <a:ext cx="152400" cy="152400"/>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sp>
        <p:nvSpPr>
          <p:cNvPr id="5" name="Oval 4"/>
          <p:cNvSpPr/>
          <p:nvPr/>
        </p:nvSpPr>
        <p:spPr bwMode="auto">
          <a:xfrm>
            <a:off x="2362200" y="2971800"/>
            <a:ext cx="152400" cy="76200"/>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cxnSp>
        <p:nvCxnSpPr>
          <p:cNvPr id="7" name="Straight Connector 6"/>
          <p:cNvCxnSpPr>
            <a:stCxn id="5" idx="4"/>
          </p:cNvCxnSpPr>
          <p:nvPr/>
        </p:nvCxnSpPr>
        <p:spPr bwMode="auto">
          <a:xfrm>
            <a:off x="2438400" y="3048000"/>
            <a:ext cx="0" cy="12192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Oval 7"/>
          <p:cNvSpPr/>
          <p:nvPr/>
        </p:nvSpPr>
        <p:spPr bwMode="auto">
          <a:xfrm>
            <a:off x="2362200" y="4267200"/>
            <a:ext cx="152400" cy="76200"/>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cxnSp>
        <p:nvCxnSpPr>
          <p:cNvPr id="10" name="Straight Connector 9"/>
          <p:cNvCxnSpPr/>
          <p:nvPr/>
        </p:nvCxnSpPr>
        <p:spPr bwMode="auto">
          <a:xfrm flipH="1">
            <a:off x="3733800" y="3048000"/>
            <a:ext cx="609600" cy="11430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p:cNvCxnSpPr/>
          <p:nvPr/>
        </p:nvCxnSpPr>
        <p:spPr bwMode="auto">
          <a:xfrm>
            <a:off x="4343400" y="3048000"/>
            <a:ext cx="609600" cy="11430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Oval 12"/>
          <p:cNvSpPr/>
          <p:nvPr/>
        </p:nvSpPr>
        <p:spPr bwMode="auto">
          <a:xfrm>
            <a:off x="5562600" y="2514600"/>
            <a:ext cx="152400" cy="76200"/>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cxnSp>
        <p:nvCxnSpPr>
          <p:cNvPr id="15" name="Straight Connector 14"/>
          <p:cNvCxnSpPr>
            <a:stCxn id="13" idx="0"/>
          </p:cNvCxnSpPr>
          <p:nvPr/>
        </p:nvCxnSpPr>
        <p:spPr bwMode="auto">
          <a:xfrm>
            <a:off x="5638800" y="2514600"/>
            <a:ext cx="0" cy="14478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Oval 15"/>
          <p:cNvSpPr/>
          <p:nvPr/>
        </p:nvSpPr>
        <p:spPr bwMode="auto">
          <a:xfrm>
            <a:off x="5562600" y="3810000"/>
            <a:ext cx="152400" cy="228600"/>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cxnSp>
        <p:nvCxnSpPr>
          <p:cNvPr id="18" name="Straight Connector 17"/>
          <p:cNvCxnSpPr>
            <a:stCxn id="16" idx="3"/>
          </p:cNvCxnSpPr>
          <p:nvPr/>
        </p:nvCxnSpPr>
        <p:spPr bwMode="auto">
          <a:xfrm flipH="1">
            <a:off x="5562600" y="4005122"/>
            <a:ext cx="22318" cy="1252678"/>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Oval 18"/>
          <p:cNvSpPr/>
          <p:nvPr/>
        </p:nvSpPr>
        <p:spPr bwMode="auto">
          <a:xfrm>
            <a:off x="5562600" y="5181600"/>
            <a:ext cx="152400" cy="228600"/>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sp>
        <p:nvSpPr>
          <p:cNvPr id="20" name="TextBox 19"/>
          <p:cNvSpPr txBox="1"/>
          <p:nvPr/>
        </p:nvSpPr>
        <p:spPr>
          <a:xfrm>
            <a:off x="381000" y="4876800"/>
            <a:ext cx="914400" cy="646331"/>
          </a:xfrm>
          <a:prstGeom prst="rect">
            <a:avLst/>
          </a:prstGeom>
          <a:noFill/>
        </p:spPr>
        <p:txBody>
          <a:bodyPr wrap="square" rtlCol="0">
            <a:spAutoFit/>
          </a:bodyPr>
          <a:lstStyle/>
          <a:p>
            <a:r>
              <a:rPr lang="en-US" dirty="0" smtClean="0"/>
              <a:t>N = 1, e = 0</a:t>
            </a:r>
            <a:endParaRPr lang="en-GB" dirty="0"/>
          </a:p>
        </p:txBody>
      </p:sp>
      <p:sp>
        <p:nvSpPr>
          <p:cNvPr id="21" name="TextBox 20"/>
          <p:cNvSpPr txBox="1"/>
          <p:nvPr/>
        </p:nvSpPr>
        <p:spPr>
          <a:xfrm>
            <a:off x="1905000" y="4661010"/>
            <a:ext cx="914400" cy="646331"/>
          </a:xfrm>
          <a:prstGeom prst="rect">
            <a:avLst/>
          </a:prstGeom>
          <a:noFill/>
        </p:spPr>
        <p:txBody>
          <a:bodyPr wrap="square" rtlCol="0">
            <a:spAutoFit/>
          </a:bodyPr>
          <a:lstStyle/>
          <a:p>
            <a:r>
              <a:rPr lang="en-US" dirty="0" smtClean="0"/>
              <a:t>N = 2, e = 1</a:t>
            </a:r>
            <a:endParaRPr lang="en-GB" dirty="0"/>
          </a:p>
        </p:txBody>
      </p:sp>
      <p:sp>
        <p:nvSpPr>
          <p:cNvPr id="22" name="TextBox 21"/>
          <p:cNvSpPr txBox="1"/>
          <p:nvPr/>
        </p:nvSpPr>
        <p:spPr>
          <a:xfrm>
            <a:off x="3962399" y="4812268"/>
            <a:ext cx="914400" cy="646331"/>
          </a:xfrm>
          <a:prstGeom prst="rect">
            <a:avLst/>
          </a:prstGeom>
          <a:noFill/>
        </p:spPr>
        <p:txBody>
          <a:bodyPr wrap="square" rtlCol="0">
            <a:spAutoFit/>
          </a:bodyPr>
          <a:lstStyle/>
          <a:p>
            <a:r>
              <a:rPr lang="en-US" dirty="0" smtClean="0"/>
              <a:t>N = 3, e =2 </a:t>
            </a:r>
            <a:endParaRPr lang="en-GB" dirty="0"/>
          </a:p>
        </p:txBody>
      </p:sp>
      <p:cxnSp>
        <p:nvCxnSpPr>
          <p:cNvPr id="24" name="Straight Connector 23"/>
          <p:cNvCxnSpPr/>
          <p:nvPr/>
        </p:nvCxnSpPr>
        <p:spPr bwMode="auto">
          <a:xfrm flipH="1">
            <a:off x="6172200" y="2926557"/>
            <a:ext cx="762000" cy="1112043"/>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25"/>
          <p:cNvCxnSpPr/>
          <p:nvPr/>
        </p:nvCxnSpPr>
        <p:spPr bwMode="auto">
          <a:xfrm>
            <a:off x="6934200" y="2971800"/>
            <a:ext cx="0" cy="10668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Connector 27"/>
          <p:cNvCxnSpPr/>
          <p:nvPr/>
        </p:nvCxnSpPr>
        <p:spPr bwMode="auto">
          <a:xfrm>
            <a:off x="6934200" y="2971800"/>
            <a:ext cx="838200" cy="9525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TextBox 28"/>
          <p:cNvSpPr txBox="1"/>
          <p:nvPr/>
        </p:nvSpPr>
        <p:spPr>
          <a:xfrm>
            <a:off x="381000" y="5943600"/>
            <a:ext cx="8001000" cy="369332"/>
          </a:xfrm>
          <a:prstGeom prst="rect">
            <a:avLst/>
          </a:prstGeom>
          <a:noFill/>
        </p:spPr>
        <p:txBody>
          <a:bodyPr wrap="square" rtlCol="0">
            <a:spAutoFit/>
          </a:bodyPr>
          <a:lstStyle/>
          <a:p>
            <a:r>
              <a:rPr lang="en-US" dirty="0" smtClean="0"/>
              <a:t>If there are n vertices in Tree, no. of edges = n-1</a:t>
            </a:r>
            <a:endParaRPr lang="en-GB" dirty="0"/>
          </a:p>
        </p:txBody>
      </p:sp>
      <p:sp>
        <p:nvSpPr>
          <p:cNvPr id="32" name="TextBox 31"/>
          <p:cNvSpPr txBox="1"/>
          <p:nvPr/>
        </p:nvSpPr>
        <p:spPr>
          <a:xfrm>
            <a:off x="1676400" y="1981200"/>
            <a:ext cx="4267200" cy="381000"/>
          </a:xfrm>
          <a:prstGeom prst="rect">
            <a:avLst/>
          </a:prstGeom>
          <a:noFill/>
        </p:spPr>
        <p:txBody>
          <a:bodyPr wrap="square" rtlCol="0">
            <a:spAutoFit/>
          </a:bodyPr>
          <a:lstStyle/>
          <a:p>
            <a:r>
              <a:rPr lang="en-US" dirty="0" smtClean="0"/>
              <a:t>Parent Node</a:t>
            </a:r>
            <a:endParaRPr lang="en-GB" dirty="0"/>
          </a:p>
        </p:txBody>
      </p:sp>
      <p:sp>
        <p:nvSpPr>
          <p:cNvPr id="33" name="TextBox 32"/>
          <p:cNvSpPr txBox="1"/>
          <p:nvPr/>
        </p:nvSpPr>
        <p:spPr>
          <a:xfrm>
            <a:off x="5943600" y="4419600"/>
            <a:ext cx="3000375" cy="369332"/>
          </a:xfrm>
          <a:prstGeom prst="rect">
            <a:avLst/>
          </a:prstGeom>
          <a:noFill/>
        </p:spPr>
        <p:txBody>
          <a:bodyPr wrap="square" rtlCol="0">
            <a:spAutoFit/>
          </a:bodyPr>
          <a:lstStyle/>
          <a:p>
            <a:r>
              <a:rPr lang="en-US" dirty="0" smtClean="0"/>
              <a:t>Child node or leaves</a:t>
            </a:r>
            <a:endParaRPr lang="en-GB" dirty="0"/>
          </a:p>
        </p:txBody>
      </p:sp>
      <p:cxnSp>
        <p:nvCxnSpPr>
          <p:cNvPr id="37" name="Straight Arrow Connector 36"/>
          <p:cNvCxnSpPr>
            <a:stCxn id="16" idx="6"/>
          </p:cNvCxnSpPr>
          <p:nvPr/>
        </p:nvCxnSpPr>
        <p:spPr bwMode="auto">
          <a:xfrm flipV="1">
            <a:off x="5715000" y="2743200"/>
            <a:ext cx="838200" cy="1181100"/>
          </a:xfrm>
          <a:prstGeom prst="straightConnector1">
            <a:avLst/>
          </a:prstGeom>
          <a:solidFill>
            <a:schemeClr val="bg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TextBox 37"/>
          <p:cNvSpPr txBox="1"/>
          <p:nvPr/>
        </p:nvSpPr>
        <p:spPr>
          <a:xfrm>
            <a:off x="6553200" y="2362200"/>
            <a:ext cx="2590800" cy="381000"/>
          </a:xfrm>
          <a:prstGeom prst="rect">
            <a:avLst/>
          </a:prstGeom>
          <a:noFill/>
        </p:spPr>
        <p:txBody>
          <a:bodyPr wrap="square" rtlCol="0">
            <a:spAutoFit/>
          </a:bodyPr>
          <a:lstStyle/>
          <a:p>
            <a:r>
              <a:rPr lang="en-US" dirty="0" smtClean="0"/>
              <a:t>Internal node</a:t>
            </a:r>
            <a:endParaRPr lang="en-GB" dirty="0"/>
          </a:p>
        </p:txBody>
      </p:sp>
      <p:cxnSp>
        <p:nvCxnSpPr>
          <p:cNvPr id="41" name="Straight Arrow Connector 40"/>
          <p:cNvCxnSpPr>
            <a:stCxn id="19" idx="6"/>
          </p:cNvCxnSpPr>
          <p:nvPr/>
        </p:nvCxnSpPr>
        <p:spPr bwMode="auto">
          <a:xfrm flipV="1">
            <a:off x="5715000" y="4788932"/>
            <a:ext cx="2590800" cy="506968"/>
          </a:xfrm>
          <a:prstGeom prst="straightConnector1">
            <a:avLst/>
          </a:prstGeom>
          <a:solidFill>
            <a:schemeClr val="bg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85242928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tree</a:t>
            </a:r>
            <a:endParaRPr lang="en-GB" dirty="0"/>
          </a:p>
        </p:txBody>
      </p:sp>
      <p:sp>
        <p:nvSpPr>
          <p:cNvPr id="3" name="Content Placeholder 2"/>
          <p:cNvSpPr>
            <a:spLocks noGrp="1"/>
          </p:cNvSpPr>
          <p:nvPr>
            <p:ph idx="1"/>
          </p:nvPr>
        </p:nvSpPr>
        <p:spPr>
          <a:xfrm>
            <a:off x="1182688" y="2017713"/>
            <a:ext cx="7772400" cy="1106487"/>
          </a:xfrm>
        </p:spPr>
        <p:txBody>
          <a:bodyPr/>
          <a:lstStyle/>
          <a:p>
            <a:r>
              <a:rPr lang="en-US" dirty="0" smtClean="0"/>
              <a:t>In which each node can have maximum of two children</a:t>
            </a:r>
            <a:endParaRPr lang="en-GB" dirty="0"/>
          </a:p>
        </p:txBody>
      </p:sp>
      <p:cxnSp>
        <p:nvCxnSpPr>
          <p:cNvPr id="5" name="Straight Connector 4"/>
          <p:cNvCxnSpPr/>
          <p:nvPr/>
        </p:nvCxnSpPr>
        <p:spPr bwMode="auto">
          <a:xfrm flipH="1">
            <a:off x="533400" y="3581400"/>
            <a:ext cx="649288" cy="7620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Connector 6"/>
          <p:cNvCxnSpPr/>
          <p:nvPr/>
        </p:nvCxnSpPr>
        <p:spPr bwMode="auto">
          <a:xfrm>
            <a:off x="1182688" y="3581400"/>
            <a:ext cx="417512" cy="8382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8"/>
          <p:cNvCxnSpPr/>
          <p:nvPr/>
        </p:nvCxnSpPr>
        <p:spPr bwMode="auto">
          <a:xfrm flipH="1">
            <a:off x="2819400" y="3581400"/>
            <a:ext cx="609600" cy="7620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0"/>
          <p:cNvCxnSpPr/>
          <p:nvPr/>
        </p:nvCxnSpPr>
        <p:spPr bwMode="auto">
          <a:xfrm>
            <a:off x="2819400" y="4343400"/>
            <a:ext cx="685800" cy="7620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flipH="1">
            <a:off x="4495800" y="3429000"/>
            <a:ext cx="533400" cy="8382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p:nvPr/>
        </p:nvCxnSpPr>
        <p:spPr bwMode="auto">
          <a:xfrm>
            <a:off x="5029200" y="3429000"/>
            <a:ext cx="533400" cy="9144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p:cNvCxnSpPr/>
          <p:nvPr/>
        </p:nvCxnSpPr>
        <p:spPr bwMode="auto">
          <a:xfrm flipH="1">
            <a:off x="5029200" y="4343400"/>
            <a:ext cx="533400" cy="7620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p:cNvCxnSpPr/>
          <p:nvPr/>
        </p:nvCxnSpPr>
        <p:spPr bwMode="auto">
          <a:xfrm flipH="1">
            <a:off x="6705600" y="3276600"/>
            <a:ext cx="381000" cy="6858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p:nvPr/>
        </p:nvCxnSpPr>
        <p:spPr bwMode="auto">
          <a:xfrm>
            <a:off x="7086600" y="3276600"/>
            <a:ext cx="533400" cy="6858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flipH="1">
            <a:off x="7086600" y="3962400"/>
            <a:ext cx="533400" cy="8382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24"/>
          <p:cNvCxnSpPr/>
          <p:nvPr/>
        </p:nvCxnSpPr>
        <p:spPr bwMode="auto">
          <a:xfrm flipH="1">
            <a:off x="6248400" y="3962400"/>
            <a:ext cx="457200" cy="6858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7809421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 Binary Tree</a:t>
            </a:r>
            <a:endParaRPr lang="en-GB" dirty="0"/>
          </a:p>
        </p:txBody>
      </p:sp>
      <p:sp>
        <p:nvSpPr>
          <p:cNvPr id="3" name="Content Placeholder 2"/>
          <p:cNvSpPr>
            <a:spLocks noGrp="1"/>
          </p:cNvSpPr>
          <p:nvPr>
            <p:ph idx="1"/>
          </p:nvPr>
        </p:nvSpPr>
        <p:spPr>
          <a:xfrm>
            <a:off x="1182688" y="2017713"/>
            <a:ext cx="7772400" cy="1106487"/>
          </a:xfrm>
        </p:spPr>
        <p:txBody>
          <a:bodyPr/>
          <a:lstStyle/>
          <a:p>
            <a:r>
              <a:rPr lang="en-US" dirty="0" smtClean="0"/>
              <a:t>Each and every node will have exactly two children.</a:t>
            </a:r>
            <a:endParaRPr lang="en-GB" dirty="0"/>
          </a:p>
        </p:txBody>
      </p:sp>
      <p:cxnSp>
        <p:nvCxnSpPr>
          <p:cNvPr id="5" name="Straight Connector 4"/>
          <p:cNvCxnSpPr/>
          <p:nvPr/>
        </p:nvCxnSpPr>
        <p:spPr bwMode="auto">
          <a:xfrm flipH="1">
            <a:off x="762000" y="3733800"/>
            <a:ext cx="762000" cy="9906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Connector 6"/>
          <p:cNvCxnSpPr/>
          <p:nvPr/>
        </p:nvCxnSpPr>
        <p:spPr bwMode="auto">
          <a:xfrm>
            <a:off x="1524000" y="3733800"/>
            <a:ext cx="609600" cy="9906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8"/>
          <p:cNvCxnSpPr/>
          <p:nvPr/>
        </p:nvCxnSpPr>
        <p:spPr bwMode="auto">
          <a:xfrm flipH="1">
            <a:off x="3200400" y="3465513"/>
            <a:ext cx="533400" cy="954087"/>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0"/>
          <p:cNvCxnSpPr/>
          <p:nvPr/>
        </p:nvCxnSpPr>
        <p:spPr bwMode="auto">
          <a:xfrm>
            <a:off x="3733800" y="3465513"/>
            <a:ext cx="609600" cy="954087"/>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flipH="1">
            <a:off x="3886200" y="4419600"/>
            <a:ext cx="457200" cy="9906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p:nvPr/>
        </p:nvCxnSpPr>
        <p:spPr bwMode="auto">
          <a:xfrm>
            <a:off x="4343400" y="4419600"/>
            <a:ext cx="685800" cy="9906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p:cNvCxnSpPr/>
          <p:nvPr/>
        </p:nvCxnSpPr>
        <p:spPr bwMode="auto">
          <a:xfrm flipH="1">
            <a:off x="5791200" y="3124200"/>
            <a:ext cx="457200" cy="7620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p:cNvCxnSpPr/>
          <p:nvPr/>
        </p:nvCxnSpPr>
        <p:spPr bwMode="auto">
          <a:xfrm>
            <a:off x="6248400" y="3124200"/>
            <a:ext cx="1447800" cy="6096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p:nvPr/>
        </p:nvCxnSpPr>
        <p:spPr bwMode="auto">
          <a:xfrm flipH="1">
            <a:off x="7239000" y="3733800"/>
            <a:ext cx="457200" cy="8382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a:off x="7696200" y="3733800"/>
            <a:ext cx="457200" cy="8382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24"/>
          <p:cNvCxnSpPr/>
          <p:nvPr/>
        </p:nvCxnSpPr>
        <p:spPr bwMode="auto">
          <a:xfrm flipH="1">
            <a:off x="5257800" y="3886200"/>
            <a:ext cx="533400" cy="6858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26"/>
          <p:cNvCxnSpPr/>
          <p:nvPr/>
        </p:nvCxnSpPr>
        <p:spPr bwMode="auto">
          <a:xfrm>
            <a:off x="5791200" y="3886200"/>
            <a:ext cx="457200" cy="6858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Oval 28"/>
          <p:cNvSpPr/>
          <p:nvPr/>
        </p:nvSpPr>
        <p:spPr bwMode="auto">
          <a:xfrm>
            <a:off x="6172200" y="2971800"/>
            <a:ext cx="228600" cy="304800"/>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sp>
        <p:nvSpPr>
          <p:cNvPr id="30" name="Oval 29"/>
          <p:cNvSpPr/>
          <p:nvPr/>
        </p:nvSpPr>
        <p:spPr bwMode="auto">
          <a:xfrm>
            <a:off x="3657600" y="3264281"/>
            <a:ext cx="152400" cy="381000"/>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sp>
        <p:nvSpPr>
          <p:cNvPr id="31" name="Oval 30"/>
          <p:cNvSpPr/>
          <p:nvPr/>
        </p:nvSpPr>
        <p:spPr bwMode="auto">
          <a:xfrm>
            <a:off x="1353344" y="3581400"/>
            <a:ext cx="246856" cy="304800"/>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sp>
        <p:nvSpPr>
          <p:cNvPr id="32" name="TextBox 31"/>
          <p:cNvSpPr txBox="1"/>
          <p:nvPr/>
        </p:nvSpPr>
        <p:spPr>
          <a:xfrm>
            <a:off x="4698642" y="2754868"/>
            <a:ext cx="1676400" cy="646331"/>
          </a:xfrm>
          <a:prstGeom prst="rect">
            <a:avLst/>
          </a:prstGeom>
          <a:noFill/>
        </p:spPr>
        <p:txBody>
          <a:bodyPr wrap="square" rtlCol="0">
            <a:spAutoFit/>
          </a:bodyPr>
          <a:lstStyle/>
          <a:p>
            <a:r>
              <a:rPr lang="en-US" dirty="0" smtClean="0"/>
              <a:t>Root, degree = 2</a:t>
            </a:r>
            <a:endParaRPr lang="en-GB" dirty="0"/>
          </a:p>
        </p:txBody>
      </p:sp>
      <p:sp>
        <p:nvSpPr>
          <p:cNvPr id="33" name="TextBox 32"/>
          <p:cNvSpPr txBox="1"/>
          <p:nvPr/>
        </p:nvSpPr>
        <p:spPr>
          <a:xfrm>
            <a:off x="6172200" y="3733800"/>
            <a:ext cx="1066800" cy="923330"/>
          </a:xfrm>
          <a:prstGeom prst="rect">
            <a:avLst/>
          </a:prstGeom>
          <a:noFill/>
        </p:spPr>
        <p:txBody>
          <a:bodyPr wrap="square" rtlCol="0">
            <a:spAutoFit/>
          </a:bodyPr>
          <a:lstStyle/>
          <a:p>
            <a:r>
              <a:rPr lang="en-US" dirty="0" smtClean="0"/>
              <a:t>Internal nodes, </a:t>
            </a:r>
            <a:r>
              <a:rPr lang="en-US" dirty="0" err="1" smtClean="0"/>
              <a:t>deg</a:t>
            </a:r>
            <a:r>
              <a:rPr lang="en-US" dirty="0" smtClean="0"/>
              <a:t> = 3</a:t>
            </a:r>
            <a:endParaRPr lang="en-GB" dirty="0"/>
          </a:p>
        </p:txBody>
      </p:sp>
      <p:sp>
        <p:nvSpPr>
          <p:cNvPr id="34" name="TextBox 33"/>
          <p:cNvSpPr txBox="1"/>
          <p:nvPr/>
        </p:nvSpPr>
        <p:spPr>
          <a:xfrm>
            <a:off x="5524500" y="4914900"/>
            <a:ext cx="2781300" cy="369332"/>
          </a:xfrm>
          <a:prstGeom prst="rect">
            <a:avLst/>
          </a:prstGeom>
          <a:noFill/>
        </p:spPr>
        <p:txBody>
          <a:bodyPr wrap="square" rtlCol="0">
            <a:spAutoFit/>
          </a:bodyPr>
          <a:lstStyle/>
          <a:p>
            <a:r>
              <a:rPr lang="en-US" dirty="0" smtClean="0"/>
              <a:t>Leaves, </a:t>
            </a:r>
            <a:r>
              <a:rPr lang="en-US" dirty="0" err="1" smtClean="0"/>
              <a:t>deg</a:t>
            </a:r>
            <a:r>
              <a:rPr lang="en-US" dirty="0" smtClean="0"/>
              <a:t> = 1</a:t>
            </a:r>
            <a:endParaRPr lang="en-GB" dirty="0"/>
          </a:p>
        </p:txBody>
      </p:sp>
      <p:sp>
        <p:nvSpPr>
          <p:cNvPr id="35" name="TextBox 34"/>
          <p:cNvSpPr txBox="1"/>
          <p:nvPr/>
        </p:nvSpPr>
        <p:spPr>
          <a:xfrm>
            <a:off x="228600" y="5410200"/>
            <a:ext cx="8715375" cy="646331"/>
          </a:xfrm>
          <a:prstGeom prst="rect">
            <a:avLst/>
          </a:prstGeom>
          <a:noFill/>
        </p:spPr>
        <p:txBody>
          <a:bodyPr wrap="square" rtlCol="0">
            <a:spAutoFit/>
          </a:bodyPr>
          <a:lstStyle/>
          <a:p>
            <a:r>
              <a:rPr lang="en-US" dirty="0" smtClean="0"/>
              <a:t>If there are 3 nodes of </a:t>
            </a:r>
            <a:r>
              <a:rPr lang="en-US" dirty="0" err="1" smtClean="0"/>
              <a:t>deg</a:t>
            </a:r>
            <a:r>
              <a:rPr lang="en-US" dirty="0" smtClean="0"/>
              <a:t> 4, 2 nodes of degree 3 and the number of edges are 12. Find the no. of pendent vertices. (</a:t>
            </a:r>
            <a:r>
              <a:rPr lang="en-US" dirty="0" err="1" smtClean="0"/>
              <a:t>Ans</a:t>
            </a:r>
            <a:r>
              <a:rPr lang="en-US" dirty="0" smtClean="0"/>
              <a:t> = 6)</a:t>
            </a:r>
            <a:endParaRPr lang="en-GB" dirty="0"/>
          </a:p>
        </p:txBody>
      </p:sp>
    </p:spTree>
    <p:extLst>
      <p:ext uri="{BB962C8B-B14F-4D97-AF65-F5344CB8AC3E}">
        <p14:creationId xmlns:p14="http://schemas.microsoft.com/office/powerpoint/2010/main" val="80546576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Spanning Tree</a:t>
            </a:r>
            <a:endParaRPr lang="en-GB" dirty="0"/>
          </a:p>
        </p:txBody>
      </p:sp>
      <p:sp>
        <p:nvSpPr>
          <p:cNvPr id="3" name="Content Placeholder 2"/>
          <p:cNvSpPr>
            <a:spLocks noGrp="1"/>
          </p:cNvSpPr>
          <p:nvPr>
            <p:ph idx="1"/>
          </p:nvPr>
        </p:nvSpPr>
        <p:spPr>
          <a:xfrm>
            <a:off x="1182688" y="2017713"/>
            <a:ext cx="7772400" cy="1563687"/>
          </a:xfrm>
        </p:spPr>
        <p:txBody>
          <a:bodyPr/>
          <a:lstStyle/>
          <a:p>
            <a:r>
              <a:rPr lang="en-US" dirty="0" smtClean="0"/>
              <a:t>Spanning tree in a graph is a Tree which covers </a:t>
            </a:r>
            <a:r>
              <a:rPr lang="en-US" b="1" dirty="0" smtClean="0"/>
              <a:t>all the vertices </a:t>
            </a:r>
            <a:r>
              <a:rPr lang="en-US" dirty="0" smtClean="0"/>
              <a:t>or nodes of the graph.</a:t>
            </a:r>
            <a:endParaRPr lang="en-GB" dirty="0"/>
          </a:p>
        </p:txBody>
      </p:sp>
      <p:cxnSp>
        <p:nvCxnSpPr>
          <p:cNvPr id="5" name="Straight Connector 4"/>
          <p:cNvCxnSpPr/>
          <p:nvPr/>
        </p:nvCxnSpPr>
        <p:spPr bwMode="auto">
          <a:xfrm>
            <a:off x="2438400" y="3810000"/>
            <a:ext cx="0" cy="6858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Connector 6"/>
          <p:cNvCxnSpPr/>
          <p:nvPr/>
        </p:nvCxnSpPr>
        <p:spPr bwMode="auto">
          <a:xfrm flipH="1">
            <a:off x="1600200" y="4495800"/>
            <a:ext cx="838200" cy="3048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8"/>
          <p:cNvCxnSpPr/>
          <p:nvPr/>
        </p:nvCxnSpPr>
        <p:spPr bwMode="auto">
          <a:xfrm>
            <a:off x="2438400" y="4495800"/>
            <a:ext cx="838200" cy="4572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0"/>
          <p:cNvCxnSpPr/>
          <p:nvPr/>
        </p:nvCxnSpPr>
        <p:spPr bwMode="auto">
          <a:xfrm>
            <a:off x="2438400" y="4495800"/>
            <a:ext cx="0" cy="10668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flipH="1">
            <a:off x="1981200" y="5562600"/>
            <a:ext cx="457200" cy="4572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p:nvPr/>
        </p:nvCxnSpPr>
        <p:spPr bwMode="auto">
          <a:xfrm>
            <a:off x="2438400" y="5562600"/>
            <a:ext cx="533400" cy="4572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p:cNvCxnSpPr/>
          <p:nvPr/>
        </p:nvCxnSpPr>
        <p:spPr bwMode="auto">
          <a:xfrm flipH="1">
            <a:off x="1752600" y="6019800"/>
            <a:ext cx="228600" cy="6858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p:nvPr/>
        </p:nvCxnSpPr>
        <p:spPr bwMode="auto">
          <a:xfrm>
            <a:off x="2971800" y="6019800"/>
            <a:ext cx="152400" cy="6096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Rectangle 20"/>
          <p:cNvSpPr/>
          <p:nvPr/>
        </p:nvSpPr>
        <p:spPr bwMode="auto">
          <a:xfrm>
            <a:off x="4191000" y="3962400"/>
            <a:ext cx="1981200" cy="1600200"/>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cxnSp>
        <p:nvCxnSpPr>
          <p:cNvPr id="23" name="Straight Connector 22"/>
          <p:cNvCxnSpPr/>
          <p:nvPr/>
        </p:nvCxnSpPr>
        <p:spPr bwMode="auto">
          <a:xfrm>
            <a:off x="4191000" y="3922713"/>
            <a:ext cx="1981200" cy="1639887"/>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24"/>
          <p:cNvCxnSpPr/>
          <p:nvPr/>
        </p:nvCxnSpPr>
        <p:spPr bwMode="auto">
          <a:xfrm flipV="1">
            <a:off x="6172200" y="4495800"/>
            <a:ext cx="990600" cy="10668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Isosceles Triangle 25"/>
          <p:cNvSpPr/>
          <p:nvPr/>
        </p:nvSpPr>
        <p:spPr bwMode="auto">
          <a:xfrm>
            <a:off x="7162800" y="3621087"/>
            <a:ext cx="1219200" cy="874713"/>
          </a:xfrm>
          <a:prstGeom prst="triangl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sp>
        <p:nvSpPr>
          <p:cNvPr id="27" name="Freeform 26"/>
          <p:cNvSpPr/>
          <p:nvPr/>
        </p:nvSpPr>
        <p:spPr bwMode="auto">
          <a:xfrm>
            <a:off x="4157452" y="3979572"/>
            <a:ext cx="2037286" cy="1584101"/>
          </a:xfrm>
          <a:custGeom>
            <a:avLst/>
            <a:gdLst>
              <a:gd name="connsiteX0" fmla="*/ 15303 w 2037286"/>
              <a:gd name="connsiteY0" fmla="*/ 1584101 h 1584101"/>
              <a:gd name="connsiteX1" fmla="*/ 2424 w 2037286"/>
              <a:gd name="connsiteY1" fmla="*/ 12879 h 1584101"/>
              <a:gd name="connsiteX2" fmla="*/ 41061 w 2037286"/>
              <a:gd name="connsiteY2" fmla="*/ 38636 h 1584101"/>
              <a:gd name="connsiteX3" fmla="*/ 79697 w 2037286"/>
              <a:gd name="connsiteY3" fmla="*/ 77273 h 1584101"/>
              <a:gd name="connsiteX4" fmla="*/ 105455 w 2037286"/>
              <a:gd name="connsiteY4" fmla="*/ 115910 h 1584101"/>
              <a:gd name="connsiteX5" fmla="*/ 195607 w 2037286"/>
              <a:gd name="connsiteY5" fmla="*/ 141667 h 1584101"/>
              <a:gd name="connsiteX6" fmla="*/ 260002 w 2037286"/>
              <a:gd name="connsiteY6" fmla="*/ 193183 h 1584101"/>
              <a:gd name="connsiteX7" fmla="*/ 363033 w 2037286"/>
              <a:gd name="connsiteY7" fmla="*/ 244698 h 1584101"/>
              <a:gd name="connsiteX8" fmla="*/ 388790 w 2037286"/>
              <a:gd name="connsiteY8" fmla="*/ 283335 h 1584101"/>
              <a:gd name="connsiteX9" fmla="*/ 427427 w 2037286"/>
              <a:gd name="connsiteY9" fmla="*/ 296214 h 1584101"/>
              <a:gd name="connsiteX10" fmla="*/ 504700 w 2037286"/>
              <a:gd name="connsiteY10" fmla="*/ 334851 h 1584101"/>
              <a:gd name="connsiteX11" fmla="*/ 543337 w 2037286"/>
              <a:gd name="connsiteY11" fmla="*/ 373487 h 1584101"/>
              <a:gd name="connsiteX12" fmla="*/ 633489 w 2037286"/>
              <a:gd name="connsiteY12" fmla="*/ 399245 h 1584101"/>
              <a:gd name="connsiteX13" fmla="*/ 672125 w 2037286"/>
              <a:gd name="connsiteY13" fmla="*/ 437882 h 1584101"/>
              <a:gd name="connsiteX14" fmla="*/ 723641 w 2037286"/>
              <a:gd name="connsiteY14" fmla="*/ 463639 h 1584101"/>
              <a:gd name="connsiteX15" fmla="*/ 762278 w 2037286"/>
              <a:gd name="connsiteY15" fmla="*/ 489397 h 1584101"/>
              <a:gd name="connsiteX16" fmla="*/ 813793 w 2037286"/>
              <a:gd name="connsiteY16" fmla="*/ 566670 h 1584101"/>
              <a:gd name="connsiteX17" fmla="*/ 878187 w 2037286"/>
              <a:gd name="connsiteY17" fmla="*/ 631065 h 1584101"/>
              <a:gd name="connsiteX18" fmla="*/ 929703 w 2037286"/>
              <a:gd name="connsiteY18" fmla="*/ 682580 h 1584101"/>
              <a:gd name="connsiteX19" fmla="*/ 955461 w 2037286"/>
              <a:gd name="connsiteY19" fmla="*/ 721217 h 1584101"/>
              <a:gd name="connsiteX20" fmla="*/ 994097 w 2037286"/>
              <a:gd name="connsiteY20" fmla="*/ 746974 h 1584101"/>
              <a:gd name="connsiteX21" fmla="*/ 1032734 w 2037286"/>
              <a:gd name="connsiteY21" fmla="*/ 785611 h 1584101"/>
              <a:gd name="connsiteX22" fmla="*/ 1110007 w 2037286"/>
              <a:gd name="connsiteY22" fmla="*/ 837127 h 1584101"/>
              <a:gd name="connsiteX23" fmla="*/ 1213038 w 2037286"/>
              <a:gd name="connsiteY23" fmla="*/ 953036 h 1584101"/>
              <a:gd name="connsiteX24" fmla="*/ 1251675 w 2037286"/>
              <a:gd name="connsiteY24" fmla="*/ 965915 h 1584101"/>
              <a:gd name="connsiteX25" fmla="*/ 1316069 w 2037286"/>
              <a:gd name="connsiteY25" fmla="*/ 1043189 h 1584101"/>
              <a:gd name="connsiteX26" fmla="*/ 1354706 w 2037286"/>
              <a:gd name="connsiteY26" fmla="*/ 1068946 h 1584101"/>
              <a:gd name="connsiteX27" fmla="*/ 1380463 w 2037286"/>
              <a:gd name="connsiteY27" fmla="*/ 1107583 h 1584101"/>
              <a:gd name="connsiteX28" fmla="*/ 1419100 w 2037286"/>
              <a:gd name="connsiteY28" fmla="*/ 1120462 h 1584101"/>
              <a:gd name="connsiteX29" fmla="*/ 1496373 w 2037286"/>
              <a:gd name="connsiteY29" fmla="*/ 1159098 h 1584101"/>
              <a:gd name="connsiteX30" fmla="*/ 1547889 w 2037286"/>
              <a:gd name="connsiteY30" fmla="*/ 1197735 h 1584101"/>
              <a:gd name="connsiteX31" fmla="*/ 1586525 w 2037286"/>
              <a:gd name="connsiteY31" fmla="*/ 1210614 h 1584101"/>
              <a:gd name="connsiteX32" fmla="*/ 1638041 w 2037286"/>
              <a:gd name="connsiteY32" fmla="*/ 1249251 h 1584101"/>
              <a:gd name="connsiteX33" fmla="*/ 1663799 w 2037286"/>
              <a:gd name="connsiteY33" fmla="*/ 1287887 h 1584101"/>
              <a:gd name="connsiteX34" fmla="*/ 1702435 w 2037286"/>
              <a:gd name="connsiteY34" fmla="*/ 1300766 h 1584101"/>
              <a:gd name="connsiteX35" fmla="*/ 1753951 w 2037286"/>
              <a:gd name="connsiteY35" fmla="*/ 1339403 h 1584101"/>
              <a:gd name="connsiteX36" fmla="*/ 1805466 w 2037286"/>
              <a:gd name="connsiteY36" fmla="*/ 1365160 h 1584101"/>
              <a:gd name="connsiteX37" fmla="*/ 1869861 w 2037286"/>
              <a:gd name="connsiteY37" fmla="*/ 1416676 h 1584101"/>
              <a:gd name="connsiteX38" fmla="*/ 1947134 w 2037286"/>
              <a:gd name="connsiteY38" fmla="*/ 1468191 h 1584101"/>
              <a:gd name="connsiteX39" fmla="*/ 1985771 w 2037286"/>
              <a:gd name="connsiteY39" fmla="*/ 1493949 h 1584101"/>
              <a:gd name="connsiteX40" fmla="*/ 2037286 w 2037286"/>
              <a:gd name="connsiteY40" fmla="*/ 1532586 h 1584101"/>
              <a:gd name="connsiteX41" fmla="*/ 1998649 w 2037286"/>
              <a:gd name="connsiteY41" fmla="*/ 1146220 h 1584101"/>
              <a:gd name="connsiteX42" fmla="*/ 1972892 w 2037286"/>
              <a:gd name="connsiteY42" fmla="*/ 850005 h 1584101"/>
              <a:gd name="connsiteX43" fmla="*/ 1998649 w 2037286"/>
              <a:gd name="connsiteY43" fmla="*/ 115910 h 1584101"/>
              <a:gd name="connsiteX44" fmla="*/ 1998649 w 2037286"/>
              <a:gd name="connsiteY44" fmla="*/ 0 h 158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037286" h="1584101">
                <a:moveTo>
                  <a:pt x="15303" y="1584101"/>
                </a:moveTo>
                <a:cubicBezTo>
                  <a:pt x="11010" y="1060360"/>
                  <a:pt x="-6304" y="536565"/>
                  <a:pt x="2424" y="12879"/>
                </a:cubicBezTo>
                <a:cubicBezTo>
                  <a:pt x="2682" y="-2597"/>
                  <a:pt x="29170" y="28727"/>
                  <a:pt x="41061" y="38636"/>
                </a:cubicBezTo>
                <a:cubicBezTo>
                  <a:pt x="55053" y="50296"/>
                  <a:pt x="68037" y="63281"/>
                  <a:pt x="79697" y="77273"/>
                </a:cubicBezTo>
                <a:cubicBezTo>
                  <a:pt x="89606" y="89164"/>
                  <a:pt x="93368" y="106241"/>
                  <a:pt x="105455" y="115910"/>
                </a:cubicBezTo>
                <a:cubicBezTo>
                  <a:pt x="113855" y="122630"/>
                  <a:pt x="192239" y="140825"/>
                  <a:pt x="195607" y="141667"/>
                </a:cubicBezTo>
                <a:cubicBezTo>
                  <a:pt x="244485" y="214983"/>
                  <a:pt x="193008" y="154900"/>
                  <a:pt x="260002" y="193183"/>
                </a:cubicBezTo>
                <a:cubicBezTo>
                  <a:pt x="362162" y="251561"/>
                  <a:pt x="260607" y="219093"/>
                  <a:pt x="363033" y="244698"/>
                </a:cubicBezTo>
                <a:cubicBezTo>
                  <a:pt x="371619" y="257577"/>
                  <a:pt x="376703" y="273666"/>
                  <a:pt x="388790" y="283335"/>
                </a:cubicBezTo>
                <a:cubicBezTo>
                  <a:pt x="399391" y="291816"/>
                  <a:pt x="415285" y="290143"/>
                  <a:pt x="427427" y="296214"/>
                </a:cubicBezTo>
                <a:cubicBezTo>
                  <a:pt x="527291" y="346147"/>
                  <a:pt x="407584" y="302479"/>
                  <a:pt x="504700" y="334851"/>
                </a:cubicBezTo>
                <a:cubicBezTo>
                  <a:pt x="517579" y="347730"/>
                  <a:pt x="528182" y="363384"/>
                  <a:pt x="543337" y="373487"/>
                </a:cubicBezTo>
                <a:cubicBezTo>
                  <a:pt x="554424" y="380878"/>
                  <a:pt x="626618" y="397527"/>
                  <a:pt x="633489" y="399245"/>
                </a:cubicBezTo>
                <a:cubicBezTo>
                  <a:pt x="646368" y="412124"/>
                  <a:pt x="657304" y="427296"/>
                  <a:pt x="672125" y="437882"/>
                </a:cubicBezTo>
                <a:cubicBezTo>
                  <a:pt x="687748" y="449041"/>
                  <a:pt x="706972" y="454114"/>
                  <a:pt x="723641" y="463639"/>
                </a:cubicBezTo>
                <a:cubicBezTo>
                  <a:pt x="737080" y="471318"/>
                  <a:pt x="749399" y="480811"/>
                  <a:pt x="762278" y="489397"/>
                </a:cubicBezTo>
                <a:cubicBezTo>
                  <a:pt x="789902" y="572277"/>
                  <a:pt x="753499" y="482259"/>
                  <a:pt x="813793" y="566670"/>
                </a:cubicBezTo>
                <a:cubicBezTo>
                  <a:pt x="863527" y="636297"/>
                  <a:pt x="808677" y="607894"/>
                  <a:pt x="878187" y="631065"/>
                </a:cubicBezTo>
                <a:cubicBezTo>
                  <a:pt x="906287" y="715362"/>
                  <a:pt x="867259" y="632625"/>
                  <a:pt x="929703" y="682580"/>
                </a:cubicBezTo>
                <a:cubicBezTo>
                  <a:pt x="941790" y="692249"/>
                  <a:pt x="944516" y="710272"/>
                  <a:pt x="955461" y="721217"/>
                </a:cubicBezTo>
                <a:cubicBezTo>
                  <a:pt x="966406" y="732162"/>
                  <a:pt x="982206" y="737065"/>
                  <a:pt x="994097" y="746974"/>
                </a:cubicBezTo>
                <a:cubicBezTo>
                  <a:pt x="1008089" y="758634"/>
                  <a:pt x="1018357" y="774429"/>
                  <a:pt x="1032734" y="785611"/>
                </a:cubicBezTo>
                <a:cubicBezTo>
                  <a:pt x="1057170" y="804617"/>
                  <a:pt x="1110007" y="837127"/>
                  <a:pt x="1110007" y="837127"/>
                </a:cubicBezTo>
                <a:cubicBezTo>
                  <a:pt x="1134551" y="873941"/>
                  <a:pt x="1175232" y="940434"/>
                  <a:pt x="1213038" y="953036"/>
                </a:cubicBezTo>
                <a:lnTo>
                  <a:pt x="1251675" y="965915"/>
                </a:lnTo>
                <a:cubicBezTo>
                  <a:pt x="1277000" y="1003903"/>
                  <a:pt x="1278885" y="1012203"/>
                  <a:pt x="1316069" y="1043189"/>
                </a:cubicBezTo>
                <a:cubicBezTo>
                  <a:pt x="1327960" y="1053098"/>
                  <a:pt x="1341827" y="1060360"/>
                  <a:pt x="1354706" y="1068946"/>
                </a:cubicBezTo>
                <a:cubicBezTo>
                  <a:pt x="1363292" y="1081825"/>
                  <a:pt x="1368376" y="1097914"/>
                  <a:pt x="1380463" y="1107583"/>
                </a:cubicBezTo>
                <a:cubicBezTo>
                  <a:pt x="1391064" y="1116064"/>
                  <a:pt x="1406958" y="1114391"/>
                  <a:pt x="1419100" y="1120462"/>
                </a:cubicBezTo>
                <a:cubicBezTo>
                  <a:pt x="1518959" y="1170392"/>
                  <a:pt x="1399265" y="1126730"/>
                  <a:pt x="1496373" y="1159098"/>
                </a:cubicBezTo>
                <a:cubicBezTo>
                  <a:pt x="1513545" y="1171977"/>
                  <a:pt x="1529252" y="1187085"/>
                  <a:pt x="1547889" y="1197735"/>
                </a:cubicBezTo>
                <a:cubicBezTo>
                  <a:pt x="1559676" y="1204470"/>
                  <a:pt x="1574738" y="1203879"/>
                  <a:pt x="1586525" y="1210614"/>
                </a:cubicBezTo>
                <a:cubicBezTo>
                  <a:pt x="1605162" y="1221264"/>
                  <a:pt x="1622863" y="1234073"/>
                  <a:pt x="1638041" y="1249251"/>
                </a:cubicBezTo>
                <a:cubicBezTo>
                  <a:pt x="1648986" y="1260196"/>
                  <a:pt x="1651712" y="1278218"/>
                  <a:pt x="1663799" y="1287887"/>
                </a:cubicBezTo>
                <a:cubicBezTo>
                  <a:pt x="1674400" y="1296367"/>
                  <a:pt x="1689556" y="1296473"/>
                  <a:pt x="1702435" y="1300766"/>
                </a:cubicBezTo>
                <a:cubicBezTo>
                  <a:pt x="1719607" y="1313645"/>
                  <a:pt x="1735749" y="1328027"/>
                  <a:pt x="1753951" y="1339403"/>
                </a:cubicBezTo>
                <a:cubicBezTo>
                  <a:pt x="1770231" y="1349578"/>
                  <a:pt x="1790717" y="1352869"/>
                  <a:pt x="1805466" y="1365160"/>
                </a:cubicBezTo>
                <a:cubicBezTo>
                  <a:pt x="1883139" y="1429888"/>
                  <a:pt x="1777612" y="1385926"/>
                  <a:pt x="1869861" y="1416676"/>
                </a:cubicBezTo>
                <a:lnTo>
                  <a:pt x="1947134" y="1468191"/>
                </a:lnTo>
                <a:cubicBezTo>
                  <a:pt x="1960013" y="1476777"/>
                  <a:pt x="1973388" y="1484662"/>
                  <a:pt x="1985771" y="1493949"/>
                </a:cubicBezTo>
                <a:lnTo>
                  <a:pt x="2037286" y="1532586"/>
                </a:lnTo>
                <a:cubicBezTo>
                  <a:pt x="1959996" y="1378007"/>
                  <a:pt x="2021449" y="1518620"/>
                  <a:pt x="1998649" y="1146220"/>
                </a:cubicBezTo>
                <a:cubicBezTo>
                  <a:pt x="1992592" y="1047294"/>
                  <a:pt x="1981478" y="948743"/>
                  <a:pt x="1972892" y="850005"/>
                </a:cubicBezTo>
                <a:cubicBezTo>
                  <a:pt x="1984130" y="569070"/>
                  <a:pt x="1991546" y="407150"/>
                  <a:pt x="1998649" y="115910"/>
                </a:cubicBezTo>
                <a:cubicBezTo>
                  <a:pt x="1999591" y="77285"/>
                  <a:pt x="1998649" y="38637"/>
                  <a:pt x="1998649" y="0"/>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sp>
        <p:nvSpPr>
          <p:cNvPr id="28" name="Freeform 27"/>
          <p:cNvSpPr/>
          <p:nvPr/>
        </p:nvSpPr>
        <p:spPr bwMode="auto">
          <a:xfrm>
            <a:off x="6220496" y="3657600"/>
            <a:ext cx="1622738" cy="1893194"/>
          </a:xfrm>
          <a:custGeom>
            <a:avLst/>
            <a:gdLst>
              <a:gd name="connsiteX0" fmla="*/ 0 w 1622738"/>
              <a:gd name="connsiteY0" fmla="*/ 1893194 h 1893194"/>
              <a:gd name="connsiteX1" fmla="*/ 51515 w 1622738"/>
              <a:gd name="connsiteY1" fmla="*/ 1828800 h 1893194"/>
              <a:gd name="connsiteX2" fmla="*/ 128789 w 1622738"/>
              <a:gd name="connsiteY2" fmla="*/ 1751527 h 1893194"/>
              <a:gd name="connsiteX3" fmla="*/ 296214 w 1622738"/>
              <a:gd name="connsiteY3" fmla="*/ 1584101 h 1893194"/>
              <a:gd name="connsiteX4" fmla="*/ 386366 w 1622738"/>
              <a:gd name="connsiteY4" fmla="*/ 1493949 h 1893194"/>
              <a:gd name="connsiteX5" fmla="*/ 425003 w 1622738"/>
              <a:gd name="connsiteY5" fmla="*/ 1481070 h 1893194"/>
              <a:gd name="connsiteX6" fmla="*/ 437881 w 1622738"/>
              <a:gd name="connsiteY6" fmla="*/ 1442434 h 1893194"/>
              <a:gd name="connsiteX7" fmla="*/ 528034 w 1622738"/>
              <a:gd name="connsiteY7" fmla="*/ 1365161 h 1893194"/>
              <a:gd name="connsiteX8" fmla="*/ 540912 w 1622738"/>
              <a:gd name="connsiteY8" fmla="*/ 1287887 h 1893194"/>
              <a:gd name="connsiteX9" fmla="*/ 618186 w 1622738"/>
              <a:gd name="connsiteY9" fmla="*/ 1210614 h 1893194"/>
              <a:gd name="connsiteX10" fmla="*/ 682580 w 1622738"/>
              <a:gd name="connsiteY10" fmla="*/ 1107583 h 1893194"/>
              <a:gd name="connsiteX11" fmla="*/ 734096 w 1622738"/>
              <a:gd name="connsiteY11" fmla="*/ 1043189 h 1893194"/>
              <a:gd name="connsiteX12" fmla="*/ 746974 w 1622738"/>
              <a:gd name="connsiteY12" fmla="*/ 1004552 h 1893194"/>
              <a:gd name="connsiteX13" fmla="*/ 811369 w 1622738"/>
              <a:gd name="connsiteY13" fmla="*/ 940158 h 1893194"/>
              <a:gd name="connsiteX14" fmla="*/ 888642 w 1622738"/>
              <a:gd name="connsiteY14" fmla="*/ 875763 h 1893194"/>
              <a:gd name="connsiteX15" fmla="*/ 953036 w 1622738"/>
              <a:gd name="connsiteY15" fmla="*/ 824248 h 1893194"/>
              <a:gd name="connsiteX16" fmla="*/ 965915 w 1622738"/>
              <a:gd name="connsiteY16" fmla="*/ 785611 h 1893194"/>
              <a:gd name="connsiteX17" fmla="*/ 1043189 w 1622738"/>
              <a:gd name="connsiteY17" fmla="*/ 695459 h 1893194"/>
              <a:gd name="connsiteX18" fmla="*/ 1107583 w 1622738"/>
              <a:gd name="connsiteY18" fmla="*/ 631065 h 1893194"/>
              <a:gd name="connsiteX19" fmla="*/ 1133341 w 1622738"/>
              <a:gd name="connsiteY19" fmla="*/ 579549 h 1893194"/>
              <a:gd name="connsiteX20" fmla="*/ 1146219 w 1622738"/>
              <a:gd name="connsiteY20" fmla="*/ 540913 h 1893194"/>
              <a:gd name="connsiteX21" fmla="*/ 1184856 w 1622738"/>
              <a:gd name="connsiteY21" fmla="*/ 515155 h 1893194"/>
              <a:gd name="connsiteX22" fmla="*/ 1223493 w 1622738"/>
              <a:gd name="connsiteY22" fmla="*/ 437882 h 1893194"/>
              <a:gd name="connsiteX23" fmla="*/ 1300766 w 1622738"/>
              <a:gd name="connsiteY23" fmla="*/ 373487 h 1893194"/>
              <a:gd name="connsiteX24" fmla="*/ 1352281 w 1622738"/>
              <a:gd name="connsiteY24" fmla="*/ 296214 h 1893194"/>
              <a:gd name="connsiteX25" fmla="*/ 1390918 w 1622738"/>
              <a:gd name="connsiteY25" fmla="*/ 244699 h 1893194"/>
              <a:gd name="connsiteX26" fmla="*/ 1416676 w 1622738"/>
              <a:gd name="connsiteY26" fmla="*/ 193183 h 1893194"/>
              <a:gd name="connsiteX27" fmla="*/ 1493949 w 1622738"/>
              <a:gd name="connsiteY27" fmla="*/ 154546 h 1893194"/>
              <a:gd name="connsiteX28" fmla="*/ 1545465 w 1622738"/>
              <a:gd name="connsiteY28" fmla="*/ 77273 h 1893194"/>
              <a:gd name="connsiteX29" fmla="*/ 1622738 w 1622738"/>
              <a:gd name="connsiteY29" fmla="*/ 0 h 1893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22738" h="1893194">
                <a:moveTo>
                  <a:pt x="0" y="1893194"/>
                </a:moveTo>
                <a:cubicBezTo>
                  <a:pt x="17172" y="1871729"/>
                  <a:pt x="33024" y="1849140"/>
                  <a:pt x="51515" y="1828800"/>
                </a:cubicBezTo>
                <a:cubicBezTo>
                  <a:pt x="76019" y="1801846"/>
                  <a:pt x="103031" y="1777285"/>
                  <a:pt x="128789" y="1751527"/>
                </a:cubicBezTo>
                <a:lnTo>
                  <a:pt x="296214" y="1584101"/>
                </a:lnTo>
                <a:lnTo>
                  <a:pt x="386366" y="1493949"/>
                </a:lnTo>
                <a:lnTo>
                  <a:pt x="425003" y="1481070"/>
                </a:lnTo>
                <a:cubicBezTo>
                  <a:pt x="429296" y="1468191"/>
                  <a:pt x="429991" y="1453481"/>
                  <a:pt x="437881" y="1442434"/>
                </a:cubicBezTo>
                <a:cubicBezTo>
                  <a:pt x="466273" y="1402685"/>
                  <a:pt x="490905" y="1389913"/>
                  <a:pt x="528034" y="1365161"/>
                </a:cubicBezTo>
                <a:cubicBezTo>
                  <a:pt x="532327" y="1339403"/>
                  <a:pt x="531214" y="1312133"/>
                  <a:pt x="540912" y="1287887"/>
                </a:cubicBezTo>
                <a:cubicBezTo>
                  <a:pt x="558338" y="1244321"/>
                  <a:pt x="583682" y="1233617"/>
                  <a:pt x="618186" y="1210614"/>
                </a:cubicBezTo>
                <a:cubicBezTo>
                  <a:pt x="648838" y="1118657"/>
                  <a:pt x="621352" y="1148402"/>
                  <a:pt x="682580" y="1107583"/>
                </a:cubicBezTo>
                <a:cubicBezTo>
                  <a:pt x="714953" y="1010465"/>
                  <a:pt x="667518" y="1126412"/>
                  <a:pt x="734096" y="1043189"/>
                </a:cubicBezTo>
                <a:cubicBezTo>
                  <a:pt x="742577" y="1032588"/>
                  <a:pt x="740903" y="1016694"/>
                  <a:pt x="746974" y="1004552"/>
                </a:cubicBezTo>
                <a:cubicBezTo>
                  <a:pt x="768438" y="961622"/>
                  <a:pt x="772732" y="965915"/>
                  <a:pt x="811369" y="940158"/>
                </a:cubicBezTo>
                <a:cubicBezTo>
                  <a:pt x="874123" y="846027"/>
                  <a:pt x="790604" y="957461"/>
                  <a:pt x="888642" y="875763"/>
                </a:cubicBezTo>
                <a:cubicBezTo>
                  <a:pt x="966313" y="811037"/>
                  <a:pt x="860790" y="854998"/>
                  <a:pt x="953036" y="824248"/>
                </a:cubicBezTo>
                <a:cubicBezTo>
                  <a:pt x="957329" y="811369"/>
                  <a:pt x="959180" y="797398"/>
                  <a:pt x="965915" y="785611"/>
                </a:cubicBezTo>
                <a:cubicBezTo>
                  <a:pt x="1000992" y="724227"/>
                  <a:pt x="1001668" y="745284"/>
                  <a:pt x="1043189" y="695459"/>
                </a:cubicBezTo>
                <a:cubicBezTo>
                  <a:pt x="1096851" y="631065"/>
                  <a:pt x="1036748" y="678288"/>
                  <a:pt x="1107583" y="631065"/>
                </a:cubicBezTo>
                <a:cubicBezTo>
                  <a:pt x="1116169" y="613893"/>
                  <a:pt x="1125778" y="597196"/>
                  <a:pt x="1133341" y="579549"/>
                </a:cubicBezTo>
                <a:cubicBezTo>
                  <a:pt x="1138688" y="567071"/>
                  <a:pt x="1137739" y="551513"/>
                  <a:pt x="1146219" y="540913"/>
                </a:cubicBezTo>
                <a:cubicBezTo>
                  <a:pt x="1155888" y="528826"/>
                  <a:pt x="1171977" y="523741"/>
                  <a:pt x="1184856" y="515155"/>
                </a:cubicBezTo>
                <a:cubicBezTo>
                  <a:pt x="1195331" y="483730"/>
                  <a:pt x="1198526" y="462849"/>
                  <a:pt x="1223493" y="437882"/>
                </a:cubicBezTo>
                <a:cubicBezTo>
                  <a:pt x="1297900" y="363475"/>
                  <a:pt x="1226925" y="468426"/>
                  <a:pt x="1300766" y="373487"/>
                </a:cubicBezTo>
                <a:cubicBezTo>
                  <a:pt x="1319772" y="349051"/>
                  <a:pt x="1333707" y="320979"/>
                  <a:pt x="1352281" y="296214"/>
                </a:cubicBezTo>
                <a:cubicBezTo>
                  <a:pt x="1365160" y="279042"/>
                  <a:pt x="1379542" y="262901"/>
                  <a:pt x="1390918" y="244699"/>
                </a:cubicBezTo>
                <a:cubicBezTo>
                  <a:pt x="1401093" y="228418"/>
                  <a:pt x="1404385" y="207932"/>
                  <a:pt x="1416676" y="193183"/>
                </a:cubicBezTo>
                <a:cubicBezTo>
                  <a:pt x="1435881" y="170137"/>
                  <a:pt x="1467577" y="163337"/>
                  <a:pt x="1493949" y="154546"/>
                </a:cubicBezTo>
                <a:cubicBezTo>
                  <a:pt x="1511121" y="128788"/>
                  <a:pt x="1523575" y="99163"/>
                  <a:pt x="1545465" y="77273"/>
                </a:cubicBezTo>
                <a:lnTo>
                  <a:pt x="1622738" y="0"/>
                </a:ln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sp>
        <p:nvSpPr>
          <p:cNvPr id="29" name="Freeform 28"/>
          <p:cNvSpPr/>
          <p:nvPr/>
        </p:nvSpPr>
        <p:spPr bwMode="auto">
          <a:xfrm>
            <a:off x="7160654" y="4456090"/>
            <a:ext cx="1223492" cy="25758"/>
          </a:xfrm>
          <a:custGeom>
            <a:avLst/>
            <a:gdLst>
              <a:gd name="connsiteX0" fmla="*/ 0 w 1223492"/>
              <a:gd name="connsiteY0" fmla="*/ 25758 h 25758"/>
              <a:gd name="connsiteX1" fmla="*/ 811369 w 1223492"/>
              <a:gd name="connsiteY1" fmla="*/ 12879 h 25758"/>
              <a:gd name="connsiteX2" fmla="*/ 1223492 w 1223492"/>
              <a:gd name="connsiteY2" fmla="*/ 0 h 25758"/>
            </a:gdLst>
            <a:ahLst/>
            <a:cxnLst>
              <a:cxn ang="0">
                <a:pos x="connsiteX0" y="connsiteY0"/>
              </a:cxn>
              <a:cxn ang="0">
                <a:pos x="connsiteX1" y="connsiteY1"/>
              </a:cxn>
              <a:cxn ang="0">
                <a:pos x="connsiteX2" y="connsiteY2"/>
              </a:cxn>
            </a:cxnLst>
            <a:rect l="l" t="t" r="r" b="b"/>
            <a:pathLst>
              <a:path w="1223492" h="25758">
                <a:moveTo>
                  <a:pt x="0" y="25758"/>
                </a:moveTo>
                <a:lnTo>
                  <a:pt x="811369" y="12879"/>
                </a:lnTo>
                <a:lnTo>
                  <a:pt x="1223492" y="0"/>
                </a:ln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sp>
        <p:nvSpPr>
          <p:cNvPr id="30" name="TextBox 29"/>
          <p:cNvSpPr txBox="1"/>
          <p:nvPr/>
        </p:nvSpPr>
        <p:spPr>
          <a:xfrm>
            <a:off x="3886200" y="5692015"/>
            <a:ext cx="4495800" cy="1200329"/>
          </a:xfrm>
          <a:prstGeom prst="rect">
            <a:avLst/>
          </a:prstGeom>
          <a:noFill/>
        </p:spPr>
        <p:txBody>
          <a:bodyPr wrap="square" rtlCol="0">
            <a:spAutoFit/>
          </a:bodyPr>
          <a:lstStyle/>
          <a:p>
            <a:r>
              <a:rPr lang="en-US" dirty="0" smtClean="0"/>
              <a:t>No. </a:t>
            </a:r>
            <a:r>
              <a:rPr lang="en-US" dirty="0" err="1" smtClean="0"/>
              <a:t>iof</a:t>
            </a:r>
            <a:r>
              <a:rPr lang="en-US" dirty="0" smtClean="0"/>
              <a:t> vertices in graph= 7, no. of </a:t>
            </a:r>
            <a:r>
              <a:rPr lang="en-US" dirty="0" err="1" smtClean="0"/>
              <a:t>egdes</a:t>
            </a:r>
            <a:r>
              <a:rPr lang="en-US" dirty="0" smtClean="0"/>
              <a:t> in graph = 9</a:t>
            </a:r>
          </a:p>
          <a:p>
            <a:r>
              <a:rPr lang="en-US" dirty="0" smtClean="0"/>
              <a:t>No. of vertices in spanning tree = 7</a:t>
            </a:r>
          </a:p>
          <a:p>
            <a:r>
              <a:rPr lang="en-US" dirty="0" smtClean="0"/>
              <a:t>No. of edges in spanning tree = 6</a:t>
            </a:r>
            <a:endParaRPr lang="en-GB" dirty="0"/>
          </a:p>
        </p:txBody>
      </p:sp>
    </p:spTree>
    <p:extLst>
      <p:ext uri="{BB962C8B-B14F-4D97-AF65-F5344CB8AC3E}">
        <p14:creationId xmlns:p14="http://schemas.microsoft.com/office/powerpoint/2010/main" val="88255497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Branches and Chords</a:t>
            </a:r>
            <a:endParaRPr lang="en-GB" dirty="0"/>
          </a:p>
        </p:txBody>
      </p:sp>
      <p:sp>
        <p:nvSpPr>
          <p:cNvPr id="3" name="Content Placeholder 2"/>
          <p:cNvSpPr>
            <a:spLocks noGrp="1"/>
          </p:cNvSpPr>
          <p:nvPr>
            <p:ph idx="1"/>
          </p:nvPr>
        </p:nvSpPr>
        <p:spPr>
          <a:xfrm>
            <a:off x="1182688" y="2017713"/>
            <a:ext cx="7772400" cy="1258887"/>
          </a:xfrm>
        </p:spPr>
        <p:txBody>
          <a:bodyPr/>
          <a:lstStyle/>
          <a:p>
            <a:r>
              <a:rPr lang="en-US" dirty="0" smtClean="0"/>
              <a:t>Branches = edges of spanning tree</a:t>
            </a:r>
          </a:p>
          <a:p>
            <a:r>
              <a:rPr lang="en-US" dirty="0" smtClean="0"/>
              <a:t>Chords = Remaining edges in graph</a:t>
            </a:r>
            <a:endParaRPr lang="en-GB" dirty="0"/>
          </a:p>
        </p:txBody>
      </p:sp>
      <p:sp>
        <p:nvSpPr>
          <p:cNvPr id="4" name="Rectangle 3"/>
          <p:cNvSpPr/>
          <p:nvPr/>
        </p:nvSpPr>
        <p:spPr bwMode="auto">
          <a:xfrm>
            <a:off x="609600" y="3886200"/>
            <a:ext cx="2286000" cy="1600200"/>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cxnSp>
        <p:nvCxnSpPr>
          <p:cNvPr id="6" name="Straight Connector 5"/>
          <p:cNvCxnSpPr/>
          <p:nvPr/>
        </p:nvCxnSpPr>
        <p:spPr bwMode="auto">
          <a:xfrm>
            <a:off x="609600" y="3886200"/>
            <a:ext cx="2286000" cy="16002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Freeform 6"/>
          <p:cNvSpPr/>
          <p:nvPr/>
        </p:nvSpPr>
        <p:spPr bwMode="auto">
          <a:xfrm>
            <a:off x="521371" y="3837904"/>
            <a:ext cx="2402579" cy="1700011"/>
          </a:xfrm>
          <a:custGeom>
            <a:avLst/>
            <a:gdLst>
              <a:gd name="connsiteX0" fmla="*/ 58178 w 2402579"/>
              <a:gd name="connsiteY0" fmla="*/ 77273 h 1700011"/>
              <a:gd name="connsiteX1" fmla="*/ 45299 w 2402579"/>
              <a:gd name="connsiteY1" fmla="*/ 991673 h 1700011"/>
              <a:gd name="connsiteX2" fmla="*/ 32421 w 2402579"/>
              <a:gd name="connsiteY2" fmla="*/ 1339403 h 1700011"/>
              <a:gd name="connsiteX3" fmla="*/ 45299 w 2402579"/>
              <a:gd name="connsiteY3" fmla="*/ 1700011 h 1700011"/>
              <a:gd name="connsiteX4" fmla="*/ 45299 w 2402579"/>
              <a:gd name="connsiteY4" fmla="*/ 437882 h 1700011"/>
              <a:gd name="connsiteX5" fmla="*/ 58178 w 2402579"/>
              <a:gd name="connsiteY5" fmla="*/ 64395 h 1700011"/>
              <a:gd name="connsiteX6" fmla="*/ 2389254 w 2402579"/>
              <a:gd name="connsiteY6" fmla="*/ 51516 h 1700011"/>
              <a:gd name="connsiteX7" fmla="*/ 2350618 w 2402579"/>
              <a:gd name="connsiteY7" fmla="*/ 38637 h 1700011"/>
              <a:gd name="connsiteX8" fmla="*/ 2311981 w 2402579"/>
              <a:gd name="connsiteY8" fmla="*/ 12879 h 1700011"/>
              <a:gd name="connsiteX9" fmla="*/ 1217277 w 2402579"/>
              <a:gd name="connsiteY9" fmla="*/ 0 h 1700011"/>
              <a:gd name="connsiteX10" fmla="*/ 109694 w 2402579"/>
              <a:gd name="connsiteY10" fmla="*/ 12879 h 1700011"/>
              <a:gd name="connsiteX11" fmla="*/ 109694 w 2402579"/>
              <a:gd name="connsiteY11" fmla="*/ 90152 h 1700011"/>
              <a:gd name="connsiteX12" fmla="*/ 199846 w 2402579"/>
              <a:gd name="connsiteY12" fmla="*/ 115910 h 1700011"/>
              <a:gd name="connsiteX13" fmla="*/ 302877 w 2402579"/>
              <a:gd name="connsiteY13" fmla="*/ 167426 h 1700011"/>
              <a:gd name="connsiteX14" fmla="*/ 367271 w 2402579"/>
              <a:gd name="connsiteY14" fmla="*/ 218941 h 1700011"/>
              <a:gd name="connsiteX15" fmla="*/ 418787 w 2402579"/>
              <a:gd name="connsiteY15" fmla="*/ 257578 h 1700011"/>
              <a:gd name="connsiteX16" fmla="*/ 470302 w 2402579"/>
              <a:gd name="connsiteY16" fmla="*/ 270457 h 1700011"/>
              <a:gd name="connsiteX17" fmla="*/ 534697 w 2402579"/>
              <a:gd name="connsiteY17" fmla="*/ 321972 h 1700011"/>
              <a:gd name="connsiteX18" fmla="*/ 624849 w 2402579"/>
              <a:gd name="connsiteY18" fmla="*/ 399245 h 1700011"/>
              <a:gd name="connsiteX19" fmla="*/ 702122 w 2402579"/>
              <a:gd name="connsiteY19" fmla="*/ 450761 h 1700011"/>
              <a:gd name="connsiteX20" fmla="*/ 779395 w 2402579"/>
              <a:gd name="connsiteY20" fmla="*/ 502276 h 1700011"/>
              <a:gd name="connsiteX21" fmla="*/ 818032 w 2402579"/>
              <a:gd name="connsiteY21" fmla="*/ 515155 h 1700011"/>
              <a:gd name="connsiteX22" fmla="*/ 895305 w 2402579"/>
              <a:gd name="connsiteY22" fmla="*/ 566671 h 1700011"/>
              <a:gd name="connsiteX23" fmla="*/ 959699 w 2402579"/>
              <a:gd name="connsiteY23" fmla="*/ 618186 h 1700011"/>
              <a:gd name="connsiteX24" fmla="*/ 1011215 w 2402579"/>
              <a:gd name="connsiteY24" fmla="*/ 656823 h 1700011"/>
              <a:gd name="connsiteX25" fmla="*/ 1101367 w 2402579"/>
              <a:gd name="connsiteY25" fmla="*/ 695459 h 1700011"/>
              <a:gd name="connsiteX26" fmla="*/ 1191519 w 2402579"/>
              <a:gd name="connsiteY26" fmla="*/ 772733 h 1700011"/>
              <a:gd name="connsiteX27" fmla="*/ 1230156 w 2402579"/>
              <a:gd name="connsiteY27" fmla="*/ 785611 h 1700011"/>
              <a:gd name="connsiteX28" fmla="*/ 1281671 w 2402579"/>
              <a:gd name="connsiteY28" fmla="*/ 824248 h 1700011"/>
              <a:gd name="connsiteX29" fmla="*/ 1320308 w 2402579"/>
              <a:gd name="connsiteY29" fmla="*/ 862885 h 1700011"/>
              <a:gd name="connsiteX30" fmla="*/ 1358944 w 2402579"/>
              <a:gd name="connsiteY30" fmla="*/ 875764 h 1700011"/>
              <a:gd name="connsiteX31" fmla="*/ 1410460 w 2402579"/>
              <a:gd name="connsiteY31" fmla="*/ 927279 h 1700011"/>
              <a:gd name="connsiteX32" fmla="*/ 1461975 w 2402579"/>
              <a:gd name="connsiteY32" fmla="*/ 978795 h 1700011"/>
              <a:gd name="connsiteX33" fmla="*/ 1513491 w 2402579"/>
              <a:gd name="connsiteY33" fmla="*/ 1017431 h 1700011"/>
              <a:gd name="connsiteX34" fmla="*/ 1616522 w 2402579"/>
              <a:gd name="connsiteY34" fmla="*/ 1081826 h 1700011"/>
              <a:gd name="connsiteX35" fmla="*/ 1655159 w 2402579"/>
              <a:gd name="connsiteY35" fmla="*/ 1120462 h 1700011"/>
              <a:gd name="connsiteX36" fmla="*/ 1680916 w 2402579"/>
              <a:gd name="connsiteY36" fmla="*/ 1159099 h 1700011"/>
              <a:gd name="connsiteX37" fmla="*/ 1719553 w 2402579"/>
              <a:gd name="connsiteY37" fmla="*/ 1171978 h 1700011"/>
              <a:gd name="connsiteX38" fmla="*/ 1758190 w 2402579"/>
              <a:gd name="connsiteY38" fmla="*/ 1210614 h 1700011"/>
              <a:gd name="connsiteX39" fmla="*/ 1809705 w 2402579"/>
              <a:gd name="connsiteY39" fmla="*/ 1223493 h 1700011"/>
              <a:gd name="connsiteX40" fmla="*/ 1886978 w 2402579"/>
              <a:gd name="connsiteY40" fmla="*/ 1249251 h 1700011"/>
              <a:gd name="connsiteX41" fmla="*/ 2028646 w 2402579"/>
              <a:gd name="connsiteY41" fmla="*/ 1326524 h 1700011"/>
              <a:gd name="connsiteX42" fmla="*/ 2105919 w 2402579"/>
              <a:gd name="connsiteY42" fmla="*/ 1378040 h 1700011"/>
              <a:gd name="connsiteX43" fmla="*/ 2144556 w 2402579"/>
              <a:gd name="connsiteY43" fmla="*/ 1390919 h 1700011"/>
              <a:gd name="connsiteX44" fmla="*/ 2221829 w 2402579"/>
              <a:gd name="connsiteY44" fmla="*/ 1442434 h 1700011"/>
              <a:gd name="connsiteX45" fmla="*/ 2273344 w 2402579"/>
              <a:gd name="connsiteY45" fmla="*/ 1493950 h 1700011"/>
              <a:gd name="connsiteX46" fmla="*/ 2286223 w 2402579"/>
              <a:gd name="connsiteY46" fmla="*/ 1532586 h 1700011"/>
              <a:gd name="connsiteX47" fmla="*/ 2376375 w 2402579"/>
              <a:gd name="connsiteY47" fmla="*/ 1609859 h 1700011"/>
              <a:gd name="connsiteX48" fmla="*/ 2402133 w 2402579"/>
              <a:gd name="connsiteY48" fmla="*/ 1648496 h 1700011"/>
              <a:gd name="connsiteX49" fmla="*/ 2363497 w 2402579"/>
              <a:gd name="connsiteY49" fmla="*/ 1661375 h 1700011"/>
              <a:gd name="connsiteX50" fmla="*/ 2247587 w 2402579"/>
              <a:gd name="connsiteY50" fmla="*/ 1648496 h 1700011"/>
              <a:gd name="connsiteX51" fmla="*/ 2196071 w 2402579"/>
              <a:gd name="connsiteY51" fmla="*/ 1558344 h 1700011"/>
              <a:gd name="connsiteX52" fmla="*/ 2170314 w 2402579"/>
              <a:gd name="connsiteY52" fmla="*/ 1506828 h 1700011"/>
              <a:gd name="connsiteX53" fmla="*/ 2041525 w 2402579"/>
              <a:gd name="connsiteY53" fmla="*/ 1429555 h 1700011"/>
              <a:gd name="connsiteX54" fmla="*/ 2015767 w 2402579"/>
              <a:gd name="connsiteY54" fmla="*/ 1390919 h 1700011"/>
              <a:gd name="connsiteX55" fmla="*/ 1977130 w 2402579"/>
              <a:gd name="connsiteY55" fmla="*/ 1378040 h 1700011"/>
              <a:gd name="connsiteX56" fmla="*/ 1874099 w 2402579"/>
              <a:gd name="connsiteY56" fmla="*/ 1339403 h 1700011"/>
              <a:gd name="connsiteX57" fmla="*/ 1771068 w 2402579"/>
              <a:gd name="connsiteY57" fmla="*/ 1262130 h 1700011"/>
              <a:gd name="connsiteX58" fmla="*/ 1719553 w 2402579"/>
              <a:gd name="connsiteY58" fmla="*/ 1236372 h 1700011"/>
              <a:gd name="connsiteX59" fmla="*/ 1616522 w 2402579"/>
              <a:gd name="connsiteY59" fmla="*/ 1184857 h 1700011"/>
              <a:gd name="connsiteX60" fmla="*/ 1590764 w 2402579"/>
              <a:gd name="connsiteY60" fmla="*/ 1146220 h 1700011"/>
              <a:gd name="connsiteX61" fmla="*/ 1513491 w 2402579"/>
              <a:gd name="connsiteY61" fmla="*/ 1094704 h 1700011"/>
              <a:gd name="connsiteX62" fmla="*/ 1449097 w 2402579"/>
              <a:gd name="connsiteY62" fmla="*/ 1017431 h 1700011"/>
              <a:gd name="connsiteX63" fmla="*/ 1410460 w 2402579"/>
              <a:gd name="connsiteY63" fmla="*/ 991673 h 1700011"/>
              <a:gd name="connsiteX64" fmla="*/ 1358944 w 2402579"/>
              <a:gd name="connsiteY64" fmla="*/ 940158 h 1700011"/>
              <a:gd name="connsiteX65" fmla="*/ 1333187 w 2402579"/>
              <a:gd name="connsiteY65" fmla="*/ 901521 h 1700011"/>
              <a:gd name="connsiteX66" fmla="*/ 1294550 w 2402579"/>
              <a:gd name="connsiteY66" fmla="*/ 888642 h 1700011"/>
              <a:gd name="connsiteX67" fmla="*/ 1255914 w 2402579"/>
              <a:gd name="connsiteY67" fmla="*/ 862885 h 1700011"/>
              <a:gd name="connsiteX68" fmla="*/ 1140004 w 2402579"/>
              <a:gd name="connsiteY68" fmla="*/ 759854 h 1700011"/>
              <a:gd name="connsiteX69" fmla="*/ 1101367 w 2402579"/>
              <a:gd name="connsiteY69" fmla="*/ 746975 h 1700011"/>
              <a:gd name="connsiteX70" fmla="*/ 1049852 w 2402579"/>
              <a:gd name="connsiteY70" fmla="*/ 695459 h 1700011"/>
              <a:gd name="connsiteX71" fmla="*/ 985457 w 2402579"/>
              <a:gd name="connsiteY71" fmla="*/ 643944 h 1700011"/>
              <a:gd name="connsiteX72" fmla="*/ 895305 w 2402579"/>
              <a:gd name="connsiteY72" fmla="*/ 566671 h 1700011"/>
              <a:gd name="connsiteX73" fmla="*/ 843790 w 2402579"/>
              <a:gd name="connsiteY73" fmla="*/ 553792 h 1700011"/>
              <a:gd name="connsiteX74" fmla="*/ 779395 w 2402579"/>
              <a:gd name="connsiteY74" fmla="*/ 502276 h 1700011"/>
              <a:gd name="connsiteX75" fmla="*/ 740759 w 2402579"/>
              <a:gd name="connsiteY75" fmla="*/ 463640 h 1700011"/>
              <a:gd name="connsiteX76" fmla="*/ 689243 w 2402579"/>
              <a:gd name="connsiteY76" fmla="*/ 437882 h 1700011"/>
              <a:gd name="connsiteX77" fmla="*/ 637728 w 2402579"/>
              <a:gd name="connsiteY77" fmla="*/ 399245 h 1700011"/>
              <a:gd name="connsiteX78" fmla="*/ 534697 w 2402579"/>
              <a:gd name="connsiteY78" fmla="*/ 347730 h 1700011"/>
              <a:gd name="connsiteX79" fmla="*/ 483181 w 2402579"/>
              <a:gd name="connsiteY79" fmla="*/ 321972 h 1700011"/>
              <a:gd name="connsiteX80" fmla="*/ 380150 w 2402579"/>
              <a:gd name="connsiteY80" fmla="*/ 257578 h 1700011"/>
              <a:gd name="connsiteX81" fmla="*/ 315756 w 2402579"/>
              <a:gd name="connsiteY81" fmla="*/ 206062 h 1700011"/>
              <a:gd name="connsiteX82" fmla="*/ 277119 w 2402579"/>
              <a:gd name="connsiteY82" fmla="*/ 167426 h 1700011"/>
              <a:gd name="connsiteX83" fmla="*/ 225604 w 2402579"/>
              <a:gd name="connsiteY83" fmla="*/ 141668 h 1700011"/>
              <a:gd name="connsiteX84" fmla="*/ 199846 w 2402579"/>
              <a:gd name="connsiteY84" fmla="*/ 103031 h 1700011"/>
              <a:gd name="connsiteX85" fmla="*/ 161209 w 2402579"/>
              <a:gd name="connsiteY85" fmla="*/ 90152 h 1700011"/>
              <a:gd name="connsiteX86" fmla="*/ 122573 w 2402579"/>
              <a:gd name="connsiteY86" fmla="*/ 64395 h 1700011"/>
              <a:gd name="connsiteX87" fmla="*/ 58178 w 2402579"/>
              <a:gd name="connsiteY87" fmla="*/ 77273 h 1700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2402579" h="1700011">
                <a:moveTo>
                  <a:pt x="58178" y="77273"/>
                </a:moveTo>
                <a:cubicBezTo>
                  <a:pt x="45299" y="231819"/>
                  <a:pt x="51519" y="686906"/>
                  <a:pt x="45299" y="991673"/>
                </a:cubicBezTo>
                <a:cubicBezTo>
                  <a:pt x="42932" y="1107638"/>
                  <a:pt x="32421" y="1223414"/>
                  <a:pt x="32421" y="1339403"/>
                </a:cubicBezTo>
                <a:cubicBezTo>
                  <a:pt x="32421" y="1459682"/>
                  <a:pt x="41006" y="1579808"/>
                  <a:pt x="45299" y="1700011"/>
                </a:cubicBezTo>
                <a:cubicBezTo>
                  <a:pt x="114456" y="1215917"/>
                  <a:pt x="45299" y="1732700"/>
                  <a:pt x="45299" y="437882"/>
                </a:cubicBezTo>
                <a:cubicBezTo>
                  <a:pt x="45299" y="313312"/>
                  <a:pt x="-64733" y="84655"/>
                  <a:pt x="58178" y="64395"/>
                </a:cubicBezTo>
                <a:cubicBezTo>
                  <a:pt x="824869" y="-61983"/>
                  <a:pt x="1612229" y="55809"/>
                  <a:pt x="2389254" y="51516"/>
                </a:cubicBezTo>
                <a:cubicBezTo>
                  <a:pt x="2376375" y="47223"/>
                  <a:pt x="2362760" y="44708"/>
                  <a:pt x="2350618" y="38637"/>
                </a:cubicBezTo>
                <a:cubicBezTo>
                  <a:pt x="2336774" y="31715"/>
                  <a:pt x="2327451" y="13406"/>
                  <a:pt x="2311981" y="12879"/>
                </a:cubicBezTo>
                <a:cubicBezTo>
                  <a:pt x="1947266" y="445"/>
                  <a:pt x="1582178" y="4293"/>
                  <a:pt x="1217277" y="0"/>
                </a:cubicBezTo>
                <a:lnTo>
                  <a:pt x="109694" y="12879"/>
                </a:lnTo>
                <a:cubicBezTo>
                  <a:pt x="76860" y="14389"/>
                  <a:pt x="108184" y="88642"/>
                  <a:pt x="109694" y="90152"/>
                </a:cubicBezTo>
                <a:cubicBezTo>
                  <a:pt x="115853" y="96311"/>
                  <a:pt x="199400" y="115799"/>
                  <a:pt x="199846" y="115910"/>
                </a:cubicBezTo>
                <a:cubicBezTo>
                  <a:pt x="234190" y="133082"/>
                  <a:pt x="281578" y="135478"/>
                  <a:pt x="302877" y="167426"/>
                </a:cubicBezTo>
                <a:cubicBezTo>
                  <a:pt x="336165" y="217357"/>
                  <a:pt x="313951" y="201167"/>
                  <a:pt x="367271" y="218941"/>
                </a:cubicBezTo>
                <a:cubicBezTo>
                  <a:pt x="384443" y="231820"/>
                  <a:pt x="399588" y="247978"/>
                  <a:pt x="418787" y="257578"/>
                </a:cubicBezTo>
                <a:cubicBezTo>
                  <a:pt x="434618" y="265494"/>
                  <a:pt x="455575" y="260639"/>
                  <a:pt x="470302" y="270457"/>
                </a:cubicBezTo>
                <a:cubicBezTo>
                  <a:pt x="586810" y="348128"/>
                  <a:pt x="408387" y="279869"/>
                  <a:pt x="534697" y="321972"/>
                </a:cubicBezTo>
                <a:cubicBezTo>
                  <a:pt x="653258" y="401015"/>
                  <a:pt x="468692" y="274319"/>
                  <a:pt x="624849" y="399245"/>
                </a:cubicBezTo>
                <a:cubicBezTo>
                  <a:pt x="649022" y="418584"/>
                  <a:pt x="676364" y="433589"/>
                  <a:pt x="702122" y="450761"/>
                </a:cubicBezTo>
                <a:lnTo>
                  <a:pt x="779395" y="502276"/>
                </a:lnTo>
                <a:lnTo>
                  <a:pt x="818032" y="515155"/>
                </a:lnTo>
                <a:cubicBezTo>
                  <a:pt x="843790" y="532327"/>
                  <a:pt x="878133" y="540913"/>
                  <a:pt x="895305" y="566671"/>
                </a:cubicBezTo>
                <a:cubicBezTo>
                  <a:pt x="928593" y="616602"/>
                  <a:pt x="906379" y="600412"/>
                  <a:pt x="959699" y="618186"/>
                </a:cubicBezTo>
                <a:cubicBezTo>
                  <a:pt x="976871" y="631065"/>
                  <a:pt x="992016" y="647223"/>
                  <a:pt x="1011215" y="656823"/>
                </a:cubicBezTo>
                <a:cubicBezTo>
                  <a:pt x="1097131" y="699782"/>
                  <a:pt x="1031051" y="636863"/>
                  <a:pt x="1101367" y="695459"/>
                </a:cubicBezTo>
                <a:cubicBezTo>
                  <a:pt x="1151192" y="736979"/>
                  <a:pt x="1130135" y="737657"/>
                  <a:pt x="1191519" y="772733"/>
                </a:cubicBezTo>
                <a:cubicBezTo>
                  <a:pt x="1203306" y="779468"/>
                  <a:pt x="1217277" y="781318"/>
                  <a:pt x="1230156" y="785611"/>
                </a:cubicBezTo>
                <a:cubicBezTo>
                  <a:pt x="1247328" y="798490"/>
                  <a:pt x="1265374" y="810279"/>
                  <a:pt x="1281671" y="824248"/>
                </a:cubicBezTo>
                <a:cubicBezTo>
                  <a:pt x="1295500" y="836101"/>
                  <a:pt x="1305153" y="852782"/>
                  <a:pt x="1320308" y="862885"/>
                </a:cubicBezTo>
                <a:cubicBezTo>
                  <a:pt x="1331603" y="870415"/>
                  <a:pt x="1346065" y="871471"/>
                  <a:pt x="1358944" y="875764"/>
                </a:cubicBezTo>
                <a:cubicBezTo>
                  <a:pt x="1393288" y="978794"/>
                  <a:pt x="1341772" y="858591"/>
                  <a:pt x="1410460" y="927279"/>
                </a:cubicBezTo>
                <a:cubicBezTo>
                  <a:pt x="1479148" y="995967"/>
                  <a:pt x="1358945" y="944451"/>
                  <a:pt x="1461975" y="978795"/>
                </a:cubicBezTo>
                <a:cubicBezTo>
                  <a:pt x="1479147" y="991674"/>
                  <a:pt x="1495289" y="1006055"/>
                  <a:pt x="1513491" y="1017431"/>
                </a:cubicBezTo>
                <a:cubicBezTo>
                  <a:pt x="1594674" y="1068170"/>
                  <a:pt x="1537942" y="1014472"/>
                  <a:pt x="1616522" y="1081826"/>
                </a:cubicBezTo>
                <a:cubicBezTo>
                  <a:pt x="1630351" y="1093679"/>
                  <a:pt x="1643499" y="1106470"/>
                  <a:pt x="1655159" y="1120462"/>
                </a:cubicBezTo>
                <a:cubicBezTo>
                  <a:pt x="1665068" y="1132353"/>
                  <a:pt x="1668829" y="1149430"/>
                  <a:pt x="1680916" y="1159099"/>
                </a:cubicBezTo>
                <a:cubicBezTo>
                  <a:pt x="1691517" y="1167580"/>
                  <a:pt x="1706674" y="1167685"/>
                  <a:pt x="1719553" y="1171978"/>
                </a:cubicBezTo>
                <a:cubicBezTo>
                  <a:pt x="1732432" y="1184857"/>
                  <a:pt x="1742376" y="1201578"/>
                  <a:pt x="1758190" y="1210614"/>
                </a:cubicBezTo>
                <a:cubicBezTo>
                  <a:pt x="1773558" y="1219396"/>
                  <a:pt x="1792751" y="1218407"/>
                  <a:pt x="1809705" y="1223493"/>
                </a:cubicBezTo>
                <a:cubicBezTo>
                  <a:pt x="1835711" y="1231295"/>
                  <a:pt x="1861220" y="1240665"/>
                  <a:pt x="1886978" y="1249251"/>
                </a:cubicBezTo>
                <a:cubicBezTo>
                  <a:pt x="2002128" y="1335613"/>
                  <a:pt x="1861680" y="1236619"/>
                  <a:pt x="2028646" y="1326524"/>
                </a:cubicBezTo>
                <a:cubicBezTo>
                  <a:pt x="2055903" y="1341201"/>
                  <a:pt x="2076551" y="1368251"/>
                  <a:pt x="2105919" y="1378040"/>
                </a:cubicBezTo>
                <a:cubicBezTo>
                  <a:pt x="2118798" y="1382333"/>
                  <a:pt x="2132689" y="1384326"/>
                  <a:pt x="2144556" y="1390919"/>
                </a:cubicBezTo>
                <a:cubicBezTo>
                  <a:pt x="2171617" y="1405953"/>
                  <a:pt x="2221829" y="1442434"/>
                  <a:pt x="2221829" y="1442434"/>
                </a:cubicBezTo>
                <a:cubicBezTo>
                  <a:pt x="2256173" y="1545465"/>
                  <a:pt x="2204658" y="1425264"/>
                  <a:pt x="2273344" y="1493950"/>
                </a:cubicBezTo>
                <a:cubicBezTo>
                  <a:pt x="2282943" y="1503549"/>
                  <a:pt x="2279488" y="1520799"/>
                  <a:pt x="2286223" y="1532586"/>
                </a:cubicBezTo>
                <a:cubicBezTo>
                  <a:pt x="2319661" y="1591102"/>
                  <a:pt x="2320614" y="1581979"/>
                  <a:pt x="2376375" y="1609859"/>
                </a:cubicBezTo>
                <a:cubicBezTo>
                  <a:pt x="2384961" y="1622738"/>
                  <a:pt x="2405887" y="1633479"/>
                  <a:pt x="2402133" y="1648496"/>
                </a:cubicBezTo>
                <a:cubicBezTo>
                  <a:pt x="2398841" y="1661666"/>
                  <a:pt x="2377072" y="1661375"/>
                  <a:pt x="2363497" y="1661375"/>
                </a:cubicBezTo>
                <a:cubicBezTo>
                  <a:pt x="2324623" y="1661375"/>
                  <a:pt x="2286224" y="1652789"/>
                  <a:pt x="2247587" y="1648496"/>
                </a:cubicBezTo>
                <a:cubicBezTo>
                  <a:pt x="2222284" y="1572586"/>
                  <a:pt x="2251766" y="1647456"/>
                  <a:pt x="2196071" y="1558344"/>
                </a:cubicBezTo>
                <a:cubicBezTo>
                  <a:pt x="2185896" y="1542063"/>
                  <a:pt x="2183890" y="1520404"/>
                  <a:pt x="2170314" y="1506828"/>
                </a:cubicBezTo>
                <a:cubicBezTo>
                  <a:pt x="2139235" y="1475749"/>
                  <a:pt x="2082173" y="1449880"/>
                  <a:pt x="2041525" y="1429555"/>
                </a:cubicBezTo>
                <a:cubicBezTo>
                  <a:pt x="2032939" y="1416676"/>
                  <a:pt x="2027854" y="1400588"/>
                  <a:pt x="2015767" y="1390919"/>
                </a:cubicBezTo>
                <a:cubicBezTo>
                  <a:pt x="2005166" y="1382438"/>
                  <a:pt x="1989608" y="1383388"/>
                  <a:pt x="1977130" y="1378040"/>
                </a:cubicBezTo>
                <a:cubicBezTo>
                  <a:pt x="1882843" y="1337631"/>
                  <a:pt x="1969078" y="1363148"/>
                  <a:pt x="1874099" y="1339403"/>
                </a:cubicBezTo>
                <a:cubicBezTo>
                  <a:pt x="1839755" y="1313645"/>
                  <a:pt x="1809465" y="1281329"/>
                  <a:pt x="1771068" y="1262130"/>
                </a:cubicBezTo>
                <a:cubicBezTo>
                  <a:pt x="1753896" y="1253544"/>
                  <a:pt x="1735833" y="1246547"/>
                  <a:pt x="1719553" y="1236372"/>
                </a:cubicBezTo>
                <a:cubicBezTo>
                  <a:pt x="1631987" y="1181643"/>
                  <a:pt x="1706912" y="1207453"/>
                  <a:pt x="1616522" y="1184857"/>
                </a:cubicBezTo>
                <a:cubicBezTo>
                  <a:pt x="1607936" y="1171978"/>
                  <a:pt x="1602413" y="1156413"/>
                  <a:pt x="1590764" y="1146220"/>
                </a:cubicBezTo>
                <a:cubicBezTo>
                  <a:pt x="1567467" y="1125835"/>
                  <a:pt x="1513491" y="1094704"/>
                  <a:pt x="1513491" y="1094704"/>
                </a:cubicBezTo>
                <a:cubicBezTo>
                  <a:pt x="1488165" y="1056717"/>
                  <a:pt x="1486280" y="1048418"/>
                  <a:pt x="1449097" y="1017431"/>
                </a:cubicBezTo>
                <a:cubicBezTo>
                  <a:pt x="1437206" y="1007522"/>
                  <a:pt x="1423339" y="1000259"/>
                  <a:pt x="1410460" y="991673"/>
                </a:cubicBezTo>
                <a:cubicBezTo>
                  <a:pt x="1382360" y="907375"/>
                  <a:pt x="1421388" y="990114"/>
                  <a:pt x="1358944" y="940158"/>
                </a:cubicBezTo>
                <a:cubicBezTo>
                  <a:pt x="1346857" y="930489"/>
                  <a:pt x="1345274" y="911190"/>
                  <a:pt x="1333187" y="901521"/>
                </a:cubicBezTo>
                <a:cubicBezTo>
                  <a:pt x="1322586" y="893040"/>
                  <a:pt x="1306692" y="894713"/>
                  <a:pt x="1294550" y="888642"/>
                </a:cubicBezTo>
                <a:cubicBezTo>
                  <a:pt x="1280706" y="881720"/>
                  <a:pt x="1267666" y="872958"/>
                  <a:pt x="1255914" y="862885"/>
                </a:cubicBezTo>
                <a:cubicBezTo>
                  <a:pt x="1196813" y="812227"/>
                  <a:pt x="1209946" y="803567"/>
                  <a:pt x="1140004" y="759854"/>
                </a:cubicBezTo>
                <a:cubicBezTo>
                  <a:pt x="1128492" y="752659"/>
                  <a:pt x="1114246" y="751268"/>
                  <a:pt x="1101367" y="746975"/>
                </a:cubicBezTo>
                <a:cubicBezTo>
                  <a:pt x="1073268" y="662677"/>
                  <a:pt x="1112294" y="745412"/>
                  <a:pt x="1049852" y="695459"/>
                </a:cubicBezTo>
                <a:cubicBezTo>
                  <a:pt x="966633" y="628884"/>
                  <a:pt x="1082571" y="676315"/>
                  <a:pt x="985457" y="643944"/>
                </a:cubicBezTo>
                <a:cubicBezTo>
                  <a:pt x="959678" y="618164"/>
                  <a:pt x="928352" y="583195"/>
                  <a:pt x="895305" y="566671"/>
                </a:cubicBezTo>
                <a:cubicBezTo>
                  <a:pt x="879473" y="558755"/>
                  <a:pt x="860962" y="558085"/>
                  <a:pt x="843790" y="553792"/>
                </a:cubicBezTo>
                <a:cubicBezTo>
                  <a:pt x="786184" y="467383"/>
                  <a:pt x="854044" y="552042"/>
                  <a:pt x="779395" y="502276"/>
                </a:cubicBezTo>
                <a:cubicBezTo>
                  <a:pt x="764241" y="492173"/>
                  <a:pt x="755580" y="474226"/>
                  <a:pt x="740759" y="463640"/>
                </a:cubicBezTo>
                <a:cubicBezTo>
                  <a:pt x="725136" y="452481"/>
                  <a:pt x="705524" y="448057"/>
                  <a:pt x="689243" y="437882"/>
                </a:cubicBezTo>
                <a:cubicBezTo>
                  <a:pt x="671041" y="426506"/>
                  <a:pt x="656269" y="410060"/>
                  <a:pt x="637728" y="399245"/>
                </a:cubicBezTo>
                <a:cubicBezTo>
                  <a:pt x="604561" y="379898"/>
                  <a:pt x="569041" y="364902"/>
                  <a:pt x="534697" y="347730"/>
                </a:cubicBezTo>
                <a:cubicBezTo>
                  <a:pt x="517525" y="339144"/>
                  <a:pt x="496757" y="335548"/>
                  <a:pt x="483181" y="321972"/>
                </a:cubicBezTo>
                <a:cubicBezTo>
                  <a:pt x="419150" y="257941"/>
                  <a:pt x="455225" y="276347"/>
                  <a:pt x="380150" y="257578"/>
                </a:cubicBezTo>
                <a:cubicBezTo>
                  <a:pt x="322544" y="171170"/>
                  <a:pt x="390403" y="255827"/>
                  <a:pt x="315756" y="206062"/>
                </a:cubicBezTo>
                <a:cubicBezTo>
                  <a:pt x="300601" y="195959"/>
                  <a:pt x="291940" y="178012"/>
                  <a:pt x="277119" y="167426"/>
                </a:cubicBezTo>
                <a:cubicBezTo>
                  <a:pt x="261496" y="156267"/>
                  <a:pt x="242776" y="150254"/>
                  <a:pt x="225604" y="141668"/>
                </a:cubicBezTo>
                <a:cubicBezTo>
                  <a:pt x="217018" y="128789"/>
                  <a:pt x="211933" y="112700"/>
                  <a:pt x="199846" y="103031"/>
                </a:cubicBezTo>
                <a:cubicBezTo>
                  <a:pt x="189245" y="94550"/>
                  <a:pt x="173351" y="96223"/>
                  <a:pt x="161209" y="90152"/>
                </a:cubicBezTo>
                <a:cubicBezTo>
                  <a:pt x="147365" y="83230"/>
                  <a:pt x="136417" y="71317"/>
                  <a:pt x="122573" y="64395"/>
                </a:cubicBezTo>
                <a:cubicBezTo>
                  <a:pt x="110431" y="58324"/>
                  <a:pt x="71057" y="-77273"/>
                  <a:pt x="58178" y="77273"/>
                </a:cubicBezTo>
                <a:close/>
              </a:path>
            </a:pathLst>
          </a:custGeom>
          <a:solidFill>
            <a:srgbClr val="FF000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cxnSp>
        <p:nvCxnSpPr>
          <p:cNvPr id="9" name="Straight Arrow Connector 8"/>
          <p:cNvCxnSpPr>
            <a:stCxn id="7" idx="33"/>
          </p:cNvCxnSpPr>
          <p:nvPr/>
        </p:nvCxnSpPr>
        <p:spPr bwMode="auto">
          <a:xfrm flipV="1">
            <a:off x="2034862" y="4343400"/>
            <a:ext cx="2079938" cy="511935"/>
          </a:xfrm>
          <a:prstGeom prst="straightConnector1">
            <a:avLst/>
          </a:prstGeom>
          <a:solidFill>
            <a:schemeClr val="bg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p:cNvCxnSpPr/>
          <p:nvPr/>
        </p:nvCxnSpPr>
        <p:spPr bwMode="auto">
          <a:xfrm>
            <a:off x="2438400" y="3834685"/>
            <a:ext cx="1676400" cy="508715"/>
          </a:xfrm>
          <a:prstGeom prst="straightConnector1">
            <a:avLst/>
          </a:prstGeom>
          <a:solidFill>
            <a:schemeClr val="bg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Arrow Connector 12"/>
          <p:cNvCxnSpPr/>
          <p:nvPr/>
        </p:nvCxnSpPr>
        <p:spPr bwMode="auto">
          <a:xfrm flipV="1">
            <a:off x="521371" y="4343400"/>
            <a:ext cx="3593429" cy="685800"/>
          </a:xfrm>
          <a:prstGeom prst="straightConnector1">
            <a:avLst/>
          </a:prstGeom>
          <a:solidFill>
            <a:schemeClr val="bg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3"/>
          <p:cNvSpPr txBox="1"/>
          <p:nvPr/>
        </p:nvSpPr>
        <p:spPr>
          <a:xfrm>
            <a:off x="3554165" y="4114800"/>
            <a:ext cx="2057400" cy="369332"/>
          </a:xfrm>
          <a:prstGeom prst="rect">
            <a:avLst/>
          </a:prstGeom>
          <a:noFill/>
        </p:spPr>
        <p:txBody>
          <a:bodyPr wrap="square" rtlCol="0">
            <a:spAutoFit/>
          </a:bodyPr>
          <a:lstStyle/>
          <a:p>
            <a:r>
              <a:rPr lang="en-US" dirty="0" smtClean="0"/>
              <a:t>Branches</a:t>
            </a:r>
            <a:endParaRPr lang="en-GB" dirty="0"/>
          </a:p>
        </p:txBody>
      </p:sp>
      <p:cxnSp>
        <p:nvCxnSpPr>
          <p:cNvPr id="16" name="Straight Arrow Connector 15"/>
          <p:cNvCxnSpPr/>
          <p:nvPr/>
        </p:nvCxnSpPr>
        <p:spPr bwMode="auto">
          <a:xfrm>
            <a:off x="1524000" y="5537915"/>
            <a:ext cx="2057400" cy="634285"/>
          </a:xfrm>
          <a:prstGeom prst="straightConnector1">
            <a:avLst/>
          </a:prstGeom>
          <a:solidFill>
            <a:schemeClr val="bg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Arrow Connector 17"/>
          <p:cNvCxnSpPr/>
          <p:nvPr/>
        </p:nvCxnSpPr>
        <p:spPr bwMode="auto">
          <a:xfrm>
            <a:off x="2923950" y="4855335"/>
            <a:ext cx="657450" cy="1393065"/>
          </a:xfrm>
          <a:prstGeom prst="straightConnector1">
            <a:avLst/>
          </a:prstGeom>
          <a:solidFill>
            <a:schemeClr val="bg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18"/>
          <p:cNvSpPr txBox="1"/>
          <p:nvPr/>
        </p:nvSpPr>
        <p:spPr>
          <a:xfrm>
            <a:off x="2679566" y="5915592"/>
            <a:ext cx="2667000" cy="369332"/>
          </a:xfrm>
          <a:prstGeom prst="rect">
            <a:avLst/>
          </a:prstGeom>
          <a:noFill/>
        </p:spPr>
        <p:txBody>
          <a:bodyPr wrap="square" rtlCol="0">
            <a:spAutoFit/>
          </a:bodyPr>
          <a:lstStyle/>
          <a:p>
            <a:r>
              <a:rPr lang="en-US" dirty="0" smtClean="0"/>
              <a:t>Chords</a:t>
            </a:r>
            <a:endParaRPr lang="en-GB" dirty="0"/>
          </a:p>
        </p:txBody>
      </p:sp>
      <p:cxnSp>
        <p:nvCxnSpPr>
          <p:cNvPr id="21" name="Straight Connector 20"/>
          <p:cNvCxnSpPr/>
          <p:nvPr/>
        </p:nvCxnSpPr>
        <p:spPr bwMode="auto">
          <a:xfrm>
            <a:off x="6477000" y="4648200"/>
            <a:ext cx="1828800" cy="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a:off x="6477000" y="4648200"/>
            <a:ext cx="0" cy="160020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TextBox 25"/>
          <p:cNvSpPr txBox="1"/>
          <p:nvPr/>
        </p:nvSpPr>
        <p:spPr>
          <a:xfrm>
            <a:off x="6248400" y="4114800"/>
            <a:ext cx="2706688" cy="369332"/>
          </a:xfrm>
          <a:prstGeom prst="rect">
            <a:avLst/>
          </a:prstGeom>
          <a:noFill/>
        </p:spPr>
        <p:txBody>
          <a:bodyPr wrap="square" rtlCol="0">
            <a:spAutoFit/>
          </a:bodyPr>
          <a:lstStyle/>
          <a:p>
            <a:r>
              <a:rPr lang="en-US" dirty="0" smtClean="0"/>
              <a:t>Spanning tree</a:t>
            </a:r>
            <a:endParaRPr lang="en-GB" dirty="0"/>
          </a:p>
        </p:txBody>
      </p:sp>
      <p:sp>
        <p:nvSpPr>
          <p:cNvPr id="27" name="Oval 26"/>
          <p:cNvSpPr/>
          <p:nvPr/>
        </p:nvSpPr>
        <p:spPr bwMode="auto">
          <a:xfrm>
            <a:off x="6381750" y="4599367"/>
            <a:ext cx="228600" cy="164068"/>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sp>
        <p:nvSpPr>
          <p:cNvPr id="28" name="Oval 27"/>
          <p:cNvSpPr/>
          <p:nvPr/>
        </p:nvSpPr>
        <p:spPr bwMode="auto">
          <a:xfrm>
            <a:off x="8252675" y="4553823"/>
            <a:ext cx="152400" cy="164068"/>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sp>
        <p:nvSpPr>
          <p:cNvPr id="29" name="Oval 28"/>
          <p:cNvSpPr/>
          <p:nvPr/>
        </p:nvSpPr>
        <p:spPr bwMode="auto">
          <a:xfrm>
            <a:off x="6438900" y="6179781"/>
            <a:ext cx="114300" cy="184666"/>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sp>
        <p:nvSpPr>
          <p:cNvPr id="30" name="Oval 29"/>
          <p:cNvSpPr/>
          <p:nvPr/>
        </p:nvSpPr>
        <p:spPr bwMode="auto">
          <a:xfrm>
            <a:off x="8114227" y="5960806"/>
            <a:ext cx="175475" cy="126641"/>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cxnSp>
        <p:nvCxnSpPr>
          <p:cNvPr id="32" name="Straight Connector 31"/>
          <p:cNvCxnSpPr/>
          <p:nvPr/>
        </p:nvCxnSpPr>
        <p:spPr bwMode="auto">
          <a:xfrm>
            <a:off x="6496050" y="4687909"/>
            <a:ext cx="1687132" cy="1329493"/>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89174961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Fundamental Cut-set and Circuits</a:t>
            </a:r>
            <a:endParaRPr lang="en-GB" dirty="0"/>
          </a:p>
        </p:txBody>
      </p:sp>
      <p:sp>
        <p:nvSpPr>
          <p:cNvPr id="3" name="Content Placeholder 2"/>
          <p:cNvSpPr>
            <a:spLocks noGrp="1"/>
          </p:cNvSpPr>
          <p:nvPr>
            <p:ph idx="1"/>
          </p:nvPr>
        </p:nvSpPr>
        <p:spPr/>
        <p:txBody>
          <a:bodyPr/>
          <a:lstStyle/>
          <a:p>
            <a:r>
              <a:rPr lang="en-US" dirty="0" smtClean="0"/>
              <a:t>Fundamental Cut-set : Minimum no. of edges whose removal can make spanning tree disconnected. (no. of F.Cs =no. of branches)</a:t>
            </a:r>
          </a:p>
          <a:p>
            <a:r>
              <a:rPr lang="en-US" dirty="0" smtClean="0"/>
              <a:t>Fundamental Circuit: is constructed by adding a chord to spanning tree. (no. of F. C. = no. of chords)</a:t>
            </a:r>
            <a:endParaRPr lang="en-GB" dirty="0"/>
          </a:p>
        </p:txBody>
      </p:sp>
    </p:spTree>
    <p:extLst>
      <p:ext uri="{BB962C8B-B14F-4D97-AF65-F5344CB8AC3E}">
        <p14:creationId xmlns:p14="http://schemas.microsoft.com/office/powerpoint/2010/main" val="160969330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 year Question paper</a:t>
            </a:r>
            <a:endParaRPr lang="en-GB" dirty="0"/>
          </a:p>
        </p:txBody>
      </p:sp>
      <p:sp>
        <p:nvSpPr>
          <p:cNvPr id="3" name="Content Placeholder 2"/>
          <p:cNvSpPr>
            <a:spLocks noGrp="1"/>
          </p:cNvSpPr>
          <p:nvPr>
            <p:ph idx="1"/>
          </p:nvPr>
        </p:nvSpPr>
        <p:spPr>
          <a:xfrm>
            <a:off x="1182062" y="1693572"/>
            <a:ext cx="7772400" cy="668628"/>
          </a:xfrm>
        </p:spPr>
        <p:txBody>
          <a:bodyPr/>
          <a:lstStyle/>
          <a:p>
            <a:r>
              <a:rPr lang="en-US" dirty="0" smtClean="0"/>
              <a:t>Find all spanning tree of the graph</a:t>
            </a:r>
            <a:endParaRPr lang="en-GB" dirty="0"/>
          </a:p>
        </p:txBody>
      </p:sp>
      <p:sp>
        <p:nvSpPr>
          <p:cNvPr id="4" name="Isosceles Triangle 3"/>
          <p:cNvSpPr/>
          <p:nvPr/>
        </p:nvSpPr>
        <p:spPr bwMode="auto">
          <a:xfrm>
            <a:off x="1150938" y="3048000"/>
            <a:ext cx="2354262" cy="1143000"/>
          </a:xfrm>
          <a:prstGeom prst="triangl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cxnSp>
        <p:nvCxnSpPr>
          <p:cNvPr id="6" name="Straight Connector 5"/>
          <p:cNvCxnSpPr/>
          <p:nvPr/>
        </p:nvCxnSpPr>
        <p:spPr bwMode="auto">
          <a:xfrm flipV="1">
            <a:off x="4914900" y="3048000"/>
            <a:ext cx="609600" cy="979331"/>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Connector 7"/>
          <p:cNvCxnSpPr/>
          <p:nvPr/>
        </p:nvCxnSpPr>
        <p:spPr bwMode="auto">
          <a:xfrm>
            <a:off x="5524500" y="3048000"/>
            <a:ext cx="1257300" cy="1061165"/>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9"/>
          <p:cNvCxnSpPr>
            <a:stCxn id="4" idx="4"/>
          </p:cNvCxnSpPr>
          <p:nvPr/>
        </p:nvCxnSpPr>
        <p:spPr bwMode="auto">
          <a:xfrm flipV="1">
            <a:off x="3505200" y="4027331"/>
            <a:ext cx="1409700" cy="163669"/>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Freeform 13"/>
          <p:cNvSpPr/>
          <p:nvPr/>
        </p:nvSpPr>
        <p:spPr bwMode="auto">
          <a:xfrm>
            <a:off x="1096851" y="2467426"/>
            <a:ext cx="5679583" cy="1252165"/>
          </a:xfrm>
          <a:custGeom>
            <a:avLst/>
            <a:gdLst>
              <a:gd name="connsiteX0" fmla="*/ 0 w 5679583"/>
              <a:gd name="connsiteY0" fmla="*/ 1162013 h 1252165"/>
              <a:gd name="connsiteX1" fmla="*/ 64394 w 5679583"/>
              <a:gd name="connsiteY1" fmla="*/ 1136255 h 1252165"/>
              <a:gd name="connsiteX2" fmla="*/ 128789 w 5679583"/>
              <a:gd name="connsiteY2" fmla="*/ 1084740 h 1252165"/>
              <a:gd name="connsiteX3" fmla="*/ 206062 w 5679583"/>
              <a:gd name="connsiteY3" fmla="*/ 1033224 h 1252165"/>
              <a:gd name="connsiteX4" fmla="*/ 270456 w 5679583"/>
              <a:gd name="connsiteY4" fmla="*/ 981709 h 1252165"/>
              <a:gd name="connsiteX5" fmla="*/ 360608 w 5679583"/>
              <a:gd name="connsiteY5" fmla="*/ 904435 h 1252165"/>
              <a:gd name="connsiteX6" fmla="*/ 399245 w 5679583"/>
              <a:gd name="connsiteY6" fmla="*/ 878678 h 1252165"/>
              <a:gd name="connsiteX7" fmla="*/ 502276 w 5679583"/>
              <a:gd name="connsiteY7" fmla="*/ 775647 h 1252165"/>
              <a:gd name="connsiteX8" fmla="*/ 528034 w 5679583"/>
              <a:gd name="connsiteY8" fmla="*/ 737010 h 1252165"/>
              <a:gd name="connsiteX9" fmla="*/ 605307 w 5679583"/>
              <a:gd name="connsiteY9" fmla="*/ 685495 h 1252165"/>
              <a:gd name="connsiteX10" fmla="*/ 643944 w 5679583"/>
              <a:gd name="connsiteY10" fmla="*/ 659737 h 1252165"/>
              <a:gd name="connsiteX11" fmla="*/ 746975 w 5679583"/>
              <a:gd name="connsiteY11" fmla="*/ 569585 h 1252165"/>
              <a:gd name="connsiteX12" fmla="*/ 785611 w 5679583"/>
              <a:gd name="connsiteY12" fmla="*/ 543827 h 1252165"/>
              <a:gd name="connsiteX13" fmla="*/ 811369 w 5679583"/>
              <a:gd name="connsiteY13" fmla="*/ 492312 h 1252165"/>
              <a:gd name="connsiteX14" fmla="*/ 850006 w 5679583"/>
              <a:gd name="connsiteY14" fmla="*/ 479433 h 1252165"/>
              <a:gd name="connsiteX15" fmla="*/ 888642 w 5679583"/>
              <a:gd name="connsiteY15" fmla="*/ 440796 h 1252165"/>
              <a:gd name="connsiteX16" fmla="*/ 940158 w 5679583"/>
              <a:gd name="connsiteY16" fmla="*/ 415038 h 1252165"/>
              <a:gd name="connsiteX17" fmla="*/ 1004552 w 5679583"/>
              <a:gd name="connsiteY17" fmla="*/ 363523 h 1252165"/>
              <a:gd name="connsiteX18" fmla="*/ 1030310 w 5679583"/>
              <a:gd name="connsiteY18" fmla="*/ 324886 h 1252165"/>
              <a:gd name="connsiteX19" fmla="*/ 1068946 w 5679583"/>
              <a:gd name="connsiteY19" fmla="*/ 312007 h 1252165"/>
              <a:gd name="connsiteX20" fmla="*/ 1107583 w 5679583"/>
              <a:gd name="connsiteY20" fmla="*/ 286250 h 1252165"/>
              <a:gd name="connsiteX21" fmla="*/ 1133341 w 5679583"/>
              <a:gd name="connsiteY21" fmla="*/ 234734 h 1252165"/>
              <a:gd name="connsiteX22" fmla="*/ 1171977 w 5679583"/>
              <a:gd name="connsiteY22" fmla="*/ 221855 h 1252165"/>
              <a:gd name="connsiteX23" fmla="*/ 1236372 w 5679583"/>
              <a:gd name="connsiteY23" fmla="*/ 80188 h 1252165"/>
              <a:gd name="connsiteX24" fmla="*/ 1287887 w 5679583"/>
              <a:gd name="connsiteY24" fmla="*/ 131703 h 1252165"/>
              <a:gd name="connsiteX25" fmla="*/ 1378039 w 5679583"/>
              <a:gd name="connsiteY25" fmla="*/ 221855 h 1252165"/>
              <a:gd name="connsiteX26" fmla="*/ 1403797 w 5679583"/>
              <a:gd name="connsiteY26" fmla="*/ 260492 h 1252165"/>
              <a:gd name="connsiteX27" fmla="*/ 1481070 w 5679583"/>
              <a:gd name="connsiteY27" fmla="*/ 337765 h 1252165"/>
              <a:gd name="connsiteX28" fmla="*/ 1532586 w 5679583"/>
              <a:gd name="connsiteY28" fmla="*/ 389281 h 1252165"/>
              <a:gd name="connsiteX29" fmla="*/ 1622738 w 5679583"/>
              <a:gd name="connsiteY29" fmla="*/ 479433 h 1252165"/>
              <a:gd name="connsiteX30" fmla="*/ 1648496 w 5679583"/>
              <a:gd name="connsiteY30" fmla="*/ 518069 h 1252165"/>
              <a:gd name="connsiteX31" fmla="*/ 1687132 w 5679583"/>
              <a:gd name="connsiteY31" fmla="*/ 543827 h 1252165"/>
              <a:gd name="connsiteX32" fmla="*/ 1738648 w 5679583"/>
              <a:gd name="connsiteY32" fmla="*/ 621100 h 1252165"/>
              <a:gd name="connsiteX33" fmla="*/ 1777284 w 5679583"/>
              <a:gd name="connsiteY33" fmla="*/ 633979 h 1252165"/>
              <a:gd name="connsiteX34" fmla="*/ 1815921 w 5679583"/>
              <a:gd name="connsiteY34" fmla="*/ 659737 h 1252165"/>
              <a:gd name="connsiteX35" fmla="*/ 1867437 w 5679583"/>
              <a:gd name="connsiteY35" fmla="*/ 672616 h 1252165"/>
              <a:gd name="connsiteX36" fmla="*/ 1996225 w 5679583"/>
              <a:gd name="connsiteY36" fmla="*/ 762768 h 1252165"/>
              <a:gd name="connsiteX37" fmla="*/ 2034862 w 5679583"/>
              <a:gd name="connsiteY37" fmla="*/ 788526 h 1252165"/>
              <a:gd name="connsiteX38" fmla="*/ 2086377 w 5679583"/>
              <a:gd name="connsiteY38" fmla="*/ 840041 h 1252165"/>
              <a:gd name="connsiteX39" fmla="*/ 2099256 w 5679583"/>
              <a:gd name="connsiteY39" fmla="*/ 878678 h 1252165"/>
              <a:gd name="connsiteX40" fmla="*/ 2150772 w 5679583"/>
              <a:gd name="connsiteY40" fmla="*/ 930193 h 1252165"/>
              <a:gd name="connsiteX41" fmla="*/ 2176530 w 5679583"/>
              <a:gd name="connsiteY41" fmla="*/ 968830 h 1252165"/>
              <a:gd name="connsiteX42" fmla="*/ 2215166 w 5679583"/>
              <a:gd name="connsiteY42" fmla="*/ 994588 h 1252165"/>
              <a:gd name="connsiteX43" fmla="*/ 2253803 w 5679583"/>
              <a:gd name="connsiteY43" fmla="*/ 1046103 h 1252165"/>
              <a:gd name="connsiteX44" fmla="*/ 2305318 w 5679583"/>
              <a:gd name="connsiteY44" fmla="*/ 1097619 h 1252165"/>
              <a:gd name="connsiteX45" fmla="*/ 2369713 w 5679583"/>
              <a:gd name="connsiteY45" fmla="*/ 1174892 h 1252165"/>
              <a:gd name="connsiteX46" fmla="*/ 2382592 w 5679583"/>
              <a:gd name="connsiteY46" fmla="*/ 1213528 h 1252165"/>
              <a:gd name="connsiteX47" fmla="*/ 2421228 w 5679583"/>
              <a:gd name="connsiteY47" fmla="*/ 1226407 h 1252165"/>
              <a:gd name="connsiteX48" fmla="*/ 2691684 w 5679583"/>
              <a:gd name="connsiteY48" fmla="*/ 1252165 h 1252165"/>
              <a:gd name="connsiteX49" fmla="*/ 3116687 w 5679583"/>
              <a:gd name="connsiteY49" fmla="*/ 1239286 h 1252165"/>
              <a:gd name="connsiteX50" fmla="*/ 3258355 w 5679583"/>
              <a:gd name="connsiteY50" fmla="*/ 1200650 h 1252165"/>
              <a:gd name="connsiteX51" fmla="*/ 3400023 w 5679583"/>
              <a:gd name="connsiteY51" fmla="*/ 1187771 h 1252165"/>
              <a:gd name="connsiteX52" fmla="*/ 3515932 w 5679583"/>
              <a:gd name="connsiteY52" fmla="*/ 1174892 h 1252165"/>
              <a:gd name="connsiteX53" fmla="*/ 3618963 w 5679583"/>
              <a:gd name="connsiteY53" fmla="*/ 1149134 h 1252165"/>
              <a:gd name="connsiteX54" fmla="*/ 3747752 w 5679583"/>
              <a:gd name="connsiteY54" fmla="*/ 1123376 h 1252165"/>
              <a:gd name="connsiteX55" fmla="*/ 3799268 w 5679583"/>
              <a:gd name="connsiteY55" fmla="*/ 1097619 h 1252165"/>
              <a:gd name="connsiteX56" fmla="*/ 3837904 w 5679583"/>
              <a:gd name="connsiteY56" fmla="*/ 1084740 h 1252165"/>
              <a:gd name="connsiteX57" fmla="*/ 3889420 w 5679583"/>
              <a:gd name="connsiteY57" fmla="*/ 1046103 h 1252165"/>
              <a:gd name="connsiteX58" fmla="*/ 3928056 w 5679583"/>
              <a:gd name="connsiteY58" fmla="*/ 930193 h 1252165"/>
              <a:gd name="connsiteX59" fmla="*/ 3953814 w 5679583"/>
              <a:gd name="connsiteY59" fmla="*/ 840041 h 1252165"/>
              <a:gd name="connsiteX60" fmla="*/ 3979572 w 5679583"/>
              <a:gd name="connsiteY60" fmla="*/ 788526 h 1252165"/>
              <a:gd name="connsiteX61" fmla="*/ 3992451 w 5679583"/>
              <a:gd name="connsiteY61" fmla="*/ 749889 h 1252165"/>
              <a:gd name="connsiteX62" fmla="*/ 4031087 w 5679583"/>
              <a:gd name="connsiteY62" fmla="*/ 698373 h 1252165"/>
              <a:gd name="connsiteX63" fmla="*/ 4082603 w 5679583"/>
              <a:gd name="connsiteY63" fmla="*/ 621100 h 1252165"/>
              <a:gd name="connsiteX64" fmla="*/ 4095482 w 5679583"/>
              <a:gd name="connsiteY64" fmla="*/ 582464 h 1252165"/>
              <a:gd name="connsiteX65" fmla="*/ 4134118 w 5679583"/>
              <a:gd name="connsiteY65" fmla="*/ 543827 h 1252165"/>
              <a:gd name="connsiteX66" fmla="*/ 4185634 w 5679583"/>
              <a:gd name="connsiteY66" fmla="*/ 453675 h 1252165"/>
              <a:gd name="connsiteX67" fmla="*/ 4224270 w 5679583"/>
              <a:gd name="connsiteY67" fmla="*/ 402159 h 1252165"/>
              <a:gd name="connsiteX68" fmla="*/ 4262907 w 5679583"/>
              <a:gd name="connsiteY68" fmla="*/ 376402 h 1252165"/>
              <a:gd name="connsiteX69" fmla="*/ 4314423 w 5679583"/>
              <a:gd name="connsiteY69" fmla="*/ 324886 h 1252165"/>
              <a:gd name="connsiteX70" fmla="*/ 4327301 w 5679583"/>
              <a:gd name="connsiteY70" fmla="*/ 286250 h 1252165"/>
              <a:gd name="connsiteX71" fmla="*/ 4365938 w 5679583"/>
              <a:gd name="connsiteY71" fmla="*/ 234734 h 1252165"/>
              <a:gd name="connsiteX72" fmla="*/ 4404575 w 5679583"/>
              <a:gd name="connsiteY72" fmla="*/ 144582 h 1252165"/>
              <a:gd name="connsiteX73" fmla="*/ 4456090 w 5679583"/>
              <a:gd name="connsiteY73" fmla="*/ 67309 h 1252165"/>
              <a:gd name="connsiteX74" fmla="*/ 4468969 w 5679583"/>
              <a:gd name="connsiteY74" fmla="*/ 15793 h 1252165"/>
              <a:gd name="connsiteX75" fmla="*/ 4507606 w 5679583"/>
              <a:gd name="connsiteY75" fmla="*/ 2914 h 1252165"/>
              <a:gd name="connsiteX76" fmla="*/ 4623515 w 5679583"/>
              <a:gd name="connsiteY76" fmla="*/ 131703 h 1252165"/>
              <a:gd name="connsiteX77" fmla="*/ 4662152 w 5679583"/>
              <a:gd name="connsiteY77" fmla="*/ 170340 h 1252165"/>
              <a:gd name="connsiteX78" fmla="*/ 4765183 w 5679583"/>
              <a:gd name="connsiteY78" fmla="*/ 234734 h 1252165"/>
              <a:gd name="connsiteX79" fmla="*/ 4868214 w 5679583"/>
              <a:gd name="connsiteY79" fmla="*/ 324886 h 1252165"/>
              <a:gd name="connsiteX80" fmla="*/ 4906851 w 5679583"/>
              <a:gd name="connsiteY80" fmla="*/ 376402 h 1252165"/>
              <a:gd name="connsiteX81" fmla="*/ 4958366 w 5679583"/>
              <a:gd name="connsiteY81" fmla="*/ 415038 h 1252165"/>
              <a:gd name="connsiteX82" fmla="*/ 4997003 w 5679583"/>
              <a:gd name="connsiteY82" fmla="*/ 453675 h 1252165"/>
              <a:gd name="connsiteX83" fmla="*/ 5048518 w 5679583"/>
              <a:gd name="connsiteY83" fmla="*/ 492312 h 1252165"/>
              <a:gd name="connsiteX84" fmla="*/ 5087155 w 5679583"/>
              <a:gd name="connsiteY84" fmla="*/ 543827 h 1252165"/>
              <a:gd name="connsiteX85" fmla="*/ 5164428 w 5679583"/>
              <a:gd name="connsiteY85" fmla="*/ 595343 h 1252165"/>
              <a:gd name="connsiteX86" fmla="*/ 5177307 w 5679583"/>
              <a:gd name="connsiteY86" fmla="*/ 633979 h 1252165"/>
              <a:gd name="connsiteX87" fmla="*/ 5228823 w 5679583"/>
              <a:gd name="connsiteY87" fmla="*/ 646858 h 1252165"/>
              <a:gd name="connsiteX88" fmla="*/ 5267459 w 5679583"/>
              <a:gd name="connsiteY88" fmla="*/ 672616 h 1252165"/>
              <a:gd name="connsiteX89" fmla="*/ 5357611 w 5679583"/>
              <a:gd name="connsiteY89" fmla="*/ 762768 h 1252165"/>
              <a:gd name="connsiteX90" fmla="*/ 5409127 w 5679583"/>
              <a:gd name="connsiteY90" fmla="*/ 814283 h 1252165"/>
              <a:gd name="connsiteX91" fmla="*/ 5460642 w 5679583"/>
              <a:gd name="connsiteY91" fmla="*/ 865799 h 1252165"/>
              <a:gd name="connsiteX92" fmla="*/ 5499279 w 5679583"/>
              <a:gd name="connsiteY92" fmla="*/ 891557 h 1252165"/>
              <a:gd name="connsiteX93" fmla="*/ 5615189 w 5679583"/>
              <a:gd name="connsiteY93" fmla="*/ 994588 h 1252165"/>
              <a:gd name="connsiteX94" fmla="*/ 5640946 w 5679583"/>
              <a:gd name="connsiteY94" fmla="*/ 1071861 h 1252165"/>
              <a:gd name="connsiteX95" fmla="*/ 5679583 w 5679583"/>
              <a:gd name="connsiteY95" fmla="*/ 1097619 h 1252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5679583" h="1252165">
                <a:moveTo>
                  <a:pt x="0" y="1162013"/>
                </a:moveTo>
                <a:cubicBezTo>
                  <a:pt x="21465" y="1153427"/>
                  <a:pt x="45582" y="1149692"/>
                  <a:pt x="64394" y="1136255"/>
                </a:cubicBezTo>
                <a:cubicBezTo>
                  <a:pt x="166338" y="1063438"/>
                  <a:pt x="15252" y="1122586"/>
                  <a:pt x="128789" y="1084740"/>
                </a:cubicBezTo>
                <a:cubicBezTo>
                  <a:pt x="154547" y="1067568"/>
                  <a:pt x="188890" y="1058982"/>
                  <a:pt x="206062" y="1033224"/>
                </a:cubicBezTo>
                <a:cubicBezTo>
                  <a:pt x="239350" y="983293"/>
                  <a:pt x="217136" y="999483"/>
                  <a:pt x="270456" y="981709"/>
                </a:cubicBezTo>
                <a:cubicBezTo>
                  <a:pt x="317258" y="934907"/>
                  <a:pt x="302787" y="945736"/>
                  <a:pt x="360608" y="904435"/>
                </a:cubicBezTo>
                <a:cubicBezTo>
                  <a:pt x="373203" y="895438"/>
                  <a:pt x="387792" y="889090"/>
                  <a:pt x="399245" y="878678"/>
                </a:cubicBezTo>
                <a:cubicBezTo>
                  <a:pt x="435183" y="846007"/>
                  <a:pt x="475335" y="816059"/>
                  <a:pt x="502276" y="775647"/>
                </a:cubicBezTo>
                <a:cubicBezTo>
                  <a:pt x="510862" y="762768"/>
                  <a:pt x="516385" y="747203"/>
                  <a:pt x="528034" y="737010"/>
                </a:cubicBezTo>
                <a:cubicBezTo>
                  <a:pt x="551331" y="716625"/>
                  <a:pt x="579549" y="702667"/>
                  <a:pt x="605307" y="685495"/>
                </a:cubicBezTo>
                <a:lnTo>
                  <a:pt x="643944" y="659737"/>
                </a:lnTo>
                <a:cubicBezTo>
                  <a:pt x="686873" y="595341"/>
                  <a:pt x="656821" y="629687"/>
                  <a:pt x="746975" y="569585"/>
                </a:cubicBezTo>
                <a:lnTo>
                  <a:pt x="785611" y="543827"/>
                </a:lnTo>
                <a:cubicBezTo>
                  <a:pt x="794197" y="526655"/>
                  <a:pt x="797793" y="505887"/>
                  <a:pt x="811369" y="492312"/>
                </a:cubicBezTo>
                <a:cubicBezTo>
                  <a:pt x="820969" y="482713"/>
                  <a:pt x="838710" y="486963"/>
                  <a:pt x="850006" y="479433"/>
                </a:cubicBezTo>
                <a:cubicBezTo>
                  <a:pt x="865160" y="469330"/>
                  <a:pt x="873821" y="451382"/>
                  <a:pt x="888642" y="440796"/>
                </a:cubicBezTo>
                <a:cubicBezTo>
                  <a:pt x="904265" y="429637"/>
                  <a:pt x="922986" y="423624"/>
                  <a:pt x="940158" y="415038"/>
                </a:cubicBezTo>
                <a:cubicBezTo>
                  <a:pt x="1013973" y="304314"/>
                  <a:pt x="915685" y="434617"/>
                  <a:pt x="1004552" y="363523"/>
                </a:cubicBezTo>
                <a:cubicBezTo>
                  <a:pt x="1016639" y="353854"/>
                  <a:pt x="1018223" y="334556"/>
                  <a:pt x="1030310" y="324886"/>
                </a:cubicBezTo>
                <a:cubicBezTo>
                  <a:pt x="1040910" y="316405"/>
                  <a:pt x="1056804" y="318078"/>
                  <a:pt x="1068946" y="312007"/>
                </a:cubicBezTo>
                <a:cubicBezTo>
                  <a:pt x="1082790" y="305085"/>
                  <a:pt x="1094704" y="294836"/>
                  <a:pt x="1107583" y="286250"/>
                </a:cubicBezTo>
                <a:cubicBezTo>
                  <a:pt x="1116169" y="269078"/>
                  <a:pt x="1119765" y="248310"/>
                  <a:pt x="1133341" y="234734"/>
                </a:cubicBezTo>
                <a:cubicBezTo>
                  <a:pt x="1142940" y="225135"/>
                  <a:pt x="1163643" y="232571"/>
                  <a:pt x="1171977" y="221855"/>
                </a:cubicBezTo>
                <a:cubicBezTo>
                  <a:pt x="1205569" y="178665"/>
                  <a:pt x="1219834" y="129801"/>
                  <a:pt x="1236372" y="80188"/>
                </a:cubicBezTo>
                <a:cubicBezTo>
                  <a:pt x="1320668" y="108285"/>
                  <a:pt x="1237933" y="69261"/>
                  <a:pt x="1287887" y="131703"/>
                </a:cubicBezTo>
                <a:cubicBezTo>
                  <a:pt x="1314435" y="164888"/>
                  <a:pt x="1354465" y="186494"/>
                  <a:pt x="1378039" y="221855"/>
                </a:cubicBezTo>
                <a:cubicBezTo>
                  <a:pt x="1386625" y="234734"/>
                  <a:pt x="1393514" y="248923"/>
                  <a:pt x="1403797" y="260492"/>
                </a:cubicBezTo>
                <a:cubicBezTo>
                  <a:pt x="1427998" y="287718"/>
                  <a:pt x="1481070" y="337765"/>
                  <a:pt x="1481070" y="337765"/>
                </a:cubicBezTo>
                <a:cubicBezTo>
                  <a:pt x="1509170" y="422064"/>
                  <a:pt x="1470142" y="339326"/>
                  <a:pt x="1532586" y="389281"/>
                </a:cubicBezTo>
                <a:cubicBezTo>
                  <a:pt x="1565771" y="415829"/>
                  <a:pt x="1599164" y="444073"/>
                  <a:pt x="1622738" y="479433"/>
                </a:cubicBezTo>
                <a:cubicBezTo>
                  <a:pt x="1631324" y="492312"/>
                  <a:pt x="1637551" y="507124"/>
                  <a:pt x="1648496" y="518069"/>
                </a:cubicBezTo>
                <a:cubicBezTo>
                  <a:pt x="1659441" y="529014"/>
                  <a:pt x="1674253" y="535241"/>
                  <a:pt x="1687132" y="543827"/>
                </a:cubicBezTo>
                <a:cubicBezTo>
                  <a:pt x="1704304" y="569585"/>
                  <a:pt x="1709280" y="611310"/>
                  <a:pt x="1738648" y="621100"/>
                </a:cubicBezTo>
                <a:cubicBezTo>
                  <a:pt x="1751527" y="625393"/>
                  <a:pt x="1765142" y="627908"/>
                  <a:pt x="1777284" y="633979"/>
                </a:cubicBezTo>
                <a:cubicBezTo>
                  <a:pt x="1791128" y="640901"/>
                  <a:pt x="1801694" y="653640"/>
                  <a:pt x="1815921" y="659737"/>
                </a:cubicBezTo>
                <a:cubicBezTo>
                  <a:pt x="1832190" y="666710"/>
                  <a:pt x="1850265" y="668323"/>
                  <a:pt x="1867437" y="672616"/>
                </a:cubicBezTo>
                <a:cubicBezTo>
                  <a:pt x="1943715" y="729824"/>
                  <a:pt x="1901096" y="699348"/>
                  <a:pt x="1996225" y="762768"/>
                </a:cubicBezTo>
                <a:lnTo>
                  <a:pt x="2034862" y="788526"/>
                </a:lnTo>
                <a:cubicBezTo>
                  <a:pt x="2069207" y="891557"/>
                  <a:pt x="2017690" y="771352"/>
                  <a:pt x="2086377" y="840041"/>
                </a:cubicBezTo>
                <a:cubicBezTo>
                  <a:pt x="2095976" y="849641"/>
                  <a:pt x="2091365" y="867631"/>
                  <a:pt x="2099256" y="878678"/>
                </a:cubicBezTo>
                <a:cubicBezTo>
                  <a:pt x="2113371" y="898439"/>
                  <a:pt x="2134968" y="911755"/>
                  <a:pt x="2150772" y="930193"/>
                </a:cubicBezTo>
                <a:cubicBezTo>
                  <a:pt x="2160845" y="941945"/>
                  <a:pt x="2165585" y="957885"/>
                  <a:pt x="2176530" y="968830"/>
                </a:cubicBezTo>
                <a:cubicBezTo>
                  <a:pt x="2187475" y="979775"/>
                  <a:pt x="2204221" y="983643"/>
                  <a:pt x="2215166" y="994588"/>
                </a:cubicBezTo>
                <a:cubicBezTo>
                  <a:pt x="2230344" y="1009766"/>
                  <a:pt x="2240924" y="1028931"/>
                  <a:pt x="2253803" y="1046103"/>
                </a:cubicBezTo>
                <a:cubicBezTo>
                  <a:pt x="2288147" y="1149134"/>
                  <a:pt x="2236632" y="1028933"/>
                  <a:pt x="2305318" y="1097619"/>
                </a:cubicBezTo>
                <a:cubicBezTo>
                  <a:pt x="2436036" y="1228337"/>
                  <a:pt x="2236060" y="1085790"/>
                  <a:pt x="2369713" y="1174892"/>
                </a:cubicBezTo>
                <a:cubicBezTo>
                  <a:pt x="2374006" y="1187771"/>
                  <a:pt x="2372993" y="1203929"/>
                  <a:pt x="2382592" y="1213528"/>
                </a:cubicBezTo>
                <a:cubicBezTo>
                  <a:pt x="2392191" y="1223127"/>
                  <a:pt x="2407757" y="1224723"/>
                  <a:pt x="2421228" y="1226407"/>
                </a:cubicBezTo>
                <a:cubicBezTo>
                  <a:pt x="2511089" y="1237640"/>
                  <a:pt x="2601532" y="1243579"/>
                  <a:pt x="2691684" y="1252165"/>
                </a:cubicBezTo>
                <a:lnTo>
                  <a:pt x="3116687" y="1239286"/>
                </a:lnTo>
                <a:cubicBezTo>
                  <a:pt x="3407030" y="1224769"/>
                  <a:pt x="3065096" y="1239301"/>
                  <a:pt x="3258355" y="1200650"/>
                </a:cubicBezTo>
                <a:cubicBezTo>
                  <a:pt x="3304852" y="1191351"/>
                  <a:pt x="3352841" y="1192489"/>
                  <a:pt x="3400023" y="1187771"/>
                </a:cubicBezTo>
                <a:cubicBezTo>
                  <a:pt x="3438704" y="1183903"/>
                  <a:pt x="3477296" y="1179185"/>
                  <a:pt x="3515932" y="1174892"/>
                </a:cubicBezTo>
                <a:cubicBezTo>
                  <a:pt x="3550276" y="1166306"/>
                  <a:pt x="3584405" y="1156814"/>
                  <a:pt x="3618963" y="1149134"/>
                </a:cubicBezTo>
                <a:cubicBezTo>
                  <a:pt x="3661700" y="1139637"/>
                  <a:pt x="3747752" y="1123376"/>
                  <a:pt x="3747752" y="1123376"/>
                </a:cubicBezTo>
                <a:cubicBezTo>
                  <a:pt x="3764924" y="1114790"/>
                  <a:pt x="3781622" y="1105182"/>
                  <a:pt x="3799268" y="1097619"/>
                </a:cubicBezTo>
                <a:cubicBezTo>
                  <a:pt x="3811746" y="1092271"/>
                  <a:pt x="3826117" y="1091475"/>
                  <a:pt x="3837904" y="1084740"/>
                </a:cubicBezTo>
                <a:cubicBezTo>
                  <a:pt x="3856541" y="1074090"/>
                  <a:pt x="3872248" y="1058982"/>
                  <a:pt x="3889420" y="1046103"/>
                </a:cubicBezTo>
                <a:cubicBezTo>
                  <a:pt x="3911130" y="937555"/>
                  <a:pt x="3888067" y="1023502"/>
                  <a:pt x="3928056" y="930193"/>
                </a:cubicBezTo>
                <a:cubicBezTo>
                  <a:pt x="3959200" y="857523"/>
                  <a:pt x="3921126" y="927208"/>
                  <a:pt x="3953814" y="840041"/>
                </a:cubicBezTo>
                <a:cubicBezTo>
                  <a:pt x="3960555" y="822065"/>
                  <a:pt x="3972009" y="806172"/>
                  <a:pt x="3979572" y="788526"/>
                </a:cubicBezTo>
                <a:cubicBezTo>
                  <a:pt x="3984920" y="776048"/>
                  <a:pt x="3985716" y="761676"/>
                  <a:pt x="3992451" y="749889"/>
                </a:cubicBezTo>
                <a:cubicBezTo>
                  <a:pt x="4003100" y="731252"/>
                  <a:pt x="4018208" y="715545"/>
                  <a:pt x="4031087" y="698373"/>
                </a:cubicBezTo>
                <a:cubicBezTo>
                  <a:pt x="4060664" y="580066"/>
                  <a:pt x="4017919" y="701954"/>
                  <a:pt x="4082603" y="621100"/>
                </a:cubicBezTo>
                <a:cubicBezTo>
                  <a:pt x="4091084" y="610500"/>
                  <a:pt x="4087952" y="593759"/>
                  <a:pt x="4095482" y="582464"/>
                </a:cubicBezTo>
                <a:cubicBezTo>
                  <a:pt x="4105585" y="567309"/>
                  <a:pt x="4122458" y="557819"/>
                  <a:pt x="4134118" y="543827"/>
                </a:cubicBezTo>
                <a:cubicBezTo>
                  <a:pt x="4169567" y="501288"/>
                  <a:pt x="4154143" y="504061"/>
                  <a:pt x="4185634" y="453675"/>
                </a:cubicBezTo>
                <a:cubicBezTo>
                  <a:pt x="4197010" y="435473"/>
                  <a:pt x="4209092" y="417337"/>
                  <a:pt x="4224270" y="402159"/>
                </a:cubicBezTo>
                <a:cubicBezTo>
                  <a:pt x="4235215" y="391214"/>
                  <a:pt x="4250028" y="384988"/>
                  <a:pt x="4262907" y="376402"/>
                </a:cubicBezTo>
                <a:cubicBezTo>
                  <a:pt x="4297251" y="273370"/>
                  <a:pt x="4245735" y="393574"/>
                  <a:pt x="4314423" y="324886"/>
                </a:cubicBezTo>
                <a:cubicBezTo>
                  <a:pt x="4324022" y="315287"/>
                  <a:pt x="4320566" y="298037"/>
                  <a:pt x="4327301" y="286250"/>
                </a:cubicBezTo>
                <a:cubicBezTo>
                  <a:pt x="4337951" y="267613"/>
                  <a:pt x="4353059" y="251906"/>
                  <a:pt x="4365938" y="234734"/>
                </a:cubicBezTo>
                <a:cubicBezTo>
                  <a:pt x="4379262" y="194762"/>
                  <a:pt x="4380702" y="184370"/>
                  <a:pt x="4404575" y="144582"/>
                </a:cubicBezTo>
                <a:cubicBezTo>
                  <a:pt x="4420502" y="118037"/>
                  <a:pt x="4456090" y="67309"/>
                  <a:pt x="4456090" y="67309"/>
                </a:cubicBezTo>
                <a:cubicBezTo>
                  <a:pt x="4460383" y="50137"/>
                  <a:pt x="4457912" y="29615"/>
                  <a:pt x="4468969" y="15793"/>
                </a:cubicBezTo>
                <a:cubicBezTo>
                  <a:pt x="4477450" y="5192"/>
                  <a:pt x="4496745" y="-5231"/>
                  <a:pt x="4507606" y="2914"/>
                </a:cubicBezTo>
                <a:cubicBezTo>
                  <a:pt x="4553810" y="37568"/>
                  <a:pt x="4584341" y="89264"/>
                  <a:pt x="4623515" y="131703"/>
                </a:cubicBezTo>
                <a:cubicBezTo>
                  <a:pt x="4635869" y="145087"/>
                  <a:pt x="4647331" y="159754"/>
                  <a:pt x="4662152" y="170340"/>
                </a:cubicBezTo>
                <a:cubicBezTo>
                  <a:pt x="4733569" y="221351"/>
                  <a:pt x="4697524" y="167075"/>
                  <a:pt x="4765183" y="234734"/>
                </a:cubicBezTo>
                <a:cubicBezTo>
                  <a:pt x="4860192" y="329744"/>
                  <a:pt x="4788892" y="298445"/>
                  <a:pt x="4868214" y="324886"/>
                </a:cubicBezTo>
                <a:cubicBezTo>
                  <a:pt x="4881093" y="342058"/>
                  <a:pt x="4891673" y="361224"/>
                  <a:pt x="4906851" y="376402"/>
                </a:cubicBezTo>
                <a:cubicBezTo>
                  <a:pt x="4922029" y="391580"/>
                  <a:pt x="4942069" y="401069"/>
                  <a:pt x="4958366" y="415038"/>
                </a:cubicBezTo>
                <a:cubicBezTo>
                  <a:pt x="4972195" y="426891"/>
                  <a:pt x="4983174" y="441822"/>
                  <a:pt x="4997003" y="453675"/>
                </a:cubicBezTo>
                <a:cubicBezTo>
                  <a:pt x="5013300" y="467644"/>
                  <a:pt x="5033340" y="477134"/>
                  <a:pt x="5048518" y="492312"/>
                </a:cubicBezTo>
                <a:cubicBezTo>
                  <a:pt x="5063696" y="507490"/>
                  <a:pt x="5071112" y="529567"/>
                  <a:pt x="5087155" y="543827"/>
                </a:cubicBezTo>
                <a:cubicBezTo>
                  <a:pt x="5110293" y="564394"/>
                  <a:pt x="5164428" y="595343"/>
                  <a:pt x="5164428" y="595343"/>
                </a:cubicBezTo>
                <a:cubicBezTo>
                  <a:pt x="5168721" y="608222"/>
                  <a:pt x="5166706" y="625499"/>
                  <a:pt x="5177307" y="633979"/>
                </a:cubicBezTo>
                <a:cubicBezTo>
                  <a:pt x="5191129" y="645036"/>
                  <a:pt x="5212554" y="639885"/>
                  <a:pt x="5228823" y="646858"/>
                </a:cubicBezTo>
                <a:cubicBezTo>
                  <a:pt x="5243050" y="652955"/>
                  <a:pt x="5255954" y="662261"/>
                  <a:pt x="5267459" y="672616"/>
                </a:cubicBezTo>
                <a:cubicBezTo>
                  <a:pt x="5299047" y="701046"/>
                  <a:pt x="5327560" y="732717"/>
                  <a:pt x="5357611" y="762768"/>
                </a:cubicBezTo>
                <a:lnTo>
                  <a:pt x="5409127" y="814283"/>
                </a:lnTo>
                <a:cubicBezTo>
                  <a:pt x="5426299" y="831455"/>
                  <a:pt x="5440436" y="852328"/>
                  <a:pt x="5460642" y="865799"/>
                </a:cubicBezTo>
                <a:cubicBezTo>
                  <a:pt x="5473521" y="874385"/>
                  <a:pt x="5487710" y="881274"/>
                  <a:pt x="5499279" y="891557"/>
                </a:cubicBezTo>
                <a:cubicBezTo>
                  <a:pt x="5631607" y="1009181"/>
                  <a:pt x="5527500" y="936129"/>
                  <a:pt x="5615189" y="994588"/>
                </a:cubicBezTo>
                <a:cubicBezTo>
                  <a:pt x="5623775" y="1020346"/>
                  <a:pt x="5618355" y="1056800"/>
                  <a:pt x="5640946" y="1071861"/>
                </a:cubicBezTo>
                <a:lnTo>
                  <a:pt x="5679583" y="1097619"/>
                </a:ln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sp>
        <p:nvSpPr>
          <p:cNvPr id="15" name="Freeform 14"/>
          <p:cNvSpPr/>
          <p:nvPr/>
        </p:nvSpPr>
        <p:spPr bwMode="auto">
          <a:xfrm>
            <a:off x="1096851" y="4582182"/>
            <a:ext cx="5756857" cy="1250814"/>
          </a:xfrm>
          <a:custGeom>
            <a:avLst/>
            <a:gdLst>
              <a:gd name="connsiteX0" fmla="*/ 1068947 w 5756857"/>
              <a:gd name="connsiteY0" fmla="*/ 0 h 1250814"/>
              <a:gd name="connsiteX1" fmla="*/ 914400 w 5756857"/>
              <a:gd name="connsiteY1" fmla="*/ 206062 h 1250814"/>
              <a:gd name="connsiteX2" fmla="*/ 862885 w 5756857"/>
              <a:gd name="connsiteY2" fmla="*/ 231820 h 1250814"/>
              <a:gd name="connsiteX3" fmla="*/ 901521 w 5756857"/>
              <a:gd name="connsiteY3" fmla="*/ 373488 h 1250814"/>
              <a:gd name="connsiteX4" fmla="*/ 888643 w 5756857"/>
              <a:gd name="connsiteY4" fmla="*/ 412124 h 1250814"/>
              <a:gd name="connsiteX5" fmla="*/ 824248 w 5756857"/>
              <a:gd name="connsiteY5" fmla="*/ 425003 h 1250814"/>
              <a:gd name="connsiteX6" fmla="*/ 643944 w 5756857"/>
              <a:gd name="connsiteY6" fmla="*/ 450761 h 1250814"/>
              <a:gd name="connsiteX7" fmla="*/ 708338 w 5756857"/>
              <a:gd name="connsiteY7" fmla="*/ 540913 h 1250814"/>
              <a:gd name="connsiteX8" fmla="*/ 721217 w 5756857"/>
              <a:gd name="connsiteY8" fmla="*/ 579550 h 1250814"/>
              <a:gd name="connsiteX9" fmla="*/ 515155 w 5756857"/>
              <a:gd name="connsiteY9" fmla="*/ 618186 h 1250814"/>
              <a:gd name="connsiteX10" fmla="*/ 437882 w 5756857"/>
              <a:gd name="connsiteY10" fmla="*/ 643944 h 1250814"/>
              <a:gd name="connsiteX11" fmla="*/ 540913 w 5756857"/>
              <a:gd name="connsiteY11" fmla="*/ 708338 h 1250814"/>
              <a:gd name="connsiteX12" fmla="*/ 566671 w 5756857"/>
              <a:gd name="connsiteY12" fmla="*/ 746975 h 1250814"/>
              <a:gd name="connsiteX13" fmla="*/ 334851 w 5756857"/>
              <a:gd name="connsiteY13" fmla="*/ 811369 h 1250814"/>
              <a:gd name="connsiteX14" fmla="*/ 360609 w 5756857"/>
              <a:gd name="connsiteY14" fmla="*/ 850006 h 1250814"/>
              <a:gd name="connsiteX15" fmla="*/ 399245 w 5756857"/>
              <a:gd name="connsiteY15" fmla="*/ 862885 h 1250814"/>
              <a:gd name="connsiteX16" fmla="*/ 437882 w 5756857"/>
              <a:gd name="connsiteY16" fmla="*/ 888643 h 1250814"/>
              <a:gd name="connsiteX17" fmla="*/ 450761 w 5756857"/>
              <a:gd name="connsiteY17" fmla="*/ 940158 h 1250814"/>
              <a:gd name="connsiteX18" fmla="*/ 412124 w 5756857"/>
              <a:gd name="connsiteY18" fmla="*/ 953037 h 1250814"/>
              <a:gd name="connsiteX19" fmla="*/ 334851 w 5756857"/>
              <a:gd name="connsiteY19" fmla="*/ 965916 h 1250814"/>
              <a:gd name="connsiteX20" fmla="*/ 244699 w 5756857"/>
              <a:gd name="connsiteY20" fmla="*/ 1004553 h 1250814"/>
              <a:gd name="connsiteX21" fmla="*/ 167426 w 5756857"/>
              <a:gd name="connsiteY21" fmla="*/ 1017431 h 1250814"/>
              <a:gd name="connsiteX22" fmla="*/ 180305 w 5756857"/>
              <a:gd name="connsiteY22" fmla="*/ 1056068 h 1250814"/>
              <a:gd name="connsiteX23" fmla="*/ 296214 w 5756857"/>
              <a:gd name="connsiteY23" fmla="*/ 1146220 h 1250814"/>
              <a:gd name="connsiteX24" fmla="*/ 283336 w 5756857"/>
              <a:gd name="connsiteY24" fmla="*/ 1184857 h 1250814"/>
              <a:gd name="connsiteX25" fmla="*/ 231820 w 5756857"/>
              <a:gd name="connsiteY25" fmla="*/ 1197736 h 1250814"/>
              <a:gd name="connsiteX26" fmla="*/ 0 w 5756857"/>
              <a:gd name="connsiteY26" fmla="*/ 1236372 h 1250814"/>
              <a:gd name="connsiteX27" fmla="*/ 386367 w 5756857"/>
              <a:gd name="connsiteY27" fmla="*/ 1223493 h 1250814"/>
              <a:gd name="connsiteX28" fmla="*/ 425003 w 5756857"/>
              <a:gd name="connsiteY28" fmla="*/ 1197736 h 1250814"/>
              <a:gd name="connsiteX29" fmla="*/ 437882 w 5756857"/>
              <a:gd name="connsiteY29" fmla="*/ 1159099 h 1250814"/>
              <a:gd name="connsiteX30" fmla="*/ 489398 w 5756857"/>
              <a:gd name="connsiteY30" fmla="*/ 1120462 h 1250814"/>
              <a:gd name="connsiteX31" fmla="*/ 515155 w 5756857"/>
              <a:gd name="connsiteY31" fmla="*/ 1081826 h 1250814"/>
              <a:gd name="connsiteX32" fmla="*/ 553792 w 5756857"/>
              <a:gd name="connsiteY32" fmla="*/ 1171978 h 1250814"/>
              <a:gd name="connsiteX33" fmla="*/ 579550 w 5756857"/>
              <a:gd name="connsiteY33" fmla="*/ 1107584 h 1250814"/>
              <a:gd name="connsiteX34" fmla="*/ 618186 w 5756857"/>
              <a:gd name="connsiteY34" fmla="*/ 1081826 h 1250814"/>
              <a:gd name="connsiteX35" fmla="*/ 682581 w 5756857"/>
              <a:gd name="connsiteY35" fmla="*/ 1030310 h 1250814"/>
              <a:gd name="connsiteX36" fmla="*/ 708338 w 5756857"/>
              <a:gd name="connsiteY36" fmla="*/ 1068947 h 1250814"/>
              <a:gd name="connsiteX37" fmla="*/ 721217 w 5756857"/>
              <a:gd name="connsiteY37" fmla="*/ 1159099 h 1250814"/>
              <a:gd name="connsiteX38" fmla="*/ 772733 w 5756857"/>
              <a:gd name="connsiteY38" fmla="*/ 1146220 h 1250814"/>
              <a:gd name="connsiteX39" fmla="*/ 901521 w 5756857"/>
              <a:gd name="connsiteY39" fmla="*/ 1056068 h 1250814"/>
              <a:gd name="connsiteX40" fmla="*/ 965916 w 5756857"/>
              <a:gd name="connsiteY40" fmla="*/ 1081826 h 1250814"/>
              <a:gd name="connsiteX41" fmla="*/ 978795 w 5756857"/>
              <a:gd name="connsiteY41" fmla="*/ 1120462 h 1250814"/>
              <a:gd name="connsiteX42" fmla="*/ 1004552 w 5756857"/>
              <a:gd name="connsiteY42" fmla="*/ 1171978 h 1250814"/>
              <a:gd name="connsiteX43" fmla="*/ 1056068 w 5756857"/>
              <a:gd name="connsiteY43" fmla="*/ 1197736 h 1250814"/>
              <a:gd name="connsiteX44" fmla="*/ 1184857 w 5756857"/>
              <a:gd name="connsiteY44" fmla="*/ 1081826 h 1250814"/>
              <a:gd name="connsiteX45" fmla="*/ 1249251 w 5756857"/>
              <a:gd name="connsiteY45" fmla="*/ 1030310 h 1250814"/>
              <a:gd name="connsiteX46" fmla="*/ 1287888 w 5756857"/>
              <a:gd name="connsiteY46" fmla="*/ 1056068 h 1250814"/>
              <a:gd name="connsiteX47" fmla="*/ 1313645 w 5756857"/>
              <a:gd name="connsiteY47" fmla="*/ 1184857 h 1250814"/>
              <a:gd name="connsiteX48" fmla="*/ 1365161 w 5756857"/>
              <a:gd name="connsiteY48" fmla="*/ 1159099 h 1250814"/>
              <a:gd name="connsiteX49" fmla="*/ 1403798 w 5756857"/>
              <a:gd name="connsiteY49" fmla="*/ 1146220 h 1250814"/>
              <a:gd name="connsiteX50" fmla="*/ 1455313 w 5756857"/>
              <a:gd name="connsiteY50" fmla="*/ 1094705 h 1250814"/>
              <a:gd name="connsiteX51" fmla="*/ 1468192 w 5756857"/>
              <a:gd name="connsiteY51" fmla="*/ 1056068 h 1250814"/>
              <a:gd name="connsiteX52" fmla="*/ 1558344 w 5756857"/>
              <a:gd name="connsiteY52" fmla="*/ 1068947 h 1250814"/>
              <a:gd name="connsiteX53" fmla="*/ 1596981 w 5756857"/>
              <a:gd name="connsiteY53" fmla="*/ 1171978 h 1250814"/>
              <a:gd name="connsiteX54" fmla="*/ 1648496 w 5756857"/>
              <a:gd name="connsiteY54" fmla="*/ 1146220 h 1250814"/>
              <a:gd name="connsiteX55" fmla="*/ 1712890 w 5756857"/>
              <a:gd name="connsiteY55" fmla="*/ 1068947 h 1250814"/>
              <a:gd name="connsiteX56" fmla="*/ 1751527 w 5756857"/>
              <a:gd name="connsiteY56" fmla="*/ 1043189 h 1250814"/>
              <a:gd name="connsiteX57" fmla="*/ 1828800 w 5756857"/>
              <a:gd name="connsiteY57" fmla="*/ 1068947 h 1250814"/>
              <a:gd name="connsiteX58" fmla="*/ 1867437 w 5756857"/>
              <a:gd name="connsiteY58" fmla="*/ 1146220 h 1250814"/>
              <a:gd name="connsiteX59" fmla="*/ 1906074 w 5756857"/>
              <a:gd name="connsiteY59" fmla="*/ 1159099 h 1250814"/>
              <a:gd name="connsiteX60" fmla="*/ 1970468 w 5756857"/>
              <a:gd name="connsiteY60" fmla="*/ 1094705 h 1250814"/>
              <a:gd name="connsiteX61" fmla="*/ 2021983 w 5756857"/>
              <a:gd name="connsiteY61" fmla="*/ 1107584 h 1250814"/>
              <a:gd name="connsiteX62" fmla="*/ 2086378 w 5756857"/>
              <a:gd name="connsiteY62" fmla="*/ 1210615 h 1250814"/>
              <a:gd name="connsiteX63" fmla="*/ 2125014 w 5756857"/>
              <a:gd name="connsiteY63" fmla="*/ 1223493 h 1250814"/>
              <a:gd name="connsiteX64" fmla="*/ 2176530 w 5756857"/>
              <a:gd name="connsiteY64" fmla="*/ 1210615 h 1250814"/>
              <a:gd name="connsiteX65" fmla="*/ 2228045 w 5756857"/>
              <a:gd name="connsiteY65" fmla="*/ 1184857 h 1250814"/>
              <a:gd name="connsiteX66" fmla="*/ 2305319 w 5756857"/>
              <a:gd name="connsiteY66" fmla="*/ 1197736 h 1250814"/>
              <a:gd name="connsiteX67" fmla="*/ 2395471 w 5756857"/>
              <a:gd name="connsiteY67" fmla="*/ 1236372 h 1250814"/>
              <a:gd name="connsiteX68" fmla="*/ 2408350 w 5756857"/>
              <a:gd name="connsiteY68" fmla="*/ 1197736 h 1250814"/>
              <a:gd name="connsiteX69" fmla="*/ 2537138 w 5756857"/>
              <a:gd name="connsiteY69" fmla="*/ 1081826 h 1250814"/>
              <a:gd name="connsiteX70" fmla="*/ 2601533 w 5756857"/>
              <a:gd name="connsiteY70" fmla="*/ 1094705 h 1250814"/>
              <a:gd name="connsiteX71" fmla="*/ 2614412 w 5756857"/>
              <a:gd name="connsiteY71" fmla="*/ 1133341 h 1250814"/>
              <a:gd name="connsiteX72" fmla="*/ 2678806 w 5756857"/>
              <a:gd name="connsiteY72" fmla="*/ 1197736 h 1250814"/>
              <a:gd name="connsiteX73" fmla="*/ 2794716 w 5756857"/>
              <a:gd name="connsiteY73" fmla="*/ 1094705 h 1250814"/>
              <a:gd name="connsiteX74" fmla="*/ 2846231 w 5756857"/>
              <a:gd name="connsiteY74" fmla="*/ 1068947 h 1250814"/>
              <a:gd name="connsiteX75" fmla="*/ 2936383 w 5756857"/>
              <a:gd name="connsiteY75" fmla="*/ 1107584 h 1250814"/>
              <a:gd name="connsiteX76" fmla="*/ 3000778 w 5756857"/>
              <a:gd name="connsiteY76" fmla="*/ 1159099 h 1250814"/>
              <a:gd name="connsiteX77" fmla="*/ 3065172 w 5756857"/>
              <a:gd name="connsiteY77" fmla="*/ 1249251 h 1250814"/>
              <a:gd name="connsiteX78" fmla="*/ 3116688 w 5756857"/>
              <a:gd name="connsiteY78" fmla="*/ 1236372 h 1250814"/>
              <a:gd name="connsiteX79" fmla="*/ 3168203 w 5756857"/>
              <a:gd name="connsiteY79" fmla="*/ 1094705 h 1250814"/>
              <a:gd name="connsiteX80" fmla="*/ 3206840 w 5756857"/>
              <a:gd name="connsiteY80" fmla="*/ 1081826 h 1250814"/>
              <a:gd name="connsiteX81" fmla="*/ 3245476 w 5756857"/>
              <a:gd name="connsiteY81" fmla="*/ 1043189 h 1250814"/>
              <a:gd name="connsiteX82" fmla="*/ 3400023 w 5756857"/>
              <a:gd name="connsiteY82" fmla="*/ 1081826 h 1250814"/>
              <a:gd name="connsiteX83" fmla="*/ 3412902 w 5756857"/>
              <a:gd name="connsiteY83" fmla="*/ 1120462 h 1250814"/>
              <a:gd name="connsiteX84" fmla="*/ 3451538 w 5756857"/>
              <a:gd name="connsiteY84" fmla="*/ 1107584 h 1250814"/>
              <a:gd name="connsiteX85" fmla="*/ 3490175 w 5756857"/>
              <a:gd name="connsiteY85" fmla="*/ 991674 h 1250814"/>
              <a:gd name="connsiteX86" fmla="*/ 3541690 w 5756857"/>
              <a:gd name="connsiteY86" fmla="*/ 978795 h 1250814"/>
              <a:gd name="connsiteX87" fmla="*/ 3606085 w 5756857"/>
              <a:gd name="connsiteY87" fmla="*/ 1004553 h 1250814"/>
              <a:gd name="connsiteX88" fmla="*/ 3670479 w 5756857"/>
              <a:gd name="connsiteY88" fmla="*/ 1068947 h 1250814"/>
              <a:gd name="connsiteX89" fmla="*/ 3683358 w 5756857"/>
              <a:gd name="connsiteY89" fmla="*/ 978795 h 1250814"/>
              <a:gd name="connsiteX90" fmla="*/ 3721995 w 5756857"/>
              <a:gd name="connsiteY90" fmla="*/ 965916 h 1250814"/>
              <a:gd name="connsiteX91" fmla="*/ 3825026 w 5756857"/>
              <a:gd name="connsiteY91" fmla="*/ 953037 h 1250814"/>
              <a:gd name="connsiteX92" fmla="*/ 3837905 w 5756857"/>
              <a:gd name="connsiteY92" fmla="*/ 721217 h 1250814"/>
              <a:gd name="connsiteX93" fmla="*/ 3940936 w 5756857"/>
              <a:gd name="connsiteY93" fmla="*/ 734096 h 1250814"/>
              <a:gd name="connsiteX94" fmla="*/ 3953814 w 5756857"/>
              <a:gd name="connsiteY94" fmla="*/ 643944 h 1250814"/>
              <a:gd name="connsiteX95" fmla="*/ 3928057 w 5756857"/>
              <a:gd name="connsiteY95" fmla="*/ 592429 h 1250814"/>
              <a:gd name="connsiteX96" fmla="*/ 4082603 w 5756857"/>
              <a:gd name="connsiteY96" fmla="*/ 515155 h 1250814"/>
              <a:gd name="connsiteX97" fmla="*/ 4043967 w 5756857"/>
              <a:gd name="connsiteY97" fmla="*/ 412124 h 1250814"/>
              <a:gd name="connsiteX98" fmla="*/ 4056845 w 5756857"/>
              <a:gd name="connsiteY98" fmla="*/ 373488 h 1250814"/>
              <a:gd name="connsiteX99" fmla="*/ 4172755 w 5756857"/>
              <a:gd name="connsiteY99" fmla="*/ 399246 h 1250814"/>
              <a:gd name="connsiteX100" fmla="*/ 4211392 w 5756857"/>
              <a:gd name="connsiteY100" fmla="*/ 412124 h 1250814"/>
              <a:gd name="connsiteX101" fmla="*/ 4237150 w 5756857"/>
              <a:gd name="connsiteY101" fmla="*/ 347730 h 1250814"/>
              <a:gd name="connsiteX102" fmla="*/ 4250029 w 5756857"/>
              <a:gd name="connsiteY102" fmla="*/ 167426 h 1250814"/>
              <a:gd name="connsiteX103" fmla="*/ 4288665 w 5756857"/>
              <a:gd name="connsiteY103" fmla="*/ 193184 h 1250814"/>
              <a:gd name="connsiteX104" fmla="*/ 4314423 w 5756857"/>
              <a:gd name="connsiteY104" fmla="*/ 77274 h 1250814"/>
              <a:gd name="connsiteX105" fmla="*/ 4365938 w 5756857"/>
              <a:gd name="connsiteY105" fmla="*/ 193184 h 1250814"/>
              <a:gd name="connsiteX106" fmla="*/ 4430333 w 5756857"/>
              <a:gd name="connsiteY106" fmla="*/ 167426 h 1250814"/>
              <a:gd name="connsiteX107" fmla="*/ 4468969 w 5756857"/>
              <a:gd name="connsiteY107" fmla="*/ 154547 h 1250814"/>
              <a:gd name="connsiteX108" fmla="*/ 4520485 w 5756857"/>
              <a:gd name="connsiteY108" fmla="*/ 103031 h 1250814"/>
              <a:gd name="connsiteX109" fmla="*/ 4546243 w 5756857"/>
              <a:gd name="connsiteY109" fmla="*/ 167426 h 1250814"/>
              <a:gd name="connsiteX110" fmla="*/ 4507606 w 5756857"/>
              <a:gd name="connsiteY110" fmla="*/ 270457 h 1250814"/>
              <a:gd name="connsiteX111" fmla="*/ 4559121 w 5756857"/>
              <a:gd name="connsiteY111" fmla="*/ 296215 h 1250814"/>
              <a:gd name="connsiteX112" fmla="*/ 4726547 w 5756857"/>
              <a:gd name="connsiteY112" fmla="*/ 244699 h 1250814"/>
              <a:gd name="connsiteX113" fmla="*/ 4752305 w 5756857"/>
              <a:gd name="connsiteY113" fmla="*/ 283336 h 1250814"/>
              <a:gd name="connsiteX114" fmla="*/ 4726547 w 5756857"/>
              <a:gd name="connsiteY114" fmla="*/ 386367 h 1250814"/>
              <a:gd name="connsiteX115" fmla="*/ 4842457 w 5756857"/>
              <a:gd name="connsiteY115" fmla="*/ 373488 h 1250814"/>
              <a:gd name="connsiteX116" fmla="*/ 4881093 w 5756857"/>
              <a:gd name="connsiteY116" fmla="*/ 399246 h 1250814"/>
              <a:gd name="connsiteX117" fmla="*/ 4868214 w 5756857"/>
              <a:gd name="connsiteY117" fmla="*/ 540913 h 1250814"/>
              <a:gd name="connsiteX118" fmla="*/ 4984124 w 5756857"/>
              <a:gd name="connsiteY118" fmla="*/ 566671 h 1250814"/>
              <a:gd name="connsiteX119" fmla="*/ 5009882 w 5756857"/>
              <a:gd name="connsiteY119" fmla="*/ 605308 h 1250814"/>
              <a:gd name="connsiteX120" fmla="*/ 4984124 w 5756857"/>
              <a:gd name="connsiteY120" fmla="*/ 643944 h 1250814"/>
              <a:gd name="connsiteX121" fmla="*/ 4971245 w 5756857"/>
              <a:gd name="connsiteY121" fmla="*/ 695460 h 1250814"/>
              <a:gd name="connsiteX122" fmla="*/ 4958367 w 5756857"/>
              <a:gd name="connsiteY122" fmla="*/ 734096 h 1250814"/>
              <a:gd name="connsiteX123" fmla="*/ 4997003 w 5756857"/>
              <a:gd name="connsiteY123" fmla="*/ 721217 h 1250814"/>
              <a:gd name="connsiteX124" fmla="*/ 5061398 w 5756857"/>
              <a:gd name="connsiteY124" fmla="*/ 682581 h 1250814"/>
              <a:gd name="connsiteX125" fmla="*/ 5112913 w 5756857"/>
              <a:gd name="connsiteY125" fmla="*/ 669702 h 1250814"/>
              <a:gd name="connsiteX126" fmla="*/ 5100034 w 5756857"/>
              <a:gd name="connsiteY126" fmla="*/ 746975 h 1250814"/>
              <a:gd name="connsiteX127" fmla="*/ 5151550 w 5756857"/>
              <a:gd name="connsiteY127" fmla="*/ 811369 h 1250814"/>
              <a:gd name="connsiteX128" fmla="*/ 5203065 w 5756857"/>
              <a:gd name="connsiteY128" fmla="*/ 785612 h 1250814"/>
              <a:gd name="connsiteX129" fmla="*/ 5215944 w 5756857"/>
              <a:gd name="connsiteY129" fmla="*/ 824248 h 1250814"/>
              <a:gd name="connsiteX130" fmla="*/ 5190186 w 5756857"/>
              <a:gd name="connsiteY130" fmla="*/ 875764 h 1250814"/>
              <a:gd name="connsiteX131" fmla="*/ 5203065 w 5756857"/>
              <a:gd name="connsiteY131" fmla="*/ 914400 h 1250814"/>
              <a:gd name="connsiteX132" fmla="*/ 5228823 w 5756857"/>
              <a:gd name="connsiteY132" fmla="*/ 875764 h 1250814"/>
              <a:gd name="connsiteX133" fmla="*/ 5293217 w 5756857"/>
              <a:gd name="connsiteY133" fmla="*/ 837127 h 1250814"/>
              <a:gd name="connsiteX134" fmla="*/ 5306096 w 5756857"/>
              <a:gd name="connsiteY134" fmla="*/ 798491 h 1250814"/>
              <a:gd name="connsiteX135" fmla="*/ 5331854 w 5756857"/>
              <a:gd name="connsiteY135" fmla="*/ 759854 h 1250814"/>
              <a:gd name="connsiteX136" fmla="*/ 5306096 w 5756857"/>
              <a:gd name="connsiteY136" fmla="*/ 888643 h 1250814"/>
              <a:gd name="connsiteX137" fmla="*/ 5280338 w 5756857"/>
              <a:gd name="connsiteY137" fmla="*/ 927279 h 1250814"/>
              <a:gd name="connsiteX138" fmla="*/ 5344733 w 5756857"/>
              <a:gd name="connsiteY138" fmla="*/ 914400 h 1250814"/>
              <a:gd name="connsiteX139" fmla="*/ 5396248 w 5756857"/>
              <a:gd name="connsiteY139" fmla="*/ 1056068 h 1250814"/>
              <a:gd name="connsiteX140" fmla="*/ 5383369 w 5756857"/>
              <a:gd name="connsiteY140" fmla="*/ 1120462 h 1250814"/>
              <a:gd name="connsiteX141" fmla="*/ 5396248 w 5756857"/>
              <a:gd name="connsiteY141" fmla="*/ 1159099 h 1250814"/>
              <a:gd name="connsiteX142" fmla="*/ 5409127 w 5756857"/>
              <a:gd name="connsiteY142" fmla="*/ 1107584 h 1250814"/>
              <a:gd name="connsiteX143" fmla="*/ 5422006 w 5756857"/>
              <a:gd name="connsiteY143" fmla="*/ 1068947 h 1250814"/>
              <a:gd name="connsiteX144" fmla="*/ 5460643 w 5756857"/>
              <a:gd name="connsiteY144" fmla="*/ 1094705 h 1250814"/>
              <a:gd name="connsiteX145" fmla="*/ 5499279 w 5756857"/>
              <a:gd name="connsiteY145" fmla="*/ 1107584 h 1250814"/>
              <a:gd name="connsiteX146" fmla="*/ 5563674 w 5756857"/>
              <a:gd name="connsiteY146" fmla="*/ 1068947 h 1250814"/>
              <a:gd name="connsiteX147" fmla="*/ 5602310 w 5756857"/>
              <a:gd name="connsiteY147" fmla="*/ 1030310 h 1250814"/>
              <a:gd name="connsiteX148" fmla="*/ 5615189 w 5756857"/>
              <a:gd name="connsiteY148" fmla="*/ 1081826 h 1250814"/>
              <a:gd name="connsiteX149" fmla="*/ 5602310 w 5756857"/>
              <a:gd name="connsiteY149" fmla="*/ 1171978 h 1250814"/>
              <a:gd name="connsiteX150" fmla="*/ 5640947 w 5756857"/>
              <a:gd name="connsiteY150" fmla="*/ 1146220 h 1250814"/>
              <a:gd name="connsiteX151" fmla="*/ 5743978 w 5756857"/>
              <a:gd name="connsiteY151" fmla="*/ 1081826 h 1250814"/>
              <a:gd name="connsiteX152" fmla="*/ 5756857 w 5756857"/>
              <a:gd name="connsiteY152" fmla="*/ 1081826 h 1250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5756857" h="1250814">
                <a:moveTo>
                  <a:pt x="1068947" y="0"/>
                </a:moveTo>
                <a:cubicBezTo>
                  <a:pt x="1049858" y="343600"/>
                  <a:pt x="1134412" y="206062"/>
                  <a:pt x="914400" y="206062"/>
                </a:cubicBezTo>
                <a:cubicBezTo>
                  <a:pt x="895201" y="206062"/>
                  <a:pt x="880057" y="223234"/>
                  <a:pt x="862885" y="231820"/>
                </a:cubicBezTo>
                <a:cubicBezTo>
                  <a:pt x="895565" y="329860"/>
                  <a:pt x="883319" y="282469"/>
                  <a:pt x="901521" y="373488"/>
                </a:cubicBezTo>
                <a:cubicBezTo>
                  <a:pt x="897228" y="386367"/>
                  <a:pt x="899938" y="404594"/>
                  <a:pt x="888643" y="412124"/>
                </a:cubicBezTo>
                <a:cubicBezTo>
                  <a:pt x="870429" y="424266"/>
                  <a:pt x="845870" y="421589"/>
                  <a:pt x="824248" y="425003"/>
                </a:cubicBezTo>
                <a:cubicBezTo>
                  <a:pt x="764279" y="434472"/>
                  <a:pt x="704045" y="442175"/>
                  <a:pt x="643944" y="450761"/>
                </a:cubicBezTo>
                <a:cubicBezTo>
                  <a:pt x="652695" y="462429"/>
                  <a:pt x="698921" y="522080"/>
                  <a:pt x="708338" y="540913"/>
                </a:cubicBezTo>
                <a:cubicBezTo>
                  <a:pt x="714409" y="553055"/>
                  <a:pt x="716924" y="566671"/>
                  <a:pt x="721217" y="579550"/>
                </a:cubicBezTo>
                <a:cubicBezTo>
                  <a:pt x="582062" y="635213"/>
                  <a:pt x="742886" y="577999"/>
                  <a:pt x="515155" y="618186"/>
                </a:cubicBezTo>
                <a:cubicBezTo>
                  <a:pt x="488417" y="622904"/>
                  <a:pt x="463640" y="635358"/>
                  <a:pt x="437882" y="643944"/>
                </a:cubicBezTo>
                <a:cubicBezTo>
                  <a:pt x="478688" y="664347"/>
                  <a:pt x="507477" y="674902"/>
                  <a:pt x="540913" y="708338"/>
                </a:cubicBezTo>
                <a:cubicBezTo>
                  <a:pt x="551858" y="719283"/>
                  <a:pt x="558085" y="734096"/>
                  <a:pt x="566671" y="746975"/>
                </a:cubicBezTo>
                <a:cubicBezTo>
                  <a:pt x="446386" y="827166"/>
                  <a:pt x="520248" y="795920"/>
                  <a:pt x="334851" y="811369"/>
                </a:cubicBezTo>
                <a:cubicBezTo>
                  <a:pt x="343437" y="824248"/>
                  <a:pt x="348522" y="840336"/>
                  <a:pt x="360609" y="850006"/>
                </a:cubicBezTo>
                <a:cubicBezTo>
                  <a:pt x="371209" y="858487"/>
                  <a:pt x="387103" y="856814"/>
                  <a:pt x="399245" y="862885"/>
                </a:cubicBezTo>
                <a:cubicBezTo>
                  <a:pt x="413089" y="869807"/>
                  <a:pt x="425003" y="880057"/>
                  <a:pt x="437882" y="888643"/>
                </a:cubicBezTo>
                <a:cubicBezTo>
                  <a:pt x="442175" y="905815"/>
                  <a:pt x="457335" y="923724"/>
                  <a:pt x="450761" y="940158"/>
                </a:cubicBezTo>
                <a:cubicBezTo>
                  <a:pt x="445719" y="952763"/>
                  <a:pt x="425376" y="950092"/>
                  <a:pt x="412124" y="953037"/>
                </a:cubicBezTo>
                <a:cubicBezTo>
                  <a:pt x="386633" y="958702"/>
                  <a:pt x="360609" y="961623"/>
                  <a:pt x="334851" y="965916"/>
                </a:cubicBezTo>
                <a:cubicBezTo>
                  <a:pt x="303353" y="981666"/>
                  <a:pt x="278809" y="996973"/>
                  <a:pt x="244699" y="1004553"/>
                </a:cubicBezTo>
                <a:cubicBezTo>
                  <a:pt x="219208" y="1010218"/>
                  <a:pt x="193184" y="1013138"/>
                  <a:pt x="167426" y="1017431"/>
                </a:cubicBezTo>
                <a:cubicBezTo>
                  <a:pt x="171719" y="1030310"/>
                  <a:pt x="171970" y="1045352"/>
                  <a:pt x="180305" y="1056068"/>
                </a:cubicBezTo>
                <a:cubicBezTo>
                  <a:pt x="241115" y="1134253"/>
                  <a:pt x="232733" y="1125059"/>
                  <a:pt x="296214" y="1146220"/>
                </a:cubicBezTo>
                <a:cubicBezTo>
                  <a:pt x="291921" y="1159099"/>
                  <a:pt x="293937" y="1176376"/>
                  <a:pt x="283336" y="1184857"/>
                </a:cubicBezTo>
                <a:cubicBezTo>
                  <a:pt x="269514" y="1195915"/>
                  <a:pt x="249099" y="1193896"/>
                  <a:pt x="231820" y="1197736"/>
                </a:cubicBezTo>
                <a:cubicBezTo>
                  <a:pt x="150974" y="1215702"/>
                  <a:pt x="88674" y="1222730"/>
                  <a:pt x="0" y="1236372"/>
                </a:cubicBezTo>
                <a:cubicBezTo>
                  <a:pt x="174105" y="1253783"/>
                  <a:pt x="166946" y="1261653"/>
                  <a:pt x="386367" y="1223493"/>
                </a:cubicBezTo>
                <a:cubicBezTo>
                  <a:pt x="401616" y="1220841"/>
                  <a:pt x="412124" y="1206322"/>
                  <a:pt x="425003" y="1197736"/>
                </a:cubicBezTo>
                <a:cubicBezTo>
                  <a:pt x="429296" y="1184857"/>
                  <a:pt x="429191" y="1169528"/>
                  <a:pt x="437882" y="1159099"/>
                </a:cubicBezTo>
                <a:cubicBezTo>
                  <a:pt x="451624" y="1142609"/>
                  <a:pt x="474220" y="1135640"/>
                  <a:pt x="489398" y="1120462"/>
                </a:cubicBezTo>
                <a:cubicBezTo>
                  <a:pt x="500343" y="1109517"/>
                  <a:pt x="506569" y="1094705"/>
                  <a:pt x="515155" y="1081826"/>
                </a:cubicBezTo>
                <a:cubicBezTo>
                  <a:pt x="518524" y="1091933"/>
                  <a:pt x="543999" y="1174426"/>
                  <a:pt x="553792" y="1171978"/>
                </a:cubicBezTo>
                <a:cubicBezTo>
                  <a:pt x="576220" y="1166371"/>
                  <a:pt x="566113" y="1126396"/>
                  <a:pt x="579550" y="1107584"/>
                </a:cubicBezTo>
                <a:cubicBezTo>
                  <a:pt x="588547" y="1094989"/>
                  <a:pt x="605307" y="1090412"/>
                  <a:pt x="618186" y="1081826"/>
                </a:cubicBezTo>
                <a:cubicBezTo>
                  <a:pt x="628009" y="1067091"/>
                  <a:pt x="649840" y="1017213"/>
                  <a:pt x="682581" y="1030310"/>
                </a:cubicBezTo>
                <a:cubicBezTo>
                  <a:pt x="696952" y="1036059"/>
                  <a:pt x="699752" y="1056068"/>
                  <a:pt x="708338" y="1068947"/>
                </a:cubicBezTo>
                <a:cubicBezTo>
                  <a:pt x="712631" y="1098998"/>
                  <a:pt x="701784" y="1135779"/>
                  <a:pt x="721217" y="1159099"/>
                </a:cubicBezTo>
                <a:cubicBezTo>
                  <a:pt x="732549" y="1172697"/>
                  <a:pt x="758232" y="1156371"/>
                  <a:pt x="772733" y="1146220"/>
                </a:cubicBezTo>
                <a:cubicBezTo>
                  <a:pt x="922383" y="1041466"/>
                  <a:pt x="785580" y="1085054"/>
                  <a:pt x="901521" y="1056068"/>
                </a:cubicBezTo>
                <a:cubicBezTo>
                  <a:pt x="922986" y="1064654"/>
                  <a:pt x="948156" y="1067026"/>
                  <a:pt x="965916" y="1081826"/>
                </a:cubicBezTo>
                <a:cubicBezTo>
                  <a:pt x="976345" y="1090517"/>
                  <a:pt x="973447" y="1107984"/>
                  <a:pt x="978795" y="1120462"/>
                </a:cubicBezTo>
                <a:cubicBezTo>
                  <a:pt x="986358" y="1138108"/>
                  <a:pt x="990977" y="1158402"/>
                  <a:pt x="1004552" y="1171978"/>
                </a:cubicBezTo>
                <a:cubicBezTo>
                  <a:pt x="1018128" y="1185554"/>
                  <a:pt x="1038896" y="1189150"/>
                  <a:pt x="1056068" y="1197736"/>
                </a:cubicBezTo>
                <a:cubicBezTo>
                  <a:pt x="1100403" y="1164484"/>
                  <a:pt x="1154045" y="1128046"/>
                  <a:pt x="1184857" y="1081826"/>
                </a:cubicBezTo>
                <a:cubicBezTo>
                  <a:pt x="1218144" y="1031893"/>
                  <a:pt x="1195930" y="1048084"/>
                  <a:pt x="1249251" y="1030310"/>
                </a:cubicBezTo>
                <a:cubicBezTo>
                  <a:pt x="1262130" y="1038896"/>
                  <a:pt x="1279302" y="1043189"/>
                  <a:pt x="1287888" y="1056068"/>
                </a:cubicBezTo>
                <a:cubicBezTo>
                  <a:pt x="1296428" y="1068878"/>
                  <a:pt x="1313602" y="1184600"/>
                  <a:pt x="1313645" y="1184857"/>
                </a:cubicBezTo>
                <a:cubicBezTo>
                  <a:pt x="1330817" y="1176271"/>
                  <a:pt x="1347514" y="1166662"/>
                  <a:pt x="1365161" y="1159099"/>
                </a:cubicBezTo>
                <a:cubicBezTo>
                  <a:pt x="1377639" y="1153751"/>
                  <a:pt x="1394199" y="1155819"/>
                  <a:pt x="1403798" y="1146220"/>
                </a:cubicBezTo>
                <a:cubicBezTo>
                  <a:pt x="1472485" y="1077533"/>
                  <a:pt x="1352279" y="1129050"/>
                  <a:pt x="1455313" y="1094705"/>
                </a:cubicBezTo>
                <a:cubicBezTo>
                  <a:pt x="1459606" y="1081826"/>
                  <a:pt x="1458593" y="1065667"/>
                  <a:pt x="1468192" y="1056068"/>
                </a:cubicBezTo>
                <a:cubicBezTo>
                  <a:pt x="1499776" y="1024484"/>
                  <a:pt x="1530419" y="1054984"/>
                  <a:pt x="1558344" y="1068947"/>
                </a:cubicBezTo>
                <a:cubicBezTo>
                  <a:pt x="1564065" y="1086109"/>
                  <a:pt x="1590821" y="1168898"/>
                  <a:pt x="1596981" y="1171978"/>
                </a:cubicBezTo>
                <a:lnTo>
                  <a:pt x="1648496" y="1146220"/>
                </a:lnTo>
                <a:cubicBezTo>
                  <a:pt x="1673822" y="1108233"/>
                  <a:pt x="1675707" y="1099934"/>
                  <a:pt x="1712890" y="1068947"/>
                </a:cubicBezTo>
                <a:cubicBezTo>
                  <a:pt x="1724781" y="1059038"/>
                  <a:pt x="1738648" y="1051775"/>
                  <a:pt x="1751527" y="1043189"/>
                </a:cubicBezTo>
                <a:cubicBezTo>
                  <a:pt x="1777285" y="1051775"/>
                  <a:pt x="1805776" y="1054557"/>
                  <a:pt x="1828800" y="1068947"/>
                </a:cubicBezTo>
                <a:cubicBezTo>
                  <a:pt x="1892500" y="1108760"/>
                  <a:pt x="1822991" y="1101775"/>
                  <a:pt x="1867437" y="1146220"/>
                </a:cubicBezTo>
                <a:cubicBezTo>
                  <a:pt x="1877037" y="1155819"/>
                  <a:pt x="1893195" y="1154806"/>
                  <a:pt x="1906074" y="1159099"/>
                </a:cubicBezTo>
                <a:cubicBezTo>
                  <a:pt x="1920535" y="1137407"/>
                  <a:pt x="1938834" y="1099224"/>
                  <a:pt x="1970468" y="1094705"/>
                </a:cubicBezTo>
                <a:cubicBezTo>
                  <a:pt x="1987990" y="1092202"/>
                  <a:pt x="2004811" y="1103291"/>
                  <a:pt x="2021983" y="1107584"/>
                </a:cubicBezTo>
                <a:cubicBezTo>
                  <a:pt x="2045475" y="1178061"/>
                  <a:pt x="2029232" y="1182042"/>
                  <a:pt x="2086378" y="1210615"/>
                </a:cubicBezTo>
                <a:cubicBezTo>
                  <a:pt x="2098520" y="1216686"/>
                  <a:pt x="2112135" y="1219200"/>
                  <a:pt x="2125014" y="1223493"/>
                </a:cubicBezTo>
                <a:cubicBezTo>
                  <a:pt x="2142186" y="1219200"/>
                  <a:pt x="2159957" y="1216830"/>
                  <a:pt x="2176530" y="1210615"/>
                </a:cubicBezTo>
                <a:cubicBezTo>
                  <a:pt x="2194506" y="1203874"/>
                  <a:pt x="2208942" y="1186767"/>
                  <a:pt x="2228045" y="1184857"/>
                </a:cubicBezTo>
                <a:cubicBezTo>
                  <a:pt x="2254029" y="1182259"/>
                  <a:pt x="2279561" y="1193443"/>
                  <a:pt x="2305319" y="1197736"/>
                </a:cubicBezTo>
                <a:cubicBezTo>
                  <a:pt x="2323230" y="1209677"/>
                  <a:pt x="2369482" y="1246767"/>
                  <a:pt x="2395471" y="1236372"/>
                </a:cubicBezTo>
                <a:cubicBezTo>
                  <a:pt x="2408075" y="1231330"/>
                  <a:pt x="2401062" y="1209189"/>
                  <a:pt x="2408350" y="1197736"/>
                </a:cubicBezTo>
                <a:cubicBezTo>
                  <a:pt x="2480407" y="1084504"/>
                  <a:pt x="2450505" y="1103485"/>
                  <a:pt x="2537138" y="1081826"/>
                </a:cubicBezTo>
                <a:cubicBezTo>
                  <a:pt x="2558603" y="1086119"/>
                  <a:pt x="2583319" y="1082563"/>
                  <a:pt x="2601533" y="1094705"/>
                </a:cubicBezTo>
                <a:cubicBezTo>
                  <a:pt x="2612828" y="1102235"/>
                  <a:pt x="2608341" y="1121199"/>
                  <a:pt x="2614412" y="1133341"/>
                </a:cubicBezTo>
                <a:cubicBezTo>
                  <a:pt x="2635877" y="1176272"/>
                  <a:pt x="2640168" y="1171977"/>
                  <a:pt x="2678806" y="1197736"/>
                </a:cubicBezTo>
                <a:cubicBezTo>
                  <a:pt x="2730976" y="1145566"/>
                  <a:pt x="2741087" y="1125350"/>
                  <a:pt x="2794716" y="1094705"/>
                </a:cubicBezTo>
                <a:cubicBezTo>
                  <a:pt x="2811385" y="1085180"/>
                  <a:pt x="2829059" y="1077533"/>
                  <a:pt x="2846231" y="1068947"/>
                </a:cubicBezTo>
                <a:cubicBezTo>
                  <a:pt x="2885643" y="1078800"/>
                  <a:pt x="2906735" y="1077936"/>
                  <a:pt x="2936383" y="1107584"/>
                </a:cubicBezTo>
                <a:cubicBezTo>
                  <a:pt x="2994636" y="1165837"/>
                  <a:pt x="2925561" y="1134027"/>
                  <a:pt x="3000778" y="1159099"/>
                </a:cubicBezTo>
                <a:cubicBezTo>
                  <a:pt x="3013202" y="1196371"/>
                  <a:pt x="3018609" y="1231790"/>
                  <a:pt x="3065172" y="1249251"/>
                </a:cubicBezTo>
                <a:cubicBezTo>
                  <a:pt x="3081746" y="1255466"/>
                  <a:pt x="3099516" y="1240665"/>
                  <a:pt x="3116688" y="1236372"/>
                </a:cubicBezTo>
                <a:cubicBezTo>
                  <a:pt x="3127212" y="1183750"/>
                  <a:pt x="3130305" y="1138919"/>
                  <a:pt x="3168203" y="1094705"/>
                </a:cubicBezTo>
                <a:cubicBezTo>
                  <a:pt x="3177038" y="1084398"/>
                  <a:pt x="3193961" y="1086119"/>
                  <a:pt x="3206840" y="1081826"/>
                </a:cubicBezTo>
                <a:cubicBezTo>
                  <a:pt x="3219719" y="1068947"/>
                  <a:pt x="3227510" y="1046183"/>
                  <a:pt x="3245476" y="1043189"/>
                </a:cubicBezTo>
                <a:cubicBezTo>
                  <a:pt x="3333005" y="1028601"/>
                  <a:pt x="3346466" y="1046122"/>
                  <a:pt x="3400023" y="1081826"/>
                </a:cubicBezTo>
                <a:cubicBezTo>
                  <a:pt x="3404316" y="1094705"/>
                  <a:pt x="3400760" y="1114391"/>
                  <a:pt x="3412902" y="1120462"/>
                </a:cubicBezTo>
                <a:cubicBezTo>
                  <a:pt x="3425044" y="1126533"/>
                  <a:pt x="3444554" y="1119225"/>
                  <a:pt x="3451538" y="1107584"/>
                </a:cubicBezTo>
                <a:cubicBezTo>
                  <a:pt x="3472492" y="1072661"/>
                  <a:pt x="3450664" y="1001552"/>
                  <a:pt x="3490175" y="991674"/>
                </a:cubicBezTo>
                <a:lnTo>
                  <a:pt x="3541690" y="978795"/>
                </a:lnTo>
                <a:cubicBezTo>
                  <a:pt x="3563155" y="987381"/>
                  <a:pt x="3588532" y="989508"/>
                  <a:pt x="3606085" y="1004553"/>
                </a:cubicBezTo>
                <a:cubicBezTo>
                  <a:pt x="3707361" y="1091360"/>
                  <a:pt x="3564524" y="1033628"/>
                  <a:pt x="3670479" y="1068947"/>
                </a:cubicBezTo>
                <a:cubicBezTo>
                  <a:pt x="3674772" y="1038896"/>
                  <a:pt x="3669782" y="1005946"/>
                  <a:pt x="3683358" y="978795"/>
                </a:cubicBezTo>
                <a:cubicBezTo>
                  <a:pt x="3689429" y="966653"/>
                  <a:pt x="3708638" y="968345"/>
                  <a:pt x="3721995" y="965916"/>
                </a:cubicBezTo>
                <a:cubicBezTo>
                  <a:pt x="3756048" y="959725"/>
                  <a:pt x="3790682" y="957330"/>
                  <a:pt x="3825026" y="953037"/>
                </a:cubicBezTo>
                <a:cubicBezTo>
                  <a:pt x="3829319" y="875764"/>
                  <a:pt x="3801694" y="789616"/>
                  <a:pt x="3837905" y="721217"/>
                </a:cubicBezTo>
                <a:cubicBezTo>
                  <a:pt x="3854099" y="690628"/>
                  <a:pt x="3912138" y="753295"/>
                  <a:pt x="3940936" y="734096"/>
                </a:cubicBezTo>
                <a:cubicBezTo>
                  <a:pt x="3966193" y="717258"/>
                  <a:pt x="3949521" y="673995"/>
                  <a:pt x="3953814" y="643944"/>
                </a:cubicBezTo>
                <a:cubicBezTo>
                  <a:pt x="3945228" y="626772"/>
                  <a:pt x="3930177" y="611510"/>
                  <a:pt x="3928057" y="592429"/>
                </a:cubicBezTo>
                <a:cubicBezTo>
                  <a:pt x="3916082" y="484643"/>
                  <a:pt x="3993118" y="523290"/>
                  <a:pt x="4082603" y="515155"/>
                </a:cubicBezTo>
                <a:cubicBezTo>
                  <a:pt x="4067947" y="485844"/>
                  <a:pt x="4043967" y="447198"/>
                  <a:pt x="4043967" y="412124"/>
                </a:cubicBezTo>
                <a:cubicBezTo>
                  <a:pt x="4043967" y="398549"/>
                  <a:pt x="4052552" y="386367"/>
                  <a:pt x="4056845" y="373488"/>
                </a:cubicBezTo>
                <a:cubicBezTo>
                  <a:pt x="4095482" y="382074"/>
                  <a:pt x="4134358" y="389647"/>
                  <a:pt x="4172755" y="399246"/>
                </a:cubicBezTo>
                <a:cubicBezTo>
                  <a:pt x="4185925" y="402538"/>
                  <a:pt x="4200791" y="420605"/>
                  <a:pt x="4211392" y="412124"/>
                </a:cubicBezTo>
                <a:cubicBezTo>
                  <a:pt x="4229444" y="397682"/>
                  <a:pt x="4228564" y="369195"/>
                  <a:pt x="4237150" y="347730"/>
                </a:cubicBezTo>
                <a:cubicBezTo>
                  <a:pt x="4241443" y="287629"/>
                  <a:pt x="4230975" y="224588"/>
                  <a:pt x="4250029" y="167426"/>
                </a:cubicBezTo>
                <a:cubicBezTo>
                  <a:pt x="4254924" y="152742"/>
                  <a:pt x="4279668" y="205779"/>
                  <a:pt x="4288665" y="193184"/>
                </a:cubicBezTo>
                <a:cubicBezTo>
                  <a:pt x="4311670" y="160977"/>
                  <a:pt x="4305837" y="115911"/>
                  <a:pt x="4314423" y="77274"/>
                </a:cubicBezTo>
                <a:cubicBezTo>
                  <a:pt x="4345076" y="169231"/>
                  <a:pt x="4325121" y="131956"/>
                  <a:pt x="4365938" y="193184"/>
                </a:cubicBezTo>
                <a:cubicBezTo>
                  <a:pt x="4387403" y="184598"/>
                  <a:pt x="4408686" y="175544"/>
                  <a:pt x="4430333" y="167426"/>
                </a:cubicBezTo>
                <a:cubicBezTo>
                  <a:pt x="4443044" y="162659"/>
                  <a:pt x="4457922" y="162438"/>
                  <a:pt x="4468969" y="154547"/>
                </a:cubicBezTo>
                <a:cubicBezTo>
                  <a:pt x="4488730" y="140432"/>
                  <a:pt x="4503313" y="120203"/>
                  <a:pt x="4520485" y="103031"/>
                </a:cubicBezTo>
                <a:cubicBezTo>
                  <a:pt x="4529071" y="124496"/>
                  <a:pt x="4543690" y="144449"/>
                  <a:pt x="4546243" y="167426"/>
                </a:cubicBezTo>
                <a:cubicBezTo>
                  <a:pt x="4549431" y="196119"/>
                  <a:pt x="4518801" y="248066"/>
                  <a:pt x="4507606" y="270457"/>
                </a:cubicBezTo>
                <a:cubicBezTo>
                  <a:pt x="4524778" y="279043"/>
                  <a:pt x="4539971" y="297583"/>
                  <a:pt x="4559121" y="296215"/>
                </a:cubicBezTo>
                <a:cubicBezTo>
                  <a:pt x="4577166" y="294926"/>
                  <a:pt x="4682872" y="259257"/>
                  <a:pt x="4726547" y="244699"/>
                </a:cubicBezTo>
                <a:cubicBezTo>
                  <a:pt x="4735133" y="257578"/>
                  <a:pt x="4750385" y="267977"/>
                  <a:pt x="4752305" y="283336"/>
                </a:cubicBezTo>
                <a:cubicBezTo>
                  <a:pt x="4755131" y="305941"/>
                  <a:pt x="4734957" y="361136"/>
                  <a:pt x="4726547" y="386367"/>
                </a:cubicBezTo>
                <a:cubicBezTo>
                  <a:pt x="4836015" y="422857"/>
                  <a:pt x="4662154" y="373488"/>
                  <a:pt x="4842457" y="373488"/>
                </a:cubicBezTo>
                <a:cubicBezTo>
                  <a:pt x="4857935" y="373488"/>
                  <a:pt x="4868214" y="390660"/>
                  <a:pt x="4881093" y="399246"/>
                </a:cubicBezTo>
                <a:cubicBezTo>
                  <a:pt x="4876800" y="446468"/>
                  <a:pt x="4878149" y="494548"/>
                  <a:pt x="4868214" y="540913"/>
                </a:cubicBezTo>
                <a:cubicBezTo>
                  <a:pt x="4852182" y="615729"/>
                  <a:pt x="4716676" y="590985"/>
                  <a:pt x="4984124" y="566671"/>
                </a:cubicBezTo>
                <a:cubicBezTo>
                  <a:pt x="4992710" y="579550"/>
                  <a:pt x="5009882" y="589829"/>
                  <a:pt x="5009882" y="605308"/>
                </a:cubicBezTo>
                <a:cubicBezTo>
                  <a:pt x="5009882" y="620786"/>
                  <a:pt x="4990221" y="629717"/>
                  <a:pt x="4984124" y="643944"/>
                </a:cubicBezTo>
                <a:cubicBezTo>
                  <a:pt x="4977151" y="660213"/>
                  <a:pt x="4976108" y="678441"/>
                  <a:pt x="4971245" y="695460"/>
                </a:cubicBezTo>
                <a:cubicBezTo>
                  <a:pt x="4967516" y="708513"/>
                  <a:pt x="4948768" y="724497"/>
                  <a:pt x="4958367" y="734096"/>
                </a:cubicBezTo>
                <a:cubicBezTo>
                  <a:pt x="4967966" y="743695"/>
                  <a:pt x="4984861" y="727288"/>
                  <a:pt x="4997003" y="721217"/>
                </a:cubicBezTo>
                <a:cubicBezTo>
                  <a:pt x="5019392" y="710022"/>
                  <a:pt x="5038523" y="692747"/>
                  <a:pt x="5061398" y="682581"/>
                </a:cubicBezTo>
                <a:cubicBezTo>
                  <a:pt x="5077573" y="675392"/>
                  <a:pt x="5095741" y="673995"/>
                  <a:pt x="5112913" y="669702"/>
                </a:cubicBezTo>
                <a:cubicBezTo>
                  <a:pt x="5108620" y="695460"/>
                  <a:pt x="5108292" y="722202"/>
                  <a:pt x="5100034" y="746975"/>
                </a:cubicBezTo>
                <a:cubicBezTo>
                  <a:pt x="5077584" y="814326"/>
                  <a:pt x="5027372" y="769978"/>
                  <a:pt x="5151550" y="811369"/>
                </a:cubicBezTo>
                <a:cubicBezTo>
                  <a:pt x="5168722" y="802783"/>
                  <a:pt x="5184239" y="781847"/>
                  <a:pt x="5203065" y="785612"/>
                </a:cubicBezTo>
                <a:cubicBezTo>
                  <a:pt x="5216377" y="788274"/>
                  <a:pt x="5217864" y="810809"/>
                  <a:pt x="5215944" y="824248"/>
                </a:cubicBezTo>
                <a:cubicBezTo>
                  <a:pt x="5213229" y="843254"/>
                  <a:pt x="5198772" y="858592"/>
                  <a:pt x="5190186" y="875764"/>
                </a:cubicBezTo>
                <a:cubicBezTo>
                  <a:pt x="5194479" y="888643"/>
                  <a:pt x="5189490" y="914400"/>
                  <a:pt x="5203065" y="914400"/>
                </a:cubicBezTo>
                <a:cubicBezTo>
                  <a:pt x="5218543" y="914400"/>
                  <a:pt x="5217071" y="885837"/>
                  <a:pt x="5228823" y="875764"/>
                </a:cubicBezTo>
                <a:cubicBezTo>
                  <a:pt x="5247829" y="859473"/>
                  <a:pt x="5271752" y="850006"/>
                  <a:pt x="5293217" y="837127"/>
                </a:cubicBezTo>
                <a:cubicBezTo>
                  <a:pt x="5297510" y="824248"/>
                  <a:pt x="5300025" y="810633"/>
                  <a:pt x="5306096" y="798491"/>
                </a:cubicBezTo>
                <a:cubicBezTo>
                  <a:pt x="5313018" y="784647"/>
                  <a:pt x="5331854" y="744375"/>
                  <a:pt x="5331854" y="759854"/>
                </a:cubicBezTo>
                <a:cubicBezTo>
                  <a:pt x="5331854" y="803634"/>
                  <a:pt x="5318971" y="846799"/>
                  <a:pt x="5306096" y="888643"/>
                </a:cubicBezTo>
                <a:cubicBezTo>
                  <a:pt x="5301544" y="903437"/>
                  <a:pt x="5267459" y="918693"/>
                  <a:pt x="5280338" y="927279"/>
                </a:cubicBezTo>
                <a:cubicBezTo>
                  <a:pt x="5298552" y="939421"/>
                  <a:pt x="5323268" y="918693"/>
                  <a:pt x="5344733" y="914400"/>
                </a:cubicBezTo>
                <a:cubicBezTo>
                  <a:pt x="5361905" y="961623"/>
                  <a:pt x="5386988" y="1006681"/>
                  <a:pt x="5396248" y="1056068"/>
                </a:cubicBezTo>
                <a:cubicBezTo>
                  <a:pt x="5400282" y="1077583"/>
                  <a:pt x="5383369" y="1098572"/>
                  <a:pt x="5383369" y="1120462"/>
                </a:cubicBezTo>
                <a:cubicBezTo>
                  <a:pt x="5383369" y="1134038"/>
                  <a:pt x="5391955" y="1146220"/>
                  <a:pt x="5396248" y="1159099"/>
                </a:cubicBezTo>
                <a:cubicBezTo>
                  <a:pt x="5400541" y="1141927"/>
                  <a:pt x="5404264" y="1124603"/>
                  <a:pt x="5409127" y="1107584"/>
                </a:cubicBezTo>
                <a:cubicBezTo>
                  <a:pt x="5412857" y="1094531"/>
                  <a:pt x="5408836" y="1072240"/>
                  <a:pt x="5422006" y="1068947"/>
                </a:cubicBezTo>
                <a:cubicBezTo>
                  <a:pt x="5437022" y="1065193"/>
                  <a:pt x="5446799" y="1087783"/>
                  <a:pt x="5460643" y="1094705"/>
                </a:cubicBezTo>
                <a:cubicBezTo>
                  <a:pt x="5472785" y="1100776"/>
                  <a:pt x="5486400" y="1103291"/>
                  <a:pt x="5499279" y="1107584"/>
                </a:cubicBezTo>
                <a:cubicBezTo>
                  <a:pt x="5520744" y="1094705"/>
                  <a:pt x="5543648" y="1083966"/>
                  <a:pt x="5563674" y="1068947"/>
                </a:cubicBezTo>
                <a:cubicBezTo>
                  <a:pt x="5578245" y="1058019"/>
                  <a:pt x="5584640" y="1025893"/>
                  <a:pt x="5602310" y="1030310"/>
                </a:cubicBezTo>
                <a:cubicBezTo>
                  <a:pt x="5619482" y="1034603"/>
                  <a:pt x="5610896" y="1064654"/>
                  <a:pt x="5615189" y="1081826"/>
                </a:cubicBezTo>
                <a:cubicBezTo>
                  <a:pt x="5610896" y="1111877"/>
                  <a:pt x="5591036" y="1143793"/>
                  <a:pt x="5602310" y="1171978"/>
                </a:cubicBezTo>
                <a:cubicBezTo>
                  <a:pt x="5608059" y="1186350"/>
                  <a:pt x="5628564" y="1155507"/>
                  <a:pt x="5640947" y="1146220"/>
                </a:cubicBezTo>
                <a:cubicBezTo>
                  <a:pt x="5701602" y="1100729"/>
                  <a:pt x="5686346" y="1096234"/>
                  <a:pt x="5743978" y="1081826"/>
                </a:cubicBezTo>
                <a:cubicBezTo>
                  <a:pt x="5748143" y="1080785"/>
                  <a:pt x="5752564" y="1081826"/>
                  <a:pt x="5756857" y="1081826"/>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sp>
        <p:nvSpPr>
          <p:cNvPr id="16" name="Freeform 15"/>
          <p:cNvSpPr/>
          <p:nvPr/>
        </p:nvSpPr>
        <p:spPr bwMode="auto">
          <a:xfrm>
            <a:off x="1219094" y="4636394"/>
            <a:ext cx="5413540" cy="1300767"/>
          </a:xfrm>
          <a:custGeom>
            <a:avLst/>
            <a:gdLst>
              <a:gd name="connsiteX0" fmla="*/ 996072 w 5413540"/>
              <a:gd name="connsiteY0" fmla="*/ 51516 h 1300767"/>
              <a:gd name="connsiteX1" fmla="*/ 931678 w 5413540"/>
              <a:gd name="connsiteY1" fmla="*/ 115910 h 1300767"/>
              <a:gd name="connsiteX2" fmla="*/ 790010 w 5413540"/>
              <a:gd name="connsiteY2" fmla="*/ 244699 h 1300767"/>
              <a:gd name="connsiteX3" fmla="*/ 686979 w 5413540"/>
              <a:gd name="connsiteY3" fmla="*/ 360609 h 1300767"/>
              <a:gd name="connsiteX4" fmla="*/ 648343 w 5413540"/>
              <a:gd name="connsiteY4" fmla="*/ 373488 h 1300767"/>
              <a:gd name="connsiteX5" fmla="*/ 596827 w 5413540"/>
              <a:gd name="connsiteY5" fmla="*/ 425003 h 1300767"/>
              <a:gd name="connsiteX6" fmla="*/ 583948 w 5413540"/>
              <a:gd name="connsiteY6" fmla="*/ 463640 h 1300767"/>
              <a:gd name="connsiteX7" fmla="*/ 519554 w 5413540"/>
              <a:gd name="connsiteY7" fmla="*/ 528034 h 1300767"/>
              <a:gd name="connsiteX8" fmla="*/ 468038 w 5413540"/>
              <a:gd name="connsiteY8" fmla="*/ 605307 h 1300767"/>
              <a:gd name="connsiteX9" fmla="*/ 429402 w 5413540"/>
              <a:gd name="connsiteY9" fmla="*/ 643944 h 1300767"/>
              <a:gd name="connsiteX10" fmla="*/ 403644 w 5413540"/>
              <a:gd name="connsiteY10" fmla="*/ 695460 h 1300767"/>
              <a:gd name="connsiteX11" fmla="*/ 365007 w 5413540"/>
              <a:gd name="connsiteY11" fmla="*/ 746975 h 1300767"/>
              <a:gd name="connsiteX12" fmla="*/ 274855 w 5413540"/>
              <a:gd name="connsiteY12" fmla="*/ 875764 h 1300767"/>
              <a:gd name="connsiteX13" fmla="*/ 261976 w 5413540"/>
              <a:gd name="connsiteY13" fmla="*/ 914400 h 1300767"/>
              <a:gd name="connsiteX14" fmla="*/ 184703 w 5413540"/>
              <a:gd name="connsiteY14" fmla="*/ 978795 h 1300767"/>
              <a:gd name="connsiteX15" fmla="*/ 120309 w 5413540"/>
              <a:gd name="connsiteY15" fmla="*/ 1068947 h 1300767"/>
              <a:gd name="connsiteX16" fmla="*/ 68793 w 5413540"/>
              <a:gd name="connsiteY16" fmla="*/ 1133341 h 1300767"/>
              <a:gd name="connsiteX17" fmla="*/ 17278 w 5413540"/>
              <a:gd name="connsiteY17" fmla="*/ 1184857 h 1300767"/>
              <a:gd name="connsiteX18" fmla="*/ 261976 w 5413540"/>
              <a:gd name="connsiteY18" fmla="*/ 1210614 h 1300767"/>
              <a:gd name="connsiteX19" fmla="*/ 455160 w 5413540"/>
              <a:gd name="connsiteY19" fmla="*/ 1171978 h 1300767"/>
              <a:gd name="connsiteX20" fmla="*/ 699858 w 5413540"/>
              <a:gd name="connsiteY20" fmla="*/ 1146220 h 1300767"/>
              <a:gd name="connsiteX21" fmla="*/ 1652895 w 5413540"/>
              <a:gd name="connsiteY21" fmla="*/ 1133341 h 1300767"/>
              <a:gd name="connsiteX22" fmla="*/ 1871836 w 5413540"/>
              <a:gd name="connsiteY22" fmla="*/ 1120462 h 1300767"/>
              <a:gd name="connsiteX23" fmla="*/ 2425627 w 5413540"/>
              <a:gd name="connsiteY23" fmla="*/ 1107583 h 1300767"/>
              <a:gd name="connsiteX24" fmla="*/ 2490021 w 5413540"/>
              <a:gd name="connsiteY24" fmla="*/ 1120462 h 1300767"/>
              <a:gd name="connsiteX25" fmla="*/ 2605931 w 5413540"/>
              <a:gd name="connsiteY25" fmla="*/ 1133341 h 1300767"/>
              <a:gd name="connsiteX26" fmla="*/ 2850630 w 5413540"/>
              <a:gd name="connsiteY26" fmla="*/ 1171978 h 1300767"/>
              <a:gd name="connsiteX27" fmla="*/ 3443058 w 5413540"/>
              <a:gd name="connsiteY27" fmla="*/ 1197736 h 1300767"/>
              <a:gd name="connsiteX28" fmla="*/ 3623362 w 5413540"/>
              <a:gd name="connsiteY28" fmla="*/ 1184857 h 1300767"/>
              <a:gd name="connsiteX29" fmla="*/ 3636241 w 5413540"/>
              <a:gd name="connsiteY29" fmla="*/ 1133341 h 1300767"/>
              <a:gd name="connsiteX30" fmla="*/ 3674878 w 5413540"/>
              <a:gd name="connsiteY30" fmla="*/ 1107583 h 1300767"/>
              <a:gd name="connsiteX31" fmla="*/ 3700636 w 5413540"/>
              <a:gd name="connsiteY31" fmla="*/ 1056068 h 1300767"/>
              <a:gd name="connsiteX32" fmla="*/ 3713514 w 5413540"/>
              <a:gd name="connsiteY32" fmla="*/ 1017431 h 1300767"/>
              <a:gd name="connsiteX33" fmla="*/ 3739272 w 5413540"/>
              <a:gd name="connsiteY33" fmla="*/ 978795 h 1300767"/>
              <a:gd name="connsiteX34" fmla="*/ 3790788 w 5413540"/>
              <a:gd name="connsiteY34" fmla="*/ 888643 h 1300767"/>
              <a:gd name="connsiteX35" fmla="*/ 3803667 w 5413540"/>
              <a:gd name="connsiteY35" fmla="*/ 837127 h 1300767"/>
              <a:gd name="connsiteX36" fmla="*/ 3893819 w 5413540"/>
              <a:gd name="connsiteY36" fmla="*/ 682581 h 1300767"/>
              <a:gd name="connsiteX37" fmla="*/ 3958213 w 5413540"/>
              <a:gd name="connsiteY37" fmla="*/ 592429 h 1300767"/>
              <a:gd name="connsiteX38" fmla="*/ 3971092 w 5413540"/>
              <a:gd name="connsiteY38" fmla="*/ 553792 h 1300767"/>
              <a:gd name="connsiteX39" fmla="*/ 3983971 w 5413540"/>
              <a:gd name="connsiteY39" fmla="*/ 489398 h 1300767"/>
              <a:gd name="connsiteX40" fmla="*/ 4048365 w 5413540"/>
              <a:gd name="connsiteY40" fmla="*/ 386367 h 1300767"/>
              <a:gd name="connsiteX41" fmla="*/ 4099881 w 5413540"/>
              <a:gd name="connsiteY41" fmla="*/ 296214 h 1300767"/>
              <a:gd name="connsiteX42" fmla="*/ 4112760 w 5413540"/>
              <a:gd name="connsiteY42" fmla="*/ 244699 h 1300767"/>
              <a:gd name="connsiteX43" fmla="*/ 4164275 w 5413540"/>
              <a:gd name="connsiteY43" fmla="*/ 141668 h 1300767"/>
              <a:gd name="connsiteX44" fmla="*/ 4190033 w 5413540"/>
              <a:gd name="connsiteY44" fmla="*/ 90152 h 1300767"/>
              <a:gd name="connsiteX45" fmla="*/ 4215791 w 5413540"/>
              <a:gd name="connsiteY45" fmla="*/ 0 h 1300767"/>
              <a:gd name="connsiteX46" fmla="*/ 4344579 w 5413540"/>
              <a:gd name="connsiteY46" fmla="*/ 77274 h 1300767"/>
              <a:gd name="connsiteX47" fmla="*/ 4396095 w 5413540"/>
              <a:gd name="connsiteY47" fmla="*/ 141668 h 1300767"/>
              <a:gd name="connsiteX48" fmla="*/ 4473368 w 5413540"/>
              <a:gd name="connsiteY48" fmla="*/ 206062 h 1300767"/>
              <a:gd name="connsiteX49" fmla="*/ 4524883 w 5413540"/>
              <a:gd name="connsiteY49" fmla="*/ 283336 h 1300767"/>
              <a:gd name="connsiteX50" fmla="*/ 4537762 w 5413540"/>
              <a:gd name="connsiteY50" fmla="*/ 321972 h 1300767"/>
              <a:gd name="connsiteX51" fmla="*/ 4615036 w 5413540"/>
              <a:gd name="connsiteY51" fmla="*/ 373488 h 1300767"/>
              <a:gd name="connsiteX52" fmla="*/ 4692309 w 5413540"/>
              <a:gd name="connsiteY52" fmla="*/ 463640 h 1300767"/>
              <a:gd name="connsiteX53" fmla="*/ 4743824 w 5413540"/>
              <a:gd name="connsiteY53" fmla="*/ 540913 h 1300767"/>
              <a:gd name="connsiteX54" fmla="*/ 4859734 w 5413540"/>
              <a:gd name="connsiteY54" fmla="*/ 605307 h 1300767"/>
              <a:gd name="connsiteX55" fmla="*/ 4937007 w 5413540"/>
              <a:gd name="connsiteY55" fmla="*/ 682581 h 1300767"/>
              <a:gd name="connsiteX56" fmla="*/ 4962765 w 5413540"/>
              <a:gd name="connsiteY56" fmla="*/ 721217 h 1300767"/>
              <a:gd name="connsiteX57" fmla="*/ 5014281 w 5413540"/>
              <a:gd name="connsiteY57" fmla="*/ 759854 h 1300767"/>
              <a:gd name="connsiteX58" fmla="*/ 5052917 w 5413540"/>
              <a:gd name="connsiteY58" fmla="*/ 811369 h 1300767"/>
              <a:gd name="connsiteX59" fmla="*/ 5091554 w 5413540"/>
              <a:gd name="connsiteY59" fmla="*/ 837127 h 1300767"/>
              <a:gd name="connsiteX60" fmla="*/ 5194585 w 5413540"/>
              <a:gd name="connsiteY60" fmla="*/ 940158 h 1300767"/>
              <a:gd name="connsiteX61" fmla="*/ 5246100 w 5413540"/>
              <a:gd name="connsiteY61" fmla="*/ 1017431 h 1300767"/>
              <a:gd name="connsiteX62" fmla="*/ 5284737 w 5413540"/>
              <a:gd name="connsiteY62" fmla="*/ 1068947 h 1300767"/>
              <a:gd name="connsiteX63" fmla="*/ 5362010 w 5413540"/>
              <a:gd name="connsiteY63" fmla="*/ 1159099 h 1300767"/>
              <a:gd name="connsiteX64" fmla="*/ 5374889 w 5413540"/>
              <a:gd name="connsiteY64" fmla="*/ 1210614 h 1300767"/>
              <a:gd name="connsiteX65" fmla="*/ 5413526 w 5413540"/>
              <a:gd name="connsiteY65" fmla="*/ 1300767 h 1300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413540" h="1300767">
                <a:moveTo>
                  <a:pt x="996072" y="51516"/>
                </a:moveTo>
                <a:cubicBezTo>
                  <a:pt x="974607" y="72981"/>
                  <a:pt x="954523" y="95921"/>
                  <a:pt x="931678" y="115910"/>
                </a:cubicBezTo>
                <a:cubicBezTo>
                  <a:pt x="855338" y="182707"/>
                  <a:pt x="895486" y="86486"/>
                  <a:pt x="790010" y="244699"/>
                </a:cubicBezTo>
                <a:cubicBezTo>
                  <a:pt x="765466" y="281514"/>
                  <a:pt x="724787" y="348006"/>
                  <a:pt x="686979" y="360609"/>
                </a:cubicBezTo>
                <a:lnTo>
                  <a:pt x="648343" y="373488"/>
                </a:lnTo>
                <a:cubicBezTo>
                  <a:pt x="613999" y="476518"/>
                  <a:pt x="665515" y="356315"/>
                  <a:pt x="596827" y="425003"/>
                </a:cubicBezTo>
                <a:cubicBezTo>
                  <a:pt x="587228" y="434602"/>
                  <a:pt x="590019" y="451498"/>
                  <a:pt x="583948" y="463640"/>
                </a:cubicBezTo>
                <a:cubicBezTo>
                  <a:pt x="562484" y="506569"/>
                  <a:pt x="558191" y="502276"/>
                  <a:pt x="519554" y="528034"/>
                </a:cubicBezTo>
                <a:cubicBezTo>
                  <a:pt x="502382" y="553792"/>
                  <a:pt x="489928" y="583417"/>
                  <a:pt x="468038" y="605307"/>
                </a:cubicBezTo>
                <a:cubicBezTo>
                  <a:pt x="455159" y="618186"/>
                  <a:pt x="439988" y="629123"/>
                  <a:pt x="429402" y="643944"/>
                </a:cubicBezTo>
                <a:cubicBezTo>
                  <a:pt x="418243" y="659567"/>
                  <a:pt x="413819" y="679179"/>
                  <a:pt x="403644" y="695460"/>
                </a:cubicBezTo>
                <a:cubicBezTo>
                  <a:pt x="392268" y="713662"/>
                  <a:pt x="375822" y="728434"/>
                  <a:pt x="365007" y="746975"/>
                </a:cubicBezTo>
                <a:cubicBezTo>
                  <a:pt x="290631" y="874476"/>
                  <a:pt x="351866" y="824424"/>
                  <a:pt x="274855" y="875764"/>
                </a:cubicBezTo>
                <a:cubicBezTo>
                  <a:pt x="270562" y="888643"/>
                  <a:pt x="269506" y="903105"/>
                  <a:pt x="261976" y="914400"/>
                </a:cubicBezTo>
                <a:cubicBezTo>
                  <a:pt x="242142" y="944151"/>
                  <a:pt x="213214" y="959788"/>
                  <a:pt x="184703" y="978795"/>
                </a:cubicBezTo>
                <a:cubicBezTo>
                  <a:pt x="154652" y="1068947"/>
                  <a:pt x="184703" y="1047482"/>
                  <a:pt x="120309" y="1068947"/>
                </a:cubicBezTo>
                <a:cubicBezTo>
                  <a:pt x="87937" y="1166061"/>
                  <a:pt x="135370" y="1050119"/>
                  <a:pt x="68793" y="1133341"/>
                </a:cubicBezTo>
                <a:cubicBezTo>
                  <a:pt x="18838" y="1195785"/>
                  <a:pt x="101575" y="1156757"/>
                  <a:pt x="17278" y="1184857"/>
                </a:cubicBezTo>
                <a:cubicBezTo>
                  <a:pt x="-21833" y="1302186"/>
                  <a:pt x="-15200" y="1242291"/>
                  <a:pt x="261976" y="1210614"/>
                </a:cubicBezTo>
                <a:cubicBezTo>
                  <a:pt x="327221" y="1203157"/>
                  <a:pt x="389816" y="1178512"/>
                  <a:pt x="455160" y="1171978"/>
                </a:cubicBezTo>
                <a:cubicBezTo>
                  <a:pt x="622630" y="1155231"/>
                  <a:pt x="541068" y="1163863"/>
                  <a:pt x="699858" y="1146220"/>
                </a:cubicBezTo>
                <a:cubicBezTo>
                  <a:pt x="1021864" y="985217"/>
                  <a:pt x="705871" y="1133341"/>
                  <a:pt x="1652895" y="1133341"/>
                </a:cubicBezTo>
                <a:cubicBezTo>
                  <a:pt x="1726001" y="1133341"/>
                  <a:pt x="1798856" y="1124755"/>
                  <a:pt x="1871836" y="1120462"/>
                </a:cubicBezTo>
                <a:cubicBezTo>
                  <a:pt x="2133193" y="1072944"/>
                  <a:pt x="2010014" y="1085118"/>
                  <a:pt x="2425627" y="1107583"/>
                </a:cubicBezTo>
                <a:cubicBezTo>
                  <a:pt x="2447485" y="1108764"/>
                  <a:pt x="2468351" y="1117366"/>
                  <a:pt x="2490021" y="1120462"/>
                </a:cubicBezTo>
                <a:cubicBezTo>
                  <a:pt x="2528505" y="1125960"/>
                  <a:pt x="2567532" y="1127278"/>
                  <a:pt x="2605931" y="1133341"/>
                </a:cubicBezTo>
                <a:cubicBezTo>
                  <a:pt x="2742573" y="1154916"/>
                  <a:pt x="2718083" y="1164748"/>
                  <a:pt x="2850630" y="1171978"/>
                </a:cubicBezTo>
                <a:cubicBezTo>
                  <a:pt x="3047999" y="1182744"/>
                  <a:pt x="3245582" y="1189150"/>
                  <a:pt x="3443058" y="1197736"/>
                </a:cubicBezTo>
                <a:cubicBezTo>
                  <a:pt x="3507905" y="1208543"/>
                  <a:pt x="3559182" y="1227644"/>
                  <a:pt x="3623362" y="1184857"/>
                </a:cubicBezTo>
                <a:cubicBezTo>
                  <a:pt x="3638090" y="1175039"/>
                  <a:pt x="3626423" y="1148069"/>
                  <a:pt x="3636241" y="1133341"/>
                </a:cubicBezTo>
                <a:cubicBezTo>
                  <a:pt x="3644827" y="1120462"/>
                  <a:pt x="3661999" y="1116169"/>
                  <a:pt x="3674878" y="1107583"/>
                </a:cubicBezTo>
                <a:cubicBezTo>
                  <a:pt x="3683464" y="1090411"/>
                  <a:pt x="3693073" y="1073714"/>
                  <a:pt x="3700636" y="1056068"/>
                </a:cubicBezTo>
                <a:cubicBezTo>
                  <a:pt x="3705984" y="1043590"/>
                  <a:pt x="3707443" y="1029573"/>
                  <a:pt x="3713514" y="1017431"/>
                </a:cubicBezTo>
                <a:cubicBezTo>
                  <a:pt x="3720436" y="1003587"/>
                  <a:pt x="3730686" y="991674"/>
                  <a:pt x="3739272" y="978795"/>
                </a:cubicBezTo>
                <a:cubicBezTo>
                  <a:pt x="3778664" y="860619"/>
                  <a:pt x="3712817" y="1044583"/>
                  <a:pt x="3790788" y="888643"/>
                </a:cubicBezTo>
                <a:cubicBezTo>
                  <a:pt x="3798704" y="872811"/>
                  <a:pt x="3796859" y="853466"/>
                  <a:pt x="3803667" y="837127"/>
                </a:cubicBezTo>
                <a:cubicBezTo>
                  <a:pt x="3871005" y="675514"/>
                  <a:pt x="3828664" y="786829"/>
                  <a:pt x="3893819" y="682581"/>
                </a:cubicBezTo>
                <a:cubicBezTo>
                  <a:pt x="3950325" y="592171"/>
                  <a:pt x="3884556" y="666084"/>
                  <a:pt x="3958213" y="592429"/>
                </a:cubicBezTo>
                <a:cubicBezTo>
                  <a:pt x="3962506" y="579550"/>
                  <a:pt x="3967799" y="566962"/>
                  <a:pt x="3971092" y="553792"/>
                </a:cubicBezTo>
                <a:cubicBezTo>
                  <a:pt x="3976401" y="532556"/>
                  <a:pt x="3975841" y="509722"/>
                  <a:pt x="3983971" y="489398"/>
                </a:cubicBezTo>
                <a:cubicBezTo>
                  <a:pt x="3991741" y="469973"/>
                  <a:pt x="4032731" y="409817"/>
                  <a:pt x="4048365" y="386367"/>
                </a:cubicBezTo>
                <a:cubicBezTo>
                  <a:pt x="4087756" y="268194"/>
                  <a:pt x="4021912" y="452151"/>
                  <a:pt x="4099881" y="296214"/>
                </a:cubicBezTo>
                <a:cubicBezTo>
                  <a:pt x="4107797" y="280383"/>
                  <a:pt x="4105952" y="261038"/>
                  <a:pt x="4112760" y="244699"/>
                </a:cubicBezTo>
                <a:cubicBezTo>
                  <a:pt x="4127528" y="209255"/>
                  <a:pt x="4147103" y="176012"/>
                  <a:pt x="4164275" y="141668"/>
                </a:cubicBezTo>
                <a:cubicBezTo>
                  <a:pt x="4172861" y="124496"/>
                  <a:pt x="4185377" y="108778"/>
                  <a:pt x="4190033" y="90152"/>
                </a:cubicBezTo>
                <a:cubicBezTo>
                  <a:pt x="4206205" y="25467"/>
                  <a:pt x="4197315" y="55429"/>
                  <a:pt x="4215791" y="0"/>
                </a:cubicBezTo>
                <a:cubicBezTo>
                  <a:pt x="4282596" y="26722"/>
                  <a:pt x="4289613" y="22308"/>
                  <a:pt x="4344579" y="77274"/>
                </a:cubicBezTo>
                <a:cubicBezTo>
                  <a:pt x="4364016" y="96711"/>
                  <a:pt x="4377994" y="120981"/>
                  <a:pt x="4396095" y="141668"/>
                </a:cubicBezTo>
                <a:cubicBezTo>
                  <a:pt x="4430805" y="181337"/>
                  <a:pt x="4432214" y="178627"/>
                  <a:pt x="4473368" y="206062"/>
                </a:cubicBezTo>
                <a:cubicBezTo>
                  <a:pt x="4490540" y="231820"/>
                  <a:pt x="4509849" y="256275"/>
                  <a:pt x="4524883" y="283336"/>
                </a:cubicBezTo>
                <a:cubicBezTo>
                  <a:pt x="4531476" y="295203"/>
                  <a:pt x="4530232" y="310677"/>
                  <a:pt x="4537762" y="321972"/>
                </a:cubicBezTo>
                <a:cubicBezTo>
                  <a:pt x="4565326" y="363318"/>
                  <a:pt x="4574528" y="359985"/>
                  <a:pt x="4615036" y="373488"/>
                </a:cubicBezTo>
                <a:cubicBezTo>
                  <a:pt x="4659504" y="417956"/>
                  <a:pt x="4653759" y="408568"/>
                  <a:pt x="4692309" y="463640"/>
                </a:cubicBezTo>
                <a:cubicBezTo>
                  <a:pt x="4710062" y="489001"/>
                  <a:pt x="4718066" y="523741"/>
                  <a:pt x="4743824" y="540913"/>
                </a:cubicBezTo>
                <a:cubicBezTo>
                  <a:pt x="4832393" y="599959"/>
                  <a:pt x="4791729" y="582640"/>
                  <a:pt x="4859734" y="605307"/>
                </a:cubicBezTo>
                <a:cubicBezTo>
                  <a:pt x="4885492" y="631065"/>
                  <a:pt x="4916801" y="652272"/>
                  <a:pt x="4937007" y="682581"/>
                </a:cubicBezTo>
                <a:cubicBezTo>
                  <a:pt x="4945593" y="695460"/>
                  <a:pt x="4951820" y="710272"/>
                  <a:pt x="4962765" y="721217"/>
                </a:cubicBezTo>
                <a:cubicBezTo>
                  <a:pt x="4977943" y="736395"/>
                  <a:pt x="4999103" y="744676"/>
                  <a:pt x="5014281" y="759854"/>
                </a:cubicBezTo>
                <a:cubicBezTo>
                  <a:pt x="5029459" y="775032"/>
                  <a:pt x="5037739" y="796191"/>
                  <a:pt x="5052917" y="811369"/>
                </a:cubicBezTo>
                <a:cubicBezTo>
                  <a:pt x="5063862" y="822314"/>
                  <a:pt x="5080609" y="826182"/>
                  <a:pt x="5091554" y="837127"/>
                </a:cubicBezTo>
                <a:cubicBezTo>
                  <a:pt x="5210440" y="956013"/>
                  <a:pt x="5107469" y="882080"/>
                  <a:pt x="5194585" y="940158"/>
                </a:cubicBezTo>
                <a:cubicBezTo>
                  <a:pt x="5216492" y="1005879"/>
                  <a:pt x="5193479" y="956040"/>
                  <a:pt x="5246100" y="1017431"/>
                </a:cubicBezTo>
                <a:cubicBezTo>
                  <a:pt x="5260069" y="1033728"/>
                  <a:pt x="5270768" y="1052650"/>
                  <a:pt x="5284737" y="1068947"/>
                </a:cubicBezTo>
                <a:cubicBezTo>
                  <a:pt x="5392356" y="1194501"/>
                  <a:pt x="5249037" y="1008465"/>
                  <a:pt x="5362010" y="1159099"/>
                </a:cubicBezTo>
                <a:cubicBezTo>
                  <a:pt x="5366303" y="1176271"/>
                  <a:pt x="5368315" y="1194180"/>
                  <a:pt x="5374889" y="1210614"/>
                </a:cubicBezTo>
                <a:cubicBezTo>
                  <a:pt x="5415446" y="1312005"/>
                  <a:pt x="5413526" y="1256067"/>
                  <a:pt x="5413526" y="1300767"/>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ahoma" panose="020B0604030504040204" pitchFamily="34" charset="0"/>
            </a:endParaRPr>
          </a:p>
        </p:txBody>
      </p:sp>
    </p:spTree>
    <p:extLst>
      <p:ext uri="{BB962C8B-B14F-4D97-AF65-F5344CB8AC3E}">
        <p14:creationId xmlns:p14="http://schemas.microsoft.com/office/powerpoint/2010/main" val="4090558801"/>
      </p:ext>
    </p:extLst>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446CEF139A574A9B083C57F3B11932" ma:contentTypeVersion="13" ma:contentTypeDescription="Create a new document." ma:contentTypeScope="" ma:versionID="73121225bf3cc5230d4cb0466c03a849">
  <xsd:schema xmlns:xsd="http://www.w3.org/2001/XMLSchema" xmlns:xs="http://www.w3.org/2001/XMLSchema" xmlns:p="http://schemas.microsoft.com/office/2006/metadata/properties" xmlns:ns2="147cfbcc-6963-49a1-8878-0efa28665213" xmlns:ns3="08d94fdf-b342-4279-8130-62ef4a5bfb49" targetNamespace="http://schemas.microsoft.com/office/2006/metadata/properties" ma:root="true" ma:fieldsID="a8fcfc4669ef8662207f6d7f1c9f3f35" ns2:_="" ns3:_="">
    <xsd:import namespace="147cfbcc-6963-49a1-8878-0efa28665213"/>
    <xsd:import namespace="08d94fdf-b342-4279-8130-62ef4a5bfb4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ServiceDateTaken"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7cfbcc-6963-49a1-8878-0efa286652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8d94fdf-b342-4279-8130-62ef4a5bfb49"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97D44A0-F0D3-4618-AAD7-984694215FD4}"/>
</file>

<file path=customXml/itemProps2.xml><?xml version="1.0" encoding="utf-8"?>
<ds:datastoreItem xmlns:ds="http://schemas.openxmlformats.org/officeDocument/2006/customXml" ds:itemID="{7560A371-4361-4705-9A49-E9A56FFA7BDE}"/>
</file>

<file path=customXml/itemProps3.xml><?xml version="1.0" encoding="utf-8"?>
<ds:datastoreItem xmlns:ds="http://schemas.openxmlformats.org/officeDocument/2006/customXml" ds:itemID="{C96E5D30-1EA5-455B-918B-28E878E9F135}"/>
</file>

<file path=docProps/app.xml><?xml version="1.0" encoding="utf-8"?>
<Properties xmlns="http://schemas.openxmlformats.org/officeDocument/2006/extended-properties" xmlns:vt="http://schemas.openxmlformats.org/officeDocument/2006/docPropsVTypes">
  <Template>Blends</Template>
  <TotalTime>4072</TotalTime>
  <Words>5038</Words>
  <Application>Microsoft Office PowerPoint</Application>
  <PresentationFormat>On-screen Show (4:3)</PresentationFormat>
  <Paragraphs>1116</Paragraphs>
  <Slides>110</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110</vt:i4>
      </vt:variant>
    </vt:vector>
  </HeadingPairs>
  <TitlesOfParts>
    <vt:vector size="121" baseType="lpstr">
      <vt:lpstr>Arial</vt:lpstr>
      <vt:lpstr>Comic Sans MS</vt:lpstr>
      <vt:lpstr>Euclid Extra</vt:lpstr>
      <vt:lpstr>新細明體</vt:lpstr>
      <vt:lpstr>Symbol</vt:lpstr>
      <vt:lpstr>Tahoma</vt:lpstr>
      <vt:lpstr>Times New Roman</vt:lpstr>
      <vt:lpstr>Wingdings</vt:lpstr>
      <vt:lpstr>Blends</vt:lpstr>
      <vt:lpstr>Equation</vt:lpstr>
      <vt:lpstr>Photo Editor Photo</vt:lpstr>
      <vt:lpstr>Graph Theory</vt:lpstr>
      <vt:lpstr>Varying Applications (examples)</vt:lpstr>
      <vt:lpstr>Topics Covered</vt:lpstr>
      <vt:lpstr>Definitions - Graph</vt:lpstr>
      <vt:lpstr>Definitions – Edge Type</vt:lpstr>
      <vt:lpstr>Definitions – Edge Type</vt:lpstr>
      <vt:lpstr>Definitions – Graph Type</vt:lpstr>
      <vt:lpstr>Definitions – Graph Type</vt:lpstr>
      <vt:lpstr>Definitions – Graph Type</vt:lpstr>
      <vt:lpstr>Definitions – Graph Type</vt:lpstr>
      <vt:lpstr>Definitions – Graph Type</vt:lpstr>
      <vt:lpstr>Definitions – Graph Type</vt:lpstr>
      <vt:lpstr>Terminology – Undirected graphs</vt:lpstr>
      <vt:lpstr>Terminology – Directed graphs</vt:lpstr>
      <vt:lpstr>Theorems: Undirected Graphs</vt:lpstr>
      <vt:lpstr>Theorems: Undirected Graphs</vt:lpstr>
      <vt:lpstr>Theorems: directed Graphs</vt:lpstr>
      <vt:lpstr>Simple graphs – special cases</vt:lpstr>
      <vt:lpstr>Simple graphs – special cases</vt:lpstr>
      <vt:lpstr>Simple graphs – special cases</vt:lpstr>
      <vt:lpstr>Simple graphs – special cases</vt:lpstr>
      <vt:lpstr>Bipartite graphs</vt:lpstr>
      <vt:lpstr>Complete Bipartite graphs</vt:lpstr>
      <vt:lpstr>Subgraphs</vt:lpstr>
      <vt:lpstr>Subgraphs</vt:lpstr>
      <vt:lpstr>Representation</vt:lpstr>
      <vt:lpstr>Representation- Incidence Matrix</vt:lpstr>
      <vt:lpstr>Representation- Incidence Matrix</vt:lpstr>
      <vt:lpstr>Representation- Adjacency Matrix</vt:lpstr>
      <vt:lpstr>Representation- Adjacency Matrix</vt:lpstr>
      <vt:lpstr>Representation- Adjacency Matrix</vt:lpstr>
      <vt:lpstr>Representation- Adjacency Matrix</vt:lpstr>
      <vt:lpstr>Representation- Adjacency List</vt:lpstr>
      <vt:lpstr>Graph - Isomorphism</vt:lpstr>
      <vt:lpstr>Graph - Isomorphism</vt:lpstr>
      <vt:lpstr>Connectivity</vt:lpstr>
      <vt:lpstr>Connectivity – Path</vt:lpstr>
      <vt:lpstr>Connectivity – Path</vt:lpstr>
      <vt:lpstr>Connectivity – Connectedness</vt:lpstr>
      <vt:lpstr>Connectivity – Connectedness</vt:lpstr>
      <vt:lpstr>Connectivity – Connectedness</vt:lpstr>
      <vt:lpstr>Connectivity – Connectedness</vt:lpstr>
      <vt:lpstr>Connectivity – Connectedness</vt:lpstr>
      <vt:lpstr>Isomorphism - revisited</vt:lpstr>
      <vt:lpstr>Counting Paths</vt:lpstr>
      <vt:lpstr>Counting Paths</vt:lpstr>
      <vt:lpstr>Counting Paths</vt:lpstr>
      <vt:lpstr>The Seven Bridges of Königsberg, Germany</vt:lpstr>
      <vt:lpstr>The Seven Bridges of Königsberg, Germany</vt:lpstr>
      <vt:lpstr>The Seven Bridges of Königsberg, Germany</vt:lpstr>
      <vt:lpstr>Euler - definitions</vt:lpstr>
      <vt:lpstr>PowerPoint Presentation</vt:lpstr>
      <vt:lpstr>Euler - theorems </vt:lpstr>
      <vt:lpstr>Euler – theorems (=&gt;)</vt:lpstr>
      <vt:lpstr>Euler - theorems </vt:lpstr>
      <vt:lpstr>Euler - theorems </vt:lpstr>
      <vt:lpstr>Euler - theorems </vt:lpstr>
      <vt:lpstr>Euler - theorems </vt:lpstr>
      <vt:lpstr>Euler Circuit </vt:lpstr>
      <vt:lpstr>Representation- Incidence Matrix</vt:lpstr>
      <vt:lpstr>Hamiltonian Graph</vt:lpstr>
      <vt:lpstr>PowerPoint Presentation</vt:lpstr>
      <vt:lpstr>This one has a Hamiltonian path, but not a Hamiltonian tour.</vt:lpstr>
      <vt:lpstr>Hamiltonian Graph</vt:lpstr>
      <vt:lpstr>PowerPoint Presentation</vt:lpstr>
      <vt:lpstr>Hamiltonian Graph</vt:lpstr>
      <vt:lpstr>Hamiltonian Graph</vt:lpstr>
      <vt:lpstr>Shortest Path</vt:lpstr>
      <vt:lpstr>Shortest-Path Problems  </vt:lpstr>
      <vt:lpstr>Optimal Substructure</vt:lpstr>
      <vt:lpstr>Negative Weights and Cycles?</vt:lpstr>
      <vt:lpstr>Shortest Path Tree</vt:lpstr>
      <vt:lpstr>Planar Graphs</vt:lpstr>
      <vt:lpstr>Planar Graphs</vt:lpstr>
      <vt:lpstr>Planar Graphs</vt:lpstr>
      <vt:lpstr>PowerPoint Presentation</vt:lpstr>
      <vt:lpstr>Planar Graphs</vt:lpstr>
      <vt:lpstr>Planar Graphs</vt:lpstr>
      <vt:lpstr>Planar Graphs</vt:lpstr>
      <vt:lpstr>Planar Graphs</vt:lpstr>
      <vt:lpstr>Planar Graphs</vt:lpstr>
      <vt:lpstr>Region Degree</vt:lpstr>
      <vt:lpstr>Planar Graphs</vt:lpstr>
      <vt:lpstr>Planar Graphs</vt:lpstr>
      <vt:lpstr>Planar Graphs</vt:lpstr>
      <vt:lpstr>Planar Graphs</vt:lpstr>
      <vt:lpstr>Planar Graphs</vt:lpstr>
      <vt:lpstr>Graph Coloring Problem</vt:lpstr>
      <vt:lpstr>Vertex Coloring Problem</vt:lpstr>
      <vt:lpstr>Vertex Coloring Problem</vt:lpstr>
      <vt:lpstr>Four Color Theorem (Region Coloring)</vt:lpstr>
      <vt:lpstr>Vertex Covering Problem</vt:lpstr>
      <vt:lpstr>Tree: is a circuit less connected graph</vt:lpstr>
      <vt:lpstr>Binary tree</vt:lpstr>
      <vt:lpstr>Complete Binary Tree</vt:lpstr>
      <vt:lpstr>Spanning Tree</vt:lpstr>
      <vt:lpstr>Branches and Chords</vt:lpstr>
      <vt:lpstr>Fundamental Cut-set and Circuits</vt:lpstr>
      <vt:lpstr>Last year Question paper</vt:lpstr>
      <vt:lpstr>Weighted Graphs</vt:lpstr>
      <vt:lpstr>Minimum spanning tree</vt:lpstr>
      <vt:lpstr>Krushkal’s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University of Texas at Dallas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Theory</dc:title>
  <dc:creator>Parag</dc:creator>
  <cp:lastModifiedBy>LENOVO</cp:lastModifiedBy>
  <cp:revision>393</cp:revision>
  <dcterms:created xsi:type="dcterms:W3CDTF">2005-01-06T10:22:41Z</dcterms:created>
  <dcterms:modified xsi:type="dcterms:W3CDTF">2021-07-26T05:04:14Z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0x01010002446CEF139A574A9B083C57F3B11932</vt:lpwstr>
  </property>
</Properties>
</file>