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handoutMasterIdLst>
    <p:handoutMasterId r:id="rId37"/>
  </p:handoutMasterIdLst>
  <p:sldIdLst>
    <p:sldId id="256" r:id="rId2"/>
    <p:sldId id="257" r:id="rId3"/>
    <p:sldId id="258" r:id="rId4"/>
    <p:sldId id="266" r:id="rId5"/>
    <p:sldId id="259" r:id="rId6"/>
    <p:sldId id="260" r:id="rId7"/>
    <p:sldId id="261" r:id="rId8"/>
    <p:sldId id="262" r:id="rId9"/>
    <p:sldId id="263" r:id="rId10"/>
    <p:sldId id="267" r:id="rId11"/>
    <p:sldId id="268" r:id="rId12"/>
    <p:sldId id="270" r:id="rId13"/>
    <p:sldId id="264" r:id="rId14"/>
    <p:sldId id="275" r:id="rId15"/>
    <p:sldId id="276" r:id="rId16"/>
    <p:sldId id="277" r:id="rId17"/>
    <p:sldId id="278" r:id="rId18"/>
    <p:sldId id="280" r:id="rId19"/>
    <p:sldId id="281" r:id="rId20"/>
    <p:sldId id="265" r:id="rId21"/>
    <p:sldId id="271" r:id="rId22"/>
    <p:sldId id="272" r:id="rId23"/>
    <p:sldId id="273" r:id="rId24"/>
    <p:sldId id="274" r:id="rId25"/>
    <p:sldId id="287" r:id="rId26"/>
    <p:sldId id="282" r:id="rId27"/>
    <p:sldId id="283" r:id="rId28"/>
    <p:sldId id="284" r:id="rId29"/>
    <p:sldId id="285" r:id="rId30"/>
    <p:sldId id="288" r:id="rId31"/>
    <p:sldId id="289" r:id="rId32"/>
    <p:sldId id="290" r:id="rId33"/>
    <p:sldId id="291" r:id="rId34"/>
    <p:sldId id="292" r:id="rId35"/>
    <p:sldId id="29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1A7495-AF70-4D27-8449-F3B1441FFDAD}" type="datetimeFigureOut">
              <a:rPr lang="en-US" smtClean="0"/>
              <a:pPr/>
              <a:t>10/23/2019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35DD11B-8399-498D-9B2F-7995DB214F4D}"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10/23/2019</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10/23/2019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10/23/2019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10/23/2019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10/23/2019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10/23/2019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10/23/2019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10/23/2019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10/23/2019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10/23/2019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10/23/2019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10/23/2019</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PERSONALITY</a:t>
            </a:r>
            <a:br>
              <a:rPr lang="en-US" dirty="0" smtClean="0"/>
            </a:br>
            <a:endParaRPr lang="en-US" dirty="0"/>
          </a:p>
        </p:txBody>
      </p:sp>
      <p:sp>
        <p:nvSpPr>
          <p:cNvPr id="3" name="Subtitle 2"/>
          <p:cNvSpPr>
            <a:spLocks noGrp="1"/>
          </p:cNvSpPr>
          <p:nvPr>
            <p:ph type="subTitle" idx="1"/>
          </p:nvPr>
        </p:nvSpPr>
        <p:spPr/>
        <p:txBody>
          <a:bodyPr/>
          <a:lstStyle/>
          <a:p>
            <a:endParaRPr lang="en-US" dirty="0"/>
          </a:p>
        </p:txBody>
      </p:sp>
      <p:pic>
        <p:nvPicPr>
          <p:cNvPr id="23554" name="Picture 2" descr="Image result for personality"/>
          <p:cNvPicPr>
            <a:picLocks noChangeAspect="1" noChangeArrowheads="1"/>
          </p:cNvPicPr>
          <p:nvPr/>
        </p:nvPicPr>
        <p:blipFill>
          <a:blip r:embed="rId2"/>
          <a:srcRect/>
          <a:stretch>
            <a:fillRect/>
          </a:stretch>
        </p:blipFill>
        <p:spPr bwMode="auto">
          <a:xfrm>
            <a:off x="1524000" y="228600"/>
            <a:ext cx="7239000" cy="60198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3" descr="C:\Users\DR Priyanka\Desktop\1_dkCrZqagqnfTiFmo3j_6Xw.png"/>
          <p:cNvPicPr>
            <a:picLocks noChangeAspect="1" noChangeArrowheads="1"/>
          </p:cNvPicPr>
          <p:nvPr/>
        </p:nvPicPr>
        <p:blipFill>
          <a:blip r:embed="rId2"/>
          <a:srcRect/>
          <a:stretch>
            <a:fillRect/>
          </a:stretch>
        </p:blipFill>
        <p:spPr bwMode="auto">
          <a:xfrm>
            <a:off x="609601" y="228600"/>
            <a:ext cx="7924800" cy="6324599"/>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EXAMPLE OF BIG FIVE TRAITS OF PERSONALITY"/>
          <p:cNvPicPr>
            <a:picLocks noChangeAspect="1" noChangeArrowheads="1"/>
          </p:cNvPicPr>
          <p:nvPr/>
        </p:nvPicPr>
        <p:blipFill>
          <a:blip r:embed="rId2"/>
          <a:srcRect/>
          <a:stretch>
            <a:fillRect/>
          </a:stretch>
        </p:blipFill>
        <p:spPr bwMode="auto">
          <a:xfrm>
            <a:off x="0" y="228600"/>
            <a:ext cx="9144000" cy="63246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498080" cy="792480"/>
          </a:xfrm>
        </p:spPr>
        <p:txBody>
          <a:bodyPr/>
          <a:lstStyle/>
          <a:p>
            <a:r>
              <a:rPr lang="en-US" dirty="0" smtClean="0"/>
              <a:t>TYPE  A vs. TYPE B</a:t>
            </a:r>
            <a:endParaRPr lang="en-US" dirty="0"/>
          </a:p>
        </p:txBody>
      </p:sp>
      <p:sp>
        <p:nvSpPr>
          <p:cNvPr id="3" name="Content Placeholder 2"/>
          <p:cNvSpPr>
            <a:spLocks noGrp="1"/>
          </p:cNvSpPr>
          <p:nvPr>
            <p:ph sz="half" idx="1"/>
          </p:nvPr>
        </p:nvSpPr>
        <p:spPr>
          <a:xfrm>
            <a:off x="914400" y="1066800"/>
            <a:ext cx="3657600" cy="5486400"/>
          </a:xfrm>
        </p:spPr>
        <p:txBody>
          <a:bodyPr>
            <a:noAutofit/>
          </a:bodyPr>
          <a:lstStyle/>
          <a:p>
            <a:r>
              <a:rPr lang="en-US" sz="2400" dirty="0" smtClean="0"/>
              <a:t>Type A personality is one which is stress prone, in a hurry, impatient and fast in whatever they do.</a:t>
            </a:r>
          </a:p>
          <a:p>
            <a:r>
              <a:rPr lang="en-US" sz="2400" dirty="0" smtClean="0"/>
              <a:t>Sensitive and proactive</a:t>
            </a:r>
          </a:p>
          <a:p>
            <a:r>
              <a:rPr lang="en-US" sz="2400" dirty="0" smtClean="0"/>
              <a:t>Patience level-Low</a:t>
            </a:r>
          </a:p>
          <a:p>
            <a:r>
              <a:rPr lang="en-US" sz="2400" dirty="0" smtClean="0"/>
              <a:t>Temperament Short-tempered</a:t>
            </a:r>
          </a:p>
          <a:p>
            <a:r>
              <a:rPr lang="en-US" sz="2400" dirty="0" smtClean="0"/>
              <a:t>Competition Highly-competitive</a:t>
            </a:r>
          </a:p>
          <a:p>
            <a:r>
              <a:rPr lang="en-US" sz="2400" dirty="0" smtClean="0"/>
              <a:t>Time constraints -Encounters pressure because of time constraints</a:t>
            </a:r>
            <a:br>
              <a:rPr lang="en-US" sz="2400" dirty="0" smtClean="0"/>
            </a:br>
            <a:endParaRPr lang="en-US" sz="2400" dirty="0"/>
          </a:p>
        </p:txBody>
      </p:sp>
      <p:sp>
        <p:nvSpPr>
          <p:cNvPr id="4" name="Content Placeholder 3"/>
          <p:cNvSpPr>
            <a:spLocks noGrp="1"/>
          </p:cNvSpPr>
          <p:nvPr>
            <p:ph sz="half" idx="2"/>
          </p:nvPr>
        </p:nvSpPr>
        <p:spPr>
          <a:xfrm>
            <a:off x="5029200" y="914400"/>
            <a:ext cx="3886200" cy="5638800"/>
          </a:xfrm>
        </p:spPr>
        <p:txBody>
          <a:bodyPr>
            <a:noAutofit/>
          </a:bodyPr>
          <a:lstStyle/>
          <a:p>
            <a:r>
              <a:rPr lang="en-US" dirty="0" smtClean="0"/>
              <a:t>Type B personality is one which is less stress prone patient, relaxed and easy going.</a:t>
            </a:r>
          </a:p>
          <a:p>
            <a:r>
              <a:rPr lang="en-US" dirty="0" smtClean="0"/>
              <a:t>Reflective and innovative</a:t>
            </a:r>
          </a:p>
          <a:p>
            <a:r>
              <a:rPr lang="en-US" dirty="0" smtClean="0"/>
              <a:t>High</a:t>
            </a:r>
          </a:p>
          <a:p>
            <a:r>
              <a:rPr lang="en-US" dirty="0" smtClean="0"/>
              <a:t>Even-tempered</a:t>
            </a:r>
          </a:p>
          <a:p>
            <a:r>
              <a:rPr lang="en-US" dirty="0" smtClean="0"/>
              <a:t>Less-competitive</a:t>
            </a:r>
          </a:p>
          <a:p>
            <a:r>
              <a:rPr lang="en-US" dirty="0" smtClean="0"/>
              <a:t>Is not affected by time constraints.</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Important Traits</a:t>
            </a:r>
            <a:endParaRPr lang="en-US" dirty="0"/>
          </a:p>
        </p:txBody>
      </p:sp>
      <p:sp>
        <p:nvSpPr>
          <p:cNvPr id="3" name="Content Placeholder 2"/>
          <p:cNvSpPr>
            <a:spLocks noGrp="1"/>
          </p:cNvSpPr>
          <p:nvPr>
            <p:ph idx="1"/>
          </p:nvPr>
        </p:nvSpPr>
        <p:spPr/>
        <p:txBody>
          <a:bodyPr/>
          <a:lstStyle/>
          <a:p>
            <a:r>
              <a:rPr lang="en-US" dirty="0" smtClean="0"/>
              <a:t>Authoritarianism</a:t>
            </a:r>
          </a:p>
          <a:p>
            <a:r>
              <a:rPr lang="en-US" dirty="0" smtClean="0"/>
              <a:t>Machiavellianism</a:t>
            </a:r>
          </a:p>
          <a:p>
            <a:r>
              <a:rPr lang="en-US" dirty="0" smtClean="0"/>
              <a:t>Type  A and Type B</a:t>
            </a:r>
          </a:p>
          <a:p>
            <a:r>
              <a:rPr lang="en-US" dirty="0" smtClean="0"/>
              <a:t>Self-Concept &amp; Self-Esteem</a:t>
            </a:r>
          </a:p>
          <a:p>
            <a:r>
              <a:rPr lang="en-US" dirty="0" smtClean="0"/>
              <a:t>Locus of Control</a:t>
            </a:r>
          </a:p>
          <a:p>
            <a:pP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AUTHORITARIAN</a:t>
            </a:r>
            <a:endParaRPr lang="en-US" dirty="0"/>
          </a:p>
        </p:txBody>
      </p:sp>
      <p:sp>
        <p:nvSpPr>
          <p:cNvPr id="3" name="Content Placeholder 2"/>
          <p:cNvSpPr>
            <a:spLocks noGrp="1"/>
          </p:cNvSpPr>
          <p:nvPr>
            <p:ph idx="1"/>
          </p:nvPr>
        </p:nvSpPr>
        <p:spPr/>
        <p:txBody>
          <a:bodyPr>
            <a:normAutofit lnSpcReduction="10000"/>
          </a:bodyPr>
          <a:lstStyle/>
          <a:p>
            <a:r>
              <a:rPr lang="en-US" dirty="0" smtClean="0"/>
              <a:t>Personality characterized by extreme obedience to, and dependence on, a powerful leader or father figure. These traits are accompanied by prejudicial, rigid, and tyrannical behavior against others, especially those who are inferior in rank, or vulnerable or weaker.</a:t>
            </a:r>
            <a:br>
              <a:rPr lang="en-US" dirty="0" smtClean="0"/>
            </a:br>
            <a:r>
              <a:rPr lang="en-US" dirty="0" smtClean="0"/>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MACHIAVELLIANISM</a:t>
            </a:r>
            <a:endParaRPr lang="en-US" dirty="0"/>
          </a:p>
        </p:txBody>
      </p:sp>
      <p:sp>
        <p:nvSpPr>
          <p:cNvPr id="3" name="Content Placeholder 2"/>
          <p:cNvSpPr>
            <a:spLocks noGrp="1"/>
          </p:cNvSpPr>
          <p:nvPr>
            <p:ph idx="1"/>
          </p:nvPr>
        </p:nvSpPr>
        <p:spPr/>
        <p:txBody>
          <a:bodyPr/>
          <a:lstStyle/>
          <a:p>
            <a:r>
              <a:rPr lang="en-US" b="1" dirty="0" smtClean="0"/>
              <a:t>Machiavellianism refers to a personality trait</a:t>
            </a:r>
            <a:r>
              <a:rPr lang="en-US" dirty="0" smtClean="0"/>
              <a:t> which sees a person so focused on their own interests they will manipulate, deceive, and exploit others to achieve their goals.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554162"/>
          </a:xfrm>
        </p:spPr>
        <p:txBody>
          <a:bodyPr>
            <a:normAutofit fontScale="90000"/>
          </a:bodyPr>
          <a:lstStyle/>
          <a:p>
            <a:r>
              <a:rPr lang="en-US" dirty="0" smtClean="0"/>
              <a:t>Someone with the trait of Machiavellianism will tend to have many of the following tendencies:</a:t>
            </a:r>
            <a:br>
              <a:rPr lang="en-US" dirty="0" smtClean="0"/>
            </a:br>
            <a:endParaRPr lang="en-US" dirty="0"/>
          </a:p>
        </p:txBody>
      </p:sp>
      <p:sp>
        <p:nvSpPr>
          <p:cNvPr id="3" name="Content Placeholder 2"/>
          <p:cNvSpPr>
            <a:spLocks noGrp="1"/>
          </p:cNvSpPr>
          <p:nvPr>
            <p:ph idx="1"/>
          </p:nvPr>
        </p:nvSpPr>
        <p:spPr>
          <a:xfrm>
            <a:off x="1435608" y="1828800"/>
            <a:ext cx="7498080" cy="4419600"/>
          </a:xfrm>
        </p:spPr>
        <p:txBody>
          <a:bodyPr>
            <a:normAutofit fontScale="92500" lnSpcReduction="10000"/>
          </a:bodyPr>
          <a:lstStyle/>
          <a:p>
            <a:pPr fontAlgn="base"/>
            <a:r>
              <a:rPr lang="en-US" dirty="0" smtClean="0"/>
              <a:t>Only focused on their own ambition and interests</a:t>
            </a:r>
          </a:p>
          <a:p>
            <a:pPr fontAlgn="base"/>
            <a:r>
              <a:rPr lang="en-US" dirty="0" smtClean="0"/>
              <a:t>Prioritize money and power over relationships</a:t>
            </a:r>
          </a:p>
          <a:p>
            <a:pPr fontAlgn="base"/>
            <a:r>
              <a:rPr lang="en-US" dirty="0" smtClean="0"/>
              <a:t>Come across as charming and confident</a:t>
            </a:r>
          </a:p>
          <a:p>
            <a:pPr fontAlgn="base"/>
            <a:r>
              <a:rPr lang="en-US" dirty="0" smtClean="0"/>
              <a:t>Exploit and manipulate others to get ahead</a:t>
            </a:r>
          </a:p>
          <a:p>
            <a:pPr fontAlgn="base"/>
            <a:r>
              <a:rPr lang="en-US" dirty="0" smtClean="0"/>
              <a:t>Lie and deceive when required</a:t>
            </a:r>
          </a:p>
          <a:p>
            <a:pPr fontAlgn="base"/>
            <a:r>
              <a:rPr lang="en-US" dirty="0" smtClean="0"/>
              <a:t>Use flattery often</a:t>
            </a:r>
          </a:p>
          <a:p>
            <a:pPr fontAlgn="base"/>
            <a:r>
              <a:rPr lang="en-US" dirty="0" smtClean="0"/>
              <a:t>Lacking in principles and values</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Self-Concept &amp; Self Esteem</a:t>
            </a:r>
            <a:endParaRPr lang="en-US" dirty="0"/>
          </a:p>
        </p:txBody>
      </p:sp>
      <p:sp>
        <p:nvSpPr>
          <p:cNvPr id="3" name="Content Placeholder 2"/>
          <p:cNvSpPr>
            <a:spLocks noGrp="1"/>
          </p:cNvSpPr>
          <p:nvPr>
            <p:ph idx="1"/>
          </p:nvPr>
        </p:nvSpPr>
        <p:spPr/>
        <p:txBody>
          <a:bodyPr>
            <a:normAutofit lnSpcReduction="10000"/>
          </a:bodyPr>
          <a:lstStyle/>
          <a:p>
            <a:r>
              <a:rPr lang="en-US" b="1" dirty="0" smtClean="0"/>
              <a:t>Self-concept</a:t>
            </a:r>
            <a:r>
              <a:rPr lang="en-US" dirty="0" smtClean="0"/>
              <a:t> is how an individual views who they are based on their habits, skills and temperament. In other words, it is the ability to reflect on one's own traits, skills and behavior. </a:t>
            </a:r>
          </a:p>
          <a:p>
            <a:r>
              <a:rPr lang="en-US" b="1" dirty="0" smtClean="0"/>
              <a:t>Self-esteem</a:t>
            </a:r>
            <a:r>
              <a:rPr lang="en-US" dirty="0" smtClean="0"/>
              <a:t> is an attitude or view that an individual has about him or herself. It also refers to factors that we accept and value in ourselves and can be either negative or positive.</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Locus of Control</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Control</a:t>
            </a:r>
            <a:r>
              <a:rPr lang="en-US" dirty="0" smtClean="0"/>
              <a:t> can be defined as the power to determine outcomes by directly influencing actions, people and events. When we look at it that way, we can begin to see that there is no way to control everything in our lives. I'm not saying we cannot control anything, but put in the context of that definition, we have to step back and really analyze what we can and cannot control.</a:t>
            </a:r>
          </a:p>
          <a:p>
            <a:r>
              <a:rPr lang="en-US" dirty="0" smtClean="0"/>
              <a:t>The word 'control' becomes even more interesting when we have the word </a:t>
            </a:r>
            <a:r>
              <a:rPr lang="en-US" b="1" dirty="0" smtClean="0"/>
              <a:t>locus</a:t>
            </a:r>
            <a:r>
              <a:rPr lang="en-US" dirty="0" smtClean="0"/>
              <a:t>, before it. You see, locus is defined as a position, point or place, or more specifically, a location where something occurs. A person's locus of control may be internal or external.</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Internal vs. External Locus of Control</a:t>
            </a:r>
            <a:endParaRPr lang="en-US" dirty="0"/>
          </a:p>
        </p:txBody>
      </p:sp>
      <p:sp>
        <p:nvSpPr>
          <p:cNvPr id="3" name="Content Placeholder 2"/>
          <p:cNvSpPr>
            <a:spLocks noGrp="1"/>
          </p:cNvSpPr>
          <p:nvPr>
            <p:ph idx="1"/>
          </p:nvPr>
        </p:nvSpPr>
        <p:spPr/>
        <p:txBody>
          <a:bodyPr>
            <a:normAutofit fontScale="47500" lnSpcReduction="20000"/>
          </a:bodyPr>
          <a:lstStyle/>
          <a:p>
            <a:r>
              <a:rPr lang="en-US" sz="4400" dirty="0" smtClean="0"/>
              <a:t>People who base their success on their own work and believe they control their life have an </a:t>
            </a:r>
            <a:r>
              <a:rPr lang="en-US" sz="4400" b="1" dirty="0" smtClean="0"/>
              <a:t>internal locus of control</a:t>
            </a:r>
            <a:r>
              <a:rPr lang="en-US" sz="4400" dirty="0" smtClean="0"/>
              <a:t>. In contrast, people who attribute their success or failure to outside influences have an </a:t>
            </a:r>
            <a:r>
              <a:rPr lang="en-US" sz="4400" b="1" dirty="0" smtClean="0"/>
              <a:t>external locus of control</a:t>
            </a:r>
            <a:r>
              <a:rPr lang="en-US" sz="4400" dirty="0" smtClean="0"/>
              <a:t>.</a:t>
            </a:r>
          </a:p>
          <a:p>
            <a:r>
              <a:rPr lang="en-US" sz="4400" dirty="0" smtClean="0"/>
              <a:t>For example, let's say you're a person with an internal locus of control and you get a promotion at work or achieve some other type of success. You will probably attribute that positive end result to the work you put in. In other words, </a:t>
            </a:r>
            <a:r>
              <a:rPr lang="en-US" sz="5100" b="1" dirty="0" smtClean="0"/>
              <a:t>your success was a direct result of your hard work.</a:t>
            </a:r>
            <a:endParaRPr lang="en-US" sz="4400" b="1" dirty="0" smtClean="0"/>
          </a:p>
          <a:p>
            <a:r>
              <a:rPr lang="en-US" sz="4400" dirty="0" smtClean="0"/>
              <a:t>If, on the other hand, you have an external locus of control, you might attribute that promotion or success to external or environmental factors, such as </a:t>
            </a:r>
            <a:r>
              <a:rPr lang="en-US" sz="5100" b="1" dirty="0" smtClean="0"/>
              <a:t>luck, fate, timing, other people or some type of divine intervention.</a:t>
            </a:r>
            <a:endParaRPr lang="en-US" sz="4400" b="1"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PERSONALITY </a:t>
            </a:r>
            <a:endParaRPr lang="en-US" dirty="0"/>
          </a:p>
        </p:txBody>
      </p:sp>
      <p:sp>
        <p:nvSpPr>
          <p:cNvPr id="3" name="Content Placeholder 2"/>
          <p:cNvSpPr>
            <a:spLocks noGrp="1"/>
          </p:cNvSpPr>
          <p:nvPr>
            <p:ph idx="1"/>
          </p:nvPr>
        </p:nvSpPr>
        <p:spPr/>
        <p:txBody>
          <a:bodyPr/>
          <a:lstStyle/>
          <a:p>
            <a:r>
              <a:rPr lang="en-US" dirty="0" smtClean="0"/>
              <a:t>DERIVED from Latin Word “ Persona” means to speak through.</a:t>
            </a:r>
          </a:p>
          <a:p>
            <a:r>
              <a:rPr lang="en-US" dirty="0" smtClean="0"/>
              <a:t>Behavior displayed in public</a:t>
            </a:r>
          </a:p>
          <a:p>
            <a:r>
              <a:rPr lang="en-US" i="1" dirty="0" smtClean="0"/>
              <a:t>“Personality is how a person affects others and how he understands and views himself as well as the pattern of inner and outer measurable traits and the person situation interaction”__ By Fred </a:t>
            </a:r>
            <a:r>
              <a:rPr lang="en-US" i="1" dirty="0" err="1" smtClean="0"/>
              <a:t>Luthans</a:t>
            </a:r>
            <a:endParaRPr lang="en-US" i="1"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Determinants of Performance</a:t>
            </a:r>
            <a:endParaRPr lang="en-US" dirty="0"/>
          </a:p>
        </p:txBody>
      </p:sp>
      <p:sp>
        <p:nvSpPr>
          <p:cNvPr id="3" name="Content Placeholder 2"/>
          <p:cNvSpPr>
            <a:spLocks noGrp="1"/>
          </p:cNvSpPr>
          <p:nvPr>
            <p:ph idx="1"/>
          </p:nvPr>
        </p:nvSpPr>
        <p:spPr/>
        <p:txBody>
          <a:bodyPr>
            <a:normAutofit lnSpcReduction="10000"/>
          </a:bodyPr>
          <a:lstStyle/>
          <a:p>
            <a:r>
              <a:rPr lang="en-US" dirty="0" smtClean="0"/>
              <a:t>Heredity</a:t>
            </a:r>
          </a:p>
          <a:p>
            <a:r>
              <a:rPr lang="en-US" dirty="0" smtClean="0"/>
              <a:t>Brain</a:t>
            </a:r>
          </a:p>
          <a:p>
            <a:r>
              <a:rPr lang="en-US" dirty="0" smtClean="0"/>
              <a:t>Physical Features</a:t>
            </a:r>
          </a:p>
          <a:p>
            <a:r>
              <a:rPr lang="en-US" dirty="0" smtClean="0"/>
              <a:t>Emotional Temperament</a:t>
            </a:r>
          </a:p>
          <a:p>
            <a:r>
              <a:rPr lang="en-US" dirty="0" smtClean="0"/>
              <a:t>Interest</a:t>
            </a:r>
          </a:p>
          <a:p>
            <a:r>
              <a:rPr lang="en-US" dirty="0" smtClean="0"/>
              <a:t>Motives</a:t>
            </a:r>
          </a:p>
          <a:p>
            <a:r>
              <a:rPr lang="en-US" dirty="0" smtClean="0"/>
              <a:t>Family</a:t>
            </a:r>
          </a:p>
          <a:p>
            <a:r>
              <a:rPr lang="en-US" dirty="0" smtClean="0"/>
              <a:t>Social Factors</a:t>
            </a:r>
          </a:p>
          <a:p>
            <a:r>
              <a:rPr lang="en-US" dirty="0" smtClean="0"/>
              <a:t>Situational Factors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LEARNING</a:t>
            </a:r>
            <a:endParaRPr lang="en-US" dirty="0"/>
          </a:p>
        </p:txBody>
      </p:sp>
      <p:sp>
        <p:nvSpPr>
          <p:cNvPr id="3" name="Content Placeholder 2"/>
          <p:cNvSpPr>
            <a:spLocks noGrp="1"/>
          </p:cNvSpPr>
          <p:nvPr>
            <p:ph idx="1"/>
          </p:nvPr>
        </p:nvSpPr>
        <p:spPr/>
        <p:txBody>
          <a:bodyPr/>
          <a:lstStyle/>
          <a:p>
            <a:r>
              <a:rPr lang="en-US" dirty="0" smtClean="0"/>
              <a:t>“</a:t>
            </a:r>
            <a:r>
              <a:rPr lang="en-US" i="1" dirty="0" smtClean="0"/>
              <a:t>Permanent change in the behavior of a person that occurs as a result of experience</a:t>
            </a:r>
            <a:r>
              <a:rPr lang="en-US" dirty="0" smtClean="0"/>
              <a:t>”. ____ S.P Robbins</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Learning</a:t>
            </a:r>
            <a:endParaRPr lang="en-US" dirty="0"/>
          </a:p>
        </p:txBody>
      </p:sp>
      <p:sp>
        <p:nvSpPr>
          <p:cNvPr id="3" name="Content Placeholder 2"/>
          <p:cNvSpPr>
            <a:spLocks noGrp="1"/>
          </p:cNvSpPr>
          <p:nvPr>
            <p:ph idx="1"/>
          </p:nvPr>
        </p:nvSpPr>
        <p:spPr/>
        <p:txBody>
          <a:bodyPr/>
          <a:lstStyle/>
          <a:p>
            <a:r>
              <a:rPr lang="en-US" dirty="0" smtClean="0"/>
              <a:t>Involves change which are permanent in nature.</a:t>
            </a:r>
          </a:p>
          <a:p>
            <a:r>
              <a:rPr lang="en-US" dirty="0" smtClean="0"/>
              <a:t>Changes are the result of experience, training or practices.</a:t>
            </a:r>
          </a:p>
          <a:p>
            <a:r>
              <a:rPr lang="en-US" dirty="0" smtClean="0"/>
              <a:t>It is followed by reinforcement.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of Learning</a:t>
            </a:r>
            <a:endParaRPr lang="en-US" dirty="0"/>
          </a:p>
        </p:txBody>
      </p:sp>
      <p:sp>
        <p:nvSpPr>
          <p:cNvPr id="3" name="Content Placeholder 2"/>
          <p:cNvSpPr>
            <a:spLocks noGrp="1"/>
          </p:cNvSpPr>
          <p:nvPr>
            <p:ph idx="1"/>
          </p:nvPr>
        </p:nvSpPr>
        <p:spPr/>
        <p:txBody>
          <a:bodyPr/>
          <a:lstStyle/>
          <a:p>
            <a:r>
              <a:rPr lang="en-US" dirty="0" smtClean="0"/>
              <a:t>Trainee must be motivated to learn</a:t>
            </a:r>
          </a:p>
          <a:p>
            <a:r>
              <a:rPr lang="en-US" dirty="0" smtClean="0"/>
              <a:t>Information must be meaningful</a:t>
            </a:r>
          </a:p>
          <a:p>
            <a:r>
              <a:rPr lang="en-US" dirty="0" smtClean="0"/>
              <a:t>Learning must be reinforced</a:t>
            </a:r>
          </a:p>
          <a:p>
            <a:r>
              <a:rPr lang="en-US" dirty="0" smtClean="0"/>
              <a:t>Feedback on Learning.</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498080" cy="639762"/>
          </a:xfrm>
        </p:spPr>
        <p:txBody>
          <a:bodyPr>
            <a:normAutofit fontScale="90000"/>
          </a:bodyPr>
          <a:lstStyle/>
          <a:p>
            <a:r>
              <a:rPr lang="en-US" dirty="0" smtClean="0"/>
              <a:t>Theories of Learning</a:t>
            </a:r>
            <a:endParaRPr lang="en-US" dirty="0"/>
          </a:p>
        </p:txBody>
      </p:sp>
      <p:sp>
        <p:nvSpPr>
          <p:cNvPr id="3" name="Content Placeholder 2"/>
          <p:cNvSpPr>
            <a:spLocks noGrp="1"/>
          </p:cNvSpPr>
          <p:nvPr>
            <p:ph idx="1"/>
          </p:nvPr>
        </p:nvSpPr>
        <p:spPr>
          <a:xfrm>
            <a:off x="1447800" y="762000"/>
            <a:ext cx="4736592" cy="2362200"/>
          </a:xfrm>
        </p:spPr>
        <p:txBody>
          <a:bodyPr/>
          <a:lstStyle/>
          <a:p>
            <a:r>
              <a:rPr lang="en-US" dirty="0" smtClean="0"/>
              <a:t>Classical Conditioning</a:t>
            </a:r>
          </a:p>
          <a:p>
            <a:r>
              <a:rPr lang="en-US" dirty="0" smtClean="0"/>
              <a:t>Operant Conditioning</a:t>
            </a:r>
          </a:p>
          <a:p>
            <a:r>
              <a:rPr lang="en-US" dirty="0" smtClean="0"/>
              <a:t>Cognitive Learning</a:t>
            </a:r>
          </a:p>
          <a:p>
            <a:r>
              <a:rPr lang="en-US" dirty="0" smtClean="0"/>
              <a:t>Social Learning</a:t>
            </a:r>
          </a:p>
          <a:p>
            <a:pPr>
              <a:buNone/>
            </a:pPr>
            <a:endParaRPr lang="en-US" dirty="0"/>
          </a:p>
        </p:txBody>
      </p:sp>
      <p:pic>
        <p:nvPicPr>
          <p:cNvPr id="4099" name="Picture 3" descr="C:\Users\DR Priyanka\Desktop\images.png"/>
          <p:cNvPicPr>
            <a:picLocks noChangeAspect="1" noChangeArrowheads="1"/>
          </p:cNvPicPr>
          <p:nvPr/>
        </p:nvPicPr>
        <p:blipFill>
          <a:blip r:embed="rId2"/>
          <a:srcRect/>
          <a:stretch>
            <a:fillRect/>
          </a:stretch>
        </p:blipFill>
        <p:spPr bwMode="auto">
          <a:xfrm>
            <a:off x="1143000" y="2971800"/>
            <a:ext cx="5943600" cy="3886200"/>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C:\Users\DR Priyanka\Desktop\images.jpg"/>
          <p:cNvPicPr>
            <a:picLocks noGrp="1" noChangeAspect="1" noChangeArrowheads="1"/>
          </p:cNvPicPr>
          <p:nvPr>
            <p:ph idx="1"/>
          </p:nvPr>
        </p:nvPicPr>
        <p:blipFill>
          <a:blip r:embed="rId2"/>
          <a:srcRect/>
          <a:stretch>
            <a:fillRect/>
          </a:stretch>
        </p:blipFill>
        <p:spPr bwMode="auto">
          <a:xfrm>
            <a:off x="609600" y="304800"/>
            <a:ext cx="8534400" cy="632460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descr="C:\Users\DR Priyanka\Desktop\classical-conditioning-8-638.jpg"/>
          <p:cNvPicPr>
            <a:picLocks noGrp="1" noChangeAspect="1" noChangeArrowheads="1"/>
          </p:cNvPicPr>
          <p:nvPr>
            <p:ph idx="1"/>
          </p:nvPr>
        </p:nvPicPr>
        <p:blipFill>
          <a:blip r:embed="rId2"/>
          <a:srcRect/>
          <a:stretch>
            <a:fillRect/>
          </a:stretch>
        </p:blipFill>
        <p:spPr bwMode="auto">
          <a:xfrm>
            <a:off x="381000" y="381000"/>
            <a:ext cx="8382000" cy="609600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descr="C:\Users\DR Priyanka\Desktop\ed209_1_001i.jpg"/>
          <p:cNvPicPr>
            <a:picLocks noGrp="1" noChangeAspect="1" noChangeArrowheads="1"/>
          </p:cNvPicPr>
          <p:nvPr>
            <p:ph idx="1"/>
          </p:nvPr>
        </p:nvPicPr>
        <p:blipFill>
          <a:blip r:embed="rId2"/>
          <a:srcRect/>
          <a:stretch>
            <a:fillRect/>
          </a:stretch>
        </p:blipFill>
        <p:spPr bwMode="auto">
          <a:xfrm>
            <a:off x="457200" y="228600"/>
            <a:ext cx="8077200" cy="6629400"/>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descr="C:\Users\DR Priyanka\Desktop\Classical-Conditioning.jpg"/>
          <p:cNvPicPr>
            <a:picLocks noGrp="1" noChangeAspect="1" noChangeArrowheads="1"/>
          </p:cNvPicPr>
          <p:nvPr>
            <p:ph idx="1"/>
          </p:nvPr>
        </p:nvPicPr>
        <p:blipFill>
          <a:blip r:embed="rId2"/>
          <a:srcRect/>
          <a:stretch>
            <a:fillRect/>
          </a:stretch>
        </p:blipFill>
        <p:spPr bwMode="auto">
          <a:xfrm>
            <a:off x="1143001" y="381000"/>
            <a:ext cx="6824258" cy="5867400"/>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According to </a:t>
            </a:r>
            <a:r>
              <a:rPr lang="en-US" b="1" dirty="0" smtClean="0"/>
              <a:t>Classical Conditioning theory, </a:t>
            </a:r>
            <a:r>
              <a:rPr lang="en-US" dirty="0" smtClean="0"/>
              <a:t>Learning is a conditioned response which involves building up an association between a conditioned stimulus and an unconditioned stimulus.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TRAITS OF PERSONALITY</a:t>
            </a:r>
            <a:endParaRPr lang="en-US" dirty="0"/>
          </a:p>
        </p:txBody>
      </p:sp>
      <p:sp>
        <p:nvSpPr>
          <p:cNvPr id="3" name="Content Placeholder 2"/>
          <p:cNvSpPr>
            <a:spLocks noGrp="1"/>
          </p:cNvSpPr>
          <p:nvPr>
            <p:ph idx="1"/>
          </p:nvPr>
        </p:nvSpPr>
        <p:spPr/>
        <p:txBody>
          <a:bodyPr/>
          <a:lstStyle/>
          <a:p>
            <a:r>
              <a:rPr lang="en-US" dirty="0" smtClean="0"/>
              <a:t>Attribute of a person</a:t>
            </a:r>
          </a:p>
          <a:p>
            <a:r>
              <a:rPr lang="en-US" dirty="0" smtClean="0"/>
              <a:t>Differentiate  one individual from other</a:t>
            </a:r>
          </a:p>
          <a:p>
            <a:r>
              <a:rPr lang="en-US" dirty="0" smtClean="0"/>
              <a:t>That appear constantly in variety of situation.</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498080" cy="762000"/>
          </a:xfrm>
        </p:spPr>
        <p:txBody>
          <a:bodyPr/>
          <a:lstStyle/>
          <a:p>
            <a:r>
              <a:rPr lang="en-US" dirty="0" smtClean="0"/>
              <a:t>OPERANT CONDITIONING</a:t>
            </a:r>
            <a:endParaRPr lang="en-US" dirty="0"/>
          </a:p>
        </p:txBody>
      </p:sp>
      <p:sp>
        <p:nvSpPr>
          <p:cNvPr id="3" name="Content Placeholder 2"/>
          <p:cNvSpPr>
            <a:spLocks noGrp="1"/>
          </p:cNvSpPr>
          <p:nvPr>
            <p:ph idx="1"/>
          </p:nvPr>
        </p:nvSpPr>
        <p:spPr>
          <a:xfrm>
            <a:off x="914400" y="914400"/>
            <a:ext cx="8019288" cy="5486400"/>
          </a:xfrm>
        </p:spPr>
        <p:txBody>
          <a:bodyPr>
            <a:noAutofit/>
          </a:bodyPr>
          <a:lstStyle/>
          <a:p>
            <a:pPr fontAlgn="base"/>
            <a:r>
              <a:rPr lang="en-US" sz="2800" dirty="0" smtClean="0"/>
              <a:t>Operant conditioning (sometimes referred to as instrumental conditioning) is a method of learning that occurs through rewards and punishments for behavior. </a:t>
            </a:r>
          </a:p>
          <a:p>
            <a:pPr fontAlgn="base"/>
            <a:r>
              <a:rPr lang="en-US" sz="2800" dirty="0" smtClean="0"/>
              <a:t>Through operant conditioning, an association is made between a behavior and a consequence for that behavior.</a:t>
            </a:r>
          </a:p>
          <a:p>
            <a:pPr fontAlgn="base"/>
            <a:r>
              <a:rPr lang="en-US" sz="2800" dirty="0" smtClean="0"/>
              <a:t>For example, when a lab rat presses a blue button, he receives a food pellet as a reward, but when he presses the red button he receives a mild electric shock. As a result, he learns to press the blue button but avoid the red button.</a:t>
            </a:r>
            <a:br>
              <a:rPr lang="en-US" sz="2800" dirty="0" smtClean="0"/>
            </a:br>
            <a:endParaRPr lang="en-US" sz="2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OPERANT CONDITIONING</a:t>
            </a:r>
            <a:endParaRPr lang="en-US" dirty="0"/>
          </a:p>
        </p:txBody>
      </p:sp>
      <p:sp>
        <p:nvSpPr>
          <p:cNvPr id="3" name="Content Placeholder 2"/>
          <p:cNvSpPr>
            <a:spLocks noGrp="1"/>
          </p:cNvSpPr>
          <p:nvPr>
            <p:ph idx="1"/>
          </p:nvPr>
        </p:nvSpPr>
        <p:spPr/>
        <p:txBody>
          <a:bodyPr/>
          <a:lstStyle/>
          <a:p>
            <a:r>
              <a:rPr lang="en-US" dirty="0" smtClean="0"/>
              <a:t>Skinner used the term </a:t>
            </a:r>
            <a:r>
              <a:rPr lang="en-US" i="1" dirty="0" smtClean="0"/>
              <a:t>operant</a:t>
            </a:r>
            <a:r>
              <a:rPr lang="en-US" dirty="0" smtClean="0"/>
              <a:t> to refer to any "active behavior that operates upon the environment to generate consequences." </a:t>
            </a:r>
          </a:p>
          <a:p>
            <a:r>
              <a:rPr lang="en-US" dirty="0" smtClean="0"/>
              <a:t>In other words,  Skinner's theory explained how we acquire the range of learned behaviors we exhibit each and every day.</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498080" cy="762000"/>
          </a:xfrm>
        </p:spPr>
        <p:txBody>
          <a:bodyPr/>
          <a:lstStyle/>
          <a:p>
            <a:r>
              <a:rPr lang="en-US" dirty="0" smtClean="0"/>
              <a:t>OPERANT CONDITIONING</a:t>
            </a:r>
            <a:endParaRPr lang="en-US" dirty="0"/>
          </a:p>
        </p:txBody>
      </p:sp>
      <p:sp>
        <p:nvSpPr>
          <p:cNvPr id="3" name="Content Placeholder 2"/>
          <p:cNvSpPr>
            <a:spLocks noGrp="1"/>
          </p:cNvSpPr>
          <p:nvPr>
            <p:ph idx="1"/>
          </p:nvPr>
        </p:nvSpPr>
        <p:spPr>
          <a:xfrm>
            <a:off x="1435608" y="990600"/>
            <a:ext cx="7498080" cy="5486400"/>
          </a:xfrm>
        </p:spPr>
        <p:txBody>
          <a:bodyPr/>
          <a:lstStyle/>
          <a:p>
            <a:r>
              <a:rPr lang="en-US" dirty="0" smtClean="0"/>
              <a:t>Skinner based his theory on “</a:t>
            </a:r>
            <a:r>
              <a:rPr lang="en-US" i="1" dirty="0" smtClean="0"/>
              <a:t>LAW OF EFFECT”.</a:t>
            </a:r>
          </a:p>
          <a:p>
            <a:r>
              <a:rPr lang="en-US" dirty="0" smtClean="0"/>
              <a:t>According to this principle, actions that are followed by desirable outcomes are more likely to be repeated while those followed by undesirable outcomes are less likely to be repeated.</a:t>
            </a:r>
          </a:p>
          <a:p>
            <a:endParaRPr lang="en-US" i="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TYPES OF BEHAVIORS</a:t>
            </a:r>
            <a:endParaRPr lang="en-US" dirty="0"/>
          </a:p>
        </p:txBody>
      </p:sp>
      <p:sp>
        <p:nvSpPr>
          <p:cNvPr id="3" name="Content Placeholder 2"/>
          <p:cNvSpPr>
            <a:spLocks noGrp="1"/>
          </p:cNvSpPr>
          <p:nvPr>
            <p:ph idx="1"/>
          </p:nvPr>
        </p:nvSpPr>
        <p:spPr/>
        <p:txBody>
          <a:bodyPr>
            <a:normAutofit/>
          </a:bodyPr>
          <a:lstStyle/>
          <a:p>
            <a:pPr fontAlgn="base"/>
            <a:r>
              <a:rPr lang="en-US" dirty="0" smtClean="0"/>
              <a:t>Skinner distinguished between two different types of behaviors</a:t>
            </a:r>
          </a:p>
          <a:p>
            <a:pPr fontAlgn="base"/>
            <a:r>
              <a:rPr lang="en-US" b="1" dirty="0" smtClean="0"/>
              <a:t>Respondent behaviors</a:t>
            </a:r>
            <a:r>
              <a:rPr lang="en-US" dirty="0" smtClean="0"/>
              <a:t> are those that occur automatically and reflexively, such as pulling your hand back from a hot stove or jerking your leg when the doctor taps on your knee. You don't have to learn these behaviors, they simply occur automatically and involuntarily.</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OPERANT CONDITIONING</a:t>
            </a:r>
            <a:endParaRPr lang="en-US" dirty="0"/>
          </a:p>
        </p:txBody>
      </p:sp>
      <p:sp>
        <p:nvSpPr>
          <p:cNvPr id="3" name="Content Placeholder 2"/>
          <p:cNvSpPr>
            <a:spLocks noGrp="1"/>
          </p:cNvSpPr>
          <p:nvPr>
            <p:ph idx="1"/>
          </p:nvPr>
        </p:nvSpPr>
        <p:spPr/>
        <p:txBody>
          <a:bodyPr>
            <a:normAutofit lnSpcReduction="10000"/>
          </a:bodyPr>
          <a:lstStyle/>
          <a:p>
            <a:pPr fontAlgn="base"/>
            <a:r>
              <a:rPr lang="en-US" b="1" dirty="0" smtClean="0"/>
              <a:t>Operant behaviors</a:t>
            </a:r>
            <a:r>
              <a:rPr lang="en-US" dirty="0" smtClean="0"/>
              <a:t>, on the other hand, are those under our conscious control. Some may occur spontaneously and others purposely, but it is the consequences of these actions that then influence whether or not they occur again in the future. Our actions on the environment and the consequences of that action make up an important part of the learning process.</a:t>
            </a:r>
          </a:p>
          <a:p>
            <a:pPr>
              <a:buNone/>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a:t>
            </a:r>
            <a:endParaRPr lang="en-US" dirty="0"/>
          </a:p>
        </p:txBody>
      </p:sp>
      <p:sp>
        <p:nvSpPr>
          <p:cNvPr id="3" name="Content Placeholder 2"/>
          <p:cNvSpPr>
            <a:spLocks noGrp="1"/>
          </p:cNvSpPr>
          <p:nvPr>
            <p:ph idx="1"/>
          </p:nvPr>
        </p:nvSpPr>
        <p:spPr/>
        <p:txBody>
          <a:bodyPr/>
          <a:lstStyle/>
          <a:p>
            <a:pPr algn="ctr">
              <a:buNone/>
            </a:pPr>
            <a:r>
              <a:rPr lang="en-US" i="1" dirty="0" smtClean="0"/>
              <a:t>The behavioral consequences that are rewarding increase the rate of response, while the aversive consequence decrease the rate of response. </a:t>
            </a:r>
            <a:endParaRPr lang="en-US" i="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ALLPORT  PERSONALITY TRAIT</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C:\Users\DR Priyanka\Desktop\Trait-theory-by-Gordon-Allport-Cardinal-traits-If-a-trait-dominates-your-personality.png"/>
          <p:cNvPicPr>
            <a:picLocks noGrp="1" noChangeAspect="1" noChangeArrowheads="1"/>
          </p:cNvPicPr>
          <p:nvPr>
            <p:ph idx="1"/>
          </p:nvPr>
        </p:nvPicPr>
        <p:blipFill>
          <a:blip r:embed="rId2"/>
          <a:srcRect/>
          <a:stretch>
            <a:fillRect/>
          </a:stretch>
        </p:blipFill>
        <p:spPr bwMode="auto">
          <a:xfrm>
            <a:off x="304800" y="381000"/>
            <a:ext cx="8458200" cy="61722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ALLPORT  PERSONALITY TRAIT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Cardinal traits-If a trait dominates your personality and strongly influences your thoughts, feelings, and behaviors, it is a cardinal trait in </a:t>
            </a:r>
            <a:r>
              <a:rPr lang="en-US" dirty="0" err="1" smtClean="0"/>
              <a:t>Allport's</a:t>
            </a:r>
            <a:r>
              <a:rPr lang="en-US" dirty="0" smtClean="0"/>
              <a:t> system. They are so pervasive and defining of your personality that your name becomes synonymous with these traits. </a:t>
            </a:r>
            <a:r>
              <a:rPr lang="en-US" dirty="0" err="1" smtClean="0"/>
              <a:t>Allport</a:t>
            </a:r>
            <a:r>
              <a:rPr lang="en-US" dirty="0" smtClean="0"/>
              <a:t> suggested that very few people possess a cardinal trait and it can rarely be hidden. </a:t>
            </a:r>
          </a:p>
          <a:p>
            <a:r>
              <a:rPr lang="en-US" dirty="0" smtClean="0"/>
              <a:t>If we refer to someone as Christ like, it means that he would sacrifices his own good for the benefit of others. For example, cardinal traits of Hitler and Mother Teresa were ruthlessness and selflessness. </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ALLPORT  PERSONALITY TRAIT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Central traits-Central traits come next in the hierarchy proposed by </a:t>
            </a:r>
            <a:r>
              <a:rPr lang="en-US" dirty="0" err="1" smtClean="0"/>
              <a:t>Allport</a:t>
            </a:r>
            <a:r>
              <a:rPr lang="en-US" dirty="0" smtClean="0"/>
              <a:t> and they are the characteristics that combine to shape most people's personalities. They are less pervasive and quite generalized characteristics of the individual. </a:t>
            </a:r>
            <a:r>
              <a:rPr lang="en-US" dirty="0" err="1" smtClean="0"/>
              <a:t>Allport</a:t>
            </a:r>
            <a:r>
              <a:rPr lang="en-US" dirty="0" smtClean="0"/>
              <a:t> believed that personality is generally determined by five to ten of these central traits. These are fairly consistent and are somewhat influenced by the environment you are in. You could find central traits such as outgoing, sentimental, attentive, sociable, or vivacious in the writing </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ALLPORT  PERSONALITY TRAIT</a:t>
            </a:r>
            <a:endParaRPr lang="en-US" dirty="0"/>
          </a:p>
        </p:txBody>
      </p:sp>
      <p:sp>
        <p:nvSpPr>
          <p:cNvPr id="3" name="Content Placeholder 2"/>
          <p:cNvSpPr>
            <a:spLocks noGrp="1"/>
          </p:cNvSpPr>
          <p:nvPr>
            <p:ph idx="1"/>
          </p:nvPr>
        </p:nvSpPr>
        <p:spPr/>
        <p:txBody>
          <a:bodyPr/>
          <a:lstStyle/>
          <a:p>
            <a:r>
              <a:rPr lang="en-US" b="1" dirty="0" smtClean="0"/>
              <a:t>Secondary trait</a:t>
            </a:r>
            <a:r>
              <a:rPr lang="en-US" dirty="0" smtClean="0"/>
              <a:t> - These are characteristics seen only in certain circumstances (such as particular likes or dislikes that a very close friend may know). They must be included to provide a complete picture of human complexity.</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BIG FIVE TRAITS OF PERSONALITY</a:t>
            </a:r>
            <a:endParaRPr lang="en-US" b="1" dirty="0"/>
          </a:p>
        </p:txBody>
      </p:sp>
      <p:pic>
        <p:nvPicPr>
          <p:cNvPr id="5122" name="Picture 2" descr="Image result for BIG FIVE TRAITS OF PERSONALITY"/>
          <p:cNvPicPr>
            <a:picLocks noChangeAspect="1" noChangeArrowheads="1"/>
          </p:cNvPicPr>
          <p:nvPr/>
        </p:nvPicPr>
        <p:blipFill>
          <a:blip r:embed="rId2"/>
          <a:srcRect/>
          <a:stretch>
            <a:fillRect/>
          </a:stretch>
        </p:blipFill>
        <p:spPr bwMode="auto">
          <a:xfrm>
            <a:off x="1905000" y="1905000"/>
            <a:ext cx="6248400" cy="4495800"/>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446CEF139A574A9B083C57F3B11932" ma:contentTypeVersion="13" ma:contentTypeDescription="Create a new document." ma:contentTypeScope="" ma:versionID="73121225bf3cc5230d4cb0466c03a849">
  <xsd:schema xmlns:xsd="http://www.w3.org/2001/XMLSchema" xmlns:xs="http://www.w3.org/2001/XMLSchema" xmlns:p="http://schemas.microsoft.com/office/2006/metadata/properties" xmlns:ns2="147cfbcc-6963-49a1-8878-0efa28665213" xmlns:ns3="08d94fdf-b342-4279-8130-62ef4a5bfb49" targetNamespace="http://schemas.microsoft.com/office/2006/metadata/properties" ma:root="true" ma:fieldsID="a8fcfc4669ef8662207f6d7f1c9f3f35" ns2:_="" ns3:_="">
    <xsd:import namespace="147cfbcc-6963-49a1-8878-0efa28665213"/>
    <xsd:import namespace="08d94fdf-b342-4279-8130-62ef4a5bfb4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ServiceDateTaken"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7cfbcc-6963-49a1-8878-0efa286652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8d94fdf-b342-4279-8130-62ef4a5bfb49"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F96C96B-06E8-4D60-8904-949B7E8A1D17}"/>
</file>

<file path=customXml/itemProps2.xml><?xml version="1.0" encoding="utf-8"?>
<ds:datastoreItem xmlns:ds="http://schemas.openxmlformats.org/officeDocument/2006/customXml" ds:itemID="{A6C5FF5B-1B83-4FCE-B3B5-AE2423C73D35}"/>
</file>

<file path=customXml/itemProps3.xml><?xml version="1.0" encoding="utf-8"?>
<ds:datastoreItem xmlns:ds="http://schemas.openxmlformats.org/officeDocument/2006/customXml" ds:itemID="{6864CDB8-8FB6-474E-9051-F91359E187D7}"/>
</file>

<file path=docProps/app.xml><?xml version="1.0" encoding="utf-8"?>
<Properties xmlns="http://schemas.openxmlformats.org/officeDocument/2006/extended-properties" xmlns:vt="http://schemas.openxmlformats.org/officeDocument/2006/docPropsVTypes">
  <Template>Solstice</Template>
  <TotalTime>428</TotalTime>
  <Words>742</Words>
  <Application>Microsoft Office PowerPoint</Application>
  <PresentationFormat>On-screen Show (4:3)</PresentationFormat>
  <Paragraphs>103</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Solstice</vt:lpstr>
      <vt:lpstr>PERSONALITY </vt:lpstr>
      <vt:lpstr>PERSONALITY </vt:lpstr>
      <vt:lpstr>TRAITS OF PERSONALITY</vt:lpstr>
      <vt:lpstr>ALLPORT  PERSONALITY TRAIT</vt:lpstr>
      <vt:lpstr>Slide 5</vt:lpstr>
      <vt:lpstr>ALLPORT  PERSONALITY TRAIT</vt:lpstr>
      <vt:lpstr>ALLPORT  PERSONALITY TRAIT</vt:lpstr>
      <vt:lpstr>ALLPORT  PERSONALITY TRAIT</vt:lpstr>
      <vt:lpstr>BIG FIVE TRAITS OF PERSONALITY</vt:lpstr>
      <vt:lpstr>Slide 10</vt:lpstr>
      <vt:lpstr>Slide 11</vt:lpstr>
      <vt:lpstr>TYPE  A vs. TYPE B</vt:lpstr>
      <vt:lpstr>Other Important Traits</vt:lpstr>
      <vt:lpstr>AUTHORITARIAN</vt:lpstr>
      <vt:lpstr>MACHIAVELLIANISM</vt:lpstr>
      <vt:lpstr>Someone with the trait of Machiavellianism will tend to have many of the following tendencies: </vt:lpstr>
      <vt:lpstr>        Self-Concept &amp; Self Esteem</vt:lpstr>
      <vt:lpstr>Locus of Control</vt:lpstr>
      <vt:lpstr>Internal vs. External Locus of Control</vt:lpstr>
      <vt:lpstr>Determinants of Performance</vt:lpstr>
      <vt:lpstr>LEARNING</vt:lpstr>
      <vt:lpstr>Features of Learning</vt:lpstr>
      <vt:lpstr>Principle of Learning</vt:lpstr>
      <vt:lpstr>Theories of Learning</vt:lpstr>
      <vt:lpstr>Slide 25</vt:lpstr>
      <vt:lpstr>Slide 26</vt:lpstr>
      <vt:lpstr>Slide 27</vt:lpstr>
      <vt:lpstr>Slide 28</vt:lpstr>
      <vt:lpstr>Slide 29</vt:lpstr>
      <vt:lpstr>OPERANT CONDITIONING</vt:lpstr>
      <vt:lpstr>OPERANT CONDITIONING</vt:lpstr>
      <vt:lpstr>OPERANT CONDITIONING</vt:lpstr>
      <vt:lpstr>TYPES OF BEHAVIORS</vt:lpstr>
      <vt:lpstr>OPERANT CONDITIONING</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PERSONALITY</dc:title>
  <dc:creator>DR Priyanka</dc:creator>
  <cp:lastModifiedBy>DR Priyanka</cp:lastModifiedBy>
  <cp:revision>29</cp:revision>
  <dcterms:created xsi:type="dcterms:W3CDTF">2006-08-16T00:00:00Z</dcterms:created>
  <dcterms:modified xsi:type="dcterms:W3CDTF">2019-10-23T06:56:46Z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0x01010002446CEF139A574A9B083C57F3B11932</vt:lpwstr>
  </property>
</Properties>
</file>