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71" r:id="rId6"/>
    <p:sldId id="272" r:id="rId7"/>
    <p:sldId id="273" r:id="rId8"/>
    <p:sldId id="275" r:id="rId9"/>
    <p:sldId id="282" r:id="rId10"/>
    <p:sldId id="343" r:id="rId11"/>
    <p:sldId id="344" r:id="rId12"/>
    <p:sldId id="345" r:id="rId13"/>
    <p:sldId id="346" r:id="rId14"/>
    <p:sldId id="347" r:id="rId15"/>
    <p:sldId id="348"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12" r:id="rId38"/>
    <p:sldId id="306" r:id="rId39"/>
    <p:sldId id="307" r:id="rId40"/>
    <p:sldId id="308" r:id="rId41"/>
    <p:sldId id="309" r:id="rId42"/>
    <p:sldId id="310" r:id="rId43"/>
    <p:sldId id="313" r:id="rId44"/>
    <p:sldId id="311" r:id="rId45"/>
    <p:sldId id="283" r:id="rId46"/>
    <p:sldId id="314" r:id="rId47"/>
    <p:sldId id="315" r:id="rId48"/>
    <p:sldId id="316" r:id="rId49"/>
    <p:sldId id="317" r:id="rId50"/>
    <p:sldId id="318" r:id="rId51"/>
    <p:sldId id="322" r:id="rId52"/>
    <p:sldId id="323" r:id="rId53"/>
    <p:sldId id="324" r:id="rId54"/>
    <p:sldId id="329" r:id="rId55"/>
    <p:sldId id="325" r:id="rId56"/>
    <p:sldId id="332" r:id="rId57"/>
    <p:sldId id="333" r:id="rId58"/>
    <p:sldId id="334" r:id="rId59"/>
    <p:sldId id="335" r:id="rId60"/>
    <p:sldId id="336" r:id="rId61"/>
    <p:sldId id="337" r:id="rId62"/>
    <p:sldId id="338" r:id="rId63"/>
    <p:sldId id="339" r:id="rId64"/>
    <p:sldId id="340" r:id="rId65"/>
    <p:sldId id="341" r:id="rId66"/>
    <p:sldId id="342" r:id="rId67"/>
    <p:sldId id="326" r:id="rId68"/>
    <p:sldId id="32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7D6A5-AD0C-452B-9288-BEF0C2695518}"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7D6A5-AD0C-452B-9288-BEF0C2695518}"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7D6A5-AD0C-452B-9288-BEF0C2695518}"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7D6A5-AD0C-452B-9288-BEF0C2695518}"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7D6A5-AD0C-452B-9288-BEF0C2695518}"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7D6A5-AD0C-452B-9288-BEF0C2695518}"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7D6A5-AD0C-452B-9288-BEF0C2695518}"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7D6A5-AD0C-452B-9288-BEF0C2695518}"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7D6A5-AD0C-452B-9288-BEF0C2695518}"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7D6A5-AD0C-452B-9288-BEF0C2695518}"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7D6A5-AD0C-452B-9288-BEF0C2695518}"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EFEA-E522-48AE-B48C-380A4D55CA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7D6A5-AD0C-452B-9288-BEF0C2695518}" type="datetimeFigureOut">
              <a:rPr lang="en-US" smtClean="0"/>
              <a:pPr/>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AEFEA-E522-48AE-B48C-380A4D55CA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dropbox.com/s/515i3fow8qrdoeh/CFDFv4.doc?dl=0" TargetMode="External"/><Relationship Id="rId2" Type="http://schemas.openxmlformats.org/officeDocument/2006/relationships/hyperlink" Target="https://www.inc.com/encyclopedia/cross-functional-teams.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image.slidesharecdn.com/groupdynamics-130810000303-phpapp01/95/group-dynamics-4-638.jpg?cb=1376093286"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447800"/>
          </a:xfrm>
        </p:spPr>
        <p:txBody>
          <a:bodyPr>
            <a:noAutofit/>
          </a:bodyPr>
          <a:lstStyle/>
          <a:p>
            <a:r>
              <a:rPr lang="en-US" sz="6000" b="1" dirty="0" smtClean="0"/>
              <a:t/>
            </a:r>
            <a:br>
              <a:rPr lang="en-US" sz="6000" b="1" dirty="0" smtClean="0"/>
            </a:br>
            <a:r>
              <a:rPr lang="en-US" sz="6000" b="1" dirty="0" smtClean="0"/>
              <a:t/>
            </a:r>
            <a:br>
              <a:rPr lang="en-US" sz="6000" b="1" dirty="0" smtClean="0"/>
            </a:br>
            <a:r>
              <a:rPr lang="en-US" sz="6000" b="1" dirty="0" smtClean="0"/>
              <a:t/>
            </a:r>
            <a:br>
              <a:rPr lang="en-US" sz="6000" b="1" dirty="0" smtClean="0"/>
            </a:br>
            <a:r>
              <a:rPr lang="en-US" sz="6000" b="1" dirty="0" smtClean="0"/>
              <a:t>GROUP BEHAVIOR AND TEAM DEVELOPMENT</a:t>
            </a:r>
            <a:endParaRPr lang="en-US"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GROUP DEVELOPMENT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Mutual Acceptance</a:t>
            </a:r>
          </a:p>
          <a:p>
            <a:pPr marL="514350" indent="-514350">
              <a:buFont typeface="+mj-lt"/>
              <a:buAutoNum type="arabicPeriod"/>
            </a:pPr>
            <a:r>
              <a:rPr lang="en-US" dirty="0" smtClean="0"/>
              <a:t>Decision Making</a:t>
            </a:r>
          </a:p>
          <a:p>
            <a:pPr marL="514350" indent="-514350">
              <a:buFont typeface="+mj-lt"/>
              <a:buAutoNum type="arabicPeriod"/>
            </a:pPr>
            <a:r>
              <a:rPr lang="en-US" dirty="0" smtClean="0"/>
              <a:t>Motivation and Commitment</a:t>
            </a:r>
          </a:p>
          <a:p>
            <a:pPr marL="514350" indent="-514350">
              <a:buFont typeface="+mj-lt"/>
              <a:buAutoNum type="arabicPeriod"/>
            </a:pPr>
            <a:r>
              <a:rPr lang="en-US" dirty="0" smtClean="0"/>
              <a:t>Control and Sanction</a:t>
            </a:r>
          </a:p>
          <a:p>
            <a:pPr marL="514350" indent="-51435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Mutual Acceptance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Mutual </a:t>
            </a:r>
            <a:r>
              <a:rPr lang="en-US" dirty="0" smtClean="0"/>
              <a:t>acceptance is the first stage in a group's development. In this stage, the focus is on the interpersonal relations among the members. </a:t>
            </a:r>
            <a:endParaRPr lang="en-US" dirty="0" smtClean="0"/>
          </a:p>
          <a:p>
            <a:r>
              <a:rPr lang="en-US" dirty="0" smtClean="0"/>
              <a:t>Members </a:t>
            </a:r>
            <a:r>
              <a:rPr lang="en-US" dirty="0" smtClean="0"/>
              <a:t>assess one another with regard to trustworthiness, emotional comfort, and acceptance. </a:t>
            </a:r>
            <a:endParaRPr lang="en-US" dirty="0" smtClean="0"/>
          </a:p>
          <a:p>
            <a:r>
              <a:rPr lang="en-US" dirty="0" smtClean="0"/>
              <a:t>Power, </a:t>
            </a:r>
            <a:r>
              <a:rPr lang="en-US" dirty="0" smtClean="0"/>
              <a:t>influence, and authority issues may also emerge at this point, if strong personalities immediately attempt to dominate other group members or dictate the group's agenda. This authority issue is also an interpersonal issue related to trust and acceptance</a:t>
            </a:r>
            <a:r>
              <a:rPr lang="en-US" dirty="0" smtClean="0"/>
              <a:t>.</a:t>
            </a:r>
          </a:p>
          <a:p>
            <a:r>
              <a:rPr lang="en-US" dirty="0" smtClean="0"/>
              <a:t> </a:t>
            </a:r>
            <a:r>
              <a:rPr lang="en-US" dirty="0" smtClean="0"/>
              <a:t>Once team members establish a comfortable level of mutual trust and acceptance, they can focus their attention on the work of making decisions.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Planning and decision-making occur during the second stage of a group's development. The focus turns from interpersonal relations to decision-making activities related to the groups' tasks, including defining the tasks and how to accomplish them. This second stage may be thought as the planning stage in a group's development. In addition, the issue of authority often begins to surface during this stage, especially if it did not surface during the first stage. Authority questions to be resolved include: Who is responsible for which aspects of the group's work? How do individuals take leadership roles within groups? How do group members share resources and take turns?</a:t>
            </a:r>
          </a:p>
          <a:p>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and Commitment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a:buNone/>
            </a:pPr>
            <a:r>
              <a:rPr lang="en-US" dirty="0" smtClean="0"/>
              <a:t>In the third stage of development, the group has largely resolved the interpersonal and task issues.</a:t>
            </a:r>
          </a:p>
          <a:p>
            <a:pPr>
              <a:buNone/>
            </a:pPr>
            <a:r>
              <a:rPr lang="en-US" dirty="0" smtClean="0"/>
              <a:t> Members' attention is directed to self-motivation and the motivation of other group members for task accomplishment. Some members focus on the task of initiating activity and ensure that the work of the group really gets moving. </a:t>
            </a:r>
          </a:p>
          <a:p>
            <a:pPr>
              <a:buNone/>
            </a:pPr>
            <a:r>
              <a:rPr lang="en-US" dirty="0" smtClean="0"/>
              <a:t>Other members contribute to the group through maintenance functions such as supporting, encouraging and recognizing the contributions of their teammates or through establishing the standards that the team may use in evaluating its performance</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emphasis during the third stage of group development is on execution and achievement, whether through a process of questioning and prodding or through facilitation and workload sharing. </a:t>
            </a:r>
            <a:endParaRPr lang="en-US" dirty="0" smtClean="0"/>
          </a:p>
          <a:p>
            <a:r>
              <a:rPr lang="en-US" dirty="0" smtClean="0"/>
              <a:t>If </a:t>
            </a:r>
            <a:r>
              <a:rPr lang="en-US" dirty="0" smtClean="0"/>
              <a:t>key decisions or plans established in the second stage of development need to be revisited, they are. However, this is only done in the context of getting the work done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and Sanctions</a:t>
            </a:r>
            <a:endParaRPr lang="en-US" dirty="0"/>
          </a:p>
        </p:txBody>
      </p:sp>
      <p:sp>
        <p:nvSpPr>
          <p:cNvPr id="3" name="Content Placeholder 2"/>
          <p:cNvSpPr>
            <a:spLocks noGrp="1"/>
          </p:cNvSpPr>
          <p:nvPr>
            <p:ph idx="1"/>
          </p:nvPr>
        </p:nvSpPr>
        <p:spPr/>
        <p:txBody>
          <a:bodyPr/>
          <a:lstStyle/>
          <a:p>
            <a:r>
              <a:rPr lang="en-US" dirty="0" smtClean="0"/>
              <a:t>In </a:t>
            </a:r>
            <a:r>
              <a:rPr lang="en-US" dirty="0" smtClean="0"/>
              <a:t>its final stage of development, a group has become </a:t>
            </a:r>
            <a:r>
              <a:rPr lang="en-US" dirty="0" smtClean="0"/>
              <a:t> </a:t>
            </a:r>
            <a:r>
              <a:rPr lang="en-US" dirty="0" smtClean="0"/>
              <a:t>mature, effective, efficient and productive unit. The group has successfully worked through necessary interpersonal, task, and authority </a:t>
            </a:r>
            <a:r>
              <a:rPr lang="en-US" dirty="0" smtClean="0"/>
              <a:t>issues.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7200" dirty="0" smtClean="0"/>
              <a:t>  </a:t>
            </a:r>
            <a:r>
              <a:rPr lang="en-US" sz="7200" dirty="0" smtClean="0"/>
              <a:t>Types of Groups</a:t>
            </a:r>
            <a:endParaRPr lang="en-US" sz="7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1"/>
            <a:ext cx="7772400" cy="1219200"/>
          </a:xfrm>
        </p:spPr>
        <p:txBody>
          <a:bodyPr/>
          <a:lstStyle/>
          <a:p>
            <a:r>
              <a:rPr lang="en-US" dirty="0" smtClean="0"/>
              <a:t>FORMAL GROUPS</a:t>
            </a:r>
            <a:endParaRPr lang="en-US" dirty="0"/>
          </a:p>
        </p:txBody>
      </p:sp>
      <p:sp>
        <p:nvSpPr>
          <p:cNvPr id="3" name="Subtitle 2"/>
          <p:cNvSpPr>
            <a:spLocks noGrp="1"/>
          </p:cNvSpPr>
          <p:nvPr>
            <p:ph type="subTitle" idx="1"/>
          </p:nvPr>
        </p:nvSpPr>
        <p:spPr>
          <a:xfrm>
            <a:off x="533400" y="1447800"/>
            <a:ext cx="7391400" cy="4191000"/>
          </a:xfrm>
        </p:spPr>
        <p:txBody>
          <a:bodyPr>
            <a:normAutofit/>
          </a:bodyPr>
          <a:lstStyle/>
          <a:p>
            <a:pPr algn="l">
              <a:buFont typeface="Arial" pitchFamily="34" charset="0"/>
              <a:buChar char="•"/>
            </a:pPr>
            <a:r>
              <a:rPr lang="en-US" dirty="0" smtClean="0">
                <a:solidFill>
                  <a:schemeClr val="tx1"/>
                </a:solidFill>
              </a:rPr>
              <a:t>  Established by an organization to achieve organizational goals.</a:t>
            </a:r>
          </a:p>
          <a:p>
            <a:pPr algn="l"/>
            <a:r>
              <a:rPr lang="en-US" dirty="0" smtClean="0">
                <a:solidFill>
                  <a:schemeClr val="tx1"/>
                </a:solidFill>
              </a:rPr>
              <a:t>May take the form of</a:t>
            </a:r>
          </a:p>
          <a:p>
            <a:pPr marL="514350" indent="-514350" algn="l">
              <a:buFont typeface="+mj-lt"/>
              <a:buAutoNum type="arabicPeriod"/>
            </a:pPr>
            <a:r>
              <a:rPr lang="en-US" dirty="0" smtClean="0">
                <a:solidFill>
                  <a:schemeClr val="tx1"/>
                </a:solidFill>
              </a:rPr>
              <a:t> Command groups </a:t>
            </a:r>
          </a:p>
          <a:p>
            <a:pPr marL="514350" indent="-514350" algn="l">
              <a:buFont typeface="+mj-lt"/>
              <a:buAutoNum type="arabicPeriod"/>
            </a:pPr>
            <a:r>
              <a:rPr lang="en-US" dirty="0" smtClean="0">
                <a:solidFill>
                  <a:schemeClr val="tx1"/>
                </a:solidFill>
              </a:rPr>
              <a:t>Task groups</a:t>
            </a:r>
          </a:p>
          <a:p>
            <a:pPr marL="514350" indent="-514350" algn="l">
              <a:buFont typeface="+mj-lt"/>
              <a:buAutoNum type="arabicPeriod"/>
            </a:pPr>
            <a:r>
              <a:rPr lang="en-US" dirty="0" smtClean="0">
                <a:solidFill>
                  <a:schemeClr val="tx1"/>
                </a:solidFill>
              </a:rPr>
              <a:t>Functional groups.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GROUPS</a:t>
            </a:r>
            <a:br>
              <a:rPr lang="en-US" dirty="0" smtClean="0"/>
            </a:br>
            <a:endParaRPr lang="en-US" dirty="0"/>
          </a:p>
        </p:txBody>
      </p:sp>
      <p:sp>
        <p:nvSpPr>
          <p:cNvPr id="3" name="Content Placeholder 2"/>
          <p:cNvSpPr>
            <a:spLocks noGrp="1"/>
          </p:cNvSpPr>
          <p:nvPr>
            <p:ph idx="1"/>
          </p:nvPr>
        </p:nvSpPr>
        <p:spPr/>
        <p:txBody>
          <a:bodyPr/>
          <a:lstStyle/>
          <a:p>
            <a:r>
              <a:rPr lang="en-US" dirty="0" smtClean="0"/>
              <a:t>Are specified by the organizational chart and often consist of a supervisor and the subordinates that report to that supervisor. </a:t>
            </a:r>
          </a:p>
          <a:p>
            <a:r>
              <a:rPr lang="en-US" dirty="0" smtClean="0"/>
              <a:t>An example of a command group is an academic department chairman and the faculty members in that department.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GROUPS </a:t>
            </a:r>
            <a:br>
              <a:rPr lang="en-US" dirty="0" smtClean="0"/>
            </a:br>
            <a:endParaRPr lang="en-US" dirty="0"/>
          </a:p>
        </p:txBody>
      </p:sp>
      <p:sp>
        <p:nvSpPr>
          <p:cNvPr id="3" name="Content Placeholder 2"/>
          <p:cNvSpPr>
            <a:spLocks noGrp="1"/>
          </p:cNvSpPr>
          <p:nvPr>
            <p:ph idx="1"/>
          </p:nvPr>
        </p:nvSpPr>
        <p:spPr/>
        <p:txBody>
          <a:bodyPr/>
          <a:lstStyle/>
          <a:p>
            <a:r>
              <a:rPr lang="en-US" dirty="0" smtClean="0"/>
              <a:t>Consist of people who work together to achieve a common task.</a:t>
            </a:r>
          </a:p>
          <a:p>
            <a:r>
              <a:rPr lang="en-US" dirty="0" smtClean="0"/>
              <a:t> Members are brought together to accomplish a narrow range of goals within a specified time period.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1"/>
            <a:ext cx="7772400" cy="914400"/>
          </a:xfrm>
        </p:spPr>
        <p:txBody>
          <a:bodyPr>
            <a:normAutofit fontScale="90000"/>
          </a:bodyPr>
          <a:lstStyle/>
          <a:p>
            <a:r>
              <a:rPr lang="en-US" dirty="0" smtClean="0"/>
              <a:t>What is a Group?</a:t>
            </a:r>
            <a:br>
              <a:rPr lang="en-US" dirty="0" smtClean="0"/>
            </a:br>
            <a:endParaRPr lang="en-US" dirty="0"/>
          </a:p>
        </p:txBody>
      </p:sp>
      <p:sp>
        <p:nvSpPr>
          <p:cNvPr id="3" name="Subtitle 2"/>
          <p:cNvSpPr>
            <a:spLocks noGrp="1"/>
          </p:cNvSpPr>
          <p:nvPr>
            <p:ph type="subTitle" idx="1"/>
          </p:nvPr>
        </p:nvSpPr>
        <p:spPr>
          <a:xfrm>
            <a:off x="838200" y="1524000"/>
            <a:ext cx="7467600" cy="4191000"/>
          </a:xfrm>
        </p:spPr>
        <p:txBody>
          <a:bodyPr>
            <a:normAutofit/>
          </a:bodyPr>
          <a:lstStyle/>
          <a:p>
            <a:pPr algn="l">
              <a:buFont typeface="Arial" pitchFamily="34" charset="0"/>
              <a:buChar char="•"/>
            </a:pPr>
            <a:r>
              <a:rPr lang="en-US" dirty="0" smtClean="0">
                <a:solidFill>
                  <a:schemeClr val="tx1"/>
                </a:solidFill>
              </a:rPr>
              <a:t>A group is defined as two or more individuals interacting and interdependent, who have come together to achieve particular objectives.</a:t>
            </a:r>
          </a:p>
          <a:p>
            <a:pPr algn="l">
              <a:buFont typeface="Arial" pitchFamily="34" charset="0"/>
              <a:buChar char="•"/>
            </a:pPr>
            <a:r>
              <a:rPr lang="en-US" dirty="0" smtClean="0">
                <a:solidFill>
                  <a:schemeClr val="tx1"/>
                </a:solidFill>
              </a:rPr>
              <a:t>A group can be defined as several individuals who come together to accomplish a particular task or goal.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GROUP </a:t>
            </a:r>
            <a:br>
              <a:rPr lang="en-US" dirty="0" smtClean="0"/>
            </a:br>
            <a:endParaRPr lang="en-US" dirty="0"/>
          </a:p>
        </p:txBody>
      </p:sp>
      <p:sp>
        <p:nvSpPr>
          <p:cNvPr id="3" name="Content Placeholder 2"/>
          <p:cNvSpPr>
            <a:spLocks noGrp="1"/>
          </p:cNvSpPr>
          <p:nvPr>
            <p:ph idx="1"/>
          </p:nvPr>
        </p:nvSpPr>
        <p:spPr/>
        <p:txBody>
          <a:bodyPr/>
          <a:lstStyle/>
          <a:p>
            <a:r>
              <a:rPr lang="en-US" dirty="0" smtClean="0"/>
              <a:t>Created by the organization to accomplish specific goals within an unspecified time frame. </a:t>
            </a:r>
          </a:p>
          <a:p>
            <a:r>
              <a:rPr lang="en-US" dirty="0" smtClean="0"/>
              <a:t>They remain in existence after achievement of current goals and objectives.</a:t>
            </a:r>
          </a:p>
          <a:p>
            <a:pPr>
              <a:buNone/>
            </a:pPr>
            <a:r>
              <a:rPr lang="en-US" dirty="0" smtClean="0"/>
              <a:t> Example : a marketing department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INFORMAL GROUPS …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They are created for purposes other than the accomplishment of organizational goals and do not have a specified time frame. </a:t>
            </a:r>
          </a:p>
          <a:p>
            <a:r>
              <a:rPr lang="en-US" dirty="0" smtClean="0"/>
              <a:t>Informal groups can have a strong influence in organizations that can either be positive or negative.</a:t>
            </a:r>
          </a:p>
          <a:p>
            <a:r>
              <a:rPr lang="en-US" dirty="0" smtClean="0"/>
              <a:t>Unofficial or emergent groups that evolve in the work setting to gratify a variety of member needs not met by formal groups.</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INFORMAL GROUPS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Types</a:t>
            </a:r>
          </a:p>
          <a:p>
            <a:r>
              <a:rPr lang="en-US" dirty="0" smtClean="0"/>
              <a:t> Interest group</a:t>
            </a:r>
          </a:p>
          <a:p>
            <a:r>
              <a:rPr lang="en-US" dirty="0" smtClean="0"/>
              <a:t> Friendship group</a:t>
            </a:r>
          </a:p>
          <a:p>
            <a:r>
              <a:rPr lang="en-US" dirty="0" smtClean="0"/>
              <a:t> Reference group</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INTEREST GROUPS</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Usually continue over time and may last longer than general informal groups. </a:t>
            </a:r>
          </a:p>
          <a:p>
            <a:r>
              <a:rPr lang="en-US" dirty="0" smtClean="0"/>
              <a:t>Members of interest groups may not be part of the same organizational department but they are bound together by some other common interest. </a:t>
            </a:r>
          </a:p>
          <a:p>
            <a:r>
              <a:rPr lang="en-US" dirty="0" smtClean="0"/>
              <a:t>The goals and objectives of group interests are specific to each group and may not be related to organizational goals and objectives.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FRIENDSHIP GROUPS</a:t>
            </a:r>
            <a:br>
              <a:rPr lang="en-US" dirty="0" smtClean="0"/>
            </a:br>
            <a:endParaRPr lang="en-US" dirty="0"/>
          </a:p>
        </p:txBody>
      </p:sp>
      <p:sp>
        <p:nvSpPr>
          <p:cNvPr id="3" name="Content Placeholder 2"/>
          <p:cNvSpPr>
            <a:spLocks noGrp="1"/>
          </p:cNvSpPr>
          <p:nvPr>
            <p:ph idx="1"/>
          </p:nvPr>
        </p:nvSpPr>
        <p:spPr/>
        <p:txBody>
          <a:bodyPr/>
          <a:lstStyle/>
          <a:p>
            <a:r>
              <a:rPr lang="en-US" dirty="0" smtClean="0"/>
              <a:t>Are formed by members who enjoy similar social activities, political beliefs, religious values, or other common bonds.</a:t>
            </a:r>
          </a:p>
          <a:p>
            <a:r>
              <a:rPr lang="en-US" dirty="0" smtClean="0"/>
              <a:t> Members enjoy each other's company and often meet after work to participate in these activities.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REFERENCE GROUP</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 type of group that people use to evaluate themselves. </a:t>
            </a:r>
          </a:p>
          <a:p>
            <a:r>
              <a:rPr lang="en-US" dirty="0" smtClean="0"/>
              <a:t>According to </a:t>
            </a:r>
            <a:r>
              <a:rPr lang="en-US" dirty="0" err="1" smtClean="0"/>
              <a:t>Cherrington</a:t>
            </a:r>
            <a:r>
              <a:rPr lang="en-US" dirty="0" smtClean="0"/>
              <a:t>, the main purposes of reference groups are social validation and social comparison. </a:t>
            </a:r>
          </a:p>
          <a:p>
            <a:r>
              <a:rPr lang="en-US" dirty="0" smtClean="0"/>
              <a:t>Social validation allows individuals to justify their attitudes and values while social comparison helps individuals evaluate their own actions by comparing themselves to others.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 GROUP…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Reference groups have a strong influence on members' </a:t>
            </a:r>
            <a:r>
              <a:rPr lang="en-US" dirty="0" err="1" smtClean="0"/>
              <a:t>behaviour</a:t>
            </a:r>
            <a:r>
              <a:rPr lang="en-US" dirty="0" smtClean="0"/>
              <a:t>.</a:t>
            </a:r>
          </a:p>
          <a:p>
            <a:r>
              <a:rPr lang="en-US" dirty="0" smtClean="0"/>
              <a:t> By comparing themselves with other members, individuals are able to assess whether their </a:t>
            </a:r>
            <a:r>
              <a:rPr lang="en-US" dirty="0" err="1" smtClean="0"/>
              <a:t>behaviour</a:t>
            </a:r>
            <a:r>
              <a:rPr lang="en-US" dirty="0" smtClean="0"/>
              <a:t> is acceptable and whether their attitudes and values are right or wrong.</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shapes the </a:t>
            </a:r>
            <a:r>
              <a:rPr lang="en-US" dirty="0" err="1" smtClean="0"/>
              <a:t>behaviour</a:t>
            </a:r>
            <a:r>
              <a:rPr lang="en-US" dirty="0" smtClean="0"/>
              <a:t> of members in a work group </a:t>
            </a:r>
          </a:p>
          <a:p>
            <a:r>
              <a:rPr lang="en-US" dirty="0" smtClean="0"/>
              <a:t>Predict individual </a:t>
            </a:r>
            <a:r>
              <a:rPr lang="en-US" dirty="0" err="1" smtClean="0"/>
              <a:t>behaviour</a:t>
            </a:r>
            <a:r>
              <a:rPr lang="en-US" dirty="0" smtClean="0"/>
              <a:t> within the group</a:t>
            </a:r>
          </a:p>
          <a:p>
            <a:r>
              <a:rPr lang="en-US" dirty="0" smtClean="0"/>
              <a:t>Predict performance of the group</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properties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Roles</a:t>
            </a:r>
          </a:p>
          <a:p>
            <a:pPr marL="514350" indent="-514350">
              <a:buFont typeface="+mj-lt"/>
              <a:buAutoNum type="arabicPeriod"/>
            </a:pPr>
            <a:r>
              <a:rPr lang="en-US" dirty="0" smtClean="0"/>
              <a:t>Norms </a:t>
            </a:r>
          </a:p>
          <a:p>
            <a:pPr marL="514350" indent="-514350">
              <a:buFont typeface="+mj-lt"/>
              <a:buAutoNum type="arabicPeriod"/>
            </a:pPr>
            <a:r>
              <a:rPr lang="en-US" dirty="0" smtClean="0"/>
              <a:t>Status</a:t>
            </a:r>
          </a:p>
          <a:p>
            <a:pPr marL="514350" indent="-514350">
              <a:buFont typeface="+mj-lt"/>
              <a:buAutoNum type="arabicPeriod"/>
            </a:pPr>
            <a:r>
              <a:rPr lang="en-US" dirty="0" smtClean="0"/>
              <a:t>Size </a:t>
            </a:r>
          </a:p>
          <a:p>
            <a:pPr marL="514350" indent="-514350">
              <a:buFont typeface="+mj-lt"/>
              <a:buAutoNum type="arabicPeriod"/>
            </a:pPr>
            <a:r>
              <a:rPr lang="en-US" dirty="0" smtClean="0"/>
              <a:t>Cohesiveness</a:t>
            </a:r>
            <a:r>
              <a:rPr lang="en-US"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r>
              <a:rPr lang="en-US" dirty="0"/>
              <a:t>A set of expected </a:t>
            </a:r>
            <a:r>
              <a:rPr lang="en-US" dirty="0" err="1"/>
              <a:t>behaviour</a:t>
            </a:r>
            <a:r>
              <a:rPr lang="en-US" dirty="0"/>
              <a:t> patterns attributed to someone occupying a given position in a social unit</a:t>
            </a:r>
            <a:r>
              <a:rPr lang="en-US" dirty="0" smtClean="0"/>
              <a:t>.</a:t>
            </a:r>
          </a:p>
          <a:p>
            <a:pPr>
              <a:buNone/>
            </a:pPr>
            <a:r>
              <a:rPr lang="en-US" dirty="0" smtClean="0"/>
              <a:t> </a:t>
            </a:r>
            <a:r>
              <a:rPr lang="en-US" dirty="0"/>
              <a:t>• We are required to play a number of diverse roles </a:t>
            </a:r>
            <a:endParaRPr lang="en-US" dirty="0" smtClean="0"/>
          </a:p>
          <a:p>
            <a:pPr>
              <a:buNone/>
            </a:pPr>
            <a:r>
              <a:rPr lang="en-US" dirty="0" smtClean="0"/>
              <a:t>• </a:t>
            </a:r>
            <a:r>
              <a:rPr lang="en-US" dirty="0"/>
              <a:t>Different group impose different role requirements on individuals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838200"/>
          </a:xfrm>
        </p:spPr>
        <p:txBody>
          <a:bodyPr>
            <a:normAutofit fontScale="90000"/>
          </a:bodyPr>
          <a:lstStyle/>
          <a:p>
            <a:r>
              <a:rPr lang="en-US" dirty="0" smtClean="0"/>
              <a:t> Characteristics of a Group</a:t>
            </a:r>
            <a:br>
              <a:rPr lang="en-US" dirty="0" smtClean="0"/>
            </a:br>
            <a:endParaRPr lang="en-US" dirty="0"/>
          </a:p>
        </p:txBody>
      </p:sp>
      <p:sp>
        <p:nvSpPr>
          <p:cNvPr id="3" name="Subtitle 2"/>
          <p:cNvSpPr>
            <a:spLocks noGrp="1"/>
          </p:cNvSpPr>
          <p:nvPr>
            <p:ph type="subTitle" idx="1"/>
          </p:nvPr>
        </p:nvSpPr>
        <p:spPr>
          <a:xfrm>
            <a:off x="685800" y="1295400"/>
            <a:ext cx="7543800" cy="4876800"/>
          </a:xfrm>
        </p:spPr>
        <p:txBody>
          <a:bodyPr>
            <a:normAutofit/>
          </a:bodyPr>
          <a:lstStyle/>
          <a:p>
            <a:pPr algn="l"/>
            <a:r>
              <a:rPr lang="en-US" dirty="0" smtClean="0">
                <a:solidFill>
                  <a:schemeClr val="tx1"/>
                </a:solidFill>
              </a:rPr>
              <a:t>The necessary characteristics of a group are:</a:t>
            </a:r>
          </a:p>
          <a:p>
            <a:pPr algn="l">
              <a:buFont typeface="Arial" pitchFamily="34" charset="0"/>
              <a:buChar char="•"/>
            </a:pPr>
            <a:r>
              <a:rPr lang="en-US" dirty="0" smtClean="0">
                <a:solidFill>
                  <a:schemeClr val="tx1"/>
                </a:solidFill>
              </a:rPr>
              <a:t> Two or more people Who interact with one another </a:t>
            </a:r>
          </a:p>
          <a:p>
            <a:pPr algn="l">
              <a:buFont typeface="Arial" pitchFamily="34" charset="0"/>
              <a:buChar char="•"/>
            </a:pPr>
            <a:r>
              <a:rPr lang="en-US" dirty="0" smtClean="0">
                <a:solidFill>
                  <a:schemeClr val="tx1"/>
                </a:solidFill>
              </a:rPr>
              <a:t>Share some common ideology</a:t>
            </a:r>
          </a:p>
          <a:p>
            <a:pPr algn="l">
              <a:buFont typeface="Arial" pitchFamily="34" charset="0"/>
              <a:buChar char="•"/>
            </a:pPr>
            <a:r>
              <a:rPr lang="en-US" dirty="0" smtClean="0">
                <a:solidFill>
                  <a:schemeClr val="tx1"/>
                </a:solidFill>
              </a:rPr>
              <a:t> See themselves as a group. (People who interact with each other and who have a common ideology are attracted to one another.)</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r>
              <a:rPr lang="en-US" dirty="0"/>
              <a:t>Role identity </a:t>
            </a:r>
            <a:endParaRPr lang="en-US" dirty="0" smtClean="0"/>
          </a:p>
          <a:p>
            <a:pPr>
              <a:buNone/>
            </a:pPr>
            <a:r>
              <a:rPr lang="en-US" dirty="0" smtClean="0"/>
              <a:t>• </a:t>
            </a:r>
            <a:r>
              <a:rPr lang="en-US" dirty="0"/>
              <a:t>Certain attitudes and </a:t>
            </a:r>
            <a:r>
              <a:rPr lang="en-US" dirty="0" err="1"/>
              <a:t>behaviours</a:t>
            </a:r>
            <a:r>
              <a:rPr lang="en-US" dirty="0"/>
              <a:t> consistent with a role</a:t>
            </a:r>
            <a:r>
              <a:rPr lang="en-US" dirty="0" smtClean="0"/>
              <a:t>.</a:t>
            </a:r>
          </a:p>
          <a:p>
            <a:pPr>
              <a:buNone/>
            </a:pPr>
            <a:r>
              <a:rPr lang="en-US" dirty="0" smtClean="0"/>
              <a:t> </a:t>
            </a:r>
            <a:r>
              <a:rPr lang="en-US" dirty="0"/>
              <a:t>• Have the ability to shift roles as per the need of the situation.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Role </a:t>
            </a:r>
            <a:r>
              <a:rPr lang="en-US" dirty="0" smtClean="0"/>
              <a:t>Perception</a:t>
            </a:r>
          </a:p>
          <a:p>
            <a:pPr>
              <a:buNone/>
            </a:pPr>
            <a:r>
              <a:rPr lang="en-US" dirty="0" smtClean="0"/>
              <a:t> </a:t>
            </a:r>
            <a:r>
              <a:rPr lang="en-US" dirty="0"/>
              <a:t>• An individual’s view of how he or she is supposed to act in a given situation</a:t>
            </a:r>
            <a:r>
              <a:rPr lang="en-US" dirty="0" smtClean="0"/>
              <a:t>.</a:t>
            </a:r>
          </a:p>
          <a:p>
            <a:pPr>
              <a:buNone/>
            </a:pPr>
            <a:r>
              <a:rPr lang="en-US" dirty="0" smtClean="0"/>
              <a:t> Roles Expectation</a:t>
            </a:r>
          </a:p>
          <a:p>
            <a:pPr>
              <a:buNone/>
            </a:pPr>
            <a:r>
              <a:rPr lang="en-US" dirty="0" smtClean="0"/>
              <a:t> </a:t>
            </a:r>
            <a:r>
              <a:rPr lang="en-US" dirty="0"/>
              <a:t>• How others believe a person should act in a given situation. </a:t>
            </a:r>
            <a:endParaRPr lang="en-US" dirty="0" smtClean="0"/>
          </a:p>
          <a:p>
            <a:pPr>
              <a:buNone/>
            </a:pPr>
            <a:r>
              <a:rPr lang="en-US" dirty="0" smtClean="0"/>
              <a:t>Role </a:t>
            </a:r>
            <a:r>
              <a:rPr lang="en-US" dirty="0"/>
              <a:t>conflict </a:t>
            </a:r>
            <a:endParaRPr lang="en-US" dirty="0" smtClean="0"/>
          </a:p>
          <a:p>
            <a:pPr>
              <a:buNone/>
            </a:pPr>
            <a:r>
              <a:rPr lang="en-US" dirty="0" smtClean="0"/>
              <a:t>• </a:t>
            </a:r>
            <a:r>
              <a:rPr lang="en-US" dirty="0"/>
              <a:t>A situation in which an individual is confronted by divergent role expectations.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Norms</a:t>
            </a:r>
            <a:endParaRPr lang="en-US" dirty="0"/>
          </a:p>
        </p:txBody>
      </p:sp>
      <p:sp>
        <p:nvSpPr>
          <p:cNvPr id="3" name="Content Placeholder 2"/>
          <p:cNvSpPr>
            <a:spLocks noGrp="1"/>
          </p:cNvSpPr>
          <p:nvPr>
            <p:ph idx="1"/>
          </p:nvPr>
        </p:nvSpPr>
        <p:spPr/>
        <p:txBody>
          <a:bodyPr>
            <a:normAutofit lnSpcReduction="10000"/>
          </a:bodyPr>
          <a:lstStyle/>
          <a:p>
            <a:r>
              <a:rPr lang="en-US" dirty="0"/>
              <a:t>Acceptable standards of </a:t>
            </a:r>
            <a:r>
              <a:rPr lang="en-US" dirty="0" err="1"/>
              <a:t>behaviour</a:t>
            </a:r>
            <a:r>
              <a:rPr lang="en-US" dirty="0"/>
              <a:t> within a group that are shared by the group’s member</a:t>
            </a:r>
            <a:r>
              <a:rPr lang="en-US" dirty="0" smtClean="0"/>
              <a:t>.</a:t>
            </a:r>
          </a:p>
          <a:p>
            <a:pPr fontAlgn="base"/>
            <a:r>
              <a:rPr lang="en-US" b="1" dirty="0" smtClean="0"/>
              <a:t> </a:t>
            </a:r>
            <a:r>
              <a:rPr lang="en-US" dirty="0" smtClean="0"/>
              <a:t>"Group norms are the informal rules that groups adopt to regulate and regularize group members’ behavior”.</a:t>
            </a:r>
          </a:p>
          <a:p>
            <a:pPr fontAlgn="base"/>
            <a:r>
              <a:rPr lang="en-US" dirty="0" smtClean="0"/>
              <a:t> Groups manage to influence both ambiguous and unambiguous situations and therefore people find it safer to agree with others' opinions and conform to social norms.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a:t>
            </a:r>
            <a:endParaRPr lang="en-US" dirty="0"/>
          </a:p>
        </p:txBody>
      </p:sp>
      <p:sp>
        <p:nvSpPr>
          <p:cNvPr id="3" name="Content Placeholder 2"/>
          <p:cNvSpPr>
            <a:spLocks noGrp="1"/>
          </p:cNvSpPr>
          <p:nvPr>
            <p:ph idx="1"/>
          </p:nvPr>
        </p:nvSpPr>
        <p:spPr/>
        <p:txBody>
          <a:bodyPr/>
          <a:lstStyle/>
          <a:p>
            <a:pPr>
              <a:buNone/>
            </a:pPr>
            <a:r>
              <a:rPr lang="en-US" dirty="0"/>
              <a:t>• A socially defined position or rank given to groups or group members by others. What determines status</a:t>
            </a:r>
            <a:r>
              <a:rPr lang="en-US" dirty="0" smtClean="0"/>
              <a:t>?</a:t>
            </a:r>
          </a:p>
          <a:p>
            <a:pPr marL="514350" indent="-514350">
              <a:buNone/>
            </a:pPr>
            <a:r>
              <a:rPr lang="en-US" dirty="0" smtClean="0"/>
              <a:t>• </a:t>
            </a:r>
            <a:r>
              <a:rPr lang="en-US" dirty="0"/>
              <a:t>Status derived from one of three sources: </a:t>
            </a:r>
            <a:endParaRPr lang="en-US" dirty="0" smtClean="0"/>
          </a:p>
          <a:p>
            <a:pPr marL="514350" indent="-514350">
              <a:buFont typeface="+mj-lt"/>
              <a:buAutoNum type="arabicPeriod"/>
            </a:pPr>
            <a:r>
              <a:rPr lang="en-US" dirty="0" smtClean="0"/>
              <a:t>The </a:t>
            </a:r>
            <a:r>
              <a:rPr lang="en-US" dirty="0"/>
              <a:t>power a person wields over </a:t>
            </a:r>
            <a:r>
              <a:rPr lang="en-US" dirty="0" smtClean="0"/>
              <a:t>others</a:t>
            </a:r>
          </a:p>
          <a:p>
            <a:pPr marL="514350" indent="-514350">
              <a:buFont typeface="+mj-lt"/>
              <a:buAutoNum type="arabicPeriod"/>
            </a:pPr>
            <a:r>
              <a:rPr lang="en-US" dirty="0" smtClean="0"/>
              <a:t> A </a:t>
            </a:r>
            <a:r>
              <a:rPr lang="en-US" dirty="0"/>
              <a:t>person’s ability to contribute to group’s </a:t>
            </a:r>
            <a:r>
              <a:rPr lang="en-US" dirty="0" smtClean="0"/>
              <a:t>goals</a:t>
            </a:r>
          </a:p>
          <a:p>
            <a:pPr marL="514350" indent="-514350">
              <a:buFont typeface="+mj-lt"/>
              <a:buAutoNum type="arabicPeriod"/>
            </a:pPr>
            <a:r>
              <a:rPr lang="en-US" dirty="0" smtClean="0"/>
              <a:t>Individual’s </a:t>
            </a:r>
            <a:r>
              <a:rPr lang="en-US" dirty="0"/>
              <a:t>personal characteristics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781800" cy="715962"/>
          </a:xfrm>
        </p:spPr>
        <p:txBody>
          <a:bodyPr>
            <a:noAutofit/>
          </a:bodyPr>
          <a:lstStyle/>
          <a:p>
            <a:r>
              <a:rPr lang="en-US" sz="6000" b="1" dirty="0" smtClean="0"/>
              <a:t>Size</a:t>
            </a:r>
            <a:endParaRPr lang="en-US" sz="6000" b="1" dirty="0"/>
          </a:p>
        </p:txBody>
      </p:sp>
      <p:sp>
        <p:nvSpPr>
          <p:cNvPr id="3" name="Content Placeholder 2"/>
          <p:cNvSpPr>
            <a:spLocks noGrp="1"/>
          </p:cNvSpPr>
          <p:nvPr>
            <p:ph idx="1"/>
          </p:nvPr>
        </p:nvSpPr>
        <p:spPr>
          <a:xfrm>
            <a:off x="457200" y="1600200"/>
            <a:ext cx="8534400" cy="4525963"/>
          </a:xfrm>
        </p:spPr>
        <p:txBody>
          <a:bodyPr>
            <a:normAutofit fontScale="92500" lnSpcReduction="20000"/>
          </a:bodyPr>
          <a:lstStyle/>
          <a:p>
            <a:pPr marL="514350" indent="-514350">
              <a:buAutoNum type="alphaUcPeriod" startAt="17"/>
            </a:pPr>
            <a:r>
              <a:rPr lang="en-US" dirty="0" smtClean="0"/>
              <a:t>Does </a:t>
            </a:r>
            <a:r>
              <a:rPr lang="en-US" dirty="0"/>
              <a:t>the size of a group affect the </a:t>
            </a:r>
            <a:r>
              <a:rPr lang="en-US" dirty="0" smtClean="0"/>
              <a:t>group’s overall behavior ? </a:t>
            </a:r>
          </a:p>
          <a:p>
            <a:pPr>
              <a:buNone/>
            </a:pPr>
            <a:r>
              <a:rPr lang="en-US" dirty="0" smtClean="0"/>
              <a:t>Answer is : Yes.</a:t>
            </a:r>
          </a:p>
          <a:p>
            <a:pPr>
              <a:buNone/>
            </a:pPr>
            <a:endParaRPr lang="en-US" dirty="0" smtClean="0"/>
          </a:p>
          <a:p>
            <a:pPr>
              <a:buFont typeface="Wingdings" pitchFamily="2" charset="2"/>
              <a:buChar char="§"/>
            </a:pPr>
            <a:r>
              <a:rPr lang="en-US" dirty="0" smtClean="0"/>
              <a:t>Smaller </a:t>
            </a:r>
            <a:r>
              <a:rPr lang="en-US" dirty="0"/>
              <a:t>groups are faster at completing task</a:t>
            </a:r>
            <a:r>
              <a:rPr lang="en-US" dirty="0" smtClean="0"/>
              <a:t>.</a:t>
            </a:r>
          </a:p>
          <a:p>
            <a:pPr>
              <a:buFont typeface="Wingdings" pitchFamily="2" charset="2"/>
              <a:buChar char="§"/>
            </a:pPr>
            <a:r>
              <a:rPr lang="en-US" dirty="0" smtClean="0"/>
              <a:t>Large </a:t>
            </a:r>
            <a:r>
              <a:rPr lang="en-US" dirty="0"/>
              <a:t>groups are good for gaining diverse input and problem solving Other conclusions</a:t>
            </a:r>
            <a:r>
              <a:rPr lang="en-US" dirty="0" smtClean="0"/>
              <a:t>:</a:t>
            </a:r>
          </a:p>
          <a:p>
            <a:pPr>
              <a:buFont typeface="Wingdings" pitchFamily="2" charset="2"/>
              <a:buChar char="§"/>
            </a:pPr>
            <a:r>
              <a:rPr lang="en-US" dirty="0" smtClean="0"/>
              <a:t>Odd </a:t>
            </a:r>
            <a:r>
              <a:rPr lang="en-US" dirty="0"/>
              <a:t>number groups do better than even</a:t>
            </a:r>
            <a:r>
              <a:rPr lang="en-US" dirty="0" smtClean="0"/>
              <a:t>.</a:t>
            </a:r>
          </a:p>
          <a:p>
            <a:pPr>
              <a:buFont typeface="Wingdings" pitchFamily="2" charset="2"/>
              <a:buChar char="§"/>
            </a:pPr>
            <a:r>
              <a:rPr lang="en-US" dirty="0" smtClean="0"/>
              <a:t> Groups </a:t>
            </a:r>
            <a:r>
              <a:rPr lang="en-US" dirty="0"/>
              <a:t>of 7 or 9 perform better overall than larger or smaller groups.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COHESIVENESS</a:t>
            </a:r>
            <a:endParaRPr lang="en-US" dirty="0"/>
          </a:p>
        </p:txBody>
      </p:sp>
      <p:sp>
        <p:nvSpPr>
          <p:cNvPr id="3" name="Content Placeholder 2"/>
          <p:cNvSpPr>
            <a:spLocks noGrp="1"/>
          </p:cNvSpPr>
          <p:nvPr>
            <p:ph idx="1"/>
          </p:nvPr>
        </p:nvSpPr>
        <p:spPr/>
        <p:txBody>
          <a:bodyPr>
            <a:normAutofit fontScale="92500" lnSpcReduction="10000"/>
          </a:bodyPr>
          <a:lstStyle/>
          <a:p>
            <a:pPr>
              <a:buSzPct val="113000"/>
            </a:pPr>
            <a:r>
              <a:rPr lang="en-US" dirty="0" smtClean="0"/>
              <a:t> Group Cohesion - interpersonal attraction binding group members together</a:t>
            </a:r>
          </a:p>
          <a:p>
            <a:pPr>
              <a:buSzPct val="113000"/>
            </a:pPr>
            <a:r>
              <a:rPr lang="en-US" dirty="0" smtClean="0"/>
              <a:t> Cohesiveness refers to the bonding of group members and their desire to remain part of the group.</a:t>
            </a:r>
          </a:p>
          <a:p>
            <a:pPr>
              <a:buSzPct val="113000"/>
            </a:pPr>
            <a:r>
              <a:rPr lang="en-US" dirty="0" smtClean="0"/>
              <a:t> Many factors influence the amount of group cohesiveness. </a:t>
            </a:r>
          </a:p>
          <a:p>
            <a:pPr>
              <a:buSzPct val="113000"/>
            </a:pPr>
            <a:r>
              <a:rPr lang="en-US" dirty="0" smtClean="0"/>
              <a:t>Generally speaking, the more difficult it is to obtain group membership the more cohesive the group.</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PROMOTING COHESIVENESS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Similarity of work</a:t>
            </a:r>
          </a:p>
          <a:p>
            <a:r>
              <a:rPr lang="en-US" dirty="0" smtClean="0"/>
              <a:t>Physical proximity in the workplace</a:t>
            </a:r>
          </a:p>
          <a:p>
            <a:r>
              <a:rPr lang="en-US" dirty="0" smtClean="0"/>
              <a:t>The work-flow system</a:t>
            </a:r>
          </a:p>
          <a:p>
            <a:r>
              <a:rPr lang="en-US" dirty="0" smtClean="0"/>
              <a:t>Structure of tasks</a:t>
            </a:r>
          </a:p>
          <a:p>
            <a:r>
              <a:rPr lang="en-US" dirty="0" smtClean="0"/>
              <a:t>Size of group (smaller rather than larger)</a:t>
            </a:r>
          </a:p>
          <a:p>
            <a:r>
              <a:rPr lang="en-US" dirty="0" smtClean="0"/>
              <a:t>Threats from outside</a:t>
            </a:r>
          </a:p>
          <a:p>
            <a:r>
              <a:rPr lang="en-US" dirty="0" smtClean="0"/>
              <a:t>The prospect of rewards</a:t>
            </a:r>
          </a:p>
          <a:p>
            <a:r>
              <a:rPr lang="en-US" dirty="0" smtClean="0"/>
              <a:t>Leadership style of the manager</a:t>
            </a:r>
          </a:p>
          <a:p>
            <a:r>
              <a:rPr lang="en-US" dirty="0" smtClean="0"/>
              <a:t>Common social factors (age, race, social status etc.)</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304800"/>
            <a:ext cx="9144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Theories of group </a:t>
            </a:r>
            <a:r>
              <a:rPr lang="en-US" dirty="0" smtClean="0"/>
              <a:t>formation</a:t>
            </a:r>
            <a:endParaRPr lang="en-US" dirty="0"/>
          </a:p>
        </p:txBody>
      </p:sp>
      <p:sp>
        <p:nvSpPr>
          <p:cNvPr id="3" name="Content Placeholder 2"/>
          <p:cNvSpPr>
            <a:spLocks noGrp="1"/>
          </p:cNvSpPr>
          <p:nvPr>
            <p:ph idx="1"/>
          </p:nvPr>
        </p:nvSpPr>
        <p:spPr/>
        <p:txBody>
          <a:bodyPr>
            <a:normAutofit/>
          </a:bodyPr>
          <a:lstStyle/>
          <a:p>
            <a:r>
              <a:rPr lang="en-US" sz="4400" dirty="0" smtClean="0"/>
              <a:t>Propinquity </a:t>
            </a:r>
            <a:r>
              <a:rPr lang="en-US" sz="4400" dirty="0" smtClean="0"/>
              <a:t>Theory</a:t>
            </a:r>
          </a:p>
          <a:p>
            <a:r>
              <a:rPr lang="en-US" sz="4400" dirty="0" smtClean="0"/>
              <a:t>Homan’s </a:t>
            </a:r>
            <a:r>
              <a:rPr lang="en-US" sz="4400" dirty="0" smtClean="0"/>
              <a:t>theory</a:t>
            </a:r>
          </a:p>
          <a:p>
            <a:r>
              <a:rPr lang="en-US" sz="4400" dirty="0" smtClean="0"/>
              <a:t>Balance </a:t>
            </a:r>
            <a:r>
              <a:rPr lang="en-US" sz="4400" dirty="0" smtClean="0"/>
              <a:t>Theory</a:t>
            </a:r>
          </a:p>
          <a:p>
            <a:r>
              <a:rPr lang="en-US" sz="4400" dirty="0" smtClean="0"/>
              <a:t>Exchange </a:t>
            </a:r>
            <a:r>
              <a:rPr lang="en-US" sz="4400" dirty="0" smtClean="0"/>
              <a:t>Theory</a:t>
            </a:r>
            <a:endParaRPr lang="en-US" sz="4400" b="1" dirty="0" smtClean="0"/>
          </a:p>
          <a:p>
            <a:endParaRPr lang="en-US" sz="4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Propinquity Theory</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endParaRPr lang="en-US" b="1" dirty="0" smtClean="0"/>
          </a:p>
          <a:p>
            <a:pPr fontAlgn="base"/>
            <a:r>
              <a:rPr lang="en-US" dirty="0" smtClean="0"/>
              <a:t>The most basic theory explaining affiliation is propinquity. </a:t>
            </a:r>
          </a:p>
          <a:p>
            <a:pPr fontAlgn="base"/>
            <a:r>
              <a:rPr lang="en-US" dirty="0" smtClean="0"/>
              <a:t>This interesting word simply means that individuals affiliate with one another because of spatial or geographical proximity.</a:t>
            </a:r>
          </a:p>
          <a:p>
            <a:pPr fontAlgn="base"/>
            <a:r>
              <a:rPr lang="en-US" dirty="0" smtClean="0"/>
              <a:t> In an </a:t>
            </a:r>
            <a:r>
              <a:rPr lang="en-US" dirty="0" err="1" smtClean="0"/>
              <a:t>organisation</a:t>
            </a:r>
            <a:r>
              <a:rPr lang="en-US" dirty="0" smtClean="0"/>
              <a:t> employees who work in the same area of the plant or office or managers with offices close to one another would more probably form into groups than would those who are not physically located together.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990600"/>
          </a:xfrm>
        </p:spPr>
        <p:txBody>
          <a:bodyPr>
            <a:normAutofit fontScale="90000"/>
          </a:bodyPr>
          <a:lstStyle/>
          <a:p>
            <a:r>
              <a:rPr lang="en-US" dirty="0" smtClean="0"/>
              <a:t>Group Dynamics</a:t>
            </a:r>
            <a:br>
              <a:rPr lang="en-US" dirty="0" smtClean="0"/>
            </a:br>
            <a:endParaRPr lang="en-US" dirty="0"/>
          </a:p>
        </p:txBody>
      </p:sp>
      <p:sp>
        <p:nvSpPr>
          <p:cNvPr id="3" name="Subtitle 2"/>
          <p:cNvSpPr>
            <a:spLocks noGrp="1"/>
          </p:cNvSpPr>
          <p:nvPr>
            <p:ph type="subTitle" idx="1"/>
          </p:nvPr>
        </p:nvSpPr>
        <p:spPr>
          <a:xfrm>
            <a:off x="609600" y="1143000"/>
            <a:ext cx="7467600" cy="4495800"/>
          </a:xfrm>
        </p:spPr>
        <p:txBody>
          <a:bodyPr>
            <a:normAutofit fontScale="92500" lnSpcReduction="10000"/>
          </a:bodyPr>
          <a:lstStyle/>
          <a:p>
            <a:pPr algn="l">
              <a:buFont typeface="Arial" pitchFamily="34" charset="0"/>
              <a:buChar char="•"/>
            </a:pPr>
            <a:r>
              <a:rPr lang="en-US" dirty="0"/>
              <a:t> </a:t>
            </a:r>
            <a:r>
              <a:rPr lang="en-US" sz="3000" dirty="0">
                <a:solidFill>
                  <a:schemeClr val="tx1"/>
                </a:solidFill>
              </a:rPr>
              <a:t>Group dynamics refers to the attitudinal and behavioral characteristics of a group. </a:t>
            </a:r>
            <a:endParaRPr lang="en-US" sz="3000" dirty="0" smtClean="0">
              <a:solidFill>
                <a:schemeClr val="tx1"/>
              </a:solidFill>
            </a:endParaRPr>
          </a:p>
          <a:p>
            <a:pPr algn="l">
              <a:buFont typeface="Arial" pitchFamily="34" charset="0"/>
              <a:buChar char="•"/>
            </a:pPr>
            <a:r>
              <a:rPr lang="en-US" sz="3000" dirty="0" smtClean="0">
                <a:solidFill>
                  <a:schemeClr val="tx1"/>
                </a:solidFill>
              </a:rPr>
              <a:t>Group </a:t>
            </a:r>
            <a:r>
              <a:rPr lang="en-US" sz="3000" dirty="0">
                <a:solidFill>
                  <a:schemeClr val="tx1"/>
                </a:solidFill>
              </a:rPr>
              <a:t>dynamics concern how groups form, their structure and process, and how they function. </a:t>
            </a:r>
            <a:endParaRPr lang="en-US" sz="3000" dirty="0" smtClean="0">
              <a:solidFill>
                <a:schemeClr val="tx1"/>
              </a:solidFill>
            </a:endParaRPr>
          </a:p>
          <a:p>
            <a:pPr algn="l">
              <a:buFont typeface="Arial" pitchFamily="34" charset="0"/>
              <a:buChar char="•"/>
            </a:pPr>
            <a:r>
              <a:rPr lang="en-US" sz="3000" dirty="0" smtClean="0">
                <a:solidFill>
                  <a:schemeClr val="tx1"/>
                </a:solidFill>
              </a:rPr>
              <a:t>Group </a:t>
            </a:r>
            <a:r>
              <a:rPr lang="en-US" sz="3000" dirty="0">
                <a:solidFill>
                  <a:schemeClr val="tx1"/>
                </a:solidFill>
              </a:rPr>
              <a:t>dynamics are relevant in both formal and informal groups of all types. </a:t>
            </a:r>
            <a:endParaRPr lang="en-US" sz="3000" dirty="0" smtClean="0">
              <a:solidFill>
                <a:schemeClr val="tx1"/>
              </a:solidFill>
            </a:endParaRPr>
          </a:p>
          <a:p>
            <a:pPr algn="l">
              <a:buFont typeface="Arial" pitchFamily="34" charset="0"/>
              <a:buChar char="•"/>
            </a:pPr>
            <a:r>
              <a:rPr lang="en-US" sz="3000" dirty="0" smtClean="0">
                <a:solidFill>
                  <a:schemeClr val="tx1"/>
                </a:solidFill>
              </a:rPr>
              <a:t>In </a:t>
            </a:r>
            <a:r>
              <a:rPr lang="en-US" sz="3000" dirty="0">
                <a:solidFill>
                  <a:schemeClr val="tx1"/>
                </a:solidFill>
              </a:rPr>
              <a:t>an organizational setting, groups are a very common organizational entity and the study of groups and group dynamics is an important area of study in organizational behavior.</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Propinquity Theory</a:t>
            </a:r>
            <a:endParaRPr lang="en-US" dirty="0"/>
          </a:p>
        </p:txBody>
      </p:sp>
      <p:sp>
        <p:nvSpPr>
          <p:cNvPr id="3" name="Content Placeholder 2"/>
          <p:cNvSpPr>
            <a:spLocks noGrp="1"/>
          </p:cNvSpPr>
          <p:nvPr>
            <p:ph idx="1"/>
          </p:nvPr>
        </p:nvSpPr>
        <p:spPr/>
        <p:txBody>
          <a:bodyPr/>
          <a:lstStyle/>
          <a:p>
            <a:r>
              <a:rPr lang="en-US" dirty="0" smtClean="0"/>
              <a:t>The drawback of this theory is that it is not analytical and does not begin to explain some of the complexities of group formation. </a:t>
            </a:r>
          </a:p>
          <a:p>
            <a:r>
              <a:rPr lang="en-US" dirty="0" smtClean="0"/>
              <a:t>Some more theoretical and practical reasons need to be explored.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dirty="0" smtClean="0"/>
              <a:t>Homan’s </a:t>
            </a:r>
            <a:r>
              <a:rPr lang="en-US" dirty="0" smtClean="0"/>
              <a:t>theory</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buNone/>
            </a:pPr>
            <a:r>
              <a:rPr lang="en-US" dirty="0" smtClean="0"/>
              <a:t>George C. </a:t>
            </a:r>
            <a:r>
              <a:rPr lang="en-US" dirty="0" err="1" smtClean="0"/>
              <a:t>Homans</a:t>
            </a:r>
            <a:r>
              <a:rPr lang="en-US" dirty="0" smtClean="0"/>
              <a:t> “the more activities persons share , the more numerous will be their interactions and the stronger will be their shared activities and sentiments; and the more sentiments persons have for one another, the more will be shared activities and interactions.”</a:t>
            </a:r>
          </a:p>
          <a:p>
            <a:pPr>
              <a:buNone/>
            </a:pPr>
            <a:endParaRPr lang="en-US" dirty="0" smtClean="0"/>
          </a:p>
          <a:p>
            <a:r>
              <a:rPr lang="en-US" dirty="0" smtClean="0"/>
              <a:t> It is based on three concepts:</a:t>
            </a:r>
          </a:p>
          <a:p>
            <a:pPr marL="914400" lvl="1" indent="-514350">
              <a:buFont typeface="+mj-lt"/>
              <a:buAutoNum type="arabicPeriod"/>
            </a:pPr>
            <a:r>
              <a:rPr lang="en-US" sz="3400" b="1" dirty="0" smtClean="0"/>
              <a:t>Activities, </a:t>
            </a:r>
          </a:p>
          <a:p>
            <a:pPr marL="914400" lvl="1" indent="-514350">
              <a:buFont typeface="+mj-lt"/>
              <a:buAutoNum type="arabicPeriod"/>
            </a:pPr>
            <a:r>
              <a:rPr lang="en-US" sz="3400" b="1" dirty="0" smtClean="0"/>
              <a:t>Interactions </a:t>
            </a:r>
          </a:p>
          <a:p>
            <a:pPr marL="914400" lvl="1" indent="-514350">
              <a:buFont typeface="+mj-lt"/>
              <a:buAutoNum type="arabicPeriod"/>
            </a:pPr>
            <a:r>
              <a:rPr lang="en-US" sz="3400" b="1" dirty="0" smtClean="0"/>
              <a:t>Sentiments</a:t>
            </a:r>
          </a:p>
          <a:p>
            <a:r>
              <a:rPr lang="en-US" dirty="0" smtClean="0"/>
              <a:t>They are directly related to each other. </a:t>
            </a:r>
          </a:p>
          <a:p>
            <a:r>
              <a:rPr lang="en-US" dirty="0" smtClean="0"/>
              <a:t>The members share activities and interact with one another not just because of physical proximity, but also to accomplish group goals. </a:t>
            </a:r>
          </a:p>
          <a:p>
            <a:r>
              <a:rPr lang="en-US" b="1" dirty="0" smtClean="0"/>
              <a:t>The key element is interaction because of  which they develop common sentiments for one another.</a:t>
            </a:r>
            <a:endParaRPr 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Balance </a:t>
            </a:r>
            <a:r>
              <a:rPr lang="en-US" dirty="0" smtClean="0"/>
              <a:t>Theory</a:t>
            </a:r>
            <a:endParaRPr lang="en-US" dirty="0"/>
          </a:p>
        </p:txBody>
      </p:sp>
      <p:sp>
        <p:nvSpPr>
          <p:cNvPr id="3" name="Content Placeholder 2"/>
          <p:cNvSpPr>
            <a:spLocks noGrp="1"/>
          </p:cNvSpPr>
          <p:nvPr>
            <p:ph idx="1"/>
          </p:nvPr>
        </p:nvSpPr>
        <p:spPr>
          <a:xfrm>
            <a:off x="533400" y="1371600"/>
            <a:ext cx="8229600" cy="5486400"/>
          </a:xfrm>
        </p:spPr>
        <p:txBody>
          <a:bodyPr>
            <a:noAutofit/>
          </a:bodyPr>
          <a:lstStyle/>
          <a:p>
            <a:r>
              <a:rPr lang="en-US" sz="2400" dirty="0" smtClean="0"/>
              <a:t>According  to Theodore Newcomb “persons are attracted to one another on the basis of similar attitudes towards commonly relevant objects and goals”.</a:t>
            </a:r>
          </a:p>
          <a:p>
            <a:r>
              <a:rPr lang="en-US" sz="2400" dirty="0" smtClean="0"/>
              <a:t> Once a relationship is formed, it strive to maintain a systematical balance between the attraction and the common attitudes.</a:t>
            </a:r>
          </a:p>
          <a:p>
            <a:r>
              <a:rPr lang="en-US" sz="2400" dirty="0" smtClean="0"/>
              <a:t> If an imbalance occurs, attempts are made to restore the balance. If the balance cannot be restored, the relationship dissolves.</a:t>
            </a:r>
          </a:p>
          <a:p>
            <a:r>
              <a:rPr lang="en-US" sz="2400" dirty="0" smtClean="0"/>
              <a:t> Both propinquity and interaction play a role in the balance theory.</a:t>
            </a:r>
          </a:p>
          <a:p>
            <a:r>
              <a:rPr lang="en-US" sz="2400" dirty="0" smtClean="0"/>
              <a:t> There must be a balance in the relationship between the group members for the group to be formed and for its survival.</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DR Priyanka\Desktop\download.jpg"/>
          <p:cNvPicPr>
            <a:picLocks noGrp="1" noChangeAspect="1" noChangeArrowheads="1"/>
          </p:cNvPicPr>
          <p:nvPr>
            <p:ph idx="1"/>
          </p:nvPr>
        </p:nvPicPr>
        <p:blipFill>
          <a:blip r:embed="rId2"/>
          <a:srcRect/>
          <a:stretch>
            <a:fillRect/>
          </a:stretch>
        </p:blipFill>
        <p:spPr bwMode="auto">
          <a:xfrm>
            <a:off x="990600" y="609600"/>
            <a:ext cx="7315200" cy="58674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a:t>
            </a:r>
            <a:r>
              <a:rPr lang="en-US" dirty="0" smtClean="0"/>
              <a:t>Theory</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Based on reward-cost outcomes of interaction between people. </a:t>
            </a:r>
          </a:p>
          <a:p>
            <a:r>
              <a:rPr lang="en-US" dirty="0" smtClean="0"/>
              <a:t>To be attracted towards a group, a person thinks in terms of what he will get in exchange of interaction with the group members.</a:t>
            </a:r>
          </a:p>
          <a:p>
            <a:r>
              <a:rPr lang="en-US" dirty="0" smtClean="0"/>
              <a:t> A minimum +</a:t>
            </a:r>
            <a:r>
              <a:rPr lang="en-US" dirty="0" err="1" smtClean="0"/>
              <a:t>ve</a:t>
            </a:r>
            <a:r>
              <a:rPr lang="en-US" dirty="0" smtClean="0"/>
              <a:t> level (reward &gt; cost) of an outcome must exist in order for attraction or affiliation to take place.</a:t>
            </a:r>
          </a:p>
          <a:p>
            <a:r>
              <a:rPr lang="en-US" dirty="0" smtClean="0"/>
              <a:t> Rewards gratify needs and costs incur anxiety, frustrations, embarrassment, etc.</a:t>
            </a:r>
          </a:p>
          <a:p>
            <a:r>
              <a:rPr lang="en-US" dirty="0" smtClean="0"/>
              <a:t> Propinquity, interaction and balance theory all have roles in the exchange theory.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DR Priyanka\Desktop\download (1).jpg"/>
          <p:cNvPicPr>
            <a:picLocks noGrp="1" noChangeAspect="1" noChangeArrowheads="1"/>
          </p:cNvPicPr>
          <p:nvPr>
            <p:ph idx="1"/>
          </p:nvPr>
        </p:nvPicPr>
        <p:blipFill>
          <a:blip r:embed="rId2"/>
          <a:srcRect/>
          <a:stretch>
            <a:fillRect/>
          </a:stretch>
        </p:blipFill>
        <p:spPr bwMode="auto">
          <a:xfrm>
            <a:off x="762000" y="381000"/>
            <a:ext cx="7696200" cy="594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R Priyanka\Desktop\images (1).jpg"/>
          <p:cNvPicPr>
            <a:picLocks noGrp="1" noChangeAspect="1" noChangeArrowheads="1"/>
          </p:cNvPicPr>
          <p:nvPr>
            <p:ph idx="1"/>
          </p:nvPr>
        </p:nvPicPr>
        <p:blipFill>
          <a:blip r:embed="rId2"/>
          <a:srcRect/>
          <a:stretch>
            <a:fillRect/>
          </a:stretch>
        </p:blipFill>
        <p:spPr bwMode="auto">
          <a:xfrm>
            <a:off x="1143000" y="762000"/>
            <a:ext cx="6705600" cy="54102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DR Priyanka\Desktop\groups-vs-teams2-l.jpg"/>
          <p:cNvPicPr>
            <a:picLocks noGrp="1" noChangeAspect="1" noChangeArrowheads="1"/>
          </p:cNvPicPr>
          <p:nvPr>
            <p:ph idx="1"/>
          </p:nvPr>
        </p:nvPicPr>
        <p:blipFill>
          <a:blip r:embed="rId2"/>
          <a:srcRect/>
          <a:stretch>
            <a:fillRect/>
          </a:stretch>
        </p:blipFill>
        <p:spPr bwMode="auto">
          <a:xfrm>
            <a:off x="381000" y="0"/>
            <a:ext cx="8534399" cy="67056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DR Priyanka\Desktop\Groups+vs.+Teams+Groups+Teams+Members+Independent+Interdependent+Goals.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123" name="Picture 3" descr="C:\Users\DR Priyanka\Desktop\slide19-l.jpg"/>
          <p:cNvPicPr>
            <a:picLocks noChangeAspect="1" noChangeArrowheads="1"/>
          </p:cNvPicPr>
          <p:nvPr/>
        </p:nvPicPr>
        <p:blipFill>
          <a:blip r:embed="rId3"/>
          <a:srcRect/>
          <a:stretch>
            <a:fillRect/>
          </a:stretch>
        </p:blipFill>
        <p:spPr bwMode="auto">
          <a:xfrm>
            <a:off x="-300038" y="-223838"/>
            <a:ext cx="9744076" cy="7305676"/>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Work Team</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C:\Users\DR Priyanka\Desktop\four-types-of-teams-l.jpg"/>
          <p:cNvPicPr>
            <a:picLocks noChangeAspect="1" noChangeArrowheads="1"/>
          </p:cNvPicPr>
          <p:nvPr/>
        </p:nvPicPr>
        <p:blipFill>
          <a:blip r:embed="rId2"/>
          <a:srcRect/>
          <a:stretch>
            <a:fillRect/>
          </a:stretch>
        </p:blipFill>
        <p:spPr bwMode="auto">
          <a:xfrm>
            <a:off x="-304800" y="-228600"/>
            <a:ext cx="9753600" cy="7315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Group dynamics refers to the attitudinal and</a:t>
            </a:r>
          </a:p>
          <a:p>
            <a:pPr>
              <a:buNone/>
            </a:pPr>
            <a:r>
              <a:rPr lang="en-US" dirty="0" err="1" smtClean="0"/>
              <a:t>behavioural</a:t>
            </a:r>
            <a:r>
              <a:rPr lang="en-US" dirty="0" smtClean="0"/>
              <a:t> characteristics of a group.</a:t>
            </a:r>
          </a:p>
          <a:p>
            <a:r>
              <a:rPr lang="en-US" dirty="0" smtClean="0"/>
              <a:t>The social process by which people interact in</a:t>
            </a:r>
          </a:p>
          <a:p>
            <a:pPr>
              <a:buNone/>
            </a:pPr>
            <a:r>
              <a:rPr lang="en-US" dirty="0" smtClean="0"/>
              <a:t>a group environment.</a:t>
            </a:r>
          </a:p>
          <a:p>
            <a:r>
              <a:rPr lang="en-US" dirty="0" smtClean="0"/>
              <a:t>The influences of personality, power and</a:t>
            </a:r>
          </a:p>
          <a:p>
            <a:pPr>
              <a:buNone/>
            </a:pPr>
            <a:r>
              <a:rPr lang="en-US" dirty="0" smtClean="0"/>
              <a:t>behavior on the group process.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TEAM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These types of teams are usually temporary and focus on solving a specific issue. </a:t>
            </a:r>
          </a:p>
          <a:p>
            <a:r>
              <a:rPr lang="en-US" dirty="0" smtClean="0"/>
              <a:t>For example, after the 2008 financial crisis, several organizational task force teams and governmental committees were created to come up with solutions to help the country climb out of a steep recession. Once guidelines were set in place and plans were formed, the task forces and committees were disbanded.</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R Priyanka\Desktop\types-of-teams-self-managed.png"/>
          <p:cNvPicPr>
            <a:picLocks noChangeAspect="1" noChangeArrowheads="1"/>
          </p:cNvPicPr>
          <p:nvPr/>
        </p:nvPicPr>
        <p:blipFill>
          <a:blip r:embed="rId2"/>
          <a:srcRect/>
          <a:stretch>
            <a:fillRect/>
          </a:stretch>
        </p:blipFill>
        <p:spPr bwMode="auto">
          <a:xfrm>
            <a:off x="6476999" y="4038600"/>
            <a:ext cx="2619375" cy="1847850"/>
          </a:xfrm>
          <a:prstGeom prst="rect">
            <a:avLst/>
          </a:prstGeom>
          <a:noFill/>
        </p:spPr>
      </p:pic>
      <p:sp>
        <p:nvSpPr>
          <p:cNvPr id="2" name="Title 1"/>
          <p:cNvSpPr>
            <a:spLocks noGrp="1"/>
          </p:cNvSpPr>
          <p:nvPr>
            <p:ph type="title"/>
          </p:nvPr>
        </p:nvSpPr>
        <p:spPr/>
        <p:txBody>
          <a:bodyPr/>
          <a:lstStyle/>
          <a:p>
            <a:r>
              <a:rPr lang="en-US" b="1" dirty="0" smtClean="0"/>
              <a:t>SELF-MANAGED TEAMS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Members of self-managed teams are employees of the same organization who work together, and even though they have a wide array of objectives, their aim is to reach a common goal.</a:t>
            </a:r>
          </a:p>
          <a:p>
            <a:r>
              <a:rPr lang="en-US" dirty="0" smtClean="0"/>
              <a:t> There is no manager nor authority figure, so it is up to members to determine rules and expectations, to solve problems when they arise, and to carry shared responsibility for the results.</a:t>
            </a:r>
          </a:p>
          <a:p>
            <a:pPr>
              <a:buNone/>
            </a:pPr>
            <a:r>
              <a:rPr lang="en-US" dirty="0" smtClean="0"/>
              <a:t/>
            </a:r>
            <a:br>
              <a:rPr lang="en-US" dirty="0" smtClean="0"/>
            </a:br>
            <a:endParaRPr lang="en-US" i="1" dirty="0"/>
          </a:p>
        </p:txBody>
      </p:sp>
      <p:pic>
        <p:nvPicPr>
          <p:cNvPr id="8195" name="Picture 3" descr="C:\Users\DR Priyanka\Desktop\types-of-teams-self-managed.png"/>
          <p:cNvPicPr>
            <a:picLocks noChangeAspect="1" noChangeArrowheads="1"/>
          </p:cNvPicPr>
          <p:nvPr/>
        </p:nvPicPr>
        <p:blipFill>
          <a:blip r:embed="rId2"/>
          <a:srcRect/>
          <a:stretch>
            <a:fillRect/>
          </a:stretch>
        </p:blipFill>
        <p:spPr bwMode="auto">
          <a:xfrm>
            <a:off x="95250" y="1333500"/>
            <a:ext cx="9048750" cy="49149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09600"/>
          </a:xfrm>
        </p:spPr>
        <p:txBody>
          <a:bodyPr>
            <a:normAutofit fontScale="90000"/>
          </a:bodyPr>
          <a:lstStyle/>
          <a:p>
            <a:r>
              <a:rPr lang="en-US" b="1" dirty="0" smtClean="0"/>
              <a:t>SELF-MANAGED TEAMS</a:t>
            </a:r>
            <a:endParaRPr lang="en-US" dirty="0"/>
          </a:p>
        </p:txBody>
      </p:sp>
      <p:sp>
        <p:nvSpPr>
          <p:cNvPr id="3" name="Content Placeholder 2"/>
          <p:cNvSpPr>
            <a:spLocks noGrp="1"/>
          </p:cNvSpPr>
          <p:nvPr>
            <p:ph idx="1"/>
          </p:nvPr>
        </p:nvSpPr>
        <p:spPr>
          <a:xfrm>
            <a:off x="533400" y="990600"/>
            <a:ext cx="8229600" cy="5638800"/>
          </a:xfrm>
        </p:spPr>
        <p:txBody>
          <a:bodyPr>
            <a:noAutofit/>
          </a:bodyPr>
          <a:lstStyle/>
          <a:p>
            <a:pPr>
              <a:spcBef>
                <a:spcPts val="0"/>
              </a:spcBef>
              <a:buNone/>
            </a:pPr>
            <a:r>
              <a:rPr lang="en-US" sz="2400" dirty="0" smtClean="0"/>
              <a:t>ADVANTAGES:</a:t>
            </a:r>
          </a:p>
          <a:p>
            <a:pPr>
              <a:spcBef>
                <a:spcPts val="0"/>
              </a:spcBef>
            </a:pPr>
            <a:r>
              <a:rPr lang="en-US" sz="2400" dirty="0" smtClean="0"/>
              <a:t>Autonomy improves employee motivation;</a:t>
            </a:r>
          </a:p>
          <a:p>
            <a:pPr>
              <a:spcBef>
                <a:spcPts val="0"/>
              </a:spcBef>
            </a:pPr>
            <a:r>
              <a:rPr lang="en-US" sz="2400" dirty="0" smtClean="0"/>
              <a:t>Team members can manage their own time and handle tasks when it suits them;</a:t>
            </a:r>
          </a:p>
          <a:p>
            <a:pPr>
              <a:spcBef>
                <a:spcPts val="0"/>
              </a:spcBef>
            </a:pPr>
            <a:r>
              <a:rPr lang="en-US" sz="2400" dirty="0" smtClean="0"/>
              <a:t>You don’t have to pay for an office;</a:t>
            </a:r>
          </a:p>
          <a:p>
            <a:pPr>
              <a:spcBef>
                <a:spcPts val="0"/>
              </a:spcBef>
            </a:pPr>
            <a:r>
              <a:rPr lang="en-US" sz="2400" dirty="0" smtClean="0"/>
              <a:t>Shared responsibility instills pride in team accomplishments.</a:t>
            </a:r>
          </a:p>
          <a:p>
            <a:pPr>
              <a:spcBef>
                <a:spcPts val="0"/>
              </a:spcBef>
              <a:buNone/>
            </a:pPr>
            <a:r>
              <a:rPr lang="en-US" sz="2400" dirty="0" smtClean="0"/>
              <a:t>DISADVANTAGES:</a:t>
            </a:r>
          </a:p>
          <a:p>
            <a:pPr>
              <a:spcBef>
                <a:spcPts val="0"/>
              </a:spcBef>
            </a:pPr>
            <a:r>
              <a:rPr lang="en-US" sz="2400" dirty="0" smtClean="0"/>
              <a:t>The lack of hierarchical authority can put personal relationships over good judgment;</a:t>
            </a:r>
          </a:p>
          <a:p>
            <a:pPr>
              <a:spcBef>
                <a:spcPts val="0"/>
              </a:spcBef>
            </a:pPr>
            <a:r>
              <a:rPr lang="en-US" sz="2400" dirty="0" smtClean="0"/>
              <a:t>It can lead to conformity that suppresses creativity and critical thinking;</a:t>
            </a:r>
          </a:p>
          <a:p>
            <a:pPr>
              <a:spcBef>
                <a:spcPts val="0"/>
              </a:spcBef>
            </a:pPr>
            <a:r>
              <a:rPr lang="en-US" sz="2400" dirty="0" smtClean="0"/>
              <a:t>An added layer of responsibility is time-consuming and requires skills that some people simply don’t have;</a:t>
            </a:r>
          </a:p>
          <a:p>
            <a:pPr>
              <a:spcBef>
                <a:spcPts val="0"/>
              </a:spcBef>
            </a:pPr>
            <a:r>
              <a:rPr lang="en-US" sz="2400" dirty="0" smtClean="0"/>
              <a:t>Training time and costs are higher due to a broader scope of duties.</a:t>
            </a:r>
          </a:p>
          <a:p>
            <a:pPr>
              <a:spcBef>
                <a:spcPts val="0"/>
              </a:spcBef>
            </a:pP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FUNCTIONAL TEAM</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Cross functional teams are groups consisting of people from different functional areas of the company - for example, marketing, product, sales, and customer success. </a:t>
            </a:r>
          </a:p>
          <a:p>
            <a:r>
              <a:rPr lang="en-US" dirty="0" smtClean="0"/>
              <a:t>These can be working groups, where each member belongs to their functional team as well as the cross functional team, or they can be the primary structure of your organization.</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CROSS-FUNCTIONAL TEAMS</a:t>
            </a:r>
            <a:endParaRPr lang="en-US" dirty="0"/>
          </a:p>
        </p:txBody>
      </p:sp>
      <p:sp>
        <p:nvSpPr>
          <p:cNvPr id="3" name="Content Placeholder 2"/>
          <p:cNvSpPr>
            <a:spLocks noGrp="1"/>
          </p:cNvSpPr>
          <p:nvPr>
            <p:ph idx="1"/>
          </p:nvPr>
        </p:nvSpPr>
        <p:spPr/>
        <p:txBody>
          <a:bodyPr/>
          <a:lstStyle/>
          <a:p>
            <a:r>
              <a:rPr lang="en-US" dirty="0" smtClean="0"/>
              <a:t>Cross-functional teams are made up of members from various departments. These teams tackle specific tasks that require different inputs and expertise. Even though cross-functional teams are </a:t>
            </a:r>
            <a:r>
              <a:rPr lang="en-US" dirty="0" smtClean="0">
                <a:hlinkClick r:id="rId2"/>
              </a:rPr>
              <a:t>becoming increasingly popular</a:t>
            </a:r>
            <a:r>
              <a:rPr lang="en-US" dirty="0" smtClean="0"/>
              <a:t> worldwide, a recent </a:t>
            </a:r>
            <a:r>
              <a:rPr lang="en-US" dirty="0" smtClean="0">
                <a:hlinkClick r:id="rId3"/>
              </a:rPr>
              <a:t>study</a:t>
            </a:r>
            <a:r>
              <a:rPr lang="en-US" dirty="0" smtClean="0"/>
              <a:t> has proven that a whopping 75% of all cross-functional teams are dysfunctional.</a:t>
            </a:r>
          </a:p>
          <a:p>
            <a:endParaRPr lang="en-US" dirty="0"/>
          </a:p>
        </p:txBody>
      </p:sp>
      <p:pic>
        <p:nvPicPr>
          <p:cNvPr id="9218" name="Picture 2" descr="C:\Users\DR Priyanka\Desktop\types-of-teams-crossfunctional.png"/>
          <p:cNvPicPr>
            <a:picLocks noChangeAspect="1" noChangeArrowheads="1"/>
          </p:cNvPicPr>
          <p:nvPr/>
        </p:nvPicPr>
        <p:blipFill>
          <a:blip r:embed="rId4"/>
          <a:srcRect/>
          <a:stretch>
            <a:fillRect/>
          </a:stretch>
        </p:blipFill>
        <p:spPr bwMode="auto">
          <a:xfrm>
            <a:off x="47625" y="-166688"/>
            <a:ext cx="9048750" cy="7191376"/>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7" name="Picture 3" descr="C:\Users\DR Priyanka\Desktop\images (1).png"/>
          <p:cNvPicPr>
            <a:picLocks noGrp="1" noChangeAspect="1" noChangeArrowheads="1"/>
          </p:cNvPicPr>
          <p:nvPr>
            <p:ph idx="1"/>
          </p:nvPr>
        </p:nvPicPr>
        <p:blipFill>
          <a:blip r:embed="rId2"/>
          <a:srcRect/>
          <a:stretch>
            <a:fillRect/>
          </a:stretch>
        </p:blipFill>
        <p:spPr bwMode="auto">
          <a:xfrm>
            <a:off x="1676400" y="304800"/>
            <a:ext cx="5181599" cy="61722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R Priyanka\Desktop\group_development.jpg"/>
          <p:cNvPicPr>
            <a:picLocks noGrp="1" noChangeAspect="1" noChangeArrowheads="1"/>
          </p:cNvPicPr>
          <p:nvPr>
            <p:ph idx="1"/>
          </p:nvPr>
        </p:nvPicPr>
        <p:blipFill>
          <a:blip r:embed="rId2"/>
          <a:srcRect/>
          <a:stretch>
            <a:fillRect/>
          </a:stretch>
        </p:blipFill>
        <p:spPr bwMode="auto">
          <a:xfrm>
            <a:off x="304800" y="228600"/>
            <a:ext cx="8686800" cy="62484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2286000" y="1028343"/>
            <a:ext cx="4572000" cy="369332"/>
          </a:xfrm>
          <a:prstGeom prst="rect">
            <a:avLst/>
          </a:prstGeom>
        </p:spPr>
        <p:txBody>
          <a:bodyPr>
            <a:spAutoFit/>
          </a:bodyPr>
          <a:lstStyle/>
          <a:p>
            <a:r>
              <a:rPr lang="en-US" dirty="0" smtClean="0">
                <a:hlinkClick r:id="rId2" tooltip="Characteristics of a&#10;Group&#10; "/>
              </a:rPr>
              <a:t>4.</a:t>
            </a:r>
            <a:endParaRPr lang="en-US" dirty="0"/>
          </a:p>
        </p:txBody>
      </p:sp>
      <p:pic>
        <p:nvPicPr>
          <p:cNvPr id="1026" name="Picture 2" descr="C:\Users\monica\Desktop\FormingStorming.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7772400" cy="685800"/>
          </a:xfrm>
        </p:spPr>
        <p:txBody>
          <a:bodyPr>
            <a:normAutofit fontScale="90000"/>
          </a:bodyPr>
          <a:lstStyle/>
          <a:p>
            <a:r>
              <a:rPr lang="en-US" dirty="0" smtClean="0">
                <a:solidFill>
                  <a:schemeClr val="tx1"/>
                </a:solidFill>
              </a:rPr>
              <a:t>FORMING STAGE</a:t>
            </a:r>
            <a:endParaRPr lang="en-US" dirty="0"/>
          </a:p>
        </p:txBody>
      </p:sp>
      <p:sp>
        <p:nvSpPr>
          <p:cNvPr id="3" name="Subtitle 2"/>
          <p:cNvSpPr>
            <a:spLocks noGrp="1"/>
          </p:cNvSpPr>
          <p:nvPr>
            <p:ph type="subTitle" idx="1"/>
          </p:nvPr>
        </p:nvSpPr>
        <p:spPr>
          <a:xfrm>
            <a:off x="304800" y="1066800"/>
            <a:ext cx="8077200" cy="5410200"/>
          </a:xfrm>
        </p:spPr>
        <p:txBody>
          <a:bodyPr>
            <a:noAutofit/>
          </a:bodyPr>
          <a:lstStyle/>
          <a:p>
            <a:pPr algn="l">
              <a:buFont typeface="Wingdings" pitchFamily="2" charset="2"/>
              <a:buChar char="Ø"/>
            </a:pPr>
            <a:r>
              <a:rPr lang="en-US" sz="2400" dirty="0" smtClean="0">
                <a:solidFill>
                  <a:schemeClr val="tx1"/>
                </a:solidFill>
                <a:latin typeface="Times New Roman" pitchFamily="18" charset="0"/>
                <a:cs typeface="Times New Roman" pitchFamily="18" charset="0"/>
              </a:rPr>
              <a:t>The first stage in </a:t>
            </a:r>
            <a:r>
              <a:rPr lang="en-US" sz="2400" dirty="0" smtClean="0">
                <a:solidFill>
                  <a:schemeClr val="tx1"/>
                </a:solidFill>
                <a:latin typeface="Times New Roman" pitchFamily="18" charset="0"/>
                <a:cs typeface="Times New Roman" pitchFamily="18" charset="0"/>
              </a:rPr>
              <a:t>team development</a:t>
            </a:r>
            <a:r>
              <a:rPr lang="en-US" sz="2400" dirty="0" smtClean="0">
                <a:solidFill>
                  <a:schemeClr val="tx1"/>
                </a:solidFill>
                <a:latin typeface="Times New Roman" pitchFamily="18" charset="0"/>
                <a:cs typeface="Times New Roman" pitchFamily="18" charset="0"/>
              </a:rPr>
              <a:t>, characterized by much uncertainty. In this, the team is formed and members meet.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They learn w hat the team opportunities and challenge will be. Members will agree on goals and assign actions for work and ground rules or team guidelines are established.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At the start, the team leader may be a member of the group, a supervisor, a manager, or a consultant who will facilitate the team-building process. Leadership will help the team to define their processes.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At this stage, the leader needs to be directive and understand the requirements for team training.</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 This stage is complete when the members have begun to think of themselves as a part of a </a:t>
            </a:r>
            <a:r>
              <a:rPr lang="en-US" sz="2400" dirty="0" smtClean="0">
                <a:solidFill>
                  <a:schemeClr val="tx1"/>
                </a:solidFill>
                <a:latin typeface="Times New Roman" pitchFamily="18" charset="0"/>
                <a:cs typeface="Times New Roman" pitchFamily="18" charset="0"/>
              </a:rPr>
              <a:t>team.</a:t>
            </a:r>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838200"/>
          </a:xfrm>
        </p:spPr>
        <p:txBody>
          <a:bodyPr/>
          <a:lstStyle/>
          <a:p>
            <a:r>
              <a:rPr lang="en-US" dirty="0" smtClean="0"/>
              <a:t>STORMING STAGE</a:t>
            </a:r>
            <a:endParaRPr lang="en-US" dirty="0"/>
          </a:p>
        </p:txBody>
      </p:sp>
      <p:sp>
        <p:nvSpPr>
          <p:cNvPr id="3" name="Subtitle 2"/>
          <p:cNvSpPr>
            <a:spLocks noGrp="1"/>
          </p:cNvSpPr>
          <p:nvPr>
            <p:ph type="subTitle" idx="1"/>
          </p:nvPr>
        </p:nvSpPr>
        <p:spPr>
          <a:xfrm>
            <a:off x="762000" y="914400"/>
            <a:ext cx="7543800" cy="4724400"/>
          </a:xfrm>
        </p:spPr>
        <p:txBody>
          <a:bodyPr>
            <a:noAutofit/>
          </a:bodyPr>
          <a:lstStyle/>
          <a:p>
            <a:pPr algn="l">
              <a:lnSpc>
                <a:spcPct val="150000"/>
              </a:lnSpc>
              <a:buFont typeface="Arial" pitchFamily="34" charset="0"/>
              <a:buChar char="•"/>
            </a:pPr>
            <a:r>
              <a:rPr lang="en-US" sz="2400" dirty="0" smtClean="0">
                <a:solidFill>
                  <a:schemeClr val="tx1"/>
                </a:solidFill>
                <a:latin typeface="Times New Roman" pitchFamily="18" charset="0"/>
                <a:cs typeface="Times New Roman" pitchFamily="18" charset="0"/>
              </a:rPr>
              <a:t>The second stage in </a:t>
            </a:r>
            <a:r>
              <a:rPr lang="en-US" sz="2400" dirty="0" smtClean="0">
                <a:solidFill>
                  <a:schemeClr val="tx1"/>
                </a:solidFill>
                <a:latin typeface="Times New Roman" pitchFamily="18" charset="0"/>
                <a:cs typeface="Times New Roman" pitchFamily="18" charset="0"/>
              </a:rPr>
              <a:t>team development</a:t>
            </a:r>
            <a:r>
              <a:rPr lang="en-US" sz="2400" dirty="0" smtClean="0">
                <a:solidFill>
                  <a:schemeClr val="tx1"/>
                </a:solidFill>
                <a:latin typeface="Times New Roman" pitchFamily="18" charset="0"/>
                <a:cs typeface="Times New Roman" pitchFamily="18" charset="0"/>
              </a:rPr>
              <a:t>, characterized by </a:t>
            </a:r>
            <a:r>
              <a:rPr lang="en-US" sz="2400" dirty="0" smtClean="0">
                <a:solidFill>
                  <a:schemeClr val="tx1"/>
                </a:solidFill>
                <a:latin typeface="Times New Roman" pitchFamily="18" charset="0"/>
                <a:cs typeface="Times New Roman" pitchFamily="18" charset="0"/>
              </a:rPr>
              <a:t>intra-group </a:t>
            </a:r>
            <a:r>
              <a:rPr lang="en-US" sz="2400" dirty="0" smtClean="0">
                <a:solidFill>
                  <a:schemeClr val="tx1"/>
                </a:solidFill>
                <a:latin typeface="Times New Roman" pitchFamily="18" charset="0"/>
                <a:cs typeface="Times New Roman" pitchFamily="18" charset="0"/>
              </a:rPr>
              <a:t>conflict. </a:t>
            </a:r>
          </a:p>
          <a:p>
            <a:pPr algn="l">
              <a:lnSpc>
                <a:spcPct val="150000"/>
              </a:lnSpc>
              <a:buFont typeface="Arial" pitchFamily="34" charset="0"/>
              <a:buChar char="•"/>
            </a:pPr>
            <a:r>
              <a:rPr lang="en-US" sz="2400" dirty="0" smtClean="0">
                <a:solidFill>
                  <a:schemeClr val="tx1"/>
                </a:solidFill>
                <a:latin typeface="Times New Roman" pitchFamily="18" charset="0"/>
                <a:cs typeface="Times New Roman" pitchFamily="18" charset="0"/>
              </a:rPr>
              <a:t>During the second stage, individual expression of ideas occurs and there is open conflict between members.</a:t>
            </a:r>
          </a:p>
          <a:p>
            <a:pPr algn="l">
              <a:lnSpc>
                <a:spcPct val="150000"/>
              </a:lnSpc>
              <a:buFont typeface="Arial" pitchFamily="34" charset="0"/>
              <a:buChar char="•"/>
            </a:pPr>
            <a:r>
              <a:rPr lang="en-US" sz="2400" dirty="0" smtClean="0">
                <a:solidFill>
                  <a:schemeClr val="tx1"/>
                </a:solidFill>
                <a:latin typeface="Times New Roman" pitchFamily="18" charset="0"/>
                <a:cs typeface="Times New Roman" pitchFamily="18" charset="0"/>
              </a:rPr>
              <a:t> Members tend to focus on details rather than the issues and compete for influence.</a:t>
            </a:r>
          </a:p>
          <a:p>
            <a:pPr algn="l">
              <a:lnSpc>
                <a:spcPct val="150000"/>
              </a:lnSpc>
              <a:buFont typeface="Arial" pitchFamily="34" charset="0"/>
              <a:buChar char="•"/>
            </a:pPr>
            <a:r>
              <a:rPr lang="en-US" sz="2400" dirty="0" smtClean="0">
                <a:solidFill>
                  <a:schemeClr val="tx1"/>
                </a:solidFill>
                <a:latin typeface="Times New Roman" pitchFamily="18" charset="0"/>
                <a:cs typeface="Times New Roman" pitchFamily="18" charset="0"/>
              </a:rPr>
              <a:t> Low trust among team members is an evident indicator of this stage. The team needs to select their desired leadership style and decision methodology. </a:t>
            </a:r>
          </a:p>
          <a:p>
            <a:pPr>
              <a:lnSpc>
                <a:spcPct val="15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is important in organization</a:t>
            </a:r>
            <a:endParaRPr lang="en-US" dirty="0"/>
          </a:p>
        </p:txBody>
      </p:sp>
      <p:sp>
        <p:nvSpPr>
          <p:cNvPr id="3" name="Content Placeholder 2"/>
          <p:cNvSpPr>
            <a:spLocks noGrp="1"/>
          </p:cNvSpPr>
          <p:nvPr>
            <p:ph idx="1"/>
          </p:nvPr>
        </p:nvSpPr>
        <p:spPr/>
        <p:txBody>
          <a:bodyPr/>
          <a:lstStyle/>
          <a:p>
            <a:r>
              <a:rPr lang="en-US" dirty="0" smtClean="0"/>
              <a:t>In an organizational setting, groups are very common</a:t>
            </a:r>
          </a:p>
          <a:p>
            <a:r>
              <a:rPr lang="en-US" dirty="0" smtClean="0"/>
              <a:t>The study of groups and group dynamics is an important area of study in organizational behavior.</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team leader can help by stressing tolerance and patience between members. The leader should guide the team process towards clear goals, defined roles, acceptable team behavior, and a mutual feedback process for team communication.</a:t>
            </a:r>
          </a:p>
          <a:p>
            <a:r>
              <a:rPr lang="en-US" dirty="0" smtClean="0">
                <a:latin typeface="Times New Roman" pitchFamily="18" charset="0"/>
                <a:cs typeface="Times New Roman" pitchFamily="18" charset="0"/>
              </a:rPr>
              <a:t> When this stage is complete, there will be a relatively clear hierarchy of leadership within the </a:t>
            </a:r>
            <a:r>
              <a:rPr lang="en-US" dirty="0" smtClean="0">
                <a:latin typeface="Times New Roman" pitchFamily="18" charset="0"/>
                <a:cs typeface="Times New Roman" pitchFamily="18" charset="0"/>
              </a:rPr>
              <a:t>team.</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14400"/>
          </a:xfrm>
        </p:spPr>
        <p:txBody>
          <a:bodyPr/>
          <a:lstStyle/>
          <a:p>
            <a:r>
              <a:rPr lang="en-US" dirty="0" smtClean="0"/>
              <a:t>NORMING STAGE</a:t>
            </a:r>
            <a:endParaRPr lang="en-US" dirty="0"/>
          </a:p>
        </p:txBody>
      </p:sp>
      <p:sp>
        <p:nvSpPr>
          <p:cNvPr id="3" name="Subtitle 2"/>
          <p:cNvSpPr>
            <a:spLocks noGrp="1"/>
          </p:cNvSpPr>
          <p:nvPr>
            <p:ph type="subTitle" idx="1"/>
          </p:nvPr>
        </p:nvSpPr>
        <p:spPr>
          <a:xfrm>
            <a:off x="381000" y="1447800"/>
            <a:ext cx="8534400" cy="4876800"/>
          </a:xfrm>
        </p:spPr>
        <p:txBody>
          <a:bodyPr>
            <a:noAutofit/>
          </a:bodyPr>
          <a:lstStyle/>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The third stage in </a:t>
            </a:r>
            <a:r>
              <a:rPr lang="en-US" sz="2400" dirty="0" smtClean="0">
                <a:solidFill>
                  <a:schemeClr val="tx1"/>
                </a:solidFill>
                <a:latin typeface="Times New Roman" pitchFamily="18" charset="0"/>
                <a:cs typeface="Times New Roman" pitchFamily="18" charset="0"/>
              </a:rPr>
              <a:t>team development</a:t>
            </a:r>
            <a:r>
              <a:rPr lang="en-US" sz="2400" dirty="0" smtClean="0">
                <a:solidFill>
                  <a:schemeClr val="tx1"/>
                </a:solidFill>
                <a:latin typeface="Times New Roman" pitchFamily="18" charset="0"/>
                <a:cs typeface="Times New Roman" pitchFamily="18" charset="0"/>
              </a:rPr>
              <a:t>, characterized by close relationships and cohesiveness. In the third stage, the team develops work habits that support group rules and values.</a:t>
            </a:r>
          </a:p>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 They use established tools and methods; exhibit good behaviors; mutual trust, motivation, and open communication increase; positive teamwork and </a:t>
            </a:r>
            <a:r>
              <a:rPr lang="en-US" sz="2400" dirty="0" smtClean="0">
                <a:solidFill>
                  <a:schemeClr val="tx1"/>
                </a:solidFill>
                <a:latin typeface="Times New Roman" pitchFamily="18" charset="0"/>
                <a:cs typeface="Times New Roman" pitchFamily="18" charset="0"/>
              </a:rPr>
              <a:t>team focus </a:t>
            </a:r>
            <a:r>
              <a:rPr lang="en-US" sz="2400" dirty="0" smtClean="0">
                <a:solidFill>
                  <a:schemeClr val="tx1"/>
                </a:solidFill>
                <a:latin typeface="Times New Roman" pitchFamily="18" charset="0"/>
                <a:cs typeface="Times New Roman" pitchFamily="18" charset="0"/>
              </a:rPr>
              <a:t>are apparent. </a:t>
            </a:r>
          </a:p>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The team relationships grow and individual characteristics are understood and appropriately utilized. </a:t>
            </a:r>
          </a:p>
          <a:p>
            <a:pPr>
              <a:lnSpc>
                <a:spcPct val="17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nSpc>
                <a:spcPct val="170000"/>
              </a:lnSpc>
            </a:pPr>
            <a:r>
              <a:rPr lang="en-US" dirty="0" smtClean="0">
                <a:latin typeface="Times New Roman" pitchFamily="18" charset="0"/>
                <a:cs typeface="Times New Roman" pitchFamily="18" charset="0"/>
              </a:rPr>
              <a:t>The team leader continues to encourage participation and professionalism among the team members. </a:t>
            </a:r>
          </a:p>
          <a:p>
            <a:pPr>
              <a:lnSpc>
                <a:spcPct val="170000"/>
              </a:lnSpc>
            </a:pPr>
            <a:r>
              <a:rPr lang="en-US" dirty="0" smtClean="0">
                <a:latin typeface="Times New Roman" pitchFamily="18" charset="0"/>
                <a:cs typeface="Times New Roman" pitchFamily="18" charset="0"/>
              </a:rPr>
              <a:t>This stage is complete when the </a:t>
            </a:r>
            <a:r>
              <a:rPr lang="en-US" dirty="0" smtClean="0">
                <a:latin typeface="Times New Roman" pitchFamily="18" charset="0"/>
                <a:cs typeface="Times New Roman" pitchFamily="18" charset="0"/>
              </a:rPr>
              <a:t>team structure </a:t>
            </a:r>
            <a:r>
              <a:rPr lang="en-US" dirty="0" smtClean="0">
                <a:latin typeface="Times New Roman" pitchFamily="18" charset="0"/>
                <a:cs typeface="Times New Roman" pitchFamily="18" charset="0"/>
              </a:rPr>
              <a:t>solidifies and the </a:t>
            </a:r>
            <a:r>
              <a:rPr lang="en-US" dirty="0" smtClean="0">
                <a:latin typeface="Times New Roman" pitchFamily="18" charset="0"/>
                <a:cs typeface="Times New Roman" pitchFamily="18" charset="0"/>
              </a:rPr>
              <a:t>team has </a:t>
            </a:r>
            <a:r>
              <a:rPr lang="en-US" dirty="0" smtClean="0">
                <a:latin typeface="Times New Roman" pitchFamily="18" charset="0"/>
                <a:cs typeface="Times New Roman" pitchFamily="18" charset="0"/>
              </a:rPr>
              <a:t>assimilated a common set of expectations of what defines correct member behavior.</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7772400" cy="990600"/>
          </a:xfrm>
        </p:spPr>
        <p:txBody>
          <a:bodyPr/>
          <a:lstStyle/>
          <a:p>
            <a:r>
              <a:rPr lang="en-US" dirty="0" smtClean="0"/>
              <a:t>PERFORMING STAGE</a:t>
            </a:r>
            <a:endParaRPr lang="en-US" dirty="0"/>
          </a:p>
        </p:txBody>
      </p:sp>
      <p:sp>
        <p:nvSpPr>
          <p:cNvPr id="3" name="Subtitle 2"/>
          <p:cNvSpPr>
            <a:spLocks noGrp="1"/>
          </p:cNvSpPr>
          <p:nvPr>
            <p:ph type="subTitle" idx="1"/>
          </p:nvPr>
        </p:nvSpPr>
        <p:spPr>
          <a:xfrm>
            <a:off x="762000" y="1295400"/>
            <a:ext cx="7467600" cy="4343400"/>
          </a:xfrm>
        </p:spPr>
        <p:txBody>
          <a:bodyPr>
            <a:normAutofit fontScale="92500" lnSpcReduction="20000"/>
          </a:bodyPr>
          <a:lstStyle/>
          <a:p>
            <a:pPr algn="l">
              <a:buFont typeface="Arial" pitchFamily="34" charset="0"/>
              <a:buChar char="•"/>
            </a:pPr>
            <a:r>
              <a:rPr lang="en-US" dirty="0" smtClean="0">
                <a:solidFill>
                  <a:schemeClr val="tx1"/>
                </a:solidFill>
              </a:rPr>
              <a:t>The fourth stage in </a:t>
            </a:r>
            <a:r>
              <a:rPr lang="en-US" dirty="0" smtClean="0">
                <a:solidFill>
                  <a:schemeClr val="tx1"/>
                </a:solidFill>
              </a:rPr>
              <a:t>team development</a:t>
            </a:r>
            <a:r>
              <a:rPr lang="en-US" dirty="0" smtClean="0">
                <a:solidFill>
                  <a:schemeClr val="tx1"/>
                </a:solidFill>
              </a:rPr>
              <a:t>, when the </a:t>
            </a:r>
            <a:r>
              <a:rPr lang="en-US" dirty="0" smtClean="0">
                <a:solidFill>
                  <a:schemeClr val="tx1"/>
                </a:solidFill>
              </a:rPr>
              <a:t>team is </a:t>
            </a:r>
            <a:r>
              <a:rPr lang="en-US" dirty="0" smtClean="0">
                <a:solidFill>
                  <a:schemeClr val="tx1"/>
                </a:solidFill>
              </a:rPr>
              <a:t>fully functional.</a:t>
            </a:r>
          </a:p>
          <a:p>
            <a:pPr algn="l">
              <a:buFont typeface="Arial" pitchFamily="34" charset="0"/>
              <a:buChar char="•"/>
            </a:pPr>
            <a:r>
              <a:rPr lang="en-US" dirty="0" smtClean="0">
                <a:solidFill>
                  <a:schemeClr val="tx1"/>
                </a:solidFill>
              </a:rPr>
              <a:t> The fourth stage shows high levels of loyalty, participation, motivation, and group decision-making. Knowledge sharing, cross-training, and interdependence increases.</a:t>
            </a:r>
          </a:p>
          <a:p>
            <a:pPr algn="l">
              <a:buFont typeface="Arial" pitchFamily="34" charset="0"/>
              <a:buChar char="•"/>
            </a:pPr>
            <a:r>
              <a:rPr lang="en-US" dirty="0" smtClean="0">
                <a:solidFill>
                  <a:schemeClr val="tx1"/>
                </a:solidFill>
              </a:rPr>
              <a:t> Team is self-directing in development of plans and strategy to meet their goals and carry out work. Personal growth and sharing is encouraged throughout membership. </a:t>
            </a: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leader becomes a facilitator aiding the team in communication processes and helping if they revert to a prior stage.</a:t>
            </a:r>
          </a:p>
          <a:p>
            <a:r>
              <a:rPr lang="en-US" dirty="0" smtClean="0"/>
              <a:t> </a:t>
            </a:r>
            <a:r>
              <a:rPr lang="en-US" dirty="0" smtClean="0"/>
              <a:t>T</a:t>
            </a:r>
            <a:r>
              <a:rPr lang="en-US" dirty="0" smtClean="0"/>
              <a:t>eam energy </a:t>
            </a:r>
            <a:r>
              <a:rPr lang="en-US" dirty="0" smtClean="0"/>
              <a:t>has moved from getting to know and understand each other to performing the task at hand. </a:t>
            </a:r>
          </a:p>
          <a:p>
            <a:r>
              <a:rPr lang="en-US" dirty="0" smtClean="0"/>
              <a:t>Note: For permanent work groups, performing is the last stage in </a:t>
            </a:r>
            <a:r>
              <a:rPr lang="en-US" dirty="0" smtClean="0"/>
              <a:t>team development</a:t>
            </a:r>
            <a:r>
              <a:rPr lang="en-US" dirty="0" smtClean="0"/>
              <a:t>.</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772400" cy="1219200"/>
          </a:xfrm>
        </p:spPr>
        <p:txBody>
          <a:bodyPr/>
          <a:lstStyle/>
          <a:p>
            <a:r>
              <a:rPr lang="en-US" dirty="0" smtClean="0"/>
              <a:t>ADJOURNING STAGE</a:t>
            </a:r>
            <a:endParaRPr lang="en-US" dirty="0"/>
          </a:p>
        </p:txBody>
      </p:sp>
      <p:sp>
        <p:nvSpPr>
          <p:cNvPr id="3" name="Subtitle 2"/>
          <p:cNvSpPr>
            <a:spLocks noGrp="1"/>
          </p:cNvSpPr>
          <p:nvPr>
            <p:ph type="subTitle" idx="1"/>
          </p:nvPr>
        </p:nvSpPr>
        <p:spPr>
          <a:xfrm>
            <a:off x="914400" y="1600200"/>
            <a:ext cx="7391400" cy="4038600"/>
          </a:xfrm>
        </p:spPr>
        <p:txBody>
          <a:bodyPr>
            <a:normAutofit fontScale="85000" lnSpcReduction="10000"/>
          </a:bodyPr>
          <a:lstStyle/>
          <a:p>
            <a:pPr algn="l">
              <a:buFont typeface="Arial" pitchFamily="34" charset="0"/>
              <a:buChar char="•"/>
            </a:pPr>
            <a:r>
              <a:rPr lang="en-US" dirty="0" smtClean="0">
                <a:solidFill>
                  <a:schemeClr val="tx1"/>
                </a:solidFill>
              </a:rPr>
              <a:t>The final stage in </a:t>
            </a:r>
            <a:r>
              <a:rPr lang="en-US" dirty="0" smtClean="0">
                <a:solidFill>
                  <a:schemeClr val="tx1"/>
                </a:solidFill>
              </a:rPr>
              <a:t>team development </a:t>
            </a:r>
            <a:r>
              <a:rPr lang="en-US" dirty="0" smtClean="0">
                <a:solidFill>
                  <a:schemeClr val="tx1"/>
                </a:solidFill>
              </a:rPr>
              <a:t>for temporary groups, characterized by concern with wrapping up activities rather than performance. </a:t>
            </a:r>
          </a:p>
          <a:p>
            <a:pPr algn="l">
              <a:buFont typeface="Arial" pitchFamily="34" charset="0"/>
              <a:buChar char="•"/>
            </a:pPr>
            <a:r>
              <a:rPr lang="en-US" dirty="0" smtClean="0">
                <a:solidFill>
                  <a:schemeClr val="tx1"/>
                </a:solidFill>
              </a:rPr>
              <a:t>For project teams, temporary committees, or task forces coming to an end, there will be a finalizing stage as they celebrate and recognize </a:t>
            </a:r>
            <a:r>
              <a:rPr lang="en-US" dirty="0" smtClean="0">
                <a:solidFill>
                  <a:schemeClr val="tx1"/>
                </a:solidFill>
              </a:rPr>
              <a:t>team </a:t>
            </a:r>
            <a:r>
              <a:rPr lang="en-US" dirty="0" smtClean="0">
                <a:solidFill>
                  <a:schemeClr val="tx1"/>
                </a:solidFill>
              </a:rPr>
              <a:t>achievement</a:t>
            </a:r>
            <a:r>
              <a:rPr lang="en-US" dirty="0" smtClean="0">
                <a:solidFill>
                  <a:schemeClr val="tx1"/>
                </a:solidFill>
              </a:rPr>
              <a:t>. </a:t>
            </a:r>
          </a:p>
          <a:p>
            <a:pPr algn="l">
              <a:buFont typeface="Arial" pitchFamily="34" charset="0"/>
              <a:buChar char="•"/>
            </a:pPr>
            <a:r>
              <a:rPr lang="en-US" dirty="0" smtClean="0">
                <a:solidFill>
                  <a:schemeClr val="tx1"/>
                </a:solidFill>
              </a:rPr>
              <a:t>Then some mourning over the dissolving of the team relationship and begin planning for the change in individual work requirements.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 During this stage, leadership needs to emphasize organization gratitude and both team and individual recognition.</a:t>
            </a:r>
          </a:p>
          <a:p>
            <a:r>
              <a:rPr lang="en-US" dirty="0" smtClean="0"/>
              <a:t>For </a:t>
            </a:r>
            <a:r>
              <a:rPr lang="en-US" dirty="0" smtClean="0"/>
              <a:t>continuous work teams, there may be a higher performance level as they develop and transform as individuals and reform into revised teams</a:t>
            </a:r>
            <a:r>
              <a:rPr lang="en-US" dirty="0" smtClean="0"/>
              <a:t>.</a:t>
            </a:r>
          </a:p>
          <a:p>
            <a:r>
              <a:rPr lang="en-US" dirty="0" smtClean="0"/>
              <a:t> </a:t>
            </a:r>
            <a:r>
              <a:rPr lang="en-US" dirty="0" smtClean="0"/>
              <a:t>It is important to note that continuous work teams may revert to prior stages when new people are added to the team.</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t>
            </a:r>
            <a:r>
              <a:rPr lang="en-US" dirty="0" smtClean="0"/>
              <a:t>SYNERGY vs. LOAFING</a:t>
            </a:r>
            <a:endParaRPr lang="en-US" dirty="0"/>
          </a:p>
        </p:txBody>
      </p:sp>
      <p:sp>
        <p:nvSpPr>
          <p:cNvPr id="3" name="Content Placeholder 2"/>
          <p:cNvSpPr>
            <a:spLocks noGrp="1"/>
          </p:cNvSpPr>
          <p:nvPr>
            <p:ph idx="1"/>
          </p:nvPr>
        </p:nvSpPr>
        <p:spPr/>
        <p:txBody>
          <a:bodyPr/>
          <a:lstStyle/>
          <a:p>
            <a:r>
              <a:rPr lang="en-US" dirty="0" smtClean="0"/>
              <a:t>Social loafing describes the tendency of individuals to put forth less effort when they are part of a group. </a:t>
            </a:r>
            <a:endParaRPr lang="en-US" dirty="0" smtClean="0"/>
          </a:p>
          <a:p>
            <a:r>
              <a:rPr lang="en-US" dirty="0" smtClean="0"/>
              <a:t>Because </a:t>
            </a:r>
            <a:r>
              <a:rPr lang="en-US" dirty="0" smtClean="0"/>
              <a:t>all members of the group are pooling their effort to achieve a common goal, each member of the group contributes less than they would if they were individually responsible.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a:bodyPr>
          <a:lstStyle/>
          <a:p>
            <a:r>
              <a:rPr lang="en-US" dirty="0" smtClean="0"/>
              <a:t>Synergy usually arises when two persons with different complementary skills cooperate. In business, cooperation of people with </a:t>
            </a:r>
            <a:r>
              <a:rPr lang="en-US" dirty="0" smtClean="0"/>
              <a:t>organizational </a:t>
            </a:r>
            <a:r>
              <a:rPr lang="en-US" dirty="0" smtClean="0"/>
              <a:t>and technical skills happens very often</a:t>
            </a:r>
            <a:r>
              <a:rPr lang="en-US" dirty="0" smtClean="0"/>
              <a:t>.</a:t>
            </a:r>
          </a:p>
          <a:p>
            <a:r>
              <a:rPr lang="en-US" dirty="0" smtClean="0"/>
              <a:t>In </a:t>
            </a:r>
            <a:r>
              <a:rPr lang="en-US" dirty="0" smtClean="0"/>
              <a:t>general, the most common reason why people cooperate is that it brings a synergy. On the other hand, people tend to specialize just to be able to form groups with high synergy </a:t>
            </a:r>
            <a:endParaRPr lang="en-US" dirty="0" smtClean="0"/>
          </a:p>
          <a:p>
            <a:r>
              <a:rPr lang="en-US" dirty="0" smtClean="0"/>
              <a:t>Example: Two teams in System Administration working together to combine technical and organizational skills in order to better the client experience, thus creating synergy.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01770" y="115275"/>
            <a:ext cx="8308657" cy="6588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Groups have many motivational aspects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Group members are more likely to participate in decision-making and problem-solving activities leading to empowerment and increased productivity.</a:t>
            </a:r>
          </a:p>
          <a:p>
            <a:r>
              <a:rPr lang="en-US" dirty="0" smtClean="0"/>
              <a:t>Groups complete most of the work in an organization</a:t>
            </a:r>
          </a:p>
          <a:p>
            <a:r>
              <a:rPr lang="en-US" dirty="0" smtClean="0"/>
              <a:t>Thus , the effectiveness of the organization is limited by the effectiveness of its groups.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CONDITIONS THAT INFLUENCE GROUP</a:t>
            </a:r>
            <a:br>
              <a:rPr lang="en-US" dirty="0" smtClean="0"/>
            </a:br>
            <a:r>
              <a:rPr lang="en-US" dirty="0" smtClean="0"/>
              <a:t>DYNAMICS</a:t>
            </a:r>
            <a:endParaRPr lang="en-US" dirty="0"/>
          </a:p>
        </p:txBody>
      </p:sp>
      <p:sp>
        <p:nvSpPr>
          <p:cNvPr id="3" name="Content Placeholder 2"/>
          <p:cNvSpPr>
            <a:spLocks noGrp="1"/>
          </p:cNvSpPr>
          <p:nvPr>
            <p:ph idx="1"/>
          </p:nvPr>
        </p:nvSpPr>
        <p:spPr/>
        <p:txBody>
          <a:bodyPr/>
          <a:lstStyle/>
          <a:p>
            <a:r>
              <a:rPr lang="en-US" dirty="0" smtClean="0"/>
              <a:t>Seating</a:t>
            </a:r>
          </a:p>
          <a:p>
            <a:r>
              <a:rPr lang="en-US" dirty="0" smtClean="0"/>
              <a:t>Size</a:t>
            </a:r>
          </a:p>
          <a:p>
            <a:r>
              <a:rPr lang="en-US" dirty="0" smtClean="0"/>
              <a:t>Membership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FB0A42-4890-4029-A6B1-FAEED58644CE}"/>
</file>

<file path=customXml/itemProps2.xml><?xml version="1.0" encoding="utf-8"?>
<ds:datastoreItem xmlns:ds="http://schemas.openxmlformats.org/officeDocument/2006/customXml" ds:itemID="{EFBB3327-C00C-4265-BF03-E20F87EF2315}"/>
</file>

<file path=customXml/itemProps3.xml><?xml version="1.0" encoding="utf-8"?>
<ds:datastoreItem xmlns:ds="http://schemas.openxmlformats.org/officeDocument/2006/customXml" ds:itemID="{C596599C-E4E6-463A-B09B-10A3113F3688}"/>
</file>

<file path=docProps/app.xml><?xml version="1.0" encoding="utf-8"?>
<Properties xmlns="http://schemas.openxmlformats.org/officeDocument/2006/extended-properties" xmlns:vt="http://schemas.openxmlformats.org/officeDocument/2006/docPropsVTypes">
  <TotalTime>435</TotalTime>
  <Words>3012</Words>
  <Application>Microsoft Office PowerPoint</Application>
  <PresentationFormat>On-screen Show (4:3)</PresentationFormat>
  <Paragraphs>249</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   GROUP BEHAVIOR AND TEAM DEVELOPMENT</vt:lpstr>
      <vt:lpstr>What is a Group? </vt:lpstr>
      <vt:lpstr> Characteristics of a Group </vt:lpstr>
      <vt:lpstr>Group Dynamics </vt:lpstr>
      <vt:lpstr>Slide 5</vt:lpstr>
      <vt:lpstr>Why it is important in organization</vt:lpstr>
      <vt:lpstr>Slide 7</vt:lpstr>
      <vt:lpstr>Groups have many motivational aspects </vt:lpstr>
      <vt:lpstr>PHYSICAL CONDITIONS THAT INFLUENCE GROUP DYNAMICS</vt:lpstr>
      <vt:lpstr>STAGES OF GROUP DEVELOPMENT</vt:lpstr>
      <vt:lpstr>Mutual Acceptance</vt:lpstr>
      <vt:lpstr>DECISION MAKING</vt:lpstr>
      <vt:lpstr>Motivation and Commitment</vt:lpstr>
      <vt:lpstr>Slide 14</vt:lpstr>
      <vt:lpstr>Control and Sanctions</vt:lpstr>
      <vt:lpstr>Slide 16</vt:lpstr>
      <vt:lpstr>FORMAL GROUPS</vt:lpstr>
      <vt:lpstr>COMMAND GROUPS </vt:lpstr>
      <vt:lpstr>TASK GROUPS  </vt:lpstr>
      <vt:lpstr>FUNCTIONAL GROUP  </vt:lpstr>
      <vt:lpstr>INFORMAL GROUPS …  </vt:lpstr>
      <vt:lpstr>INFORMAL GROUPS … </vt:lpstr>
      <vt:lpstr>INTEREST GROUPS </vt:lpstr>
      <vt:lpstr>FRIENDSHIP GROUPS </vt:lpstr>
      <vt:lpstr> REFERENCE GROUP</vt:lpstr>
      <vt:lpstr>REFERENCE GROUP…  </vt:lpstr>
      <vt:lpstr>Slide 27</vt:lpstr>
      <vt:lpstr>Group properties</vt:lpstr>
      <vt:lpstr>Roles</vt:lpstr>
      <vt:lpstr>Roles</vt:lpstr>
      <vt:lpstr>Roles</vt:lpstr>
      <vt:lpstr>Norms</vt:lpstr>
      <vt:lpstr>Status</vt:lpstr>
      <vt:lpstr>Size</vt:lpstr>
      <vt:lpstr>GROUP COHESIVENESS</vt:lpstr>
      <vt:lpstr>FACTORS PROMOTING COHESIVENESS</vt:lpstr>
      <vt:lpstr>Slide 37</vt:lpstr>
      <vt:lpstr>Theories of group formation</vt:lpstr>
      <vt:lpstr>Propinquity Theory</vt:lpstr>
      <vt:lpstr>Propinquity Theory</vt:lpstr>
      <vt:lpstr>Homan’s theory</vt:lpstr>
      <vt:lpstr>Balance Theory</vt:lpstr>
      <vt:lpstr>Slide 43</vt:lpstr>
      <vt:lpstr>Exchange Theory</vt:lpstr>
      <vt:lpstr>Slide 45</vt:lpstr>
      <vt:lpstr>Slide 46</vt:lpstr>
      <vt:lpstr>Slide 47</vt:lpstr>
      <vt:lpstr>Slide 48</vt:lpstr>
      <vt:lpstr>Types of Work Team</vt:lpstr>
      <vt:lpstr>PROBLEM SOLVING TEAM</vt:lpstr>
      <vt:lpstr>SELF-MANAGED TEAMS</vt:lpstr>
      <vt:lpstr>SELF-MANAGED TEAMS</vt:lpstr>
      <vt:lpstr>CROSS FUNCTIONAL TEAM</vt:lpstr>
      <vt:lpstr>CROSS-FUNCTIONAL TEAMS</vt:lpstr>
      <vt:lpstr>Slide 55</vt:lpstr>
      <vt:lpstr>Slide 56</vt:lpstr>
      <vt:lpstr>Slide 57</vt:lpstr>
      <vt:lpstr>FORMING STAGE</vt:lpstr>
      <vt:lpstr>STORMING STAGE</vt:lpstr>
      <vt:lpstr>Slide 60</vt:lpstr>
      <vt:lpstr>NORMING STAGE</vt:lpstr>
      <vt:lpstr>Slide 62</vt:lpstr>
      <vt:lpstr>PERFORMING STAGE</vt:lpstr>
      <vt:lpstr>Slide 64</vt:lpstr>
      <vt:lpstr>ADJOURNING STAGE</vt:lpstr>
      <vt:lpstr>Slide 66</vt:lpstr>
      <vt:lpstr>GROUP SYNERGY vs. LOAFING</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monica</dc:creator>
  <cp:lastModifiedBy>DR Priyanka</cp:lastModifiedBy>
  <cp:revision>58</cp:revision>
  <dcterms:created xsi:type="dcterms:W3CDTF">2017-11-06T06:32:50Z</dcterms:created>
  <dcterms:modified xsi:type="dcterms:W3CDTF">2019-11-08T05:54:25Z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