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sldIdLst>
    <p:sldId id="275" r:id="rId2"/>
    <p:sldId id="307" r:id="rId3"/>
    <p:sldId id="304" r:id="rId4"/>
    <p:sldId id="308" r:id="rId5"/>
    <p:sldId id="311" r:id="rId6"/>
    <p:sldId id="309" r:id="rId7"/>
    <p:sldId id="310" r:id="rId8"/>
    <p:sldId id="321" r:id="rId9"/>
    <p:sldId id="343" r:id="rId10"/>
    <p:sldId id="322" r:id="rId11"/>
    <p:sldId id="323" r:id="rId12"/>
    <p:sldId id="288" r:id="rId13"/>
    <p:sldId id="312" r:id="rId14"/>
    <p:sldId id="328" r:id="rId15"/>
    <p:sldId id="315" r:id="rId16"/>
    <p:sldId id="317" r:id="rId17"/>
    <p:sldId id="316" r:id="rId18"/>
  </p:sldIdLst>
  <p:sldSz cx="10080625" cy="7559675"/>
  <p:notesSz cx="7556500" cy="10691813"/>
  <p:defaultTextStyle>
    <a:defPPr>
      <a:defRPr lang="en-GB"/>
    </a:defPPr>
    <a:lvl1pPr algn="l" defTabSz="449263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Luxi Sans" pitchFamily="16" charset="0"/>
        <a:ea typeface="+mn-ea"/>
        <a:cs typeface="+mn-cs"/>
      </a:defRPr>
    </a:lvl1pPr>
    <a:lvl2pPr marL="742950" indent="-285750" algn="l" defTabSz="449263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Luxi Sans" pitchFamily="16" charset="0"/>
        <a:ea typeface="+mn-ea"/>
        <a:cs typeface="+mn-cs"/>
      </a:defRPr>
    </a:lvl2pPr>
    <a:lvl3pPr marL="1143000" indent="-228600" algn="l" defTabSz="449263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Luxi Sans" pitchFamily="16" charset="0"/>
        <a:ea typeface="+mn-ea"/>
        <a:cs typeface="+mn-cs"/>
      </a:defRPr>
    </a:lvl3pPr>
    <a:lvl4pPr marL="1600200" indent="-228600" algn="l" defTabSz="449263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Luxi Sans" pitchFamily="16" charset="0"/>
        <a:ea typeface="+mn-ea"/>
        <a:cs typeface="+mn-cs"/>
      </a:defRPr>
    </a:lvl4pPr>
    <a:lvl5pPr marL="2057400" indent="-228600" algn="l" defTabSz="449263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Luxi Sans" pitchFamily="1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xi Sans" pitchFamily="1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xi Sans" pitchFamily="1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xi Sans" pitchFamily="1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xi Sans" pitchFamily="1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FF0066"/>
    <a:srgbClr val="008000"/>
    <a:srgbClr val="009900"/>
    <a:srgbClr val="FFFF99"/>
    <a:srgbClr val="FF6600"/>
    <a:srgbClr val="800080"/>
    <a:srgbClr val="33CC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647" autoAdjust="0"/>
    <p:restoredTop sz="92319" autoAdjust="0"/>
  </p:normalViewPr>
  <p:slideViewPr>
    <p:cSldViewPr>
      <p:cViewPr varScale="1">
        <p:scale>
          <a:sx n="57" d="100"/>
          <a:sy n="57" d="100"/>
        </p:scale>
        <p:origin x="-1636" y="-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2025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6600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Luxi Sans" pitchFamily="16" charset="0"/>
                <a:cs typeface="Luxi Sans" pitchFamily="16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6725" y="0"/>
            <a:ext cx="3276600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Luxi Sans" pitchFamily="16" charset="0"/>
                <a:cs typeface="Luxi Sans" pitchFamily="16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8413"/>
            <a:ext cx="3276600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Luxi Sans" pitchFamily="16" charset="0"/>
                <a:cs typeface="Luxi Sans" pitchFamily="16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6725" y="10158413"/>
            <a:ext cx="3276600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Luxi Sans" pitchFamily="16" charset="0"/>
                <a:cs typeface="Luxi Sans" pitchFamily="16" charset="0"/>
              </a:defRPr>
            </a:lvl1pPr>
          </a:lstStyle>
          <a:p>
            <a:pPr>
              <a:defRPr/>
            </a:pPr>
            <a:fld id="{340FB892-BF4D-4960-9506-5F520E1E2A9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B154C6-B25B-48B3-B37F-7254C44267FC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08063" y="5078413"/>
            <a:ext cx="5540375" cy="48117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D2C8572-2C27-44B1-9EED-A61B05CC55BC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08063" y="5078413"/>
            <a:ext cx="5540375" cy="48117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A2263EC-5EB4-4CE3-AA19-C9A21B398159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849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49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08063" y="5078413"/>
            <a:ext cx="5540375" cy="48117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E70D3-ADB4-4485-A3E4-06215FE74E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360A1-E2E1-4154-B626-414ACA05828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03C81-E890-4C77-8C85-14152AD5773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8C16B-DA63-44F1-BCD9-12ECCAF63FC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B173A-0240-481D-8D9F-27375711E19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75F13-F91B-44C7-86AA-8A53B38F45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0BB37-959C-470C-9CAA-252ADC37539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736FC-F13C-497C-A8FE-442C59954A9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8C7E2-3574-4653-A149-897DB68781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6661A-C76A-4910-B5A4-4CFA89B835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043BD-B48A-4A39-9F07-BD2357A36C6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016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36BE30D-F0F5-406C-99A2-21EA28BB9A6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Luxi Sans" pitchFamily="16" charset="0"/>
          <a:ea typeface="Luxi Sans" pitchFamily="16" charset="0"/>
          <a:cs typeface="Luxi Sans" pitchFamily="16" charset="0"/>
        </a:defRPr>
      </a:lvl2pPr>
      <a:lvl3pPr algn="ctr" defTabSz="449263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Luxi Sans" pitchFamily="16" charset="0"/>
          <a:ea typeface="Luxi Sans" pitchFamily="16" charset="0"/>
          <a:cs typeface="Luxi Sans" pitchFamily="16" charset="0"/>
        </a:defRPr>
      </a:lvl3pPr>
      <a:lvl4pPr algn="ctr" defTabSz="449263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Luxi Sans" pitchFamily="16" charset="0"/>
          <a:ea typeface="Luxi Sans" pitchFamily="16" charset="0"/>
          <a:cs typeface="Luxi Sans" pitchFamily="16" charset="0"/>
        </a:defRPr>
      </a:lvl4pPr>
      <a:lvl5pPr algn="ctr" defTabSz="449263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Luxi Sans" pitchFamily="16" charset="0"/>
          <a:ea typeface="Luxi Sans" pitchFamily="16" charset="0"/>
          <a:cs typeface="Luxi Sans" pitchFamily="16" charset="0"/>
        </a:defRPr>
      </a:lvl5pPr>
      <a:lvl6pPr marL="2514600" indent="-228600" algn="ctr" defTabSz="449263" rtl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Luxi Sans" pitchFamily="16" charset="0"/>
          <a:ea typeface="Luxi Sans" pitchFamily="16" charset="0"/>
          <a:cs typeface="Luxi Sans" pitchFamily="16" charset="0"/>
        </a:defRPr>
      </a:lvl6pPr>
      <a:lvl7pPr marL="2971800" indent="-228600" algn="ctr" defTabSz="449263" rtl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Luxi Sans" pitchFamily="16" charset="0"/>
          <a:ea typeface="Luxi Sans" pitchFamily="16" charset="0"/>
          <a:cs typeface="Luxi Sans" pitchFamily="16" charset="0"/>
        </a:defRPr>
      </a:lvl7pPr>
      <a:lvl8pPr marL="3429000" indent="-228600" algn="ctr" defTabSz="449263" rtl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Luxi Sans" pitchFamily="16" charset="0"/>
          <a:ea typeface="Luxi Sans" pitchFamily="16" charset="0"/>
          <a:cs typeface="Luxi Sans" pitchFamily="16" charset="0"/>
        </a:defRPr>
      </a:lvl8pPr>
      <a:lvl9pPr marL="3886200" indent="-228600" algn="ctr" defTabSz="449263" rtl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Luxi Sans" pitchFamily="16" charset="0"/>
          <a:ea typeface="Luxi Sans" pitchFamily="16" charset="0"/>
          <a:cs typeface="Luxi Sans" pitchFamily="16" charset="0"/>
        </a:defRPr>
      </a:lvl9pPr>
    </p:titleStyle>
    <p:bodyStyle>
      <a:lvl1pPr marL="342900" indent="-342900" algn="l" defTabSz="449263" rtl="0" eaLnBrk="0" fontAlgn="base" hangingPunct="0">
        <a:lnSpc>
          <a:spcPct val="95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5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5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5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Diagonal Corner Rectangle 1"/>
          <p:cNvSpPr/>
          <p:nvPr/>
        </p:nvSpPr>
        <p:spPr>
          <a:xfrm>
            <a:off x="1785576" y="2747957"/>
            <a:ext cx="6613333" cy="1794384"/>
          </a:xfrm>
          <a:prstGeom prst="snip2Diag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0" scaled="1"/>
            <a:tileRect/>
          </a:gradFill>
          <a:ln w="57150">
            <a:solidFill>
              <a:srgbClr val="00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241300" dist="50800" dir="5400000" sx="93000" sy="93000" algn="ctr" rotWithShape="0">
              <a:srgbClr val="000000">
                <a:alpha val="74000"/>
              </a:srgbClr>
            </a:outerShdw>
          </a:effectLst>
          <a:scene3d>
            <a:camera prst="orthographicFront"/>
            <a:lightRig rig="threePt" dir="t"/>
          </a:scene3d>
          <a:sp3d extrusionH="38100"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>
              <a:buFont typeface="Times New Roman" pitchFamily="16" charset="0"/>
              <a:buNone/>
              <a:defRPr/>
            </a:pPr>
            <a:r>
              <a:rPr lang="en-NZ" sz="53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66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AJAX and PHP</a:t>
            </a:r>
            <a:endParaRPr lang="en-US" sz="53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66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11354" y="4922845"/>
            <a:ext cx="6063815" cy="554979"/>
          </a:xfrm>
          <a:prstGeom prst="rect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  <a:tileRect r="-100000" b="-100000"/>
          </a:gradFill>
          <a:ln w="57150">
            <a:solidFill>
              <a:srgbClr val="0066FF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100794" tIns="50397" rIns="100794" bIns="50397">
            <a:spAutoFit/>
          </a:bodyPr>
          <a:lstStyle/>
          <a:p>
            <a:pPr>
              <a:buFont typeface="Times New Roman" pitchFamily="16" charset="0"/>
              <a:buNone/>
              <a:defRPr/>
            </a:pPr>
            <a:r>
              <a:rPr lang="en-NZ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XHTML, </a:t>
            </a:r>
            <a:r>
              <a:rPr lang="en-NZ" sz="3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Javascript</a:t>
            </a:r>
            <a:r>
              <a:rPr lang="en-NZ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AJAX, PHP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1300" y="1114425"/>
            <a:ext cx="9644063" cy="360045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To get data on the server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XMLHttpRequest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provides two methods:</a:t>
            </a:r>
          </a:p>
          <a:p>
            <a:pPr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open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create a connection.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send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send a request to the server.</a:t>
            </a:r>
          </a:p>
          <a:p>
            <a:pPr lvl="1"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Data furnished by the server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will be found in the attributes of the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XMLHttpRequest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object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2">
              <a:buFont typeface="Arial" pitchFamily="34" charset="0"/>
              <a:buChar char="•"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responseXml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for an </a:t>
            </a:r>
            <a:r>
              <a: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XML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file or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responseText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for a </a:t>
            </a:r>
            <a:r>
              <a: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plain text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en-NZ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98425" y="136525"/>
            <a:ext cx="9898063" cy="814388"/>
          </a:xfrm>
          <a:prstGeom prst="rect">
            <a:avLst/>
          </a:prstGeom>
          <a:gradFill rotWithShape="1">
            <a:gsLst>
              <a:gs pos="0">
                <a:srgbClr val="3333CC"/>
              </a:gs>
              <a:gs pos="100000">
                <a:srgbClr val="3333CC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miter lim="800000"/>
          </a:ln>
        </p:spPr>
        <p:txBody>
          <a:bodyPr anchorCtr="1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4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How does </a:t>
            </a:r>
            <a:r>
              <a:rPr lang="en-US" sz="44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AJAX</a:t>
            </a:r>
            <a:r>
              <a:rPr lang="en-US" sz="4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 work?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82563" y="2065338"/>
          <a:ext cx="9755220" cy="2301240"/>
        </p:xfrm>
        <a:graphic>
          <a:graphicData uri="http://schemas.openxmlformats.org/drawingml/2006/table">
            <a:tbl>
              <a:tblPr/>
              <a:tblGrid>
                <a:gridCol w="2325668"/>
                <a:gridCol w="7429552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 err="1"/>
                        <a:t>readyState</a:t>
                      </a:r>
                      <a:endParaRPr lang="en-US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value ranges from 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0 to </a:t>
                      </a:r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4,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means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"ready".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status</a:t>
                      </a:r>
                      <a:endParaRPr lang="en-US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200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means </a:t>
                      </a:r>
                      <a:r>
                        <a:rPr lang="en-US" dirty="0"/>
                        <a:t>OK</a:t>
                      </a:r>
                      <a:br>
                        <a:rPr lang="en-US" dirty="0"/>
                      </a:b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404</a:t>
                      </a:r>
                      <a:r>
                        <a:rPr lang="en-US" dirty="0"/>
                        <a:t> if the page is not found.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responseText</a:t>
                      </a:r>
                      <a:endParaRPr lang="en-US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holds loaded data as a string of characters.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responseXml</a:t>
                      </a:r>
                      <a:endParaRPr lang="en-US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holds an XML loaded file, DOM's method allows to extract data.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onreadystatechange</a:t>
                      </a:r>
                      <a:endParaRPr lang="en-US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 that takes a 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function</a:t>
                      </a:r>
                      <a:r>
                        <a:rPr lang="en-US" dirty="0"/>
                        <a:t> as value that is invoked when the </a:t>
                      </a:r>
                      <a:r>
                        <a:rPr lang="en-US" b="1" dirty="0" err="1">
                          <a:solidFill>
                            <a:srgbClr val="0000FF"/>
                          </a:solidFill>
                        </a:rPr>
                        <a:t>readystatechange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event</a:t>
                      </a:r>
                      <a:r>
                        <a:rPr lang="en-US" dirty="0"/>
                        <a:t> is dispatched.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382" name="Rectangle 1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/>
            <a:endParaRPr 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182563" y="179388"/>
            <a:ext cx="9715500" cy="814387"/>
          </a:xfrm>
          <a:prstGeom prst="rect">
            <a:avLst/>
          </a:prstGeom>
          <a:gradFill rotWithShape="1">
            <a:gsLst>
              <a:gs pos="0">
                <a:srgbClr val="3333CC"/>
              </a:gs>
              <a:gs pos="100000">
                <a:srgbClr val="3333CC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miter lim="800000"/>
          </a:ln>
        </p:spPr>
        <p:txBody>
          <a:bodyPr anchorCtr="1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44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XMLHttpRequest</a:t>
            </a:r>
            <a:r>
              <a:rPr lang="en-US" sz="4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 object</a:t>
            </a:r>
          </a:p>
        </p:txBody>
      </p:sp>
      <p:sp>
        <p:nvSpPr>
          <p:cNvPr id="15384" name="TextBox 5"/>
          <p:cNvSpPr txBox="1">
            <a:spLocks noChangeArrowheads="1"/>
          </p:cNvSpPr>
          <p:nvPr/>
        </p:nvSpPr>
        <p:spPr bwMode="auto">
          <a:xfrm>
            <a:off x="6183313" y="6923088"/>
            <a:ext cx="3570287" cy="355600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http://www.xul.fr/en-xml-ajax.html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188" y="4994275"/>
            <a:ext cx="8358187" cy="1330325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 eaLnBrk="0">
              <a:defRPr/>
            </a:pPr>
            <a:r>
              <a:rPr lang="en-NZ" sz="2800" dirty="0">
                <a:latin typeface="Arial" pitchFamily="34" charset="0"/>
                <a:cs typeface="Arial" pitchFamily="34" charset="0"/>
              </a:rPr>
              <a:t>These are the </a:t>
            </a:r>
            <a:r>
              <a:rPr lang="en-NZ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properties</a:t>
            </a:r>
            <a:r>
              <a:rPr lang="en-NZ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NZ" sz="2800" dirty="0">
                <a:latin typeface="Arial" pitchFamily="34" charset="0"/>
                <a:cs typeface="Arial" pitchFamily="34" charset="0"/>
              </a:rPr>
              <a:t>of an </a:t>
            </a:r>
            <a:r>
              <a:rPr lang="en-NZ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XMLHttpRequest</a:t>
            </a:r>
            <a:r>
              <a:rPr lang="en-NZ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object</a:t>
            </a:r>
            <a:r>
              <a:rPr lang="en-NZ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NZ" sz="2800" dirty="0">
                <a:latin typeface="Arial" pitchFamily="34" charset="0"/>
                <a:cs typeface="Arial" pitchFamily="34" charset="0"/>
              </a:rPr>
              <a:t>that we are going to utilise to retrieve a response from the server.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Diagonal Corner Rectangle 1"/>
          <p:cNvSpPr/>
          <p:nvPr/>
        </p:nvSpPr>
        <p:spPr>
          <a:xfrm>
            <a:off x="1396974" y="1065193"/>
            <a:ext cx="7215238" cy="1643074"/>
          </a:xfrm>
          <a:prstGeom prst="snip2DiagRect">
            <a:avLst/>
          </a:prstGeom>
          <a:gradFill flip="none" rotWithShape="1">
            <a:gsLst>
              <a:gs pos="0">
                <a:srgbClr val="001E00"/>
              </a:gs>
              <a:gs pos="50000">
                <a:srgbClr val="19C602"/>
              </a:gs>
              <a:gs pos="100000">
                <a:srgbClr val="CCFFFF"/>
              </a:gs>
            </a:gsLst>
            <a:lin ang="0" scaled="1"/>
            <a:tileRect/>
          </a:gradFill>
          <a:ln w="57150">
            <a:solidFill>
              <a:srgbClr val="00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241300" dist="50800" dir="5400000" sx="93000" sy="93000" algn="ctr" rotWithShape="0">
              <a:srgbClr val="000000">
                <a:alpha val="74000"/>
              </a:srgbClr>
            </a:outerShdw>
          </a:effectLst>
          <a:scene3d>
            <a:camera prst="orthographicFront"/>
            <a:lightRig rig="threePt" dir="t"/>
          </a:scene3d>
          <a:sp3d extrusionH="38100"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3" tIns="50392" rIns="100783" bIns="50392" anchor="ctr"/>
          <a:lstStyle/>
          <a:p>
            <a:pPr algn="ctr">
              <a:buFont typeface="Times New Roman" pitchFamily="16" charset="0"/>
              <a:buNone/>
              <a:defRPr/>
            </a:pPr>
            <a:r>
              <a:rPr lang="en-NZ" sz="53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PHP-</a:t>
            </a:r>
            <a:r>
              <a:rPr lang="en-NZ" sz="53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MySQL</a:t>
            </a:r>
            <a:r>
              <a:rPr lang="en-NZ" sz="53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-AJAX</a:t>
            </a:r>
          </a:p>
          <a:p>
            <a:pPr algn="ctr">
              <a:buFont typeface="Times New Roman" pitchFamily="16" charset="0"/>
              <a:buNone/>
              <a:defRPr/>
            </a:pPr>
            <a:r>
              <a:rPr lang="en-NZ" sz="53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Example #1</a:t>
            </a:r>
            <a:endParaRPr lang="en-US" sz="53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039938" y="3708400"/>
            <a:ext cx="6000750" cy="2714625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/>
          <a:lstStyle/>
          <a:p>
            <a:pPr marL="342900" indent="-342900">
              <a:spcAft>
                <a:spcPts val="1425"/>
              </a:spcAft>
              <a:buFont typeface="Arial" pitchFamily="34" charset="0"/>
              <a:buChar char="•"/>
              <a:defRPr/>
            </a:pPr>
            <a:r>
              <a:rPr lang="en-NZ" sz="3200" b="1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MySQL</a:t>
            </a:r>
            <a:r>
              <a:rPr lang="en-NZ" sz="32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database </a:t>
            </a:r>
            <a:r>
              <a:rPr lang="en-NZ" sz="32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NZ" sz="32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*.sql</a:t>
            </a:r>
            <a:r>
              <a:rPr lang="en-NZ" sz="32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342900" indent="-342900">
              <a:spcAft>
                <a:spcPts val="1425"/>
              </a:spcAft>
              <a:buFont typeface="Arial" pitchFamily="34" charset="0"/>
              <a:buChar char="•"/>
              <a:defRPr/>
            </a:pPr>
            <a:r>
              <a:rPr lang="en-NZ" sz="32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PHP script </a:t>
            </a:r>
            <a:r>
              <a:rPr lang="en-NZ" sz="32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NZ" sz="32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*.php</a:t>
            </a:r>
            <a:r>
              <a:rPr lang="en-NZ" sz="32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NZ" sz="3200" b="1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>
              <a:spcAft>
                <a:spcPts val="1425"/>
              </a:spcAft>
              <a:buFont typeface="Arial" pitchFamily="34" charset="0"/>
              <a:buChar char="•"/>
              <a:defRPr/>
            </a:pPr>
            <a:r>
              <a:rPr lang="en-NZ" sz="32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HTML document </a:t>
            </a:r>
            <a:r>
              <a:rPr lang="en-NZ" sz="32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NZ" sz="32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*.htm</a:t>
            </a:r>
            <a:r>
              <a:rPr lang="en-NZ" sz="32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NZ" sz="3200" b="1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>
              <a:spcAft>
                <a:spcPts val="1425"/>
              </a:spcAft>
              <a:buFont typeface="Arial" pitchFamily="34" charset="0"/>
              <a:buChar char="•"/>
              <a:defRPr/>
            </a:pPr>
            <a:r>
              <a:rPr lang="en-NZ" sz="3200" b="1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Javascript</a:t>
            </a:r>
            <a:r>
              <a:rPr lang="en-NZ" sz="32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(</a:t>
            </a:r>
            <a:r>
              <a:rPr lang="en-NZ" sz="32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*.js</a:t>
            </a:r>
            <a:r>
              <a:rPr lang="en-NZ" sz="32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)</a:t>
            </a: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2039938" y="3109913"/>
            <a:ext cx="1285875" cy="554037"/>
          </a:xfrm>
          <a:prstGeom prst="rect">
            <a:avLst/>
          </a:prstGeom>
          <a:solidFill>
            <a:srgbClr val="00B0F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1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2800" b="1">
                <a:solidFill>
                  <a:srgbClr val="000000"/>
                </a:solidFill>
                <a:latin typeface="Arial" charset="0"/>
                <a:cs typeface="Arial" charset="0"/>
              </a:rPr>
              <a:t>Files</a:t>
            </a:r>
          </a:p>
        </p:txBody>
      </p:sp>
      <p:sp>
        <p:nvSpPr>
          <p:cNvPr id="5" name="Line Callout 1 4"/>
          <p:cNvSpPr>
            <a:spLocks/>
          </p:cNvSpPr>
          <p:nvPr/>
        </p:nvSpPr>
        <p:spPr bwMode="auto">
          <a:xfrm>
            <a:off x="6651625" y="6280150"/>
            <a:ext cx="3429000" cy="1143000"/>
          </a:xfrm>
          <a:prstGeom prst="borderCallout1">
            <a:avLst>
              <a:gd name="adj1" fmla="val 45694"/>
              <a:gd name="adj2" fmla="val 986"/>
              <a:gd name="adj3" fmla="val -132190"/>
              <a:gd name="adj4" fmla="val -77356"/>
            </a:avLst>
          </a:prstGeom>
          <a:solidFill>
            <a:srgbClr val="92D050"/>
          </a:solidFill>
          <a:ln w="25400" algn="ctr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pPr algn="ctr"/>
            <a:r>
              <a:rPr lang="en-NZ" b="1"/>
              <a:t>Communicates with the MySQL server to retrieve records based on a user’s query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4188" y="1181100"/>
            <a:ext cx="5838825" cy="36957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6875" y="6065838"/>
            <a:ext cx="9388475" cy="1241425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 eaLnBrk="0">
              <a:defRPr/>
            </a:pPr>
            <a:r>
              <a:rPr lang="en-NZ" sz="2600" dirty="0">
                <a:latin typeface="Arial" pitchFamily="34" charset="0"/>
                <a:cs typeface="Arial" pitchFamily="34" charset="0"/>
              </a:rPr>
              <a:t>The database is </a:t>
            </a:r>
            <a:r>
              <a:rPr lang="en-NZ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queried</a:t>
            </a:r>
            <a:r>
              <a:rPr lang="en-NZ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NZ" sz="2600" dirty="0">
                <a:latin typeface="Arial" pitchFamily="34" charset="0"/>
                <a:cs typeface="Arial" pitchFamily="34" charset="0"/>
              </a:rPr>
              <a:t>when the </a:t>
            </a:r>
            <a:r>
              <a:rPr lang="en-NZ" sz="26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user interacts </a:t>
            </a:r>
            <a:r>
              <a:rPr lang="en-NZ" sz="2600" dirty="0">
                <a:latin typeface="Arial" pitchFamily="34" charset="0"/>
                <a:cs typeface="Arial" pitchFamily="34" charset="0"/>
              </a:rPr>
              <a:t>with the application, delivering accurate information without the inconvenience of a page reload.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182563" y="107950"/>
            <a:ext cx="9715500" cy="957263"/>
          </a:xfrm>
          <a:prstGeom prst="rect">
            <a:avLst/>
          </a:prstGeom>
          <a:gradFill rotWithShape="1">
            <a:gsLst>
              <a:gs pos="0">
                <a:srgbClr val="3333CC"/>
              </a:gs>
              <a:gs pos="100000">
                <a:srgbClr val="3333CC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miter lim="800000"/>
          </a:ln>
        </p:spPr>
        <p:txBody>
          <a:bodyPr anchorCtr="1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44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Database</a:t>
            </a:r>
            <a:r>
              <a:rPr lang="en-US" sz="4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 Stock Example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6875" y="5038725"/>
            <a:ext cx="9388475" cy="862013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 eaLnBrk="0">
              <a:defRPr/>
            </a:pPr>
            <a:r>
              <a:rPr lang="en-NZ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AJAX</a:t>
            </a:r>
            <a:r>
              <a:rPr lang="en-NZ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NZ" sz="2600" dirty="0">
                <a:latin typeface="Arial" pitchFamily="34" charset="0"/>
                <a:cs typeface="Arial" pitchFamily="34" charset="0"/>
              </a:rPr>
              <a:t>can be used to </a:t>
            </a:r>
            <a:r>
              <a:rPr lang="en-NZ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run</a:t>
            </a:r>
            <a:r>
              <a:rPr lang="en-NZ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NZ" sz="2600" b="1" dirty="0">
                <a:latin typeface="Arial" pitchFamily="34" charset="0"/>
                <a:cs typeface="Arial" pitchFamily="34" charset="0"/>
              </a:rPr>
              <a:t>PHP scripts</a:t>
            </a:r>
            <a:r>
              <a:rPr lang="en-NZ" sz="2600" dirty="0">
                <a:latin typeface="Arial" pitchFamily="34" charset="0"/>
                <a:cs typeface="Arial" pitchFamily="34" charset="0"/>
              </a:rPr>
              <a:t> that obtain up-to-the-minute information stored on a database.</a:t>
            </a:r>
          </a:p>
        </p:txBody>
      </p:sp>
      <p:sp>
        <p:nvSpPr>
          <p:cNvPr id="17414" name="Right Brace 5"/>
          <p:cNvSpPr>
            <a:spLocks/>
          </p:cNvSpPr>
          <p:nvPr/>
        </p:nvSpPr>
        <p:spPr bwMode="auto">
          <a:xfrm>
            <a:off x="7397750" y="3422650"/>
            <a:ext cx="857250" cy="1500188"/>
          </a:xfrm>
          <a:prstGeom prst="rightBrace">
            <a:avLst>
              <a:gd name="adj1" fmla="val 8337"/>
              <a:gd name="adj2" fmla="val 50000"/>
            </a:avLst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83563" y="3922713"/>
            <a:ext cx="1347787" cy="619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script</a:t>
            </a:r>
          </a:p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Line Callout 1 7"/>
          <p:cNvSpPr>
            <a:spLocks/>
          </p:cNvSpPr>
          <p:nvPr/>
        </p:nvSpPr>
        <p:spPr bwMode="auto">
          <a:xfrm>
            <a:off x="6326188" y="2279650"/>
            <a:ext cx="3429000" cy="428625"/>
          </a:xfrm>
          <a:prstGeom prst="borderCallout1">
            <a:avLst>
              <a:gd name="adj1" fmla="val 46819"/>
              <a:gd name="adj2" fmla="val 4144"/>
              <a:gd name="adj3" fmla="val 77981"/>
              <a:gd name="adj4" fmla="val -49287"/>
            </a:avLst>
          </a:prstGeom>
          <a:solidFill>
            <a:srgbClr val="FFFF99"/>
          </a:solidFill>
          <a:ln w="25400" algn="ctr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pPr algn="ctr"/>
            <a:r>
              <a:rPr lang="en-NZ" b="1"/>
              <a:t>Contains the user’s query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Diagonal Corner Rectangle 1"/>
          <p:cNvSpPr/>
          <p:nvPr/>
        </p:nvSpPr>
        <p:spPr>
          <a:xfrm>
            <a:off x="1396974" y="2851143"/>
            <a:ext cx="7215238" cy="1357322"/>
          </a:xfrm>
          <a:prstGeom prst="snip2DiagRect">
            <a:avLst/>
          </a:prstGeom>
          <a:gradFill flip="none" rotWithShape="1">
            <a:gsLst>
              <a:gs pos="0">
                <a:srgbClr val="001E00"/>
              </a:gs>
              <a:gs pos="50000">
                <a:srgbClr val="19C602"/>
              </a:gs>
              <a:gs pos="100000">
                <a:srgbClr val="CCFFFF"/>
              </a:gs>
            </a:gsLst>
            <a:lin ang="0" scaled="1"/>
            <a:tileRect/>
          </a:gradFill>
          <a:ln w="57150">
            <a:solidFill>
              <a:srgbClr val="00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241300" dist="50800" dir="5400000" sx="93000" sy="93000" algn="ctr" rotWithShape="0">
              <a:srgbClr val="000000">
                <a:alpha val="74000"/>
              </a:srgbClr>
            </a:outerShdw>
          </a:effectLst>
          <a:scene3d>
            <a:camera prst="orthographicFront"/>
            <a:lightRig rig="threePt" dir="t"/>
          </a:scene3d>
          <a:sp3d extrusionH="38100"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3" tIns="50392" rIns="100783" bIns="50392" anchor="ctr"/>
          <a:lstStyle/>
          <a:p>
            <a:pPr algn="ctr">
              <a:buFont typeface="Times New Roman" pitchFamily="16" charset="0"/>
              <a:buNone/>
              <a:defRPr/>
            </a:pPr>
            <a:r>
              <a:rPr lang="en-NZ" sz="53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HTML </a:t>
            </a:r>
            <a:r>
              <a:rPr lang="en-NZ" sz="53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Document</a:t>
            </a:r>
            <a:endParaRPr lang="en-US" sz="53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00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25" y="2493963"/>
            <a:ext cx="3386138" cy="21431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5438" y="6637338"/>
            <a:ext cx="9755187" cy="862012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 eaLnBrk="0">
              <a:defRPr/>
            </a:pPr>
            <a:r>
              <a:rPr lang="en-NZ" sz="2600" dirty="0">
                <a:latin typeface="Arial" pitchFamily="34" charset="0"/>
                <a:cs typeface="Arial" pitchFamily="34" charset="0"/>
              </a:rPr>
              <a:t>We have two </a:t>
            </a:r>
            <a:r>
              <a:rPr lang="en-NZ" sz="2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Javascript</a:t>
            </a:r>
            <a:r>
              <a:rPr lang="en-NZ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files</a:t>
            </a:r>
            <a:r>
              <a:rPr lang="en-NZ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NZ" sz="2600" dirty="0">
                <a:latin typeface="Arial" pitchFamily="34" charset="0"/>
                <a:cs typeface="Arial" pitchFamily="34" charset="0"/>
              </a:rPr>
              <a:t>in our example.  They are loaded in the </a:t>
            </a:r>
            <a:r>
              <a:rPr lang="en-NZ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&lt;head&gt; </a:t>
            </a:r>
            <a:r>
              <a:rPr lang="en-NZ" sz="2600" dirty="0">
                <a:latin typeface="Arial" pitchFamily="34" charset="0"/>
                <a:cs typeface="Arial" pitchFamily="34" charset="0"/>
              </a:rPr>
              <a:t>section of our HTML file.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182563" y="-6350"/>
            <a:ext cx="9715500" cy="957263"/>
          </a:xfrm>
          <a:prstGeom prst="rect">
            <a:avLst/>
          </a:prstGeom>
          <a:gradFill rotWithShape="1">
            <a:gsLst>
              <a:gs pos="0">
                <a:srgbClr val="3333CC"/>
              </a:gs>
              <a:gs pos="100000">
                <a:srgbClr val="3333CC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miter lim="800000"/>
          </a:ln>
        </p:spPr>
        <p:txBody>
          <a:bodyPr anchorCtr="1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44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Database</a:t>
            </a:r>
            <a:r>
              <a:rPr lang="en-US" sz="4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 Stock Example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11563" y="1065213"/>
            <a:ext cx="6357937" cy="542925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/>
          <a:lstStyle/>
          <a:p>
            <a:pPr eaLnBrk="0">
              <a:lnSpc>
                <a:spcPct val="100000"/>
              </a:lnSpc>
              <a:defRPr/>
            </a:pPr>
            <a:endParaRPr lang="en-US" kern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0">
              <a:lnSpc>
                <a:spcPct val="100000"/>
              </a:lnSpc>
              <a:defRPr/>
            </a:pPr>
            <a:endParaRPr lang="en-US" kern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0">
              <a:lnSpc>
                <a:spcPct val="100000"/>
              </a:lnSpc>
              <a:defRPr/>
            </a:pPr>
            <a:endParaRPr lang="en-US" kern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0">
              <a:lnSpc>
                <a:spcPct val="100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&lt;!DOCTYPE html PUBLIC "-//W3C//DTD XHTML 1.1//EN"</a:t>
            </a:r>
          </a:p>
          <a:p>
            <a:pPr eaLnBrk="0">
              <a:lnSpc>
                <a:spcPct val="100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   "http://www.w3.org/TR/xhtml11/DTD/xhtml11.dtd"&gt;</a:t>
            </a:r>
          </a:p>
          <a:p>
            <a:pPr eaLnBrk="0">
              <a:lnSpc>
                <a:spcPct val="100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</a:p>
          <a:p>
            <a:pPr eaLnBrk="0">
              <a:lnSpc>
                <a:spcPct val="100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&lt;html </a:t>
            </a:r>
            <a:r>
              <a:rPr lang="en-US" kern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xmlns</a:t>
            </a: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="http://www.w3.org/1999/xhtml" </a:t>
            </a:r>
            <a:r>
              <a:rPr lang="en-US" kern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xml:lang</a:t>
            </a: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="en"&gt;</a:t>
            </a:r>
          </a:p>
          <a:p>
            <a:pPr eaLnBrk="0">
              <a:lnSpc>
                <a:spcPct val="100000"/>
              </a:lnSpc>
              <a:defRPr/>
            </a:pPr>
            <a:endParaRPr lang="en-US" kern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0">
              <a:lnSpc>
                <a:spcPct val="100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&lt;head&gt;</a:t>
            </a:r>
          </a:p>
          <a:p>
            <a:pPr eaLnBrk="0">
              <a:lnSpc>
                <a:spcPct val="100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&lt;title&gt;Stock Script&lt;/title&gt;</a:t>
            </a:r>
          </a:p>
          <a:p>
            <a:pPr eaLnBrk="0">
              <a:lnSpc>
                <a:spcPct val="100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&lt;meta http-equiv="Content-Type" content="text/html; </a:t>
            </a:r>
            <a:r>
              <a:rPr lang="en-US" kern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charset</a:t>
            </a: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=ISO-8859-1" /&gt;</a:t>
            </a:r>
          </a:p>
          <a:p>
            <a:pPr eaLnBrk="0">
              <a:lnSpc>
                <a:spcPct val="100000"/>
              </a:lnSpc>
              <a:defRPr/>
            </a:pPr>
            <a:endParaRPr lang="en-US" kern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0">
              <a:lnSpc>
                <a:spcPct val="100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&lt;script type="text/</a:t>
            </a:r>
            <a:r>
              <a:rPr lang="en-US" kern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javascript</a:t>
            </a: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" </a:t>
            </a:r>
            <a:r>
              <a:rPr lang="en-US" kern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src</a:t>
            </a: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="</a:t>
            </a:r>
            <a:r>
              <a:rPr lang="en-US" b="1" kern="0" dirty="0">
                <a:solidFill>
                  <a:srgbClr val="0000FF"/>
                </a:solidFill>
                <a:latin typeface="Arial" charset="0"/>
                <a:cs typeface="Arial" charset="0"/>
              </a:rPr>
              <a:t>getxmlhttprequest.js</a:t>
            </a: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"&gt;</a:t>
            </a:r>
          </a:p>
          <a:p>
            <a:pPr eaLnBrk="0">
              <a:lnSpc>
                <a:spcPct val="100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&lt;/script&gt;</a:t>
            </a:r>
          </a:p>
          <a:p>
            <a:pPr eaLnBrk="0">
              <a:lnSpc>
                <a:spcPct val="100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&lt;script type="text/</a:t>
            </a:r>
            <a:r>
              <a:rPr lang="en-US" kern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javascript</a:t>
            </a: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" </a:t>
            </a:r>
            <a:r>
              <a:rPr lang="en-US" kern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src</a:t>
            </a: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="</a:t>
            </a:r>
            <a:r>
              <a:rPr lang="en-US" b="1" kern="0" dirty="0">
                <a:solidFill>
                  <a:srgbClr val="0000FF"/>
                </a:solidFill>
                <a:latin typeface="Arial" charset="0"/>
                <a:cs typeface="Arial" charset="0"/>
              </a:rPr>
              <a:t>example18-2.js</a:t>
            </a: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"&gt;</a:t>
            </a:r>
          </a:p>
          <a:p>
            <a:pPr eaLnBrk="0">
              <a:lnSpc>
                <a:spcPct val="100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&lt;/script&gt;    </a:t>
            </a:r>
          </a:p>
          <a:p>
            <a:pPr eaLnBrk="0">
              <a:lnSpc>
                <a:spcPct val="100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&lt;/head&gt;</a:t>
            </a:r>
          </a:p>
          <a:p>
            <a:pPr eaLnBrk="0">
              <a:lnSpc>
                <a:spcPct val="100000"/>
              </a:lnSpc>
              <a:defRPr/>
            </a:pPr>
            <a:r>
              <a:rPr lang="en-NZ" b="1" kern="0" dirty="0">
                <a:solidFill>
                  <a:srgbClr val="000000"/>
                </a:solidFill>
                <a:latin typeface="Arial" charset="0"/>
                <a:cs typeface="Arial" charset="0"/>
              </a:rPr>
              <a:t>...</a:t>
            </a:r>
            <a:endParaRPr lang="en-US" b="1" kern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9462" name="Text Box 2"/>
          <p:cNvSpPr txBox="1">
            <a:spLocks noChangeArrowheads="1"/>
          </p:cNvSpPr>
          <p:nvPr/>
        </p:nvSpPr>
        <p:spPr bwMode="auto">
          <a:xfrm>
            <a:off x="5254625" y="1065213"/>
            <a:ext cx="4071938" cy="598487"/>
          </a:xfrm>
          <a:prstGeom prst="rect">
            <a:avLst/>
          </a:prstGeom>
          <a:solidFill>
            <a:srgbClr val="00B0F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1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2800" b="1">
                <a:solidFill>
                  <a:srgbClr val="000000"/>
                </a:solidFill>
                <a:latin typeface="Arial" charset="0"/>
                <a:cs typeface="Arial" charset="0"/>
              </a:rPr>
              <a:t>example18-2.htm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25" y="2493963"/>
            <a:ext cx="3386138" cy="2143125"/>
          </a:xfrm>
          <a:prstGeom prst="rect">
            <a:avLst/>
          </a:prstGeom>
          <a:noFill/>
          <a:ln w="349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2875" y="5851525"/>
            <a:ext cx="9755188" cy="48260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 eaLnBrk="0">
              <a:defRPr/>
            </a:pPr>
            <a:r>
              <a:rPr lang="en-NZ" sz="2600" dirty="0">
                <a:latin typeface="Arial" pitchFamily="34" charset="0"/>
                <a:cs typeface="Arial" pitchFamily="34" charset="0"/>
              </a:rPr>
              <a:t>We have a query input</a:t>
            </a:r>
            <a:r>
              <a:rPr lang="en-NZ" sz="2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NZ" sz="26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text field</a:t>
            </a:r>
            <a:r>
              <a:rPr lang="en-NZ" sz="2600" dirty="0">
                <a:latin typeface="Arial" pitchFamily="34" charset="0"/>
                <a:cs typeface="Arial" pitchFamily="34" charset="0"/>
              </a:rPr>
              <a:t> and a </a:t>
            </a:r>
            <a:r>
              <a:rPr lang="en-NZ" sz="26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submit button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182563" y="-6350"/>
            <a:ext cx="9715500" cy="957263"/>
          </a:xfrm>
          <a:prstGeom prst="rect">
            <a:avLst/>
          </a:prstGeom>
          <a:gradFill rotWithShape="1">
            <a:gsLst>
              <a:gs pos="0">
                <a:srgbClr val="3333CC"/>
              </a:gs>
              <a:gs pos="100000">
                <a:srgbClr val="3333CC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miter lim="800000"/>
          </a:ln>
        </p:spPr>
        <p:txBody>
          <a:bodyPr anchorCtr="1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44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Database</a:t>
            </a:r>
            <a:r>
              <a:rPr lang="en-US" sz="4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 Stock Example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11563" y="1065213"/>
            <a:ext cx="6357937" cy="45720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/>
          <a:lstStyle/>
          <a:p>
            <a:pPr eaLnBrk="0">
              <a:lnSpc>
                <a:spcPct val="100000"/>
              </a:lnSpc>
              <a:defRPr/>
            </a:pPr>
            <a:endParaRPr lang="en-US" kern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0">
              <a:lnSpc>
                <a:spcPct val="100000"/>
              </a:lnSpc>
              <a:defRPr/>
            </a:pPr>
            <a:endParaRPr lang="en-US" kern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0">
              <a:lnSpc>
                <a:spcPct val="100000"/>
              </a:lnSpc>
              <a:defRPr/>
            </a:pPr>
            <a:endParaRPr lang="en-US" kern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0">
              <a:lnSpc>
                <a:spcPct val="100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&lt;body&gt;</a:t>
            </a:r>
          </a:p>
          <a:p>
            <a:pPr eaLnBrk="0">
              <a:lnSpc>
                <a:spcPct val="100000"/>
              </a:lnSpc>
              <a:defRPr/>
            </a:pPr>
            <a:endParaRPr lang="en-US" kern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0">
              <a:lnSpc>
                <a:spcPct val="100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&lt;h2&gt;Fruit Stock Information:&lt;/h2&gt;</a:t>
            </a:r>
          </a:p>
          <a:p>
            <a:pPr eaLnBrk="0">
              <a:lnSpc>
                <a:spcPct val="100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&lt;form action="" method="post"&gt;</a:t>
            </a:r>
          </a:p>
          <a:p>
            <a:pPr eaLnBrk="0">
              <a:lnSpc>
                <a:spcPct val="100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&lt;p&gt;</a:t>
            </a:r>
          </a:p>
          <a:p>
            <a:pPr eaLnBrk="0">
              <a:lnSpc>
                <a:spcPct val="100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&lt;label for="</a:t>
            </a:r>
            <a:r>
              <a:rPr lang="en-US" kern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strStock</a:t>
            </a: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"&gt;Stock Query: &lt;/label&gt;</a:t>
            </a:r>
          </a:p>
          <a:p>
            <a:pPr eaLnBrk="0">
              <a:lnSpc>
                <a:spcPct val="100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&lt;input type="text" name="</a:t>
            </a:r>
            <a:r>
              <a:rPr lang="en-US" b="1" kern="0" dirty="0" err="1">
                <a:solidFill>
                  <a:srgbClr val="0000FF"/>
                </a:solidFill>
                <a:latin typeface="Arial" charset="0"/>
                <a:cs typeface="Arial" charset="0"/>
              </a:rPr>
              <a:t>strStock</a:t>
            </a: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" id="</a:t>
            </a:r>
            <a:r>
              <a:rPr lang="en-US" kern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strStock</a:t>
            </a: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"/&gt;</a:t>
            </a:r>
          </a:p>
          <a:p>
            <a:pPr eaLnBrk="0">
              <a:lnSpc>
                <a:spcPct val="100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&lt;/p&gt;</a:t>
            </a:r>
          </a:p>
          <a:p>
            <a:pPr eaLnBrk="0">
              <a:lnSpc>
                <a:spcPct val="100000"/>
              </a:lnSpc>
              <a:defRPr/>
            </a:pPr>
            <a:endParaRPr lang="en-US" kern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0">
              <a:lnSpc>
                <a:spcPct val="100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&lt;p&gt;</a:t>
            </a:r>
          </a:p>
          <a:p>
            <a:pPr eaLnBrk="0">
              <a:lnSpc>
                <a:spcPct val="100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&lt;input type="button" value="Check" </a:t>
            </a:r>
            <a:r>
              <a:rPr lang="en-US" b="1" kern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onclick</a:t>
            </a: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="</a:t>
            </a:r>
            <a:r>
              <a:rPr lang="en-US" b="1" kern="0" dirty="0" err="1">
                <a:solidFill>
                  <a:srgbClr val="0000FF"/>
                </a:solidFill>
                <a:latin typeface="Arial" charset="0"/>
                <a:cs typeface="Arial" charset="0"/>
              </a:rPr>
              <a:t>startJS</a:t>
            </a:r>
            <a:r>
              <a:rPr lang="en-US" b="1" kern="0" dirty="0">
                <a:solidFill>
                  <a:srgbClr val="0000FF"/>
                </a:solidFill>
                <a:latin typeface="Arial" charset="0"/>
                <a:cs typeface="Arial" charset="0"/>
              </a:rPr>
              <a:t>()</a:t>
            </a: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;"/&gt;</a:t>
            </a:r>
          </a:p>
          <a:p>
            <a:pPr eaLnBrk="0">
              <a:lnSpc>
                <a:spcPct val="100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&lt;/p&gt;</a:t>
            </a:r>
          </a:p>
          <a:p>
            <a:pPr eaLnBrk="0">
              <a:lnSpc>
                <a:spcPct val="100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…</a:t>
            </a:r>
            <a:endParaRPr lang="en-US" b="1" kern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0486" name="Text Box 2"/>
          <p:cNvSpPr txBox="1">
            <a:spLocks noChangeArrowheads="1"/>
          </p:cNvSpPr>
          <p:nvPr/>
        </p:nvSpPr>
        <p:spPr bwMode="auto">
          <a:xfrm>
            <a:off x="3611563" y="1065213"/>
            <a:ext cx="6286500" cy="598487"/>
          </a:xfrm>
          <a:prstGeom prst="rect">
            <a:avLst/>
          </a:prstGeom>
          <a:solidFill>
            <a:srgbClr val="00B0F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1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2800" b="1">
                <a:solidFill>
                  <a:srgbClr val="000000"/>
                </a:solidFill>
                <a:latin typeface="Arial" charset="0"/>
                <a:cs typeface="Arial" charset="0"/>
              </a:rPr>
              <a:t>example18-2.htm (continuation…)</a:t>
            </a:r>
          </a:p>
        </p:txBody>
      </p:sp>
      <p:sp>
        <p:nvSpPr>
          <p:cNvPr id="20487" name="Freeform 8"/>
          <p:cNvSpPr>
            <a:spLocks noChangeArrowheads="1"/>
          </p:cNvSpPr>
          <p:nvPr/>
        </p:nvSpPr>
        <p:spPr bwMode="auto">
          <a:xfrm>
            <a:off x="1976438" y="3298825"/>
            <a:ext cx="1725612" cy="403225"/>
          </a:xfrm>
          <a:custGeom>
            <a:avLst/>
            <a:gdLst>
              <a:gd name="T0" fmla="*/ 0 w 1725561"/>
              <a:gd name="T1" fmla="*/ 19680 h 403123"/>
              <a:gd name="T2" fmla="*/ 634238 w 1725561"/>
              <a:gd name="T3" fmla="*/ 34440 h 403123"/>
              <a:gd name="T4" fmla="*/ 884981 w 1725561"/>
              <a:gd name="T5" fmla="*/ 226314 h 403123"/>
              <a:gd name="T6" fmla="*/ 1061980 w 1725561"/>
              <a:gd name="T7" fmla="*/ 314873 h 403123"/>
              <a:gd name="T8" fmla="*/ 1725714 w 1725561"/>
              <a:gd name="T9" fmla="*/ 403429 h 403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5561"/>
              <a:gd name="T16" fmla="*/ 0 h 403123"/>
              <a:gd name="T17" fmla="*/ 1725561 w 1725561"/>
              <a:gd name="T18" fmla="*/ 403123 h 403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5561" h="403123">
                <a:moveTo>
                  <a:pt x="0" y="19665"/>
                </a:moveTo>
                <a:cubicBezTo>
                  <a:pt x="243348" y="9832"/>
                  <a:pt x="486697" y="0"/>
                  <a:pt x="634181" y="34413"/>
                </a:cubicBezTo>
                <a:cubicBezTo>
                  <a:pt x="781665" y="68826"/>
                  <a:pt x="813619" y="179440"/>
                  <a:pt x="884903" y="226143"/>
                </a:cubicBezTo>
                <a:cubicBezTo>
                  <a:pt x="956187" y="272846"/>
                  <a:pt x="921774" y="285136"/>
                  <a:pt x="1061884" y="314633"/>
                </a:cubicBezTo>
                <a:cubicBezTo>
                  <a:pt x="1201994" y="344130"/>
                  <a:pt x="1463777" y="373626"/>
                  <a:pt x="1725561" y="403123"/>
                </a:cubicBezTo>
              </a:path>
            </a:pathLst>
          </a:cu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47638" y="6494463"/>
            <a:ext cx="9756775" cy="862012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 eaLnBrk="0">
              <a:defRPr/>
            </a:pPr>
            <a:r>
              <a:rPr lang="en-NZ" sz="2600" dirty="0">
                <a:latin typeface="Arial" pitchFamily="34" charset="0"/>
                <a:cs typeface="Arial" pitchFamily="34" charset="0"/>
              </a:rPr>
              <a:t>The </a:t>
            </a:r>
            <a:r>
              <a:rPr lang="en-NZ" sz="26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submit button </a:t>
            </a:r>
            <a:r>
              <a:rPr lang="en-NZ" sz="2600" dirty="0">
                <a:latin typeface="Arial" pitchFamily="34" charset="0"/>
                <a:cs typeface="Arial" pitchFamily="34" charset="0"/>
              </a:rPr>
              <a:t>includes an </a:t>
            </a:r>
            <a:r>
              <a:rPr lang="en-NZ" sz="2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onclick</a:t>
            </a:r>
            <a:r>
              <a:rPr lang="en-NZ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event </a:t>
            </a:r>
            <a:r>
              <a:rPr lang="en-NZ" sz="2600" dirty="0">
                <a:latin typeface="Arial" pitchFamily="34" charset="0"/>
                <a:cs typeface="Arial" pitchFamily="34" charset="0"/>
              </a:rPr>
              <a:t>which invokes the</a:t>
            </a:r>
            <a:r>
              <a:rPr lang="en-NZ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NZ" sz="2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startJS</a:t>
            </a:r>
            <a:r>
              <a:rPr lang="en-NZ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()</a:t>
            </a:r>
            <a:r>
              <a:rPr lang="en-NZ" sz="2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NZ" sz="2600" dirty="0">
                <a:latin typeface="Arial" pitchFamily="34" charset="0"/>
                <a:cs typeface="Arial" pitchFamily="34" charset="0"/>
              </a:rPr>
              <a:t>function when clicked</a:t>
            </a:r>
            <a:r>
              <a:rPr lang="en-NZ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(example18-2.js).</a:t>
            </a:r>
          </a:p>
        </p:txBody>
      </p:sp>
      <p:sp>
        <p:nvSpPr>
          <p:cNvPr id="20489" name="Freeform 8"/>
          <p:cNvSpPr>
            <a:spLocks noChangeArrowheads="1"/>
          </p:cNvSpPr>
          <p:nvPr/>
        </p:nvSpPr>
        <p:spPr bwMode="auto">
          <a:xfrm>
            <a:off x="611188" y="3636963"/>
            <a:ext cx="6153150" cy="2400300"/>
          </a:xfrm>
          <a:custGeom>
            <a:avLst/>
            <a:gdLst>
              <a:gd name="T0" fmla="*/ 0 w 6153467"/>
              <a:gd name="T1" fmla="*/ 19675 h 2399715"/>
              <a:gd name="T2" fmla="*/ 634168 w 6153467"/>
              <a:gd name="T3" fmla="*/ 34430 h 2399715"/>
              <a:gd name="T4" fmla="*/ 884885 w 6153467"/>
              <a:gd name="T5" fmla="*/ 226255 h 2399715"/>
              <a:gd name="T6" fmla="*/ 1530087 w 6153467"/>
              <a:gd name="T7" fmla="*/ 522689 h 2399715"/>
              <a:gd name="T8" fmla="*/ 5836882 w 6153467"/>
              <a:gd name="T9" fmla="*/ 2326140 h 2399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53467"/>
              <a:gd name="T16" fmla="*/ 0 h 2399715"/>
              <a:gd name="T17" fmla="*/ 6153467 w 6153467"/>
              <a:gd name="T18" fmla="*/ 2399715 h 23997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53467" h="2399715">
                <a:moveTo>
                  <a:pt x="0" y="19665"/>
                </a:moveTo>
                <a:cubicBezTo>
                  <a:pt x="243348" y="9832"/>
                  <a:pt x="486697" y="0"/>
                  <a:pt x="634181" y="34413"/>
                </a:cubicBezTo>
                <a:cubicBezTo>
                  <a:pt x="781665" y="68826"/>
                  <a:pt x="735580" y="144807"/>
                  <a:pt x="884903" y="226143"/>
                </a:cubicBezTo>
                <a:cubicBezTo>
                  <a:pt x="1034226" y="307479"/>
                  <a:pt x="704769" y="172622"/>
                  <a:pt x="1530119" y="522429"/>
                </a:cubicBezTo>
                <a:cubicBezTo>
                  <a:pt x="2266214" y="750426"/>
                  <a:pt x="6153467" y="2399715"/>
                  <a:pt x="5837006" y="2324984"/>
                </a:cubicBezTo>
              </a:path>
            </a:pathLst>
          </a:cu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25" y="2493963"/>
            <a:ext cx="3386138" cy="2143125"/>
          </a:xfrm>
          <a:prstGeom prst="rect">
            <a:avLst/>
          </a:prstGeom>
          <a:noFill/>
          <a:ln w="349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5438" y="6704013"/>
            <a:ext cx="9755187" cy="803275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 eaLnBrk="0">
              <a:defRPr/>
            </a:pPr>
            <a:r>
              <a:rPr lang="en-NZ" sz="2400" dirty="0">
                <a:latin typeface="Arial" pitchFamily="34" charset="0"/>
                <a:cs typeface="Arial" pitchFamily="34" charset="0"/>
              </a:rPr>
              <a:t>The </a:t>
            </a:r>
            <a:r>
              <a:rPr lang="en-NZ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&lt;div&gt; </a:t>
            </a:r>
            <a:r>
              <a:rPr lang="en-NZ" sz="2400" dirty="0">
                <a:latin typeface="Arial" pitchFamily="34" charset="0"/>
                <a:cs typeface="Arial" pitchFamily="34" charset="0"/>
              </a:rPr>
              <a:t>element defines a </a:t>
            </a:r>
            <a:r>
              <a:rPr lang="en-NZ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section</a:t>
            </a:r>
            <a:r>
              <a:rPr lang="en-NZ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NZ" sz="2400" dirty="0">
                <a:latin typeface="Arial" pitchFamily="34" charset="0"/>
                <a:cs typeface="Arial" pitchFamily="34" charset="0"/>
              </a:rPr>
              <a:t>used to display the </a:t>
            </a:r>
            <a:r>
              <a:rPr lang="en-NZ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output</a:t>
            </a:r>
            <a:r>
              <a:rPr lang="en-NZ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NZ" sz="2400" dirty="0">
                <a:latin typeface="Arial" pitchFamily="34" charset="0"/>
                <a:cs typeface="Arial" pitchFamily="34" charset="0"/>
              </a:rPr>
              <a:t>from the </a:t>
            </a:r>
            <a:r>
              <a:rPr lang="en-NZ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PHP script</a:t>
            </a:r>
            <a:r>
              <a:rPr lang="en-NZ" sz="2400" dirty="0">
                <a:latin typeface="Arial" pitchFamily="34" charset="0"/>
                <a:cs typeface="Arial" pitchFamily="34" charset="0"/>
              </a:rPr>
              <a:t>.</a:t>
            </a:r>
            <a:endParaRPr lang="en-NZ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182563" y="-6350"/>
            <a:ext cx="9715500" cy="957263"/>
          </a:xfrm>
          <a:prstGeom prst="rect">
            <a:avLst/>
          </a:prstGeom>
          <a:gradFill rotWithShape="1">
            <a:gsLst>
              <a:gs pos="0">
                <a:srgbClr val="3333CC"/>
              </a:gs>
              <a:gs pos="100000">
                <a:srgbClr val="3333CC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miter lim="800000"/>
          </a:ln>
        </p:spPr>
        <p:txBody>
          <a:bodyPr anchorCtr="1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44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Database</a:t>
            </a:r>
            <a:r>
              <a:rPr lang="en-US" sz="4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 Stock Example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11563" y="1065213"/>
            <a:ext cx="6357937" cy="558323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/>
          <a:lstStyle/>
          <a:p>
            <a:pPr eaLnBrk="0">
              <a:lnSpc>
                <a:spcPct val="100000"/>
              </a:lnSpc>
              <a:defRPr/>
            </a:pPr>
            <a:endParaRPr lang="en-US" kern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0">
              <a:lnSpc>
                <a:spcPct val="100000"/>
              </a:lnSpc>
              <a:defRPr/>
            </a:pPr>
            <a:endParaRPr lang="en-US" kern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0">
              <a:lnSpc>
                <a:spcPct val="100000"/>
              </a:lnSpc>
              <a:defRPr/>
            </a:pPr>
            <a:endParaRPr lang="en-US" kern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0">
              <a:lnSpc>
                <a:spcPct val="100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&lt;body&gt;</a:t>
            </a:r>
          </a:p>
          <a:p>
            <a:pPr eaLnBrk="0">
              <a:lnSpc>
                <a:spcPct val="100000"/>
              </a:lnSpc>
              <a:defRPr/>
            </a:pPr>
            <a:endParaRPr lang="en-US" kern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0">
              <a:lnSpc>
                <a:spcPct val="100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&lt;h2&gt;Fruit Stock Information:&lt;/h2&gt;</a:t>
            </a:r>
          </a:p>
          <a:p>
            <a:pPr eaLnBrk="0">
              <a:lnSpc>
                <a:spcPct val="100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&lt;form action="" method="post"&gt;</a:t>
            </a:r>
          </a:p>
          <a:p>
            <a:pPr eaLnBrk="0">
              <a:lnSpc>
                <a:spcPct val="100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&lt;p&gt;</a:t>
            </a:r>
          </a:p>
          <a:p>
            <a:pPr eaLnBrk="0">
              <a:lnSpc>
                <a:spcPct val="100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&lt;label for="</a:t>
            </a:r>
            <a:r>
              <a:rPr lang="en-US" kern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strStock</a:t>
            </a: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"&gt;Stock Query: &lt;/label&gt;</a:t>
            </a:r>
          </a:p>
          <a:p>
            <a:pPr eaLnBrk="0">
              <a:lnSpc>
                <a:spcPct val="100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&lt;input type="text" name="</a:t>
            </a:r>
            <a:r>
              <a:rPr lang="en-US" b="1" kern="0" dirty="0" err="1">
                <a:solidFill>
                  <a:srgbClr val="0000FF"/>
                </a:solidFill>
                <a:latin typeface="Arial" charset="0"/>
                <a:cs typeface="Arial" charset="0"/>
              </a:rPr>
              <a:t>strStock</a:t>
            </a: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" id="</a:t>
            </a:r>
            <a:r>
              <a:rPr lang="en-US" kern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strStock</a:t>
            </a: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"/&gt;</a:t>
            </a:r>
          </a:p>
          <a:p>
            <a:pPr eaLnBrk="0">
              <a:lnSpc>
                <a:spcPct val="100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&lt;/p&gt;</a:t>
            </a:r>
          </a:p>
          <a:p>
            <a:pPr eaLnBrk="0">
              <a:lnSpc>
                <a:spcPct val="100000"/>
              </a:lnSpc>
              <a:defRPr/>
            </a:pPr>
            <a:endParaRPr lang="en-US" kern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0">
              <a:lnSpc>
                <a:spcPct val="100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&lt;p&gt;</a:t>
            </a:r>
          </a:p>
          <a:p>
            <a:pPr eaLnBrk="0">
              <a:lnSpc>
                <a:spcPct val="100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&lt;input type="button" value="Check" </a:t>
            </a:r>
            <a:r>
              <a:rPr lang="en-US" b="1" kern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onclick</a:t>
            </a: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="</a:t>
            </a:r>
            <a:r>
              <a:rPr lang="en-US" b="1" kern="0" dirty="0" err="1">
                <a:solidFill>
                  <a:srgbClr val="0000FF"/>
                </a:solidFill>
                <a:latin typeface="Arial" charset="0"/>
                <a:cs typeface="Arial" charset="0"/>
              </a:rPr>
              <a:t>startJS</a:t>
            </a:r>
            <a:r>
              <a:rPr lang="en-US" b="1" kern="0" dirty="0">
                <a:solidFill>
                  <a:srgbClr val="0000FF"/>
                </a:solidFill>
                <a:latin typeface="Arial" charset="0"/>
                <a:cs typeface="Arial" charset="0"/>
              </a:rPr>
              <a:t>()</a:t>
            </a: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;"/&gt;</a:t>
            </a:r>
          </a:p>
          <a:p>
            <a:pPr eaLnBrk="0">
              <a:lnSpc>
                <a:spcPct val="100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&lt;/p&gt;</a:t>
            </a:r>
          </a:p>
          <a:p>
            <a:pPr eaLnBrk="0">
              <a:lnSpc>
                <a:spcPct val="100000"/>
              </a:lnSpc>
              <a:defRPr/>
            </a:pPr>
            <a:r>
              <a:rPr lang="en-US" b="1" kern="0" dirty="0">
                <a:solidFill>
                  <a:srgbClr val="0000FF"/>
                </a:solidFill>
                <a:latin typeface="Arial" charset="0"/>
                <a:cs typeface="Arial" charset="0"/>
              </a:rPr>
              <a:t>&lt;div</a:t>
            </a: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b="1" kern="0" dirty="0">
                <a:solidFill>
                  <a:srgbClr val="000000"/>
                </a:solidFill>
                <a:latin typeface="Arial" charset="0"/>
                <a:cs typeface="Arial" charset="0"/>
              </a:rPr>
              <a:t>id</a:t>
            </a: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="</a:t>
            </a:r>
            <a:r>
              <a:rPr lang="en-US" b="1" kern="0" dirty="0" err="1">
                <a:solidFill>
                  <a:srgbClr val="009900"/>
                </a:solidFill>
                <a:latin typeface="Arial" charset="0"/>
                <a:cs typeface="Arial" charset="0"/>
              </a:rPr>
              <a:t>strStockResult</a:t>
            </a: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"</a:t>
            </a:r>
            <a:r>
              <a:rPr lang="en-US" b="1" kern="0" dirty="0">
                <a:solidFill>
                  <a:srgbClr val="0000FF"/>
                </a:solidFill>
                <a:latin typeface="Arial" charset="0"/>
                <a:cs typeface="Arial" charset="0"/>
              </a:rPr>
              <a:t>&gt;&lt;/div&gt;</a:t>
            </a:r>
          </a:p>
          <a:p>
            <a:pPr eaLnBrk="0">
              <a:lnSpc>
                <a:spcPct val="100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&lt;/form&gt;</a:t>
            </a:r>
          </a:p>
          <a:p>
            <a:pPr eaLnBrk="0">
              <a:lnSpc>
                <a:spcPct val="100000"/>
              </a:lnSpc>
              <a:defRPr/>
            </a:pPr>
            <a:endParaRPr lang="en-US" kern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0">
              <a:lnSpc>
                <a:spcPct val="100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&lt;/body&gt;</a:t>
            </a:r>
          </a:p>
          <a:p>
            <a:pPr eaLnBrk="0">
              <a:lnSpc>
                <a:spcPct val="100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&lt;/html&gt;</a:t>
            </a:r>
            <a:endParaRPr lang="en-US" b="1" kern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1510" name="Text Box 2"/>
          <p:cNvSpPr txBox="1">
            <a:spLocks noChangeArrowheads="1"/>
          </p:cNvSpPr>
          <p:nvPr/>
        </p:nvSpPr>
        <p:spPr bwMode="auto">
          <a:xfrm>
            <a:off x="3611563" y="1065213"/>
            <a:ext cx="6286500" cy="598487"/>
          </a:xfrm>
          <a:prstGeom prst="rect">
            <a:avLst/>
          </a:prstGeom>
          <a:solidFill>
            <a:srgbClr val="00B0F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1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lang="en-US" sz="2800" b="1" dirty="0">
                <a:solidFill>
                  <a:srgbClr val="000000"/>
                </a:solidFill>
                <a:latin typeface="Arial" charset="0"/>
                <a:cs typeface="Arial" charset="0"/>
              </a:rPr>
              <a:t>example18-2.htm (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continuation…</a:t>
            </a:r>
            <a:r>
              <a:rPr lang="en-US" sz="2800" b="1" dirty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21511" name="Freeform 8"/>
          <p:cNvSpPr>
            <a:spLocks noChangeArrowheads="1"/>
          </p:cNvSpPr>
          <p:nvPr/>
        </p:nvSpPr>
        <p:spPr bwMode="auto">
          <a:xfrm>
            <a:off x="1976438" y="3298825"/>
            <a:ext cx="1725612" cy="403225"/>
          </a:xfrm>
          <a:custGeom>
            <a:avLst/>
            <a:gdLst>
              <a:gd name="T0" fmla="*/ 0 w 1725561"/>
              <a:gd name="T1" fmla="*/ 19680 h 403123"/>
              <a:gd name="T2" fmla="*/ 634238 w 1725561"/>
              <a:gd name="T3" fmla="*/ 34440 h 403123"/>
              <a:gd name="T4" fmla="*/ 884981 w 1725561"/>
              <a:gd name="T5" fmla="*/ 226314 h 403123"/>
              <a:gd name="T6" fmla="*/ 1061980 w 1725561"/>
              <a:gd name="T7" fmla="*/ 314873 h 403123"/>
              <a:gd name="T8" fmla="*/ 1725714 w 1725561"/>
              <a:gd name="T9" fmla="*/ 403429 h 403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5561"/>
              <a:gd name="T16" fmla="*/ 0 h 403123"/>
              <a:gd name="T17" fmla="*/ 1725561 w 1725561"/>
              <a:gd name="T18" fmla="*/ 403123 h 403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5561" h="403123">
                <a:moveTo>
                  <a:pt x="0" y="19665"/>
                </a:moveTo>
                <a:cubicBezTo>
                  <a:pt x="243348" y="9832"/>
                  <a:pt x="486697" y="0"/>
                  <a:pt x="634181" y="34413"/>
                </a:cubicBezTo>
                <a:cubicBezTo>
                  <a:pt x="781665" y="68826"/>
                  <a:pt x="813619" y="179440"/>
                  <a:pt x="884903" y="226143"/>
                </a:cubicBezTo>
                <a:cubicBezTo>
                  <a:pt x="956187" y="272846"/>
                  <a:pt x="921774" y="285136"/>
                  <a:pt x="1061884" y="314633"/>
                </a:cubicBezTo>
                <a:cubicBezTo>
                  <a:pt x="1201994" y="344130"/>
                  <a:pt x="1463777" y="373626"/>
                  <a:pt x="1725561" y="403123"/>
                </a:cubicBezTo>
              </a:path>
            </a:pathLst>
          </a:cu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Freeform 9"/>
          <p:cNvSpPr>
            <a:spLocks noChangeArrowheads="1"/>
          </p:cNvSpPr>
          <p:nvPr/>
        </p:nvSpPr>
        <p:spPr bwMode="auto">
          <a:xfrm>
            <a:off x="3230563" y="4219575"/>
            <a:ext cx="463550" cy="1106488"/>
          </a:xfrm>
          <a:custGeom>
            <a:avLst/>
            <a:gdLst>
              <a:gd name="T0" fmla="*/ 142741 w 463174"/>
              <a:gd name="T1" fmla="*/ 0 h 1106015"/>
              <a:gd name="T2" fmla="*/ 53592 w 463174"/>
              <a:gd name="T3" fmla="*/ 1018830 h 1106015"/>
              <a:gd name="T4" fmla="*/ 464303 w 463174"/>
              <a:gd name="T5" fmla="*/ 1107434 h 1106015"/>
              <a:gd name="T6" fmla="*/ 0 60000 65536"/>
              <a:gd name="T7" fmla="*/ 0 60000 65536"/>
              <a:gd name="T8" fmla="*/ 0 60000 65536"/>
              <a:gd name="T9" fmla="*/ 0 w 463174"/>
              <a:gd name="T10" fmla="*/ 0 h 1106015"/>
              <a:gd name="T11" fmla="*/ 463174 w 463174"/>
              <a:gd name="T12" fmla="*/ 1106015 h 11060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3174" h="1106015">
                <a:moveTo>
                  <a:pt x="142393" y="0"/>
                </a:moveTo>
                <a:cubicBezTo>
                  <a:pt x="70956" y="211985"/>
                  <a:pt x="0" y="833189"/>
                  <a:pt x="53463" y="1017525"/>
                </a:cubicBezTo>
                <a:cubicBezTo>
                  <a:pt x="193573" y="1047022"/>
                  <a:pt x="201390" y="1076518"/>
                  <a:pt x="463174" y="1106015"/>
                </a:cubicBezTo>
              </a:path>
            </a:pathLst>
          </a:cu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3" name="Right Brace 10"/>
          <p:cNvSpPr>
            <a:spLocks/>
          </p:cNvSpPr>
          <p:nvPr/>
        </p:nvSpPr>
        <p:spPr bwMode="auto">
          <a:xfrm>
            <a:off x="2968625" y="3708400"/>
            <a:ext cx="357188" cy="928688"/>
          </a:xfrm>
          <a:prstGeom prst="rightBrace">
            <a:avLst>
              <a:gd name="adj1" fmla="val 8330"/>
              <a:gd name="adj2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755650" y="279400"/>
            <a:ext cx="8567738" cy="1092200"/>
          </a:xfrm>
          <a:gradFill rotWithShape="1">
            <a:gsLst>
              <a:gs pos="0">
                <a:srgbClr val="3333CC"/>
              </a:gs>
              <a:gs pos="100000">
                <a:srgbClr val="3333CC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miter lim="800000"/>
          </a:ln>
        </p:spPr>
        <p:txBody>
          <a:bodyPr anchorCtr="1"/>
          <a:lstStyle/>
          <a:p>
            <a:pPr eaLnBrk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NZ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AJAX SERVER??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1565275"/>
            <a:ext cx="8567738" cy="5429250"/>
          </a:xfrm>
        </p:spPr>
        <p:txBody>
          <a:bodyPr lIns="90000" tIns="96191" rIns="90000" bIns="46800"/>
          <a:lstStyle/>
          <a:p>
            <a:pPr marL="431800" indent="-323850" eaLnBrk="1">
              <a:lnSpc>
                <a:spcPct val="86000"/>
              </a:lnSpc>
              <a:spcBef>
                <a:spcPts val="700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such thing!</a:t>
            </a:r>
          </a:p>
          <a:p>
            <a:pPr marL="431800" indent="-323850" eaLnBrk="1">
              <a:lnSpc>
                <a:spcPct val="86000"/>
              </a:lnSpc>
              <a:spcBef>
                <a:spcPts val="700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US" sz="28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31800" indent="-323850" eaLnBrk="1">
              <a:lnSpc>
                <a:spcPct val="86000"/>
              </a:lnSpc>
              <a:spcBef>
                <a:spcPts val="700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800" dirty="0" smtClean="0"/>
              <a:t>Server-side applications just need to serve data</a:t>
            </a:r>
          </a:p>
          <a:p>
            <a:pPr marL="431800" indent="-323850" eaLnBrk="1">
              <a:lnSpc>
                <a:spcPct val="86000"/>
              </a:lnSpc>
              <a:spcBef>
                <a:spcPts val="700"/>
              </a:spcBef>
              <a:spcAft>
                <a:spcPct val="0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800" dirty="0" smtClean="0"/>
              <a:t>using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</a:p>
          <a:p>
            <a:pPr marL="431800" indent="-323850" eaLnBrk="1">
              <a:lnSpc>
                <a:spcPct val="86000"/>
              </a:lnSpc>
              <a:spcBef>
                <a:spcPts val="700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800" dirty="0" smtClean="0"/>
              <a:t>Clients using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AJAX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smtClean="0"/>
              <a:t>framework can communicate</a:t>
            </a:r>
          </a:p>
          <a:p>
            <a:pPr marL="431800" indent="-323850" eaLnBrk="1">
              <a:lnSpc>
                <a:spcPct val="86000"/>
              </a:lnSpc>
              <a:spcBef>
                <a:spcPts val="700"/>
              </a:spcBef>
              <a:spcAft>
                <a:spcPct val="0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800" dirty="0" smtClean="0"/>
              <a:t>with any type of server applications</a:t>
            </a:r>
          </a:p>
          <a:p>
            <a:pPr marL="831850" lvl="1" indent="-323850" eaLnBrk="1">
              <a:lnSpc>
                <a:spcPct val="86000"/>
              </a:lnSpc>
              <a:spcBef>
                <a:spcPts val="700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400" b="1" dirty="0" smtClean="0">
                <a:solidFill>
                  <a:srgbClr val="009900"/>
                </a:solidFill>
              </a:rPr>
              <a:t>PHP script</a:t>
            </a:r>
          </a:p>
          <a:p>
            <a:pPr marL="831850" lvl="1" indent="-323850" eaLnBrk="1">
              <a:lnSpc>
                <a:spcPct val="86000"/>
              </a:lnSpc>
              <a:spcBef>
                <a:spcPts val="700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400" b="1" dirty="0" smtClean="0">
                <a:solidFill>
                  <a:srgbClr val="009900"/>
                </a:solidFill>
              </a:rPr>
              <a:t>Java </a:t>
            </a:r>
            <a:r>
              <a:rPr lang="en-US" sz="2400" b="1" dirty="0" err="1" smtClean="0">
                <a:solidFill>
                  <a:srgbClr val="009900"/>
                </a:solidFill>
              </a:rPr>
              <a:t>servlet</a:t>
            </a:r>
            <a:endParaRPr lang="en-US" sz="2400" b="1" dirty="0" smtClean="0">
              <a:solidFill>
                <a:srgbClr val="009900"/>
              </a:solidFill>
            </a:endParaRPr>
          </a:p>
          <a:p>
            <a:pPr marL="831850" lvl="1" indent="-323850" eaLnBrk="1">
              <a:lnSpc>
                <a:spcPct val="86000"/>
              </a:lnSpc>
              <a:spcBef>
                <a:spcPts val="700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400" b="1" dirty="0" smtClean="0">
                <a:solidFill>
                  <a:srgbClr val="009900"/>
                </a:solidFill>
              </a:rPr>
              <a:t>JSP</a:t>
            </a:r>
          </a:p>
          <a:p>
            <a:pPr marL="831850" lvl="1" indent="-323850" eaLnBrk="1">
              <a:lnSpc>
                <a:spcPct val="86000"/>
              </a:lnSpc>
              <a:spcBef>
                <a:spcPts val="700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NZ" sz="2400" b="1" dirty="0" smtClean="0">
                <a:solidFill>
                  <a:srgbClr val="009900"/>
                </a:solidFill>
              </a:rPr>
              <a:t>etc.</a:t>
            </a:r>
            <a:endParaRPr lang="en-US" sz="2400" dirty="0" smtClean="0"/>
          </a:p>
          <a:p>
            <a:pPr marL="431800" indent="-323850" eaLnBrk="1">
              <a:lnSpc>
                <a:spcPct val="86000"/>
              </a:lnSpc>
              <a:spcBef>
                <a:spcPts val="700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NZ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Diagonal Corner Rectangle 1"/>
          <p:cNvSpPr/>
          <p:nvPr/>
        </p:nvSpPr>
        <p:spPr>
          <a:xfrm>
            <a:off x="1396974" y="2636829"/>
            <a:ext cx="7215238" cy="1571636"/>
          </a:xfrm>
          <a:prstGeom prst="snip2DiagRect">
            <a:avLst/>
          </a:prstGeom>
          <a:gradFill flip="none" rotWithShape="1">
            <a:gsLst>
              <a:gs pos="0">
                <a:srgbClr val="001E00"/>
              </a:gs>
              <a:gs pos="50000">
                <a:srgbClr val="19C602"/>
              </a:gs>
              <a:gs pos="100000">
                <a:srgbClr val="CCFFFF"/>
              </a:gs>
            </a:gsLst>
            <a:lin ang="0" scaled="1"/>
            <a:tileRect/>
          </a:gradFill>
          <a:ln w="57150">
            <a:solidFill>
              <a:srgbClr val="00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241300" dist="50800" dir="5400000" sx="93000" sy="93000" algn="ctr" rotWithShape="0">
              <a:srgbClr val="000000">
                <a:alpha val="74000"/>
              </a:srgbClr>
            </a:outerShdw>
          </a:effectLst>
          <a:scene3d>
            <a:camera prst="orthographicFront"/>
            <a:lightRig rig="threePt" dir="t"/>
          </a:scene3d>
          <a:sp3d extrusionH="38100"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3" tIns="50392" rIns="100783" bIns="50392" anchor="ctr"/>
          <a:lstStyle/>
          <a:p>
            <a:pPr algn="ctr">
              <a:buFont typeface="Times New Roman" pitchFamily="16" charset="0"/>
              <a:buNone/>
              <a:defRPr/>
            </a:pPr>
            <a:r>
              <a:rPr lang="en-NZ" sz="53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Client-Side Programming</a:t>
            </a:r>
            <a:endParaRPr lang="en-US" sz="53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00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755650" y="279400"/>
            <a:ext cx="8567738" cy="1092200"/>
          </a:xfrm>
          <a:gradFill rotWithShape="1">
            <a:gsLst>
              <a:gs pos="0">
                <a:srgbClr val="3333CC"/>
              </a:gs>
              <a:gs pos="100000">
                <a:srgbClr val="3333CC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miter lim="800000"/>
          </a:ln>
        </p:spPr>
        <p:txBody>
          <a:bodyPr anchorCtr="1"/>
          <a:lstStyle/>
          <a:p>
            <a:pPr eaLnBrk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NZ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Client-Side Programming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125" y="1458913"/>
            <a:ext cx="9969500" cy="4964112"/>
          </a:xfrm>
        </p:spPr>
        <p:txBody>
          <a:bodyPr lIns="90000" tIns="96191" rIns="90000" bIns="46800"/>
          <a:lstStyle/>
          <a:p>
            <a:pPr marL="431800" indent="-323850" eaLnBrk="1">
              <a:lnSpc>
                <a:spcPct val="86000"/>
              </a:lnSpc>
              <a:spcBef>
                <a:spcPts val="700"/>
              </a:spcBef>
              <a:spcAft>
                <a:spcPct val="0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 smtClean="0"/>
              <a:t>Recall the technologies comprising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DHTML</a:t>
            </a:r>
          </a:p>
          <a:p>
            <a:pPr marL="431800" indent="-323850" eaLnBrk="1">
              <a:lnSpc>
                <a:spcPct val="86000"/>
              </a:lnSpc>
              <a:spcBef>
                <a:spcPts val="700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71550" lvl="1" indent="-51435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NZ" sz="3200" dirty="0" smtClean="0">
                <a:latin typeface="Arial" pitchFamily="34" charset="0"/>
                <a:cs typeface="Arial" pitchFamily="34" charset="0"/>
              </a:rPr>
              <a:t>HTML (</a:t>
            </a:r>
            <a:r>
              <a:rPr lang="en-NZ" sz="3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content</a:t>
            </a:r>
            <a:r>
              <a:rPr lang="en-NZ" sz="32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971550" lvl="1" indent="-51435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NZ" sz="3200" dirty="0" smtClean="0">
                <a:latin typeface="Arial" pitchFamily="34" charset="0"/>
                <a:cs typeface="Arial" pitchFamily="34" charset="0"/>
              </a:rPr>
              <a:t>Document Object Model (DOM) (</a:t>
            </a:r>
            <a:r>
              <a:rPr lang="en-NZ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data structure</a:t>
            </a:r>
            <a:r>
              <a:rPr lang="en-NZ" sz="32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971550" lvl="1" indent="-51435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NZ" sz="3200" dirty="0" smtClean="0">
                <a:latin typeface="Arial" pitchFamily="34" charset="0"/>
                <a:cs typeface="Arial" pitchFamily="34" charset="0"/>
              </a:rPr>
              <a:t>JavaScript (</a:t>
            </a:r>
            <a:r>
              <a:rPr lang="en-NZ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behaviour</a:t>
            </a:r>
            <a:r>
              <a:rPr lang="en-NZ" sz="32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971550" lvl="1" indent="-51435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NZ" sz="3200" dirty="0" smtClean="0">
                <a:latin typeface="Arial" pitchFamily="34" charset="0"/>
                <a:cs typeface="Arial" pitchFamily="34" charset="0"/>
              </a:rPr>
              <a:t>Cascading Style Sheets (</a:t>
            </a:r>
            <a:r>
              <a:rPr lang="en-NZ" sz="3200" b="1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presentation</a:t>
            </a:r>
            <a:r>
              <a:rPr lang="en-NZ" sz="32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971550" lvl="1" indent="-514350" eaLnBrk="1" hangingPunct="1">
              <a:spcBef>
                <a:spcPct val="20000"/>
              </a:spcBef>
              <a:buFont typeface="+mj-lt"/>
              <a:buAutoNum type="arabicPeriod"/>
              <a:defRPr/>
            </a:pPr>
            <a:endParaRPr lang="en-NZ" sz="1200" dirty="0" smtClean="0">
              <a:latin typeface="Arial" pitchFamily="34" charset="0"/>
              <a:cs typeface="Arial" pitchFamily="34" charset="0"/>
            </a:endParaRPr>
          </a:p>
          <a:p>
            <a:pPr marL="431800" indent="-323850" eaLnBrk="1">
              <a:lnSpc>
                <a:spcPct val="86000"/>
              </a:lnSpc>
              <a:spcBef>
                <a:spcPts val="700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smtClean="0"/>
              <a:t>is a powerful tool for dynamic client-side programming</a:t>
            </a:r>
          </a:p>
          <a:p>
            <a:pPr marL="431800" indent="-323850" eaLnBrk="1">
              <a:lnSpc>
                <a:spcPct val="86000"/>
              </a:lnSpc>
              <a:spcBef>
                <a:spcPts val="700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NZ" sz="2000" dirty="0" smtClean="0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682750" y="6832600"/>
            <a:ext cx="6929438" cy="727075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31800" indent="-323850">
              <a:lnSpc>
                <a:spcPct val="86000"/>
              </a:lnSpc>
              <a:spcBef>
                <a:spcPts val="700"/>
              </a:spcBef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latin typeface="Arial" charset="0"/>
                <a:cs typeface="Arial" charset="0"/>
              </a:rPr>
              <a:t>But what if we wanted to frequently communicate with the server?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44513" y="231775"/>
            <a:ext cx="8567737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 anchor="ctr"/>
          <a:lstStyle/>
          <a:p>
            <a:pPr algn="ctr" hangingPunct="1">
              <a:defRPr/>
            </a:pPr>
            <a:r>
              <a:rPr lang="en-NZ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Recall:  </a:t>
            </a:r>
            <a:r>
              <a:rPr lang="en-NZ" sz="40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Incorporating </a:t>
            </a:r>
            <a:r>
              <a:rPr lang="en-NZ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Script</a:t>
            </a:r>
            <a:endParaRPr lang="en-NZ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9" name="Rectangle 1"/>
          <p:cNvSpPr>
            <a:spLocks noChangeArrowheads="1"/>
          </p:cNvSpPr>
          <p:nvPr/>
        </p:nvSpPr>
        <p:spPr bwMode="auto">
          <a:xfrm>
            <a:off x="668338" y="2022475"/>
            <a:ext cx="9002712" cy="3522663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lIns="100794" tIns="50397" rIns="100794" bIns="50397" anchor="ctr">
            <a:spAutoFit/>
          </a:bodyPr>
          <a:lstStyle/>
          <a:p>
            <a:r>
              <a:rPr lang="en-NZ" dirty="0"/>
              <a:t>&lt;html&gt;</a:t>
            </a:r>
          </a:p>
          <a:p>
            <a:r>
              <a:rPr lang="en-NZ" dirty="0"/>
              <a:t>&lt;body&gt;</a:t>
            </a:r>
          </a:p>
          <a:p>
            <a:r>
              <a:rPr lang="en-NZ" b="1" dirty="0">
                <a:solidFill>
                  <a:srgbClr val="0000FF"/>
                </a:solidFill>
              </a:rPr>
              <a:t>&lt;script type="text/</a:t>
            </a:r>
            <a:r>
              <a:rPr lang="en-NZ" b="1" dirty="0" err="1">
                <a:solidFill>
                  <a:srgbClr val="0000FF"/>
                </a:solidFill>
              </a:rPr>
              <a:t>javascript</a:t>
            </a:r>
            <a:r>
              <a:rPr lang="en-NZ" b="1" dirty="0">
                <a:solidFill>
                  <a:srgbClr val="0000FF"/>
                </a:solidFill>
              </a:rPr>
              <a:t>"&gt;</a:t>
            </a:r>
          </a:p>
          <a:p>
            <a:r>
              <a:rPr lang="en-NZ" dirty="0"/>
              <a:t>   </a:t>
            </a:r>
            <a:r>
              <a:rPr lang="en-NZ" b="1" dirty="0">
                <a:solidFill>
                  <a:srgbClr val="0066FF"/>
                </a:solidFill>
              </a:rPr>
              <a:t>&lt;!--</a:t>
            </a:r>
            <a:endParaRPr lang="en-NZ" dirty="0">
              <a:solidFill>
                <a:srgbClr val="0066FF"/>
              </a:solidFill>
            </a:endParaRPr>
          </a:p>
          <a:p>
            <a:r>
              <a:rPr lang="en-NZ" b="1" dirty="0">
                <a:solidFill>
                  <a:srgbClr val="0066FF"/>
                </a:solidFill>
              </a:rPr>
              <a:t>      </a:t>
            </a:r>
            <a:r>
              <a:rPr lang="en-NZ" b="1" dirty="0" err="1">
                <a:solidFill>
                  <a:srgbClr val="800080"/>
                </a:solidFill>
              </a:rPr>
              <a:t>document.write</a:t>
            </a:r>
            <a:r>
              <a:rPr lang="en-NZ" b="1" dirty="0">
                <a:solidFill>
                  <a:srgbClr val="800080"/>
                </a:solidFill>
              </a:rPr>
              <a:t>(</a:t>
            </a:r>
            <a:r>
              <a:rPr lang="en-NZ" b="1" dirty="0">
                <a:solidFill>
                  <a:srgbClr val="0066FF"/>
                </a:solidFill>
              </a:rPr>
              <a:t>"Hello World!"</a:t>
            </a:r>
            <a:r>
              <a:rPr lang="en-NZ" b="1" dirty="0">
                <a:solidFill>
                  <a:srgbClr val="800080"/>
                </a:solidFill>
              </a:rPr>
              <a:t>)</a:t>
            </a:r>
            <a:r>
              <a:rPr lang="en-NZ" b="1" dirty="0">
                <a:solidFill>
                  <a:srgbClr val="0066FF"/>
                </a:solidFill>
              </a:rPr>
              <a:t>;</a:t>
            </a:r>
            <a:endParaRPr lang="en-NZ" dirty="0">
              <a:solidFill>
                <a:srgbClr val="0066FF"/>
              </a:solidFill>
            </a:endParaRPr>
          </a:p>
          <a:p>
            <a:r>
              <a:rPr lang="en-NZ" b="1" dirty="0">
                <a:solidFill>
                  <a:srgbClr val="0066FF"/>
                </a:solidFill>
              </a:rPr>
              <a:t>   //--&gt;</a:t>
            </a:r>
            <a:endParaRPr lang="en-NZ" dirty="0">
              <a:solidFill>
                <a:srgbClr val="0066FF"/>
              </a:solidFill>
            </a:endParaRPr>
          </a:p>
          <a:p>
            <a:r>
              <a:rPr lang="en-NZ" b="1" dirty="0">
                <a:solidFill>
                  <a:srgbClr val="0000FF"/>
                </a:solidFill>
              </a:rPr>
              <a:t>&lt;/script&gt;</a:t>
            </a:r>
          </a:p>
          <a:p>
            <a:endParaRPr lang="en-NZ" dirty="0"/>
          </a:p>
          <a:p>
            <a:r>
              <a:rPr lang="en-NZ" b="1" dirty="0">
                <a:solidFill>
                  <a:srgbClr val="0066FF"/>
                </a:solidFill>
              </a:rPr>
              <a:t>&lt;</a:t>
            </a:r>
            <a:r>
              <a:rPr lang="en-NZ" b="1" dirty="0" err="1">
                <a:solidFill>
                  <a:srgbClr val="0066FF"/>
                </a:solidFill>
              </a:rPr>
              <a:t>noscript</a:t>
            </a:r>
            <a:r>
              <a:rPr lang="en-NZ" b="1" dirty="0">
                <a:solidFill>
                  <a:srgbClr val="0066FF"/>
                </a:solidFill>
              </a:rPr>
              <a:t>&gt;</a:t>
            </a:r>
          </a:p>
          <a:p>
            <a:r>
              <a:rPr lang="en-NZ" b="1" dirty="0">
                <a:solidFill>
                  <a:srgbClr val="0066FF"/>
                </a:solidFill>
              </a:rPr>
              <a:t>    &lt;h2&gt;Your Browser doesn’t support JavaScript! &lt;/h2&gt;</a:t>
            </a:r>
          </a:p>
          <a:p>
            <a:r>
              <a:rPr lang="en-NZ" b="1" dirty="0">
                <a:solidFill>
                  <a:srgbClr val="0066FF"/>
                </a:solidFill>
              </a:rPr>
              <a:t>&lt;/</a:t>
            </a:r>
            <a:r>
              <a:rPr lang="en-NZ" b="1" dirty="0" err="1">
                <a:solidFill>
                  <a:srgbClr val="0066FF"/>
                </a:solidFill>
              </a:rPr>
              <a:t>noscript</a:t>
            </a:r>
            <a:r>
              <a:rPr lang="en-NZ" b="1" dirty="0">
                <a:solidFill>
                  <a:srgbClr val="0066FF"/>
                </a:solidFill>
              </a:rPr>
              <a:t>&gt;</a:t>
            </a:r>
          </a:p>
          <a:p>
            <a:r>
              <a:rPr lang="en-NZ" dirty="0"/>
              <a:t>&lt;/body&gt;</a:t>
            </a:r>
          </a:p>
          <a:p>
            <a:r>
              <a:rPr lang="en-NZ" dirty="0"/>
              <a:t>&lt;/html&gt;</a:t>
            </a:r>
            <a:endParaRPr lang="en-NZ" dirty="0">
              <a:latin typeface="Arial" charset="0"/>
              <a:cs typeface="Arial" charset="0"/>
            </a:endParaRPr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282575" y="1312863"/>
            <a:ext cx="9388475" cy="481012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100794" tIns="50397" rIns="100794" bIns="50397" anchor="ctr">
            <a:spAutoFit/>
          </a:bodyPr>
          <a:lstStyle/>
          <a:p>
            <a:pPr eaLnBrk="0"/>
            <a:r>
              <a:rPr lang="en-NZ" sz="2600">
                <a:latin typeface="Arial" charset="0"/>
                <a:cs typeface="Arial" charset="0"/>
              </a:rPr>
              <a:t>Handling browsers that do not support Javascript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68338" y="5999163"/>
            <a:ext cx="900271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marL="817563" lvl="1" indent="-314325" hangingPunct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NZ" sz="2400"/>
              <a:t>use </a:t>
            </a:r>
            <a:r>
              <a:rPr lang="en-NZ" sz="2400" b="1">
                <a:solidFill>
                  <a:srgbClr val="0000FF"/>
                </a:solidFill>
              </a:rPr>
              <a:t>HTML comments </a:t>
            </a:r>
            <a:r>
              <a:rPr lang="en-NZ" sz="2400"/>
              <a:t>so that browsers that do not support JavaScript do not display your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Diagonal Corner Rectangle 1"/>
          <p:cNvSpPr/>
          <p:nvPr/>
        </p:nvSpPr>
        <p:spPr>
          <a:xfrm>
            <a:off x="1396974" y="2636829"/>
            <a:ext cx="7215238" cy="1571636"/>
          </a:xfrm>
          <a:prstGeom prst="snip2DiagRect">
            <a:avLst/>
          </a:prstGeom>
          <a:gradFill flip="none" rotWithShape="1">
            <a:gsLst>
              <a:gs pos="0">
                <a:srgbClr val="001E00"/>
              </a:gs>
              <a:gs pos="50000">
                <a:srgbClr val="19C602"/>
              </a:gs>
              <a:gs pos="100000">
                <a:srgbClr val="CCFFFF"/>
              </a:gs>
            </a:gsLst>
            <a:lin ang="0" scaled="1"/>
            <a:tileRect/>
          </a:gradFill>
          <a:ln w="57150">
            <a:solidFill>
              <a:srgbClr val="00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241300" dist="50800" dir="5400000" sx="93000" sy="93000" algn="ctr" rotWithShape="0">
              <a:srgbClr val="000000">
                <a:alpha val="74000"/>
              </a:srgbClr>
            </a:outerShdw>
          </a:effectLst>
          <a:scene3d>
            <a:camera prst="orthographicFront"/>
            <a:lightRig rig="threePt" dir="t"/>
          </a:scene3d>
          <a:sp3d extrusionH="38100"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3" tIns="50392" rIns="100783" bIns="50392" anchor="ctr"/>
          <a:lstStyle/>
          <a:p>
            <a:pPr algn="ctr">
              <a:buFont typeface="Times New Roman" pitchFamily="16" charset="0"/>
              <a:buNone/>
              <a:defRPr/>
            </a:pPr>
            <a:r>
              <a:rPr lang="en-NZ" sz="53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Client-Server Communication</a:t>
            </a:r>
            <a:endParaRPr lang="en-US" sz="53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00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755650" y="279400"/>
            <a:ext cx="8567738" cy="1092200"/>
          </a:xfrm>
          <a:gradFill rotWithShape="1">
            <a:gsLst>
              <a:gs pos="0">
                <a:srgbClr val="3333CC"/>
              </a:gs>
              <a:gs pos="100000">
                <a:srgbClr val="3333CC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miter lim="800000"/>
          </a:ln>
        </p:spPr>
        <p:txBody>
          <a:bodyPr anchorCtr="1"/>
          <a:lstStyle/>
          <a:p>
            <a:pPr eaLnBrk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NZ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Client-Server Communication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1458913"/>
            <a:ext cx="8567738" cy="5178425"/>
          </a:xfrm>
        </p:spPr>
        <p:txBody>
          <a:bodyPr lIns="90000" tIns="96191" rIns="90000" bIns="46800"/>
          <a:lstStyle/>
          <a:p>
            <a:pPr marL="431800" indent="-323850" eaLnBrk="1">
              <a:lnSpc>
                <a:spcPct val="86000"/>
              </a:lnSpc>
              <a:spcBef>
                <a:spcPts val="700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smtClean="0"/>
              <a:t>runs inside a sandbox attached to the browser</a:t>
            </a:r>
          </a:p>
          <a:p>
            <a:pPr marL="431800" indent="-323850" eaLnBrk="1">
              <a:lnSpc>
                <a:spcPct val="86000"/>
              </a:lnSpc>
              <a:spcBef>
                <a:spcPts val="700"/>
              </a:spcBef>
              <a:spcAft>
                <a:spcPct val="0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800" b="1" u="sng" dirty="0" smtClean="0"/>
              <a:t>Sequence of steps:</a:t>
            </a:r>
          </a:p>
          <a:p>
            <a:pPr marL="622300" indent="-514350" eaLnBrk="1">
              <a:lnSpc>
                <a:spcPct val="86000"/>
              </a:lnSpc>
              <a:spcBef>
                <a:spcPts val="700"/>
              </a:spcBef>
              <a:spcAft>
                <a:spcPct val="0"/>
              </a:spcAft>
              <a:buSzPct val="7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smtClean="0"/>
              <a:t>code uses DOM to build </a:t>
            </a:r>
            <a:r>
              <a:rPr lang="en-US" sz="2800" b="1" dirty="0" smtClean="0">
                <a:solidFill>
                  <a:srgbClr val="009900"/>
                </a:solidFill>
              </a:rPr>
              <a:t>HTML</a:t>
            </a:r>
            <a:r>
              <a:rPr lang="en-US" sz="2800" dirty="0" smtClean="0"/>
              <a:t> document.</a:t>
            </a:r>
          </a:p>
          <a:p>
            <a:pPr marL="622300" indent="-514350" eaLnBrk="1">
              <a:lnSpc>
                <a:spcPct val="86000"/>
              </a:lnSpc>
              <a:spcBef>
                <a:spcPts val="700"/>
              </a:spcBef>
              <a:spcAft>
                <a:spcPct val="0"/>
              </a:spcAft>
              <a:buSzPct val="7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800" b="1" dirty="0" smtClean="0"/>
              <a:t>GET/POST</a:t>
            </a:r>
            <a:r>
              <a:rPr lang="en-US" sz="2800" dirty="0" smtClean="0"/>
              <a:t> string is formed.</a:t>
            </a:r>
          </a:p>
          <a:p>
            <a:pPr marL="622300" indent="-514350" eaLnBrk="1">
              <a:lnSpc>
                <a:spcPct val="86000"/>
              </a:lnSpc>
              <a:spcBef>
                <a:spcPts val="700"/>
              </a:spcBef>
              <a:spcAft>
                <a:spcPct val="0"/>
              </a:spcAft>
              <a:buSzPct val="7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800" b="1" dirty="0" smtClean="0">
                <a:solidFill>
                  <a:srgbClr val="FF6600"/>
                </a:solidFill>
              </a:rPr>
              <a:t>Browser</a:t>
            </a:r>
            <a:r>
              <a:rPr lang="en-US" sz="2800" dirty="0" smtClean="0"/>
              <a:t> encodes </a:t>
            </a:r>
            <a:r>
              <a:rPr lang="en-US" sz="2800" b="1" dirty="0" smtClean="0">
                <a:solidFill>
                  <a:srgbClr val="009900"/>
                </a:solidFill>
              </a:rPr>
              <a:t>HTML</a:t>
            </a:r>
            <a:r>
              <a:rPr lang="en-US" sz="2800" dirty="0" smtClean="0"/>
              <a:t> and </a:t>
            </a:r>
            <a:r>
              <a:rPr lang="en-US" sz="2800" b="1" dirty="0" smtClean="0"/>
              <a:t>GET/POST</a:t>
            </a:r>
            <a:r>
              <a:rPr lang="en-US" sz="2800" dirty="0" smtClean="0"/>
              <a:t> queries into an 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smtClean="0"/>
              <a:t>string. </a:t>
            </a:r>
          </a:p>
          <a:p>
            <a:pPr marL="622300" indent="-514350" eaLnBrk="1">
              <a:lnSpc>
                <a:spcPct val="86000"/>
              </a:lnSpc>
              <a:spcBef>
                <a:spcPts val="700"/>
              </a:spcBef>
              <a:spcAft>
                <a:spcPct val="0"/>
              </a:spcAft>
              <a:buSzPct val="7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800" b="1" dirty="0" smtClean="0">
                <a:solidFill>
                  <a:srgbClr val="FF6600"/>
                </a:solidFill>
              </a:rPr>
              <a:t>Browser</a:t>
            </a:r>
            <a:r>
              <a:rPr lang="en-US" sz="2800" dirty="0" smtClean="0"/>
              <a:t> establishes contact with server and sends the 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smtClean="0"/>
              <a:t>request.</a:t>
            </a:r>
          </a:p>
          <a:p>
            <a:pPr marL="622300" indent="-514350" eaLnBrk="1">
              <a:lnSpc>
                <a:spcPct val="86000"/>
              </a:lnSpc>
              <a:spcBef>
                <a:spcPts val="700"/>
              </a:spcBef>
              <a:spcAft>
                <a:spcPct val="0"/>
              </a:spcAft>
              <a:buSzPct val="7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800" b="1" dirty="0" smtClean="0">
                <a:solidFill>
                  <a:srgbClr val="FF6600"/>
                </a:solidFill>
              </a:rPr>
              <a:t>Browser</a:t>
            </a:r>
            <a:r>
              <a:rPr lang="en-US" sz="2800" dirty="0" smtClean="0"/>
              <a:t> receives 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smtClean="0"/>
              <a:t>response from the server and displays the body of the page.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54063" y="6780213"/>
            <a:ext cx="8501062" cy="727075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31800" indent="-323850">
              <a:lnSpc>
                <a:spcPct val="86000"/>
              </a:lnSpc>
              <a:spcBef>
                <a:spcPts val="700"/>
              </a:spcBef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latin typeface="Arial" charset="0"/>
                <a:cs typeface="Arial" charset="0"/>
              </a:rPr>
              <a:t>It would be nice if one could write JavaScript code that can </a:t>
            </a:r>
            <a:r>
              <a:rPr lang="en-US" sz="2400" b="1">
                <a:latin typeface="Arial" charset="0"/>
                <a:cs typeface="Arial" charset="0"/>
              </a:rPr>
              <a:t>directly</a:t>
            </a:r>
            <a:r>
              <a:rPr lang="en-US" sz="2400">
                <a:latin typeface="Arial" charset="0"/>
                <a:cs typeface="Arial" charset="0"/>
              </a:rPr>
              <a:t> </a:t>
            </a:r>
            <a:r>
              <a:rPr lang="en-US" sz="2400" b="1">
                <a:latin typeface="Arial" charset="0"/>
                <a:cs typeface="Arial" charset="0"/>
              </a:rPr>
              <a:t>communicate</a:t>
            </a:r>
            <a:r>
              <a:rPr lang="en-US" sz="2400">
                <a:latin typeface="Arial" charset="0"/>
                <a:cs typeface="Arial" charset="0"/>
              </a:rPr>
              <a:t> with the </a:t>
            </a:r>
            <a:r>
              <a:rPr lang="en-US" sz="2400" b="1">
                <a:solidFill>
                  <a:srgbClr val="0000FF"/>
                </a:solidFill>
                <a:latin typeface="Arial" charset="0"/>
                <a:cs typeface="Arial" charset="0"/>
              </a:rPr>
              <a:t>server</a:t>
            </a:r>
            <a:endParaRPr lang="en-NZ" sz="2400" b="1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4000" y="1114425"/>
            <a:ext cx="9644063" cy="360045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AJAX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uses a programming model with </a:t>
            </a:r>
            <a:r>
              <a: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display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events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These events are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user actions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they call </a:t>
            </a:r>
            <a:r>
              <a: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associated with </a:t>
            </a:r>
            <a:r>
              <a:rPr lang="en-US" sz="24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elements of the web page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Arial" pitchFamily="34" charset="0"/>
              <a:buChar char="•"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Interactivity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is achieved with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forms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buttons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Arial" pitchFamily="34" charset="0"/>
              <a:buChar char="•"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DOM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allows to link elements of the page with </a:t>
            </a:r>
            <a:r>
              <a: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actions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and also to extract data from </a:t>
            </a:r>
            <a:r>
              <a: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XML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or Text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files provided by the server.</a:t>
            </a:r>
          </a:p>
          <a:p>
            <a:pPr>
              <a:defRPr/>
            </a:pPr>
            <a:endParaRPr lang="en-NZ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182563" y="136525"/>
            <a:ext cx="9715500" cy="814388"/>
          </a:xfrm>
          <a:prstGeom prst="rect">
            <a:avLst/>
          </a:prstGeom>
          <a:gradFill rotWithShape="1">
            <a:gsLst>
              <a:gs pos="0">
                <a:srgbClr val="3333CC"/>
              </a:gs>
              <a:gs pos="100000">
                <a:srgbClr val="3333CC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miter lim="800000"/>
          </a:ln>
        </p:spPr>
        <p:txBody>
          <a:bodyPr anchorCtr="1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4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How does </a:t>
            </a:r>
            <a:r>
              <a:rPr lang="en-US" sz="44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AJAX</a:t>
            </a:r>
            <a:r>
              <a:rPr lang="en-US" sz="4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 work?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182563" y="136525"/>
            <a:ext cx="9715500" cy="814388"/>
          </a:xfrm>
          <a:prstGeom prst="rect">
            <a:avLst/>
          </a:prstGeom>
          <a:gradFill rotWithShape="1">
            <a:gsLst>
              <a:gs pos="0">
                <a:srgbClr val="3333CC"/>
              </a:gs>
              <a:gs pos="100000">
                <a:srgbClr val="3333CC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miter lim="800000"/>
          </a:ln>
        </p:spPr>
        <p:txBody>
          <a:bodyPr anchorCtr="1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4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How does </a:t>
            </a:r>
            <a:r>
              <a:rPr lang="en-US" sz="44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AJAX</a:t>
            </a:r>
            <a:r>
              <a:rPr lang="en-US" sz="4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 work?</a:t>
            </a:r>
          </a:p>
        </p:txBody>
      </p:sp>
      <p:sp>
        <p:nvSpPr>
          <p:cNvPr id="5" name="Rectangle 4"/>
          <p:cNvSpPr/>
          <p:nvPr/>
        </p:nvSpPr>
        <p:spPr>
          <a:xfrm>
            <a:off x="254000" y="1065213"/>
            <a:ext cx="4071938" cy="2786062"/>
          </a:xfrm>
          <a:prstGeom prst="rect">
            <a:avLst/>
          </a:prstGeom>
          <a:solidFill>
            <a:srgbClr val="DDDD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54813" y="2543175"/>
            <a:ext cx="3246437" cy="2665413"/>
          </a:xfrm>
          <a:prstGeom prst="rect">
            <a:avLst/>
          </a:prstGeom>
          <a:solidFill>
            <a:srgbClr val="DDDD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50063" y="2708275"/>
            <a:ext cx="3048000" cy="449263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>
              <a:defRPr/>
            </a:pPr>
            <a:r>
              <a:rPr lang="en-NZ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Server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54063" y="1208088"/>
            <a:ext cx="3071812" cy="35718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>
              <a:buFont typeface="Times New Roman" pitchFamily="16" charset="0"/>
              <a:buNone/>
              <a:defRPr/>
            </a:pPr>
            <a:r>
              <a:rPr lang="en-NZ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Browser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loud 9"/>
          <p:cNvSpPr/>
          <p:nvPr/>
        </p:nvSpPr>
        <p:spPr>
          <a:xfrm>
            <a:off x="4897438" y="1208088"/>
            <a:ext cx="1860550" cy="752475"/>
          </a:xfrm>
          <a:prstGeom prst="cloud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>
              <a:buFont typeface="Times New Roman" pitchFamily="16" charset="0"/>
              <a:buNone/>
              <a:defRPr/>
            </a:pPr>
            <a:r>
              <a:rPr lang="en-NZ" b="1" dirty="0">
                <a:solidFill>
                  <a:schemeClr val="tx1"/>
                </a:solidFill>
              </a:rPr>
              <a:t>Internet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320" name="Rectangle 10"/>
          <p:cNvSpPr>
            <a:spLocks noChangeArrowheads="1"/>
          </p:cNvSpPr>
          <p:nvPr/>
        </p:nvSpPr>
        <p:spPr bwMode="auto">
          <a:xfrm>
            <a:off x="396875" y="1708150"/>
            <a:ext cx="2643188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NZ" sz="2000" b="1"/>
              <a:t>An event occurs...</a:t>
            </a:r>
            <a:endParaRPr lang="en-US" sz="2000" b="1"/>
          </a:p>
        </p:txBody>
      </p:sp>
      <p:sp>
        <p:nvSpPr>
          <p:cNvPr id="13321" name="Rectangle 11"/>
          <p:cNvSpPr>
            <a:spLocks noChangeArrowheads="1"/>
          </p:cNvSpPr>
          <p:nvPr/>
        </p:nvSpPr>
        <p:spPr bwMode="auto">
          <a:xfrm>
            <a:off x="396875" y="2208213"/>
            <a:ext cx="3786188" cy="71437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NZ" sz="2000" b="1" dirty="0"/>
              <a:t>Create an </a:t>
            </a:r>
          </a:p>
          <a:p>
            <a:r>
              <a:rPr lang="en-NZ" sz="2000" b="1" dirty="0" err="1"/>
              <a:t>XMLHttpRequest</a:t>
            </a:r>
            <a:r>
              <a:rPr lang="en-NZ" sz="2000" b="1" dirty="0"/>
              <a:t> object</a:t>
            </a:r>
            <a:endParaRPr lang="en-US" sz="2000" b="1" dirty="0"/>
          </a:p>
        </p:txBody>
      </p:sp>
      <p:sp>
        <p:nvSpPr>
          <p:cNvPr id="13322" name="Rectangle 12"/>
          <p:cNvSpPr>
            <a:spLocks noChangeArrowheads="1"/>
          </p:cNvSpPr>
          <p:nvPr/>
        </p:nvSpPr>
        <p:spPr bwMode="auto">
          <a:xfrm>
            <a:off x="396875" y="2994025"/>
            <a:ext cx="3786188" cy="64293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NZ" sz="2000" b="1"/>
              <a:t>Send</a:t>
            </a:r>
          </a:p>
          <a:p>
            <a:r>
              <a:rPr lang="en-NZ" sz="2000" b="1"/>
              <a:t>XMLHttpRequest</a:t>
            </a:r>
            <a:endParaRPr lang="en-US" sz="2000" b="1"/>
          </a:p>
        </p:txBody>
      </p:sp>
      <p:sp>
        <p:nvSpPr>
          <p:cNvPr id="13323" name="Rectangle 13"/>
          <p:cNvSpPr>
            <a:spLocks noChangeArrowheads="1"/>
          </p:cNvSpPr>
          <p:nvPr/>
        </p:nvSpPr>
        <p:spPr bwMode="auto">
          <a:xfrm>
            <a:off x="6850063" y="3351213"/>
            <a:ext cx="3048000" cy="71437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NZ" sz="2000" b="1"/>
              <a:t>Process</a:t>
            </a:r>
          </a:p>
          <a:p>
            <a:r>
              <a:rPr lang="en-NZ" sz="2000" b="1"/>
              <a:t>HttpRequest</a:t>
            </a:r>
            <a:endParaRPr lang="en-US" sz="2000" b="1"/>
          </a:p>
        </p:txBody>
      </p:sp>
      <p:sp>
        <p:nvSpPr>
          <p:cNvPr id="13324" name="Rectangle 14"/>
          <p:cNvSpPr>
            <a:spLocks noChangeArrowheads="1"/>
          </p:cNvSpPr>
          <p:nvPr/>
        </p:nvSpPr>
        <p:spPr bwMode="auto">
          <a:xfrm>
            <a:off x="6850063" y="4137025"/>
            <a:ext cx="3048000" cy="92868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NZ" sz="2000" b="1"/>
              <a:t>Create a response and send data back to the browser</a:t>
            </a:r>
            <a:endParaRPr lang="en-US" sz="2000" b="1"/>
          </a:p>
        </p:txBody>
      </p:sp>
      <p:sp>
        <p:nvSpPr>
          <p:cNvPr id="16" name="Cloud 15"/>
          <p:cNvSpPr/>
          <p:nvPr/>
        </p:nvSpPr>
        <p:spPr>
          <a:xfrm>
            <a:off x="6108700" y="6242050"/>
            <a:ext cx="1860550" cy="752475"/>
          </a:xfrm>
          <a:prstGeom prst="cloud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>
              <a:buFont typeface="Times New Roman" pitchFamily="16" charset="0"/>
              <a:buNone/>
              <a:defRPr/>
            </a:pPr>
            <a:r>
              <a:rPr lang="en-NZ" b="1" dirty="0">
                <a:solidFill>
                  <a:schemeClr val="tx1"/>
                </a:solidFill>
              </a:rPr>
              <a:t>Internet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4000" y="4351338"/>
            <a:ext cx="4572000" cy="2643187"/>
          </a:xfrm>
          <a:prstGeom prst="rect">
            <a:avLst/>
          </a:prstGeom>
          <a:solidFill>
            <a:srgbClr val="DDDD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54063" y="4494213"/>
            <a:ext cx="3071812" cy="35718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>
              <a:buFont typeface="Times New Roman" pitchFamily="16" charset="0"/>
              <a:buNone/>
              <a:defRPr/>
            </a:pPr>
            <a:r>
              <a:rPr lang="en-NZ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Browser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328" name="Rectangle 18"/>
          <p:cNvSpPr>
            <a:spLocks noChangeArrowheads="1"/>
          </p:cNvSpPr>
          <p:nvPr/>
        </p:nvSpPr>
        <p:spPr bwMode="auto">
          <a:xfrm>
            <a:off x="396875" y="4994275"/>
            <a:ext cx="4214813" cy="6429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NZ" sz="2000" b="1"/>
              <a:t>Wait until document has finished loading</a:t>
            </a:r>
            <a:endParaRPr lang="en-US" sz="2000" b="1"/>
          </a:p>
        </p:txBody>
      </p:sp>
      <p:sp>
        <p:nvSpPr>
          <p:cNvPr id="13329" name="Rectangle 19"/>
          <p:cNvSpPr>
            <a:spLocks noChangeArrowheads="1"/>
          </p:cNvSpPr>
          <p:nvPr/>
        </p:nvSpPr>
        <p:spPr bwMode="auto">
          <a:xfrm>
            <a:off x="396875" y="5708650"/>
            <a:ext cx="4214813" cy="71437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NZ" sz="2000" b="1"/>
              <a:t>Process the returned data using Javascript</a:t>
            </a:r>
            <a:endParaRPr lang="en-US" sz="2000" b="1"/>
          </a:p>
        </p:txBody>
      </p:sp>
      <p:sp>
        <p:nvSpPr>
          <p:cNvPr id="13330" name="Rectangle 20"/>
          <p:cNvSpPr>
            <a:spLocks noChangeArrowheads="1"/>
          </p:cNvSpPr>
          <p:nvPr/>
        </p:nvSpPr>
        <p:spPr bwMode="auto">
          <a:xfrm>
            <a:off x="396875" y="6494463"/>
            <a:ext cx="4214813" cy="357187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NZ" sz="2000" b="1"/>
              <a:t>Update page content</a:t>
            </a:r>
            <a:endParaRPr lang="en-US" sz="2000" b="1"/>
          </a:p>
        </p:txBody>
      </p:sp>
      <p:cxnSp>
        <p:nvCxnSpPr>
          <p:cNvPr id="22" name="Elbow Connector 16"/>
          <p:cNvCxnSpPr>
            <a:stCxn id="13322" idx="3"/>
          </p:cNvCxnSpPr>
          <p:nvPr/>
        </p:nvCxnSpPr>
        <p:spPr>
          <a:xfrm flipV="1">
            <a:off x="4183063" y="1681163"/>
            <a:ext cx="1000125" cy="1633537"/>
          </a:xfrm>
          <a:prstGeom prst="bentConnector2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16"/>
          <p:cNvCxnSpPr/>
          <p:nvPr/>
        </p:nvCxnSpPr>
        <p:spPr>
          <a:xfrm>
            <a:off x="6183313" y="1565275"/>
            <a:ext cx="2643187" cy="857250"/>
          </a:xfrm>
          <a:prstGeom prst="bentConnector3">
            <a:avLst>
              <a:gd name="adj1" fmla="val 99856"/>
            </a:avLst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16"/>
          <p:cNvCxnSpPr>
            <a:stCxn id="17" idx="3"/>
          </p:cNvCxnSpPr>
          <p:nvPr/>
        </p:nvCxnSpPr>
        <p:spPr>
          <a:xfrm>
            <a:off x="4826000" y="5673725"/>
            <a:ext cx="1571625" cy="963613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6"/>
          <p:cNvCxnSpPr>
            <a:stCxn id="16" idx="0"/>
          </p:cNvCxnSpPr>
          <p:nvPr/>
        </p:nvCxnSpPr>
        <p:spPr>
          <a:xfrm flipV="1">
            <a:off x="7967663" y="5170488"/>
            <a:ext cx="1320800" cy="1447800"/>
          </a:xfrm>
          <a:prstGeom prst="bentConnector2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35" name="Straight Arrow Connector 24"/>
          <p:cNvCxnSpPr>
            <a:cxnSpLocks noChangeShapeType="1"/>
            <a:endCxn id="13320" idx="1"/>
          </p:cNvCxnSpPr>
          <p:nvPr/>
        </p:nvCxnSpPr>
        <p:spPr bwMode="auto">
          <a:xfrm>
            <a:off x="0" y="1922463"/>
            <a:ext cx="396875" cy="0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Luxi Sans"/>
        <a:ea typeface="Luxi Sans"/>
        <a:cs typeface="Luxi Sans"/>
      </a:majorFont>
      <a:minorFont>
        <a:latin typeface="Luxi Sans"/>
        <a:ea typeface="Luxi Sans"/>
        <a:cs typeface="Luxi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Luxi Sans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Luxi Sans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446CEF139A574A9B083C57F3B11932" ma:contentTypeVersion="13" ma:contentTypeDescription="Create a new document." ma:contentTypeScope="" ma:versionID="73121225bf3cc5230d4cb0466c03a849">
  <xsd:schema xmlns:xsd="http://www.w3.org/2001/XMLSchema" xmlns:xs="http://www.w3.org/2001/XMLSchema" xmlns:p="http://schemas.microsoft.com/office/2006/metadata/properties" xmlns:ns2="147cfbcc-6963-49a1-8878-0efa28665213" xmlns:ns3="08d94fdf-b342-4279-8130-62ef4a5bfb49" targetNamespace="http://schemas.microsoft.com/office/2006/metadata/properties" ma:root="true" ma:fieldsID="a8fcfc4669ef8662207f6d7f1c9f3f35" ns2:_="" ns3:_="">
    <xsd:import namespace="147cfbcc-6963-49a1-8878-0efa28665213"/>
    <xsd:import namespace="08d94fdf-b342-4279-8130-62ef4a5bfb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7cfbcc-6963-49a1-8878-0efa286652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94fdf-b342-4279-8130-62ef4a5bfb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7A10E3-0BCB-4677-B1FC-169B04F3194F}"/>
</file>

<file path=customXml/itemProps2.xml><?xml version="1.0" encoding="utf-8"?>
<ds:datastoreItem xmlns:ds="http://schemas.openxmlformats.org/officeDocument/2006/customXml" ds:itemID="{911F5719-E952-4DE3-A23D-01D91990E199}"/>
</file>

<file path=customXml/itemProps3.xml><?xml version="1.0" encoding="utf-8"?>
<ds:datastoreItem xmlns:ds="http://schemas.openxmlformats.org/officeDocument/2006/customXml" ds:itemID="{20AA2E1A-19E7-49E7-B105-B6E210E2B7F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4482</TotalTime>
  <Words>950</Words>
  <Application>Microsoft Office PowerPoint</Application>
  <PresentationFormat>Custom</PresentationFormat>
  <Paragraphs>180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AJAX SERVER??</vt:lpstr>
      <vt:lpstr>Slide 3</vt:lpstr>
      <vt:lpstr>Client-Side Programming</vt:lpstr>
      <vt:lpstr>Slide 5</vt:lpstr>
      <vt:lpstr>Slide 6</vt:lpstr>
      <vt:lpstr>Client-Server Communication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Classes</dc:title>
  <dc:creator>Reyes, Napoleon</dc:creator>
  <cp:lastModifiedBy>ANAND</cp:lastModifiedBy>
  <cp:revision>166</cp:revision>
  <cp:lastPrinted>1601-01-01T00:00:00Z</cp:lastPrinted>
  <dcterms:created xsi:type="dcterms:W3CDTF">2008-07-30T04:45:45Z</dcterms:created>
  <dcterms:modified xsi:type="dcterms:W3CDTF">2021-07-14T11:15:46Z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0x01010002446CEF139A574A9B083C57F3B11932</vt:lpwstr>
  </property>
</Properties>
</file>