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3.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2"/>
  </p:notesMasterIdLst>
  <p:sldIdLst>
    <p:sldId id="256" r:id="rId2"/>
    <p:sldId id="364" r:id="rId3"/>
    <p:sldId id="365" r:id="rId4"/>
    <p:sldId id="366" r:id="rId5"/>
    <p:sldId id="367" r:id="rId6"/>
    <p:sldId id="368" r:id="rId7"/>
    <p:sldId id="369" r:id="rId8"/>
    <p:sldId id="260" r:id="rId9"/>
    <p:sldId id="261" r:id="rId10"/>
    <p:sldId id="351" r:id="rId11"/>
    <p:sldId id="258" r:id="rId12"/>
    <p:sldId id="262" r:id="rId13"/>
    <p:sldId id="263" r:id="rId14"/>
    <p:sldId id="265" r:id="rId15"/>
    <p:sldId id="266" r:id="rId16"/>
    <p:sldId id="267" r:id="rId17"/>
    <p:sldId id="268" r:id="rId18"/>
    <p:sldId id="269" r:id="rId19"/>
    <p:sldId id="270" r:id="rId20"/>
    <p:sldId id="271" r:id="rId21"/>
    <p:sldId id="350" r:id="rId22"/>
    <p:sldId id="352" r:id="rId23"/>
    <p:sldId id="320" r:id="rId24"/>
    <p:sldId id="321" r:id="rId25"/>
    <p:sldId id="322" r:id="rId26"/>
    <p:sldId id="327" r:id="rId27"/>
    <p:sldId id="328" r:id="rId28"/>
    <p:sldId id="335" r:id="rId29"/>
    <p:sldId id="336" r:id="rId30"/>
    <p:sldId id="324" r:id="rId31"/>
    <p:sldId id="329" r:id="rId32"/>
    <p:sldId id="354" r:id="rId33"/>
    <p:sldId id="331" r:id="rId34"/>
    <p:sldId id="332" r:id="rId35"/>
    <p:sldId id="333" r:id="rId36"/>
    <p:sldId id="334" r:id="rId37"/>
    <p:sldId id="273" r:id="rId38"/>
    <p:sldId id="337" r:id="rId39"/>
    <p:sldId id="349" r:id="rId40"/>
    <p:sldId id="340" r:id="rId41"/>
    <p:sldId id="341" r:id="rId42"/>
    <p:sldId id="355" r:id="rId43"/>
    <p:sldId id="342" r:id="rId44"/>
    <p:sldId id="357" r:id="rId45"/>
    <p:sldId id="343" r:id="rId46"/>
    <p:sldId id="358" r:id="rId47"/>
    <p:sldId id="345" r:id="rId48"/>
    <p:sldId id="359" r:id="rId49"/>
    <p:sldId id="346" r:id="rId50"/>
    <p:sldId id="361" r:id="rId51"/>
    <p:sldId id="347" r:id="rId52"/>
    <p:sldId id="348" r:id="rId53"/>
    <p:sldId id="362" r:id="rId54"/>
    <p:sldId id="289" r:id="rId55"/>
    <p:sldId id="363" r:id="rId56"/>
    <p:sldId id="291" r:id="rId57"/>
    <p:sldId id="293" r:id="rId58"/>
    <p:sldId id="294" r:id="rId59"/>
    <p:sldId id="370" r:id="rId60"/>
    <p:sldId id="371" r:id="rId6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2787"/>
    <p:restoredTop sz="90929"/>
  </p:normalViewPr>
  <p:slideViewPr>
    <p:cSldViewPr>
      <p:cViewPr varScale="1">
        <p:scale>
          <a:sx n="62" d="100"/>
          <a:sy n="62" d="100"/>
        </p:scale>
        <p:origin x="-1128"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368"/>
    </p:cViewPr>
  </p:sorterViewPr>
  <p:notesViewPr>
    <p:cSldViewPr>
      <p:cViewPr varScale="1">
        <p:scale>
          <a:sx n="57" d="100"/>
          <a:sy n="57" d="100"/>
        </p:scale>
        <p:origin x="-1232" y="-11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presProps" Target="presProps.xml"/><Relationship Id="rId68"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69"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1267"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126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9"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270"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1271"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F7B5229-5AC0-43E6-AAE7-86462F58FC0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charset="0"/>
        <a:ea typeface="+mn-ea"/>
        <a:cs typeface="+mn-cs"/>
      </a:defRPr>
    </a:lvl1pPr>
    <a:lvl2pPr marL="457200" algn="l" rtl="0" fontAlgn="base">
      <a:spcBef>
        <a:spcPct val="30000"/>
      </a:spcBef>
      <a:spcAft>
        <a:spcPct val="0"/>
      </a:spcAft>
      <a:defRPr sz="1200" kern="1200">
        <a:solidFill>
          <a:schemeClr val="tx1"/>
        </a:solidFill>
        <a:latin typeface="Times" charset="0"/>
        <a:ea typeface="+mn-ea"/>
        <a:cs typeface="+mn-cs"/>
      </a:defRPr>
    </a:lvl2pPr>
    <a:lvl3pPr marL="914400" algn="l" rtl="0" fontAlgn="base">
      <a:spcBef>
        <a:spcPct val="30000"/>
      </a:spcBef>
      <a:spcAft>
        <a:spcPct val="0"/>
      </a:spcAft>
      <a:defRPr sz="1200" kern="1200">
        <a:solidFill>
          <a:schemeClr val="tx1"/>
        </a:solidFill>
        <a:latin typeface="Times" charset="0"/>
        <a:ea typeface="+mn-ea"/>
        <a:cs typeface="+mn-cs"/>
      </a:defRPr>
    </a:lvl3pPr>
    <a:lvl4pPr marL="1371600" algn="l" rtl="0" fontAlgn="base">
      <a:spcBef>
        <a:spcPct val="30000"/>
      </a:spcBef>
      <a:spcAft>
        <a:spcPct val="0"/>
      </a:spcAft>
      <a:defRPr sz="1200" kern="1200">
        <a:solidFill>
          <a:schemeClr val="tx1"/>
        </a:solidFill>
        <a:latin typeface="Times" charset="0"/>
        <a:ea typeface="+mn-ea"/>
        <a:cs typeface="+mn-cs"/>
      </a:defRPr>
    </a:lvl4pPr>
    <a:lvl5pPr marL="1828800" algn="l" rtl="0" fontAlgn="base">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28946FE-CE73-49F3-B88D-AF11A78521EF}" type="slidenum">
              <a:rPr lang="en-US" altLang="en-US"/>
              <a:pPr/>
              <a:t>11</a:t>
            </a:fld>
            <a:endParaRPr lang="en-US" alt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BA0CACC-F07B-4C43-8D6F-7CEC07C8E26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74520E6-CB4C-4ECC-9F2F-BDCE505F07D2}"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1A36ADA-9D32-46FE-B85A-10EA624C6DEB}"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DE51528-3204-4821-8E19-B40490E65B08}"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DE20324-E3D7-44F0-9A32-DF19D9CB3055}"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B1C8E201-B41C-406B-9E26-A61F61AE1B28}"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9983E556-952A-4484-A14D-9D8A7A82BD70}"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892142A1-F415-4452-B13D-F49A6CA2F3F3}"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CD7713EC-6702-4DAC-A819-314564715982}"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E25257E-5C24-49AA-9F80-1C9D87975261}"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763685F-ED4E-4429-BE32-640B40025D3F}"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61DEE89-98AF-44CA-A1C3-B781078FC4B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charset="0"/>
        </a:defRPr>
      </a:lvl2pPr>
      <a:lvl3pPr algn="ctr" rtl="0" fontAlgn="base">
        <a:spcBef>
          <a:spcPct val="0"/>
        </a:spcBef>
        <a:spcAft>
          <a:spcPct val="0"/>
        </a:spcAft>
        <a:defRPr sz="4400">
          <a:solidFill>
            <a:schemeClr val="tx2"/>
          </a:solidFill>
          <a:latin typeface="Times" charset="0"/>
        </a:defRPr>
      </a:lvl3pPr>
      <a:lvl4pPr algn="ctr" rtl="0" fontAlgn="base">
        <a:spcBef>
          <a:spcPct val="0"/>
        </a:spcBef>
        <a:spcAft>
          <a:spcPct val="0"/>
        </a:spcAft>
        <a:defRPr sz="4400">
          <a:solidFill>
            <a:schemeClr val="tx2"/>
          </a:solidFill>
          <a:latin typeface="Times" charset="0"/>
        </a:defRPr>
      </a:lvl4pPr>
      <a:lvl5pPr algn="ctr" rtl="0" fontAlgn="base">
        <a:spcBef>
          <a:spcPct val="0"/>
        </a:spcBef>
        <a:spcAft>
          <a:spcPct val="0"/>
        </a:spcAft>
        <a:defRPr sz="4400">
          <a:solidFill>
            <a:schemeClr val="tx2"/>
          </a:solidFill>
          <a:latin typeface="Times" charset="0"/>
        </a:defRPr>
      </a:lvl5pPr>
      <a:lvl6pPr marL="457200" algn="ctr" rtl="0" fontAlgn="base">
        <a:spcBef>
          <a:spcPct val="0"/>
        </a:spcBef>
        <a:spcAft>
          <a:spcPct val="0"/>
        </a:spcAft>
        <a:defRPr sz="4400">
          <a:solidFill>
            <a:schemeClr val="tx2"/>
          </a:solidFill>
          <a:latin typeface="Times" charset="0"/>
        </a:defRPr>
      </a:lvl6pPr>
      <a:lvl7pPr marL="914400" algn="ctr" rtl="0" fontAlgn="base">
        <a:spcBef>
          <a:spcPct val="0"/>
        </a:spcBef>
        <a:spcAft>
          <a:spcPct val="0"/>
        </a:spcAft>
        <a:defRPr sz="4400">
          <a:solidFill>
            <a:schemeClr val="tx2"/>
          </a:solidFill>
          <a:latin typeface="Times" charset="0"/>
        </a:defRPr>
      </a:lvl7pPr>
      <a:lvl8pPr marL="1371600" algn="ctr" rtl="0" fontAlgn="base">
        <a:spcBef>
          <a:spcPct val="0"/>
        </a:spcBef>
        <a:spcAft>
          <a:spcPct val="0"/>
        </a:spcAft>
        <a:defRPr sz="4400">
          <a:solidFill>
            <a:schemeClr val="tx2"/>
          </a:solidFill>
          <a:latin typeface="Times" charset="0"/>
        </a:defRPr>
      </a:lvl8pPr>
      <a:lvl9pPr marL="1828800" algn="ctr" rtl="0" fontAlgn="base">
        <a:spcBef>
          <a:spcPct val="0"/>
        </a:spcBef>
        <a:spcAft>
          <a:spcPct val="0"/>
        </a:spcAft>
        <a:defRPr sz="4400">
          <a:solidFill>
            <a:schemeClr val="tx2"/>
          </a:solidFill>
          <a:latin typeface="Times"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w3schools.in/html-tutorial/tag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altLang="en-US"/>
              <a:t>Introduction to HTML</a:t>
            </a:r>
          </a:p>
        </p:txBody>
      </p:sp>
      <p:sp>
        <p:nvSpPr>
          <p:cNvPr id="2051" name="Rectangle 3"/>
          <p:cNvSpPr>
            <a:spLocks noGrp="1" noChangeArrowheads="1"/>
          </p:cNvSpPr>
          <p:nvPr>
            <p:ph type="subTitle" idx="1"/>
          </p:nvPr>
        </p:nvSpPr>
        <p:spPr>
          <a:xfrm>
            <a:off x="1371600" y="3810000"/>
            <a:ext cx="6400800" cy="1752600"/>
          </a:xfrm>
        </p:spPr>
        <p:txBody>
          <a:bodyPr/>
          <a:lstStyle/>
          <a:p>
            <a:endParaRPr lang="en-US" alt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026"/>
          <p:cNvSpPr>
            <a:spLocks noGrp="1" noChangeArrowheads="1"/>
          </p:cNvSpPr>
          <p:nvPr>
            <p:ph type="title"/>
          </p:nvPr>
        </p:nvSpPr>
        <p:spPr/>
        <p:txBody>
          <a:bodyPr/>
          <a:lstStyle/>
          <a:p>
            <a:r>
              <a:rPr lang="en-US" altLang="en-US"/>
              <a:t>Nested Tags</a:t>
            </a:r>
          </a:p>
        </p:txBody>
      </p:sp>
      <p:sp>
        <p:nvSpPr>
          <p:cNvPr id="125955" name="Rectangle 1027"/>
          <p:cNvSpPr>
            <a:spLocks noGrp="1" noChangeArrowheads="1"/>
          </p:cNvSpPr>
          <p:nvPr>
            <p:ph type="body" idx="1"/>
          </p:nvPr>
        </p:nvSpPr>
        <p:spPr/>
        <p:txBody>
          <a:bodyPr/>
          <a:lstStyle/>
          <a:p>
            <a:r>
              <a:rPr lang="en-US" altLang="en-US"/>
              <a:t>Whenever you have HTML tags within other HTML tags, you must close the nearest tag first</a:t>
            </a:r>
          </a:p>
          <a:p>
            <a:r>
              <a:rPr lang="en-US" altLang="en-US"/>
              <a:t>Example:</a:t>
            </a:r>
          </a:p>
          <a:p>
            <a:pPr lvl="1">
              <a:buFontTx/>
              <a:buChar char=" "/>
            </a:pPr>
            <a:r>
              <a:rPr lang="en-US" altLang="en-US"/>
              <a:t>&lt;H1&gt; &lt;I&gt; The Nation &lt;/I&gt; &lt;/H1&gt;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Structure of a Web Page</a:t>
            </a:r>
          </a:p>
        </p:txBody>
      </p:sp>
      <p:sp>
        <p:nvSpPr>
          <p:cNvPr id="4099" name="Rectangle 3"/>
          <p:cNvSpPr>
            <a:spLocks noGrp="1" noChangeArrowheads="1"/>
          </p:cNvSpPr>
          <p:nvPr>
            <p:ph type="body" sz="half" idx="1"/>
          </p:nvPr>
        </p:nvSpPr>
        <p:spPr/>
        <p:txBody>
          <a:bodyPr/>
          <a:lstStyle/>
          <a:p>
            <a:r>
              <a:rPr lang="en-US" altLang="en-US"/>
              <a:t>All Web pages share a common structure</a:t>
            </a:r>
          </a:p>
          <a:p>
            <a:r>
              <a:rPr lang="en-US" altLang="en-US"/>
              <a:t>All Web pages should contain a pair of &lt;HTML&gt;, &lt;HEAD&gt;, &lt;TITLE&gt;, and &lt;BODY&gt; tags</a:t>
            </a:r>
          </a:p>
        </p:txBody>
      </p:sp>
      <p:sp>
        <p:nvSpPr>
          <p:cNvPr id="4100" name="Rectangle 4"/>
          <p:cNvSpPr>
            <a:spLocks noGrp="1" noChangeArrowheads="1"/>
          </p:cNvSpPr>
          <p:nvPr>
            <p:ph type="body" sz="half" idx="2"/>
          </p:nvPr>
        </p:nvSpPr>
        <p:spPr/>
        <p:txBody>
          <a:bodyPr/>
          <a:lstStyle/>
          <a:p>
            <a:pPr>
              <a:buFontTx/>
              <a:buNone/>
            </a:pPr>
            <a:r>
              <a:rPr lang="en-US" altLang="en-US" sz="1800"/>
              <a:t>&lt;HTML&gt;</a:t>
            </a:r>
          </a:p>
          <a:p>
            <a:pPr>
              <a:buFontTx/>
              <a:buNone/>
            </a:pPr>
            <a:r>
              <a:rPr lang="en-US" altLang="en-US" sz="1800"/>
              <a:t>&lt;HEAD&gt;</a:t>
            </a:r>
          </a:p>
          <a:p>
            <a:pPr>
              <a:buFontTx/>
              <a:buNone/>
            </a:pPr>
            <a:r>
              <a:rPr lang="en-US" altLang="en-US" sz="1800"/>
              <a:t>&lt;TITLE&gt; Example &lt;/TITLE&gt;</a:t>
            </a:r>
          </a:p>
          <a:p>
            <a:pPr>
              <a:buFontTx/>
              <a:buNone/>
            </a:pPr>
            <a:r>
              <a:rPr lang="en-US" altLang="en-US" sz="1800"/>
              <a:t>&lt;/HEAD&gt;</a:t>
            </a:r>
          </a:p>
          <a:p>
            <a:pPr>
              <a:buFontTx/>
              <a:buNone/>
            </a:pPr>
            <a:r>
              <a:rPr lang="en-US" altLang="en-US" sz="1800"/>
              <a:t>&lt;BODY&gt;</a:t>
            </a:r>
          </a:p>
          <a:p>
            <a:pPr>
              <a:buFontTx/>
              <a:buNone/>
            </a:pPr>
            <a:r>
              <a:rPr lang="en-US" altLang="en-US" sz="1800"/>
              <a:t>      This is where you would include the text and images on your Web page.</a:t>
            </a:r>
          </a:p>
          <a:p>
            <a:pPr>
              <a:buFontTx/>
              <a:buNone/>
            </a:pPr>
            <a:r>
              <a:rPr lang="en-US" altLang="en-US" sz="1800"/>
              <a:t>&lt;/BODY&gt;</a:t>
            </a:r>
          </a:p>
          <a:p>
            <a:pPr>
              <a:buFontTx/>
              <a:buNone/>
            </a:pPr>
            <a:r>
              <a:rPr lang="en-US" altLang="en-US" sz="1800"/>
              <a:t>&lt;/HTML&gt;</a:t>
            </a:r>
          </a:p>
          <a:p>
            <a:pPr>
              <a:buFontTx/>
              <a:buNone/>
            </a:pPr>
            <a:endParaRPr lang="en-US" altLang="en-US"/>
          </a:p>
          <a:p>
            <a:pPr>
              <a:buFontTx/>
              <a:buNone/>
            </a:pPr>
            <a:endParaRPr lang="en-US" altLang="en-US"/>
          </a:p>
          <a:p>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The &lt;TITLE&gt; Tag</a:t>
            </a:r>
          </a:p>
        </p:txBody>
      </p:sp>
      <p:sp>
        <p:nvSpPr>
          <p:cNvPr id="13315" name="Rectangle 3"/>
          <p:cNvSpPr>
            <a:spLocks noGrp="1" noChangeArrowheads="1"/>
          </p:cNvSpPr>
          <p:nvPr>
            <p:ph type="body" idx="1"/>
          </p:nvPr>
        </p:nvSpPr>
        <p:spPr/>
        <p:txBody>
          <a:bodyPr/>
          <a:lstStyle/>
          <a:p>
            <a:r>
              <a:rPr lang="en-US" altLang="en-US"/>
              <a:t>Choose the title of your Web page carefully; The title of a Web page determines its ranking in certain search engines</a:t>
            </a:r>
          </a:p>
          <a:p>
            <a:r>
              <a:rPr lang="en-US" altLang="en-US"/>
              <a:t>The title will also appear on Favorite lists, History lists, and Bookmark lists to identify your page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Text Formatting</a:t>
            </a:r>
          </a:p>
        </p:txBody>
      </p:sp>
      <p:sp>
        <p:nvSpPr>
          <p:cNvPr id="14339" name="Rectangle 3"/>
          <p:cNvSpPr>
            <a:spLocks noGrp="1" noChangeArrowheads="1"/>
          </p:cNvSpPr>
          <p:nvPr>
            <p:ph type="body" idx="1"/>
          </p:nvPr>
        </p:nvSpPr>
        <p:spPr/>
        <p:txBody>
          <a:bodyPr/>
          <a:lstStyle/>
          <a:p>
            <a:r>
              <a:rPr lang="en-US" altLang="en-US"/>
              <a:t>Manipulating text in HTML can be tricky; Oftentimes, what you see is NOT what you get</a:t>
            </a:r>
          </a:p>
          <a:p>
            <a:r>
              <a:rPr lang="en-US" altLang="en-US"/>
              <a:t>For instance, special HTML tags are needed to create paragraphs, move to the next line, and create headings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Text Formatting Tags</a:t>
            </a:r>
          </a:p>
        </p:txBody>
      </p:sp>
      <p:sp>
        <p:nvSpPr>
          <p:cNvPr id="16387" name="Rectangle 3"/>
          <p:cNvSpPr>
            <a:spLocks noGrp="1" noChangeArrowheads="1"/>
          </p:cNvSpPr>
          <p:nvPr>
            <p:ph type="body" idx="1"/>
          </p:nvPr>
        </p:nvSpPr>
        <p:spPr/>
        <p:txBody>
          <a:bodyPr/>
          <a:lstStyle/>
          <a:p>
            <a:pPr>
              <a:buFontTx/>
              <a:buNone/>
            </a:pPr>
            <a:r>
              <a:rPr lang="en-US" altLang="en-US"/>
              <a:t>&lt;B&gt; </a:t>
            </a:r>
            <a:r>
              <a:rPr lang="en-US" altLang="en-US" b="1"/>
              <a:t>Bold Face</a:t>
            </a:r>
            <a:r>
              <a:rPr lang="en-US" altLang="en-US"/>
              <a:t> &lt;/B&gt;</a:t>
            </a:r>
          </a:p>
          <a:p>
            <a:pPr>
              <a:buFontTx/>
              <a:buNone/>
            </a:pPr>
            <a:r>
              <a:rPr lang="en-US" altLang="en-US"/>
              <a:t>&lt;I&gt; </a:t>
            </a:r>
            <a:r>
              <a:rPr lang="en-US" altLang="en-US" i="1"/>
              <a:t>Italics </a:t>
            </a:r>
            <a:r>
              <a:rPr lang="en-US" altLang="en-US"/>
              <a:t>&lt;/I&gt;</a:t>
            </a:r>
          </a:p>
          <a:p>
            <a:pPr>
              <a:buFontTx/>
              <a:buNone/>
            </a:pPr>
            <a:r>
              <a:rPr lang="en-US" altLang="en-US"/>
              <a:t>&lt;U&gt; </a:t>
            </a:r>
            <a:r>
              <a:rPr lang="en-US" altLang="en-US" u="sng"/>
              <a:t>Underline</a:t>
            </a:r>
            <a:r>
              <a:rPr lang="en-US" altLang="en-US"/>
              <a:t> &lt;/U&gt;</a:t>
            </a:r>
          </a:p>
          <a:p>
            <a:pPr>
              <a:buFontTx/>
              <a:buNone/>
            </a:pPr>
            <a:r>
              <a:rPr lang="en-US" altLang="en-US"/>
              <a:t>&lt;P&gt; New Paragraph &lt;/P&gt;</a:t>
            </a:r>
          </a:p>
          <a:p>
            <a:pPr>
              <a:buFontTx/>
              <a:buNone/>
            </a:pPr>
            <a:r>
              <a:rPr lang="en-US" altLang="en-US"/>
              <a:t>&lt;BR&gt; Next Line</a:t>
            </a:r>
          </a:p>
          <a:p>
            <a:pPr>
              <a:buFontTx/>
              <a:buNone/>
            </a:pPr>
            <a:endParaRPr lang="en-US" altLang="en-US"/>
          </a:p>
          <a:p>
            <a:pPr>
              <a:buFontTx/>
              <a:buNone/>
            </a:pP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Changing the Font</a:t>
            </a:r>
          </a:p>
        </p:txBody>
      </p:sp>
      <p:sp>
        <p:nvSpPr>
          <p:cNvPr id="17411" name="Rectangle 3"/>
          <p:cNvSpPr>
            <a:spLocks noGrp="1" noChangeArrowheads="1"/>
          </p:cNvSpPr>
          <p:nvPr>
            <p:ph type="body" idx="1"/>
          </p:nvPr>
        </p:nvSpPr>
        <p:spPr/>
        <p:txBody>
          <a:bodyPr/>
          <a:lstStyle/>
          <a:p>
            <a:r>
              <a:rPr lang="en-US" altLang="en-US" sz="3000"/>
              <a:t>The expression &lt;FONT FACE = “fontname”&gt; … &lt;/FONT&gt; can be used to change the font of the enclosed text</a:t>
            </a:r>
          </a:p>
          <a:p>
            <a:r>
              <a:rPr lang="en-US" altLang="en-US"/>
              <a:t>To change the size of text use the expression &lt;FONT SIZE=n&gt; …. &lt;/FONT&gt; where n is a number between 1 and 7</a:t>
            </a:r>
            <a:endParaRPr lang="en-US" altLang="en-US" sz="3000"/>
          </a:p>
          <a:p>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Changing the Font</a:t>
            </a:r>
          </a:p>
        </p:txBody>
      </p:sp>
      <p:sp>
        <p:nvSpPr>
          <p:cNvPr id="18435" name="Rectangle 3"/>
          <p:cNvSpPr>
            <a:spLocks noGrp="1" noChangeArrowheads="1"/>
          </p:cNvSpPr>
          <p:nvPr>
            <p:ph type="body" idx="1"/>
          </p:nvPr>
        </p:nvSpPr>
        <p:spPr>
          <a:xfrm>
            <a:off x="762000" y="1981200"/>
            <a:ext cx="7772400" cy="4114800"/>
          </a:xfrm>
        </p:spPr>
        <p:txBody>
          <a:bodyPr/>
          <a:lstStyle/>
          <a:p>
            <a:r>
              <a:rPr lang="en-US" altLang="en-US"/>
              <a:t>To change the color, use &lt;FONT COLOR=“red”&gt;…. &lt;/FONT&gt;; The color can also be defined using hexadecimal representation ( Example: #ffffff )</a:t>
            </a:r>
          </a:p>
          <a:p>
            <a:r>
              <a:rPr lang="en-US" altLang="en-US" sz="3000"/>
              <a:t>These attributes can be combined to change the font, size, and color of the text all at once; For example, &lt;FONT SIZE=4 FACE=“Courier” COLOR=“red”&gt; …. &lt;/FONT&gt;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Headings </a:t>
            </a:r>
          </a:p>
        </p:txBody>
      </p:sp>
      <p:sp>
        <p:nvSpPr>
          <p:cNvPr id="19459" name="Rectangle 3"/>
          <p:cNvSpPr>
            <a:spLocks noGrp="1" noChangeArrowheads="1"/>
          </p:cNvSpPr>
          <p:nvPr>
            <p:ph type="body" idx="1"/>
          </p:nvPr>
        </p:nvSpPr>
        <p:spPr/>
        <p:txBody>
          <a:bodyPr/>
          <a:lstStyle/>
          <a:p>
            <a:r>
              <a:rPr lang="en-US" altLang="en-US"/>
              <a:t>Web pages are typically organized into sections with headings; To create a heading use the expression &lt;Hn&gt;….&lt;/Hn&gt; where n is a number between 1 and 7</a:t>
            </a:r>
          </a:p>
          <a:p>
            <a:r>
              <a:rPr lang="en-US" altLang="en-US"/>
              <a:t>In this case, the 1 corresponds to the largest size heading while the 7 corresponds to the smallest size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Aligning Text</a:t>
            </a:r>
          </a:p>
        </p:txBody>
      </p:sp>
      <p:sp>
        <p:nvSpPr>
          <p:cNvPr id="20483" name="Rectangle 3"/>
          <p:cNvSpPr>
            <a:spLocks noGrp="1" noChangeArrowheads="1"/>
          </p:cNvSpPr>
          <p:nvPr>
            <p:ph type="body" idx="1"/>
          </p:nvPr>
        </p:nvSpPr>
        <p:spPr/>
        <p:txBody>
          <a:bodyPr/>
          <a:lstStyle/>
          <a:p>
            <a:r>
              <a:rPr lang="en-US" altLang="en-US"/>
              <a:t>The ALIGN attribute can be inserted in the &lt;P&gt; and &lt;Hn&gt; tags to right justify, center, or left justify the text</a:t>
            </a:r>
          </a:p>
          <a:p>
            <a:r>
              <a:rPr lang="en-US" altLang="en-US"/>
              <a:t>For example, &lt;H1 ALIGN=CENTER&gt; The New York Times &lt;/H1&gt; would create a centered heading of the largest size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Comment Statements</a:t>
            </a:r>
          </a:p>
        </p:txBody>
      </p:sp>
      <p:sp>
        <p:nvSpPr>
          <p:cNvPr id="22531" name="Rectangle 3"/>
          <p:cNvSpPr>
            <a:spLocks noGrp="1" noChangeArrowheads="1"/>
          </p:cNvSpPr>
          <p:nvPr>
            <p:ph type="body" idx="1"/>
          </p:nvPr>
        </p:nvSpPr>
        <p:spPr/>
        <p:txBody>
          <a:bodyPr/>
          <a:lstStyle/>
          <a:p>
            <a:r>
              <a:rPr lang="en-US" altLang="en-US"/>
              <a:t>Comment statements are notes in the HTML code that explain the important features of the code</a:t>
            </a:r>
          </a:p>
          <a:p>
            <a:r>
              <a:rPr lang="en-US" altLang="en-US"/>
              <a:t>The comments do not appear on the Web page itself but are a useful reference to the author of the page and other programmers</a:t>
            </a:r>
          </a:p>
          <a:p>
            <a:r>
              <a:rPr lang="en-US" altLang="en-US"/>
              <a:t>To create a comment statement use the     &lt;!-- …. --&gt; tags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:History</a:t>
            </a:r>
            <a:endParaRPr lang="en-US" dirty="0"/>
          </a:p>
        </p:txBody>
      </p:sp>
      <p:sp>
        <p:nvSpPr>
          <p:cNvPr id="3" name="Content Placeholder 2"/>
          <p:cNvSpPr>
            <a:spLocks noGrp="1"/>
          </p:cNvSpPr>
          <p:nvPr>
            <p:ph idx="1"/>
          </p:nvPr>
        </p:nvSpPr>
        <p:spPr/>
        <p:txBody>
          <a:bodyPr/>
          <a:lstStyle/>
          <a:p>
            <a:pPr algn="just"/>
            <a:r>
              <a:rPr lang="en-US" dirty="0" smtClean="0"/>
              <a:t>HTML was created by </a:t>
            </a:r>
            <a:r>
              <a:rPr lang="en-US" b="1" i="1" dirty="0" smtClean="0"/>
              <a:t>Sir Tim Berners-Lee</a:t>
            </a:r>
            <a:r>
              <a:rPr lang="en-US" dirty="0" smtClean="0"/>
              <a:t> in late </a:t>
            </a:r>
            <a:r>
              <a:rPr lang="en-US" b="1" i="1" dirty="0" smtClean="0"/>
              <a:t>1991</a:t>
            </a:r>
            <a:r>
              <a:rPr lang="en-US" dirty="0" smtClean="0"/>
              <a:t> but was not released officially, published in 1995 as HTML 2.0. </a:t>
            </a:r>
          </a:p>
          <a:p>
            <a:pPr algn="just"/>
            <a:r>
              <a:rPr lang="en-US" dirty="0" smtClean="0"/>
              <a:t>HTML 4.01 was published in late 1999 and was a major version of HTML.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The Infamous Blink Tag</a:t>
            </a:r>
          </a:p>
        </p:txBody>
      </p:sp>
      <p:sp>
        <p:nvSpPr>
          <p:cNvPr id="23555" name="Rectangle 3"/>
          <p:cNvSpPr>
            <a:spLocks noGrp="1" noChangeArrowheads="1"/>
          </p:cNvSpPr>
          <p:nvPr>
            <p:ph type="body" idx="1"/>
          </p:nvPr>
        </p:nvSpPr>
        <p:spPr/>
        <p:txBody>
          <a:bodyPr/>
          <a:lstStyle/>
          <a:p>
            <a:r>
              <a:rPr lang="en-US" altLang="en-US"/>
              <a:t>It is possible to make text blink using the &lt;BLINK&gt; … &lt;/BLINK&gt; tag</a:t>
            </a:r>
          </a:p>
          <a:p>
            <a:r>
              <a:rPr lang="en-US" altLang="en-US"/>
              <a:t>However, it is best to use this feature at most sparingly or not at all; What seems like a good idea to a Web designer can become very annoying to a Web user</a:t>
            </a:r>
          </a:p>
          <a:p>
            <a:r>
              <a:rPr lang="en-US" altLang="en-US"/>
              <a:t>The &lt;BLINK&gt; tag is not supported by Internet Explorer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a:t>Page Formatting</a:t>
            </a:r>
          </a:p>
        </p:txBody>
      </p:sp>
      <p:sp>
        <p:nvSpPr>
          <p:cNvPr id="122883" name="Rectangle 3"/>
          <p:cNvSpPr>
            <a:spLocks noGrp="1" noChangeArrowheads="1"/>
          </p:cNvSpPr>
          <p:nvPr>
            <p:ph type="body" idx="1"/>
          </p:nvPr>
        </p:nvSpPr>
        <p:spPr/>
        <p:txBody>
          <a:bodyPr/>
          <a:lstStyle/>
          <a:p>
            <a:r>
              <a:rPr lang="en-US" altLang="en-US"/>
              <a:t>To define the background color, use the BGCOLOR attribute in the &lt;BODY&gt; tag</a:t>
            </a:r>
          </a:p>
          <a:p>
            <a:r>
              <a:rPr lang="en-US" altLang="en-US"/>
              <a:t>To define the text color, use the TEXT attribute in the &lt;BODY&gt; tag</a:t>
            </a:r>
          </a:p>
          <a:p>
            <a:r>
              <a:rPr lang="en-US" altLang="en-US"/>
              <a:t>To define the size of the text, type &lt;BASEFONT SIZE=n&gt;   </a:t>
            </a:r>
          </a:p>
          <a:p>
            <a:endParaRPr lang="en-US" altLang="en-US"/>
          </a:p>
        </p:txBody>
      </p:sp>
      <p:sp>
        <p:nvSpPr>
          <p:cNvPr id="122884" name="Rectangle 4"/>
          <p:cNvSpPr>
            <a:spLocks noGrp="1" noChangeArrowheads="1"/>
          </p:cNvSpPr>
          <p:nvPr>
            <p:ph type="body" sz="half" idx="4294967295"/>
          </p:nvPr>
        </p:nvSpPr>
        <p:spPr>
          <a:xfrm>
            <a:off x="5334000" y="1981200"/>
            <a:ext cx="3810000" cy="4114800"/>
          </a:xfrm>
        </p:spPr>
        <p:txBody>
          <a:bodyPr/>
          <a:lstStyle/>
          <a:p>
            <a:pPr>
              <a:buFontTx/>
              <a:buNone/>
            </a:pPr>
            <a:endParaRPr lang="en-US" altLang="en-US" sz="1800"/>
          </a:p>
          <a:p>
            <a:pPr>
              <a:buFontTx/>
              <a:buChar char=" "/>
            </a:pPr>
            <a:endParaRPr lang="en-US" alt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26"/>
          <p:cNvSpPr>
            <a:spLocks noGrp="1" noChangeArrowheads="1"/>
          </p:cNvSpPr>
          <p:nvPr>
            <p:ph type="title"/>
          </p:nvPr>
        </p:nvSpPr>
        <p:spPr/>
        <p:txBody>
          <a:bodyPr/>
          <a:lstStyle/>
          <a:p>
            <a:r>
              <a:rPr lang="en-US" altLang="en-US"/>
              <a:t>Example</a:t>
            </a:r>
          </a:p>
        </p:txBody>
      </p:sp>
      <p:sp>
        <p:nvSpPr>
          <p:cNvPr id="131075" name="Rectangle 1027"/>
          <p:cNvSpPr>
            <a:spLocks noGrp="1" noChangeArrowheads="1"/>
          </p:cNvSpPr>
          <p:nvPr>
            <p:ph type="body" idx="1"/>
          </p:nvPr>
        </p:nvSpPr>
        <p:spPr/>
        <p:txBody>
          <a:bodyPr/>
          <a:lstStyle/>
          <a:p>
            <a:pPr>
              <a:buFontTx/>
              <a:buNone/>
            </a:pPr>
            <a:r>
              <a:rPr lang="en-US" altLang="en-US" sz="2000"/>
              <a:t>&lt;HTML&gt;</a:t>
            </a:r>
          </a:p>
          <a:p>
            <a:pPr>
              <a:buFontTx/>
              <a:buNone/>
            </a:pPr>
            <a:r>
              <a:rPr lang="en-US" altLang="en-US" sz="2000"/>
              <a:t>&lt;HEAD&gt;</a:t>
            </a:r>
          </a:p>
          <a:p>
            <a:pPr>
              <a:buFontTx/>
              <a:buNone/>
            </a:pPr>
            <a:r>
              <a:rPr lang="en-US" altLang="en-US" sz="2000"/>
              <a:t>&lt;TITLE&gt; Example &lt;/TITLE&gt;</a:t>
            </a:r>
          </a:p>
          <a:p>
            <a:pPr>
              <a:buFontTx/>
              <a:buNone/>
            </a:pPr>
            <a:r>
              <a:rPr lang="en-US" altLang="en-US" sz="2000"/>
              <a:t>&lt;/HEAD&gt;</a:t>
            </a:r>
          </a:p>
          <a:p>
            <a:pPr>
              <a:buFontTx/>
              <a:buNone/>
            </a:pPr>
            <a:r>
              <a:rPr lang="en-US" altLang="en-US" sz="2000"/>
              <a:t>&lt;BODY </a:t>
            </a:r>
            <a:r>
              <a:rPr lang="en-US" altLang="en-US" sz="2000">
                <a:solidFill>
                  <a:srgbClr val="FF0000"/>
                </a:solidFill>
              </a:rPr>
              <a:t>BGCOLOR=“black”  TEXT=“white”</a:t>
            </a:r>
            <a:r>
              <a:rPr lang="en-US" altLang="en-US" sz="2000"/>
              <a:t>&gt;</a:t>
            </a:r>
          </a:p>
          <a:p>
            <a:pPr>
              <a:buFontTx/>
              <a:buNone/>
            </a:pPr>
            <a:r>
              <a:rPr lang="en-US" altLang="en-US" sz="2000"/>
              <a:t>&lt;</a:t>
            </a:r>
            <a:r>
              <a:rPr lang="en-US" altLang="en-US" sz="2000">
                <a:solidFill>
                  <a:srgbClr val="FF0000"/>
                </a:solidFill>
              </a:rPr>
              <a:t>BASEFONT SIZE=7</a:t>
            </a:r>
            <a:r>
              <a:rPr lang="en-US" altLang="en-US" sz="2000"/>
              <a:t>&gt;</a:t>
            </a:r>
          </a:p>
          <a:p>
            <a:pPr>
              <a:buFontTx/>
              <a:buNone/>
            </a:pPr>
            <a:r>
              <a:rPr lang="en-US" altLang="en-US" sz="2000"/>
              <a:t>      This is where you would include the text and images on your Web page.</a:t>
            </a:r>
          </a:p>
          <a:p>
            <a:pPr>
              <a:buFontTx/>
              <a:buNone/>
            </a:pPr>
            <a:r>
              <a:rPr lang="en-US" altLang="en-US" sz="2000"/>
              <a:t>&lt;/BODY&gt;</a:t>
            </a:r>
          </a:p>
          <a:p>
            <a:pPr>
              <a:buFontTx/>
              <a:buNone/>
            </a:pPr>
            <a:r>
              <a:rPr lang="en-US" altLang="en-US" sz="2000"/>
              <a:t>&lt;/HTML&gt;</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t>Inserting Images  </a:t>
            </a:r>
          </a:p>
        </p:txBody>
      </p:sp>
      <p:sp>
        <p:nvSpPr>
          <p:cNvPr id="73731" name="Rectangle 3"/>
          <p:cNvSpPr>
            <a:spLocks noGrp="1" noChangeArrowheads="1"/>
          </p:cNvSpPr>
          <p:nvPr>
            <p:ph type="body" idx="1"/>
          </p:nvPr>
        </p:nvSpPr>
        <p:spPr/>
        <p:txBody>
          <a:bodyPr/>
          <a:lstStyle/>
          <a:p>
            <a:r>
              <a:rPr lang="en-US" altLang="en-US" dirty="0"/>
              <a:t>Type &lt;IMG SRC = “</a:t>
            </a:r>
            <a:r>
              <a:rPr lang="en-US" altLang="en-US" dirty="0" smtClean="0"/>
              <a:t>image.jpg”&gt;, </a:t>
            </a:r>
            <a:r>
              <a:rPr lang="en-US" altLang="en-US" dirty="0"/>
              <a:t>where </a:t>
            </a:r>
            <a:r>
              <a:rPr lang="en-US" altLang="en-US" dirty="0" smtClean="0"/>
              <a:t>image.jpg </a:t>
            </a:r>
            <a:r>
              <a:rPr lang="en-US" altLang="en-US" dirty="0"/>
              <a:t>indicates the location of the image file</a:t>
            </a:r>
          </a:p>
          <a:p>
            <a:r>
              <a:rPr lang="en-US" altLang="en-US" dirty="0"/>
              <a:t>The WIDTH=n and HEIGHT=n attributes can be used to adjust the size of an image</a:t>
            </a:r>
          </a:p>
          <a:p>
            <a:r>
              <a:rPr lang="en-US" altLang="en-US" dirty="0"/>
              <a:t>The attribute BORDER=n can be used to add a border n pixels thick around the image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Alternate Text</a:t>
            </a:r>
          </a:p>
        </p:txBody>
      </p:sp>
      <p:sp>
        <p:nvSpPr>
          <p:cNvPr id="74755" name="Rectangle 3"/>
          <p:cNvSpPr>
            <a:spLocks noGrp="1" noChangeArrowheads="1"/>
          </p:cNvSpPr>
          <p:nvPr>
            <p:ph type="body" idx="1"/>
          </p:nvPr>
        </p:nvSpPr>
        <p:spPr/>
        <p:txBody>
          <a:bodyPr/>
          <a:lstStyle/>
          <a:p>
            <a:r>
              <a:rPr lang="en-US" altLang="en-US"/>
              <a:t>Some browsers don’t support images. In this case, the ALT attribute can be used to create text that appears instead of the image.</a:t>
            </a:r>
          </a:p>
          <a:p>
            <a:r>
              <a:rPr lang="en-US" altLang="en-US"/>
              <a:t>Example:</a:t>
            </a:r>
          </a:p>
          <a:p>
            <a:pPr>
              <a:buFontTx/>
              <a:buChar char=" "/>
            </a:pPr>
            <a:r>
              <a:rPr lang="en-US" altLang="en-US"/>
              <a:t>&lt;IMG SRC=“satellite.jpg” ALT = “Picture of satellite”&gt;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t>Links</a:t>
            </a:r>
          </a:p>
        </p:txBody>
      </p:sp>
      <p:sp>
        <p:nvSpPr>
          <p:cNvPr id="75779" name="Rectangle 3"/>
          <p:cNvSpPr>
            <a:spLocks noGrp="1" noChangeArrowheads="1"/>
          </p:cNvSpPr>
          <p:nvPr>
            <p:ph type="body" idx="1"/>
          </p:nvPr>
        </p:nvSpPr>
        <p:spPr/>
        <p:txBody>
          <a:bodyPr/>
          <a:lstStyle/>
          <a:p>
            <a:r>
              <a:rPr lang="en-US" altLang="en-US"/>
              <a:t>A link lets you move from one page to another, play movies and sound, send email, download files, and more…. </a:t>
            </a:r>
          </a:p>
          <a:p>
            <a:r>
              <a:rPr lang="en-US" altLang="en-US"/>
              <a:t>A link has three parts: a </a:t>
            </a:r>
            <a:r>
              <a:rPr lang="en-US" altLang="en-US" b="1"/>
              <a:t>destination</a:t>
            </a:r>
            <a:r>
              <a:rPr lang="en-US" altLang="en-US"/>
              <a:t>, a </a:t>
            </a:r>
            <a:r>
              <a:rPr lang="en-US" altLang="en-US" b="1"/>
              <a:t>label</a:t>
            </a:r>
            <a:r>
              <a:rPr lang="en-US" altLang="en-US"/>
              <a:t>, and a </a:t>
            </a:r>
            <a:r>
              <a:rPr lang="en-US" altLang="en-US" b="1"/>
              <a:t>target</a:t>
            </a:r>
          </a:p>
          <a:p>
            <a:r>
              <a:rPr lang="en-US" altLang="en-US"/>
              <a:t>To create a link type  </a:t>
            </a:r>
          </a:p>
          <a:p>
            <a:pPr lvl="1">
              <a:buFontTx/>
              <a:buChar char=" "/>
            </a:pPr>
            <a:r>
              <a:rPr lang="en-US" altLang="en-US"/>
              <a:t>&lt;A HREF=“page.html”&gt; label &lt;/A&gt;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Anatomy of a Link</a:t>
            </a:r>
          </a:p>
        </p:txBody>
      </p:sp>
      <p:sp>
        <p:nvSpPr>
          <p:cNvPr id="82947" name="Rectangle 3"/>
          <p:cNvSpPr>
            <a:spLocks noGrp="1" noChangeArrowheads="1"/>
          </p:cNvSpPr>
          <p:nvPr>
            <p:ph type="body" idx="1"/>
          </p:nvPr>
        </p:nvSpPr>
        <p:spPr/>
        <p:txBody>
          <a:bodyPr/>
          <a:lstStyle/>
          <a:p>
            <a:pPr>
              <a:buFontTx/>
              <a:buChar char=" "/>
            </a:pPr>
            <a:r>
              <a:rPr lang="en-US" altLang="en-US"/>
              <a:t>&lt;A HREF=“page.html”&gt; label &lt;/A&gt;</a:t>
            </a:r>
          </a:p>
          <a:p>
            <a:pPr>
              <a:buFontTx/>
              <a:buChar char=" "/>
            </a:pPr>
            <a:endParaRPr lang="en-US" altLang="en-US" sz="1800"/>
          </a:p>
          <a:p>
            <a:r>
              <a:rPr lang="en-US" altLang="en-US"/>
              <a:t>In the above link, “page.html” is the destination. The destination specifies the address of the Web page or file the user will access when he/she clicks on the link.</a:t>
            </a:r>
          </a:p>
          <a:p>
            <a:r>
              <a:rPr lang="en-US" altLang="en-US"/>
              <a:t>The label is the text that will appear underlined or highlighted on the page</a:t>
            </a:r>
          </a:p>
          <a:p>
            <a:pPr>
              <a:buFontTx/>
              <a:buChar char=" "/>
            </a:pP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a:t>Example: Links</a:t>
            </a:r>
          </a:p>
        </p:txBody>
      </p:sp>
      <p:sp>
        <p:nvSpPr>
          <p:cNvPr id="83971" name="Rectangle 3"/>
          <p:cNvSpPr>
            <a:spLocks noGrp="1" noChangeArrowheads="1"/>
          </p:cNvSpPr>
          <p:nvPr>
            <p:ph type="body" idx="1"/>
          </p:nvPr>
        </p:nvSpPr>
        <p:spPr/>
        <p:txBody>
          <a:bodyPr/>
          <a:lstStyle/>
          <a:p>
            <a:r>
              <a:rPr lang="en-US" altLang="en-US"/>
              <a:t>To create a link to CNN, I would type:</a:t>
            </a:r>
          </a:p>
          <a:p>
            <a:pPr lvl="1">
              <a:buFontTx/>
              <a:buChar char=" "/>
            </a:pPr>
            <a:r>
              <a:rPr lang="en-US" altLang="en-US"/>
              <a:t>&lt;A HREF=“http://www.cnn.com”&gt;CNN&lt;/A&gt;</a:t>
            </a:r>
          </a:p>
          <a:p>
            <a:pPr lvl="1">
              <a:buFontTx/>
              <a:buChar char=" "/>
            </a:pPr>
            <a:endParaRPr lang="en-US" altLang="en-US"/>
          </a:p>
          <a:p>
            <a:r>
              <a:rPr lang="en-US" altLang="en-US"/>
              <a:t>To create a link to MIT, I would type:</a:t>
            </a:r>
          </a:p>
          <a:p>
            <a:pPr lvl="1">
              <a:buFontTx/>
              <a:buChar char=" "/>
            </a:pPr>
            <a:r>
              <a:rPr lang="en-US" altLang="en-US"/>
              <a:t>&lt;A HREF=“http://www.mit.edu”&gt;MIT&lt;/A&gt;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a:t>Changing the Color of Links</a:t>
            </a:r>
          </a:p>
        </p:txBody>
      </p:sp>
      <p:sp>
        <p:nvSpPr>
          <p:cNvPr id="94211" name="Rectangle 3"/>
          <p:cNvSpPr>
            <a:spLocks noGrp="1" noChangeArrowheads="1"/>
          </p:cNvSpPr>
          <p:nvPr>
            <p:ph type="body" idx="1"/>
          </p:nvPr>
        </p:nvSpPr>
        <p:spPr/>
        <p:txBody>
          <a:bodyPr/>
          <a:lstStyle/>
          <a:p>
            <a:r>
              <a:rPr lang="en-US" altLang="en-US"/>
              <a:t>The LINK, VLINK, and ALINK attributes can be inserted in the &lt;BODY&gt; tag to define the color of a link</a:t>
            </a:r>
          </a:p>
          <a:p>
            <a:pPr lvl="1"/>
            <a:r>
              <a:rPr lang="en-US" altLang="en-US"/>
              <a:t>LINK defines the color of links that have not been visited </a:t>
            </a:r>
          </a:p>
          <a:p>
            <a:pPr lvl="1"/>
            <a:r>
              <a:rPr lang="en-US" altLang="en-US"/>
              <a:t>VLINK defines the color of links that have already been visited</a:t>
            </a:r>
          </a:p>
          <a:p>
            <a:pPr lvl="1"/>
            <a:r>
              <a:rPr lang="en-US" altLang="en-US"/>
              <a:t>ALINK defines the color of a link when a user clicks on it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26"/>
          <p:cNvSpPr>
            <a:spLocks noGrp="1" noChangeArrowheads="1"/>
          </p:cNvSpPr>
          <p:nvPr>
            <p:ph type="title"/>
          </p:nvPr>
        </p:nvSpPr>
        <p:spPr/>
        <p:txBody>
          <a:bodyPr/>
          <a:lstStyle/>
          <a:p>
            <a:r>
              <a:rPr lang="en-US" altLang="en-US"/>
              <a:t>Using Links to Send Email</a:t>
            </a:r>
          </a:p>
        </p:txBody>
      </p:sp>
      <p:sp>
        <p:nvSpPr>
          <p:cNvPr id="95235" name="Rectangle 1027"/>
          <p:cNvSpPr>
            <a:spLocks noGrp="1" noChangeArrowheads="1"/>
          </p:cNvSpPr>
          <p:nvPr>
            <p:ph type="body" idx="1"/>
          </p:nvPr>
        </p:nvSpPr>
        <p:spPr/>
        <p:txBody>
          <a:bodyPr/>
          <a:lstStyle/>
          <a:p>
            <a:r>
              <a:rPr lang="en-US" altLang="en-US"/>
              <a:t>To create a link to an email address, type &lt;A HREF=“mailto:email_address”&gt; Label&lt;/A&gt;</a:t>
            </a:r>
          </a:p>
          <a:p>
            <a:r>
              <a:rPr lang="en-US" altLang="en-US"/>
              <a:t>For example, to create a link to send email to myself, I would type: &lt;A HREF=“mailto: ktdunn@mit.edu”&gt;email Katie Dunn&lt;/A&gt;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:History</a:t>
            </a:r>
            <a:endParaRPr lang="en-US" dirty="0"/>
          </a:p>
        </p:txBody>
      </p:sp>
      <p:sp>
        <p:nvSpPr>
          <p:cNvPr id="3" name="Content Placeholder 2"/>
          <p:cNvSpPr>
            <a:spLocks noGrp="1"/>
          </p:cNvSpPr>
          <p:nvPr>
            <p:ph idx="1"/>
          </p:nvPr>
        </p:nvSpPr>
        <p:spPr/>
        <p:txBody>
          <a:bodyPr/>
          <a:lstStyle/>
          <a:p>
            <a:pPr algn="just"/>
            <a:r>
              <a:rPr lang="en-US" dirty="0" smtClean="0"/>
              <a:t>HTML is  evolving markup language and has evolved with various versions updating.</a:t>
            </a:r>
          </a:p>
          <a:p>
            <a:pPr algn="just"/>
            <a:r>
              <a:rPr lang="en-US" dirty="0" smtClean="0"/>
              <a:t> Long before its revised standards and specifications are carried in, each version has allowed its user to create web pages in a much easier and prettier way and make sites very efficient. </a:t>
            </a:r>
          </a:p>
          <a:p>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t>Anchors </a:t>
            </a:r>
          </a:p>
        </p:txBody>
      </p:sp>
      <p:sp>
        <p:nvSpPr>
          <p:cNvPr id="77827" name="Rectangle 3"/>
          <p:cNvSpPr>
            <a:spLocks noGrp="1" noChangeArrowheads="1"/>
          </p:cNvSpPr>
          <p:nvPr>
            <p:ph type="body" idx="1"/>
          </p:nvPr>
        </p:nvSpPr>
        <p:spPr/>
        <p:txBody>
          <a:bodyPr/>
          <a:lstStyle/>
          <a:p>
            <a:pPr>
              <a:lnSpc>
                <a:spcPct val="90000"/>
              </a:lnSpc>
            </a:pPr>
            <a:r>
              <a:rPr lang="en-US" altLang="en-US"/>
              <a:t>Anchors enable a user to jump to a specific place on a Web site </a:t>
            </a:r>
          </a:p>
          <a:p>
            <a:pPr>
              <a:lnSpc>
                <a:spcPct val="90000"/>
              </a:lnSpc>
            </a:pPr>
            <a:r>
              <a:rPr lang="en-US" altLang="en-US"/>
              <a:t>Two steps are necessary to create an anchor. First you must create the anchor itself. Then you must create a link to the anchor from another point in the document.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a:t>Anchors</a:t>
            </a:r>
          </a:p>
        </p:txBody>
      </p:sp>
      <p:sp>
        <p:nvSpPr>
          <p:cNvPr id="86019" name="Rectangle 3"/>
          <p:cNvSpPr>
            <a:spLocks noGrp="1" noChangeArrowheads="1"/>
          </p:cNvSpPr>
          <p:nvPr>
            <p:ph type="body" idx="1"/>
          </p:nvPr>
        </p:nvSpPr>
        <p:spPr/>
        <p:txBody>
          <a:bodyPr/>
          <a:lstStyle/>
          <a:p>
            <a:r>
              <a:rPr lang="en-US" altLang="en-US"/>
              <a:t>To create the anchor itself, type &lt;A NAME=“anchor name”&gt;label&lt;/A&gt; at the point in the Web page where you want the user to jump to</a:t>
            </a:r>
          </a:p>
          <a:p>
            <a:r>
              <a:rPr lang="en-US" altLang="en-US"/>
              <a:t>To create the link, type &lt;A HREF=“#anchor name”&gt;label&lt;/A&gt; at the point in the text where you want the link to appear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026"/>
          <p:cNvSpPr>
            <a:spLocks noGrp="1" noChangeArrowheads="1"/>
          </p:cNvSpPr>
          <p:nvPr>
            <p:ph type="title"/>
          </p:nvPr>
        </p:nvSpPr>
        <p:spPr/>
        <p:txBody>
          <a:bodyPr/>
          <a:lstStyle/>
          <a:p>
            <a:r>
              <a:rPr lang="en-US" altLang="en-US"/>
              <a:t>Example: Anchor</a:t>
            </a:r>
          </a:p>
        </p:txBody>
      </p:sp>
      <p:pic>
        <p:nvPicPr>
          <p:cNvPr id="134148" name="Picture 1028"/>
          <p:cNvPicPr>
            <a:picLocks noGrp="1" noChangeAspect="1" noChangeArrowheads="1"/>
          </p:cNvPicPr>
          <p:nvPr>
            <p:ph type="body" idx="1"/>
          </p:nvPr>
        </p:nvPicPr>
        <p:blipFill>
          <a:blip r:embed="rId2"/>
          <a:srcRect/>
          <a:stretch>
            <a:fillRect/>
          </a:stretch>
        </p:blipFill>
        <p:spPr>
          <a:xfrm>
            <a:off x="6096000" y="2057400"/>
            <a:ext cx="3048000" cy="4114800"/>
          </a:xfrm>
          <a:noFill/>
          <a:ln/>
        </p:spPr>
      </p:pic>
      <p:sp>
        <p:nvSpPr>
          <p:cNvPr id="134149" name="Text Box 1029"/>
          <p:cNvSpPr txBox="1">
            <a:spLocks noChangeArrowheads="1"/>
          </p:cNvSpPr>
          <p:nvPr/>
        </p:nvSpPr>
        <p:spPr bwMode="auto">
          <a:xfrm>
            <a:off x="365125" y="2370138"/>
            <a:ext cx="5422900" cy="427037"/>
          </a:xfrm>
          <a:prstGeom prst="rect">
            <a:avLst/>
          </a:prstGeom>
          <a:noFill/>
          <a:ln w="9525">
            <a:noFill/>
            <a:miter lim="800000"/>
            <a:headEnd/>
            <a:tailEnd/>
          </a:ln>
          <a:effectLst/>
        </p:spPr>
        <p:txBody>
          <a:bodyPr wrap="none">
            <a:spAutoFit/>
          </a:bodyPr>
          <a:lstStyle/>
          <a:p>
            <a:r>
              <a:rPr lang="en-US" altLang="en-US" sz="2200">
                <a:solidFill>
                  <a:srgbClr val="000000"/>
                </a:solidFill>
              </a:rPr>
              <a:t>&lt;A HREF="#chap2"&gt;Chapter Two&lt;/A&gt;&lt;BR&gt;</a:t>
            </a:r>
            <a:endParaRPr lang="en-US" altLang="en-US" sz="1200">
              <a:solidFill>
                <a:srgbClr val="000000"/>
              </a:solidFill>
              <a:latin typeface="Geneva" charset="0"/>
            </a:endParaRPr>
          </a:p>
        </p:txBody>
      </p:sp>
      <p:sp>
        <p:nvSpPr>
          <p:cNvPr id="134150" name="Line 1030"/>
          <p:cNvSpPr>
            <a:spLocks noChangeShapeType="1"/>
          </p:cNvSpPr>
          <p:nvPr/>
        </p:nvSpPr>
        <p:spPr bwMode="auto">
          <a:xfrm>
            <a:off x="3124200" y="3124200"/>
            <a:ext cx="2971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34151" name="Line 1031"/>
          <p:cNvSpPr>
            <a:spLocks noChangeShapeType="1"/>
          </p:cNvSpPr>
          <p:nvPr/>
        </p:nvSpPr>
        <p:spPr bwMode="auto">
          <a:xfrm flipV="1">
            <a:off x="3124200" y="2819400"/>
            <a:ext cx="0" cy="304800"/>
          </a:xfrm>
          <a:prstGeom prst="line">
            <a:avLst/>
          </a:prstGeom>
          <a:noFill/>
          <a:ln w="9525">
            <a:solidFill>
              <a:schemeClr val="tx1"/>
            </a:solidFill>
            <a:round/>
            <a:headEnd/>
            <a:tailEnd/>
          </a:ln>
          <a:effectLst/>
        </p:spPr>
        <p:txBody>
          <a:bodyPr wrap="none" anchor="ctr"/>
          <a:lstStyle/>
          <a:p>
            <a:endParaRPr lang="en-US"/>
          </a:p>
        </p:txBody>
      </p:sp>
      <p:sp>
        <p:nvSpPr>
          <p:cNvPr id="134152" name="Text Box 1032"/>
          <p:cNvSpPr txBox="1">
            <a:spLocks noChangeArrowheads="1"/>
          </p:cNvSpPr>
          <p:nvPr/>
        </p:nvSpPr>
        <p:spPr bwMode="auto">
          <a:xfrm>
            <a:off x="517525" y="5113338"/>
            <a:ext cx="4402138" cy="427037"/>
          </a:xfrm>
          <a:prstGeom prst="rect">
            <a:avLst/>
          </a:prstGeom>
          <a:noFill/>
          <a:ln w="9525">
            <a:noFill/>
            <a:miter lim="800000"/>
            <a:headEnd/>
            <a:tailEnd/>
          </a:ln>
          <a:effectLst/>
        </p:spPr>
        <p:txBody>
          <a:bodyPr wrap="none">
            <a:spAutoFit/>
          </a:bodyPr>
          <a:lstStyle/>
          <a:p>
            <a:r>
              <a:rPr lang="en-US" altLang="en-US" sz="2200">
                <a:solidFill>
                  <a:srgbClr val="000000"/>
                </a:solidFill>
              </a:rPr>
              <a:t>&lt;A NAME="chap2"&gt;Chapter 2 &lt;/A&gt;</a:t>
            </a:r>
            <a:endParaRPr lang="en-US" altLang="en-US" sz="1200">
              <a:solidFill>
                <a:srgbClr val="000000"/>
              </a:solidFill>
              <a:latin typeface="Geneva" charset="0"/>
            </a:endParaRPr>
          </a:p>
        </p:txBody>
      </p:sp>
      <p:sp>
        <p:nvSpPr>
          <p:cNvPr id="134153" name="Line 1033"/>
          <p:cNvSpPr>
            <a:spLocks noChangeShapeType="1"/>
          </p:cNvSpPr>
          <p:nvPr/>
        </p:nvSpPr>
        <p:spPr bwMode="auto">
          <a:xfrm>
            <a:off x="4953000" y="5334000"/>
            <a:ext cx="914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34154" name="Text Box 1034"/>
          <p:cNvSpPr txBox="1">
            <a:spLocks noChangeArrowheads="1"/>
          </p:cNvSpPr>
          <p:nvPr/>
        </p:nvSpPr>
        <p:spPr bwMode="auto">
          <a:xfrm>
            <a:off x="4343400" y="2819400"/>
            <a:ext cx="635000" cy="396875"/>
          </a:xfrm>
          <a:prstGeom prst="rect">
            <a:avLst/>
          </a:prstGeom>
          <a:noFill/>
          <a:ln w="9525">
            <a:noFill/>
            <a:miter lim="800000"/>
            <a:headEnd/>
            <a:tailEnd/>
          </a:ln>
          <a:effectLst/>
        </p:spPr>
        <p:txBody>
          <a:bodyPr wrap="none">
            <a:spAutoFit/>
          </a:bodyPr>
          <a:lstStyle/>
          <a:p>
            <a:r>
              <a:rPr lang="en-US" altLang="en-US" sz="2000" i="1"/>
              <a:t>Link</a:t>
            </a:r>
            <a:endParaRPr lang="en-US" altLang="en-US"/>
          </a:p>
        </p:txBody>
      </p:sp>
      <p:sp>
        <p:nvSpPr>
          <p:cNvPr id="134155" name="Text Box 1035"/>
          <p:cNvSpPr txBox="1">
            <a:spLocks noChangeArrowheads="1"/>
          </p:cNvSpPr>
          <p:nvPr/>
        </p:nvSpPr>
        <p:spPr bwMode="auto">
          <a:xfrm>
            <a:off x="4876800" y="5029200"/>
            <a:ext cx="931863" cy="396875"/>
          </a:xfrm>
          <a:prstGeom prst="rect">
            <a:avLst/>
          </a:prstGeom>
          <a:noFill/>
          <a:ln w="9525">
            <a:noFill/>
            <a:miter lim="800000"/>
            <a:headEnd/>
            <a:tailEnd/>
          </a:ln>
          <a:effectLst/>
        </p:spPr>
        <p:txBody>
          <a:bodyPr>
            <a:spAutoFit/>
          </a:bodyPr>
          <a:lstStyle/>
          <a:p>
            <a:r>
              <a:rPr lang="en-US" altLang="en-US" sz="2000" i="1"/>
              <a:t>Anchor</a:t>
            </a:r>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a:t>Ordered Lists</a:t>
            </a:r>
          </a:p>
        </p:txBody>
      </p:sp>
      <p:sp>
        <p:nvSpPr>
          <p:cNvPr id="88067" name="Rectangle 3"/>
          <p:cNvSpPr>
            <a:spLocks noGrp="1" noChangeArrowheads="1"/>
          </p:cNvSpPr>
          <p:nvPr>
            <p:ph type="body" sz="half" idx="1"/>
          </p:nvPr>
        </p:nvSpPr>
        <p:spPr/>
        <p:txBody>
          <a:bodyPr/>
          <a:lstStyle/>
          <a:p>
            <a:r>
              <a:rPr lang="en-US" altLang="en-US"/>
              <a:t>Ordered lists are a list of numbered items.</a:t>
            </a:r>
          </a:p>
          <a:p>
            <a:r>
              <a:rPr lang="en-US" altLang="en-US"/>
              <a:t>To create an ordered list, type:</a:t>
            </a:r>
          </a:p>
          <a:p>
            <a:pPr lvl="1">
              <a:buFontTx/>
              <a:buChar char=" "/>
            </a:pPr>
            <a:r>
              <a:rPr lang="en-US" altLang="en-US"/>
              <a:t>&lt;OL&gt;</a:t>
            </a:r>
          </a:p>
          <a:p>
            <a:pPr lvl="2">
              <a:buFontTx/>
              <a:buChar char=" "/>
            </a:pPr>
            <a:r>
              <a:rPr lang="en-US" altLang="en-US"/>
              <a:t>&lt;LI&gt; This is step one. </a:t>
            </a:r>
          </a:p>
          <a:p>
            <a:pPr lvl="2">
              <a:buFontTx/>
              <a:buChar char=" "/>
            </a:pPr>
            <a:r>
              <a:rPr lang="en-US" altLang="en-US"/>
              <a:t>&lt;LI&gt; This is step two.</a:t>
            </a:r>
          </a:p>
          <a:p>
            <a:pPr lvl="2">
              <a:buFontTx/>
              <a:buChar char=" "/>
            </a:pPr>
            <a:r>
              <a:rPr lang="en-US" altLang="en-US"/>
              <a:t>&lt;LI&gt; This is step three.</a:t>
            </a:r>
          </a:p>
          <a:p>
            <a:pPr lvl="1">
              <a:buFontTx/>
              <a:buChar char=" "/>
            </a:pPr>
            <a:r>
              <a:rPr lang="en-US" altLang="en-US"/>
              <a:t>&lt;/OL&gt;</a:t>
            </a:r>
          </a:p>
        </p:txBody>
      </p:sp>
      <p:sp>
        <p:nvSpPr>
          <p:cNvPr id="88071" name="Rectangle 7"/>
          <p:cNvSpPr>
            <a:spLocks noGrp="1" noChangeArrowheads="1"/>
          </p:cNvSpPr>
          <p:nvPr>
            <p:ph type="body" sz="half" idx="2"/>
          </p:nvPr>
        </p:nvSpPr>
        <p:spPr/>
        <p:txBody>
          <a:bodyPr/>
          <a:lstStyle/>
          <a:p>
            <a:pPr>
              <a:buFontTx/>
              <a:buChar char=" "/>
            </a:pPr>
            <a:r>
              <a:rPr lang="en-US" altLang="en-US"/>
              <a:t>Here’s how it would look on the Web:</a:t>
            </a:r>
          </a:p>
          <a:p>
            <a:endParaRPr lang="en-US" altLang="en-US"/>
          </a:p>
        </p:txBody>
      </p:sp>
      <p:pic>
        <p:nvPicPr>
          <p:cNvPr id="88072" name="Picture 8"/>
          <p:cNvPicPr>
            <a:picLocks noChangeAspect="1" noChangeArrowheads="1"/>
          </p:cNvPicPr>
          <p:nvPr/>
        </p:nvPicPr>
        <p:blipFill>
          <a:blip r:embed="rId2"/>
          <a:srcRect/>
          <a:stretch>
            <a:fillRect/>
          </a:stretch>
        </p:blipFill>
        <p:spPr bwMode="auto">
          <a:xfrm>
            <a:off x="4648200" y="3268663"/>
            <a:ext cx="3810000" cy="1538287"/>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a:t>More Ordered Lists….</a:t>
            </a:r>
          </a:p>
        </p:txBody>
      </p:sp>
      <p:sp>
        <p:nvSpPr>
          <p:cNvPr id="89091" name="Rectangle 3"/>
          <p:cNvSpPr>
            <a:spLocks noGrp="1" noChangeArrowheads="1"/>
          </p:cNvSpPr>
          <p:nvPr>
            <p:ph type="body" idx="1"/>
          </p:nvPr>
        </p:nvSpPr>
        <p:spPr/>
        <p:txBody>
          <a:bodyPr/>
          <a:lstStyle/>
          <a:p>
            <a:r>
              <a:rPr lang="en-US" altLang="en-US"/>
              <a:t>The TYPE=x attribute allows you to change the the kind of symbol that appears in the list.</a:t>
            </a:r>
          </a:p>
          <a:p>
            <a:pPr lvl="1"/>
            <a:r>
              <a:rPr lang="en-US" altLang="en-US"/>
              <a:t>A is for capital letters</a:t>
            </a:r>
          </a:p>
          <a:p>
            <a:pPr lvl="1"/>
            <a:r>
              <a:rPr lang="en-US" altLang="en-US"/>
              <a:t>a is for lowercase letters</a:t>
            </a:r>
          </a:p>
          <a:p>
            <a:pPr lvl="1"/>
            <a:r>
              <a:rPr lang="en-US" altLang="en-US"/>
              <a:t>I is for capital roman numerals</a:t>
            </a:r>
          </a:p>
          <a:p>
            <a:pPr lvl="1"/>
            <a:r>
              <a:rPr lang="en-US" altLang="en-US"/>
              <a:t>i is for lowercase roman numerals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6"/>
          <p:cNvSpPr>
            <a:spLocks noGrp="1" noChangeArrowheads="1"/>
          </p:cNvSpPr>
          <p:nvPr>
            <p:ph type="title"/>
          </p:nvPr>
        </p:nvSpPr>
        <p:spPr/>
        <p:txBody>
          <a:bodyPr/>
          <a:lstStyle/>
          <a:p>
            <a:r>
              <a:rPr lang="en-US" altLang="en-US"/>
              <a:t>Unordered Lists</a:t>
            </a:r>
          </a:p>
        </p:txBody>
      </p:sp>
      <p:sp>
        <p:nvSpPr>
          <p:cNvPr id="90115" name="Rectangle 1027"/>
          <p:cNvSpPr>
            <a:spLocks noGrp="1" noChangeArrowheads="1"/>
          </p:cNvSpPr>
          <p:nvPr>
            <p:ph type="body" sz="half" idx="1"/>
          </p:nvPr>
        </p:nvSpPr>
        <p:spPr/>
        <p:txBody>
          <a:bodyPr/>
          <a:lstStyle/>
          <a:p>
            <a:r>
              <a:rPr lang="en-US" altLang="en-US"/>
              <a:t>An unordered list is a list of bulleted items</a:t>
            </a:r>
          </a:p>
          <a:p>
            <a:r>
              <a:rPr lang="en-US" altLang="en-US"/>
              <a:t>To create an unordered list, type:</a:t>
            </a:r>
          </a:p>
          <a:p>
            <a:pPr lvl="1">
              <a:buFontTx/>
              <a:buChar char=" "/>
            </a:pPr>
            <a:r>
              <a:rPr lang="en-US" altLang="en-US"/>
              <a:t>&lt;UL&gt;</a:t>
            </a:r>
          </a:p>
          <a:p>
            <a:pPr lvl="2">
              <a:buFontTx/>
              <a:buChar char=" "/>
            </a:pPr>
            <a:r>
              <a:rPr lang="en-US" altLang="en-US"/>
              <a:t>&lt;LI&gt; First item in list </a:t>
            </a:r>
          </a:p>
          <a:p>
            <a:pPr lvl="2">
              <a:buFontTx/>
              <a:buChar char=" "/>
            </a:pPr>
            <a:r>
              <a:rPr lang="en-US" altLang="en-US"/>
              <a:t>&lt;LI&gt; Second item in list</a:t>
            </a:r>
          </a:p>
          <a:p>
            <a:pPr lvl="2">
              <a:buFontTx/>
              <a:buChar char=" "/>
            </a:pPr>
            <a:r>
              <a:rPr lang="en-US" altLang="en-US"/>
              <a:t>&lt;LI&gt; Third item in list</a:t>
            </a:r>
          </a:p>
          <a:p>
            <a:pPr lvl="1">
              <a:buFontTx/>
              <a:buChar char=" "/>
            </a:pPr>
            <a:r>
              <a:rPr lang="en-US" altLang="en-US"/>
              <a:t>&lt;/UL&gt;</a:t>
            </a:r>
          </a:p>
          <a:p>
            <a:endParaRPr lang="en-US" altLang="en-US"/>
          </a:p>
        </p:txBody>
      </p:sp>
      <p:sp>
        <p:nvSpPr>
          <p:cNvPr id="90116" name="Rectangle 1028"/>
          <p:cNvSpPr>
            <a:spLocks noGrp="1" noChangeArrowheads="1"/>
          </p:cNvSpPr>
          <p:nvPr>
            <p:ph type="body" sz="half" idx="2"/>
          </p:nvPr>
        </p:nvSpPr>
        <p:spPr/>
        <p:txBody>
          <a:bodyPr/>
          <a:lstStyle/>
          <a:p>
            <a:pPr>
              <a:buFontTx/>
              <a:buChar char=" "/>
            </a:pPr>
            <a:r>
              <a:rPr lang="en-US" altLang="en-US"/>
              <a:t>Here’s how it would look on the Web:</a:t>
            </a:r>
          </a:p>
          <a:p>
            <a:pPr>
              <a:buFontTx/>
              <a:buChar char=" "/>
            </a:pPr>
            <a:endParaRPr lang="en-US" altLang="en-US"/>
          </a:p>
          <a:p>
            <a:pPr>
              <a:buFontTx/>
              <a:buChar char=" "/>
            </a:pPr>
            <a:endParaRPr lang="en-US" altLang="en-US"/>
          </a:p>
        </p:txBody>
      </p:sp>
      <p:pic>
        <p:nvPicPr>
          <p:cNvPr id="90117" name="Picture 1029"/>
          <p:cNvPicPr>
            <a:picLocks noChangeAspect="1" noChangeArrowheads="1"/>
          </p:cNvPicPr>
          <p:nvPr/>
        </p:nvPicPr>
        <p:blipFill>
          <a:blip r:embed="rId2"/>
          <a:srcRect/>
          <a:stretch>
            <a:fillRect/>
          </a:stretch>
        </p:blipFill>
        <p:spPr bwMode="auto">
          <a:xfrm>
            <a:off x="4953000" y="3124200"/>
            <a:ext cx="3124200" cy="12319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a:t>More Unordered Lists...</a:t>
            </a:r>
          </a:p>
        </p:txBody>
      </p:sp>
      <p:sp>
        <p:nvSpPr>
          <p:cNvPr id="91139" name="Rectangle 3"/>
          <p:cNvSpPr>
            <a:spLocks noGrp="1" noChangeArrowheads="1"/>
          </p:cNvSpPr>
          <p:nvPr>
            <p:ph type="body" idx="1"/>
          </p:nvPr>
        </p:nvSpPr>
        <p:spPr/>
        <p:txBody>
          <a:bodyPr/>
          <a:lstStyle/>
          <a:p>
            <a:r>
              <a:rPr lang="en-US" altLang="en-US"/>
              <a:t>The TYPE=shape attribute allows you to change the type of bullet that appears </a:t>
            </a:r>
          </a:p>
          <a:p>
            <a:pPr lvl="1"/>
            <a:r>
              <a:rPr lang="en-US" altLang="en-US" i="1"/>
              <a:t>circle</a:t>
            </a:r>
            <a:r>
              <a:rPr lang="en-US" altLang="en-US"/>
              <a:t> corresponds to an empty round bullet</a:t>
            </a:r>
          </a:p>
          <a:p>
            <a:pPr lvl="1"/>
            <a:r>
              <a:rPr lang="en-US" altLang="en-US" i="1"/>
              <a:t>square</a:t>
            </a:r>
            <a:r>
              <a:rPr lang="en-US" altLang="en-US"/>
              <a:t> corresponds to a square bullet</a:t>
            </a:r>
          </a:p>
          <a:p>
            <a:pPr lvl="1"/>
            <a:r>
              <a:rPr lang="en-US" altLang="en-US" i="1"/>
              <a:t>disc</a:t>
            </a:r>
            <a:r>
              <a:rPr lang="en-US" altLang="en-US"/>
              <a:t> corresponds to a solid round bullet; this is the default value</a:t>
            </a:r>
          </a:p>
          <a:p>
            <a:pPr lvl="1"/>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Forms</a:t>
            </a:r>
          </a:p>
        </p:txBody>
      </p:sp>
      <p:sp>
        <p:nvSpPr>
          <p:cNvPr id="25603" name="Rectangle 3"/>
          <p:cNvSpPr>
            <a:spLocks noGrp="1" noChangeArrowheads="1"/>
          </p:cNvSpPr>
          <p:nvPr>
            <p:ph type="body" idx="1"/>
          </p:nvPr>
        </p:nvSpPr>
        <p:spPr>
          <a:xfrm>
            <a:off x="304800" y="1981200"/>
            <a:ext cx="7772400" cy="4114800"/>
          </a:xfrm>
        </p:spPr>
        <p:txBody>
          <a:bodyPr/>
          <a:lstStyle/>
          <a:p>
            <a:pPr>
              <a:buFont typeface="Wingdings" charset="2"/>
              <a:buChar char="§"/>
            </a:pPr>
            <a:r>
              <a:rPr lang="en-US" altLang="en-US"/>
              <a:t>What are forms?</a:t>
            </a:r>
          </a:p>
          <a:p>
            <a:pPr lvl="1">
              <a:buFont typeface="Times" charset="0"/>
              <a:buChar char="•"/>
            </a:pPr>
            <a:r>
              <a:rPr lang="en-US" altLang="en-US"/>
              <a:t>An HTML form is an area of the document that allows users to enter information into fields.</a:t>
            </a:r>
          </a:p>
          <a:p>
            <a:pPr lvl="1">
              <a:buFont typeface="Times" charset="0"/>
              <a:buChar char="•"/>
            </a:pPr>
            <a:r>
              <a:rPr lang="en-US" altLang="en-US"/>
              <a:t>A form may be used to collect personal information, opinions in polls, user preferences and other kinds of information.</a:t>
            </a:r>
          </a:p>
          <a:p>
            <a:pPr lvl="1">
              <a:buFontTx/>
              <a:buChar char="o"/>
            </a:pPr>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a:t>Forms</a:t>
            </a:r>
          </a:p>
        </p:txBody>
      </p:sp>
      <p:sp>
        <p:nvSpPr>
          <p:cNvPr id="99331" name="Rectangle 3"/>
          <p:cNvSpPr>
            <a:spLocks noGrp="1" noChangeArrowheads="1"/>
          </p:cNvSpPr>
          <p:nvPr>
            <p:ph type="body" idx="1"/>
          </p:nvPr>
        </p:nvSpPr>
        <p:spPr/>
        <p:txBody>
          <a:bodyPr/>
          <a:lstStyle/>
          <a:p>
            <a:r>
              <a:rPr lang="en-US" altLang="en-US"/>
              <a:t>There are two basic components of a Web form: the shell, the part that the user fills out, and the script which processes the information</a:t>
            </a:r>
          </a:p>
          <a:p>
            <a:r>
              <a:rPr lang="en-US" altLang="en-US"/>
              <a:t>HTML tags are used to create the form shell. Using HTML you can create text boxes, radio buttons, checkboxes, drop-down menus, and more...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026"/>
          <p:cNvSpPr>
            <a:spLocks noGrp="1" noChangeArrowheads="1"/>
          </p:cNvSpPr>
          <p:nvPr>
            <p:ph type="title"/>
          </p:nvPr>
        </p:nvSpPr>
        <p:spPr/>
        <p:txBody>
          <a:bodyPr/>
          <a:lstStyle/>
          <a:p>
            <a:r>
              <a:rPr lang="en-US" altLang="en-US"/>
              <a:t>Example: Form </a:t>
            </a:r>
          </a:p>
        </p:txBody>
      </p:sp>
      <p:pic>
        <p:nvPicPr>
          <p:cNvPr id="111621" name="Picture 1029"/>
          <p:cNvPicPr>
            <a:picLocks noChangeAspect="1" noChangeArrowheads="1"/>
          </p:cNvPicPr>
          <p:nvPr/>
        </p:nvPicPr>
        <p:blipFill>
          <a:blip r:embed="rId2"/>
          <a:srcRect/>
          <a:stretch>
            <a:fillRect/>
          </a:stretch>
        </p:blipFill>
        <p:spPr bwMode="auto">
          <a:xfrm>
            <a:off x="685800" y="1905000"/>
            <a:ext cx="4114800" cy="4254500"/>
          </a:xfrm>
          <a:prstGeom prst="rect">
            <a:avLst/>
          </a:prstGeom>
          <a:noFill/>
          <a:ln w="9525">
            <a:noFill/>
            <a:miter lim="800000"/>
            <a:headEnd/>
            <a:tailEnd/>
          </a:ln>
          <a:effectLst/>
        </p:spPr>
      </p:pic>
      <p:sp>
        <p:nvSpPr>
          <p:cNvPr id="111624" name="Line 1032"/>
          <p:cNvSpPr>
            <a:spLocks noChangeShapeType="1"/>
          </p:cNvSpPr>
          <p:nvPr/>
        </p:nvSpPr>
        <p:spPr bwMode="auto">
          <a:xfrm flipH="1">
            <a:off x="2743200" y="2133600"/>
            <a:ext cx="1600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625" name="Text Box 1033"/>
          <p:cNvSpPr txBox="1">
            <a:spLocks noChangeArrowheads="1"/>
          </p:cNvSpPr>
          <p:nvPr/>
        </p:nvSpPr>
        <p:spPr bwMode="auto">
          <a:xfrm>
            <a:off x="4327525" y="1889125"/>
            <a:ext cx="1325563" cy="457200"/>
          </a:xfrm>
          <a:prstGeom prst="rect">
            <a:avLst/>
          </a:prstGeom>
          <a:noFill/>
          <a:ln w="9525">
            <a:noFill/>
            <a:miter lim="800000"/>
            <a:headEnd/>
            <a:tailEnd/>
          </a:ln>
          <a:effectLst/>
        </p:spPr>
        <p:txBody>
          <a:bodyPr wrap="none">
            <a:spAutoFit/>
          </a:bodyPr>
          <a:lstStyle/>
          <a:p>
            <a:r>
              <a:rPr lang="en-US" altLang="en-US"/>
              <a:t>Text Box</a:t>
            </a:r>
          </a:p>
        </p:txBody>
      </p:sp>
      <p:sp>
        <p:nvSpPr>
          <p:cNvPr id="111627" name="Line 1035"/>
          <p:cNvSpPr>
            <a:spLocks noChangeShapeType="1"/>
          </p:cNvSpPr>
          <p:nvPr/>
        </p:nvSpPr>
        <p:spPr bwMode="auto">
          <a:xfrm flipH="1">
            <a:off x="3048000" y="2895600"/>
            <a:ext cx="1676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628" name="Text Box 1036"/>
          <p:cNvSpPr txBox="1">
            <a:spLocks noChangeArrowheads="1"/>
          </p:cNvSpPr>
          <p:nvPr/>
        </p:nvSpPr>
        <p:spPr bwMode="auto">
          <a:xfrm>
            <a:off x="4784725" y="2651125"/>
            <a:ext cx="2378075" cy="457200"/>
          </a:xfrm>
          <a:prstGeom prst="rect">
            <a:avLst/>
          </a:prstGeom>
          <a:noFill/>
          <a:ln w="9525">
            <a:noFill/>
            <a:miter lim="800000"/>
            <a:headEnd/>
            <a:tailEnd/>
          </a:ln>
          <a:effectLst/>
        </p:spPr>
        <p:txBody>
          <a:bodyPr wrap="none">
            <a:spAutoFit/>
          </a:bodyPr>
          <a:lstStyle/>
          <a:p>
            <a:r>
              <a:rPr lang="en-US" altLang="en-US"/>
              <a:t>Drop-down Menu</a:t>
            </a:r>
          </a:p>
        </p:txBody>
      </p:sp>
      <p:sp>
        <p:nvSpPr>
          <p:cNvPr id="111630" name="Line 1038"/>
          <p:cNvSpPr>
            <a:spLocks noChangeShapeType="1"/>
          </p:cNvSpPr>
          <p:nvPr/>
        </p:nvSpPr>
        <p:spPr bwMode="auto">
          <a:xfrm flipH="1">
            <a:off x="2971800" y="3276600"/>
            <a:ext cx="1981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631" name="Text Box 1039"/>
          <p:cNvSpPr txBox="1">
            <a:spLocks noChangeArrowheads="1"/>
          </p:cNvSpPr>
          <p:nvPr/>
        </p:nvSpPr>
        <p:spPr bwMode="auto">
          <a:xfrm>
            <a:off x="5013325" y="3032125"/>
            <a:ext cx="1935163" cy="457200"/>
          </a:xfrm>
          <a:prstGeom prst="rect">
            <a:avLst/>
          </a:prstGeom>
          <a:noFill/>
          <a:ln w="9525">
            <a:noFill/>
            <a:miter lim="800000"/>
            <a:headEnd/>
            <a:tailEnd/>
          </a:ln>
          <a:effectLst/>
        </p:spPr>
        <p:txBody>
          <a:bodyPr wrap="none">
            <a:spAutoFit/>
          </a:bodyPr>
          <a:lstStyle/>
          <a:p>
            <a:r>
              <a:rPr lang="en-US" altLang="en-US"/>
              <a:t>Radio Buttons</a:t>
            </a:r>
          </a:p>
        </p:txBody>
      </p:sp>
      <p:sp>
        <p:nvSpPr>
          <p:cNvPr id="111632" name="Line 1040"/>
          <p:cNvSpPr>
            <a:spLocks noChangeShapeType="1"/>
          </p:cNvSpPr>
          <p:nvPr/>
        </p:nvSpPr>
        <p:spPr bwMode="auto">
          <a:xfrm flipH="1" flipV="1">
            <a:off x="2819400" y="3657600"/>
            <a:ext cx="2209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633" name="Text Box 1041"/>
          <p:cNvSpPr txBox="1">
            <a:spLocks noChangeArrowheads="1"/>
          </p:cNvSpPr>
          <p:nvPr/>
        </p:nvSpPr>
        <p:spPr bwMode="auto">
          <a:xfrm>
            <a:off x="5105400" y="3429000"/>
            <a:ext cx="1673225" cy="457200"/>
          </a:xfrm>
          <a:prstGeom prst="rect">
            <a:avLst/>
          </a:prstGeom>
          <a:noFill/>
          <a:ln w="9525">
            <a:noFill/>
            <a:miter lim="800000"/>
            <a:headEnd/>
            <a:tailEnd/>
          </a:ln>
          <a:effectLst/>
        </p:spPr>
        <p:txBody>
          <a:bodyPr>
            <a:spAutoFit/>
          </a:bodyPr>
          <a:lstStyle/>
          <a:p>
            <a:r>
              <a:rPr lang="en-US" altLang="en-US"/>
              <a:t>Checkboxes</a:t>
            </a:r>
          </a:p>
        </p:txBody>
      </p:sp>
      <p:sp>
        <p:nvSpPr>
          <p:cNvPr id="111634" name="Line 1042"/>
          <p:cNvSpPr>
            <a:spLocks noChangeShapeType="1"/>
          </p:cNvSpPr>
          <p:nvPr/>
        </p:nvSpPr>
        <p:spPr bwMode="auto">
          <a:xfrm flipH="1">
            <a:off x="3657600" y="4800600"/>
            <a:ext cx="1905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635" name="Text Box 1043"/>
          <p:cNvSpPr txBox="1">
            <a:spLocks noChangeArrowheads="1"/>
          </p:cNvSpPr>
          <p:nvPr/>
        </p:nvSpPr>
        <p:spPr bwMode="auto">
          <a:xfrm>
            <a:off x="5622925" y="4556125"/>
            <a:ext cx="1409700" cy="457200"/>
          </a:xfrm>
          <a:prstGeom prst="rect">
            <a:avLst/>
          </a:prstGeom>
          <a:noFill/>
          <a:ln w="9525">
            <a:noFill/>
            <a:miter lim="800000"/>
            <a:headEnd/>
            <a:tailEnd/>
          </a:ln>
          <a:effectLst/>
        </p:spPr>
        <p:txBody>
          <a:bodyPr wrap="none">
            <a:spAutoFit/>
          </a:bodyPr>
          <a:lstStyle/>
          <a:p>
            <a:r>
              <a:rPr lang="en-US" altLang="en-US"/>
              <a:t>Text Area</a:t>
            </a:r>
          </a:p>
        </p:txBody>
      </p:sp>
      <p:sp>
        <p:nvSpPr>
          <p:cNvPr id="111636" name="Line 1044"/>
          <p:cNvSpPr>
            <a:spLocks noChangeShapeType="1"/>
          </p:cNvSpPr>
          <p:nvPr/>
        </p:nvSpPr>
        <p:spPr bwMode="auto">
          <a:xfrm flipV="1">
            <a:off x="1066800" y="6248400"/>
            <a:ext cx="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637" name="Line 1045"/>
          <p:cNvSpPr>
            <a:spLocks noChangeShapeType="1"/>
          </p:cNvSpPr>
          <p:nvPr/>
        </p:nvSpPr>
        <p:spPr bwMode="auto">
          <a:xfrm>
            <a:off x="1066800" y="6553200"/>
            <a:ext cx="4267200" cy="0"/>
          </a:xfrm>
          <a:prstGeom prst="line">
            <a:avLst/>
          </a:prstGeom>
          <a:noFill/>
          <a:ln w="9525">
            <a:solidFill>
              <a:schemeClr val="tx1"/>
            </a:solidFill>
            <a:round/>
            <a:headEnd/>
            <a:tailEnd/>
          </a:ln>
          <a:effectLst/>
        </p:spPr>
        <p:txBody>
          <a:bodyPr wrap="none" anchor="ctr"/>
          <a:lstStyle/>
          <a:p>
            <a:endParaRPr lang="en-US"/>
          </a:p>
        </p:txBody>
      </p:sp>
      <p:sp>
        <p:nvSpPr>
          <p:cNvPr id="111639" name="Text Box 1047"/>
          <p:cNvSpPr txBox="1">
            <a:spLocks noChangeArrowheads="1"/>
          </p:cNvSpPr>
          <p:nvPr/>
        </p:nvSpPr>
        <p:spPr bwMode="auto">
          <a:xfrm>
            <a:off x="6019800" y="6324600"/>
            <a:ext cx="1968500" cy="457200"/>
          </a:xfrm>
          <a:prstGeom prst="rect">
            <a:avLst/>
          </a:prstGeom>
          <a:noFill/>
          <a:ln w="9525">
            <a:noFill/>
            <a:miter lim="800000"/>
            <a:headEnd/>
            <a:tailEnd/>
          </a:ln>
          <a:effectLst/>
        </p:spPr>
        <p:txBody>
          <a:bodyPr>
            <a:spAutoFit/>
          </a:bodyPr>
          <a:lstStyle/>
          <a:p>
            <a:r>
              <a:rPr lang="en-US" altLang="en-US"/>
              <a:t>Submit Button</a:t>
            </a:r>
          </a:p>
        </p:txBody>
      </p:sp>
      <p:sp>
        <p:nvSpPr>
          <p:cNvPr id="111640" name="Line 1048"/>
          <p:cNvSpPr>
            <a:spLocks noChangeShapeType="1"/>
          </p:cNvSpPr>
          <p:nvPr/>
        </p:nvSpPr>
        <p:spPr bwMode="auto">
          <a:xfrm flipV="1">
            <a:off x="1600200" y="6172200"/>
            <a:ext cx="0" cy="228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641" name="Line 1049"/>
          <p:cNvSpPr>
            <a:spLocks noChangeShapeType="1"/>
          </p:cNvSpPr>
          <p:nvPr/>
        </p:nvSpPr>
        <p:spPr bwMode="auto">
          <a:xfrm>
            <a:off x="1600200" y="6400800"/>
            <a:ext cx="2286000" cy="0"/>
          </a:xfrm>
          <a:prstGeom prst="line">
            <a:avLst/>
          </a:prstGeom>
          <a:noFill/>
          <a:ln w="9525">
            <a:solidFill>
              <a:schemeClr val="tx1"/>
            </a:solidFill>
            <a:round/>
            <a:headEnd/>
            <a:tailEnd/>
          </a:ln>
          <a:effectLst/>
        </p:spPr>
        <p:txBody>
          <a:bodyPr wrap="none" anchor="ctr"/>
          <a:lstStyle/>
          <a:p>
            <a:endParaRPr lang="en-US"/>
          </a:p>
        </p:txBody>
      </p:sp>
      <p:sp>
        <p:nvSpPr>
          <p:cNvPr id="111642" name="Text Box 1050"/>
          <p:cNvSpPr txBox="1">
            <a:spLocks noChangeArrowheads="1"/>
          </p:cNvSpPr>
          <p:nvPr/>
        </p:nvSpPr>
        <p:spPr bwMode="auto">
          <a:xfrm>
            <a:off x="3946525" y="6003925"/>
            <a:ext cx="1765300" cy="457200"/>
          </a:xfrm>
          <a:prstGeom prst="rect">
            <a:avLst/>
          </a:prstGeom>
          <a:noFill/>
          <a:ln w="9525">
            <a:noFill/>
            <a:miter lim="800000"/>
            <a:headEnd/>
            <a:tailEnd/>
          </a:ln>
          <a:effectLst/>
        </p:spPr>
        <p:txBody>
          <a:bodyPr wrap="none">
            <a:spAutoFit/>
          </a:bodyPr>
          <a:lstStyle/>
          <a:p>
            <a:r>
              <a:rPr lang="en-US" altLang="en-US"/>
              <a:t>Reset Button</a:t>
            </a:r>
          </a:p>
        </p:txBody>
      </p:sp>
      <p:sp>
        <p:nvSpPr>
          <p:cNvPr id="111643" name="Line 1051"/>
          <p:cNvSpPr>
            <a:spLocks noChangeShapeType="1"/>
          </p:cNvSpPr>
          <p:nvPr/>
        </p:nvSpPr>
        <p:spPr bwMode="auto">
          <a:xfrm>
            <a:off x="5334000" y="6553200"/>
            <a:ext cx="685800" cy="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:History</a:t>
            </a:r>
            <a:endParaRPr lang="en-US" dirty="0"/>
          </a:p>
        </p:txBody>
      </p:sp>
      <p:sp>
        <p:nvSpPr>
          <p:cNvPr id="3" name="Content Placeholder 2"/>
          <p:cNvSpPr>
            <a:spLocks noGrp="1"/>
          </p:cNvSpPr>
          <p:nvPr>
            <p:ph idx="1"/>
          </p:nvPr>
        </p:nvSpPr>
        <p:spPr>
          <a:xfrm>
            <a:off x="685800" y="1752600"/>
            <a:ext cx="8001000" cy="5105400"/>
          </a:xfrm>
        </p:spPr>
        <p:txBody>
          <a:bodyPr/>
          <a:lstStyle/>
          <a:p>
            <a:pPr algn="just"/>
            <a:r>
              <a:rPr lang="en-US" sz="2000" b="1" i="1" dirty="0" smtClean="0"/>
              <a:t>HTML 1.0</a:t>
            </a:r>
            <a:r>
              <a:rPr lang="en-US" sz="2000" b="1" dirty="0" smtClean="0"/>
              <a:t> was released in </a:t>
            </a:r>
            <a:r>
              <a:rPr lang="en-US" sz="2000" b="1" i="1" dirty="0" smtClean="0"/>
              <a:t>1993</a:t>
            </a:r>
            <a:r>
              <a:rPr lang="en-US" sz="2000" b="1" dirty="0" smtClean="0"/>
              <a:t> with the intention of sharing information that can be readable and accessible via web browsers. </a:t>
            </a:r>
          </a:p>
          <a:p>
            <a:pPr algn="just"/>
            <a:r>
              <a:rPr lang="en-US" sz="2000" b="1" dirty="0" smtClean="0"/>
              <a:t>But not many of the developers were involved in creating websites. So the language was also not growing.</a:t>
            </a:r>
          </a:p>
          <a:p>
            <a:pPr algn="just"/>
            <a:endParaRPr lang="en-US" sz="2000" b="1" dirty="0" smtClean="0"/>
          </a:p>
          <a:p>
            <a:pPr algn="just"/>
            <a:r>
              <a:rPr lang="en-US" sz="2000" b="1" dirty="0" smtClean="0"/>
              <a:t>Then comes the </a:t>
            </a:r>
            <a:r>
              <a:rPr lang="en-US" sz="2000" b="1" i="1" dirty="0" smtClean="0"/>
              <a:t>HTML 2.0</a:t>
            </a:r>
            <a:r>
              <a:rPr lang="en-US" sz="2000" b="1" dirty="0" smtClean="0"/>
              <a:t>, published in </a:t>
            </a:r>
            <a:r>
              <a:rPr lang="en-US" sz="2000" b="1" i="1" dirty="0" smtClean="0"/>
              <a:t>1995</a:t>
            </a:r>
            <a:r>
              <a:rPr lang="en-US" sz="2000" b="1" dirty="0" smtClean="0"/>
              <a:t>, which contains all the features of HTML 1.0 along with that few additional features, which remained as the standard markup language for designing and creating websites until January 1997 and refined various core features of HTML.</a:t>
            </a:r>
            <a:endParaRPr lang="en-US" sz="20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a:t>Creating Text Boxes</a:t>
            </a:r>
          </a:p>
        </p:txBody>
      </p:sp>
      <p:sp>
        <p:nvSpPr>
          <p:cNvPr id="102403" name="Rectangle 3"/>
          <p:cNvSpPr>
            <a:spLocks noGrp="1" noChangeArrowheads="1"/>
          </p:cNvSpPr>
          <p:nvPr>
            <p:ph type="body" idx="1"/>
          </p:nvPr>
        </p:nvSpPr>
        <p:spPr/>
        <p:txBody>
          <a:bodyPr/>
          <a:lstStyle/>
          <a:p>
            <a:r>
              <a:rPr lang="en-US" altLang="en-US"/>
              <a:t>To create a text box, type &lt;INPUT TYPE=“text” NAME=“name” VALUE=“value” SIZE=n MAXLENGTH=n&gt;</a:t>
            </a:r>
          </a:p>
          <a:p>
            <a:r>
              <a:rPr lang="en-US" altLang="en-US"/>
              <a:t>The NAME, VALUE, SIZE, and MAXLENGTH attributes are optional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5800" y="609600"/>
            <a:ext cx="7772400" cy="914400"/>
          </a:xfrm>
        </p:spPr>
        <p:txBody>
          <a:bodyPr/>
          <a:lstStyle/>
          <a:p>
            <a:r>
              <a:rPr lang="en-US" altLang="en-US"/>
              <a:t>Text Box Attributes</a:t>
            </a:r>
          </a:p>
        </p:txBody>
      </p:sp>
      <p:sp>
        <p:nvSpPr>
          <p:cNvPr id="103427" name="Rectangle 3"/>
          <p:cNvSpPr>
            <a:spLocks noGrp="1" noChangeArrowheads="1"/>
          </p:cNvSpPr>
          <p:nvPr>
            <p:ph type="body" idx="1"/>
          </p:nvPr>
        </p:nvSpPr>
        <p:spPr>
          <a:xfrm>
            <a:off x="685800" y="1600200"/>
            <a:ext cx="7772400" cy="4495800"/>
          </a:xfrm>
        </p:spPr>
        <p:txBody>
          <a:bodyPr/>
          <a:lstStyle/>
          <a:p>
            <a:r>
              <a:rPr lang="en-US" altLang="en-US"/>
              <a:t>The NAME attribute is used to identify the text box to the processing script</a:t>
            </a:r>
          </a:p>
          <a:p>
            <a:r>
              <a:rPr lang="en-US" altLang="en-US"/>
              <a:t>The VALUE attribute is used to specify the text that will initially appear in the text box</a:t>
            </a:r>
          </a:p>
          <a:p>
            <a:r>
              <a:rPr lang="en-US" altLang="en-US"/>
              <a:t>The SIZE attribute is used to define the size of the box in characters</a:t>
            </a:r>
          </a:p>
          <a:p>
            <a:r>
              <a:rPr lang="en-US" altLang="en-US"/>
              <a:t>The MAXLENGTH attribute is used to define the maximum number of characters that can be typed in the box</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a:t>Example: Text Box</a:t>
            </a:r>
            <a:endParaRPr lang="en-US" altLang="en-US" i="1"/>
          </a:p>
        </p:txBody>
      </p:sp>
      <p:sp>
        <p:nvSpPr>
          <p:cNvPr id="135171" name="Rectangle 3"/>
          <p:cNvSpPr>
            <a:spLocks noGrp="1" noChangeArrowheads="1"/>
          </p:cNvSpPr>
          <p:nvPr>
            <p:ph type="body" sz="half" idx="1"/>
          </p:nvPr>
        </p:nvSpPr>
        <p:spPr/>
        <p:txBody>
          <a:bodyPr/>
          <a:lstStyle/>
          <a:p>
            <a:pPr>
              <a:buFontTx/>
              <a:buChar char=" "/>
            </a:pPr>
            <a:r>
              <a:rPr lang="en-US" altLang="en-US" sz="2000">
                <a:solidFill>
                  <a:srgbClr val="000000"/>
                </a:solidFill>
              </a:rPr>
              <a:t>First Name: &lt;INPUT TYPE="text" NAME="FirstName" VALUE="First Name" SIZE=20&gt;</a:t>
            </a:r>
          </a:p>
          <a:p>
            <a:pPr>
              <a:buFontTx/>
              <a:buChar char=" "/>
            </a:pPr>
            <a:r>
              <a:rPr lang="en-US" altLang="en-US" sz="2000">
                <a:solidFill>
                  <a:srgbClr val="000000"/>
                </a:solidFill>
              </a:rPr>
              <a:t>&lt;BR&gt;&lt;BR&gt;</a:t>
            </a:r>
          </a:p>
          <a:p>
            <a:pPr>
              <a:buFontTx/>
              <a:buChar char=" "/>
            </a:pPr>
            <a:endParaRPr lang="en-US" altLang="en-US" sz="2000">
              <a:solidFill>
                <a:srgbClr val="000000"/>
              </a:solidFill>
            </a:endParaRPr>
          </a:p>
          <a:p>
            <a:pPr>
              <a:buFontTx/>
              <a:buChar char=" "/>
            </a:pPr>
            <a:r>
              <a:rPr lang="en-US" altLang="en-US" sz="2000">
                <a:solidFill>
                  <a:srgbClr val="000000"/>
                </a:solidFill>
              </a:rPr>
              <a:t>Last Name: &lt;INPUT TYPE="text" NAME="LastName" VALUE="Last Name" SIZE=20&gt;</a:t>
            </a:r>
          </a:p>
          <a:p>
            <a:pPr>
              <a:buFontTx/>
              <a:buChar char=" "/>
            </a:pPr>
            <a:r>
              <a:rPr lang="en-US" altLang="en-US" sz="2000">
                <a:solidFill>
                  <a:srgbClr val="000000"/>
                </a:solidFill>
              </a:rPr>
              <a:t>&lt;BR&gt;&lt;BR&gt;</a:t>
            </a:r>
          </a:p>
          <a:p>
            <a:pPr>
              <a:buFontTx/>
              <a:buChar char=" "/>
            </a:pPr>
            <a:endParaRPr lang="en-US" altLang="en-US" sz="2000">
              <a:solidFill>
                <a:srgbClr val="000000"/>
              </a:solidFill>
            </a:endParaRPr>
          </a:p>
          <a:p>
            <a:pPr>
              <a:lnSpc>
                <a:spcPct val="90000"/>
              </a:lnSpc>
              <a:buFontTx/>
              <a:buChar char=" "/>
            </a:pPr>
            <a:endParaRPr lang="en-US" altLang="en-US" sz="2000" b="1"/>
          </a:p>
        </p:txBody>
      </p:sp>
      <p:pic>
        <p:nvPicPr>
          <p:cNvPr id="135173" name="Picture 5"/>
          <p:cNvPicPr>
            <a:picLocks noGrp="1" noChangeAspect="1" noChangeArrowheads="1"/>
          </p:cNvPicPr>
          <p:nvPr>
            <p:ph type="clipArt" sz="half" idx="4294967295"/>
          </p:nvPr>
        </p:nvPicPr>
        <p:blipFill>
          <a:blip r:embed="rId2"/>
          <a:srcRect/>
          <a:stretch>
            <a:fillRect/>
          </a:stretch>
        </p:blipFill>
        <p:spPr>
          <a:xfrm>
            <a:off x="4876800" y="3429000"/>
            <a:ext cx="3505200" cy="1196975"/>
          </a:xfrm>
          <a:noFill/>
          <a:ln/>
        </p:spPr>
      </p:pic>
      <p:sp>
        <p:nvSpPr>
          <p:cNvPr id="135174" name="Rectangle 6"/>
          <p:cNvSpPr>
            <a:spLocks noGrp="1" noChangeArrowheads="1"/>
          </p:cNvSpPr>
          <p:nvPr>
            <p:ph type="body" sz="half" idx="2"/>
          </p:nvPr>
        </p:nvSpPr>
        <p:spPr/>
        <p:txBody>
          <a:bodyPr/>
          <a:lstStyle/>
          <a:p>
            <a:r>
              <a:rPr lang="en-US" altLang="en-US"/>
              <a:t>Here’s how it would look on the Web:</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a:t>Creating Larger Text Areas</a:t>
            </a:r>
          </a:p>
        </p:txBody>
      </p:sp>
      <p:sp>
        <p:nvSpPr>
          <p:cNvPr id="104451" name="Rectangle 3"/>
          <p:cNvSpPr>
            <a:spLocks noGrp="1" noChangeArrowheads="1"/>
          </p:cNvSpPr>
          <p:nvPr>
            <p:ph type="body" idx="1"/>
          </p:nvPr>
        </p:nvSpPr>
        <p:spPr/>
        <p:txBody>
          <a:bodyPr/>
          <a:lstStyle/>
          <a:p>
            <a:r>
              <a:rPr lang="en-US" altLang="en-US"/>
              <a:t>To create larger text areas, type &lt;TEXTAREA NAME=“name” ROWS=n1 COLS=n2 WRAP&gt; Default Text &lt;/TEXTAREA&gt;, where n1 is the height of the text box in rows and n2 is the width of the text box in characters</a:t>
            </a:r>
          </a:p>
          <a:p>
            <a:r>
              <a:rPr lang="en-US" altLang="en-US"/>
              <a:t>The WRAP attribute causes the cursor to move automatically to the next line as the user types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a:t>Example: Text Area</a:t>
            </a:r>
          </a:p>
        </p:txBody>
      </p:sp>
      <p:sp>
        <p:nvSpPr>
          <p:cNvPr id="138243" name="Rectangle 3"/>
          <p:cNvSpPr>
            <a:spLocks noGrp="1" noChangeArrowheads="1"/>
          </p:cNvSpPr>
          <p:nvPr>
            <p:ph type="body" idx="1"/>
          </p:nvPr>
        </p:nvSpPr>
        <p:spPr/>
        <p:txBody>
          <a:bodyPr/>
          <a:lstStyle/>
          <a:p>
            <a:pPr>
              <a:buFontTx/>
              <a:buChar char=" "/>
            </a:pPr>
            <a:r>
              <a:rPr lang="en-US" altLang="en-US" sz="2800">
                <a:solidFill>
                  <a:srgbClr val="000000"/>
                </a:solidFill>
              </a:rPr>
              <a:t>&lt;B&gt;Comments?&lt;/B&gt;</a:t>
            </a:r>
          </a:p>
          <a:p>
            <a:pPr>
              <a:buFontTx/>
              <a:buChar char=" "/>
            </a:pPr>
            <a:r>
              <a:rPr lang="en-US" altLang="en-US" sz="2800">
                <a:solidFill>
                  <a:srgbClr val="000000"/>
                </a:solidFill>
              </a:rPr>
              <a:t>&lt;BR&gt;</a:t>
            </a:r>
          </a:p>
          <a:p>
            <a:pPr>
              <a:buFontTx/>
              <a:buChar char=" "/>
            </a:pPr>
            <a:r>
              <a:rPr lang="en-US" altLang="en-US" sz="2800">
                <a:solidFill>
                  <a:srgbClr val="000000"/>
                </a:solidFill>
              </a:rPr>
              <a:t>&lt;TEXTAREA NAME="Comments" ROWS=10 COLS=50 WRAP&gt;</a:t>
            </a:r>
          </a:p>
          <a:p>
            <a:pPr>
              <a:buFontTx/>
              <a:buChar char=" "/>
            </a:pPr>
            <a:r>
              <a:rPr lang="en-US" altLang="en-US" sz="2800">
                <a:solidFill>
                  <a:srgbClr val="000000"/>
                </a:solidFill>
              </a:rPr>
              <a:t>&lt;/TEXTAREA&gt;</a:t>
            </a:r>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a:t>Creating Radio Buttons</a:t>
            </a:r>
          </a:p>
        </p:txBody>
      </p:sp>
      <p:sp>
        <p:nvSpPr>
          <p:cNvPr id="105475" name="Rectangle 3"/>
          <p:cNvSpPr>
            <a:spLocks noGrp="1" noChangeArrowheads="1"/>
          </p:cNvSpPr>
          <p:nvPr>
            <p:ph type="body" idx="1"/>
          </p:nvPr>
        </p:nvSpPr>
        <p:spPr/>
        <p:txBody>
          <a:bodyPr/>
          <a:lstStyle/>
          <a:p>
            <a:r>
              <a:rPr lang="en-US" altLang="en-US"/>
              <a:t>To create a radio button, type &lt;INPUT TYPE=“radio” NAME=“name” VALUE=“data”&gt;Label, where “data” is the text that will be sent to the server if the button is checked and “Label” is the text that identifies the button to the user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a:t>Example: Radio Buttons</a:t>
            </a:r>
          </a:p>
        </p:txBody>
      </p:sp>
      <p:sp>
        <p:nvSpPr>
          <p:cNvPr id="139267" name="Rectangle 3"/>
          <p:cNvSpPr>
            <a:spLocks noGrp="1" noChangeArrowheads="1"/>
          </p:cNvSpPr>
          <p:nvPr>
            <p:ph type="body" idx="1"/>
          </p:nvPr>
        </p:nvSpPr>
        <p:spPr/>
        <p:txBody>
          <a:bodyPr/>
          <a:lstStyle/>
          <a:p>
            <a:pPr>
              <a:buFontTx/>
              <a:buChar char=" "/>
            </a:pPr>
            <a:r>
              <a:rPr lang="en-US" altLang="en-US" sz="2800">
                <a:solidFill>
                  <a:srgbClr val="000000"/>
                </a:solidFill>
              </a:rPr>
              <a:t>&lt;B&gt; Size: &lt;/B&gt;</a:t>
            </a:r>
          </a:p>
          <a:p>
            <a:pPr>
              <a:buFontTx/>
              <a:buNone/>
            </a:pPr>
            <a:r>
              <a:rPr lang="en-US" altLang="en-US" sz="2800">
                <a:solidFill>
                  <a:srgbClr val="000000"/>
                </a:solidFill>
              </a:rPr>
              <a:t>	&lt;INPUT TYPE="radio" NAME="Size" 		  </a:t>
            </a:r>
          </a:p>
          <a:p>
            <a:pPr>
              <a:buFontTx/>
              <a:buNone/>
            </a:pPr>
            <a:r>
              <a:rPr lang="en-US" altLang="en-US" sz="2800">
                <a:solidFill>
                  <a:srgbClr val="000000"/>
                </a:solidFill>
              </a:rPr>
              <a:t>      VALUE="Large"&gt;Large</a:t>
            </a:r>
          </a:p>
          <a:p>
            <a:pPr>
              <a:buFontTx/>
              <a:buNone/>
            </a:pPr>
            <a:r>
              <a:rPr lang="en-US" altLang="en-US" sz="2800">
                <a:solidFill>
                  <a:srgbClr val="000000"/>
                </a:solidFill>
              </a:rPr>
              <a:t>	&lt;INPUT TYPE="radio" NAME="Size" 		  </a:t>
            </a:r>
          </a:p>
          <a:p>
            <a:pPr>
              <a:buFontTx/>
              <a:buNone/>
            </a:pPr>
            <a:r>
              <a:rPr lang="en-US" altLang="en-US" sz="2800">
                <a:solidFill>
                  <a:srgbClr val="000000"/>
                </a:solidFill>
              </a:rPr>
              <a:t>      VALUE="Medium"&gt;Medium</a:t>
            </a:r>
          </a:p>
          <a:p>
            <a:pPr>
              <a:buFontTx/>
              <a:buNone/>
            </a:pPr>
            <a:r>
              <a:rPr lang="en-US" altLang="en-US" sz="2800">
                <a:solidFill>
                  <a:srgbClr val="000000"/>
                </a:solidFill>
              </a:rPr>
              <a:t>	&lt;INPUT TYPE="radio" NAME="Size" 		</a:t>
            </a:r>
          </a:p>
          <a:p>
            <a:pPr>
              <a:buFontTx/>
              <a:buNone/>
            </a:pPr>
            <a:r>
              <a:rPr lang="en-US" altLang="en-US" sz="2800">
                <a:solidFill>
                  <a:srgbClr val="000000"/>
                </a:solidFill>
              </a:rPr>
              <a:t>	  VALUE="Small"&gt;Small</a:t>
            </a:r>
            <a:endParaRPr lang="en-US" altLang="en-US" sz="2400">
              <a:solidFill>
                <a:srgbClr val="000000"/>
              </a:solidFill>
            </a:endParaRPr>
          </a:p>
          <a:p>
            <a:pPr>
              <a:buFontTx/>
              <a:buChar char=" "/>
            </a:pP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en-US"/>
              <a:t>Creating Checkboxes</a:t>
            </a:r>
          </a:p>
        </p:txBody>
      </p:sp>
      <p:sp>
        <p:nvSpPr>
          <p:cNvPr id="107523" name="Rectangle 3"/>
          <p:cNvSpPr>
            <a:spLocks noGrp="1" noChangeArrowheads="1"/>
          </p:cNvSpPr>
          <p:nvPr>
            <p:ph type="body" idx="1"/>
          </p:nvPr>
        </p:nvSpPr>
        <p:spPr/>
        <p:txBody>
          <a:bodyPr/>
          <a:lstStyle/>
          <a:p>
            <a:r>
              <a:rPr lang="en-US" altLang="en-US"/>
              <a:t>To create a checkbox, type &lt;INPUT TYPE=“checkbox” NAME=“name” VALUE=“value”&gt;Label</a:t>
            </a:r>
          </a:p>
          <a:p>
            <a:r>
              <a:rPr lang="en-US" altLang="en-US"/>
              <a:t>If you give a group of radio buttons or checkboxes the same name, the user will only be able to select one button or box at a time</a:t>
            </a:r>
          </a:p>
          <a:p>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en-US"/>
              <a:t>Example: Checkboxes</a:t>
            </a:r>
          </a:p>
        </p:txBody>
      </p:sp>
      <p:sp>
        <p:nvSpPr>
          <p:cNvPr id="140291" name="Rectangle 3"/>
          <p:cNvSpPr>
            <a:spLocks noGrp="1" noChangeArrowheads="1"/>
          </p:cNvSpPr>
          <p:nvPr>
            <p:ph type="body" idx="1"/>
          </p:nvPr>
        </p:nvSpPr>
        <p:spPr/>
        <p:txBody>
          <a:bodyPr/>
          <a:lstStyle/>
          <a:p>
            <a:pPr>
              <a:buFontTx/>
              <a:buChar char=" "/>
            </a:pPr>
            <a:r>
              <a:rPr lang="en-US" altLang="en-US" sz="2400">
                <a:solidFill>
                  <a:srgbClr val="000000"/>
                </a:solidFill>
              </a:rPr>
              <a:t>      	</a:t>
            </a:r>
            <a:r>
              <a:rPr lang="en-US" altLang="en-US" sz="2800">
                <a:solidFill>
                  <a:srgbClr val="000000"/>
                </a:solidFill>
              </a:rPr>
              <a:t>&lt;B&gt; Color: &lt;/B&gt;</a:t>
            </a:r>
          </a:p>
          <a:p>
            <a:pPr>
              <a:buFontTx/>
              <a:buNone/>
            </a:pPr>
            <a:r>
              <a:rPr lang="en-US" altLang="en-US" sz="2800">
                <a:solidFill>
                  <a:srgbClr val="000000"/>
                </a:solidFill>
              </a:rPr>
              <a:t>		&lt;INPUT TYPE="checkbox" NAME="Color" 	  VALUE="Red"&gt;Red</a:t>
            </a:r>
          </a:p>
          <a:p>
            <a:pPr>
              <a:buFontTx/>
              <a:buNone/>
            </a:pPr>
            <a:r>
              <a:rPr lang="en-US" altLang="en-US" sz="2800">
                <a:solidFill>
                  <a:srgbClr val="000000"/>
                </a:solidFill>
              </a:rPr>
              <a:t>		&lt;INPUT TYPE="checkbox" NAME="Color"                </a:t>
            </a:r>
          </a:p>
          <a:p>
            <a:pPr>
              <a:buFontTx/>
              <a:buNone/>
            </a:pPr>
            <a:r>
              <a:rPr lang="en-US" altLang="en-US" sz="2800">
                <a:solidFill>
                  <a:srgbClr val="000000"/>
                </a:solidFill>
              </a:rPr>
              <a:t>              VALUE="Navy"&gt;Navy</a:t>
            </a:r>
          </a:p>
          <a:p>
            <a:pPr>
              <a:buFontTx/>
              <a:buNone/>
            </a:pPr>
            <a:r>
              <a:rPr lang="en-US" altLang="en-US" sz="2800">
                <a:solidFill>
                  <a:srgbClr val="000000"/>
                </a:solidFill>
              </a:rPr>
              <a:t>            &lt;INPUT TYPE="checkbox" NAME="Color"   </a:t>
            </a:r>
          </a:p>
          <a:p>
            <a:pPr>
              <a:buFontTx/>
              <a:buNone/>
            </a:pPr>
            <a:r>
              <a:rPr lang="en-US" altLang="en-US" sz="2800">
                <a:solidFill>
                  <a:srgbClr val="000000"/>
                </a:solidFill>
              </a:rPr>
              <a:t>              VALUE="Black"&gt;Black</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a:t>Creating Drop-down Menus</a:t>
            </a:r>
          </a:p>
        </p:txBody>
      </p:sp>
      <p:sp>
        <p:nvSpPr>
          <p:cNvPr id="108547" name="Rectangle 3"/>
          <p:cNvSpPr>
            <a:spLocks noGrp="1" noChangeArrowheads="1"/>
          </p:cNvSpPr>
          <p:nvPr>
            <p:ph type="body" idx="1"/>
          </p:nvPr>
        </p:nvSpPr>
        <p:spPr/>
        <p:txBody>
          <a:bodyPr/>
          <a:lstStyle/>
          <a:p>
            <a:r>
              <a:rPr lang="en-US" altLang="en-US"/>
              <a:t>To create a drop-down menu, type &lt;SELECT NAME=“name” SIZE=n MULTIPLE&gt;</a:t>
            </a:r>
          </a:p>
          <a:p>
            <a:r>
              <a:rPr lang="en-US" altLang="en-US"/>
              <a:t>Then type &lt;OPTION VALUE= “value”&gt;Label</a:t>
            </a:r>
          </a:p>
          <a:p>
            <a:r>
              <a:rPr lang="en-US" altLang="en-US"/>
              <a:t>In this case the SIZE attribute specifies the height of the menu in lines and MULTIPLE allows users to select more than one menu option </a:t>
            </a:r>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:History</a:t>
            </a:r>
            <a:endParaRPr lang="en-US" dirty="0"/>
          </a:p>
        </p:txBody>
      </p:sp>
      <p:sp>
        <p:nvSpPr>
          <p:cNvPr id="3" name="Content Placeholder 2"/>
          <p:cNvSpPr>
            <a:spLocks noGrp="1"/>
          </p:cNvSpPr>
          <p:nvPr>
            <p:ph idx="1"/>
          </p:nvPr>
        </p:nvSpPr>
        <p:spPr/>
        <p:txBody>
          <a:bodyPr/>
          <a:lstStyle/>
          <a:p>
            <a:pPr algn="just"/>
            <a:r>
              <a:rPr lang="en-US" sz="2000" b="1" dirty="0" smtClean="0"/>
              <a:t>Then comes the </a:t>
            </a:r>
            <a:r>
              <a:rPr lang="en-US" sz="2000" b="1" i="1" dirty="0" smtClean="0"/>
              <a:t>HTML 3.0</a:t>
            </a:r>
            <a:r>
              <a:rPr lang="en-US" sz="2000" b="1" dirty="0" smtClean="0"/>
              <a:t>, where </a:t>
            </a:r>
            <a:r>
              <a:rPr lang="en-US" sz="2000" b="1" i="1" dirty="0" smtClean="0"/>
              <a:t>Dave </a:t>
            </a:r>
            <a:r>
              <a:rPr lang="en-US" sz="2000" b="1" i="1" dirty="0" err="1" smtClean="0"/>
              <a:t>Raggett</a:t>
            </a:r>
            <a:r>
              <a:rPr lang="en-US" sz="2000" b="1" dirty="0" smtClean="0"/>
              <a:t> who introduced a fresh paper or draft on HTML.</a:t>
            </a:r>
          </a:p>
          <a:p>
            <a:pPr algn="just"/>
            <a:r>
              <a:rPr lang="en-US" sz="2000" b="1" dirty="0" smtClean="0"/>
              <a:t> It included improved new features of HTML, giving more powerful characteristics for webmasters in designing web pages. But these powerful features of new HTML slowed down the browser in applying further improvements.</a:t>
            </a:r>
          </a:p>
          <a:p>
            <a:pPr algn="just"/>
            <a:r>
              <a:rPr lang="en-US" sz="2000" b="1" dirty="0" smtClean="0"/>
              <a:t>Then comes </a:t>
            </a:r>
            <a:r>
              <a:rPr lang="en-US" sz="2000" b="1" i="1" dirty="0" smtClean="0"/>
              <a:t>HTML 4.01,</a:t>
            </a:r>
            <a:r>
              <a:rPr lang="en-US" sz="2000" b="1" dirty="0" smtClean="0"/>
              <a:t> which is widely used and was a successful version of HTML before </a:t>
            </a:r>
            <a:r>
              <a:rPr lang="en-US" sz="2000" b="1" i="1" dirty="0" smtClean="0"/>
              <a:t>HTML 5.0</a:t>
            </a:r>
            <a:r>
              <a:rPr lang="en-US" sz="2000" b="1" dirty="0" smtClean="0"/>
              <a:t>, which is currently released and used worldwide.</a:t>
            </a:r>
          </a:p>
          <a:p>
            <a:pPr algn="just"/>
            <a:r>
              <a:rPr lang="en-US" sz="2000" b="1" dirty="0" smtClean="0"/>
              <a:t> HTML 5 can be said for an extended version of HTML 4.01, which was published in the year </a:t>
            </a:r>
            <a:r>
              <a:rPr lang="en-US" sz="2000" b="1" i="1" dirty="0" smtClean="0"/>
              <a:t>2012</a:t>
            </a:r>
            <a:r>
              <a:rPr lang="en-US" sz="2000" b="1" dirty="0" smtClean="0"/>
              <a:t>.</a:t>
            </a:r>
            <a:endParaRPr lang="en-US" sz="20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026"/>
          <p:cNvSpPr>
            <a:spLocks noGrp="1" noChangeArrowheads="1"/>
          </p:cNvSpPr>
          <p:nvPr>
            <p:ph type="title"/>
          </p:nvPr>
        </p:nvSpPr>
        <p:spPr/>
        <p:txBody>
          <a:bodyPr/>
          <a:lstStyle/>
          <a:p>
            <a:r>
              <a:rPr lang="en-US" altLang="en-US"/>
              <a:t>Example: Drop-down Menu</a:t>
            </a:r>
          </a:p>
        </p:txBody>
      </p:sp>
      <p:sp>
        <p:nvSpPr>
          <p:cNvPr id="142339" name="Rectangle 1027"/>
          <p:cNvSpPr>
            <a:spLocks noGrp="1" noChangeArrowheads="1"/>
          </p:cNvSpPr>
          <p:nvPr>
            <p:ph type="body" idx="1"/>
          </p:nvPr>
        </p:nvSpPr>
        <p:spPr/>
        <p:txBody>
          <a:bodyPr/>
          <a:lstStyle/>
          <a:p>
            <a:pPr>
              <a:buFontTx/>
              <a:buNone/>
            </a:pPr>
            <a:r>
              <a:rPr lang="en-US" altLang="en-US" sz="2400" b="1">
                <a:solidFill>
                  <a:srgbClr val="000000"/>
                </a:solidFill>
              </a:rPr>
              <a:t>&lt;B&gt;</a:t>
            </a:r>
            <a:r>
              <a:rPr lang="en-US" altLang="en-US" sz="2400">
                <a:solidFill>
                  <a:srgbClr val="000000"/>
                </a:solidFill>
              </a:rPr>
              <a:t>WHICH IS FAVOURITE FRUIT</a:t>
            </a:r>
            <a:r>
              <a:rPr lang="en-US" altLang="en-US" sz="2400" b="1">
                <a:solidFill>
                  <a:srgbClr val="000000"/>
                </a:solidFill>
              </a:rPr>
              <a:t>:&lt;/B&gt;</a:t>
            </a:r>
          </a:p>
          <a:p>
            <a:pPr>
              <a:buFontTx/>
              <a:buNone/>
            </a:pPr>
            <a:r>
              <a:rPr lang="en-US" altLang="en-US" sz="2400" b="1">
                <a:solidFill>
                  <a:srgbClr val="000000"/>
                </a:solidFill>
              </a:rPr>
              <a:t>&lt;SELECT&gt;</a:t>
            </a:r>
          </a:p>
          <a:p>
            <a:pPr>
              <a:buFontTx/>
              <a:buNone/>
            </a:pPr>
            <a:r>
              <a:rPr lang="en-US" altLang="en-US" sz="2400" b="1">
                <a:solidFill>
                  <a:srgbClr val="000000"/>
                </a:solidFill>
              </a:rPr>
              <a:t>&lt;OPTION</a:t>
            </a:r>
            <a:r>
              <a:rPr lang="en-US" altLang="en-US" sz="2400">
                <a:solidFill>
                  <a:srgbClr val="000000"/>
                </a:solidFill>
              </a:rPr>
              <a:t> </a:t>
            </a:r>
            <a:r>
              <a:rPr lang="en-US" altLang="en-US" sz="2400">
                <a:solidFill>
                  <a:srgbClr val="000000"/>
                </a:solidFill>
                <a:latin typeface="Courier" charset="0"/>
              </a:rPr>
              <a:t>VALUE</a:t>
            </a:r>
            <a:r>
              <a:rPr lang="en-US" altLang="en-US" sz="2400">
                <a:solidFill>
                  <a:srgbClr val="000000"/>
                </a:solidFill>
              </a:rPr>
              <a:t>="MANGOES"</a:t>
            </a:r>
            <a:r>
              <a:rPr lang="en-US" altLang="en-US" sz="2400" b="1">
                <a:solidFill>
                  <a:srgbClr val="000000"/>
                </a:solidFill>
              </a:rPr>
              <a:t>&gt;</a:t>
            </a:r>
            <a:r>
              <a:rPr lang="en-US" altLang="en-US" sz="2400">
                <a:solidFill>
                  <a:srgbClr val="000000"/>
                </a:solidFill>
              </a:rPr>
              <a:t>MANGOES </a:t>
            </a:r>
          </a:p>
          <a:p>
            <a:pPr>
              <a:buFontTx/>
              <a:buNone/>
            </a:pPr>
            <a:r>
              <a:rPr lang="en-US" altLang="en-US" sz="2400" b="1">
                <a:solidFill>
                  <a:srgbClr val="000000"/>
                </a:solidFill>
              </a:rPr>
              <a:t>&lt;OPTION</a:t>
            </a:r>
            <a:r>
              <a:rPr lang="en-US" altLang="en-US" sz="2400">
                <a:solidFill>
                  <a:srgbClr val="000000"/>
                </a:solidFill>
              </a:rPr>
              <a:t> </a:t>
            </a:r>
            <a:r>
              <a:rPr lang="en-US" altLang="en-US" sz="2400">
                <a:solidFill>
                  <a:srgbClr val="000000"/>
                </a:solidFill>
                <a:latin typeface="Courier" charset="0"/>
              </a:rPr>
              <a:t>VALUE</a:t>
            </a:r>
            <a:r>
              <a:rPr lang="en-US" altLang="en-US" sz="2400">
                <a:solidFill>
                  <a:srgbClr val="000000"/>
                </a:solidFill>
              </a:rPr>
              <a:t>="PAPAYA"</a:t>
            </a:r>
            <a:r>
              <a:rPr lang="en-US" altLang="en-US" sz="2400" b="1">
                <a:solidFill>
                  <a:srgbClr val="000000"/>
                </a:solidFill>
              </a:rPr>
              <a:t>&gt;</a:t>
            </a:r>
            <a:r>
              <a:rPr lang="en-US" altLang="en-US" sz="2400">
                <a:solidFill>
                  <a:srgbClr val="000000"/>
                </a:solidFill>
              </a:rPr>
              <a:t>PAPAYA </a:t>
            </a:r>
          </a:p>
          <a:p>
            <a:pPr>
              <a:buFontTx/>
              <a:buNone/>
            </a:pPr>
            <a:r>
              <a:rPr lang="en-US" altLang="en-US" sz="2400" b="1">
                <a:solidFill>
                  <a:srgbClr val="000000"/>
                </a:solidFill>
              </a:rPr>
              <a:t>&lt;OPTION</a:t>
            </a:r>
            <a:r>
              <a:rPr lang="en-US" altLang="en-US" sz="2400">
                <a:solidFill>
                  <a:srgbClr val="000000"/>
                </a:solidFill>
              </a:rPr>
              <a:t> </a:t>
            </a:r>
            <a:r>
              <a:rPr lang="en-US" altLang="en-US" sz="2400">
                <a:solidFill>
                  <a:srgbClr val="000000"/>
                </a:solidFill>
                <a:latin typeface="Courier" charset="0"/>
              </a:rPr>
              <a:t>VALUE</a:t>
            </a:r>
            <a:r>
              <a:rPr lang="en-US" altLang="en-US" sz="2400">
                <a:solidFill>
                  <a:srgbClr val="000000"/>
                </a:solidFill>
              </a:rPr>
              <a:t>="GUAVA"</a:t>
            </a:r>
            <a:r>
              <a:rPr lang="en-US" altLang="en-US" sz="2400" b="1">
                <a:solidFill>
                  <a:srgbClr val="000000"/>
                </a:solidFill>
              </a:rPr>
              <a:t>&gt;</a:t>
            </a:r>
            <a:r>
              <a:rPr lang="en-US" altLang="en-US" sz="2400">
                <a:solidFill>
                  <a:srgbClr val="000000"/>
                </a:solidFill>
              </a:rPr>
              <a:t>GUAVA </a:t>
            </a:r>
          </a:p>
          <a:p>
            <a:pPr>
              <a:buFontTx/>
              <a:buNone/>
            </a:pPr>
            <a:r>
              <a:rPr lang="en-US" altLang="en-US" sz="2400" b="1">
                <a:solidFill>
                  <a:srgbClr val="000000"/>
                </a:solidFill>
              </a:rPr>
              <a:t>&lt;OPTION</a:t>
            </a:r>
            <a:r>
              <a:rPr lang="en-US" altLang="en-US" sz="2400">
                <a:solidFill>
                  <a:srgbClr val="000000"/>
                </a:solidFill>
              </a:rPr>
              <a:t> </a:t>
            </a:r>
            <a:r>
              <a:rPr lang="en-US" altLang="en-US" sz="2400">
                <a:solidFill>
                  <a:srgbClr val="000000"/>
                </a:solidFill>
                <a:latin typeface="Courier" charset="0"/>
              </a:rPr>
              <a:t>VALUE</a:t>
            </a:r>
            <a:r>
              <a:rPr lang="en-US" altLang="en-US" sz="2400">
                <a:solidFill>
                  <a:srgbClr val="000000"/>
                </a:solidFill>
              </a:rPr>
              <a:t>="BANANA"</a:t>
            </a:r>
            <a:r>
              <a:rPr lang="en-US" altLang="en-US" sz="2400" b="1">
                <a:solidFill>
                  <a:srgbClr val="000000"/>
                </a:solidFill>
              </a:rPr>
              <a:t>&gt;</a:t>
            </a:r>
            <a:r>
              <a:rPr lang="en-US" altLang="en-US" sz="2400">
                <a:solidFill>
                  <a:srgbClr val="000000"/>
                </a:solidFill>
              </a:rPr>
              <a:t> BANANA</a:t>
            </a:r>
          </a:p>
          <a:p>
            <a:pPr>
              <a:buFontTx/>
              <a:buNone/>
            </a:pPr>
            <a:r>
              <a:rPr lang="en-US" altLang="en-US" sz="2400" b="1">
                <a:solidFill>
                  <a:srgbClr val="000000"/>
                </a:solidFill>
              </a:rPr>
              <a:t>&lt;OPTION</a:t>
            </a:r>
            <a:r>
              <a:rPr lang="en-US" altLang="en-US" sz="2400">
                <a:solidFill>
                  <a:srgbClr val="000000"/>
                </a:solidFill>
              </a:rPr>
              <a:t> </a:t>
            </a:r>
            <a:r>
              <a:rPr lang="en-US" altLang="en-US" sz="2400">
                <a:solidFill>
                  <a:srgbClr val="000000"/>
                </a:solidFill>
                <a:latin typeface="Courier" charset="0"/>
              </a:rPr>
              <a:t>VALUE</a:t>
            </a:r>
            <a:r>
              <a:rPr lang="en-US" altLang="en-US" sz="2400">
                <a:solidFill>
                  <a:srgbClr val="000000"/>
                </a:solidFill>
              </a:rPr>
              <a:t>="PINEAPPLE</a:t>
            </a:r>
            <a:r>
              <a:rPr lang="en-US" altLang="en-US" sz="2400" b="1">
                <a:solidFill>
                  <a:srgbClr val="000000"/>
                </a:solidFill>
              </a:rPr>
              <a:t>"&gt;</a:t>
            </a:r>
            <a:r>
              <a:rPr lang="en-US" altLang="en-US" sz="2400">
                <a:solidFill>
                  <a:srgbClr val="000000"/>
                </a:solidFill>
              </a:rPr>
              <a:t>PINEAPPLE</a:t>
            </a:r>
          </a:p>
          <a:p>
            <a:pPr>
              <a:buFontTx/>
              <a:buNone/>
            </a:pPr>
            <a:r>
              <a:rPr lang="en-US" altLang="en-US" sz="2400" b="1">
                <a:solidFill>
                  <a:srgbClr val="000000"/>
                </a:solidFill>
              </a:rPr>
              <a:t>&lt;/SELECT&gt;</a:t>
            </a:r>
            <a:r>
              <a:rPr lang="en-US" altLang="en-US" sz="1000" b="1">
                <a:solidFill>
                  <a:srgbClr val="000000"/>
                </a:solidFill>
                <a:latin typeface="Geneva" charset="0"/>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a:t>Creating a Submit Button</a:t>
            </a:r>
          </a:p>
        </p:txBody>
      </p:sp>
      <p:sp>
        <p:nvSpPr>
          <p:cNvPr id="109571" name="Rectangle 3"/>
          <p:cNvSpPr>
            <a:spLocks noGrp="1" noChangeArrowheads="1"/>
          </p:cNvSpPr>
          <p:nvPr>
            <p:ph type="body" idx="1"/>
          </p:nvPr>
        </p:nvSpPr>
        <p:spPr/>
        <p:txBody>
          <a:bodyPr/>
          <a:lstStyle/>
          <a:p>
            <a:r>
              <a:rPr lang="en-US" altLang="en-US"/>
              <a:t>To create a submit button, type &lt;INPUT TYPE=“submit”&gt;</a:t>
            </a:r>
          </a:p>
          <a:p>
            <a:r>
              <a:rPr lang="en-US" altLang="en-US"/>
              <a:t>If you would like the button to say something other than submit, use the VALUE attribute</a:t>
            </a:r>
          </a:p>
          <a:p>
            <a:r>
              <a:rPr lang="en-US" altLang="en-US"/>
              <a:t>For example, &lt;INPUT TYPE=“submit” VALUE=“Buy Now!”&gt; would create a button that says “Buy Now!”</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p:cNvSpPr>
            <a:spLocks noGrp="1" noChangeArrowheads="1"/>
          </p:cNvSpPr>
          <p:nvPr>
            <p:ph type="title"/>
          </p:nvPr>
        </p:nvSpPr>
        <p:spPr/>
        <p:txBody>
          <a:bodyPr/>
          <a:lstStyle/>
          <a:p>
            <a:r>
              <a:rPr lang="en-US" altLang="en-US"/>
              <a:t>Creating a Reset Button</a:t>
            </a:r>
          </a:p>
        </p:txBody>
      </p:sp>
      <p:sp>
        <p:nvSpPr>
          <p:cNvPr id="110595" name="Rectangle 1027"/>
          <p:cNvSpPr>
            <a:spLocks noGrp="1" noChangeArrowheads="1"/>
          </p:cNvSpPr>
          <p:nvPr>
            <p:ph type="body" idx="1"/>
          </p:nvPr>
        </p:nvSpPr>
        <p:spPr/>
        <p:txBody>
          <a:bodyPr/>
          <a:lstStyle/>
          <a:p>
            <a:r>
              <a:rPr lang="en-US" altLang="en-US"/>
              <a:t>To create a reset button, type &lt;INPUT TYPE=“reset”&gt;</a:t>
            </a:r>
          </a:p>
          <a:p>
            <a:r>
              <a:rPr lang="en-US" altLang="en-US"/>
              <a:t>The VALUE attribute can be used in the same way to change the text that appears on the button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en-US"/>
              <a:t>Tables</a:t>
            </a:r>
          </a:p>
        </p:txBody>
      </p:sp>
      <p:sp>
        <p:nvSpPr>
          <p:cNvPr id="143363" name="Rectangle 3"/>
          <p:cNvSpPr>
            <a:spLocks noGrp="1" noChangeArrowheads="1"/>
          </p:cNvSpPr>
          <p:nvPr>
            <p:ph type="body" idx="1"/>
          </p:nvPr>
        </p:nvSpPr>
        <p:spPr/>
        <p:txBody>
          <a:bodyPr/>
          <a:lstStyle/>
          <a:p>
            <a:r>
              <a:rPr lang="en-US" altLang="en-US"/>
              <a:t>Tables can be used to display rows and columns of data, create multi-column text, captions for images, and sidebars</a:t>
            </a:r>
          </a:p>
          <a:p>
            <a:r>
              <a:rPr lang="en-US" altLang="en-US"/>
              <a:t>The &lt;TABLE&gt; tag is used to create a table; the &lt;TR&gt; tag defines the beginning of a row while the &lt;TD&gt; tag defines the beginning of a cell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Adding a Border</a:t>
            </a:r>
          </a:p>
        </p:txBody>
      </p:sp>
      <p:sp>
        <p:nvSpPr>
          <p:cNvPr id="41987" name="Rectangle 3"/>
          <p:cNvSpPr>
            <a:spLocks noGrp="1" noChangeArrowheads="1"/>
          </p:cNvSpPr>
          <p:nvPr>
            <p:ph type="body" idx="1"/>
          </p:nvPr>
        </p:nvSpPr>
        <p:spPr/>
        <p:txBody>
          <a:bodyPr/>
          <a:lstStyle/>
          <a:p>
            <a:r>
              <a:rPr lang="en-US" altLang="en-US"/>
              <a:t>The BORDER=n attribute allows you to add a border n pixels thick around the table</a:t>
            </a:r>
          </a:p>
          <a:p>
            <a:r>
              <a:rPr lang="en-US" altLang="en-US"/>
              <a:t>To make a solid border color, use the BORDERCOLOR=“color” attribute</a:t>
            </a:r>
          </a:p>
          <a:p>
            <a:r>
              <a:rPr lang="en-US" altLang="en-US"/>
              <a:t>To make a shaded colored border, use BODERCOLORDARK=“color” and BORDERCOLORLIGHT=“color”</a:t>
            </a:r>
          </a:p>
          <a:p>
            <a:pPr>
              <a:lnSpc>
                <a:spcPct val="90000"/>
              </a:lnSpc>
            </a:pPr>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026"/>
          <p:cNvSpPr>
            <a:spLocks noGrp="1" noChangeArrowheads="1"/>
          </p:cNvSpPr>
          <p:nvPr>
            <p:ph type="title"/>
          </p:nvPr>
        </p:nvSpPr>
        <p:spPr/>
        <p:txBody>
          <a:bodyPr/>
          <a:lstStyle/>
          <a:p>
            <a:r>
              <a:rPr lang="en-US" altLang="en-US"/>
              <a:t>Creating Simple Table</a:t>
            </a:r>
          </a:p>
        </p:txBody>
      </p:sp>
      <p:sp>
        <p:nvSpPr>
          <p:cNvPr id="149507" name="Rectangle 1027"/>
          <p:cNvSpPr>
            <a:spLocks noGrp="1" noChangeArrowheads="1"/>
          </p:cNvSpPr>
          <p:nvPr>
            <p:ph type="body" sz="half" idx="1"/>
          </p:nvPr>
        </p:nvSpPr>
        <p:spPr/>
        <p:txBody>
          <a:bodyPr/>
          <a:lstStyle/>
          <a:p>
            <a:pPr>
              <a:lnSpc>
                <a:spcPct val="90000"/>
              </a:lnSpc>
              <a:buFontTx/>
              <a:buNone/>
            </a:pPr>
            <a:r>
              <a:rPr lang="en-US" altLang="en-US" sz="2100"/>
              <a:t>&lt;TABLE BORDER=10&gt;</a:t>
            </a:r>
          </a:p>
          <a:p>
            <a:pPr>
              <a:lnSpc>
                <a:spcPct val="90000"/>
              </a:lnSpc>
              <a:buFontTx/>
              <a:buNone/>
            </a:pPr>
            <a:r>
              <a:rPr lang="en-US" altLang="en-US" sz="2100"/>
              <a:t>	&lt;TR&gt;</a:t>
            </a:r>
          </a:p>
          <a:p>
            <a:pPr>
              <a:lnSpc>
                <a:spcPct val="90000"/>
              </a:lnSpc>
              <a:buFontTx/>
              <a:buNone/>
            </a:pPr>
            <a:r>
              <a:rPr lang="en-US" altLang="en-US" sz="2100"/>
              <a:t>		&lt;TD&gt;One&lt;/TD&gt;</a:t>
            </a:r>
          </a:p>
          <a:p>
            <a:pPr>
              <a:lnSpc>
                <a:spcPct val="90000"/>
              </a:lnSpc>
              <a:buFontTx/>
              <a:buNone/>
            </a:pPr>
            <a:r>
              <a:rPr lang="en-US" altLang="en-US" sz="2100"/>
              <a:t>		&lt;TD&gt;Two&lt;/TD&gt;</a:t>
            </a:r>
          </a:p>
          <a:p>
            <a:pPr>
              <a:lnSpc>
                <a:spcPct val="90000"/>
              </a:lnSpc>
              <a:buFontTx/>
              <a:buNone/>
            </a:pPr>
            <a:r>
              <a:rPr lang="en-US" altLang="en-US" sz="2100"/>
              <a:t>	&lt;/TR&gt;</a:t>
            </a:r>
          </a:p>
          <a:p>
            <a:pPr>
              <a:lnSpc>
                <a:spcPct val="90000"/>
              </a:lnSpc>
              <a:buFontTx/>
              <a:buNone/>
            </a:pPr>
            <a:r>
              <a:rPr lang="en-US" altLang="en-US" sz="2100"/>
              <a:t>	&lt;TR&gt;</a:t>
            </a:r>
          </a:p>
          <a:p>
            <a:pPr>
              <a:lnSpc>
                <a:spcPct val="90000"/>
              </a:lnSpc>
              <a:buFontTx/>
              <a:buNone/>
            </a:pPr>
            <a:r>
              <a:rPr lang="en-US" altLang="en-US" sz="2100"/>
              <a:t>		&lt;TD&gt;Three&lt;/TD&gt;</a:t>
            </a:r>
          </a:p>
          <a:p>
            <a:pPr>
              <a:lnSpc>
                <a:spcPct val="90000"/>
              </a:lnSpc>
              <a:buFontTx/>
              <a:buNone/>
            </a:pPr>
            <a:r>
              <a:rPr lang="en-US" altLang="en-US" sz="2100"/>
              <a:t>		&lt;TD&gt;Four&lt;/TD&gt;</a:t>
            </a:r>
          </a:p>
          <a:p>
            <a:pPr>
              <a:lnSpc>
                <a:spcPct val="90000"/>
              </a:lnSpc>
              <a:buFontTx/>
              <a:buNone/>
            </a:pPr>
            <a:r>
              <a:rPr lang="en-US" altLang="en-US" sz="2100"/>
              <a:t>	&lt;/TR&gt;</a:t>
            </a:r>
          </a:p>
          <a:p>
            <a:pPr>
              <a:lnSpc>
                <a:spcPct val="90000"/>
              </a:lnSpc>
              <a:buFontTx/>
              <a:buNone/>
            </a:pPr>
            <a:r>
              <a:rPr lang="en-US" altLang="en-US" sz="2100"/>
              <a:t>&lt;/TABLE&gt;</a:t>
            </a:r>
            <a:endParaRPr lang="en-US" altLang="en-US" sz="2400" i="1"/>
          </a:p>
          <a:p>
            <a:pPr>
              <a:lnSpc>
                <a:spcPct val="90000"/>
              </a:lnSpc>
            </a:pPr>
            <a:endParaRPr lang="en-US" altLang="en-US" sz="2400"/>
          </a:p>
        </p:txBody>
      </p:sp>
      <p:sp>
        <p:nvSpPr>
          <p:cNvPr id="149508" name="Rectangle 1028"/>
          <p:cNvSpPr>
            <a:spLocks noGrp="1" noChangeArrowheads="1"/>
          </p:cNvSpPr>
          <p:nvPr>
            <p:ph type="body" sz="half" idx="2"/>
          </p:nvPr>
        </p:nvSpPr>
        <p:spPr/>
        <p:txBody>
          <a:bodyPr/>
          <a:lstStyle/>
          <a:p>
            <a:r>
              <a:rPr lang="en-US" altLang="en-US"/>
              <a:t>Here’s how it would look on the Web:</a:t>
            </a:r>
          </a:p>
          <a:p>
            <a:endParaRPr lang="en-US" altLang="en-US"/>
          </a:p>
        </p:txBody>
      </p:sp>
      <p:pic>
        <p:nvPicPr>
          <p:cNvPr id="149509" name="Picture 1029"/>
          <p:cNvPicPr>
            <a:picLocks noChangeAspect="1" noChangeArrowheads="1"/>
          </p:cNvPicPr>
          <p:nvPr/>
        </p:nvPicPr>
        <p:blipFill>
          <a:blip r:embed="rId2"/>
          <a:srcRect/>
          <a:stretch>
            <a:fillRect/>
          </a:stretch>
        </p:blipFill>
        <p:spPr bwMode="auto">
          <a:xfrm>
            <a:off x="5562600" y="3276600"/>
            <a:ext cx="1981200" cy="12319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Adjusting the Width</a:t>
            </a:r>
          </a:p>
        </p:txBody>
      </p:sp>
      <p:sp>
        <p:nvSpPr>
          <p:cNvPr id="44035" name="Rectangle 3"/>
          <p:cNvSpPr>
            <a:spLocks noGrp="1" noChangeArrowheads="1"/>
          </p:cNvSpPr>
          <p:nvPr>
            <p:ph type="body" idx="1"/>
          </p:nvPr>
        </p:nvSpPr>
        <p:spPr/>
        <p:txBody>
          <a:bodyPr/>
          <a:lstStyle/>
          <a:p>
            <a:pPr>
              <a:lnSpc>
                <a:spcPct val="90000"/>
              </a:lnSpc>
            </a:pPr>
            <a:r>
              <a:rPr lang="en-US" altLang="en-US"/>
              <a:t>When a Web browser displays a table, it often adds extra space. To eliminate this space use the WIDTH =n attribute in the &lt;TABLE&gt; and &lt;TD&gt; tags</a:t>
            </a:r>
          </a:p>
          <a:p>
            <a:r>
              <a:rPr lang="en-US" altLang="en-US"/>
              <a:t>Keep in mind - a cell cannot be smaller than its contents, and if you make a table wider than the browser window, users will not be able to see parts of it.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Centering a Table</a:t>
            </a:r>
          </a:p>
        </p:txBody>
      </p:sp>
      <p:sp>
        <p:nvSpPr>
          <p:cNvPr id="46083" name="Rectangle 3"/>
          <p:cNvSpPr>
            <a:spLocks noGrp="1" noChangeArrowheads="1"/>
          </p:cNvSpPr>
          <p:nvPr>
            <p:ph type="body" idx="1"/>
          </p:nvPr>
        </p:nvSpPr>
        <p:spPr/>
        <p:txBody>
          <a:bodyPr/>
          <a:lstStyle/>
          <a:p>
            <a:r>
              <a:rPr lang="en-US" altLang="en-US"/>
              <a:t>There are two ways to center a table</a:t>
            </a:r>
          </a:p>
          <a:p>
            <a:pPr lvl="1"/>
            <a:r>
              <a:rPr lang="en-US" altLang="en-US"/>
              <a:t> Type &lt;TABLE ALIGN=CENTER&gt; </a:t>
            </a:r>
          </a:p>
          <a:p>
            <a:pPr lvl="1"/>
            <a:r>
              <a:rPr lang="en-US" altLang="en-US"/>
              <a:t>Enclose the &lt;TABLE&gt; tags in opening and closing &lt;CENTER&gt; tags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Wrapping Text around a Table</a:t>
            </a:r>
          </a:p>
        </p:txBody>
      </p:sp>
      <p:sp>
        <p:nvSpPr>
          <p:cNvPr id="47107" name="Rectangle 3"/>
          <p:cNvSpPr>
            <a:spLocks noGrp="1" noChangeArrowheads="1"/>
          </p:cNvSpPr>
          <p:nvPr>
            <p:ph type="body" idx="1"/>
          </p:nvPr>
        </p:nvSpPr>
        <p:spPr/>
        <p:txBody>
          <a:bodyPr/>
          <a:lstStyle/>
          <a:p>
            <a:r>
              <a:rPr lang="en-US" altLang="en-US" sz="2800"/>
              <a:t>It is possible to wrap text around a table. This technique is often used to keep images and captions together within an article.</a:t>
            </a:r>
          </a:p>
          <a:p>
            <a:r>
              <a:rPr lang="en-US" altLang="en-US" sz="2800"/>
              <a:t>To wrap text around a table, type &lt;TABLE ALIGN = LEFT&gt; to align the table to the left while the text flows to the right.</a:t>
            </a:r>
          </a:p>
          <a:p>
            <a:r>
              <a:rPr lang="en-US" altLang="en-US" sz="2800"/>
              <a:t>Create the table using the &lt;TR&gt;, &lt;TD&gt;, and &lt;/TABLE&gt; tags as you normally would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990600"/>
          </a:xfrm>
        </p:spPr>
        <p:txBody>
          <a:bodyPr/>
          <a:lstStyle/>
          <a:p>
            <a:r>
              <a:rPr lang="en-US" dirty="0" smtClean="0"/>
              <a:t>Frames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09600" y="1371600"/>
            <a:ext cx="7924799" cy="4800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066800"/>
          </a:xfrm>
        </p:spPr>
        <p:txBody>
          <a:bodyPr/>
          <a:lstStyle/>
          <a:p>
            <a:r>
              <a:rPr lang="en-US" dirty="0" smtClean="0"/>
              <a:t>Key Points :HTML</a:t>
            </a:r>
            <a:endParaRPr lang="en-US" dirty="0"/>
          </a:p>
        </p:txBody>
      </p:sp>
      <p:sp>
        <p:nvSpPr>
          <p:cNvPr id="3" name="Content Placeholder 2"/>
          <p:cNvSpPr>
            <a:spLocks noGrp="1"/>
          </p:cNvSpPr>
          <p:nvPr>
            <p:ph idx="1"/>
          </p:nvPr>
        </p:nvSpPr>
        <p:spPr>
          <a:xfrm>
            <a:off x="685800" y="1524000"/>
            <a:ext cx="7772400" cy="4572000"/>
          </a:xfrm>
        </p:spPr>
        <p:txBody>
          <a:bodyPr/>
          <a:lstStyle/>
          <a:p>
            <a:pPr algn="just"/>
            <a:r>
              <a:rPr lang="en-US" sz="2000" dirty="0" smtClean="0"/>
              <a:t>HTML (Hypertext Markup Language) is the only markup language for creating web pages. It provides some titles, headings, paragraphs, lists, tables, embedded images, etc., to describe the structure of text-based and multimedia information in HTML documents. </a:t>
            </a:r>
          </a:p>
          <a:p>
            <a:pPr algn="just"/>
            <a:r>
              <a:rPr lang="en-US" sz="2000" dirty="0" smtClean="0"/>
              <a:t>Here is some key information to easily describe HTML: </a:t>
            </a:r>
          </a:p>
          <a:p>
            <a:pPr algn="just"/>
            <a:r>
              <a:rPr lang="en-US" sz="2000" dirty="0" smtClean="0"/>
              <a:t>HTML (Hypertext Markup Language) is a language for </a:t>
            </a:r>
            <a:r>
              <a:rPr lang="en-US" sz="2000" b="1" dirty="0" smtClean="0"/>
              <a:t>publishing text-based and multimedia information</a:t>
            </a:r>
            <a:r>
              <a:rPr lang="en-US" sz="2000" dirty="0" smtClean="0"/>
              <a:t> on the World Wide Web.</a:t>
            </a:r>
          </a:p>
          <a:p>
            <a:pPr algn="just"/>
            <a:r>
              <a:rPr lang="en-US" sz="2000" dirty="0" smtClean="0"/>
              <a:t>HTML is a straightforward Computer Coding Language. It was developed in the </a:t>
            </a:r>
            <a:r>
              <a:rPr lang="en-US" sz="2000" b="1" dirty="0" smtClean="0"/>
              <a:t>90s</a:t>
            </a:r>
            <a:r>
              <a:rPr lang="en-US" sz="2000" dirty="0" smtClean="0"/>
              <a:t>. HTML is the basis of a web page, and the web page is the basis of a website. HTML uses '</a:t>
            </a:r>
            <a:r>
              <a:rPr lang="en-US" sz="2000" dirty="0" smtClean="0">
                <a:hlinkClick r:id="rId2"/>
              </a:rPr>
              <a:t>tags</a:t>
            </a:r>
            <a:r>
              <a:rPr lang="en-US" sz="2000" dirty="0" smtClean="0"/>
              <a:t>' to create web documents.</a:t>
            </a:r>
          </a:p>
          <a:p>
            <a:pPr algn="just"/>
            <a:r>
              <a:rPr lang="en-US" sz="2000" dirty="0" smtClean="0"/>
              <a:t>HTML is a hypertext markup language; It is a predetermined set of markup tags used to design web pages.</a:t>
            </a:r>
          </a:p>
          <a:p>
            <a:endParaRPr lang="en-US"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57200" y="1600200"/>
            <a:ext cx="8382000" cy="4114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85800"/>
          </a:xfrm>
        </p:spPr>
        <p:txBody>
          <a:bodyPr/>
          <a:lstStyle/>
          <a:p>
            <a:r>
              <a:rPr lang="en-US" dirty="0" smtClean="0"/>
              <a:t>Key Points :HTML</a:t>
            </a:r>
            <a:endParaRPr lang="en-US" dirty="0"/>
          </a:p>
        </p:txBody>
      </p:sp>
      <p:sp>
        <p:nvSpPr>
          <p:cNvPr id="3" name="Content Placeholder 2"/>
          <p:cNvSpPr>
            <a:spLocks noGrp="1"/>
          </p:cNvSpPr>
          <p:nvPr>
            <p:ph idx="1"/>
          </p:nvPr>
        </p:nvSpPr>
        <p:spPr>
          <a:xfrm>
            <a:off x="685800" y="1143000"/>
            <a:ext cx="8077200" cy="5486400"/>
          </a:xfrm>
        </p:spPr>
        <p:txBody>
          <a:bodyPr/>
          <a:lstStyle/>
          <a:p>
            <a:pPr algn="just"/>
            <a:r>
              <a:rPr lang="en-US" sz="2000" dirty="0" smtClean="0"/>
              <a:t>HTML is the first language of web designing. CSS is also used along with HTML to improve web page design further. JavaScript is used with HTML to make web pages dynamic.</a:t>
            </a:r>
          </a:p>
          <a:p>
            <a:pPr algn="just"/>
            <a:r>
              <a:rPr lang="en-US" sz="2000" dirty="0" smtClean="0"/>
              <a:t>HTML is relatively easy to learn because </a:t>
            </a:r>
            <a:r>
              <a:rPr lang="en-US" sz="2000" b="1" dirty="0" smtClean="0"/>
              <a:t>every tag is predefined</a:t>
            </a:r>
            <a:r>
              <a:rPr lang="en-US" sz="2000" dirty="0" smtClean="0"/>
              <a:t>, so only we need to know the work of tags and their attributes.</a:t>
            </a:r>
          </a:p>
          <a:p>
            <a:pPr algn="just"/>
            <a:r>
              <a:rPr lang="en-US" sz="2000" dirty="0" smtClean="0"/>
              <a:t>Web browsers (Chrome, Internet Explorer, Firefox, Safari, and other web browsers) are software' to read HTML and display web page design as output.</a:t>
            </a:r>
          </a:p>
          <a:p>
            <a:pPr algn="just"/>
            <a:r>
              <a:rPr lang="en-US" sz="2000" dirty="0" smtClean="0"/>
              <a:t>You can write HTML in any simple editor such as </a:t>
            </a:r>
            <a:r>
              <a:rPr lang="en-US" sz="2000" b="1" dirty="0" smtClean="0"/>
              <a:t>Notepad</a:t>
            </a:r>
            <a:r>
              <a:rPr lang="en-US" sz="2000" dirty="0" smtClean="0"/>
              <a:t>. And other software such as </a:t>
            </a:r>
            <a:r>
              <a:rPr lang="en-US" sz="2000" b="1" dirty="0" smtClean="0"/>
              <a:t>Adobe Dreamweaver</a:t>
            </a:r>
            <a:r>
              <a:rPr lang="en-US" sz="2000" dirty="0" smtClean="0"/>
              <a:t>, </a:t>
            </a:r>
            <a:r>
              <a:rPr lang="en-US" sz="2000" b="1" dirty="0" smtClean="0"/>
              <a:t>Sublime</a:t>
            </a:r>
            <a:r>
              <a:rPr lang="en-US" sz="2000" dirty="0" smtClean="0"/>
              <a:t>, </a:t>
            </a:r>
            <a:r>
              <a:rPr lang="en-US" sz="2000" b="1" dirty="0" err="1" smtClean="0"/>
              <a:t>NetBeans</a:t>
            </a:r>
            <a:r>
              <a:rPr lang="en-US" sz="2000" dirty="0" smtClean="0"/>
              <a:t>, </a:t>
            </a:r>
            <a:r>
              <a:rPr lang="en-US" sz="2000" b="1" dirty="0" smtClean="0"/>
              <a:t>Notepad ++</a:t>
            </a:r>
            <a:r>
              <a:rPr lang="en-US" sz="2000" dirty="0" smtClean="0"/>
              <a:t>, etc., are mainly used for writing and editing HTML.</a:t>
            </a:r>
          </a:p>
          <a:p>
            <a:pPr algn="just"/>
            <a:r>
              <a:rPr lang="en-US" sz="2000" dirty="0" smtClean="0"/>
              <a:t>"</a:t>
            </a:r>
            <a:r>
              <a:rPr lang="en-US" sz="2000" b="1" dirty="0" smtClean="0"/>
              <a:t>.html</a:t>
            </a:r>
            <a:r>
              <a:rPr lang="en-US" sz="2000" dirty="0" smtClean="0"/>
              <a:t>" or "</a:t>
            </a:r>
            <a:r>
              <a:rPr lang="en-US" sz="2000" b="1" dirty="0" smtClean="0"/>
              <a:t>.</a:t>
            </a:r>
            <a:r>
              <a:rPr lang="en-US" sz="2000" b="1" dirty="0" err="1" smtClean="0"/>
              <a:t>htm</a:t>
            </a:r>
            <a:r>
              <a:rPr lang="en-US" sz="2000" dirty="0" smtClean="0"/>
              <a:t>" are the two extensions used to write and save HTML files; we can write HTML code in any text editor and save it as "</a:t>
            </a:r>
            <a:r>
              <a:rPr lang="en-US" sz="2000" b="1" dirty="0" smtClean="0"/>
              <a:t>filename.html</a:t>
            </a:r>
            <a:r>
              <a:rPr lang="en-US" sz="2000" dirty="0" smtClean="0"/>
              <a:t>" or "</a:t>
            </a:r>
            <a:r>
              <a:rPr lang="en-US" sz="2000" b="1" dirty="0" smtClean="0"/>
              <a:t>filename.htm</a:t>
            </a:r>
            <a:r>
              <a:rPr lang="en-US" sz="2000" dirty="0" smtClean="0"/>
              <a:t>".</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err="1" smtClean="0"/>
              <a:t>HTML:Tags</a:t>
            </a:r>
            <a:endParaRPr lang="en-US" altLang="en-US" dirty="0"/>
          </a:p>
        </p:txBody>
      </p:sp>
      <p:sp>
        <p:nvSpPr>
          <p:cNvPr id="8195" name="Rectangle 3"/>
          <p:cNvSpPr>
            <a:spLocks noGrp="1" noChangeArrowheads="1"/>
          </p:cNvSpPr>
          <p:nvPr>
            <p:ph type="body" idx="1"/>
          </p:nvPr>
        </p:nvSpPr>
        <p:spPr/>
        <p:txBody>
          <a:bodyPr/>
          <a:lstStyle/>
          <a:p>
            <a:r>
              <a:rPr lang="en-US" altLang="en-US"/>
              <a:t>The essence of HTML programming is tags</a:t>
            </a:r>
          </a:p>
          <a:p>
            <a:r>
              <a:rPr lang="en-US" altLang="en-US"/>
              <a:t>A tag is a keyword enclosed by angle brackets ( Example: &lt;I&gt; )</a:t>
            </a:r>
          </a:p>
          <a:p>
            <a:r>
              <a:rPr lang="en-US" altLang="en-US"/>
              <a:t>There are opening and closing tags for many but not all tags; The affected text is between the two tags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smtClean="0"/>
              <a:t> HTML :Tags</a:t>
            </a:r>
            <a:endParaRPr lang="en-US" altLang="en-US" dirty="0"/>
          </a:p>
        </p:txBody>
      </p:sp>
      <p:sp>
        <p:nvSpPr>
          <p:cNvPr id="9219" name="Rectangle 3"/>
          <p:cNvSpPr>
            <a:spLocks noGrp="1" noChangeArrowheads="1"/>
          </p:cNvSpPr>
          <p:nvPr>
            <p:ph type="body" idx="1"/>
          </p:nvPr>
        </p:nvSpPr>
        <p:spPr/>
        <p:txBody>
          <a:bodyPr/>
          <a:lstStyle/>
          <a:p>
            <a:r>
              <a:rPr lang="en-US" altLang="en-US"/>
              <a:t>The opening and closing tags use the same command except the closing tag contains and additional forward slash /</a:t>
            </a:r>
          </a:p>
          <a:p>
            <a:r>
              <a:rPr lang="en-US" altLang="en-US"/>
              <a:t>For example, the expression </a:t>
            </a:r>
            <a:r>
              <a:rPr lang="en-US" altLang="en-US">
                <a:latin typeface="Courier" charset="0"/>
              </a:rPr>
              <a:t>&lt;B&gt; Warning &lt;/B&gt;</a:t>
            </a:r>
            <a:r>
              <a:rPr lang="en-US" altLang="en-US"/>
              <a:t> would cause the word ‘Warning’ to appear in bold face on a Web page</a:t>
            </a:r>
          </a:p>
        </p:txBody>
      </p:sp>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46CEF139A574A9B083C57F3B11932" ma:contentTypeVersion="13" ma:contentTypeDescription="Create a new document." ma:contentTypeScope="" ma:versionID="73121225bf3cc5230d4cb0466c03a849">
  <xsd:schema xmlns:xsd="http://www.w3.org/2001/XMLSchema" xmlns:xs="http://www.w3.org/2001/XMLSchema" xmlns:p="http://schemas.microsoft.com/office/2006/metadata/properties" xmlns:ns2="147cfbcc-6963-49a1-8878-0efa28665213" xmlns:ns3="08d94fdf-b342-4279-8130-62ef4a5bfb49" targetNamespace="http://schemas.microsoft.com/office/2006/metadata/properties" ma:root="true" ma:fieldsID="a8fcfc4669ef8662207f6d7f1c9f3f35" ns2:_="" ns3:_="">
    <xsd:import namespace="147cfbcc-6963-49a1-8878-0efa28665213"/>
    <xsd:import namespace="08d94fdf-b342-4279-8130-62ef4a5bfb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cfbcc-6963-49a1-8878-0efa28665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d94fdf-b342-4279-8130-62ef4a5bfb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B0DE36-24EC-4681-8AB5-C59DD34C6E0A}"/>
</file>

<file path=customXml/itemProps2.xml><?xml version="1.0" encoding="utf-8"?>
<ds:datastoreItem xmlns:ds="http://schemas.openxmlformats.org/officeDocument/2006/customXml" ds:itemID="{1DB51091-CE57-4FEB-A301-0538CF29E57F}"/>
</file>

<file path=customXml/itemProps3.xml><?xml version="1.0" encoding="utf-8"?>
<ds:datastoreItem xmlns:ds="http://schemas.openxmlformats.org/officeDocument/2006/customXml" ds:itemID="{D4FF4A8B-8554-43F7-9251-4A84588861A0}"/>
</file>

<file path=docProps/app.xml><?xml version="1.0" encoding="utf-8"?>
<Properties xmlns="http://schemas.openxmlformats.org/officeDocument/2006/extended-properties" xmlns:vt="http://schemas.openxmlformats.org/officeDocument/2006/docPropsVTypes">
  <TotalTime>1150</TotalTime>
  <Words>3130</Words>
  <Application>Microsoft PowerPoint</Application>
  <PresentationFormat>On-screen Show (4:3)</PresentationFormat>
  <Paragraphs>281</Paragraphs>
  <Slides>60</Slides>
  <Notes>1</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Blank</vt:lpstr>
      <vt:lpstr>Introduction to HTML</vt:lpstr>
      <vt:lpstr>Timeline :History</vt:lpstr>
      <vt:lpstr>Timeline :History</vt:lpstr>
      <vt:lpstr>Timeline :History</vt:lpstr>
      <vt:lpstr>Timeline :History</vt:lpstr>
      <vt:lpstr>Key Points :HTML</vt:lpstr>
      <vt:lpstr>Key Points :HTML</vt:lpstr>
      <vt:lpstr>HTML:Tags</vt:lpstr>
      <vt:lpstr> HTML :Tags</vt:lpstr>
      <vt:lpstr>Nested Tags</vt:lpstr>
      <vt:lpstr>Structure of a Web Page</vt:lpstr>
      <vt:lpstr>The &lt;TITLE&gt; Tag</vt:lpstr>
      <vt:lpstr>Text Formatting</vt:lpstr>
      <vt:lpstr>Text Formatting Tags</vt:lpstr>
      <vt:lpstr>Changing the Font</vt:lpstr>
      <vt:lpstr>Changing the Font</vt:lpstr>
      <vt:lpstr>Headings </vt:lpstr>
      <vt:lpstr>Aligning Text</vt:lpstr>
      <vt:lpstr>Comment Statements</vt:lpstr>
      <vt:lpstr>The Infamous Blink Tag</vt:lpstr>
      <vt:lpstr>Page Formatting</vt:lpstr>
      <vt:lpstr>Example</vt:lpstr>
      <vt:lpstr>Inserting Images  </vt:lpstr>
      <vt:lpstr>Alternate Text</vt:lpstr>
      <vt:lpstr>Links</vt:lpstr>
      <vt:lpstr>Anatomy of a Link</vt:lpstr>
      <vt:lpstr>Example: Links</vt:lpstr>
      <vt:lpstr>Changing the Color of Links</vt:lpstr>
      <vt:lpstr>Using Links to Send Email</vt:lpstr>
      <vt:lpstr>Anchors </vt:lpstr>
      <vt:lpstr>Anchors</vt:lpstr>
      <vt:lpstr>Example: Anchor</vt:lpstr>
      <vt:lpstr>Ordered Lists</vt:lpstr>
      <vt:lpstr>More Ordered Lists….</vt:lpstr>
      <vt:lpstr>Unordered Lists</vt:lpstr>
      <vt:lpstr>More Unordered Lists...</vt:lpstr>
      <vt:lpstr>Forms</vt:lpstr>
      <vt:lpstr>Forms</vt:lpstr>
      <vt:lpstr>Example: Form </vt:lpstr>
      <vt:lpstr>Creating Text Boxes</vt:lpstr>
      <vt:lpstr>Text Box Attributes</vt:lpstr>
      <vt:lpstr>Example: Text Box</vt:lpstr>
      <vt:lpstr>Creating Larger Text Areas</vt:lpstr>
      <vt:lpstr>Example: Text Area</vt:lpstr>
      <vt:lpstr>Creating Radio Buttons</vt:lpstr>
      <vt:lpstr>Example: Radio Buttons</vt:lpstr>
      <vt:lpstr>Creating Checkboxes</vt:lpstr>
      <vt:lpstr>Example: Checkboxes</vt:lpstr>
      <vt:lpstr>Creating Drop-down Menus</vt:lpstr>
      <vt:lpstr>Example: Drop-down Menu</vt:lpstr>
      <vt:lpstr>Creating a Submit Button</vt:lpstr>
      <vt:lpstr>Creating a Reset Button</vt:lpstr>
      <vt:lpstr>Tables</vt:lpstr>
      <vt:lpstr>Adding a Border</vt:lpstr>
      <vt:lpstr>Creating Simple Table</vt:lpstr>
      <vt:lpstr>Adjusting the Width</vt:lpstr>
      <vt:lpstr>Centering a Table</vt:lpstr>
      <vt:lpstr>Wrapping Text around a Table</vt:lpstr>
      <vt:lpstr>Frames</vt:lpstr>
      <vt:lpstr>Frames</vt:lpstr>
    </vt:vector>
  </TitlesOfParts>
  <Company>MIT AITI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Paul Njoroge</dc:creator>
  <cp:lastModifiedBy>ANAND</cp:lastModifiedBy>
  <cp:revision>55</cp:revision>
  <dcterms:created xsi:type="dcterms:W3CDTF">2001-08-01T17:41:42Z</dcterms:created>
  <dcterms:modified xsi:type="dcterms:W3CDTF">2021-07-06T09:58:06Z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0x01010002446CEF139A574A9B083C57F3B11932</vt:lpwstr>
  </property>
</Properties>
</file>