
<file path=[Content_Types].xml><?xml version="1.0" encoding="utf-8"?>
<Types xmlns="http://schemas.openxmlformats.org/package/2006/content-types">
  <Default Extension="png" ContentType="image/png"/>
  <Default Extension="xls" ContentType="application/vnd.ms-excel"/>
  <Default Extension="rels" ContentType="application/vnd.openxmlformats-package.relationships+xml"/>
  <Default Extension="jpeg" ContentType="image/jpeg"/>
  <Default Extension="emf" ContentType="image/x-emf"/>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2.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5.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9.xml" ContentType="application/vnd.openxmlformats-officedocument.presentationml.notesSlide+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3.xml" ContentType="application/vnd.openxmlformats-officedocument.presentationml.notesSlide+xml"/>
  <Override PartName="/ppt/notesSlides/notesSlide10.xml" ContentType="application/vnd.openxmlformats-officedocument.presentationml.notesSlide+xml"/>
  <Override PartName="/ppt/notesSlides/notesSlide21.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notesSlide20.xml" ContentType="application/vnd.openxmlformats-officedocument.presentationml.notesSlide+xml"/>
  <Override PartName="/ppt/notesSlides/notesSlide15.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3"/>
  </p:notesMasterIdLst>
  <p:sldIdLst>
    <p:sldId id="320" r:id="rId2"/>
    <p:sldId id="294" r:id="rId3"/>
    <p:sldId id="259" r:id="rId4"/>
    <p:sldId id="264" r:id="rId5"/>
    <p:sldId id="269" r:id="rId6"/>
    <p:sldId id="270" r:id="rId7"/>
    <p:sldId id="271" r:id="rId8"/>
    <p:sldId id="272" r:id="rId9"/>
    <p:sldId id="273" r:id="rId10"/>
    <p:sldId id="274" r:id="rId11"/>
    <p:sldId id="276" r:id="rId12"/>
    <p:sldId id="278" r:id="rId13"/>
    <p:sldId id="279" r:id="rId14"/>
    <p:sldId id="280" r:id="rId15"/>
    <p:sldId id="296" r:id="rId16"/>
    <p:sldId id="301" r:id="rId17"/>
    <p:sldId id="329" r:id="rId18"/>
    <p:sldId id="330" r:id="rId19"/>
    <p:sldId id="331" r:id="rId20"/>
    <p:sldId id="291" r:id="rId21"/>
    <p:sldId id="335" r:id="rId22"/>
    <p:sldId id="333" r:id="rId23"/>
    <p:sldId id="339" r:id="rId24"/>
    <p:sldId id="336" r:id="rId25"/>
    <p:sldId id="343" r:id="rId26"/>
    <p:sldId id="337" r:id="rId27"/>
    <p:sldId id="338" r:id="rId28"/>
    <p:sldId id="340" r:id="rId29"/>
    <p:sldId id="341" r:id="rId30"/>
    <p:sldId id="342" r:id="rId31"/>
    <p:sldId id="345" r:id="rId3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66CCFF"/>
    <a:srgbClr val="000000"/>
    <a:srgbClr val="33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4" d="100"/>
          <a:sy n="74" d="100"/>
        </p:scale>
        <p:origin x="-1036" y="13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p>
        </p:txBody>
      </p:sp>
      <p:sp>
        <p:nvSpPr>
          <p:cNvPr id="665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A7AD9D6D-83C1-4A4F-B848-8EE3DE86964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F1F42678-1DF4-4A6E-BA70-3208706DCBAD}" type="slidenum">
              <a:rPr lang="en-US"/>
              <a:pPr/>
              <a:t>1</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E241B784-E774-42A0-BB67-D017604F52BD}" type="slidenum">
              <a:rPr lang="en-US"/>
              <a:pPr/>
              <a:t>10</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70C894F6-6014-4088-9E74-DA92BF66A1CD}" type="slidenum">
              <a:rPr lang="en-US"/>
              <a:pPr/>
              <a:t>11</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68962172-2B07-4528-9207-A201E9F5B515}" type="slidenum">
              <a:rPr lang="en-US"/>
              <a:pPr/>
              <a:t>12</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A7DA54A4-2245-4505-B304-A6B2ED2646DA}" type="slidenum">
              <a:rPr lang="en-US"/>
              <a:pPr/>
              <a:t>13</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6380851B-1BF4-48EB-80AD-44DCD3E3578B}" type="slidenum">
              <a:rPr lang="en-US"/>
              <a:pPr/>
              <a:t>14</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FB924F85-C23E-41E7-9F34-9B6958B30AC6}" type="slidenum">
              <a:rPr lang="en-US"/>
              <a:pPr/>
              <a:t>15</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63C32158-3F2C-4C28-BAD0-C565AE0A294D}" type="slidenum">
              <a:rPr lang="en-US"/>
              <a:pPr/>
              <a:t>16</a:t>
            </a:fld>
            <a:endParaRPr 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20CC5288-8B5B-482B-A92B-F2BCDBC1D113}" type="slidenum">
              <a:rPr lang="en-US"/>
              <a:pPr/>
              <a:t>17</a:t>
            </a:fld>
            <a:endParaRPr lang="en-US"/>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7207B4C9-D99E-4A8D-BA6D-B375B8748E0D}" type="slidenum">
              <a:rPr lang="en-US"/>
              <a:pPr/>
              <a:t>18</a:t>
            </a:fld>
            <a:endParaRPr lang="en-US"/>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44E44DE4-485B-499E-8824-BB41E87EF38D}" type="slidenum">
              <a:rPr lang="en-US"/>
              <a:pPr/>
              <a:t>19</a:t>
            </a:fld>
            <a:endParaRPr lang="en-US"/>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52C3FD34-0137-49B7-A64A-D0FACE846DB8}" type="slidenum">
              <a:rPr lang="en-US"/>
              <a:pPr/>
              <a:t>2</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058447CA-FEF3-49B9-B1F9-3A541EBAFF23}" type="slidenum">
              <a:rPr lang="en-US"/>
              <a:pPr/>
              <a:t>20</a:t>
            </a:fld>
            <a:endParaRPr 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706431E5-F19B-4C64-91DA-01A13CC6E307}" type="slidenum">
              <a:rPr lang="en-US"/>
              <a:pPr/>
              <a:t>21</a:t>
            </a:fld>
            <a:endParaRPr lang="en-US"/>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xfrm>
            <a:off x="914400" y="4343400"/>
            <a:ext cx="5029200" cy="4114800"/>
          </a:xfrm>
          <a:noFill/>
          <a:ln/>
        </p:spPr>
        <p:txBody>
          <a:bodyPr/>
          <a:lstStyle/>
          <a:p>
            <a:pPr eaLnBrk="1" hangingPunct="1"/>
            <a:endParaRPr lang="en-US" altLang="ja-JP"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9BC7F854-D72C-4095-A5FE-EED3990F5391}" type="slidenum">
              <a:rPr lang="en-US"/>
              <a:pPr/>
              <a:t>3</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0E96476B-E1D4-4335-8F6F-F0B312FDE259}" type="slidenum">
              <a:rPr lang="en-US"/>
              <a:pPr/>
              <a:t>4</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10566AD6-1994-468E-94B1-76EB0E1A55B2}" type="slidenum">
              <a:rPr lang="en-US"/>
              <a:pPr/>
              <a:t>5</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D06E277F-A303-4EF5-8F34-A0799C04D4B3}" type="slidenum">
              <a:rPr lang="en-US"/>
              <a:pPr/>
              <a:t>6</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F6803BDA-11E4-45C6-9BAB-2F68DAE4F122}" type="slidenum">
              <a:rPr lang="en-US"/>
              <a:pPr/>
              <a:t>7</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40801A5E-DFB7-4264-A37E-5156F065AAC4}" type="slidenum">
              <a:rPr lang="en-US"/>
              <a:pPr/>
              <a:t>8</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BB1EC5C-7104-4B19-83EA-EB35D0DA07A7}" type="slidenum">
              <a:rPr lang="en-US"/>
              <a:pPr/>
              <a:t>9</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715E956-FB81-4DBB-80C4-29406587F0F9}"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34E49B6-BBC4-4C60-88AB-0678F0082455}"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A4EC6B8-A935-4D52-953D-B3A47ECBFAE0}"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838200" y="2362200"/>
            <a:ext cx="3770313" cy="3724275"/>
          </a:xfrm>
        </p:spPr>
        <p:txBody>
          <a:bodyPr/>
          <a:lstStyle/>
          <a:p>
            <a:pPr lvl="0"/>
            <a:endParaRPr lang="en-US" noProof="0" smtClean="0"/>
          </a:p>
        </p:txBody>
      </p:sp>
      <p:sp>
        <p:nvSpPr>
          <p:cNvPr id="4" name="Text Placeholder 3"/>
          <p:cNvSpPr>
            <a:spLocks noGrp="1"/>
          </p:cNvSpPr>
          <p:nvPr>
            <p:ph type="body" sz="half" idx="2"/>
          </p:nvPr>
        </p:nvSpPr>
        <p:spPr>
          <a:xfrm>
            <a:off x="4760913" y="2362200"/>
            <a:ext cx="3770312" cy="3724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3D363064-FA03-4D65-A605-70C8A725621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ECB734-3561-4F17-B12A-C8BC52BA4E7C}"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1BC4868-B198-44C0-A62D-CB1B59E6B172}"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B3F8730-75B5-4FD7-9195-7515D5C6179E}"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967E615-2A67-4EB5-A102-F2625EE51BE2}"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E051EDA-F74F-44A4-8615-C5BAA5B3AA63}"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8161B41D-F85F-4F51-81AE-AE52044DF14A}"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2790BD4-E668-4310-A645-54780EA12DB3}"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E55F23A-6AC3-4DD4-BF56-4D513A415E26}"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9B9E1FA-2649-44C2-9BA2-22628E0E10FB}"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9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oleObject" Target="../embeddings/Microsoft_Office_Excel_97-2003_Worksheet1.xls"/></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en.wikipedia.org/wiki/OSI_model" TargetMode="External"/><Relationship Id="rId3" Type="http://schemas.openxmlformats.org/officeDocument/2006/relationships/hyperlink" Target="https://en.wikipedia.org/wiki/Apple_Computer" TargetMode="External"/><Relationship Id="rId7" Type="http://schemas.openxmlformats.org/officeDocument/2006/relationships/hyperlink" Target="https://en.wikipedia.org/wiki/Apple_Macintosh" TargetMode="External"/><Relationship Id="rId2" Type="http://schemas.openxmlformats.org/officeDocument/2006/relationships/hyperlink" Target="https://en.wikipedia.org/wiki/Network_File_System" TargetMode="External"/><Relationship Id="rId1" Type="http://schemas.openxmlformats.org/officeDocument/2006/relationships/slideLayout" Target="../slideLayouts/slideLayout2.xml"/><Relationship Id="rId6" Type="http://schemas.openxmlformats.org/officeDocument/2006/relationships/hyperlink" Target="https://en.wikipedia.org/wiki/NetWare" TargetMode="External"/><Relationship Id="rId5" Type="http://schemas.openxmlformats.org/officeDocument/2006/relationships/hyperlink" Target="https://en.wikipedia.org/wiki/Network_Driver_Interface_Specification" TargetMode="External"/><Relationship Id="rId4" Type="http://schemas.openxmlformats.org/officeDocument/2006/relationships/hyperlink" Target="https://en.wikipedia.org/wiki/Novell" TargetMode="External"/><Relationship Id="rId9" Type="http://schemas.openxmlformats.org/officeDocument/2006/relationships/hyperlink" Target="https://en.wikipedia.org/wiki/Protocol_stack"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javatpoint.com/tcp" TargetMode="External"/><Relationship Id="rId2" Type="http://schemas.openxmlformats.org/officeDocument/2006/relationships/hyperlink" Target="https://www.javatpoint.com/http-full-form" TargetMode="External"/><Relationship Id="rId1" Type="http://schemas.openxmlformats.org/officeDocument/2006/relationships/slideLayout" Target="../slideLayouts/slideLayout2.xml"/><Relationship Id="rId4" Type="http://schemas.openxmlformats.org/officeDocument/2006/relationships/hyperlink" Target="https://www.javatpoint.com/http"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https://www.javatpoint.com/http-tutoria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
          <p:cNvSpPr>
            <a:spLocks noGrp="1" noChangeArrowheads="1"/>
          </p:cNvSpPr>
          <p:nvPr>
            <p:ph type="title"/>
          </p:nvPr>
        </p:nvSpPr>
        <p:spPr>
          <a:xfrm>
            <a:off x="642910" y="2428868"/>
            <a:ext cx="8229600" cy="1143000"/>
          </a:xfrm>
        </p:spPr>
        <p:txBody>
          <a:bodyPr>
            <a:normAutofit fontScale="90000"/>
          </a:bodyPr>
          <a:lstStyle/>
          <a:p>
            <a:pPr eaLnBrk="1" hangingPunct="1"/>
            <a:r>
              <a:rPr lang="en-GB" dirty="0" smtClean="0"/>
              <a:t>Internet Protocols &amp;</a:t>
            </a:r>
            <a:br>
              <a:rPr lang="en-GB" dirty="0" smtClean="0"/>
            </a:br>
            <a:r>
              <a:rPr lang="en-GB" dirty="0" smtClean="0"/>
              <a:t>Networked computing</a:t>
            </a:r>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p:cNvSpPr>
            <a:spLocks noGrp="1" noChangeArrowheads="1"/>
          </p:cNvSpPr>
          <p:nvPr>
            <p:ph type="title"/>
          </p:nvPr>
        </p:nvSpPr>
        <p:spPr>
          <a:xfrm>
            <a:off x="0" y="620713"/>
            <a:ext cx="8528050" cy="914400"/>
          </a:xfrm>
        </p:spPr>
        <p:txBody>
          <a:bodyPr/>
          <a:lstStyle/>
          <a:p>
            <a:pPr eaLnBrk="1" hangingPunct="1"/>
            <a:r>
              <a:rPr lang="en-US" dirty="0" smtClean="0"/>
              <a:t>Network Layer</a:t>
            </a:r>
          </a:p>
        </p:txBody>
      </p:sp>
      <p:pic>
        <p:nvPicPr>
          <p:cNvPr id="28676" name="Picture 4" descr="layer3"/>
          <p:cNvPicPr>
            <a:picLocks noGrp="1" noChangeAspect="1" noChangeArrowheads="1"/>
          </p:cNvPicPr>
          <p:nvPr>
            <p:ph type="clipArt" sz="half" idx="1"/>
          </p:nvPr>
        </p:nvPicPr>
        <p:blipFill>
          <a:blip r:embed="rId3"/>
          <a:srcRect/>
          <a:stretch>
            <a:fillRect/>
          </a:stretch>
        </p:blipFill>
        <p:spPr>
          <a:xfrm>
            <a:off x="4859338" y="1571612"/>
            <a:ext cx="3810000" cy="4441838"/>
          </a:xfrm>
        </p:spPr>
      </p:pic>
      <p:sp>
        <p:nvSpPr>
          <p:cNvPr id="28675" name="Rectangle 3"/>
          <p:cNvSpPr>
            <a:spLocks noGrp="1" noChangeArrowheads="1"/>
          </p:cNvSpPr>
          <p:nvPr>
            <p:ph type="body" sz="half" idx="2"/>
          </p:nvPr>
        </p:nvSpPr>
        <p:spPr>
          <a:xfrm>
            <a:off x="395288" y="2471738"/>
            <a:ext cx="4335462" cy="3836987"/>
          </a:xfrm>
        </p:spPr>
        <p:txBody>
          <a:bodyPr/>
          <a:lstStyle/>
          <a:p>
            <a:pPr eaLnBrk="1" hangingPunct="1"/>
            <a:r>
              <a:rPr lang="en-US" sz="1800" smtClean="0"/>
              <a:t>Provides network-wide addressing and a mechanism to move packets between networks (routing)</a:t>
            </a:r>
          </a:p>
          <a:p>
            <a:pPr eaLnBrk="1" hangingPunct="1">
              <a:buFont typeface="Wingdings" pitchFamily="2" charset="2"/>
              <a:buNone/>
            </a:pPr>
            <a:endParaRPr lang="en-US" sz="1800" smtClean="0"/>
          </a:p>
          <a:p>
            <a:pPr eaLnBrk="1" hangingPunct="1"/>
            <a:r>
              <a:rPr lang="en-US" sz="1800" smtClean="0"/>
              <a:t>Responsibilities:</a:t>
            </a:r>
          </a:p>
          <a:p>
            <a:pPr lvl="1" eaLnBrk="1" hangingPunct="1"/>
            <a:r>
              <a:rPr lang="en-US" sz="1800" smtClean="0"/>
              <a:t>Network addressing</a:t>
            </a:r>
          </a:p>
          <a:p>
            <a:pPr lvl="1" eaLnBrk="1" hangingPunct="1"/>
            <a:r>
              <a:rPr lang="en-US" sz="1800" smtClean="0"/>
              <a:t>Routing</a:t>
            </a:r>
          </a:p>
          <a:p>
            <a:pPr lvl="1" eaLnBrk="1" hangingPunct="1"/>
            <a:endParaRPr lang="en-US" sz="1800" smtClean="0"/>
          </a:p>
          <a:p>
            <a:pPr eaLnBrk="1" hangingPunct="1"/>
            <a:r>
              <a:rPr lang="en-US" sz="1800" smtClean="0"/>
              <a:t>Example:</a:t>
            </a:r>
          </a:p>
          <a:p>
            <a:pPr lvl="1" eaLnBrk="1" hangingPunct="1"/>
            <a:r>
              <a:rPr lang="en-US" sz="1800" smtClean="0"/>
              <a:t>IP from TCP/IP</a:t>
            </a:r>
          </a:p>
        </p:txBody>
      </p:sp>
      <p:sp>
        <p:nvSpPr>
          <p:cNvPr id="28677" name="Text Box 5"/>
          <p:cNvSpPr txBox="1">
            <a:spLocks noChangeArrowheads="1"/>
          </p:cNvSpPr>
          <p:nvPr/>
        </p:nvSpPr>
        <p:spPr bwMode="auto">
          <a:xfrm>
            <a:off x="304800" y="6400800"/>
            <a:ext cx="4267200" cy="274638"/>
          </a:xfrm>
          <a:prstGeom prst="rect">
            <a:avLst/>
          </a:prstGeom>
          <a:noFill/>
          <a:ln w="9525">
            <a:noFill/>
            <a:miter lim="800000"/>
            <a:headEnd/>
            <a:tailEnd/>
          </a:ln>
        </p:spPr>
        <p:txBody>
          <a:bodyPr>
            <a:spAutoFit/>
          </a:bodyPr>
          <a:lstStyle/>
          <a:p>
            <a:pPr eaLnBrk="1" hangingPunct="1">
              <a:spcBef>
                <a:spcPct val="50000"/>
              </a:spcBef>
            </a:pPr>
            <a:endParaRPr lang="en-US" sz="1200">
              <a:latin typeface="Times New Roman" pitchFamily="18" charset="0"/>
            </a:endParaRPr>
          </a:p>
        </p:txBody>
      </p:sp>
      <p:sp>
        <p:nvSpPr>
          <p:cNvPr id="28678" name="Text Box 6"/>
          <p:cNvSpPr txBox="1">
            <a:spLocks noChangeArrowheads="1"/>
          </p:cNvSpPr>
          <p:nvPr/>
        </p:nvSpPr>
        <p:spPr bwMode="auto">
          <a:xfrm>
            <a:off x="6096000" y="5410200"/>
            <a:ext cx="549275" cy="290513"/>
          </a:xfrm>
          <a:prstGeom prst="rect">
            <a:avLst/>
          </a:prstGeom>
          <a:noFill/>
          <a:ln w="9525">
            <a:noFill/>
            <a:miter lim="800000"/>
            <a:headEnd/>
            <a:tailEnd/>
          </a:ln>
        </p:spPr>
        <p:txBody>
          <a:bodyPr>
            <a:spAutoFit/>
          </a:bodyPr>
          <a:lstStyle/>
          <a:p>
            <a:pPr eaLnBrk="1" hangingPunct="1">
              <a:spcBef>
                <a:spcPct val="50000"/>
              </a:spcBef>
            </a:pPr>
            <a:r>
              <a:rPr lang="en-US" sz="2000" baseline="30000">
                <a:latin typeface="Times New Roman" pitchFamily="18" charset="0"/>
              </a:rPr>
              <a:t>3</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p:cNvSpPr>
            <a:spLocks noGrp="1" noChangeArrowheads="1"/>
          </p:cNvSpPr>
          <p:nvPr>
            <p:ph type="title"/>
          </p:nvPr>
        </p:nvSpPr>
        <p:spPr>
          <a:xfrm>
            <a:off x="684213" y="500042"/>
            <a:ext cx="7772400" cy="857256"/>
          </a:xfrm>
        </p:spPr>
        <p:txBody>
          <a:bodyPr/>
          <a:lstStyle/>
          <a:p>
            <a:pPr eaLnBrk="1" hangingPunct="1"/>
            <a:r>
              <a:rPr lang="en-US" dirty="0" smtClean="0"/>
              <a:t>Data Link Layer</a:t>
            </a:r>
          </a:p>
        </p:txBody>
      </p:sp>
      <p:pic>
        <p:nvPicPr>
          <p:cNvPr id="31748" name="Picture 4" descr="layer2"/>
          <p:cNvPicPr>
            <a:picLocks noGrp="1" noChangeAspect="1" noChangeArrowheads="1"/>
          </p:cNvPicPr>
          <p:nvPr>
            <p:ph type="clipArt" sz="half" idx="1"/>
          </p:nvPr>
        </p:nvPicPr>
        <p:blipFill>
          <a:blip r:embed="rId3"/>
          <a:srcRect/>
          <a:stretch>
            <a:fillRect/>
          </a:stretch>
        </p:blipFill>
        <p:spPr>
          <a:xfrm>
            <a:off x="4572000" y="1196975"/>
            <a:ext cx="4243388" cy="4800600"/>
          </a:xfrm>
        </p:spPr>
      </p:pic>
      <p:sp>
        <p:nvSpPr>
          <p:cNvPr id="31747" name="Rectangle 3"/>
          <p:cNvSpPr>
            <a:spLocks noGrp="1" noChangeArrowheads="1"/>
          </p:cNvSpPr>
          <p:nvPr>
            <p:ph type="body" sz="half" idx="2"/>
          </p:nvPr>
        </p:nvSpPr>
        <p:spPr>
          <a:xfrm>
            <a:off x="1054100" y="2928938"/>
            <a:ext cx="3430588" cy="1631950"/>
          </a:xfrm>
        </p:spPr>
        <p:txBody>
          <a:bodyPr/>
          <a:lstStyle/>
          <a:p>
            <a:pPr eaLnBrk="1" hangingPunct="1"/>
            <a:r>
              <a:rPr lang="en-US" sz="1800" smtClean="0"/>
              <a:t>Places data and retrieves it from the physical layer and provides error detection capabilities</a:t>
            </a:r>
          </a:p>
        </p:txBody>
      </p:sp>
      <p:sp>
        <p:nvSpPr>
          <p:cNvPr id="31749" name="Text Box 5"/>
          <p:cNvSpPr txBox="1">
            <a:spLocks noChangeArrowheads="1"/>
          </p:cNvSpPr>
          <p:nvPr/>
        </p:nvSpPr>
        <p:spPr bwMode="auto">
          <a:xfrm>
            <a:off x="6019800" y="5334000"/>
            <a:ext cx="549275" cy="290513"/>
          </a:xfrm>
          <a:prstGeom prst="rect">
            <a:avLst/>
          </a:prstGeom>
          <a:noFill/>
          <a:ln w="9525">
            <a:noFill/>
            <a:miter lim="800000"/>
            <a:headEnd/>
            <a:tailEnd/>
          </a:ln>
        </p:spPr>
        <p:txBody>
          <a:bodyPr>
            <a:spAutoFit/>
          </a:bodyPr>
          <a:lstStyle/>
          <a:p>
            <a:pPr eaLnBrk="1" hangingPunct="1">
              <a:spcBef>
                <a:spcPct val="50000"/>
              </a:spcBef>
            </a:pPr>
            <a:r>
              <a:rPr lang="en-US" sz="2000" baseline="30000">
                <a:latin typeface="Times New Roman" pitchFamily="18" charset="0"/>
              </a:rPr>
              <a:t>3</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utoShape 2"/>
          <p:cNvSpPr>
            <a:spLocks noGrp="1" noChangeArrowheads="1"/>
          </p:cNvSpPr>
          <p:nvPr>
            <p:ph type="title"/>
          </p:nvPr>
        </p:nvSpPr>
        <p:spPr>
          <a:xfrm>
            <a:off x="468313" y="500042"/>
            <a:ext cx="7772400" cy="714380"/>
          </a:xfrm>
        </p:spPr>
        <p:txBody>
          <a:bodyPr>
            <a:normAutofit fontScale="90000"/>
          </a:bodyPr>
          <a:lstStyle/>
          <a:p>
            <a:pPr eaLnBrk="1" hangingPunct="1"/>
            <a:r>
              <a:rPr lang="en-US" dirty="0" smtClean="0"/>
              <a:t>Physical Layer</a:t>
            </a:r>
          </a:p>
        </p:txBody>
      </p:sp>
      <p:pic>
        <p:nvPicPr>
          <p:cNvPr id="34820" name="Picture 4" descr="layer1"/>
          <p:cNvPicPr>
            <a:picLocks noGrp="1" noChangeAspect="1" noChangeArrowheads="1"/>
          </p:cNvPicPr>
          <p:nvPr>
            <p:ph type="clipArt" sz="half" idx="1"/>
          </p:nvPr>
        </p:nvPicPr>
        <p:blipFill>
          <a:blip r:embed="rId3"/>
          <a:srcRect/>
          <a:stretch>
            <a:fillRect/>
          </a:stretch>
        </p:blipFill>
        <p:spPr>
          <a:xfrm>
            <a:off x="4787900" y="1196975"/>
            <a:ext cx="3810000" cy="5029200"/>
          </a:xfrm>
        </p:spPr>
      </p:pic>
      <p:sp>
        <p:nvSpPr>
          <p:cNvPr id="34819" name="Rectangle 3"/>
          <p:cNvSpPr>
            <a:spLocks noGrp="1" noChangeArrowheads="1"/>
          </p:cNvSpPr>
          <p:nvPr>
            <p:ph type="body" sz="half" idx="2"/>
          </p:nvPr>
        </p:nvSpPr>
        <p:spPr>
          <a:xfrm>
            <a:off x="395288" y="2420938"/>
            <a:ext cx="4191000" cy="4114800"/>
          </a:xfrm>
        </p:spPr>
        <p:txBody>
          <a:bodyPr/>
          <a:lstStyle/>
          <a:p>
            <a:pPr eaLnBrk="1" hangingPunct="1">
              <a:lnSpc>
                <a:spcPct val="90000"/>
              </a:lnSpc>
            </a:pPr>
            <a:r>
              <a:rPr lang="en-US" sz="2400" smtClean="0"/>
              <a:t>Determines the specs for all physical components</a:t>
            </a:r>
          </a:p>
          <a:p>
            <a:pPr lvl="1" eaLnBrk="1" hangingPunct="1">
              <a:lnSpc>
                <a:spcPct val="90000"/>
              </a:lnSpc>
            </a:pPr>
            <a:r>
              <a:rPr lang="en-US" sz="1800" smtClean="0"/>
              <a:t>Cabling</a:t>
            </a:r>
          </a:p>
          <a:p>
            <a:pPr lvl="1" eaLnBrk="1" hangingPunct="1">
              <a:lnSpc>
                <a:spcPct val="90000"/>
              </a:lnSpc>
            </a:pPr>
            <a:r>
              <a:rPr lang="en-US" sz="1800" smtClean="0"/>
              <a:t>Interconnect methods (topology / devices)</a:t>
            </a:r>
          </a:p>
          <a:p>
            <a:pPr lvl="1" eaLnBrk="1" hangingPunct="1">
              <a:lnSpc>
                <a:spcPct val="90000"/>
              </a:lnSpc>
            </a:pPr>
            <a:r>
              <a:rPr lang="en-US" sz="1800" smtClean="0"/>
              <a:t>Data encoding (bits to waves)</a:t>
            </a:r>
          </a:p>
          <a:p>
            <a:pPr lvl="1" eaLnBrk="1" hangingPunct="1">
              <a:lnSpc>
                <a:spcPct val="90000"/>
              </a:lnSpc>
            </a:pPr>
            <a:r>
              <a:rPr lang="en-US" sz="1800" smtClean="0"/>
              <a:t>Electrical properties</a:t>
            </a:r>
          </a:p>
          <a:p>
            <a:pPr eaLnBrk="1" hangingPunct="1">
              <a:lnSpc>
                <a:spcPct val="90000"/>
              </a:lnSpc>
            </a:pPr>
            <a:r>
              <a:rPr lang="en-US" sz="2400" smtClean="0"/>
              <a:t>Examples:</a:t>
            </a:r>
          </a:p>
          <a:p>
            <a:pPr lvl="1" eaLnBrk="1" hangingPunct="1">
              <a:lnSpc>
                <a:spcPct val="90000"/>
              </a:lnSpc>
            </a:pPr>
            <a:r>
              <a:rPr lang="en-US" sz="1800" smtClean="0"/>
              <a:t>Ethernet (IEEE 802.3)</a:t>
            </a:r>
          </a:p>
          <a:p>
            <a:pPr lvl="1" eaLnBrk="1" hangingPunct="1">
              <a:lnSpc>
                <a:spcPct val="90000"/>
              </a:lnSpc>
            </a:pPr>
            <a:r>
              <a:rPr lang="en-US" sz="1800" smtClean="0"/>
              <a:t>Token Ring (IEEE 802.5)</a:t>
            </a:r>
          </a:p>
          <a:p>
            <a:pPr lvl="1" eaLnBrk="1" hangingPunct="1">
              <a:lnSpc>
                <a:spcPct val="90000"/>
              </a:lnSpc>
            </a:pPr>
            <a:r>
              <a:rPr lang="en-US" sz="1800" smtClean="0"/>
              <a:t>Wireless (IEEE 802.11b)</a:t>
            </a:r>
          </a:p>
        </p:txBody>
      </p:sp>
      <p:sp>
        <p:nvSpPr>
          <p:cNvPr id="34821" name="Text Box 5"/>
          <p:cNvSpPr txBox="1">
            <a:spLocks noChangeArrowheads="1"/>
          </p:cNvSpPr>
          <p:nvPr/>
        </p:nvSpPr>
        <p:spPr bwMode="auto">
          <a:xfrm>
            <a:off x="6096000" y="5410200"/>
            <a:ext cx="549275" cy="290513"/>
          </a:xfrm>
          <a:prstGeom prst="rect">
            <a:avLst/>
          </a:prstGeom>
          <a:noFill/>
          <a:ln w="9525">
            <a:noFill/>
            <a:miter lim="800000"/>
            <a:headEnd/>
            <a:tailEnd/>
          </a:ln>
        </p:spPr>
        <p:txBody>
          <a:bodyPr>
            <a:spAutoFit/>
          </a:bodyPr>
          <a:lstStyle/>
          <a:p>
            <a:pPr eaLnBrk="1" hangingPunct="1">
              <a:spcBef>
                <a:spcPct val="50000"/>
              </a:spcBef>
            </a:pPr>
            <a:r>
              <a:rPr lang="en-US" sz="2000" baseline="30000">
                <a:latin typeface="Times New Roman" pitchFamily="18" charset="0"/>
              </a:rPr>
              <a:t>3</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AutoShape 2"/>
          <p:cNvSpPr>
            <a:spLocks noGrp="1" noChangeArrowheads="1"/>
          </p:cNvSpPr>
          <p:nvPr>
            <p:ph type="title"/>
          </p:nvPr>
        </p:nvSpPr>
        <p:spPr>
          <a:xfrm>
            <a:off x="914400" y="765175"/>
            <a:ext cx="8229600" cy="1095375"/>
          </a:xfrm>
        </p:spPr>
        <p:txBody>
          <a:bodyPr/>
          <a:lstStyle/>
          <a:p>
            <a:pPr eaLnBrk="1" hangingPunct="1"/>
            <a:r>
              <a:rPr lang="en-US" dirty="0" smtClean="0"/>
              <a:t>Physical Layer </a:t>
            </a:r>
          </a:p>
        </p:txBody>
      </p:sp>
      <p:sp>
        <p:nvSpPr>
          <p:cNvPr id="36867" name="Rectangle 3"/>
          <p:cNvSpPr>
            <a:spLocks noGrp="1" noChangeArrowheads="1"/>
          </p:cNvSpPr>
          <p:nvPr>
            <p:ph idx="1"/>
          </p:nvPr>
        </p:nvSpPr>
        <p:spPr>
          <a:xfrm>
            <a:off x="468313" y="2420938"/>
            <a:ext cx="7772400" cy="5638800"/>
          </a:xfrm>
        </p:spPr>
        <p:txBody>
          <a:bodyPr/>
          <a:lstStyle/>
          <a:p>
            <a:pPr eaLnBrk="1" hangingPunct="1"/>
            <a:r>
              <a:rPr lang="en-US" sz="2400" dirty="0" smtClean="0"/>
              <a:t>What are the Physical Layer components on my computer?</a:t>
            </a:r>
          </a:p>
          <a:p>
            <a:pPr eaLnBrk="1" hangingPunct="1"/>
            <a:r>
              <a:rPr lang="en-US" sz="2400" dirty="0" smtClean="0"/>
              <a:t>NIC</a:t>
            </a:r>
          </a:p>
          <a:p>
            <a:pPr lvl="1" eaLnBrk="1" hangingPunct="1"/>
            <a:r>
              <a:rPr lang="en-US" sz="2000" dirty="0" smtClean="0"/>
              <a:t>Network Interface Card</a:t>
            </a:r>
          </a:p>
          <a:p>
            <a:pPr lvl="1" eaLnBrk="1" hangingPunct="1"/>
            <a:r>
              <a:rPr lang="en-US" sz="2000" dirty="0" smtClean="0"/>
              <a:t>Has a unique 12 character Hexadecimal number permanently burned into it at the manufacturer. </a:t>
            </a:r>
          </a:p>
          <a:p>
            <a:pPr lvl="1" eaLnBrk="1" hangingPunct="1"/>
            <a:r>
              <a:rPr lang="en-US" sz="2000" dirty="0" smtClean="0"/>
              <a:t>The number is the MAC Address/Physical address of a computer</a:t>
            </a:r>
          </a:p>
          <a:p>
            <a:pPr eaLnBrk="1" hangingPunct="1"/>
            <a:r>
              <a:rPr lang="en-US" sz="2400" dirty="0" smtClean="0"/>
              <a:t>Cabling</a:t>
            </a:r>
          </a:p>
          <a:p>
            <a:pPr lvl="1" eaLnBrk="1" hangingPunct="1"/>
            <a:r>
              <a:rPr lang="en-US" sz="2000" dirty="0" smtClean="0"/>
              <a:t>Twister Pair</a:t>
            </a:r>
          </a:p>
          <a:p>
            <a:pPr lvl="1" eaLnBrk="1" hangingPunct="1"/>
            <a:r>
              <a:rPr lang="en-US" sz="2000" dirty="0" smtClean="0"/>
              <a:t>Fiber Optic</a:t>
            </a:r>
          </a:p>
          <a:p>
            <a:pPr lvl="1" eaLnBrk="1" hangingPunct="1"/>
            <a:r>
              <a:rPr lang="en-US" sz="2000" dirty="0" smtClean="0"/>
              <a:t>Coax Cable</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utoShape 2"/>
          <p:cNvSpPr>
            <a:spLocks noGrp="1" noChangeArrowheads="1"/>
          </p:cNvSpPr>
          <p:nvPr>
            <p:ph type="title"/>
          </p:nvPr>
        </p:nvSpPr>
        <p:spPr>
          <a:xfrm>
            <a:off x="304800" y="214290"/>
            <a:ext cx="8410604" cy="700110"/>
          </a:xfrm>
        </p:spPr>
        <p:txBody>
          <a:bodyPr>
            <a:normAutofit fontScale="90000"/>
          </a:bodyPr>
          <a:lstStyle/>
          <a:p>
            <a:pPr eaLnBrk="1" hangingPunct="1"/>
            <a:r>
              <a:rPr lang="en-US" dirty="0" smtClean="0"/>
              <a:t>How Does It All Work Together</a:t>
            </a:r>
          </a:p>
        </p:txBody>
      </p:sp>
      <p:sp>
        <p:nvSpPr>
          <p:cNvPr id="37892" name="Rectangle 4"/>
          <p:cNvSpPr>
            <a:spLocks noGrp="1" noChangeArrowheads="1"/>
          </p:cNvSpPr>
          <p:nvPr>
            <p:ph sz="half" idx="1"/>
          </p:nvPr>
        </p:nvSpPr>
        <p:spPr>
          <a:xfrm>
            <a:off x="642910" y="2276475"/>
            <a:ext cx="4718078" cy="4224359"/>
          </a:xfrm>
          <a:noFill/>
        </p:spPr>
        <p:txBody>
          <a:bodyPr>
            <a:normAutofit lnSpcReduction="10000"/>
          </a:bodyPr>
          <a:lstStyle/>
          <a:p>
            <a:pPr eaLnBrk="1" hangingPunct="1">
              <a:lnSpc>
                <a:spcPct val="90000"/>
              </a:lnSpc>
            </a:pPr>
            <a:r>
              <a:rPr lang="en-GB" sz="1800" dirty="0" smtClean="0"/>
              <a:t>Each layer contains a Protocol Data Unit (PDU)</a:t>
            </a:r>
          </a:p>
          <a:p>
            <a:pPr lvl="1" eaLnBrk="1" hangingPunct="1">
              <a:lnSpc>
                <a:spcPct val="90000"/>
              </a:lnSpc>
            </a:pPr>
            <a:r>
              <a:rPr lang="en-GB" sz="1600" dirty="0" smtClean="0"/>
              <a:t>PDU</a:t>
            </a:r>
            <a:r>
              <a:rPr lang="en-IE" sz="1600" dirty="0" smtClean="0"/>
              <a:t>’</a:t>
            </a:r>
            <a:r>
              <a:rPr lang="en-GB" sz="1600" dirty="0" smtClean="0"/>
              <a:t>s are used for peer-to-peer contact between corresponding layers.</a:t>
            </a:r>
          </a:p>
          <a:p>
            <a:pPr lvl="1" eaLnBrk="1" hangingPunct="1">
              <a:lnSpc>
                <a:spcPct val="90000"/>
              </a:lnSpc>
            </a:pPr>
            <a:endParaRPr lang="en-GB" sz="1600" dirty="0" smtClean="0"/>
          </a:p>
          <a:p>
            <a:pPr lvl="1" eaLnBrk="1" hangingPunct="1">
              <a:lnSpc>
                <a:spcPct val="90000"/>
              </a:lnSpc>
            </a:pPr>
            <a:r>
              <a:rPr lang="en-US" sz="1600" dirty="0" smtClean="0"/>
              <a:t>Data is handled by the top three layers, then Segmented by the Transport layer.</a:t>
            </a:r>
          </a:p>
          <a:p>
            <a:pPr lvl="1" eaLnBrk="1" hangingPunct="1">
              <a:lnSpc>
                <a:spcPct val="90000"/>
              </a:lnSpc>
            </a:pPr>
            <a:endParaRPr lang="en-US" sz="1600" dirty="0" smtClean="0"/>
          </a:p>
          <a:p>
            <a:pPr lvl="1" eaLnBrk="1" hangingPunct="1">
              <a:lnSpc>
                <a:spcPct val="90000"/>
              </a:lnSpc>
            </a:pPr>
            <a:r>
              <a:rPr lang="en-US" sz="1600" dirty="0" smtClean="0"/>
              <a:t>The Network layer places it into packets and the Data Link frames the packets for transmission.</a:t>
            </a:r>
          </a:p>
          <a:p>
            <a:pPr lvl="1" eaLnBrk="1" hangingPunct="1">
              <a:lnSpc>
                <a:spcPct val="90000"/>
              </a:lnSpc>
            </a:pPr>
            <a:endParaRPr lang="en-US" sz="1600" dirty="0" smtClean="0"/>
          </a:p>
          <a:p>
            <a:pPr lvl="1" eaLnBrk="1" hangingPunct="1">
              <a:lnSpc>
                <a:spcPct val="90000"/>
              </a:lnSpc>
            </a:pPr>
            <a:r>
              <a:rPr lang="en-US" sz="1600" dirty="0" smtClean="0"/>
              <a:t>Physical layer converts it to bits and sends it out over the media.</a:t>
            </a:r>
          </a:p>
          <a:p>
            <a:pPr lvl="1" eaLnBrk="1" hangingPunct="1">
              <a:lnSpc>
                <a:spcPct val="90000"/>
              </a:lnSpc>
              <a:buFontTx/>
              <a:buNone/>
            </a:pPr>
            <a:endParaRPr lang="en-US" sz="1600" dirty="0" smtClean="0"/>
          </a:p>
          <a:p>
            <a:pPr lvl="1" eaLnBrk="1" hangingPunct="1">
              <a:lnSpc>
                <a:spcPct val="90000"/>
              </a:lnSpc>
            </a:pPr>
            <a:r>
              <a:rPr lang="en-US" sz="1600" dirty="0" smtClean="0"/>
              <a:t>The receiving computer reverses the process using the information contained in the PDU</a:t>
            </a:r>
            <a:r>
              <a:rPr lang="en-US" sz="1600" b="1" dirty="0" smtClean="0"/>
              <a:t>.</a:t>
            </a:r>
          </a:p>
        </p:txBody>
      </p:sp>
      <p:pic>
        <p:nvPicPr>
          <p:cNvPr id="37891" name="Picture 3" descr="peer2peer"/>
          <p:cNvPicPr>
            <a:picLocks noChangeAspect="1" noChangeArrowheads="1"/>
          </p:cNvPicPr>
          <p:nvPr/>
        </p:nvPicPr>
        <p:blipFill>
          <a:blip r:embed="rId3"/>
          <a:srcRect/>
          <a:stretch>
            <a:fillRect/>
          </a:stretch>
        </p:blipFill>
        <p:spPr bwMode="auto">
          <a:xfrm>
            <a:off x="5562600" y="1785926"/>
            <a:ext cx="3367118" cy="4140207"/>
          </a:xfrm>
          <a:prstGeom prst="rect">
            <a:avLst/>
          </a:prstGeom>
          <a:noFill/>
          <a:ln w="9525">
            <a:noFill/>
            <a:miter lim="800000"/>
            <a:headEnd/>
            <a:tailEnd/>
          </a:ln>
        </p:spPr>
      </p:pic>
      <p:sp>
        <p:nvSpPr>
          <p:cNvPr id="37893" name="Text Box 5"/>
          <p:cNvSpPr txBox="1">
            <a:spLocks noChangeArrowheads="1"/>
          </p:cNvSpPr>
          <p:nvPr/>
        </p:nvSpPr>
        <p:spPr bwMode="auto">
          <a:xfrm>
            <a:off x="8594725" y="5867400"/>
            <a:ext cx="549275" cy="290513"/>
          </a:xfrm>
          <a:prstGeom prst="rect">
            <a:avLst/>
          </a:prstGeom>
          <a:noFill/>
          <a:ln w="9525">
            <a:noFill/>
            <a:miter lim="800000"/>
            <a:headEnd/>
            <a:tailEnd/>
          </a:ln>
        </p:spPr>
        <p:txBody>
          <a:bodyPr>
            <a:spAutoFit/>
          </a:bodyPr>
          <a:lstStyle/>
          <a:p>
            <a:pPr eaLnBrk="1" hangingPunct="1">
              <a:spcBef>
                <a:spcPct val="50000"/>
              </a:spcBef>
            </a:pPr>
            <a:r>
              <a:rPr lang="en-US" sz="2000" baseline="30000">
                <a:solidFill>
                  <a:srgbClr val="FFFF00"/>
                </a:solidFill>
                <a:latin typeface="Times New Roman" pitchFamily="18" charset="0"/>
              </a:rPr>
              <a:t>2</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990600" y="90488"/>
            <a:ext cx="5715000" cy="366712"/>
          </a:xfrm>
          <a:prstGeom prst="rect">
            <a:avLst/>
          </a:prstGeom>
          <a:noFill/>
          <a:ln w="9525">
            <a:noFill/>
            <a:miter lim="800000"/>
            <a:headEnd/>
            <a:tailEnd/>
          </a:ln>
        </p:spPr>
        <p:txBody>
          <a:bodyPr>
            <a:spAutoFit/>
          </a:bodyPr>
          <a:lstStyle/>
          <a:p>
            <a:r>
              <a:rPr lang="en-US" altLang="en-US" b="1">
                <a:solidFill>
                  <a:srgbClr val="0000FF"/>
                </a:solidFill>
                <a:latin typeface="Times New Roman" pitchFamily="18" charset="0"/>
              </a:rPr>
              <a:t>Figure 2.2</a:t>
            </a:r>
            <a:r>
              <a:rPr lang="en-US" altLang="en-US" b="1">
                <a:solidFill>
                  <a:schemeClr val="accent2"/>
                </a:solidFill>
                <a:latin typeface="Times New Roman" pitchFamily="18" charset="0"/>
              </a:rPr>
              <a:t>    </a:t>
            </a:r>
            <a:r>
              <a:rPr lang="en-US" altLang="en-US" b="1" i="1">
                <a:latin typeface="Times New Roman" pitchFamily="18" charset="0"/>
              </a:rPr>
              <a:t>OSI layers</a:t>
            </a:r>
          </a:p>
        </p:txBody>
      </p:sp>
      <p:sp>
        <p:nvSpPr>
          <p:cNvPr id="38915"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a:latin typeface="Tahoma" pitchFamily="34" charset="0"/>
            </a:endParaRPr>
          </a:p>
        </p:txBody>
      </p:sp>
      <p:sp>
        <p:nvSpPr>
          <p:cNvPr id="3891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a:latin typeface="Tahoma" pitchFamily="34" charset="0"/>
            </a:endParaRPr>
          </a:p>
        </p:txBody>
      </p:sp>
      <p:sp>
        <p:nvSpPr>
          <p:cNvPr id="38917"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a:latin typeface="Tahoma" pitchFamily="34" charset="0"/>
            </a:endParaRPr>
          </a:p>
        </p:txBody>
      </p:sp>
      <p:sp>
        <p:nvSpPr>
          <p:cNvPr id="3891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a:latin typeface="Tahoma" pitchFamily="34" charset="0"/>
            </a:endParaRPr>
          </a:p>
        </p:txBody>
      </p:sp>
      <p:sp>
        <p:nvSpPr>
          <p:cNvPr id="3891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a:latin typeface="Tahoma" pitchFamily="34" charset="0"/>
            </a:endParaRPr>
          </a:p>
        </p:txBody>
      </p:sp>
      <p:sp>
        <p:nvSpPr>
          <p:cNvPr id="38920"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a:latin typeface="Tahoma" pitchFamily="34" charset="0"/>
            </a:endParaRPr>
          </a:p>
        </p:txBody>
      </p:sp>
      <p:sp>
        <p:nvSpPr>
          <p:cNvPr id="3892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a:latin typeface="Tahoma" pitchFamily="34" charset="0"/>
            </a:endParaRPr>
          </a:p>
        </p:txBody>
      </p:sp>
      <p:pic>
        <p:nvPicPr>
          <p:cNvPr id="38922" name="Picture 10"/>
          <p:cNvPicPr>
            <a:picLocks noChangeAspect="1" noChangeArrowheads="1"/>
          </p:cNvPicPr>
          <p:nvPr/>
        </p:nvPicPr>
        <p:blipFill>
          <a:blip r:embed="rId3"/>
          <a:srcRect/>
          <a:stretch>
            <a:fillRect/>
          </a:stretch>
        </p:blipFill>
        <p:spPr bwMode="auto">
          <a:xfrm>
            <a:off x="611188" y="981075"/>
            <a:ext cx="7861300" cy="546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142976" y="571480"/>
            <a:ext cx="5572124" cy="366712"/>
          </a:xfrm>
          <a:prstGeom prst="rect">
            <a:avLst/>
          </a:prstGeom>
          <a:noFill/>
          <a:ln w="9525">
            <a:noFill/>
            <a:miter lim="800000"/>
            <a:headEnd/>
            <a:tailEnd/>
          </a:ln>
        </p:spPr>
        <p:txBody>
          <a:bodyPr wrap="square">
            <a:spAutoFit/>
          </a:bodyPr>
          <a:lstStyle/>
          <a:p>
            <a:r>
              <a:rPr lang="en-US" altLang="en-US" b="1" i="1" dirty="0" smtClean="0">
                <a:latin typeface="Times New Roman" pitchFamily="18" charset="0"/>
              </a:rPr>
              <a:t>Summary </a:t>
            </a:r>
            <a:r>
              <a:rPr lang="en-US" altLang="en-US" b="1" i="1" dirty="0">
                <a:latin typeface="Times New Roman" pitchFamily="18" charset="0"/>
              </a:rPr>
              <a:t>of layers</a:t>
            </a:r>
          </a:p>
        </p:txBody>
      </p:sp>
      <p:sp>
        <p:nvSpPr>
          <p:cNvPr id="44035"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a:latin typeface="Tahoma" pitchFamily="34" charset="0"/>
            </a:endParaRPr>
          </a:p>
        </p:txBody>
      </p:sp>
      <p:sp>
        <p:nvSpPr>
          <p:cNvPr id="4403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a:latin typeface="Tahoma" pitchFamily="34" charset="0"/>
            </a:endParaRPr>
          </a:p>
        </p:txBody>
      </p:sp>
      <p:sp>
        <p:nvSpPr>
          <p:cNvPr id="44037"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a:latin typeface="Tahoma" pitchFamily="34" charset="0"/>
            </a:endParaRPr>
          </a:p>
        </p:txBody>
      </p:sp>
      <p:sp>
        <p:nvSpPr>
          <p:cNvPr id="4403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a:latin typeface="Tahoma" pitchFamily="34" charset="0"/>
            </a:endParaRPr>
          </a:p>
        </p:txBody>
      </p:sp>
      <p:sp>
        <p:nvSpPr>
          <p:cNvPr id="4403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a:latin typeface="Tahoma" pitchFamily="34" charset="0"/>
            </a:endParaRPr>
          </a:p>
        </p:txBody>
      </p:sp>
      <p:sp>
        <p:nvSpPr>
          <p:cNvPr id="44040"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a:latin typeface="Tahoma" pitchFamily="34" charset="0"/>
            </a:endParaRPr>
          </a:p>
        </p:txBody>
      </p:sp>
      <p:sp>
        <p:nvSpPr>
          <p:cNvPr id="44041" name="Rectangle 9"/>
          <p:cNvSpPr>
            <a:spLocks noChangeArrowheads="1"/>
          </p:cNvSpPr>
          <p:nvPr/>
        </p:nvSpPr>
        <p:spPr bwMode="gray">
          <a:xfrm>
            <a:off x="357158" y="1142984"/>
            <a:ext cx="8226425" cy="466708"/>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a:latin typeface="Tahoma" pitchFamily="34" charset="0"/>
            </a:endParaRPr>
          </a:p>
        </p:txBody>
      </p:sp>
      <p:pic>
        <p:nvPicPr>
          <p:cNvPr id="44042" name="Picture 10"/>
          <p:cNvPicPr>
            <a:picLocks noChangeAspect="1" noChangeArrowheads="1"/>
          </p:cNvPicPr>
          <p:nvPr/>
        </p:nvPicPr>
        <p:blipFill>
          <a:blip r:embed="rId3"/>
          <a:srcRect/>
          <a:stretch>
            <a:fillRect/>
          </a:stretch>
        </p:blipFill>
        <p:spPr bwMode="auto">
          <a:xfrm>
            <a:off x="228600" y="1898650"/>
            <a:ext cx="8447088" cy="3435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AutoShape 2"/>
          <p:cNvSpPr>
            <a:spLocks noGrp="1" noChangeArrowheads="1"/>
          </p:cNvSpPr>
          <p:nvPr>
            <p:ph type="title"/>
          </p:nvPr>
        </p:nvSpPr>
        <p:spPr/>
        <p:txBody>
          <a:bodyPr/>
          <a:lstStyle/>
          <a:p>
            <a:pPr eaLnBrk="1" hangingPunct="1"/>
            <a:r>
              <a:rPr lang="en-GB" smtClean="0"/>
              <a:t>Protocols at the application layer</a:t>
            </a:r>
            <a:endParaRPr lang="en-US" smtClean="0"/>
          </a:p>
        </p:txBody>
      </p:sp>
      <p:sp>
        <p:nvSpPr>
          <p:cNvPr id="54275" name="Rectangle 3"/>
          <p:cNvSpPr>
            <a:spLocks noGrp="1" noChangeArrowheads="1"/>
          </p:cNvSpPr>
          <p:nvPr>
            <p:ph idx="1"/>
          </p:nvPr>
        </p:nvSpPr>
        <p:spPr/>
        <p:txBody>
          <a:bodyPr/>
          <a:lstStyle/>
          <a:p>
            <a:pPr eaLnBrk="1" hangingPunct="1">
              <a:lnSpc>
                <a:spcPct val="80000"/>
              </a:lnSpc>
            </a:pPr>
            <a:r>
              <a:rPr lang="en-GB" sz="1800" smtClean="0"/>
              <a:t>HTTP:  </a:t>
            </a:r>
          </a:p>
          <a:p>
            <a:pPr lvl="1" eaLnBrk="1" hangingPunct="1">
              <a:lnSpc>
                <a:spcPct val="80000"/>
              </a:lnSpc>
            </a:pPr>
            <a:r>
              <a:rPr lang="en-GB" sz="1600" smtClean="0"/>
              <a:t> browser and web server communicatin</a:t>
            </a:r>
          </a:p>
          <a:p>
            <a:pPr eaLnBrk="1" hangingPunct="1">
              <a:lnSpc>
                <a:spcPct val="80000"/>
              </a:lnSpc>
            </a:pPr>
            <a:r>
              <a:rPr lang="en-GB" sz="1800" smtClean="0"/>
              <a:t>FTP :</a:t>
            </a:r>
          </a:p>
          <a:p>
            <a:pPr lvl="1" eaLnBrk="1" hangingPunct="1">
              <a:lnSpc>
                <a:spcPct val="80000"/>
              </a:lnSpc>
            </a:pPr>
            <a:r>
              <a:rPr lang="en-GB" sz="1600" smtClean="0"/>
              <a:t>  file transfer protocol</a:t>
            </a:r>
          </a:p>
          <a:p>
            <a:pPr eaLnBrk="1" hangingPunct="1">
              <a:lnSpc>
                <a:spcPct val="80000"/>
              </a:lnSpc>
            </a:pPr>
            <a:r>
              <a:rPr lang="en-GB" sz="1800" smtClean="0"/>
              <a:t>TELNET: </a:t>
            </a:r>
          </a:p>
          <a:p>
            <a:pPr lvl="1" eaLnBrk="1" hangingPunct="1">
              <a:lnSpc>
                <a:spcPct val="80000"/>
              </a:lnSpc>
            </a:pPr>
            <a:r>
              <a:rPr lang="en-GB" sz="1600" smtClean="0"/>
              <a:t> remote login protocol</a:t>
            </a:r>
          </a:p>
          <a:p>
            <a:pPr eaLnBrk="1" hangingPunct="1">
              <a:lnSpc>
                <a:spcPct val="80000"/>
              </a:lnSpc>
            </a:pPr>
            <a:r>
              <a:rPr lang="en-GB" sz="1800" smtClean="0"/>
              <a:t>POP3:   Retrieve email </a:t>
            </a:r>
          </a:p>
          <a:p>
            <a:pPr lvl="1" eaLnBrk="1" hangingPunct="1">
              <a:lnSpc>
                <a:spcPct val="80000"/>
              </a:lnSpc>
            </a:pPr>
            <a:r>
              <a:rPr lang="en-US" sz="1600" smtClean="0"/>
              <a:t>POP3 is designed to delete mail on the server as soon as the user has downloaded it </a:t>
            </a:r>
            <a:endParaRPr lang="en-GB" sz="1600" smtClean="0"/>
          </a:p>
          <a:p>
            <a:pPr lvl="1" eaLnBrk="1" hangingPunct="1">
              <a:lnSpc>
                <a:spcPct val="80000"/>
              </a:lnSpc>
            </a:pPr>
            <a:endParaRPr lang="en-GB" sz="1600" smtClean="0"/>
          </a:p>
          <a:p>
            <a:pPr eaLnBrk="1" hangingPunct="1">
              <a:lnSpc>
                <a:spcPct val="80000"/>
              </a:lnSpc>
            </a:pPr>
            <a:r>
              <a:rPr lang="en-GB" sz="1800" smtClean="0"/>
              <a:t>IMAP (</a:t>
            </a:r>
            <a:r>
              <a:rPr lang="en-US" sz="1800" smtClean="0"/>
              <a:t>Internet Message Access Protocol </a:t>
            </a:r>
            <a:r>
              <a:rPr lang="en-GB" sz="1800" smtClean="0"/>
              <a:t>) </a:t>
            </a:r>
          </a:p>
          <a:p>
            <a:pPr lvl="1" eaLnBrk="1" hangingPunct="1">
              <a:lnSpc>
                <a:spcPct val="80000"/>
              </a:lnSpc>
            </a:pPr>
            <a:r>
              <a:rPr lang="en-GB" sz="1600" smtClean="0"/>
              <a:t> Retrieve emails,</a:t>
            </a:r>
          </a:p>
          <a:p>
            <a:pPr lvl="1" eaLnBrk="1" hangingPunct="1">
              <a:lnSpc>
                <a:spcPct val="80000"/>
              </a:lnSpc>
            </a:pPr>
            <a:r>
              <a:rPr lang="en-GB" sz="1600" smtClean="0"/>
              <a:t> </a:t>
            </a:r>
            <a:r>
              <a:rPr lang="en-US" sz="1600" smtClean="0"/>
              <a:t>retaining e-mail on the server and for organizing it in folders on the serve </a:t>
            </a:r>
            <a:endParaRPr lang="en-GB" sz="1600" smtClean="0"/>
          </a:p>
          <a:p>
            <a:pPr eaLnBrk="1" hangingPunct="1">
              <a:lnSpc>
                <a:spcPct val="80000"/>
              </a:lnSpc>
            </a:pPr>
            <a:endParaRPr lang="en-US" sz="18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2"/>
          <p:cNvSpPr>
            <a:spLocks noGrp="1" noChangeArrowheads="1"/>
          </p:cNvSpPr>
          <p:nvPr>
            <p:ph type="title"/>
          </p:nvPr>
        </p:nvSpPr>
        <p:spPr/>
        <p:txBody>
          <a:bodyPr/>
          <a:lstStyle/>
          <a:p>
            <a:pPr eaLnBrk="1" hangingPunct="1"/>
            <a:r>
              <a:rPr lang="en-GB" smtClean="0"/>
              <a:t>Protocols at the transport layer</a:t>
            </a:r>
            <a:endParaRPr lang="en-US" smtClean="0"/>
          </a:p>
        </p:txBody>
      </p:sp>
      <p:sp>
        <p:nvSpPr>
          <p:cNvPr id="55299" name="Rectangle 3"/>
          <p:cNvSpPr>
            <a:spLocks noGrp="1" noChangeArrowheads="1"/>
          </p:cNvSpPr>
          <p:nvPr>
            <p:ph idx="1"/>
          </p:nvPr>
        </p:nvSpPr>
        <p:spPr/>
        <p:txBody>
          <a:bodyPr/>
          <a:lstStyle/>
          <a:p>
            <a:pPr lvl="2" eaLnBrk="1" hangingPunct="1"/>
            <a:r>
              <a:rPr lang="en-US" smtClean="0"/>
              <a:t>Transmission control protocol (TCP), </a:t>
            </a:r>
          </a:p>
          <a:p>
            <a:pPr lvl="3" eaLnBrk="1" hangingPunct="1"/>
            <a:r>
              <a:rPr lang="en-GB" sz="1800" smtClean="0"/>
              <a:t>Connection oriented</a:t>
            </a:r>
          </a:p>
          <a:p>
            <a:pPr lvl="4" eaLnBrk="1" hangingPunct="1"/>
            <a:r>
              <a:rPr lang="en-GB" sz="1800" smtClean="0"/>
              <a:t>Connection established before sending data</a:t>
            </a:r>
          </a:p>
          <a:p>
            <a:pPr lvl="4" eaLnBrk="1" hangingPunct="1"/>
            <a:r>
              <a:rPr lang="en-GB" sz="1800" smtClean="0"/>
              <a:t>Reliable </a:t>
            </a:r>
            <a:endParaRPr lang="en-US" sz="1800" smtClean="0"/>
          </a:p>
          <a:p>
            <a:pPr lvl="2" eaLnBrk="1" hangingPunct="1"/>
            <a:r>
              <a:rPr lang="en-US" smtClean="0"/>
              <a:t>user datagram protocol (UDP)</a:t>
            </a:r>
          </a:p>
          <a:p>
            <a:pPr lvl="3" eaLnBrk="1" hangingPunct="1"/>
            <a:r>
              <a:rPr lang="en-US" sz="1800" smtClean="0"/>
              <a:t>Connectionless  </a:t>
            </a:r>
          </a:p>
          <a:p>
            <a:pPr lvl="4" eaLnBrk="1" hangingPunct="1"/>
            <a:r>
              <a:rPr lang="en-GB" sz="1800" smtClean="0"/>
              <a:t>Sending data without establishing connection</a:t>
            </a:r>
          </a:p>
          <a:p>
            <a:pPr lvl="4" eaLnBrk="1" hangingPunct="1"/>
            <a:r>
              <a:rPr lang="en-GB" sz="1800" smtClean="0"/>
              <a:t>Fast but unreliable</a:t>
            </a:r>
            <a:endParaRPr lang="en-US" sz="180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AutoShape 2"/>
          <p:cNvSpPr>
            <a:spLocks noGrp="1" noChangeArrowheads="1"/>
          </p:cNvSpPr>
          <p:nvPr>
            <p:ph type="title"/>
          </p:nvPr>
        </p:nvSpPr>
        <p:spPr/>
        <p:txBody>
          <a:bodyPr/>
          <a:lstStyle/>
          <a:p>
            <a:pPr eaLnBrk="1" hangingPunct="1"/>
            <a:r>
              <a:rPr lang="en-GB" smtClean="0"/>
              <a:t>Protocol at the network layer</a:t>
            </a:r>
            <a:endParaRPr lang="en-US" smtClean="0"/>
          </a:p>
        </p:txBody>
      </p:sp>
      <p:sp>
        <p:nvSpPr>
          <p:cNvPr id="56323" name="Rectangle 3"/>
          <p:cNvSpPr>
            <a:spLocks noGrp="1" noChangeArrowheads="1"/>
          </p:cNvSpPr>
          <p:nvPr>
            <p:ph idx="1"/>
          </p:nvPr>
        </p:nvSpPr>
        <p:spPr/>
        <p:txBody>
          <a:bodyPr/>
          <a:lstStyle/>
          <a:p>
            <a:pPr eaLnBrk="1" hangingPunct="1"/>
            <a:r>
              <a:rPr lang="en-GB" smtClean="0"/>
              <a:t>IP </a:t>
            </a:r>
          </a:p>
          <a:p>
            <a:pPr lvl="1" eaLnBrk="1" hangingPunct="1"/>
            <a:r>
              <a:rPr lang="en-GB" smtClean="0"/>
              <a:t>Path selection ,</a:t>
            </a:r>
          </a:p>
          <a:p>
            <a:pPr lvl="1" eaLnBrk="1" hangingPunct="1"/>
            <a:r>
              <a:rPr lang="en-GB" smtClean="0"/>
              <a:t>routing and addressing </a:t>
            </a:r>
          </a:p>
          <a:p>
            <a:pPr eaLnBrk="1" hangingPunct="1"/>
            <a:r>
              <a:rPr lang="en-GB" smtClean="0"/>
              <a:t>ICMP (</a:t>
            </a:r>
            <a:r>
              <a:rPr lang="en-US" smtClean="0"/>
              <a:t>Internet Control Message Protocol </a:t>
            </a:r>
            <a:r>
              <a:rPr lang="en-GB" smtClean="0"/>
              <a:t>)</a:t>
            </a:r>
          </a:p>
          <a:p>
            <a:pPr lvl="1" eaLnBrk="1" hangingPunct="1"/>
            <a:r>
              <a:rPr lang="en-US" smtClean="0"/>
              <a:t>sends error messages relying on IP</a:t>
            </a:r>
          </a:p>
          <a:p>
            <a:pPr lvl="2" eaLnBrk="1" hangingPunct="1"/>
            <a:r>
              <a:rPr lang="en-US" smtClean="0"/>
              <a:t>a requested service is not available </a:t>
            </a:r>
          </a:p>
          <a:p>
            <a:pPr lvl="2" eaLnBrk="1" hangingPunct="1"/>
            <a:r>
              <a:rPr lang="en-US" smtClean="0"/>
              <a:t>a host or router could not be reached </a:t>
            </a:r>
          </a:p>
          <a:p>
            <a:pPr lvl="2" eaLnBrk="1" hangingPunct="1"/>
            <a:endParaRPr lang="en-GB" smtClean="0"/>
          </a:p>
          <a:p>
            <a:pPr lvl="1" eaLnBrk="1" hangingPunct="1"/>
            <a:endParaRPr lang="en-GB" smtClean="0"/>
          </a:p>
          <a:p>
            <a:pPr lvl="1" eaLnBrk="1" hangingPunct="1"/>
            <a:endParaRPr lang="en-GB" smtClean="0"/>
          </a:p>
          <a:p>
            <a:pPr lvl="1" eaLnBrk="1" hangingPunct="1">
              <a:buFontTx/>
              <a:buNone/>
            </a:pPr>
            <a:endParaRPr lang="en-US"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5"/>
          <p:cNvSpPr>
            <a:spLocks noGrp="1" noChangeArrowheads="1"/>
          </p:cNvSpPr>
          <p:nvPr>
            <p:ph type="title"/>
          </p:nvPr>
        </p:nvSpPr>
        <p:spPr/>
        <p:txBody>
          <a:bodyPr/>
          <a:lstStyle/>
          <a:p>
            <a:pPr eaLnBrk="1" hangingPunct="1"/>
            <a:r>
              <a:rPr lang="en-US" smtClean="0"/>
              <a:t>The OSI Model</a:t>
            </a:r>
          </a:p>
        </p:txBody>
      </p:sp>
      <p:sp>
        <p:nvSpPr>
          <p:cNvPr id="12290" name="Rectangle 4"/>
          <p:cNvSpPr>
            <a:spLocks noGrp="1" noChangeArrowheads="1"/>
          </p:cNvSpPr>
          <p:nvPr>
            <p:ph idx="1"/>
          </p:nvPr>
        </p:nvSpPr>
        <p:spPr/>
        <p:txBody>
          <a:bodyPr/>
          <a:lstStyle/>
          <a:p>
            <a:pPr eaLnBrk="1" hangingPunct="1">
              <a:lnSpc>
                <a:spcPct val="90000"/>
              </a:lnSpc>
              <a:spcBef>
                <a:spcPct val="50000"/>
              </a:spcBef>
            </a:pPr>
            <a:r>
              <a:rPr lang="en-GB" sz="2000" dirty="0" smtClean="0"/>
              <a:t>OSI   “ Open System</a:t>
            </a:r>
            <a:r>
              <a:rPr lang="en-IE" sz="2000" dirty="0" smtClean="0"/>
              <a:t>s</a:t>
            </a:r>
            <a:r>
              <a:rPr lang="en-GB" sz="2000" dirty="0" smtClean="0"/>
              <a:t> Interconnection". </a:t>
            </a:r>
          </a:p>
          <a:p>
            <a:pPr eaLnBrk="1" hangingPunct="1">
              <a:lnSpc>
                <a:spcPct val="90000"/>
              </a:lnSpc>
              <a:spcBef>
                <a:spcPct val="50000"/>
              </a:spcBef>
            </a:pPr>
            <a:r>
              <a:rPr lang="en-GB" sz="2000" dirty="0" smtClean="0"/>
              <a:t>OSI model was first introduced in 1984 by the International Organization for Standardization (ISO).</a:t>
            </a:r>
          </a:p>
          <a:p>
            <a:pPr lvl="1" eaLnBrk="1" hangingPunct="1">
              <a:lnSpc>
                <a:spcPct val="90000"/>
              </a:lnSpc>
              <a:spcBef>
                <a:spcPct val="50000"/>
              </a:spcBef>
            </a:pPr>
            <a:r>
              <a:rPr lang="en-GB" sz="1800" dirty="0" smtClean="0"/>
              <a:t>Outlines </a:t>
            </a:r>
            <a:r>
              <a:rPr lang="en-GB" sz="1800" b="1" dirty="0" smtClean="0"/>
              <a:t>WHAT</a:t>
            </a:r>
            <a:r>
              <a:rPr lang="en-GB" sz="1800" dirty="0" smtClean="0"/>
              <a:t> needs to be done to send data from one computer to another.</a:t>
            </a:r>
          </a:p>
          <a:p>
            <a:pPr lvl="1" eaLnBrk="1" hangingPunct="1">
              <a:lnSpc>
                <a:spcPct val="90000"/>
              </a:lnSpc>
              <a:spcBef>
                <a:spcPct val="50000"/>
              </a:spcBef>
            </a:pPr>
            <a:r>
              <a:rPr lang="en-GB" sz="1800" dirty="0" smtClean="0"/>
              <a:t>Not </a:t>
            </a:r>
            <a:r>
              <a:rPr lang="en-GB" sz="1800" b="1" dirty="0" smtClean="0"/>
              <a:t>HOW</a:t>
            </a:r>
            <a:r>
              <a:rPr lang="en-GB" sz="1800" dirty="0" smtClean="0"/>
              <a:t> it should be done. </a:t>
            </a:r>
          </a:p>
          <a:p>
            <a:pPr lvl="1" eaLnBrk="1" hangingPunct="1">
              <a:lnSpc>
                <a:spcPct val="90000"/>
              </a:lnSpc>
              <a:spcBef>
                <a:spcPct val="50000"/>
              </a:spcBef>
            </a:pPr>
            <a:r>
              <a:rPr lang="en-GB" sz="1800" dirty="0" smtClean="0"/>
              <a:t>Protocols stacks handle how data is prepared for transmittal (to be transmitted)</a:t>
            </a:r>
          </a:p>
          <a:p>
            <a:pPr eaLnBrk="1" hangingPunct="1">
              <a:lnSpc>
                <a:spcPct val="90000"/>
              </a:lnSpc>
              <a:spcBef>
                <a:spcPct val="50000"/>
              </a:spcBef>
            </a:pPr>
            <a:r>
              <a:rPr lang="en-GB" sz="2000" dirty="0" smtClean="0"/>
              <a:t>In the OSI model, The specification needed </a:t>
            </a:r>
          </a:p>
          <a:p>
            <a:pPr lvl="1" eaLnBrk="1" hangingPunct="1">
              <a:lnSpc>
                <a:spcPct val="90000"/>
              </a:lnSpc>
              <a:spcBef>
                <a:spcPct val="50000"/>
              </a:spcBef>
            </a:pPr>
            <a:r>
              <a:rPr lang="en-GB" sz="1800" dirty="0" smtClean="0"/>
              <a:t>are contained in 7 different layers that interact with each other.</a:t>
            </a:r>
          </a:p>
          <a:p>
            <a:pPr eaLnBrk="1" hangingPunct="1">
              <a:lnSpc>
                <a:spcPct val="90000"/>
              </a:lnSpc>
            </a:pPr>
            <a:endParaRPr lang="en-US" sz="2000" dirty="0" smtClean="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nvGraphicFramePr>
        <p:xfrm>
          <a:off x="609600" y="950913"/>
          <a:ext cx="8534400" cy="5907087"/>
        </p:xfrm>
        <a:graphic>
          <a:graphicData uri="http://schemas.openxmlformats.org/presentationml/2006/ole">
            <p:oleObj spid="_x0000_s3074" name="Worksheet" r:id="rId4" imgW="11520000" imgH="8193600" progId="Excel.Sheet.8">
              <p:embed/>
            </p:oleObj>
          </a:graphicData>
        </a:graphic>
      </p:graphicFrame>
      <p:sp>
        <p:nvSpPr>
          <p:cNvPr id="3075" name="Text Box 3"/>
          <p:cNvSpPr txBox="1">
            <a:spLocks noChangeArrowheads="1"/>
          </p:cNvSpPr>
          <p:nvPr/>
        </p:nvSpPr>
        <p:spPr bwMode="auto">
          <a:xfrm>
            <a:off x="381000" y="0"/>
            <a:ext cx="8229600" cy="396875"/>
          </a:xfrm>
          <a:prstGeom prst="rect">
            <a:avLst/>
          </a:prstGeom>
          <a:noFill/>
          <a:ln w="9525">
            <a:noFill/>
            <a:miter lim="800000"/>
            <a:headEnd/>
            <a:tailEnd/>
          </a:ln>
        </p:spPr>
        <p:txBody>
          <a:bodyPr>
            <a:spAutoFit/>
          </a:bodyPr>
          <a:lstStyle/>
          <a:p>
            <a:pPr eaLnBrk="1" hangingPunct="1">
              <a:spcBef>
                <a:spcPct val="50000"/>
              </a:spcBef>
            </a:pPr>
            <a:r>
              <a:rPr lang="en-US" sz="2000" b="1">
                <a:solidFill>
                  <a:srgbClr val="FFFF00"/>
                </a:solidFill>
                <a:latin typeface="Times New Roman" pitchFamily="18" charset="0"/>
              </a:rPr>
              <a:t>   </a:t>
            </a:r>
            <a:r>
              <a:rPr lang="en-US" sz="2000" b="1">
                <a:solidFill>
                  <a:srgbClr val="000000"/>
                </a:solidFill>
                <a:latin typeface="Times New Roman" pitchFamily="18" charset="0"/>
              </a:rPr>
              <a:t>How the OSI and TCP/IP Models Relate in a Networking Environment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AutoShape 2"/>
          <p:cNvSpPr>
            <a:spLocks noGrp="1" noChangeArrowheads="1"/>
          </p:cNvSpPr>
          <p:nvPr>
            <p:ph type="title"/>
          </p:nvPr>
        </p:nvSpPr>
        <p:spPr>
          <a:xfrm>
            <a:off x="1476375" y="0"/>
            <a:ext cx="7924800" cy="576263"/>
          </a:xfrm>
        </p:spPr>
        <p:txBody>
          <a:bodyPr>
            <a:normAutofit fontScale="90000"/>
          </a:bodyPr>
          <a:lstStyle/>
          <a:p>
            <a:pPr eaLnBrk="1" hangingPunct="1"/>
            <a:r>
              <a:rPr lang="ja-JP" altLang="en-US" smtClean="0">
                <a:ea typeface="ＭＳ Ｐゴシック" pitchFamily="80" charset="-128"/>
              </a:rPr>
              <a:t/>
            </a:r>
            <a:br>
              <a:rPr lang="ja-JP" altLang="en-US" smtClean="0">
                <a:ea typeface="ＭＳ Ｐゴシック" pitchFamily="80" charset="-128"/>
              </a:rPr>
            </a:br>
            <a:r>
              <a:rPr lang="ja-JP" altLang="en-US" smtClean="0">
                <a:ea typeface="ＭＳ Ｐゴシック" pitchFamily="80" charset="-128"/>
              </a:rPr>
              <a:t> </a:t>
            </a:r>
            <a:r>
              <a:rPr lang="en-US" smtClean="0"/>
              <a:t>Comparing TCP/IP with OSI</a:t>
            </a:r>
            <a:endParaRPr lang="en-US" altLang="ja-JP" smtClean="0">
              <a:ea typeface="ＭＳ Ｐゴシック" pitchFamily="80" charset="-128"/>
            </a:endParaRPr>
          </a:p>
        </p:txBody>
      </p:sp>
      <p:grpSp>
        <p:nvGrpSpPr>
          <p:cNvPr id="2" name="Group 4"/>
          <p:cNvGrpSpPr>
            <a:grpSpLocks/>
          </p:cNvGrpSpPr>
          <p:nvPr/>
        </p:nvGrpSpPr>
        <p:grpSpPr bwMode="auto">
          <a:xfrm>
            <a:off x="827088" y="981075"/>
            <a:ext cx="8077200" cy="4248150"/>
            <a:chOff x="192" y="960"/>
            <a:chExt cx="5088" cy="2676"/>
          </a:xfrm>
        </p:grpSpPr>
        <p:pic>
          <p:nvPicPr>
            <p:cNvPr id="60421" name="Picture 5" descr="fig08"/>
            <p:cNvPicPr>
              <a:picLocks noChangeAspect="1" noChangeArrowheads="1"/>
            </p:cNvPicPr>
            <p:nvPr/>
          </p:nvPicPr>
          <p:blipFill>
            <a:blip r:embed="rId3"/>
            <a:srcRect/>
            <a:stretch>
              <a:fillRect/>
            </a:stretch>
          </p:blipFill>
          <p:spPr bwMode="auto">
            <a:xfrm>
              <a:off x="192" y="960"/>
              <a:ext cx="5088" cy="2676"/>
            </a:xfrm>
            <a:prstGeom prst="rect">
              <a:avLst/>
            </a:prstGeom>
            <a:noFill/>
            <a:ln w="9525">
              <a:noFill/>
              <a:miter lim="800000"/>
              <a:headEnd/>
              <a:tailEnd/>
            </a:ln>
          </p:spPr>
        </p:pic>
        <p:sp>
          <p:nvSpPr>
            <p:cNvPr id="60422" name="Text Box 6"/>
            <p:cNvSpPr txBox="1">
              <a:spLocks noChangeArrowheads="1"/>
            </p:cNvSpPr>
            <p:nvPr/>
          </p:nvSpPr>
          <p:spPr bwMode="auto">
            <a:xfrm>
              <a:off x="480" y="1056"/>
              <a:ext cx="816" cy="115"/>
            </a:xfrm>
            <a:prstGeom prst="rect">
              <a:avLst/>
            </a:prstGeom>
            <a:solidFill>
              <a:schemeClr val="bg1"/>
            </a:solidFill>
            <a:ln w="9525">
              <a:noFill/>
              <a:miter lim="800000"/>
              <a:headEnd/>
              <a:tailEnd/>
            </a:ln>
          </p:spPr>
          <p:txBody>
            <a:bodyPr lIns="0" tIns="0" rIns="0" bIns="0">
              <a:spAutoFit/>
            </a:bodyPr>
            <a:lstStyle/>
            <a:p>
              <a:pPr algn="ctr" eaLnBrk="1" hangingPunct="1"/>
              <a:r>
                <a:rPr kumimoji="1" lang="en-US" altLang="ja-JP" sz="1200" b="1">
                  <a:latin typeface="Tahoma" pitchFamily="34" charset="0"/>
                  <a:ea typeface="ＭＳ Ｐゴシック" pitchFamily="80" charset="-128"/>
                </a:rPr>
                <a:t>OSI Model</a:t>
              </a:r>
            </a:p>
          </p:txBody>
        </p:sp>
        <p:sp>
          <p:nvSpPr>
            <p:cNvPr id="60423" name="Text Box 7"/>
            <p:cNvSpPr txBox="1">
              <a:spLocks noChangeArrowheads="1"/>
            </p:cNvSpPr>
            <p:nvPr/>
          </p:nvSpPr>
          <p:spPr bwMode="auto">
            <a:xfrm>
              <a:off x="1680" y="1056"/>
              <a:ext cx="960" cy="115"/>
            </a:xfrm>
            <a:prstGeom prst="rect">
              <a:avLst/>
            </a:prstGeom>
            <a:solidFill>
              <a:schemeClr val="bg1"/>
            </a:solidFill>
            <a:ln w="9525">
              <a:noFill/>
              <a:miter lim="800000"/>
              <a:headEnd/>
              <a:tailEnd/>
            </a:ln>
          </p:spPr>
          <p:txBody>
            <a:bodyPr lIns="0" tIns="0" rIns="0" bIns="0">
              <a:spAutoFit/>
            </a:bodyPr>
            <a:lstStyle/>
            <a:p>
              <a:pPr algn="ctr" eaLnBrk="1" hangingPunct="1"/>
              <a:r>
                <a:rPr kumimoji="1" lang="en-US" altLang="ja-JP" sz="1200" b="1">
                  <a:latin typeface="Tahoma" pitchFamily="34" charset="0"/>
                  <a:ea typeface="ＭＳ Ｐゴシック" pitchFamily="80" charset="-128"/>
                </a:rPr>
                <a:t>TCP/IP Hierarchy</a:t>
              </a:r>
            </a:p>
          </p:txBody>
        </p:sp>
        <p:sp>
          <p:nvSpPr>
            <p:cNvPr id="60424" name="Text Box 8"/>
            <p:cNvSpPr txBox="1">
              <a:spLocks noChangeArrowheads="1"/>
            </p:cNvSpPr>
            <p:nvPr/>
          </p:nvSpPr>
          <p:spPr bwMode="auto">
            <a:xfrm>
              <a:off x="3456" y="1056"/>
              <a:ext cx="960" cy="115"/>
            </a:xfrm>
            <a:prstGeom prst="rect">
              <a:avLst/>
            </a:prstGeom>
            <a:solidFill>
              <a:schemeClr val="bg1"/>
            </a:solidFill>
            <a:ln w="9525">
              <a:noFill/>
              <a:miter lim="800000"/>
              <a:headEnd/>
              <a:tailEnd/>
            </a:ln>
          </p:spPr>
          <p:txBody>
            <a:bodyPr lIns="0" tIns="0" rIns="0" bIns="0">
              <a:spAutoFit/>
            </a:bodyPr>
            <a:lstStyle/>
            <a:p>
              <a:pPr algn="ctr" eaLnBrk="1" hangingPunct="1"/>
              <a:r>
                <a:rPr kumimoji="1" lang="en-US" altLang="ja-JP" sz="1200" b="1">
                  <a:latin typeface="Tahoma" pitchFamily="34" charset="0"/>
                  <a:ea typeface="ＭＳ Ｐゴシック" pitchFamily="80" charset="-128"/>
                </a:rPr>
                <a:t>Protocols</a:t>
              </a:r>
            </a:p>
          </p:txBody>
        </p:sp>
        <p:sp>
          <p:nvSpPr>
            <p:cNvPr id="60425" name="Text Box 9"/>
            <p:cNvSpPr txBox="1">
              <a:spLocks noChangeArrowheads="1"/>
            </p:cNvSpPr>
            <p:nvPr/>
          </p:nvSpPr>
          <p:spPr bwMode="auto">
            <a:xfrm>
              <a:off x="384" y="1306"/>
              <a:ext cx="1008" cy="230"/>
            </a:xfrm>
            <a:prstGeom prst="rect">
              <a:avLst/>
            </a:prstGeom>
            <a:solidFill>
              <a:schemeClr val="bg1"/>
            </a:solidFill>
            <a:ln w="9525">
              <a:noFill/>
              <a:miter lim="800000"/>
              <a:headEnd/>
              <a:tailEnd/>
            </a:ln>
          </p:spPr>
          <p:txBody>
            <a:bodyPr lIns="0" tIns="0" rIns="0" bIns="0">
              <a:spAutoFit/>
            </a:bodyPr>
            <a:lstStyle/>
            <a:p>
              <a:pPr algn="ctr" eaLnBrk="1" hangingPunct="1"/>
              <a:r>
                <a:rPr kumimoji="1" lang="en-US" altLang="ja-JP" sz="1200" b="1">
                  <a:latin typeface="Tahoma" pitchFamily="34" charset="0"/>
                  <a:ea typeface="ＭＳ Ｐゴシック" pitchFamily="80" charset="-128"/>
                </a:rPr>
                <a:t>7</a:t>
              </a:r>
              <a:r>
                <a:rPr kumimoji="1" lang="en-US" altLang="ja-JP" sz="1200" b="1" baseline="30000">
                  <a:latin typeface="Tahoma" pitchFamily="34" charset="0"/>
                  <a:ea typeface="ＭＳ Ｐゴシック" pitchFamily="80" charset="-128"/>
                </a:rPr>
                <a:t>th</a:t>
              </a:r>
            </a:p>
            <a:p>
              <a:pPr algn="ctr" eaLnBrk="1" hangingPunct="1"/>
              <a:r>
                <a:rPr kumimoji="1" lang="en-US" altLang="ja-JP" sz="1200" b="1">
                  <a:latin typeface="Tahoma" pitchFamily="34" charset="0"/>
                  <a:ea typeface="ＭＳ Ｐゴシック" pitchFamily="80" charset="-128"/>
                </a:rPr>
                <a:t>Application Layer</a:t>
              </a:r>
            </a:p>
          </p:txBody>
        </p:sp>
        <p:sp>
          <p:nvSpPr>
            <p:cNvPr id="60426" name="Text Box 10"/>
            <p:cNvSpPr txBox="1">
              <a:spLocks noChangeArrowheads="1"/>
            </p:cNvSpPr>
            <p:nvPr/>
          </p:nvSpPr>
          <p:spPr bwMode="auto">
            <a:xfrm>
              <a:off x="384" y="1632"/>
              <a:ext cx="1008" cy="230"/>
            </a:xfrm>
            <a:prstGeom prst="rect">
              <a:avLst/>
            </a:prstGeom>
            <a:solidFill>
              <a:schemeClr val="bg1"/>
            </a:solidFill>
            <a:ln w="9525">
              <a:noFill/>
              <a:miter lim="800000"/>
              <a:headEnd/>
              <a:tailEnd/>
            </a:ln>
          </p:spPr>
          <p:txBody>
            <a:bodyPr lIns="0" tIns="0" rIns="0" bIns="0">
              <a:spAutoFit/>
            </a:bodyPr>
            <a:lstStyle/>
            <a:p>
              <a:pPr algn="ctr" eaLnBrk="1" hangingPunct="1"/>
              <a:r>
                <a:rPr kumimoji="1" lang="en-US" altLang="ja-JP" sz="1200" b="1">
                  <a:latin typeface="Tahoma" pitchFamily="34" charset="0"/>
                  <a:ea typeface="ＭＳ Ｐゴシック" pitchFamily="80" charset="-128"/>
                </a:rPr>
                <a:t>6</a:t>
              </a:r>
              <a:r>
                <a:rPr kumimoji="1" lang="en-US" altLang="ja-JP" sz="1200" b="1" baseline="30000">
                  <a:latin typeface="Tahoma" pitchFamily="34" charset="0"/>
                  <a:ea typeface="ＭＳ Ｐゴシック" pitchFamily="80" charset="-128"/>
                </a:rPr>
                <a:t>th</a:t>
              </a:r>
            </a:p>
            <a:p>
              <a:pPr algn="ctr" eaLnBrk="1" hangingPunct="1"/>
              <a:r>
                <a:rPr kumimoji="1" lang="en-US" altLang="ja-JP" sz="1200" b="1">
                  <a:latin typeface="Tahoma" pitchFamily="34" charset="0"/>
                  <a:ea typeface="ＭＳ Ｐゴシック" pitchFamily="80" charset="-128"/>
                </a:rPr>
                <a:t>Presentation Layer</a:t>
              </a:r>
            </a:p>
          </p:txBody>
        </p:sp>
        <p:sp>
          <p:nvSpPr>
            <p:cNvPr id="60427" name="Text Box 11"/>
            <p:cNvSpPr txBox="1">
              <a:spLocks noChangeArrowheads="1"/>
            </p:cNvSpPr>
            <p:nvPr/>
          </p:nvSpPr>
          <p:spPr bwMode="auto">
            <a:xfrm>
              <a:off x="384" y="1944"/>
              <a:ext cx="1008" cy="230"/>
            </a:xfrm>
            <a:prstGeom prst="rect">
              <a:avLst/>
            </a:prstGeom>
            <a:solidFill>
              <a:schemeClr val="bg1"/>
            </a:solidFill>
            <a:ln w="9525">
              <a:noFill/>
              <a:miter lim="800000"/>
              <a:headEnd/>
              <a:tailEnd/>
            </a:ln>
          </p:spPr>
          <p:txBody>
            <a:bodyPr lIns="0" tIns="0" rIns="0" bIns="0">
              <a:spAutoFit/>
            </a:bodyPr>
            <a:lstStyle/>
            <a:p>
              <a:pPr algn="ctr" eaLnBrk="1" hangingPunct="1"/>
              <a:r>
                <a:rPr kumimoji="1" lang="en-US" altLang="ja-JP" sz="1200" b="1">
                  <a:latin typeface="Tahoma" pitchFamily="34" charset="0"/>
                  <a:ea typeface="ＭＳ Ｐゴシック" pitchFamily="80" charset="-128"/>
                </a:rPr>
                <a:t>5</a:t>
              </a:r>
              <a:r>
                <a:rPr kumimoji="1" lang="en-US" altLang="ja-JP" sz="1200" b="1" baseline="30000">
                  <a:latin typeface="Tahoma" pitchFamily="34" charset="0"/>
                  <a:ea typeface="ＭＳ Ｐゴシック" pitchFamily="80" charset="-128"/>
                </a:rPr>
                <a:t>th</a:t>
              </a:r>
            </a:p>
            <a:p>
              <a:pPr algn="ctr" eaLnBrk="1" hangingPunct="1"/>
              <a:r>
                <a:rPr kumimoji="1" lang="en-US" altLang="ja-JP" sz="1200" b="1">
                  <a:latin typeface="Tahoma" pitchFamily="34" charset="0"/>
                  <a:ea typeface="ＭＳ Ｐゴシック" pitchFamily="80" charset="-128"/>
                </a:rPr>
                <a:t>Session Layer</a:t>
              </a:r>
            </a:p>
          </p:txBody>
        </p:sp>
        <p:sp>
          <p:nvSpPr>
            <p:cNvPr id="60428" name="Text Box 12"/>
            <p:cNvSpPr txBox="1">
              <a:spLocks noChangeArrowheads="1"/>
            </p:cNvSpPr>
            <p:nvPr/>
          </p:nvSpPr>
          <p:spPr bwMode="auto">
            <a:xfrm>
              <a:off x="384" y="2264"/>
              <a:ext cx="1008" cy="230"/>
            </a:xfrm>
            <a:prstGeom prst="rect">
              <a:avLst/>
            </a:prstGeom>
            <a:solidFill>
              <a:schemeClr val="bg1"/>
            </a:solidFill>
            <a:ln w="9525">
              <a:noFill/>
              <a:miter lim="800000"/>
              <a:headEnd/>
              <a:tailEnd/>
            </a:ln>
          </p:spPr>
          <p:txBody>
            <a:bodyPr lIns="0" tIns="0" rIns="0" bIns="0">
              <a:spAutoFit/>
            </a:bodyPr>
            <a:lstStyle/>
            <a:p>
              <a:pPr algn="ctr" eaLnBrk="1" hangingPunct="1"/>
              <a:r>
                <a:rPr kumimoji="1" lang="en-US" altLang="ja-JP" sz="1200" b="1">
                  <a:latin typeface="Tahoma" pitchFamily="34" charset="0"/>
                  <a:ea typeface="ＭＳ Ｐゴシック" pitchFamily="80" charset="-128"/>
                </a:rPr>
                <a:t>4</a:t>
              </a:r>
              <a:r>
                <a:rPr kumimoji="1" lang="en-US" altLang="ja-JP" sz="1200" b="1" baseline="30000">
                  <a:latin typeface="Tahoma" pitchFamily="34" charset="0"/>
                  <a:ea typeface="ＭＳ Ｐゴシック" pitchFamily="80" charset="-128"/>
                </a:rPr>
                <a:t>th</a:t>
              </a:r>
            </a:p>
            <a:p>
              <a:pPr algn="ctr" eaLnBrk="1" hangingPunct="1"/>
              <a:r>
                <a:rPr kumimoji="1" lang="en-US" altLang="ja-JP" sz="1200" b="1">
                  <a:latin typeface="Tahoma" pitchFamily="34" charset="0"/>
                  <a:ea typeface="ＭＳ Ｐゴシック" pitchFamily="80" charset="-128"/>
                </a:rPr>
                <a:t>Transport Layer</a:t>
              </a:r>
            </a:p>
          </p:txBody>
        </p:sp>
        <p:sp>
          <p:nvSpPr>
            <p:cNvPr id="60429" name="Text Box 13"/>
            <p:cNvSpPr txBox="1">
              <a:spLocks noChangeArrowheads="1"/>
            </p:cNvSpPr>
            <p:nvPr/>
          </p:nvSpPr>
          <p:spPr bwMode="auto">
            <a:xfrm>
              <a:off x="384" y="2592"/>
              <a:ext cx="1008" cy="230"/>
            </a:xfrm>
            <a:prstGeom prst="rect">
              <a:avLst/>
            </a:prstGeom>
            <a:solidFill>
              <a:schemeClr val="bg1"/>
            </a:solidFill>
            <a:ln w="9525">
              <a:noFill/>
              <a:miter lim="800000"/>
              <a:headEnd/>
              <a:tailEnd/>
            </a:ln>
          </p:spPr>
          <p:txBody>
            <a:bodyPr lIns="0" tIns="0" rIns="0" bIns="0">
              <a:spAutoFit/>
            </a:bodyPr>
            <a:lstStyle/>
            <a:p>
              <a:pPr algn="ctr" eaLnBrk="1" hangingPunct="1"/>
              <a:r>
                <a:rPr kumimoji="1" lang="en-US" altLang="ja-JP" sz="1200" b="1">
                  <a:latin typeface="Tahoma" pitchFamily="34" charset="0"/>
                  <a:ea typeface="ＭＳ Ｐゴシック" pitchFamily="80" charset="-128"/>
                </a:rPr>
                <a:t>3</a:t>
              </a:r>
              <a:r>
                <a:rPr kumimoji="1" lang="en-US" altLang="ja-JP" sz="1200" b="1" baseline="30000">
                  <a:latin typeface="Tahoma" pitchFamily="34" charset="0"/>
                  <a:ea typeface="ＭＳ Ｐゴシック" pitchFamily="80" charset="-128"/>
                </a:rPr>
                <a:t>rd</a:t>
              </a:r>
            </a:p>
            <a:p>
              <a:pPr algn="ctr" eaLnBrk="1" hangingPunct="1"/>
              <a:r>
                <a:rPr kumimoji="1" lang="en-US" altLang="ja-JP" sz="1200" b="1">
                  <a:latin typeface="Tahoma" pitchFamily="34" charset="0"/>
                  <a:ea typeface="ＭＳ Ｐゴシック" pitchFamily="80" charset="-128"/>
                </a:rPr>
                <a:t>Network Layer</a:t>
              </a:r>
            </a:p>
          </p:txBody>
        </p:sp>
        <p:sp>
          <p:nvSpPr>
            <p:cNvPr id="60430" name="Text Box 14"/>
            <p:cNvSpPr txBox="1">
              <a:spLocks noChangeArrowheads="1"/>
            </p:cNvSpPr>
            <p:nvPr/>
          </p:nvSpPr>
          <p:spPr bwMode="auto">
            <a:xfrm>
              <a:off x="384" y="2912"/>
              <a:ext cx="1008" cy="230"/>
            </a:xfrm>
            <a:prstGeom prst="rect">
              <a:avLst/>
            </a:prstGeom>
            <a:solidFill>
              <a:schemeClr val="bg1"/>
            </a:solidFill>
            <a:ln w="9525">
              <a:noFill/>
              <a:miter lim="800000"/>
              <a:headEnd/>
              <a:tailEnd/>
            </a:ln>
          </p:spPr>
          <p:txBody>
            <a:bodyPr lIns="0" tIns="0" rIns="0" bIns="0">
              <a:spAutoFit/>
            </a:bodyPr>
            <a:lstStyle/>
            <a:p>
              <a:pPr algn="ctr" eaLnBrk="1" hangingPunct="1"/>
              <a:r>
                <a:rPr kumimoji="1" lang="en-US" altLang="ja-JP" sz="1200" b="1">
                  <a:latin typeface="Tahoma" pitchFamily="34" charset="0"/>
                  <a:ea typeface="ＭＳ Ｐゴシック" pitchFamily="80" charset="-128"/>
                </a:rPr>
                <a:t>2</a:t>
              </a:r>
              <a:r>
                <a:rPr kumimoji="1" lang="en-US" altLang="ja-JP" sz="1200" b="1" baseline="30000">
                  <a:latin typeface="Tahoma" pitchFamily="34" charset="0"/>
                  <a:ea typeface="ＭＳ Ｐゴシック" pitchFamily="80" charset="-128"/>
                </a:rPr>
                <a:t>nd</a:t>
              </a:r>
            </a:p>
            <a:p>
              <a:pPr algn="ctr" eaLnBrk="1" hangingPunct="1"/>
              <a:r>
                <a:rPr kumimoji="1" lang="en-US" altLang="ja-JP" sz="1200" b="1">
                  <a:latin typeface="Tahoma" pitchFamily="34" charset="0"/>
                  <a:ea typeface="ＭＳ Ｐゴシック" pitchFamily="80" charset="-128"/>
                </a:rPr>
                <a:t>Link Layer</a:t>
              </a:r>
            </a:p>
          </p:txBody>
        </p:sp>
        <p:sp>
          <p:nvSpPr>
            <p:cNvPr id="60431" name="Text Box 15"/>
            <p:cNvSpPr txBox="1">
              <a:spLocks noChangeArrowheads="1"/>
            </p:cNvSpPr>
            <p:nvPr/>
          </p:nvSpPr>
          <p:spPr bwMode="auto">
            <a:xfrm>
              <a:off x="384" y="3248"/>
              <a:ext cx="1008" cy="230"/>
            </a:xfrm>
            <a:prstGeom prst="rect">
              <a:avLst/>
            </a:prstGeom>
            <a:solidFill>
              <a:schemeClr val="bg1"/>
            </a:solidFill>
            <a:ln w="9525">
              <a:noFill/>
              <a:miter lim="800000"/>
              <a:headEnd/>
              <a:tailEnd/>
            </a:ln>
          </p:spPr>
          <p:txBody>
            <a:bodyPr lIns="0" tIns="0" rIns="0" bIns="0">
              <a:spAutoFit/>
            </a:bodyPr>
            <a:lstStyle/>
            <a:p>
              <a:pPr algn="ctr" eaLnBrk="1" hangingPunct="1"/>
              <a:r>
                <a:rPr kumimoji="1" lang="en-US" altLang="ja-JP" sz="1200" b="1">
                  <a:latin typeface="Tahoma" pitchFamily="34" charset="0"/>
                  <a:ea typeface="ＭＳ Ｐゴシック" pitchFamily="80" charset="-128"/>
                </a:rPr>
                <a:t>1</a:t>
              </a:r>
              <a:r>
                <a:rPr kumimoji="1" lang="en-US" altLang="ja-JP" sz="1200" b="1" baseline="30000">
                  <a:latin typeface="Tahoma" pitchFamily="34" charset="0"/>
                  <a:ea typeface="ＭＳ Ｐゴシック" pitchFamily="80" charset="-128"/>
                </a:rPr>
                <a:t>st</a:t>
              </a:r>
            </a:p>
            <a:p>
              <a:pPr algn="ctr" eaLnBrk="1" hangingPunct="1"/>
              <a:r>
                <a:rPr kumimoji="1" lang="en-US" altLang="ja-JP" sz="1200" b="1">
                  <a:latin typeface="Tahoma" pitchFamily="34" charset="0"/>
                  <a:ea typeface="ＭＳ Ｐゴシック" pitchFamily="80" charset="-128"/>
                </a:rPr>
                <a:t>Physical Layer</a:t>
              </a:r>
            </a:p>
          </p:txBody>
        </p:sp>
        <p:sp>
          <p:nvSpPr>
            <p:cNvPr id="60432" name="Text Box 16"/>
            <p:cNvSpPr txBox="1">
              <a:spLocks noChangeArrowheads="1"/>
            </p:cNvSpPr>
            <p:nvPr/>
          </p:nvSpPr>
          <p:spPr bwMode="auto">
            <a:xfrm>
              <a:off x="1632" y="1679"/>
              <a:ext cx="960" cy="231"/>
            </a:xfrm>
            <a:prstGeom prst="rect">
              <a:avLst/>
            </a:prstGeom>
            <a:solidFill>
              <a:schemeClr val="bg1"/>
            </a:solidFill>
            <a:ln w="9525">
              <a:noFill/>
              <a:miter lim="800000"/>
              <a:headEnd/>
              <a:tailEnd/>
            </a:ln>
          </p:spPr>
          <p:txBody>
            <a:bodyPr tIns="91440" bIns="91440">
              <a:spAutoFit/>
            </a:bodyPr>
            <a:lstStyle/>
            <a:p>
              <a:pPr algn="ctr" eaLnBrk="1" hangingPunct="1"/>
              <a:r>
                <a:rPr kumimoji="1" lang="en-US" altLang="ja-JP" sz="1200" b="1">
                  <a:latin typeface="Tahoma" pitchFamily="34" charset="0"/>
                  <a:ea typeface="ＭＳ Ｐゴシック" pitchFamily="80" charset="-128"/>
                </a:rPr>
                <a:t>Application Layer</a:t>
              </a:r>
            </a:p>
          </p:txBody>
        </p:sp>
        <p:sp>
          <p:nvSpPr>
            <p:cNvPr id="60433" name="Text Box 17"/>
            <p:cNvSpPr txBox="1">
              <a:spLocks noChangeArrowheads="1"/>
            </p:cNvSpPr>
            <p:nvPr/>
          </p:nvSpPr>
          <p:spPr bwMode="auto">
            <a:xfrm>
              <a:off x="1632" y="2271"/>
              <a:ext cx="960" cy="231"/>
            </a:xfrm>
            <a:prstGeom prst="rect">
              <a:avLst/>
            </a:prstGeom>
            <a:solidFill>
              <a:schemeClr val="bg1"/>
            </a:solidFill>
            <a:ln w="9525">
              <a:noFill/>
              <a:miter lim="800000"/>
              <a:headEnd/>
              <a:tailEnd/>
            </a:ln>
          </p:spPr>
          <p:txBody>
            <a:bodyPr tIns="91440" bIns="91440">
              <a:spAutoFit/>
            </a:bodyPr>
            <a:lstStyle/>
            <a:p>
              <a:pPr algn="ctr" eaLnBrk="1" hangingPunct="1"/>
              <a:r>
                <a:rPr kumimoji="1" lang="en-US" altLang="ja-JP" sz="1200" b="1">
                  <a:latin typeface="Tahoma" pitchFamily="34" charset="0"/>
                  <a:ea typeface="ＭＳ Ｐゴシック" pitchFamily="80" charset="-128"/>
                </a:rPr>
                <a:t>Transport Layer</a:t>
              </a:r>
            </a:p>
          </p:txBody>
        </p:sp>
        <p:sp>
          <p:nvSpPr>
            <p:cNvPr id="60434" name="Text Box 18"/>
            <p:cNvSpPr txBox="1">
              <a:spLocks noChangeArrowheads="1"/>
            </p:cNvSpPr>
            <p:nvPr/>
          </p:nvSpPr>
          <p:spPr bwMode="auto">
            <a:xfrm>
              <a:off x="1632" y="2591"/>
              <a:ext cx="960" cy="231"/>
            </a:xfrm>
            <a:prstGeom prst="rect">
              <a:avLst/>
            </a:prstGeom>
            <a:solidFill>
              <a:schemeClr val="bg1"/>
            </a:solidFill>
            <a:ln w="9525">
              <a:noFill/>
              <a:miter lim="800000"/>
              <a:headEnd/>
              <a:tailEnd/>
            </a:ln>
          </p:spPr>
          <p:txBody>
            <a:bodyPr tIns="91440" bIns="91440">
              <a:spAutoFit/>
            </a:bodyPr>
            <a:lstStyle/>
            <a:p>
              <a:pPr algn="ctr" eaLnBrk="1" hangingPunct="1"/>
              <a:r>
                <a:rPr kumimoji="1" lang="en-US" altLang="ja-JP" sz="1200" b="1">
                  <a:latin typeface="Tahoma" pitchFamily="34" charset="0"/>
                  <a:ea typeface="ＭＳ Ｐゴシック" pitchFamily="80" charset="-128"/>
                </a:rPr>
                <a:t>Network Layer</a:t>
              </a:r>
            </a:p>
          </p:txBody>
        </p:sp>
        <p:sp>
          <p:nvSpPr>
            <p:cNvPr id="60435" name="Text Box 19"/>
            <p:cNvSpPr txBox="1">
              <a:spLocks noChangeArrowheads="1"/>
            </p:cNvSpPr>
            <p:nvPr/>
          </p:nvSpPr>
          <p:spPr bwMode="auto">
            <a:xfrm>
              <a:off x="1632" y="3096"/>
              <a:ext cx="960" cy="231"/>
            </a:xfrm>
            <a:prstGeom prst="rect">
              <a:avLst/>
            </a:prstGeom>
            <a:solidFill>
              <a:schemeClr val="bg1"/>
            </a:solidFill>
            <a:ln w="9525">
              <a:noFill/>
              <a:miter lim="800000"/>
              <a:headEnd/>
              <a:tailEnd/>
            </a:ln>
          </p:spPr>
          <p:txBody>
            <a:bodyPr tIns="91440" bIns="91440">
              <a:spAutoFit/>
            </a:bodyPr>
            <a:lstStyle/>
            <a:p>
              <a:pPr algn="ctr" eaLnBrk="1" hangingPunct="1"/>
              <a:r>
                <a:rPr kumimoji="1" lang="en-US" altLang="ja-JP" sz="1200" b="1">
                  <a:latin typeface="Tahoma" pitchFamily="34" charset="0"/>
                  <a:ea typeface="ＭＳ Ｐゴシック" pitchFamily="80" charset="-128"/>
                </a:rPr>
                <a:t>Link Layer</a:t>
              </a:r>
            </a:p>
          </p:txBody>
        </p:sp>
      </p:grpSp>
      <p:sp>
        <p:nvSpPr>
          <p:cNvPr id="60420" name="Text Box 20"/>
          <p:cNvSpPr txBox="1">
            <a:spLocks noChangeArrowheads="1"/>
          </p:cNvSpPr>
          <p:nvPr/>
        </p:nvSpPr>
        <p:spPr bwMode="auto">
          <a:xfrm>
            <a:off x="900113" y="5373688"/>
            <a:ext cx="7467600" cy="830997"/>
          </a:xfrm>
          <a:prstGeom prst="rect">
            <a:avLst/>
          </a:prstGeom>
          <a:noFill/>
          <a:ln w="9525">
            <a:noFill/>
            <a:miter lim="800000"/>
            <a:headEnd/>
            <a:tailEnd/>
          </a:ln>
        </p:spPr>
        <p:txBody>
          <a:bodyPr>
            <a:spAutoFit/>
          </a:bodyPr>
          <a:lstStyle/>
          <a:p>
            <a:pPr eaLnBrk="1" hangingPunct="1"/>
            <a:r>
              <a:rPr kumimoji="1" lang="en-US" altLang="ja-JP" sz="1200" b="1" dirty="0">
                <a:latin typeface="Tahoma" pitchFamily="34" charset="0"/>
                <a:ea typeface="ＭＳ Ｐゴシック" pitchFamily="80" charset="-128"/>
              </a:rPr>
              <a:t>Link Layer           : includes device driver and network interface card</a:t>
            </a:r>
          </a:p>
          <a:p>
            <a:pPr eaLnBrk="1" hangingPunct="1"/>
            <a:r>
              <a:rPr kumimoji="1" lang="en-US" altLang="ja-JP" sz="1200" b="1" dirty="0">
                <a:latin typeface="Tahoma" pitchFamily="34" charset="0"/>
                <a:ea typeface="ＭＳ Ｐゴシック" pitchFamily="80" charset="-128"/>
              </a:rPr>
              <a:t>Network Layer     : handles the movement of packets, i.e. Routing</a:t>
            </a:r>
          </a:p>
          <a:p>
            <a:pPr eaLnBrk="1" hangingPunct="1"/>
            <a:r>
              <a:rPr kumimoji="1" lang="en-US" altLang="ja-JP" sz="1200" b="1" dirty="0">
                <a:latin typeface="Tahoma" pitchFamily="34" charset="0"/>
                <a:ea typeface="ＭＳ Ｐゴシック" pitchFamily="80" charset="-128"/>
              </a:rPr>
              <a:t>Transport Layer   : provides a reliable flow of data between two hosts</a:t>
            </a:r>
          </a:p>
          <a:p>
            <a:pPr eaLnBrk="1" hangingPunct="1"/>
            <a:r>
              <a:rPr kumimoji="1" lang="en-US" altLang="ja-JP" sz="1200" b="1" dirty="0">
                <a:latin typeface="Tahoma" pitchFamily="34" charset="0"/>
                <a:ea typeface="ＭＳ Ｐゴシック" pitchFamily="80" charset="-128"/>
              </a:rPr>
              <a:t>Application Layer : handles the details of the particular application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050"/>
          <p:cNvSpPr>
            <a:spLocks noGrp="1" noChangeArrowheads="1"/>
          </p:cNvSpPr>
          <p:nvPr>
            <p:ph type="title"/>
          </p:nvPr>
        </p:nvSpPr>
        <p:spPr>
          <a:xfrm>
            <a:off x="685800" y="609600"/>
            <a:ext cx="7772400" cy="609600"/>
          </a:xfrm>
        </p:spPr>
        <p:txBody>
          <a:bodyPr>
            <a:normAutofit fontScale="90000"/>
          </a:bodyPr>
          <a:lstStyle/>
          <a:p>
            <a:r>
              <a:rPr lang="en-US" altLang="tr-TR" dirty="0" smtClean="0"/>
              <a:t>Protocols of TCP/IP Protocol Suite</a:t>
            </a:r>
          </a:p>
        </p:txBody>
      </p:sp>
      <p:pic>
        <p:nvPicPr>
          <p:cNvPr id="6147" name="Picture 2051"/>
          <p:cNvPicPr>
            <a:picLocks noGrp="1" noChangeAspect="1" noChangeArrowheads="1"/>
          </p:cNvPicPr>
          <p:nvPr>
            <p:ph type="body" idx="1"/>
          </p:nvPr>
        </p:nvPicPr>
        <p:blipFill>
          <a:blip r:embed="rId2"/>
          <a:srcRect/>
          <a:stretch>
            <a:fillRect/>
          </a:stretch>
        </p:blipFill>
        <p:spPr>
          <a:xfrm>
            <a:off x="609600" y="1600200"/>
            <a:ext cx="8077200" cy="4824413"/>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algn="just"/>
            <a:r>
              <a:rPr lang="en-US" dirty="0" smtClean="0"/>
              <a:t>SMTP stands for Simple Mail Transfer Protocol.</a:t>
            </a:r>
          </a:p>
          <a:p>
            <a:pPr algn="just"/>
            <a:r>
              <a:rPr lang="en-US" dirty="0" smtClean="0"/>
              <a:t>SMTP is a set of communication guidelines that allow software to transmit an electronic mail over the internet is called </a:t>
            </a:r>
            <a:r>
              <a:rPr lang="en-US" b="1" dirty="0" smtClean="0"/>
              <a:t>Simple Mail Transfer Protocol</a:t>
            </a:r>
            <a:r>
              <a:rPr lang="en-US" dirty="0" smtClean="0"/>
              <a:t>.</a:t>
            </a:r>
          </a:p>
          <a:p>
            <a:pPr algn="just"/>
            <a:r>
              <a:rPr lang="en-US" dirty="0" smtClean="0"/>
              <a:t>It is a program used for sending messages to other computer users based on e-mail addresses.</a:t>
            </a:r>
          </a:p>
          <a:p>
            <a:pPr algn="just"/>
            <a:r>
              <a:rPr lang="en-US" dirty="0" smtClean="0"/>
              <a:t>It provides a mail exchange between users on the same or different computers, and it also supports: </a:t>
            </a:r>
          </a:p>
          <a:p>
            <a:pPr lvl="1" algn="just"/>
            <a:r>
              <a:rPr lang="en-US" dirty="0" smtClean="0"/>
              <a:t>It can send a single message to one or more recipients.</a:t>
            </a:r>
          </a:p>
          <a:p>
            <a:pPr lvl="1" algn="just"/>
            <a:r>
              <a:rPr lang="en-US" dirty="0" smtClean="0"/>
              <a:t>Sending message can include text, voice, video or graphics.</a:t>
            </a:r>
          </a:p>
          <a:p>
            <a:pPr lvl="1" algn="just"/>
            <a:r>
              <a:rPr lang="en-US" dirty="0" smtClean="0"/>
              <a:t>It can also send the messages on networks outside the internet.</a:t>
            </a:r>
          </a:p>
          <a:p>
            <a:pPr algn="just"/>
            <a:r>
              <a:rPr lang="en-US" dirty="0" smtClean="0"/>
              <a:t>The main purpose of SMTP is used to set up communication rules between servers. The servers have a way of identifying themselves and announcing what kind of communication they are trying to perform. They also have a way of handling the errors such as incorrect email address. For example, if the recipient address is wrong, then receiving server reply with an error message of some kind.</a:t>
            </a:r>
          </a:p>
          <a:p>
            <a:pPr algn="just"/>
            <a:endParaRPr lang="en-US" dirty="0"/>
          </a:p>
        </p:txBody>
      </p:sp>
      <p:sp>
        <p:nvSpPr>
          <p:cNvPr id="5" name="Title 4"/>
          <p:cNvSpPr>
            <a:spLocks noGrp="1"/>
          </p:cNvSpPr>
          <p:nvPr>
            <p:ph type="title"/>
          </p:nvPr>
        </p:nvSpPr>
        <p:spPr>
          <a:prstGeom prst="rect">
            <a:avLst/>
          </a:prstGeom>
        </p:spPr>
        <p:txBody>
          <a:bodyPr wrap="none">
            <a:spAutoFit/>
          </a:bodyPr>
          <a:lstStyle/>
          <a:p>
            <a:r>
              <a:rPr lang="en-US" b="1" dirty="0" smtClean="0"/>
              <a:t>SMTP</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Protocols</a:t>
            </a:r>
            <a:endParaRPr lang="en-US" dirty="0"/>
          </a:p>
        </p:txBody>
      </p:sp>
      <p:sp>
        <p:nvSpPr>
          <p:cNvPr id="3" name="Content Placeholder 2"/>
          <p:cNvSpPr>
            <a:spLocks noGrp="1"/>
          </p:cNvSpPr>
          <p:nvPr>
            <p:ph idx="1"/>
          </p:nvPr>
        </p:nvSpPr>
        <p:spPr>
          <a:xfrm>
            <a:off x="457200" y="1600200"/>
            <a:ext cx="8186766" cy="4900634"/>
          </a:xfrm>
        </p:spPr>
        <p:txBody>
          <a:bodyPr>
            <a:normAutofit fontScale="92500" lnSpcReduction="20000"/>
          </a:bodyPr>
          <a:lstStyle/>
          <a:p>
            <a:pPr algn="just"/>
            <a:r>
              <a:rPr lang="en-US" b="1" dirty="0" smtClean="0"/>
              <a:t>Ethernet</a:t>
            </a:r>
            <a:r>
              <a:rPr lang="en-US" dirty="0" smtClean="0"/>
              <a:t> is a way of connecting computers together in a local area network or LAN. </a:t>
            </a:r>
          </a:p>
          <a:p>
            <a:pPr algn="just"/>
            <a:r>
              <a:rPr lang="en-US" dirty="0" smtClean="0"/>
              <a:t>It has been the most widely used method of linking computers together in LANs since the 1990s. The basic idea of its design is that multiple computers have access to it and can send data at any time.</a:t>
            </a:r>
          </a:p>
          <a:p>
            <a:pPr algn="just"/>
            <a:r>
              <a:rPr lang="en-US" dirty="0" smtClean="0"/>
              <a:t>The </a:t>
            </a:r>
            <a:r>
              <a:rPr lang="en-US" b="1" dirty="0" smtClean="0"/>
              <a:t>NDIS</a:t>
            </a:r>
            <a:r>
              <a:rPr lang="en-US" dirty="0" smtClean="0"/>
              <a:t> is a library of functions often referred to as a "wrapper" that hides the underlying complexity of the NIC hardware and serves as a standard interface for level 3 network </a:t>
            </a:r>
            <a:r>
              <a:rPr lang="en-US" b="1" dirty="0" smtClean="0"/>
              <a:t>protocol</a:t>
            </a:r>
            <a:r>
              <a:rPr lang="en-US" dirty="0" smtClean="0"/>
              <a:t> drivers and hardware level MAC drivers.</a:t>
            </a:r>
          </a:p>
          <a:p>
            <a:pPr algn="just"/>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Protocols</a:t>
            </a:r>
            <a:endParaRPr lang="en-US" dirty="0"/>
          </a:p>
        </p:txBody>
      </p:sp>
      <p:sp>
        <p:nvSpPr>
          <p:cNvPr id="3" name="Content Placeholder 2"/>
          <p:cNvSpPr>
            <a:spLocks noGrp="1"/>
          </p:cNvSpPr>
          <p:nvPr>
            <p:ph idx="1"/>
          </p:nvPr>
        </p:nvSpPr>
        <p:spPr>
          <a:xfrm>
            <a:off x="457200" y="1600200"/>
            <a:ext cx="8229600" cy="4686320"/>
          </a:xfrm>
        </p:spPr>
        <p:txBody>
          <a:bodyPr>
            <a:normAutofit fontScale="62500" lnSpcReduction="20000"/>
          </a:bodyPr>
          <a:lstStyle/>
          <a:p>
            <a:pPr algn="just"/>
            <a:r>
              <a:rPr lang="en-US" dirty="0" smtClean="0"/>
              <a:t>NFS, or Network File System, was </a:t>
            </a:r>
            <a:r>
              <a:rPr lang="en-US" dirty="0" smtClean="0">
                <a:hlinkClick r:id="rId2"/>
              </a:rPr>
              <a:t>designed in 1984 by Sun Microsystems</a:t>
            </a:r>
            <a:r>
              <a:rPr lang="en-US" dirty="0" smtClean="0"/>
              <a:t>. </a:t>
            </a:r>
          </a:p>
          <a:p>
            <a:pPr algn="just"/>
            <a:r>
              <a:rPr lang="en-US" dirty="0" smtClean="0"/>
              <a:t>This distributed file system protocol allows a user on a client computer to access files over a network in the same way they would access a local storage file. </a:t>
            </a:r>
          </a:p>
          <a:p>
            <a:pPr algn="just"/>
            <a:r>
              <a:rPr lang="en-US" dirty="0" smtClean="0"/>
              <a:t>Because it is an open standard, anyone can implement the protocol. </a:t>
            </a:r>
          </a:p>
          <a:p>
            <a:pPr algn="just"/>
            <a:r>
              <a:rPr lang="en-US" dirty="0" smtClean="0"/>
              <a:t>The </a:t>
            </a:r>
            <a:r>
              <a:rPr lang="en-US" b="1" dirty="0" smtClean="0"/>
              <a:t>Open Data-Link Interface</a:t>
            </a:r>
            <a:r>
              <a:rPr lang="en-US" dirty="0" smtClean="0"/>
              <a:t> (</a:t>
            </a:r>
            <a:r>
              <a:rPr lang="en-US" b="1" dirty="0" smtClean="0"/>
              <a:t>ODI</a:t>
            </a:r>
            <a:r>
              <a:rPr lang="en-US" dirty="0" smtClean="0"/>
              <a:t>), developed by </a:t>
            </a:r>
            <a:r>
              <a:rPr lang="en-US" dirty="0" smtClean="0">
                <a:hlinkClick r:id="rId3" tooltip="Apple Computer"/>
              </a:rPr>
              <a:t>Apple</a:t>
            </a:r>
            <a:r>
              <a:rPr lang="en-US" dirty="0" smtClean="0"/>
              <a:t> and </a:t>
            </a:r>
            <a:r>
              <a:rPr lang="en-US" dirty="0" smtClean="0">
                <a:hlinkClick r:id="rId4" tooltip="Novell"/>
              </a:rPr>
              <a:t>Novell</a:t>
            </a:r>
            <a:r>
              <a:rPr lang="en-US" dirty="0" smtClean="0"/>
              <a:t>, serves the same function as Microsoft and 3COM's </a:t>
            </a:r>
            <a:r>
              <a:rPr lang="en-US" dirty="0" smtClean="0">
                <a:hlinkClick r:id="rId5" tooltip="Network Driver Interface Specification"/>
              </a:rPr>
              <a:t>Network Driver Interface Specification</a:t>
            </a:r>
            <a:r>
              <a:rPr lang="en-US" dirty="0" smtClean="0"/>
              <a:t> (NDIS). </a:t>
            </a:r>
          </a:p>
          <a:p>
            <a:pPr algn="just"/>
            <a:r>
              <a:rPr lang="en-US" dirty="0" smtClean="0"/>
              <a:t>Originally, ODI was written for </a:t>
            </a:r>
            <a:r>
              <a:rPr lang="en-US" dirty="0" smtClean="0">
                <a:hlinkClick r:id="rId6" tooltip="NetWare"/>
              </a:rPr>
              <a:t>NetWare</a:t>
            </a:r>
            <a:r>
              <a:rPr lang="en-US" dirty="0" smtClean="0"/>
              <a:t> and </a:t>
            </a:r>
            <a:r>
              <a:rPr lang="en-US" dirty="0" smtClean="0">
                <a:hlinkClick r:id="rId7"/>
              </a:rPr>
              <a:t>Macintosh</a:t>
            </a:r>
            <a:r>
              <a:rPr lang="en-US" dirty="0" smtClean="0"/>
              <a:t> environments.</a:t>
            </a:r>
          </a:p>
          <a:p>
            <a:pPr algn="just"/>
            <a:r>
              <a:rPr lang="en-US" dirty="0" smtClean="0"/>
              <a:t> Like NDIS, ODI provides rules that establish a vendor-neutral interface between the protocol stack and the adapter driver. It resides in Layer 2, the Data Link layer, of the </a:t>
            </a:r>
            <a:r>
              <a:rPr lang="en-US" dirty="0" smtClean="0">
                <a:hlinkClick r:id="rId8" tooltip="OSI model"/>
              </a:rPr>
              <a:t>OSI model</a:t>
            </a:r>
            <a:r>
              <a:rPr lang="en-US" dirty="0" smtClean="0"/>
              <a:t>. This interface also enables one or more network drivers to support one or more </a:t>
            </a:r>
            <a:r>
              <a:rPr lang="en-US" dirty="0" smtClean="0">
                <a:hlinkClick r:id="rId9" tooltip="Protocol stack"/>
              </a:rPr>
              <a:t>protocol stacks</a:t>
            </a:r>
            <a:endParaRPr lang="en-US"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HTTP?</a:t>
            </a:r>
            <a:br>
              <a:rPr lang="en-US" b="1" dirty="0" smtClean="0"/>
            </a:br>
            <a:endParaRPr lang="en-US" dirty="0"/>
          </a:p>
        </p:txBody>
      </p:sp>
      <p:sp>
        <p:nvSpPr>
          <p:cNvPr id="3" name="Content Placeholder 2"/>
          <p:cNvSpPr>
            <a:spLocks noGrp="1"/>
          </p:cNvSpPr>
          <p:nvPr>
            <p:ph idx="1"/>
          </p:nvPr>
        </p:nvSpPr>
        <p:spPr>
          <a:xfrm>
            <a:off x="457200" y="1142984"/>
            <a:ext cx="8258204" cy="5143536"/>
          </a:xfrm>
        </p:spPr>
        <p:txBody>
          <a:bodyPr>
            <a:normAutofit fontScale="70000" lnSpcReduction="20000"/>
          </a:bodyPr>
          <a:lstStyle/>
          <a:p>
            <a:pPr algn="just"/>
            <a:r>
              <a:rPr lang="en-US" dirty="0" smtClean="0"/>
              <a:t>An HTTP stands for Hypertext Transfer Protocol. </a:t>
            </a:r>
          </a:p>
          <a:p>
            <a:pPr algn="just"/>
            <a:r>
              <a:rPr lang="en-US" dirty="0" smtClean="0"/>
              <a:t>The HTTP protocol provides communication between different communication systems. </a:t>
            </a:r>
          </a:p>
          <a:p>
            <a:pPr algn="just"/>
            <a:r>
              <a:rPr lang="en-US" dirty="0" smtClean="0"/>
              <a:t>When the user makes an HTTP request on the browser, then the </a:t>
            </a:r>
            <a:r>
              <a:rPr lang="en-US" dirty="0" err="1" smtClean="0"/>
              <a:t>webserver</a:t>
            </a:r>
            <a:r>
              <a:rPr lang="en-US" dirty="0" smtClean="0"/>
              <a:t> sends the requested data to the user in the form of web pages.</a:t>
            </a:r>
          </a:p>
          <a:p>
            <a:pPr algn="just"/>
            <a:r>
              <a:rPr lang="en-US" dirty="0" smtClean="0"/>
              <a:t> In short, we can say that the HTTP protocol allows us to transfer the data from the server to the client.</a:t>
            </a:r>
          </a:p>
          <a:p>
            <a:pPr algn="just"/>
            <a:r>
              <a:rPr lang="en-US" dirty="0" smtClean="0"/>
              <a:t>An </a:t>
            </a:r>
            <a:r>
              <a:rPr lang="en-US" dirty="0" smtClean="0">
                <a:hlinkClick r:id="rId2"/>
              </a:rPr>
              <a:t>HTTP</a:t>
            </a:r>
            <a:r>
              <a:rPr lang="en-US" dirty="0" smtClean="0"/>
              <a:t> is an application layer protocol that comes above the </a:t>
            </a:r>
            <a:r>
              <a:rPr lang="en-US" dirty="0" smtClean="0">
                <a:hlinkClick r:id="rId3"/>
              </a:rPr>
              <a:t>TCP layer</a:t>
            </a:r>
            <a:r>
              <a:rPr lang="en-US" dirty="0" smtClean="0"/>
              <a:t>. It has provided some standard rules to the web browsers and servers, which they can use to communicate with each other.</a:t>
            </a:r>
          </a:p>
          <a:p>
            <a:pPr algn="just"/>
            <a:r>
              <a:rPr lang="en-US" dirty="0" smtClean="0"/>
              <a:t>An </a:t>
            </a:r>
            <a:r>
              <a:rPr lang="en-US" dirty="0" smtClean="0">
                <a:hlinkClick r:id="rId4"/>
              </a:rPr>
              <a:t>HTTP</a:t>
            </a:r>
            <a:r>
              <a:rPr lang="en-US" dirty="0" smtClean="0"/>
              <a:t> is a stateless protocol as each transaction is executed separately without having any knowledge of the previous transactions, which means that once the transaction is completed between the web browser and the server, the connection gets lost.</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HTTPS?</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The full form of HTTPS is Hypertext Transfer Protocol Secure. The </a:t>
            </a:r>
            <a:r>
              <a:rPr lang="en-US" dirty="0" smtClean="0">
                <a:hlinkClick r:id="rId2"/>
              </a:rPr>
              <a:t>HTTP</a:t>
            </a:r>
            <a:r>
              <a:rPr lang="en-US" dirty="0" smtClean="0"/>
              <a:t> protocol does not provide the security of the data, while HTTPs ensures the security of the data. </a:t>
            </a:r>
          </a:p>
          <a:p>
            <a:pPr algn="just"/>
            <a:r>
              <a:rPr lang="en-US" dirty="0" smtClean="0"/>
              <a:t>Therefore, we can say that HTTPS is a secure version of the HTTP protocol. This protocol allows transferring the data in an encrypted form. </a:t>
            </a:r>
          </a:p>
          <a:p>
            <a:pPr algn="just"/>
            <a:r>
              <a:rPr lang="en-US" dirty="0" smtClean="0"/>
              <a:t>The use of HTTPS protocol is mainly required where we need to enter the bank account details. The HTTPS protocol is mainly used where we require to enter the login credentials.</a:t>
            </a:r>
          </a:p>
          <a:p>
            <a:pPr algn="just"/>
            <a:endParaRPr lang="en-US" dirty="0" smtClean="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FTP</a:t>
            </a:r>
            <a:br>
              <a:rPr lang="en-US" b="1" dirty="0" smtClean="0"/>
            </a:br>
            <a:endParaRPr lang="en-US" dirty="0"/>
          </a:p>
        </p:txBody>
      </p:sp>
      <p:sp>
        <p:nvSpPr>
          <p:cNvPr id="3" name="Content Placeholder 2"/>
          <p:cNvSpPr>
            <a:spLocks noGrp="1"/>
          </p:cNvSpPr>
          <p:nvPr>
            <p:ph idx="1"/>
          </p:nvPr>
        </p:nvSpPr>
        <p:spPr/>
        <p:txBody>
          <a:bodyPr>
            <a:normAutofit fontScale="92500"/>
          </a:bodyPr>
          <a:lstStyle/>
          <a:p>
            <a:pPr algn="just"/>
            <a:r>
              <a:rPr lang="en-US" dirty="0" smtClean="0"/>
              <a:t>FTP stands for File transfer protocol.</a:t>
            </a:r>
          </a:p>
          <a:p>
            <a:pPr algn="just"/>
            <a:r>
              <a:rPr lang="en-US" dirty="0" smtClean="0"/>
              <a:t>FTP is a standard internet protocol provided by TCP/IP used for transmitting the files from one host to another.</a:t>
            </a:r>
          </a:p>
          <a:p>
            <a:pPr algn="just"/>
            <a:r>
              <a:rPr lang="en-US" dirty="0" smtClean="0"/>
              <a:t>It is mainly used for transferring the web page files from their creator to the computer that acts as a server for other computers on the internet.</a:t>
            </a:r>
          </a:p>
          <a:p>
            <a:pPr algn="just"/>
            <a:r>
              <a:rPr lang="en-US" dirty="0" smtClean="0"/>
              <a:t>It is also used for downloading the files to computer from other servers.</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:TCP&amp;UDP</a:t>
            </a:r>
            <a:endParaRPr lang="en-US" dirty="0"/>
          </a:p>
        </p:txBody>
      </p:sp>
      <p:pic>
        <p:nvPicPr>
          <p:cNvPr id="57346" name="Picture 2"/>
          <p:cNvPicPr>
            <a:picLocks noGrp="1" noChangeAspect="1" noChangeArrowheads="1"/>
          </p:cNvPicPr>
          <p:nvPr>
            <p:ph idx="1"/>
          </p:nvPr>
        </p:nvPicPr>
        <p:blipFill>
          <a:blip r:embed="rId2"/>
          <a:srcRect/>
          <a:stretch>
            <a:fillRect/>
          </a:stretch>
        </p:blipFill>
        <p:spPr bwMode="auto">
          <a:xfrm>
            <a:off x="1714481" y="1600200"/>
            <a:ext cx="5332226" cy="4525963"/>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p:cNvSpPr>
            <a:spLocks noGrp="1" noChangeArrowheads="1"/>
          </p:cNvSpPr>
          <p:nvPr>
            <p:ph type="title"/>
          </p:nvPr>
        </p:nvSpPr>
        <p:spPr>
          <a:xfrm>
            <a:off x="539750" y="836613"/>
            <a:ext cx="8229600" cy="1095375"/>
          </a:xfrm>
        </p:spPr>
        <p:txBody>
          <a:bodyPr/>
          <a:lstStyle/>
          <a:p>
            <a:pPr eaLnBrk="1" hangingPunct="1"/>
            <a:r>
              <a:rPr lang="en-US" smtClean="0"/>
              <a:t>What is “THE MODEL?”</a:t>
            </a:r>
          </a:p>
        </p:txBody>
      </p:sp>
      <p:sp>
        <p:nvSpPr>
          <p:cNvPr id="13315" name="Rectangle 3"/>
          <p:cNvSpPr>
            <a:spLocks noGrp="1" noChangeArrowheads="1"/>
          </p:cNvSpPr>
          <p:nvPr>
            <p:ph idx="1"/>
          </p:nvPr>
        </p:nvSpPr>
        <p:spPr>
          <a:xfrm>
            <a:off x="611188" y="2000241"/>
            <a:ext cx="8229600" cy="4286280"/>
          </a:xfrm>
        </p:spPr>
        <p:txBody>
          <a:bodyPr/>
          <a:lstStyle/>
          <a:p>
            <a:pPr eaLnBrk="1" hangingPunct="1">
              <a:lnSpc>
                <a:spcPct val="80000"/>
              </a:lnSpc>
            </a:pPr>
            <a:r>
              <a:rPr lang="en-US" sz="2400" dirty="0" smtClean="0"/>
              <a:t>Commonly referred to as the OSI reference model.</a:t>
            </a:r>
          </a:p>
          <a:p>
            <a:pPr eaLnBrk="1" hangingPunct="1">
              <a:lnSpc>
                <a:spcPct val="80000"/>
              </a:lnSpc>
            </a:pPr>
            <a:endParaRPr lang="en-US" sz="2400" dirty="0" smtClean="0"/>
          </a:p>
          <a:p>
            <a:pPr eaLnBrk="1" hangingPunct="1">
              <a:lnSpc>
                <a:spcPct val="80000"/>
              </a:lnSpc>
            </a:pPr>
            <a:r>
              <a:rPr lang="en-US" sz="2400" dirty="0" smtClean="0"/>
              <a:t>The OSI model</a:t>
            </a:r>
          </a:p>
          <a:p>
            <a:pPr lvl="1" eaLnBrk="1" hangingPunct="1">
              <a:lnSpc>
                <a:spcPct val="80000"/>
              </a:lnSpc>
            </a:pPr>
            <a:r>
              <a:rPr lang="en-US" sz="2000" dirty="0" smtClean="0"/>
              <a:t> is a theoretical blueprint that helps us understand how data gets from one user’s computer to another.</a:t>
            </a:r>
          </a:p>
          <a:p>
            <a:pPr lvl="1" eaLnBrk="1" hangingPunct="1">
              <a:lnSpc>
                <a:spcPct val="80000"/>
              </a:lnSpc>
            </a:pPr>
            <a:endParaRPr lang="en-US" sz="2000" dirty="0" smtClean="0"/>
          </a:p>
          <a:p>
            <a:pPr lvl="1" eaLnBrk="1" hangingPunct="1">
              <a:lnSpc>
                <a:spcPct val="80000"/>
              </a:lnSpc>
            </a:pPr>
            <a:r>
              <a:rPr lang="en-US" sz="2000" dirty="0" smtClean="0"/>
              <a:t>It is also a model that helps develop standards so that all of our hardware and software talks nicely to each other.</a:t>
            </a:r>
          </a:p>
          <a:p>
            <a:pPr lvl="1" eaLnBrk="1" hangingPunct="1">
              <a:lnSpc>
                <a:spcPct val="80000"/>
              </a:lnSpc>
            </a:pPr>
            <a:endParaRPr lang="en-US" sz="2000" dirty="0" smtClean="0"/>
          </a:p>
          <a:p>
            <a:pPr lvl="1" eaLnBrk="1" hangingPunct="1">
              <a:lnSpc>
                <a:spcPct val="80000"/>
              </a:lnSpc>
            </a:pPr>
            <a:r>
              <a:rPr lang="en-US" sz="2000" dirty="0" smtClean="0"/>
              <a:t>It aids standardization of networking technologies by providing an organized structure for hardware and software developers to follow, to insure there products are compatible with current and future technologies.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:TCP&amp;UDP</a:t>
            </a:r>
            <a:endParaRPr lang="en-US" dirty="0"/>
          </a:p>
        </p:txBody>
      </p:sp>
      <p:pic>
        <p:nvPicPr>
          <p:cNvPr id="58370" name="Picture 2"/>
          <p:cNvPicPr>
            <a:picLocks noGrp="1" noChangeAspect="1" noChangeArrowheads="1"/>
          </p:cNvPicPr>
          <p:nvPr>
            <p:ph idx="1"/>
          </p:nvPr>
        </p:nvPicPr>
        <p:blipFill>
          <a:blip r:embed="rId2"/>
          <a:srcRect/>
          <a:stretch>
            <a:fillRect/>
          </a:stretch>
        </p:blipFill>
        <p:spPr bwMode="auto">
          <a:xfrm>
            <a:off x="1762125" y="2224881"/>
            <a:ext cx="5619750" cy="32766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E:\B.Tech WT\InternetHistory_Timeline_003.png"/>
          <p:cNvPicPr>
            <a:picLocks noGrp="1" noChangeAspect="1" noChangeArrowheads="1"/>
          </p:cNvPicPr>
          <p:nvPr>
            <p:ph idx="1"/>
          </p:nvPr>
        </p:nvPicPr>
        <p:blipFill>
          <a:blip r:embed="rId2" cstate="print"/>
          <a:srcRect/>
          <a:stretch>
            <a:fillRect/>
          </a:stretch>
        </p:blipFill>
        <p:spPr bwMode="auto">
          <a:xfrm>
            <a:off x="762000" y="322060"/>
            <a:ext cx="7239000" cy="607874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Grp="1" noChangeArrowheads="1"/>
          </p:cNvSpPr>
          <p:nvPr>
            <p:ph type="title"/>
          </p:nvPr>
        </p:nvSpPr>
        <p:spPr>
          <a:xfrm>
            <a:off x="1042988" y="836613"/>
            <a:ext cx="8458200" cy="914400"/>
          </a:xfrm>
        </p:spPr>
        <p:txBody>
          <a:bodyPr/>
          <a:lstStyle/>
          <a:p>
            <a:pPr eaLnBrk="1" hangingPunct="1"/>
            <a:r>
              <a:rPr lang="en-US" dirty="0" smtClean="0"/>
              <a:t>Layers </a:t>
            </a:r>
            <a:endParaRPr lang="en-US" sz="2800" dirty="0" smtClean="0"/>
          </a:p>
        </p:txBody>
      </p:sp>
      <p:sp>
        <p:nvSpPr>
          <p:cNvPr id="18435" name="Text Box 4"/>
          <p:cNvSpPr txBox="1">
            <a:spLocks noChangeArrowheads="1"/>
          </p:cNvSpPr>
          <p:nvPr/>
        </p:nvSpPr>
        <p:spPr bwMode="auto">
          <a:xfrm>
            <a:off x="827088" y="2000240"/>
            <a:ext cx="7531126" cy="4031873"/>
          </a:xfrm>
          <a:prstGeom prst="rect">
            <a:avLst/>
          </a:prstGeom>
          <a:noFill/>
          <a:ln w="9525">
            <a:noFill/>
            <a:miter lim="800000"/>
            <a:headEnd/>
            <a:tailEnd/>
          </a:ln>
        </p:spPr>
        <p:txBody>
          <a:bodyPr wrap="square">
            <a:spAutoFit/>
          </a:bodyPr>
          <a:lstStyle/>
          <a:p>
            <a:pPr eaLnBrk="1" hangingPunct="1">
              <a:spcBef>
                <a:spcPct val="20000"/>
              </a:spcBef>
              <a:buFontTx/>
              <a:buChar char="•"/>
            </a:pPr>
            <a:r>
              <a:rPr lang="en-US" sz="2000" dirty="0" smtClean="0">
                <a:latin typeface="Times New Roman" pitchFamily="18" charset="0"/>
              </a:rPr>
              <a:t>Physical </a:t>
            </a:r>
            <a:r>
              <a:rPr lang="en-US" sz="2000" dirty="0">
                <a:latin typeface="Times New Roman" pitchFamily="18" charset="0"/>
              </a:rPr>
              <a:t>Layer</a:t>
            </a:r>
          </a:p>
          <a:p>
            <a:pPr lvl="1" eaLnBrk="1" hangingPunct="1">
              <a:spcBef>
                <a:spcPct val="20000"/>
              </a:spcBef>
              <a:buFontTx/>
              <a:buChar char="–"/>
            </a:pPr>
            <a:r>
              <a:rPr lang="en-US" sz="2000" dirty="0">
                <a:latin typeface="Times New Roman" pitchFamily="18" charset="0"/>
              </a:rPr>
              <a:t>Describes physical aspects of network: cards, wires, etc</a:t>
            </a:r>
          </a:p>
          <a:p>
            <a:pPr lvl="1" eaLnBrk="1" hangingPunct="1">
              <a:spcBef>
                <a:spcPct val="20000"/>
              </a:spcBef>
              <a:buFontTx/>
              <a:buChar char="–"/>
            </a:pPr>
            <a:r>
              <a:rPr lang="en-US" sz="2000" dirty="0">
                <a:latin typeface="Times New Roman" pitchFamily="18" charset="0"/>
              </a:rPr>
              <a:t>Specifies interconnect topologies and </a:t>
            </a:r>
            <a:r>
              <a:rPr lang="en-US" sz="2000" dirty="0" smtClean="0">
                <a:latin typeface="Times New Roman" pitchFamily="18" charset="0"/>
              </a:rPr>
              <a:t>devices</a:t>
            </a:r>
          </a:p>
          <a:p>
            <a:pPr>
              <a:spcBef>
                <a:spcPct val="20000"/>
              </a:spcBef>
              <a:buFontTx/>
              <a:buChar char="•"/>
            </a:pPr>
            <a:r>
              <a:rPr lang="en-US" sz="2000" dirty="0" smtClean="0">
                <a:latin typeface="Times New Roman" pitchFamily="18" charset="0"/>
              </a:rPr>
              <a:t>Data-Link</a:t>
            </a:r>
          </a:p>
          <a:p>
            <a:pPr lvl="1" eaLnBrk="1" hangingPunct="1">
              <a:spcBef>
                <a:spcPct val="20000"/>
              </a:spcBef>
              <a:buFontTx/>
              <a:buChar char="–"/>
            </a:pPr>
            <a:r>
              <a:rPr lang="en-US" sz="2000" dirty="0" smtClean="0">
                <a:latin typeface="Times New Roman" pitchFamily="18" charset="0"/>
              </a:rPr>
              <a:t>Works with Network Layer to translate logical addresses (IP) into hardware addresses (MAC) for transmission</a:t>
            </a:r>
          </a:p>
          <a:p>
            <a:pPr lvl="1" eaLnBrk="1" hangingPunct="1">
              <a:spcBef>
                <a:spcPct val="20000"/>
              </a:spcBef>
              <a:buFontTx/>
              <a:buChar char="–"/>
            </a:pPr>
            <a:r>
              <a:rPr lang="en-US" sz="2000" dirty="0" smtClean="0">
                <a:latin typeface="Times New Roman" pitchFamily="18" charset="0"/>
              </a:rPr>
              <a:t>Defines a single link protocol for transfer between two nodes</a:t>
            </a:r>
            <a:endParaRPr lang="en-US" sz="2000" b="1" dirty="0">
              <a:latin typeface="Times New Roman" pitchFamily="18" charset="0"/>
            </a:endParaRPr>
          </a:p>
          <a:p>
            <a:pPr>
              <a:spcBef>
                <a:spcPct val="20000"/>
              </a:spcBef>
              <a:buFontTx/>
              <a:buChar char="•"/>
            </a:pPr>
            <a:r>
              <a:rPr lang="en-US" sz="2000" dirty="0">
                <a:latin typeface="Times New Roman" pitchFamily="18" charset="0"/>
              </a:rPr>
              <a:t>  Network Layer</a:t>
            </a:r>
          </a:p>
          <a:p>
            <a:pPr lvl="1" eaLnBrk="1" hangingPunct="1">
              <a:spcBef>
                <a:spcPct val="20000"/>
              </a:spcBef>
              <a:buFontTx/>
              <a:buChar char="–"/>
            </a:pPr>
            <a:r>
              <a:rPr lang="en-US" sz="2000" dirty="0">
                <a:latin typeface="Times New Roman" pitchFamily="18" charset="0"/>
              </a:rPr>
              <a:t>Defines a standard method for operating between nodes</a:t>
            </a:r>
          </a:p>
          <a:p>
            <a:pPr lvl="1" eaLnBrk="1" hangingPunct="1">
              <a:spcBef>
                <a:spcPct val="20000"/>
              </a:spcBef>
              <a:buFontTx/>
              <a:buChar char="–"/>
            </a:pPr>
            <a:r>
              <a:rPr lang="en-US" sz="2000" dirty="0">
                <a:latin typeface="Times New Roman" pitchFamily="18" charset="0"/>
              </a:rPr>
              <a:t>Address scheme is defined (IP)</a:t>
            </a:r>
          </a:p>
          <a:p>
            <a:pPr lvl="1" eaLnBrk="1" hangingPunct="1">
              <a:spcBef>
                <a:spcPct val="20000"/>
              </a:spcBef>
              <a:buFontTx/>
              <a:buChar char="–"/>
            </a:pPr>
            <a:r>
              <a:rPr lang="en-US" sz="2000" dirty="0">
                <a:latin typeface="Times New Roman" pitchFamily="18" charset="0"/>
              </a:rPr>
              <a:t>Accounts for varying </a:t>
            </a:r>
            <a:r>
              <a:rPr lang="en-US" sz="2000" dirty="0" smtClean="0">
                <a:latin typeface="Times New Roman" pitchFamily="18" charset="0"/>
              </a:rPr>
              <a:t>topologies  </a:t>
            </a:r>
            <a:endParaRPr lang="en-US" sz="2000" dirty="0">
              <a:latin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2"/>
          <p:cNvSpPr>
            <a:spLocks noGrp="1" noChangeArrowheads="1"/>
          </p:cNvSpPr>
          <p:nvPr>
            <p:ph type="title"/>
          </p:nvPr>
        </p:nvSpPr>
        <p:spPr>
          <a:xfrm>
            <a:off x="1042988" y="333375"/>
            <a:ext cx="7772400" cy="914400"/>
          </a:xfrm>
        </p:spPr>
        <p:txBody>
          <a:bodyPr/>
          <a:lstStyle/>
          <a:p>
            <a:pPr eaLnBrk="1" hangingPunct="1"/>
            <a:r>
              <a:rPr lang="en-US" smtClean="0"/>
              <a:t>What Each Layer Does</a:t>
            </a:r>
          </a:p>
        </p:txBody>
      </p:sp>
      <p:pic>
        <p:nvPicPr>
          <p:cNvPr id="22531" name="Picture 3" descr="7layers"/>
          <p:cNvPicPr>
            <a:picLocks noChangeAspect="1" noChangeArrowheads="1"/>
          </p:cNvPicPr>
          <p:nvPr/>
        </p:nvPicPr>
        <p:blipFill>
          <a:blip r:embed="rId3"/>
          <a:srcRect/>
          <a:stretch>
            <a:fillRect/>
          </a:stretch>
        </p:blipFill>
        <p:spPr bwMode="auto">
          <a:xfrm>
            <a:off x="714348" y="1285860"/>
            <a:ext cx="7772400" cy="4692650"/>
          </a:xfrm>
          <a:prstGeom prst="rect">
            <a:avLst/>
          </a:prstGeom>
          <a:solidFill>
            <a:schemeClr val="bg1"/>
          </a:solidFill>
          <a:ln w="9525">
            <a:noFill/>
            <a:miter lim="800000"/>
            <a:headEnd/>
            <a:tailEnd/>
          </a:ln>
        </p:spPr>
      </p:pic>
      <p:sp>
        <p:nvSpPr>
          <p:cNvPr id="22532" name="Text Box 5"/>
          <p:cNvSpPr txBox="1">
            <a:spLocks noChangeArrowheads="1"/>
          </p:cNvSpPr>
          <p:nvPr/>
        </p:nvSpPr>
        <p:spPr bwMode="auto">
          <a:xfrm>
            <a:off x="7924800" y="5257800"/>
            <a:ext cx="457200" cy="703263"/>
          </a:xfrm>
          <a:prstGeom prst="rect">
            <a:avLst/>
          </a:prstGeom>
          <a:noFill/>
          <a:ln w="9525">
            <a:noFill/>
            <a:miter lim="800000"/>
            <a:headEnd/>
            <a:tailEnd/>
          </a:ln>
        </p:spPr>
        <p:txBody>
          <a:bodyPr>
            <a:spAutoFit/>
          </a:bodyPr>
          <a:lstStyle/>
          <a:p>
            <a:pPr eaLnBrk="1" hangingPunct="1">
              <a:spcBef>
                <a:spcPct val="50000"/>
              </a:spcBef>
            </a:pPr>
            <a:endParaRPr lang="en-US" sz="2400" baseline="30000">
              <a:latin typeface="Times New Roman" pitchFamily="18" charset="0"/>
            </a:endParaRPr>
          </a:p>
          <a:p>
            <a:pPr eaLnBrk="1" hangingPunct="1">
              <a:spcBef>
                <a:spcPct val="50000"/>
              </a:spcBef>
            </a:pPr>
            <a:r>
              <a:rPr lang="en-US" sz="2400" baseline="30000">
                <a:latin typeface="Times New Roman" pitchFamily="18" charset="0"/>
              </a:rPr>
              <a:t>2</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7" name="Picture 6" descr="layer7"/>
          <p:cNvPicPr>
            <a:picLocks noGrp="1" noChangeAspect="1" noChangeArrowheads="1"/>
          </p:cNvPicPr>
          <p:nvPr>
            <p:ph type="clipArt" sz="half" idx="1"/>
          </p:nvPr>
        </p:nvPicPr>
        <p:blipFill>
          <a:blip r:embed="rId3"/>
          <a:srcRect/>
          <a:stretch>
            <a:fillRect/>
          </a:stretch>
        </p:blipFill>
        <p:spPr>
          <a:xfrm>
            <a:off x="4121150" y="836613"/>
            <a:ext cx="4665692" cy="5521345"/>
          </a:xfrm>
        </p:spPr>
      </p:pic>
      <p:sp>
        <p:nvSpPr>
          <p:cNvPr id="23554" name="Rectangle 3"/>
          <p:cNvSpPr>
            <a:spLocks noGrp="1" noChangeArrowheads="1"/>
          </p:cNvSpPr>
          <p:nvPr>
            <p:ph type="body" sz="half" idx="2"/>
          </p:nvPr>
        </p:nvSpPr>
        <p:spPr>
          <a:xfrm>
            <a:off x="0" y="2708275"/>
            <a:ext cx="4230688" cy="2359025"/>
          </a:xfrm>
        </p:spPr>
        <p:txBody>
          <a:bodyPr/>
          <a:lstStyle/>
          <a:p>
            <a:pPr eaLnBrk="1" hangingPunct="1"/>
            <a:r>
              <a:rPr lang="en-US" sz="1800" smtClean="0"/>
              <a:t>Gives end-user applications access to network resources</a:t>
            </a:r>
          </a:p>
          <a:p>
            <a:pPr eaLnBrk="1" hangingPunct="1"/>
            <a:endParaRPr lang="en-US" sz="1800" smtClean="0"/>
          </a:p>
          <a:p>
            <a:pPr eaLnBrk="1" hangingPunct="1"/>
            <a:r>
              <a:rPr lang="en-US" sz="1800" smtClean="0"/>
              <a:t>Where is it on my computer?</a:t>
            </a:r>
          </a:p>
          <a:p>
            <a:pPr lvl="1" eaLnBrk="1" hangingPunct="1"/>
            <a:r>
              <a:rPr lang="en-US" sz="1800" smtClean="0"/>
              <a:t>Workstation or Server Service in MS Windows</a:t>
            </a:r>
          </a:p>
        </p:txBody>
      </p:sp>
      <p:sp>
        <p:nvSpPr>
          <p:cNvPr id="23555" name="AutoShape 4" descr="layer7"/>
          <p:cNvSpPr>
            <a:spLocks noChangeAspect="1" noChangeArrowheads="1"/>
          </p:cNvSpPr>
          <p:nvPr/>
        </p:nvSpPr>
        <p:spPr bwMode="auto">
          <a:xfrm>
            <a:off x="2714625" y="1989138"/>
            <a:ext cx="3714750" cy="2879725"/>
          </a:xfrm>
          <a:prstGeom prst="rect">
            <a:avLst/>
          </a:prstGeom>
          <a:noFill/>
          <a:ln w="9525">
            <a:noFill/>
            <a:miter lim="800000"/>
            <a:headEnd/>
            <a:tailEnd/>
          </a:ln>
        </p:spPr>
        <p:txBody>
          <a:bodyPr/>
          <a:lstStyle/>
          <a:p>
            <a:endParaRPr lang="en-US"/>
          </a:p>
        </p:txBody>
      </p:sp>
      <p:sp>
        <p:nvSpPr>
          <p:cNvPr id="23556" name="AutoShape 5" descr="layer7"/>
          <p:cNvSpPr>
            <a:spLocks noChangeAspect="1" noChangeArrowheads="1"/>
          </p:cNvSpPr>
          <p:nvPr/>
        </p:nvSpPr>
        <p:spPr bwMode="auto">
          <a:xfrm>
            <a:off x="2714625" y="1989138"/>
            <a:ext cx="3714750" cy="2879725"/>
          </a:xfrm>
          <a:prstGeom prst="rect">
            <a:avLst/>
          </a:prstGeom>
          <a:noFill/>
          <a:ln w="9525">
            <a:noFill/>
            <a:miter lim="800000"/>
            <a:headEnd/>
            <a:tailEnd/>
          </a:ln>
        </p:spPr>
        <p:txBody>
          <a:bodyPr/>
          <a:lstStyle/>
          <a:p>
            <a:pPr algn="ctr" eaLnBrk="1" hangingPunct="1"/>
            <a:r>
              <a:rPr lang="en-US" sz="2400">
                <a:latin typeface="Times New Roman" pitchFamily="18" charset="0"/>
              </a:rPr>
              <a:t> </a:t>
            </a:r>
          </a:p>
        </p:txBody>
      </p:sp>
      <p:sp>
        <p:nvSpPr>
          <p:cNvPr id="23558" name="Text Box 7"/>
          <p:cNvSpPr txBox="1">
            <a:spLocks noChangeArrowheads="1"/>
          </p:cNvSpPr>
          <p:nvPr/>
        </p:nvSpPr>
        <p:spPr bwMode="auto">
          <a:xfrm>
            <a:off x="6172200" y="5486400"/>
            <a:ext cx="549275" cy="290513"/>
          </a:xfrm>
          <a:prstGeom prst="rect">
            <a:avLst/>
          </a:prstGeom>
          <a:noFill/>
          <a:ln w="9525">
            <a:noFill/>
            <a:miter lim="800000"/>
            <a:headEnd/>
            <a:tailEnd/>
          </a:ln>
        </p:spPr>
        <p:txBody>
          <a:bodyPr>
            <a:spAutoFit/>
          </a:bodyPr>
          <a:lstStyle/>
          <a:p>
            <a:pPr eaLnBrk="1" hangingPunct="1">
              <a:spcBef>
                <a:spcPct val="50000"/>
              </a:spcBef>
            </a:pPr>
            <a:r>
              <a:rPr lang="en-US" sz="2000" baseline="30000">
                <a:solidFill>
                  <a:srgbClr val="3333CC"/>
                </a:solidFill>
                <a:latin typeface="Times New Roman" pitchFamily="18" charset="0"/>
              </a:rPr>
              <a:t>3</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p:cNvSpPr>
            <a:spLocks noGrp="1" noChangeArrowheads="1"/>
          </p:cNvSpPr>
          <p:nvPr>
            <p:ph type="title"/>
          </p:nvPr>
        </p:nvSpPr>
        <p:spPr>
          <a:xfrm>
            <a:off x="2428860" y="214290"/>
            <a:ext cx="6429420" cy="698523"/>
          </a:xfrm>
        </p:spPr>
        <p:txBody>
          <a:bodyPr>
            <a:normAutofit fontScale="90000"/>
          </a:bodyPr>
          <a:lstStyle/>
          <a:p>
            <a:pPr eaLnBrk="1" hangingPunct="1"/>
            <a:r>
              <a:rPr lang="en-US" dirty="0" smtClean="0"/>
              <a:t>Presentation Layer</a:t>
            </a:r>
          </a:p>
        </p:txBody>
      </p:sp>
      <p:pic>
        <p:nvPicPr>
          <p:cNvPr id="24579" name="Picture 4" descr="layer6"/>
          <p:cNvPicPr>
            <a:picLocks noGrp="1" noChangeAspect="1" noChangeArrowheads="1"/>
          </p:cNvPicPr>
          <p:nvPr>
            <p:ph type="clipArt" sz="half" idx="1"/>
          </p:nvPr>
        </p:nvPicPr>
        <p:blipFill>
          <a:blip r:embed="rId3"/>
          <a:srcRect/>
          <a:stretch>
            <a:fillRect/>
          </a:stretch>
        </p:blipFill>
        <p:spPr>
          <a:xfrm>
            <a:off x="2555875" y="1268413"/>
            <a:ext cx="5076825" cy="5181600"/>
          </a:xfrm>
        </p:spPr>
      </p:pic>
      <p:sp>
        <p:nvSpPr>
          <p:cNvPr id="24580" name="Text Box 5"/>
          <p:cNvSpPr txBox="1">
            <a:spLocks noChangeArrowheads="1"/>
          </p:cNvSpPr>
          <p:nvPr/>
        </p:nvSpPr>
        <p:spPr bwMode="auto">
          <a:xfrm>
            <a:off x="6172200" y="5410200"/>
            <a:ext cx="549275" cy="290513"/>
          </a:xfrm>
          <a:prstGeom prst="rect">
            <a:avLst/>
          </a:prstGeom>
          <a:noFill/>
          <a:ln w="9525">
            <a:noFill/>
            <a:miter lim="800000"/>
            <a:headEnd/>
            <a:tailEnd/>
          </a:ln>
        </p:spPr>
        <p:txBody>
          <a:bodyPr>
            <a:spAutoFit/>
          </a:bodyPr>
          <a:lstStyle/>
          <a:p>
            <a:pPr eaLnBrk="1" hangingPunct="1">
              <a:spcBef>
                <a:spcPct val="50000"/>
              </a:spcBef>
            </a:pPr>
            <a:r>
              <a:rPr lang="en-US" sz="2000" baseline="30000">
                <a:solidFill>
                  <a:srgbClr val="33CCFF"/>
                </a:solidFill>
                <a:latin typeface="Times New Roman" pitchFamily="18" charset="0"/>
              </a:rPr>
              <a:t>3</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2"/>
          <p:cNvSpPr>
            <a:spLocks noGrp="1" noChangeArrowheads="1"/>
          </p:cNvSpPr>
          <p:nvPr>
            <p:ph type="title"/>
          </p:nvPr>
        </p:nvSpPr>
        <p:spPr>
          <a:xfrm>
            <a:off x="755650" y="500042"/>
            <a:ext cx="6959622" cy="714380"/>
          </a:xfrm>
        </p:spPr>
        <p:txBody>
          <a:bodyPr>
            <a:normAutofit fontScale="90000"/>
          </a:bodyPr>
          <a:lstStyle/>
          <a:p>
            <a:pPr eaLnBrk="1" hangingPunct="1"/>
            <a:r>
              <a:rPr lang="en-US" dirty="0" smtClean="0"/>
              <a:t>Session Layer</a:t>
            </a:r>
          </a:p>
        </p:txBody>
      </p:sp>
      <p:pic>
        <p:nvPicPr>
          <p:cNvPr id="25604" name="Picture 4" descr="layer5"/>
          <p:cNvPicPr>
            <a:picLocks noGrp="1" noChangeAspect="1" noChangeArrowheads="1"/>
          </p:cNvPicPr>
          <p:nvPr>
            <p:ph type="clipArt" sz="half" idx="1"/>
          </p:nvPr>
        </p:nvPicPr>
        <p:blipFill>
          <a:blip r:embed="rId3"/>
          <a:srcRect/>
          <a:stretch>
            <a:fillRect/>
          </a:stretch>
        </p:blipFill>
        <p:spPr>
          <a:xfrm>
            <a:off x="4859338" y="1268413"/>
            <a:ext cx="4070380" cy="4953000"/>
          </a:xfrm>
        </p:spPr>
      </p:pic>
      <p:sp>
        <p:nvSpPr>
          <p:cNvPr id="25603" name="Rectangle 3"/>
          <p:cNvSpPr>
            <a:spLocks noGrp="1" noChangeArrowheads="1"/>
          </p:cNvSpPr>
          <p:nvPr>
            <p:ph type="body" sz="half" idx="2"/>
          </p:nvPr>
        </p:nvSpPr>
        <p:spPr>
          <a:xfrm>
            <a:off x="1311275" y="2443163"/>
            <a:ext cx="3432175" cy="2603500"/>
          </a:xfrm>
        </p:spPr>
        <p:txBody>
          <a:bodyPr/>
          <a:lstStyle/>
          <a:p>
            <a:pPr eaLnBrk="1" hangingPunct="1">
              <a:lnSpc>
                <a:spcPct val="90000"/>
              </a:lnSpc>
            </a:pPr>
            <a:r>
              <a:rPr lang="en-US" sz="1800" smtClean="0"/>
              <a:t>Allows applications to maintain an ongoing session</a:t>
            </a:r>
          </a:p>
          <a:p>
            <a:pPr eaLnBrk="1" hangingPunct="1">
              <a:lnSpc>
                <a:spcPct val="90000"/>
              </a:lnSpc>
              <a:buFont typeface="Wingdings" pitchFamily="2" charset="2"/>
              <a:buNone/>
            </a:pPr>
            <a:endParaRPr lang="en-US" sz="1800" smtClean="0"/>
          </a:p>
          <a:p>
            <a:pPr eaLnBrk="1" hangingPunct="1">
              <a:lnSpc>
                <a:spcPct val="90000"/>
              </a:lnSpc>
            </a:pPr>
            <a:r>
              <a:rPr lang="en-US" sz="1800" smtClean="0"/>
              <a:t>Where is it on my computer?</a:t>
            </a:r>
          </a:p>
          <a:p>
            <a:pPr lvl="1" eaLnBrk="1" hangingPunct="1">
              <a:lnSpc>
                <a:spcPct val="90000"/>
              </a:lnSpc>
            </a:pPr>
            <a:r>
              <a:rPr lang="en-US" sz="1800" smtClean="0"/>
              <a:t>Workstation and Server Service (MS)</a:t>
            </a:r>
          </a:p>
          <a:p>
            <a:pPr lvl="1" eaLnBrk="1" hangingPunct="1">
              <a:lnSpc>
                <a:spcPct val="90000"/>
              </a:lnSpc>
            </a:pPr>
            <a:r>
              <a:rPr lang="en-US" sz="1800" smtClean="0"/>
              <a:t>Windows Client for NetWare (NetWare)</a:t>
            </a:r>
          </a:p>
        </p:txBody>
      </p:sp>
      <p:sp>
        <p:nvSpPr>
          <p:cNvPr id="25605" name="Text Box 5"/>
          <p:cNvSpPr txBox="1">
            <a:spLocks noChangeArrowheads="1"/>
          </p:cNvSpPr>
          <p:nvPr/>
        </p:nvSpPr>
        <p:spPr bwMode="auto">
          <a:xfrm>
            <a:off x="6172200" y="5257800"/>
            <a:ext cx="549275" cy="290513"/>
          </a:xfrm>
          <a:prstGeom prst="rect">
            <a:avLst/>
          </a:prstGeom>
          <a:noFill/>
          <a:ln w="9525">
            <a:noFill/>
            <a:miter lim="800000"/>
            <a:headEnd/>
            <a:tailEnd/>
          </a:ln>
        </p:spPr>
        <p:txBody>
          <a:bodyPr>
            <a:spAutoFit/>
          </a:bodyPr>
          <a:lstStyle/>
          <a:p>
            <a:pPr eaLnBrk="1" hangingPunct="1">
              <a:spcBef>
                <a:spcPct val="50000"/>
              </a:spcBef>
            </a:pPr>
            <a:r>
              <a:rPr lang="en-US" sz="2000" baseline="30000">
                <a:solidFill>
                  <a:srgbClr val="33CCFF"/>
                </a:solidFill>
                <a:latin typeface="Times New Roman" pitchFamily="18" charset="0"/>
              </a:rPr>
              <a:t>3</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p:cNvSpPr>
            <a:spLocks noGrp="1" noChangeArrowheads="1"/>
          </p:cNvSpPr>
          <p:nvPr>
            <p:ph type="title"/>
          </p:nvPr>
        </p:nvSpPr>
        <p:spPr>
          <a:xfrm>
            <a:off x="468313" y="908050"/>
            <a:ext cx="7772400" cy="838200"/>
          </a:xfrm>
        </p:spPr>
        <p:txBody>
          <a:bodyPr/>
          <a:lstStyle/>
          <a:p>
            <a:pPr eaLnBrk="1" hangingPunct="1"/>
            <a:r>
              <a:rPr lang="en-US" smtClean="0"/>
              <a:t>Transport Layer</a:t>
            </a:r>
          </a:p>
        </p:txBody>
      </p:sp>
      <p:pic>
        <p:nvPicPr>
          <p:cNvPr id="26628" name="Picture 4" descr="layer4"/>
          <p:cNvPicPr>
            <a:picLocks noGrp="1" noChangeAspect="1" noChangeArrowheads="1"/>
          </p:cNvPicPr>
          <p:nvPr>
            <p:ph type="clipArt" sz="half" idx="1"/>
          </p:nvPr>
        </p:nvPicPr>
        <p:blipFill>
          <a:blip r:embed="rId3"/>
          <a:srcRect/>
          <a:stretch>
            <a:fillRect/>
          </a:stretch>
        </p:blipFill>
        <p:spPr>
          <a:xfrm>
            <a:off x="4716463" y="1052513"/>
            <a:ext cx="4427537" cy="5029200"/>
          </a:xfrm>
        </p:spPr>
      </p:pic>
      <p:sp>
        <p:nvSpPr>
          <p:cNvPr id="26627" name="Rectangle 3"/>
          <p:cNvSpPr>
            <a:spLocks noGrp="1" noChangeArrowheads="1"/>
          </p:cNvSpPr>
          <p:nvPr>
            <p:ph type="body" sz="half" idx="2"/>
          </p:nvPr>
        </p:nvSpPr>
        <p:spPr>
          <a:xfrm>
            <a:off x="1054100" y="2505075"/>
            <a:ext cx="3373438" cy="3371850"/>
          </a:xfrm>
        </p:spPr>
        <p:txBody>
          <a:bodyPr/>
          <a:lstStyle/>
          <a:p>
            <a:pPr eaLnBrk="1" hangingPunct="1"/>
            <a:r>
              <a:rPr lang="en-US" sz="1800" smtClean="0"/>
              <a:t>Provides reliable data delivery</a:t>
            </a:r>
          </a:p>
          <a:p>
            <a:pPr eaLnBrk="1" hangingPunct="1"/>
            <a:r>
              <a:rPr lang="en-US" sz="1800" smtClean="0"/>
              <a:t>It’s the TCP in TCP/IP</a:t>
            </a:r>
          </a:p>
          <a:p>
            <a:pPr eaLnBrk="1" hangingPunct="1">
              <a:buFont typeface="Wingdings" pitchFamily="2" charset="2"/>
              <a:buNone/>
            </a:pPr>
            <a:endParaRPr lang="en-US" sz="1800" smtClean="0"/>
          </a:p>
          <a:p>
            <a:pPr eaLnBrk="1" hangingPunct="1"/>
            <a:r>
              <a:rPr lang="en-US" sz="1800" smtClean="0"/>
              <a:t>Receives info from upper layers and segments it into packets</a:t>
            </a:r>
          </a:p>
          <a:p>
            <a:pPr eaLnBrk="1" hangingPunct="1">
              <a:buFont typeface="Wingdings" pitchFamily="2" charset="2"/>
              <a:buNone/>
            </a:pPr>
            <a:endParaRPr lang="en-US" sz="1800" smtClean="0"/>
          </a:p>
          <a:p>
            <a:pPr eaLnBrk="1" hangingPunct="1"/>
            <a:r>
              <a:rPr lang="en-US" sz="1800" smtClean="0"/>
              <a:t>Can provide error detection and correction</a:t>
            </a:r>
          </a:p>
        </p:txBody>
      </p:sp>
      <p:sp>
        <p:nvSpPr>
          <p:cNvPr id="26629" name="Text Box 5"/>
          <p:cNvSpPr txBox="1">
            <a:spLocks noChangeArrowheads="1"/>
          </p:cNvSpPr>
          <p:nvPr/>
        </p:nvSpPr>
        <p:spPr bwMode="auto">
          <a:xfrm>
            <a:off x="6096000" y="5410200"/>
            <a:ext cx="549275" cy="290513"/>
          </a:xfrm>
          <a:prstGeom prst="rect">
            <a:avLst/>
          </a:prstGeom>
          <a:noFill/>
          <a:ln w="9525">
            <a:noFill/>
            <a:miter lim="800000"/>
            <a:headEnd/>
            <a:tailEnd/>
          </a:ln>
        </p:spPr>
        <p:txBody>
          <a:bodyPr>
            <a:spAutoFit/>
          </a:bodyPr>
          <a:lstStyle/>
          <a:p>
            <a:pPr eaLnBrk="1" hangingPunct="1">
              <a:spcBef>
                <a:spcPct val="50000"/>
              </a:spcBef>
            </a:pPr>
            <a:r>
              <a:rPr lang="en-US" sz="2000" baseline="30000">
                <a:solidFill>
                  <a:srgbClr val="33CCFF"/>
                </a:solidFill>
                <a:latin typeface="Times New Roman" pitchFamily="18" charset="0"/>
              </a:rPr>
              <a:t>3</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446CEF139A574A9B083C57F3B11932" ma:contentTypeVersion="13" ma:contentTypeDescription="Create a new document." ma:contentTypeScope="" ma:versionID="73121225bf3cc5230d4cb0466c03a849">
  <xsd:schema xmlns:xsd="http://www.w3.org/2001/XMLSchema" xmlns:xs="http://www.w3.org/2001/XMLSchema" xmlns:p="http://schemas.microsoft.com/office/2006/metadata/properties" xmlns:ns2="147cfbcc-6963-49a1-8878-0efa28665213" xmlns:ns3="08d94fdf-b342-4279-8130-62ef4a5bfb49" targetNamespace="http://schemas.microsoft.com/office/2006/metadata/properties" ma:root="true" ma:fieldsID="a8fcfc4669ef8662207f6d7f1c9f3f35" ns2:_="" ns3:_="">
    <xsd:import namespace="147cfbcc-6963-49a1-8878-0efa28665213"/>
    <xsd:import namespace="08d94fdf-b342-4279-8130-62ef4a5bfb4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ServiceDateTaken"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7cfbcc-6963-49a1-8878-0efa286652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8d94fdf-b342-4279-8130-62ef4a5bfb4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05EC541-64F0-4317-833B-9E7EBE8FE82D}"/>
</file>

<file path=customXml/itemProps2.xml><?xml version="1.0" encoding="utf-8"?>
<ds:datastoreItem xmlns:ds="http://schemas.openxmlformats.org/officeDocument/2006/customXml" ds:itemID="{5EC8876C-9334-47DB-AF72-7CD2B8242E8C}"/>
</file>

<file path=customXml/itemProps3.xml><?xml version="1.0" encoding="utf-8"?>
<ds:datastoreItem xmlns:ds="http://schemas.openxmlformats.org/officeDocument/2006/customXml" ds:itemID="{2C3CF759-DB1F-4AA8-8B58-343614BEBB80}"/>
</file>

<file path=docProps/app.xml><?xml version="1.0" encoding="utf-8"?>
<Properties xmlns="http://schemas.openxmlformats.org/officeDocument/2006/extended-properties" xmlns:vt="http://schemas.openxmlformats.org/officeDocument/2006/docPropsVTypes">
  <Template/>
  <TotalTime>1171</TotalTime>
  <Words>1586</Words>
  <Application>Microsoft PowerPoint</Application>
  <PresentationFormat>On-screen Show (4:3)</PresentationFormat>
  <Paragraphs>222</Paragraphs>
  <Slides>31</Slides>
  <Notes>21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Office Theme</vt:lpstr>
      <vt:lpstr>Worksheet</vt:lpstr>
      <vt:lpstr>Internet Protocols &amp; Networked computing</vt:lpstr>
      <vt:lpstr>The OSI Model</vt:lpstr>
      <vt:lpstr>What is “THE MODEL?”</vt:lpstr>
      <vt:lpstr>Layers </vt:lpstr>
      <vt:lpstr>What Each Layer Does</vt:lpstr>
      <vt:lpstr>Slide 6</vt:lpstr>
      <vt:lpstr>Presentation Layer</vt:lpstr>
      <vt:lpstr>Session Layer</vt:lpstr>
      <vt:lpstr>Transport Layer</vt:lpstr>
      <vt:lpstr>Network Layer</vt:lpstr>
      <vt:lpstr>Data Link Layer</vt:lpstr>
      <vt:lpstr>Physical Layer</vt:lpstr>
      <vt:lpstr>Physical Layer </vt:lpstr>
      <vt:lpstr>How Does It All Work Together</vt:lpstr>
      <vt:lpstr>Slide 15</vt:lpstr>
      <vt:lpstr>Slide 16</vt:lpstr>
      <vt:lpstr>Protocols at the application layer</vt:lpstr>
      <vt:lpstr>Protocols at the transport layer</vt:lpstr>
      <vt:lpstr>Protocol at the network layer</vt:lpstr>
      <vt:lpstr>Slide 20</vt:lpstr>
      <vt:lpstr>  Comparing TCP/IP with OSI</vt:lpstr>
      <vt:lpstr>Protocols of TCP/IP Protocol Suite</vt:lpstr>
      <vt:lpstr>SMTP</vt:lpstr>
      <vt:lpstr>Protocols</vt:lpstr>
      <vt:lpstr>Protocols</vt:lpstr>
      <vt:lpstr>What is HTTP? </vt:lpstr>
      <vt:lpstr>What is HTTPS? </vt:lpstr>
      <vt:lpstr>FTP </vt:lpstr>
      <vt:lpstr>Difference :TCP&amp;UDP</vt:lpstr>
      <vt:lpstr>Difference :TCP&amp;UDP</vt:lpstr>
      <vt:lpstr>Slide 31</vt:lpstr>
    </vt:vector>
  </TitlesOfParts>
  <Company>Goldsmiths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OSI Reference Model</dc:title>
  <dc:creator>Department of Computing</dc:creator>
  <cp:lastModifiedBy>ANAND</cp:lastModifiedBy>
  <cp:revision>33</cp:revision>
  <dcterms:created xsi:type="dcterms:W3CDTF">2009-01-26T21:29:39Z</dcterms:created>
  <dcterms:modified xsi:type="dcterms:W3CDTF">2021-07-06T05:56:32Z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0x01010002446CEF139A574A9B083C57F3B11932</vt:lpwstr>
  </property>
</Properties>
</file>