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326" r:id="rId3"/>
    <p:sldId id="327" r:id="rId4"/>
    <p:sldId id="494" r:id="rId5"/>
    <p:sldId id="495" r:id="rId6"/>
    <p:sldId id="259" r:id="rId7"/>
    <p:sldId id="265" r:id="rId8"/>
    <p:sldId id="266" r:id="rId9"/>
    <p:sldId id="261" r:id="rId10"/>
    <p:sldId id="260" r:id="rId11"/>
    <p:sldId id="262" r:id="rId12"/>
    <p:sldId id="267" r:id="rId13"/>
    <p:sldId id="268" r:id="rId14"/>
    <p:sldId id="270" r:id="rId15"/>
    <p:sldId id="273" r:id="rId16"/>
    <p:sldId id="274" r:id="rId17"/>
    <p:sldId id="276" r:id="rId18"/>
    <p:sldId id="277" r:id="rId19"/>
    <p:sldId id="278" r:id="rId20"/>
    <p:sldId id="279" r:id="rId21"/>
    <p:sldId id="280" r:id="rId22"/>
    <p:sldId id="281" r:id="rId23"/>
    <p:sldId id="282" r:id="rId24"/>
    <p:sldId id="284" r:id="rId25"/>
    <p:sldId id="285" r:id="rId26"/>
    <p:sldId id="286" r:id="rId27"/>
    <p:sldId id="287" r:id="rId28"/>
    <p:sldId id="288" r:id="rId29"/>
    <p:sldId id="289" r:id="rId30"/>
    <p:sldId id="290" r:id="rId31"/>
    <p:sldId id="291" r:id="rId32"/>
    <p:sldId id="292" r:id="rId33"/>
    <p:sldId id="293" r:id="rId34"/>
    <p:sldId id="329" r:id="rId35"/>
    <p:sldId id="330" r:id="rId36"/>
    <p:sldId id="331" r:id="rId37"/>
    <p:sldId id="328" r:id="rId38"/>
    <p:sldId id="295" r:id="rId39"/>
    <p:sldId id="332" r:id="rId40"/>
    <p:sldId id="296" r:id="rId41"/>
    <p:sldId id="297" r:id="rId42"/>
    <p:sldId id="298" r:id="rId43"/>
    <p:sldId id="336" r:id="rId44"/>
    <p:sldId id="294" r:id="rId45"/>
    <p:sldId id="299" r:id="rId46"/>
    <p:sldId id="300" r:id="rId47"/>
    <p:sldId id="301" r:id="rId48"/>
    <p:sldId id="337" r:id="rId49"/>
    <p:sldId id="339" r:id="rId50"/>
    <p:sldId id="338" r:id="rId51"/>
    <p:sldId id="340" r:id="rId52"/>
    <p:sldId id="341" r:id="rId53"/>
    <p:sldId id="302" r:id="rId54"/>
    <p:sldId id="303" r:id="rId55"/>
    <p:sldId id="309" r:id="rId56"/>
    <p:sldId id="310" r:id="rId57"/>
    <p:sldId id="311" r:id="rId58"/>
    <p:sldId id="342" r:id="rId59"/>
    <p:sldId id="343" r:id="rId60"/>
    <p:sldId id="344" r:id="rId61"/>
    <p:sldId id="345" r:id="rId62"/>
    <p:sldId id="346" r:id="rId63"/>
    <p:sldId id="347" r:id="rId64"/>
    <p:sldId id="348" r:id="rId65"/>
    <p:sldId id="497" r:id="rId66"/>
    <p:sldId id="498" r:id="rId67"/>
    <p:sldId id="499" r:id="rId68"/>
    <p:sldId id="500" r:id="rId69"/>
    <p:sldId id="502" r:id="rId70"/>
    <p:sldId id="503" r:id="rId71"/>
    <p:sldId id="504" r:id="rId72"/>
    <p:sldId id="505" r:id="rId73"/>
    <p:sldId id="507" r:id="rId74"/>
    <p:sldId id="506" r:id="rId75"/>
    <p:sldId id="508" r:id="rId76"/>
    <p:sldId id="509" r:id="rId77"/>
    <p:sldId id="510" r:id="rId78"/>
    <p:sldId id="511" r:id="rId79"/>
    <p:sldId id="512" r:id="rId80"/>
    <p:sldId id="513" r:id="rId81"/>
    <p:sldId id="514" r:id="rId8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Arial" charset="0"/>
      </a:defRPr>
    </a:lvl1pPr>
    <a:lvl2pPr marL="457200" algn="l" rtl="0" fontAlgn="base">
      <a:spcBef>
        <a:spcPct val="0"/>
      </a:spcBef>
      <a:spcAft>
        <a:spcPct val="0"/>
      </a:spcAft>
      <a:defRPr sz="2400" kern="1200">
        <a:solidFill>
          <a:schemeClr val="tx1"/>
        </a:solidFill>
        <a:latin typeface="Tahoma" pitchFamily="34" charset="0"/>
        <a:ea typeface="+mn-ea"/>
        <a:cs typeface="Arial" charset="0"/>
      </a:defRPr>
    </a:lvl2pPr>
    <a:lvl3pPr marL="914400" algn="l" rtl="0" fontAlgn="base">
      <a:spcBef>
        <a:spcPct val="0"/>
      </a:spcBef>
      <a:spcAft>
        <a:spcPct val="0"/>
      </a:spcAft>
      <a:defRPr sz="2400" kern="1200">
        <a:solidFill>
          <a:schemeClr val="tx1"/>
        </a:solidFill>
        <a:latin typeface="Tahoma" pitchFamily="34" charset="0"/>
        <a:ea typeface="+mn-ea"/>
        <a:cs typeface="Arial" charset="0"/>
      </a:defRPr>
    </a:lvl3pPr>
    <a:lvl4pPr marL="1371600" algn="l" rtl="0" fontAlgn="base">
      <a:spcBef>
        <a:spcPct val="0"/>
      </a:spcBef>
      <a:spcAft>
        <a:spcPct val="0"/>
      </a:spcAft>
      <a:defRPr sz="2400" kern="1200">
        <a:solidFill>
          <a:schemeClr val="tx1"/>
        </a:solidFill>
        <a:latin typeface="Tahoma" pitchFamily="34" charset="0"/>
        <a:ea typeface="+mn-ea"/>
        <a:cs typeface="Arial" charset="0"/>
      </a:defRPr>
    </a:lvl4pPr>
    <a:lvl5pPr marL="1828800" algn="l" rtl="0" fontAlgn="base">
      <a:spcBef>
        <a:spcPct val="0"/>
      </a:spcBef>
      <a:spcAft>
        <a:spcPct val="0"/>
      </a:spcAft>
      <a:defRPr sz="2400" kern="1200">
        <a:solidFill>
          <a:schemeClr val="tx1"/>
        </a:solidFill>
        <a:latin typeface="Tahoma" pitchFamily="34" charset="0"/>
        <a:ea typeface="+mn-ea"/>
        <a:cs typeface="Arial" charset="0"/>
      </a:defRPr>
    </a:lvl5pPr>
    <a:lvl6pPr marL="2286000" algn="l" defTabSz="914400" rtl="0" eaLnBrk="1" latinLnBrk="0" hangingPunct="1">
      <a:defRPr sz="2400" kern="1200">
        <a:solidFill>
          <a:schemeClr val="tx1"/>
        </a:solidFill>
        <a:latin typeface="Tahoma" pitchFamily="34" charset="0"/>
        <a:ea typeface="+mn-ea"/>
        <a:cs typeface="Arial" charset="0"/>
      </a:defRPr>
    </a:lvl6pPr>
    <a:lvl7pPr marL="2743200" algn="l" defTabSz="914400" rtl="0" eaLnBrk="1" latinLnBrk="0" hangingPunct="1">
      <a:defRPr sz="2400" kern="1200">
        <a:solidFill>
          <a:schemeClr val="tx1"/>
        </a:solidFill>
        <a:latin typeface="Tahoma" pitchFamily="34" charset="0"/>
        <a:ea typeface="+mn-ea"/>
        <a:cs typeface="Arial" charset="0"/>
      </a:defRPr>
    </a:lvl7pPr>
    <a:lvl8pPr marL="3200400" algn="l" defTabSz="914400" rtl="0" eaLnBrk="1" latinLnBrk="0" hangingPunct="1">
      <a:defRPr sz="2400" kern="1200">
        <a:solidFill>
          <a:schemeClr val="tx1"/>
        </a:solidFill>
        <a:latin typeface="Tahoma" pitchFamily="34" charset="0"/>
        <a:ea typeface="+mn-ea"/>
        <a:cs typeface="Arial" charset="0"/>
      </a:defRPr>
    </a:lvl8pPr>
    <a:lvl9pPr marL="3657600" algn="l" defTabSz="914400" rtl="0" eaLnBrk="1" latinLnBrk="0" hangingPunct="1">
      <a:defRPr sz="2400"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180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180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18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F606761-78C0-4FD6-BD0D-B877302563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25E56B2-0C37-4A86-BC30-7EFE1579A2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4E6E1AA-D2A0-4432-9DF5-87E7C31C7D2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A08CEC0-3A4C-412F-8E09-E91A399D416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27CDC35-A8DE-4DE4-A7EB-DB9BD81775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679189D-C4BB-4D5E-B81A-4A09343AE30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A50BB090-A454-4F2A-9823-313113DB07F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4D5FA015-B142-4CF7-8B76-4853D95E255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F9744CF9-3611-44CE-890E-031BE48EAC0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8B8854D-FA56-41A0-B482-54F33D45494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F94A8AA-2EB9-48A3-B9FB-B85CD755EA6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p>
        </p:txBody>
      </p:sp>
      <p:sp>
        <p:nvSpPr>
          <p:cNvPr id="41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9BF34246-DE9B-4AFD-92BF-3C727769C24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javatpoint.com/mariadb-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2.xml"/><Relationship Id="rId5" Type="http://schemas.openxmlformats.org/officeDocument/2006/relationships/hyperlink" Target="https://www.javatpoint.com/php-tutorial" TargetMode="External"/><Relationship Id="rId4" Type="http://schemas.openxmlformats.org/officeDocument/2006/relationships/hyperlink" Target="https://www.javatpoint.com/perl-tutorial"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sz="5400" b="1" smtClean="0">
                <a:latin typeface="Monotype Corsiva" pitchFamily="66" charset="0"/>
              </a:rPr>
              <a:t>Introduction to PHP</a:t>
            </a:r>
          </a:p>
        </p:txBody>
      </p:sp>
      <p:sp>
        <p:nvSpPr>
          <p:cNvPr id="3075" name="Rectangle 4"/>
          <p:cNvSpPr>
            <a:spLocks noGrp="1" noChangeArrowheads="1"/>
          </p:cNvSpPr>
          <p:nvPr>
            <p:ph type="subTitle" idx="1"/>
          </p:nvPr>
        </p:nvSpPr>
        <p:spPr/>
        <p:txBody>
          <a:bodyPr/>
          <a:lstStyle/>
          <a:p>
            <a:pPr eaLnBrk="1" hangingPunct="1"/>
            <a:r>
              <a:rPr lang="en-US" sz="4000" b="1" smtClean="0">
                <a:solidFill>
                  <a:schemeClr val="hlink"/>
                </a:solidFill>
                <a:latin typeface="Monotype Corsiva" pitchFamily="66" charset="0"/>
              </a:rPr>
              <a:t>PHP </a:t>
            </a:r>
            <a:r>
              <a:rPr lang="en-US" sz="4000" b="1" smtClean="0">
                <a:solidFill>
                  <a:schemeClr val="bg2"/>
                </a:solidFill>
                <a:latin typeface="Monotype Corsiva" pitchFamily="66" charset="0"/>
              </a:rPr>
              <a:t>--</a:t>
            </a:r>
            <a:r>
              <a:rPr lang="en-US" sz="4000" b="1" smtClean="0">
                <a:solidFill>
                  <a:schemeClr val="hlink"/>
                </a:solidFill>
                <a:latin typeface="Monotype Corsiva" pitchFamily="66" charset="0"/>
              </a:rPr>
              <a:t> P</a:t>
            </a:r>
            <a:r>
              <a:rPr lang="en-US" sz="4000" b="1" smtClean="0">
                <a:latin typeface="Monotype Corsiva" pitchFamily="66" charset="0"/>
              </a:rPr>
              <a:t>ersonal </a:t>
            </a:r>
            <a:r>
              <a:rPr lang="en-US" sz="4000" b="1" smtClean="0">
                <a:solidFill>
                  <a:schemeClr val="hlink"/>
                </a:solidFill>
                <a:latin typeface="Monotype Corsiva" pitchFamily="66" charset="0"/>
              </a:rPr>
              <a:t>H</a:t>
            </a:r>
            <a:r>
              <a:rPr lang="en-US" sz="4000" b="1" smtClean="0">
                <a:latin typeface="Monotype Corsiva" pitchFamily="66" charset="0"/>
              </a:rPr>
              <a:t>ome </a:t>
            </a:r>
            <a:r>
              <a:rPr lang="en-US" sz="4000" b="1" smtClean="0">
                <a:solidFill>
                  <a:schemeClr val="hlink"/>
                </a:solidFill>
                <a:latin typeface="Monotype Corsiva" pitchFamily="66" charset="0"/>
              </a:rPr>
              <a:t>P</a:t>
            </a:r>
            <a:r>
              <a:rPr lang="en-US" sz="4000" b="1" smtClean="0">
                <a:latin typeface="Monotype Corsiva" pitchFamily="66" charset="0"/>
              </a:rPr>
              <a:t>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PHP Features</a:t>
            </a:r>
          </a:p>
        </p:txBody>
      </p:sp>
      <p:sp>
        <p:nvSpPr>
          <p:cNvPr id="10243" name="Rectangle 3"/>
          <p:cNvSpPr>
            <a:spLocks noGrp="1" noChangeArrowheads="1"/>
          </p:cNvSpPr>
          <p:nvPr>
            <p:ph type="body" idx="1"/>
          </p:nvPr>
        </p:nvSpPr>
        <p:spPr/>
        <p:txBody>
          <a:bodyPr/>
          <a:lstStyle/>
          <a:p>
            <a:pPr eaLnBrk="1" hangingPunct="1"/>
            <a:r>
              <a:rPr lang="en-US" smtClean="0"/>
              <a:t>PHP can perform any task, but its strength lies in its compatibility with many types of databases. </a:t>
            </a:r>
          </a:p>
          <a:p>
            <a:pPr eaLnBrk="1" hangingPunct="1"/>
            <a:r>
              <a:rPr lang="en-US" smtClean="0"/>
              <a:t>PHP can talk across networks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PHP Features </a:t>
            </a:r>
          </a:p>
        </p:txBody>
      </p:sp>
      <p:sp>
        <p:nvSpPr>
          <p:cNvPr id="11267" name="Rectangle 3"/>
          <p:cNvSpPr>
            <a:spLocks noGrp="1" noChangeArrowheads="1"/>
          </p:cNvSpPr>
          <p:nvPr>
            <p:ph type="body" idx="1"/>
          </p:nvPr>
        </p:nvSpPr>
        <p:spPr/>
        <p:txBody>
          <a:bodyPr/>
          <a:lstStyle/>
          <a:p>
            <a:pPr eaLnBrk="1" hangingPunct="1"/>
            <a:r>
              <a:rPr lang="en-US" dirty="0" smtClean="0"/>
              <a:t>PHP was created sometime in 1994 by </a:t>
            </a:r>
            <a:r>
              <a:rPr lang="en-US" dirty="0" err="1" smtClean="0"/>
              <a:t>Rasmus</a:t>
            </a:r>
            <a:r>
              <a:rPr lang="en-US" dirty="0" smtClean="0"/>
              <a:t> </a:t>
            </a:r>
            <a:r>
              <a:rPr lang="en-US" dirty="0" err="1" smtClean="0"/>
              <a:t>Lerdorf</a:t>
            </a:r>
            <a:r>
              <a:rPr lang="en-US" dirty="0" smtClean="0"/>
              <a:t>. </a:t>
            </a:r>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Introduction to PHP</a:t>
            </a:r>
          </a:p>
        </p:txBody>
      </p:sp>
      <p:sp>
        <p:nvSpPr>
          <p:cNvPr id="12291" name="Rectangle 3"/>
          <p:cNvSpPr>
            <a:spLocks noGrp="1" noChangeArrowheads="1"/>
          </p:cNvSpPr>
          <p:nvPr>
            <p:ph type="body" idx="1"/>
          </p:nvPr>
        </p:nvSpPr>
        <p:spPr/>
        <p:txBody>
          <a:bodyPr/>
          <a:lstStyle/>
          <a:p>
            <a:pPr eaLnBrk="1" hangingPunct="1"/>
            <a:endParaRPr lang="en-US" b="1" smtClean="0"/>
          </a:p>
          <a:p>
            <a:pPr eaLnBrk="1" hangingPunct="1"/>
            <a:r>
              <a:rPr lang="en-US" smtClean="0"/>
              <a:t>A PHP file may contain text, HTML tags and scripts. </a:t>
            </a:r>
          </a:p>
          <a:p>
            <a:pPr eaLnBrk="1" hangingPunct="1"/>
            <a:r>
              <a:rPr lang="en-US" smtClean="0"/>
              <a:t>Scripts in a PHP file are executed on the server.</a:t>
            </a:r>
            <a:endParaRPr lang="en-US" i="1" smtClean="0"/>
          </a:p>
          <a:p>
            <a:pPr eaLnBrk="1" hangingPunct="1">
              <a:buFont typeface="Wingdings" pitchFamily="2" charset="2"/>
              <a:buNone/>
            </a:pPr>
            <a:endParaRPr lang="en-US" i="1" smtClean="0"/>
          </a:p>
          <a:p>
            <a:pPr eaLnBrk="1" hangingPunct="1">
              <a:buFont typeface="Wingdings" pitchFamily="2" charset="2"/>
              <a:buNone/>
            </a:pPr>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i="1" smtClean="0"/>
              <a:t>Review</a:t>
            </a:r>
          </a:p>
        </p:txBody>
      </p:sp>
      <p:sp>
        <p:nvSpPr>
          <p:cNvPr id="13315" name="Rectangle 3"/>
          <p:cNvSpPr>
            <a:spLocks noGrp="1" noChangeArrowheads="1"/>
          </p:cNvSpPr>
          <p:nvPr>
            <p:ph type="body" idx="1"/>
          </p:nvPr>
        </p:nvSpPr>
        <p:spPr/>
        <p:txBody>
          <a:bodyPr/>
          <a:lstStyle/>
          <a:p>
            <a:pPr eaLnBrk="1" hangingPunct="1">
              <a:lnSpc>
                <a:spcPct val="90000"/>
              </a:lnSpc>
            </a:pPr>
            <a:r>
              <a:rPr lang="en-US" sz="2800" smtClean="0"/>
              <a:t>PHP stands for </a:t>
            </a:r>
            <a:r>
              <a:rPr lang="en-US" sz="2800" b="1" smtClean="0"/>
              <a:t>H</a:t>
            </a:r>
            <a:r>
              <a:rPr lang="en-US" sz="2800" smtClean="0"/>
              <a:t>ypertext </a:t>
            </a:r>
            <a:r>
              <a:rPr lang="en-US" sz="2800" b="1" smtClean="0"/>
              <a:t>P</a:t>
            </a:r>
            <a:r>
              <a:rPr lang="en-US" sz="2800" smtClean="0"/>
              <a:t>reprocessor </a:t>
            </a:r>
          </a:p>
          <a:p>
            <a:pPr eaLnBrk="1" hangingPunct="1">
              <a:lnSpc>
                <a:spcPct val="90000"/>
              </a:lnSpc>
            </a:pPr>
            <a:r>
              <a:rPr lang="en-US" sz="2800" smtClean="0"/>
              <a:t>PHP is a server-side scripting language, like ASP </a:t>
            </a:r>
          </a:p>
          <a:p>
            <a:pPr eaLnBrk="1" hangingPunct="1">
              <a:lnSpc>
                <a:spcPct val="90000"/>
              </a:lnSpc>
            </a:pPr>
            <a:r>
              <a:rPr lang="en-US" sz="2800" smtClean="0"/>
              <a:t>PHP scripts are executed on the server </a:t>
            </a:r>
          </a:p>
          <a:p>
            <a:pPr eaLnBrk="1" hangingPunct="1">
              <a:lnSpc>
                <a:spcPct val="90000"/>
              </a:lnSpc>
            </a:pPr>
            <a:r>
              <a:rPr lang="en-US" sz="2800" smtClean="0"/>
              <a:t>PHP supports many databases (MySQL, Informix, Oracle, Sybase, Solid, PostgreSQL, Generic ODBC, etc.) </a:t>
            </a:r>
          </a:p>
          <a:p>
            <a:pPr eaLnBrk="1" hangingPunct="1">
              <a:lnSpc>
                <a:spcPct val="90000"/>
              </a:lnSpc>
            </a:pPr>
            <a:r>
              <a:rPr lang="en-US" sz="2800" smtClean="0"/>
              <a:t>PHP is an open source software (OSS) </a:t>
            </a:r>
          </a:p>
          <a:p>
            <a:pPr eaLnBrk="1" hangingPunct="1">
              <a:lnSpc>
                <a:spcPct val="90000"/>
              </a:lnSpc>
            </a:pPr>
            <a:r>
              <a:rPr lang="en-US" sz="2800" smtClean="0"/>
              <a:t>PHP is free to download and use </a:t>
            </a:r>
          </a:p>
          <a:p>
            <a:pPr eaLnBrk="1" hangingPunct="1">
              <a:lnSpc>
                <a:spcPct val="90000"/>
              </a:lnSpc>
            </a:pPr>
            <a:endParaRPr lang="en-US" sz="2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PHP File</a:t>
            </a:r>
          </a:p>
        </p:txBody>
      </p:sp>
      <p:sp>
        <p:nvSpPr>
          <p:cNvPr id="14339" name="Rectangle 3"/>
          <p:cNvSpPr>
            <a:spLocks noGrp="1" noChangeArrowheads="1"/>
          </p:cNvSpPr>
          <p:nvPr>
            <p:ph type="body" idx="1"/>
          </p:nvPr>
        </p:nvSpPr>
        <p:spPr/>
        <p:txBody>
          <a:bodyPr/>
          <a:lstStyle/>
          <a:p>
            <a:pPr eaLnBrk="1" hangingPunct="1"/>
            <a:r>
              <a:rPr lang="en-US" smtClean="0"/>
              <a:t>PHP files may contain text, HTML tags and scripts </a:t>
            </a:r>
          </a:p>
          <a:p>
            <a:pPr eaLnBrk="1" hangingPunct="1"/>
            <a:r>
              <a:rPr lang="en-US" smtClean="0"/>
              <a:t>PHP files are returned to the browser as plain HTML  </a:t>
            </a:r>
          </a:p>
          <a:p>
            <a:pPr eaLnBrk="1" hangingPunct="1"/>
            <a:r>
              <a:rPr lang="en-US" smtClean="0"/>
              <a:t>PHP files have a file extension of ".php", ".php4", or ".phtml" </a:t>
            </a:r>
          </a:p>
          <a:p>
            <a:pPr eaLnBrk="1" hangingPunct="1"/>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Why PHP?</a:t>
            </a:r>
            <a:br>
              <a:rPr lang="en-US" smtClean="0"/>
            </a:br>
            <a:endParaRPr lang="en-US" smtClean="0"/>
          </a:p>
        </p:txBody>
      </p:sp>
      <p:sp>
        <p:nvSpPr>
          <p:cNvPr id="15363" name="Rectangle 3"/>
          <p:cNvSpPr>
            <a:spLocks noGrp="1" noChangeArrowheads="1"/>
          </p:cNvSpPr>
          <p:nvPr>
            <p:ph type="body" idx="1"/>
          </p:nvPr>
        </p:nvSpPr>
        <p:spPr/>
        <p:txBody>
          <a:bodyPr/>
          <a:lstStyle/>
          <a:p>
            <a:pPr eaLnBrk="1" hangingPunct="1">
              <a:lnSpc>
                <a:spcPct val="90000"/>
              </a:lnSpc>
            </a:pPr>
            <a:r>
              <a:rPr lang="en-US" smtClean="0"/>
              <a:t>PHP runs on different platforms (Windows, Linux, Unix, etc.) </a:t>
            </a:r>
          </a:p>
          <a:p>
            <a:pPr eaLnBrk="1" hangingPunct="1">
              <a:lnSpc>
                <a:spcPct val="90000"/>
              </a:lnSpc>
            </a:pPr>
            <a:r>
              <a:rPr lang="en-US" smtClean="0"/>
              <a:t>PHP is compatible with almost all servers used today (Apache, IIS, etc.) </a:t>
            </a:r>
          </a:p>
          <a:p>
            <a:pPr eaLnBrk="1" hangingPunct="1">
              <a:lnSpc>
                <a:spcPct val="90000"/>
              </a:lnSpc>
            </a:pPr>
            <a:r>
              <a:rPr lang="en-US" smtClean="0"/>
              <a:t>PHP is FREE to download from the official PHP resource: </a:t>
            </a:r>
            <a:r>
              <a:rPr lang="en-US" smtClean="0">
                <a:hlinkClick r:id="rId2"/>
              </a:rPr>
              <a:t>www.php.net</a:t>
            </a:r>
            <a:r>
              <a:rPr lang="en-US" smtClean="0"/>
              <a:t> </a:t>
            </a:r>
          </a:p>
          <a:p>
            <a:pPr eaLnBrk="1" hangingPunct="1">
              <a:lnSpc>
                <a:spcPct val="90000"/>
              </a:lnSpc>
            </a:pPr>
            <a:r>
              <a:rPr lang="en-US" smtClean="0"/>
              <a:t>PHP is easy to learn and runs efficiently on the server side </a:t>
            </a:r>
          </a:p>
          <a:p>
            <a:pPr eaLnBrk="1" hangingPunct="1">
              <a:lnSpc>
                <a:spcPct val="90000"/>
              </a:lnSpc>
            </a:pPr>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PHP Installation</a:t>
            </a:r>
          </a:p>
        </p:txBody>
      </p:sp>
      <p:sp>
        <p:nvSpPr>
          <p:cNvPr id="16387" name="Rectangle 3"/>
          <p:cNvSpPr>
            <a:spLocks noGrp="1" noChangeArrowheads="1"/>
          </p:cNvSpPr>
          <p:nvPr>
            <p:ph type="body" idx="1"/>
          </p:nvPr>
        </p:nvSpPr>
        <p:spPr/>
        <p:txBody>
          <a:bodyPr/>
          <a:lstStyle/>
          <a:p>
            <a:pPr eaLnBrk="1" hangingPunct="1"/>
            <a:r>
              <a:rPr lang="en-US" smtClean="0"/>
              <a:t>Install an Apache server on a Windows or Linux machine </a:t>
            </a:r>
          </a:p>
          <a:p>
            <a:pPr eaLnBrk="1" hangingPunct="1"/>
            <a:r>
              <a:rPr lang="en-US" smtClean="0"/>
              <a:t>Install PHP on a Windows or Linux machine </a:t>
            </a:r>
          </a:p>
          <a:p>
            <a:pPr eaLnBrk="1" hangingPunct="1"/>
            <a:r>
              <a:rPr lang="en-US" smtClean="0"/>
              <a:t>Install MySQL on a Windows or Linux machine </a:t>
            </a:r>
          </a:p>
          <a:p>
            <a:pPr eaLnBrk="1" hangingPunct="1"/>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Basic PHP Syntax</a:t>
            </a:r>
            <a:br>
              <a:rPr lang="en-US" smtClean="0"/>
            </a:br>
            <a:endParaRPr lang="en-US" smtClean="0"/>
          </a:p>
        </p:txBody>
      </p:sp>
      <p:sp>
        <p:nvSpPr>
          <p:cNvPr id="17411" name="Rectangle 3"/>
          <p:cNvSpPr>
            <a:spLocks noGrp="1" noChangeArrowheads="1"/>
          </p:cNvSpPr>
          <p:nvPr>
            <p:ph type="body" idx="1"/>
          </p:nvPr>
        </p:nvSpPr>
        <p:spPr/>
        <p:txBody>
          <a:bodyPr/>
          <a:lstStyle/>
          <a:p>
            <a:pPr eaLnBrk="1" hangingPunct="1"/>
            <a:r>
              <a:rPr lang="en-US" smtClean="0"/>
              <a:t>A PHP file normally contains HTML tags, just like an HTML file, and some PHP scripting code.</a:t>
            </a:r>
          </a:p>
          <a:p>
            <a:pPr eaLnBrk="1" hangingPunct="1">
              <a:buFont typeface="Wingdings" pitchFamily="2" charset="2"/>
              <a:buNone/>
            </a:pP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A Look</a:t>
            </a:r>
          </a:p>
        </p:txBody>
      </p:sp>
      <p:sp>
        <p:nvSpPr>
          <p:cNvPr id="18435" name="Rectangle 3"/>
          <p:cNvSpPr>
            <a:spLocks noGrp="1" noChangeArrowheads="1"/>
          </p:cNvSpPr>
          <p:nvPr>
            <p:ph type="body" idx="1"/>
          </p:nvPr>
        </p:nvSpPr>
        <p:spPr/>
        <p:txBody>
          <a:bodyPr/>
          <a:lstStyle/>
          <a:p>
            <a:pPr eaLnBrk="1" hangingPunct="1">
              <a:lnSpc>
                <a:spcPct val="80000"/>
              </a:lnSpc>
            </a:pPr>
            <a:r>
              <a:rPr lang="en-US" sz="2800" smtClean="0"/>
              <a:t>A Simple PHP script which sends the text "Hello World" to the browser:</a:t>
            </a:r>
          </a:p>
          <a:p>
            <a:pPr eaLnBrk="1" hangingPunct="1">
              <a:lnSpc>
                <a:spcPct val="80000"/>
              </a:lnSpc>
              <a:buFont typeface="Wingdings" pitchFamily="2" charset="2"/>
              <a:buNone/>
            </a:pPr>
            <a:r>
              <a:rPr lang="en-US" sz="2800" smtClean="0"/>
              <a:t>&lt;html&gt;</a:t>
            </a:r>
          </a:p>
          <a:p>
            <a:pPr eaLnBrk="1" hangingPunct="1">
              <a:lnSpc>
                <a:spcPct val="80000"/>
              </a:lnSpc>
              <a:buFont typeface="Wingdings" pitchFamily="2" charset="2"/>
              <a:buNone/>
            </a:pPr>
            <a:r>
              <a:rPr lang="en-US" sz="2800" smtClean="0"/>
              <a:t>	&lt;body&gt;</a:t>
            </a:r>
          </a:p>
          <a:p>
            <a:pPr eaLnBrk="1" hangingPunct="1">
              <a:lnSpc>
                <a:spcPct val="80000"/>
              </a:lnSpc>
              <a:buFont typeface="Wingdings" pitchFamily="2" charset="2"/>
              <a:buNone/>
            </a:pPr>
            <a:r>
              <a:rPr lang="en-US" sz="2800" smtClean="0"/>
              <a:t>		&lt;?php </a:t>
            </a:r>
          </a:p>
          <a:p>
            <a:pPr eaLnBrk="1" hangingPunct="1">
              <a:lnSpc>
                <a:spcPct val="80000"/>
              </a:lnSpc>
              <a:buFont typeface="Wingdings" pitchFamily="2" charset="2"/>
              <a:buNone/>
            </a:pPr>
            <a:r>
              <a:rPr lang="en-US" sz="2800" smtClean="0"/>
              <a:t>echo "Hello World";</a:t>
            </a:r>
          </a:p>
          <a:p>
            <a:pPr eaLnBrk="1" hangingPunct="1">
              <a:lnSpc>
                <a:spcPct val="80000"/>
              </a:lnSpc>
              <a:buFont typeface="Wingdings" pitchFamily="2" charset="2"/>
              <a:buNone/>
            </a:pPr>
            <a:r>
              <a:rPr lang="en-US" sz="2800" smtClean="0"/>
              <a:t>          ?&gt;</a:t>
            </a:r>
          </a:p>
          <a:p>
            <a:pPr eaLnBrk="1" hangingPunct="1">
              <a:lnSpc>
                <a:spcPct val="80000"/>
              </a:lnSpc>
              <a:buFont typeface="Wingdings" pitchFamily="2" charset="2"/>
              <a:buNone/>
            </a:pPr>
            <a:r>
              <a:rPr lang="en-US" sz="2800" smtClean="0"/>
              <a:t>	&lt;/body&gt;</a:t>
            </a:r>
          </a:p>
          <a:p>
            <a:pPr eaLnBrk="1" hangingPunct="1">
              <a:lnSpc>
                <a:spcPct val="80000"/>
              </a:lnSpc>
              <a:buFont typeface="Wingdings" pitchFamily="2" charset="2"/>
              <a:buNone/>
            </a:pPr>
            <a:r>
              <a:rPr lang="en-US" sz="2800" smtClean="0"/>
              <a:t>&lt;/html&gt;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Ctd..</a:t>
            </a:r>
          </a:p>
        </p:txBody>
      </p:sp>
      <p:sp>
        <p:nvSpPr>
          <p:cNvPr id="19459" name="Rectangle 3"/>
          <p:cNvSpPr>
            <a:spLocks noGrp="1" noChangeArrowheads="1"/>
          </p:cNvSpPr>
          <p:nvPr>
            <p:ph type="body" idx="1"/>
          </p:nvPr>
        </p:nvSpPr>
        <p:spPr/>
        <p:txBody>
          <a:bodyPr/>
          <a:lstStyle/>
          <a:p>
            <a:pPr eaLnBrk="1" hangingPunct="1">
              <a:lnSpc>
                <a:spcPct val="90000"/>
              </a:lnSpc>
            </a:pPr>
            <a:r>
              <a:rPr lang="en-US" sz="2800" smtClean="0"/>
              <a:t>A PHP scripting block always starts with </a:t>
            </a:r>
            <a:r>
              <a:rPr lang="en-US" sz="2800" b="1" smtClean="0">
                <a:solidFill>
                  <a:schemeClr val="hlink"/>
                </a:solidFill>
              </a:rPr>
              <a:t>&lt;?php</a:t>
            </a:r>
            <a:r>
              <a:rPr lang="en-US" sz="2800" smtClean="0"/>
              <a:t> and ends with </a:t>
            </a:r>
            <a:r>
              <a:rPr lang="en-US" sz="2800" b="1" smtClean="0">
                <a:solidFill>
                  <a:schemeClr val="hlink"/>
                </a:solidFill>
              </a:rPr>
              <a:t>?&gt;</a:t>
            </a:r>
            <a:r>
              <a:rPr lang="en-US" sz="2800" smtClean="0">
                <a:solidFill>
                  <a:schemeClr val="hlink"/>
                </a:solidFill>
              </a:rPr>
              <a:t>. </a:t>
            </a:r>
          </a:p>
          <a:p>
            <a:pPr eaLnBrk="1" hangingPunct="1">
              <a:lnSpc>
                <a:spcPct val="90000"/>
              </a:lnSpc>
            </a:pPr>
            <a:r>
              <a:rPr lang="en-US" sz="2800" smtClean="0"/>
              <a:t>A PHP scripting block can be placed anywhere in the document.</a:t>
            </a:r>
          </a:p>
          <a:p>
            <a:pPr eaLnBrk="1" hangingPunct="1">
              <a:lnSpc>
                <a:spcPct val="90000"/>
              </a:lnSpc>
            </a:pPr>
            <a:r>
              <a:rPr lang="en-US" sz="2800" smtClean="0"/>
              <a:t>Each code line in PHP must end with a semicolon. </a:t>
            </a:r>
          </a:p>
          <a:p>
            <a:pPr eaLnBrk="1" hangingPunct="1">
              <a:lnSpc>
                <a:spcPct val="90000"/>
              </a:lnSpc>
            </a:pPr>
            <a:r>
              <a:rPr lang="en-US" sz="2800" smtClean="0"/>
              <a:t>The semicolon is a separator and is used to distinguish one set of instructions from another.</a:t>
            </a:r>
          </a:p>
          <a:p>
            <a:pPr eaLnBrk="1" hangingPunct="1">
              <a:lnSpc>
                <a:spcPct val="90000"/>
              </a:lnSpc>
              <a:buFont typeface="Wingdings" pitchFamily="2" charset="2"/>
              <a:buNone/>
            </a:pPr>
            <a:endParaRPr lang="en-US" sz="28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PHP</a:t>
            </a:r>
          </a:p>
        </p:txBody>
      </p:sp>
      <p:sp>
        <p:nvSpPr>
          <p:cNvPr id="4099" name="Rectangle 3"/>
          <p:cNvSpPr>
            <a:spLocks noGrp="1" noChangeArrowheads="1"/>
          </p:cNvSpPr>
          <p:nvPr>
            <p:ph type="body" idx="1"/>
          </p:nvPr>
        </p:nvSpPr>
        <p:spPr/>
        <p:txBody>
          <a:bodyPr/>
          <a:lstStyle/>
          <a:p>
            <a:pPr eaLnBrk="1" hangingPunct="1"/>
            <a:r>
              <a:rPr lang="en-US" smtClean="0"/>
              <a:t>PHP Hypertext Preprocessor (</a:t>
            </a:r>
            <a:r>
              <a:rPr lang="en-US" smtClean="0">
                <a:solidFill>
                  <a:schemeClr val="folHlink"/>
                </a:solidFill>
              </a:rPr>
              <a:t>Personal Home Page</a:t>
            </a:r>
            <a:r>
              <a:rPr lang="en-US" smtClean="0"/>
              <a:t>) (</a:t>
            </a:r>
            <a:r>
              <a:rPr lang="en-US" smtClean="0">
                <a:solidFill>
                  <a:schemeClr val="folHlink"/>
                </a:solidFill>
              </a:rPr>
              <a:t>P-H-P</a:t>
            </a:r>
            <a:r>
              <a:rPr lang="en-US" smtClean="0"/>
              <a:t>) PHP started out as a wrapper around the Perl language. </a:t>
            </a:r>
          </a:p>
          <a:p>
            <a:pPr eaLnBrk="1" hangingPunct="1"/>
            <a:r>
              <a:rPr lang="en-US" smtClean="0"/>
              <a:t>At that time PHP stood for Personal Home Page. Today the acronym really does not stand for anything specific. </a:t>
            </a:r>
          </a:p>
          <a:p>
            <a:pPr eaLnBrk="1" hangingPunct="1"/>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Ctd..</a:t>
            </a:r>
          </a:p>
        </p:txBody>
      </p:sp>
      <p:sp>
        <p:nvSpPr>
          <p:cNvPr id="20483" name="Rectangle 3"/>
          <p:cNvSpPr>
            <a:spLocks noGrp="1" noChangeArrowheads="1"/>
          </p:cNvSpPr>
          <p:nvPr>
            <p:ph type="body" idx="1"/>
          </p:nvPr>
        </p:nvSpPr>
        <p:spPr/>
        <p:txBody>
          <a:bodyPr/>
          <a:lstStyle/>
          <a:p>
            <a:pPr eaLnBrk="1" hangingPunct="1"/>
            <a:r>
              <a:rPr lang="en-US" smtClean="0"/>
              <a:t>There are two basic statements to output text with PHP: </a:t>
            </a:r>
          </a:p>
          <a:p>
            <a:pPr eaLnBrk="1" hangingPunct="1">
              <a:buFont typeface="Wingdings" pitchFamily="2" charset="2"/>
              <a:buNone/>
            </a:pPr>
            <a:r>
              <a:rPr lang="en-US" b="1" smtClean="0">
                <a:solidFill>
                  <a:schemeClr val="hlink"/>
                </a:solidFill>
              </a:rPr>
              <a:t>echo</a:t>
            </a:r>
            <a:r>
              <a:rPr lang="en-US" smtClean="0">
                <a:solidFill>
                  <a:schemeClr val="hlink"/>
                </a:solidFill>
              </a:rPr>
              <a:t> and </a:t>
            </a:r>
            <a:r>
              <a:rPr lang="en-US" b="1" smtClean="0">
                <a:solidFill>
                  <a:schemeClr val="hlink"/>
                </a:solidFill>
              </a:rPr>
              <a:t>print</a:t>
            </a:r>
            <a:r>
              <a:rPr lang="en-US" smtClean="0"/>
              <a:t>. </a:t>
            </a:r>
          </a:p>
          <a:p>
            <a:pPr eaLnBrk="1" hangingPunct="1">
              <a:buFont typeface="Wingdings" pitchFamily="2" charset="2"/>
              <a:buNone/>
            </a:pPr>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Variables in PHP</a:t>
            </a:r>
            <a:br>
              <a:rPr lang="en-US" smtClean="0"/>
            </a:br>
            <a:endParaRPr lang="en-US" smtClean="0"/>
          </a:p>
        </p:txBody>
      </p:sp>
      <p:sp>
        <p:nvSpPr>
          <p:cNvPr id="21507" name="Rectangle 3"/>
          <p:cNvSpPr>
            <a:spLocks noGrp="1" noChangeArrowheads="1"/>
          </p:cNvSpPr>
          <p:nvPr>
            <p:ph type="body" idx="1"/>
          </p:nvPr>
        </p:nvSpPr>
        <p:spPr/>
        <p:txBody>
          <a:bodyPr/>
          <a:lstStyle/>
          <a:p>
            <a:pPr eaLnBrk="1" hangingPunct="1"/>
            <a:r>
              <a:rPr lang="en-US" smtClean="0"/>
              <a:t>All variables in PHP start with a $ sign symbol. </a:t>
            </a:r>
          </a:p>
          <a:p>
            <a:pPr eaLnBrk="1" hangingPunct="1"/>
            <a:r>
              <a:rPr lang="en-US" smtClean="0"/>
              <a:t>Variables may contain strings, numbers, or arrays.</a:t>
            </a:r>
          </a:p>
          <a:p>
            <a:pPr eaLnBrk="1" hangingPunct="1"/>
            <a:r>
              <a:rPr lang="en-US" smtClean="0"/>
              <a:t>PHP is a loosely typed language and so there is no need to declare the variables before setting them.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A Look</a:t>
            </a:r>
          </a:p>
        </p:txBody>
      </p:sp>
      <p:sp>
        <p:nvSpPr>
          <p:cNvPr id="22531" name="Rectangle 3"/>
          <p:cNvSpPr>
            <a:spLocks noGrp="1" noChangeArrowheads="1"/>
          </p:cNvSpPr>
          <p:nvPr>
            <p:ph type="body" idx="1"/>
          </p:nvPr>
        </p:nvSpPr>
        <p:spPr/>
        <p:txBody>
          <a:bodyPr/>
          <a:lstStyle/>
          <a:p>
            <a:pPr eaLnBrk="1" hangingPunct="1">
              <a:lnSpc>
                <a:spcPct val="90000"/>
              </a:lnSpc>
            </a:pPr>
            <a:r>
              <a:rPr lang="en-US" sz="2400" smtClean="0"/>
              <a:t>A PHP script that assigns the string "Hello World" to a variable called $txt:</a:t>
            </a:r>
          </a:p>
          <a:p>
            <a:pPr eaLnBrk="1" hangingPunct="1">
              <a:lnSpc>
                <a:spcPct val="90000"/>
              </a:lnSpc>
              <a:buFont typeface="Wingdings" pitchFamily="2" charset="2"/>
              <a:buNone/>
            </a:pPr>
            <a:r>
              <a:rPr lang="en-US" sz="2400" smtClean="0"/>
              <a:t>&lt;html&gt;</a:t>
            </a:r>
          </a:p>
          <a:p>
            <a:pPr eaLnBrk="1" hangingPunct="1">
              <a:lnSpc>
                <a:spcPct val="90000"/>
              </a:lnSpc>
              <a:buFont typeface="Wingdings" pitchFamily="2" charset="2"/>
              <a:buNone/>
            </a:pPr>
            <a:r>
              <a:rPr lang="en-US" sz="2400" smtClean="0"/>
              <a:t>	&lt;body&gt;</a:t>
            </a:r>
          </a:p>
          <a:p>
            <a:pPr eaLnBrk="1" hangingPunct="1">
              <a:lnSpc>
                <a:spcPct val="90000"/>
              </a:lnSpc>
              <a:buFont typeface="Wingdings" pitchFamily="2" charset="2"/>
              <a:buNone/>
            </a:pPr>
            <a:r>
              <a:rPr lang="en-US" sz="2400" smtClean="0"/>
              <a:t>	&lt;?php</a:t>
            </a:r>
          </a:p>
          <a:p>
            <a:pPr eaLnBrk="1" hangingPunct="1">
              <a:lnSpc>
                <a:spcPct val="90000"/>
              </a:lnSpc>
              <a:buFont typeface="Wingdings" pitchFamily="2" charset="2"/>
              <a:buNone/>
            </a:pPr>
            <a:r>
              <a:rPr lang="en-US" sz="2400" smtClean="0"/>
              <a:t>		$txt="Hello World";</a:t>
            </a:r>
          </a:p>
          <a:p>
            <a:pPr eaLnBrk="1" hangingPunct="1">
              <a:lnSpc>
                <a:spcPct val="90000"/>
              </a:lnSpc>
              <a:buFont typeface="Wingdings" pitchFamily="2" charset="2"/>
              <a:buNone/>
            </a:pPr>
            <a:r>
              <a:rPr lang="en-US" sz="2400" smtClean="0"/>
              <a:t>		echo $txt;</a:t>
            </a:r>
          </a:p>
          <a:p>
            <a:pPr eaLnBrk="1" hangingPunct="1">
              <a:lnSpc>
                <a:spcPct val="90000"/>
              </a:lnSpc>
              <a:buFont typeface="Wingdings" pitchFamily="2" charset="2"/>
              <a:buNone/>
            </a:pPr>
            <a:r>
              <a:rPr lang="en-US" sz="2400" smtClean="0"/>
              <a:t>	?&gt;</a:t>
            </a:r>
          </a:p>
          <a:p>
            <a:pPr eaLnBrk="1" hangingPunct="1">
              <a:lnSpc>
                <a:spcPct val="90000"/>
              </a:lnSpc>
              <a:buFont typeface="Wingdings" pitchFamily="2" charset="2"/>
              <a:buNone/>
            </a:pPr>
            <a:r>
              <a:rPr lang="en-US" sz="2400" smtClean="0"/>
              <a:t>	&lt;/body&gt;</a:t>
            </a:r>
          </a:p>
          <a:p>
            <a:pPr eaLnBrk="1" hangingPunct="1">
              <a:lnSpc>
                <a:spcPct val="90000"/>
              </a:lnSpc>
              <a:buFont typeface="Wingdings" pitchFamily="2" charset="2"/>
              <a:buNone/>
            </a:pPr>
            <a:r>
              <a:rPr lang="en-US" sz="2400" smtClean="0"/>
              <a:t>&lt;/html&gt;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Ctd..</a:t>
            </a:r>
          </a:p>
        </p:txBody>
      </p:sp>
      <p:sp>
        <p:nvSpPr>
          <p:cNvPr id="2355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smtClean="0"/>
              <a:t>To concatenate two or more variables together, use the </a:t>
            </a:r>
            <a:r>
              <a:rPr lang="en-US" sz="2400" smtClean="0">
                <a:solidFill>
                  <a:schemeClr val="hlink"/>
                </a:solidFill>
              </a:rPr>
              <a:t>dot (.) operator</a:t>
            </a:r>
            <a:r>
              <a:rPr lang="en-US" sz="2400" smtClean="0"/>
              <a:t>:</a:t>
            </a:r>
          </a:p>
          <a:p>
            <a:pPr eaLnBrk="1" hangingPunct="1">
              <a:lnSpc>
                <a:spcPct val="80000"/>
              </a:lnSpc>
              <a:buFont typeface="Wingdings" pitchFamily="2" charset="2"/>
              <a:buNone/>
            </a:pPr>
            <a:r>
              <a:rPr lang="en-US" sz="2400" smtClean="0"/>
              <a:t>&lt;html&gt;</a:t>
            </a:r>
          </a:p>
          <a:p>
            <a:pPr eaLnBrk="1" hangingPunct="1">
              <a:lnSpc>
                <a:spcPct val="80000"/>
              </a:lnSpc>
              <a:buFont typeface="Wingdings" pitchFamily="2" charset="2"/>
              <a:buNone/>
            </a:pPr>
            <a:r>
              <a:rPr lang="en-US" sz="2400" smtClean="0"/>
              <a:t>&lt;body&gt;</a:t>
            </a:r>
          </a:p>
          <a:p>
            <a:pPr eaLnBrk="1" hangingPunct="1">
              <a:lnSpc>
                <a:spcPct val="80000"/>
              </a:lnSpc>
              <a:buFont typeface="Wingdings" pitchFamily="2" charset="2"/>
              <a:buNone/>
            </a:pPr>
            <a:r>
              <a:rPr lang="en-US" sz="2400" smtClean="0"/>
              <a:t>&lt;?php</a:t>
            </a:r>
          </a:p>
          <a:p>
            <a:pPr eaLnBrk="1" hangingPunct="1">
              <a:lnSpc>
                <a:spcPct val="80000"/>
              </a:lnSpc>
              <a:buFont typeface="Wingdings" pitchFamily="2" charset="2"/>
              <a:buNone/>
            </a:pPr>
            <a:r>
              <a:rPr lang="en-US" sz="2400" smtClean="0"/>
              <a:t>$txt1="Hello World";</a:t>
            </a:r>
          </a:p>
          <a:p>
            <a:pPr eaLnBrk="1" hangingPunct="1">
              <a:lnSpc>
                <a:spcPct val="80000"/>
              </a:lnSpc>
              <a:buFont typeface="Wingdings" pitchFamily="2" charset="2"/>
              <a:buNone/>
            </a:pPr>
            <a:r>
              <a:rPr lang="en-US" sz="2400" smtClean="0"/>
              <a:t>$txt2="1234";</a:t>
            </a:r>
          </a:p>
          <a:p>
            <a:pPr eaLnBrk="1" hangingPunct="1">
              <a:lnSpc>
                <a:spcPct val="80000"/>
              </a:lnSpc>
              <a:buFont typeface="Wingdings" pitchFamily="2" charset="2"/>
              <a:buNone/>
            </a:pPr>
            <a:r>
              <a:rPr lang="en-US" sz="2400" smtClean="0"/>
              <a:t>echo $txt1 . " " . $txt2 ;</a:t>
            </a:r>
          </a:p>
          <a:p>
            <a:pPr eaLnBrk="1" hangingPunct="1">
              <a:lnSpc>
                <a:spcPct val="80000"/>
              </a:lnSpc>
              <a:buFont typeface="Wingdings" pitchFamily="2" charset="2"/>
              <a:buNone/>
            </a:pPr>
            <a:r>
              <a:rPr lang="en-US" sz="2400" smtClean="0"/>
              <a:t>?&gt;</a:t>
            </a:r>
          </a:p>
          <a:p>
            <a:pPr eaLnBrk="1" hangingPunct="1">
              <a:lnSpc>
                <a:spcPct val="80000"/>
              </a:lnSpc>
              <a:buFont typeface="Wingdings" pitchFamily="2" charset="2"/>
              <a:buNone/>
            </a:pPr>
            <a:r>
              <a:rPr lang="en-US" sz="2400" smtClean="0"/>
              <a:t>&lt;/body&gt;</a:t>
            </a:r>
          </a:p>
          <a:p>
            <a:pPr eaLnBrk="1" hangingPunct="1">
              <a:lnSpc>
                <a:spcPct val="80000"/>
              </a:lnSpc>
              <a:buFont typeface="Wingdings" pitchFamily="2" charset="2"/>
              <a:buNone/>
            </a:pPr>
            <a:r>
              <a:rPr lang="en-US" sz="2400" smtClean="0"/>
              <a:t>&lt;/html&gt;</a:t>
            </a:r>
          </a:p>
          <a:p>
            <a:pPr eaLnBrk="1" hangingPunct="1">
              <a:lnSpc>
                <a:spcPct val="80000"/>
              </a:lnSpc>
            </a:pPr>
            <a:endParaRPr lang="en-US" sz="2400" smtClean="0"/>
          </a:p>
          <a:p>
            <a:pPr eaLnBrk="1" hangingPunct="1">
              <a:lnSpc>
                <a:spcPct val="80000"/>
              </a:lnSpc>
            </a:pPr>
            <a:endParaRPr lang="en-US" sz="24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Comments in PHP</a:t>
            </a:r>
            <a:br>
              <a:rPr lang="en-US" smtClean="0"/>
            </a:br>
            <a:endParaRPr lang="en-US" smtClean="0"/>
          </a:p>
        </p:txBody>
      </p:sp>
      <p:sp>
        <p:nvSpPr>
          <p:cNvPr id="24579" name="Rectangle 3"/>
          <p:cNvSpPr>
            <a:spLocks noGrp="1" noChangeArrowheads="1"/>
          </p:cNvSpPr>
          <p:nvPr>
            <p:ph type="body" idx="1"/>
          </p:nvPr>
        </p:nvSpPr>
        <p:spPr/>
        <p:txBody>
          <a:bodyPr/>
          <a:lstStyle/>
          <a:p>
            <a:pPr eaLnBrk="1" hangingPunct="1"/>
            <a:r>
              <a:rPr lang="en-US" smtClean="0"/>
              <a:t>In PHP, we use // to make a single-line comment </a:t>
            </a:r>
          </a:p>
          <a:p>
            <a:pPr eaLnBrk="1" hangingPunct="1"/>
            <a:r>
              <a:rPr lang="en-US" smtClean="0"/>
              <a:t>or /* and */ to make a large comment block.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A Look</a:t>
            </a:r>
          </a:p>
        </p:txBody>
      </p:sp>
      <p:sp>
        <p:nvSpPr>
          <p:cNvPr id="2560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t>&lt;html&gt;</a:t>
            </a:r>
          </a:p>
          <a:p>
            <a:pPr eaLnBrk="1" hangingPunct="1">
              <a:lnSpc>
                <a:spcPct val="90000"/>
              </a:lnSpc>
              <a:buFont typeface="Wingdings" pitchFamily="2" charset="2"/>
              <a:buNone/>
            </a:pPr>
            <a:r>
              <a:rPr lang="en-US" sz="2400" smtClean="0"/>
              <a:t>&lt;body&gt;</a:t>
            </a:r>
          </a:p>
          <a:p>
            <a:pPr eaLnBrk="1" hangingPunct="1">
              <a:lnSpc>
                <a:spcPct val="90000"/>
              </a:lnSpc>
              <a:buFont typeface="Wingdings" pitchFamily="2" charset="2"/>
              <a:buNone/>
            </a:pPr>
            <a:r>
              <a:rPr lang="en-US" sz="2400" smtClean="0"/>
              <a:t>&lt;?php</a:t>
            </a:r>
          </a:p>
          <a:p>
            <a:pPr eaLnBrk="1" hangingPunct="1">
              <a:lnSpc>
                <a:spcPct val="90000"/>
              </a:lnSpc>
              <a:buFont typeface="Wingdings" pitchFamily="2" charset="2"/>
              <a:buNone/>
            </a:pPr>
            <a:r>
              <a:rPr lang="en-US" sz="2400" smtClean="0"/>
              <a:t>//This is a comment</a:t>
            </a:r>
          </a:p>
          <a:p>
            <a:pPr eaLnBrk="1" hangingPunct="1">
              <a:lnSpc>
                <a:spcPct val="90000"/>
              </a:lnSpc>
              <a:buFont typeface="Wingdings" pitchFamily="2" charset="2"/>
              <a:buNone/>
            </a:pPr>
            <a:r>
              <a:rPr lang="en-US" sz="2400" smtClean="0"/>
              <a:t>/*This is a </a:t>
            </a:r>
          </a:p>
          <a:p>
            <a:pPr eaLnBrk="1" hangingPunct="1">
              <a:lnSpc>
                <a:spcPct val="90000"/>
              </a:lnSpc>
              <a:buFont typeface="Wingdings" pitchFamily="2" charset="2"/>
              <a:buNone/>
            </a:pPr>
            <a:r>
              <a:rPr lang="en-US" sz="2400" smtClean="0"/>
              <a:t>comment </a:t>
            </a:r>
          </a:p>
          <a:p>
            <a:pPr eaLnBrk="1" hangingPunct="1">
              <a:lnSpc>
                <a:spcPct val="90000"/>
              </a:lnSpc>
              <a:buFont typeface="Wingdings" pitchFamily="2" charset="2"/>
              <a:buNone/>
            </a:pPr>
            <a:r>
              <a:rPr lang="en-US" sz="2400" smtClean="0"/>
              <a:t>block*/</a:t>
            </a:r>
          </a:p>
          <a:p>
            <a:pPr eaLnBrk="1" hangingPunct="1">
              <a:lnSpc>
                <a:spcPct val="90000"/>
              </a:lnSpc>
              <a:buFont typeface="Wingdings" pitchFamily="2" charset="2"/>
              <a:buNone/>
            </a:pPr>
            <a:r>
              <a:rPr lang="en-US" sz="2400" smtClean="0"/>
              <a:t>?&gt;</a:t>
            </a:r>
          </a:p>
          <a:p>
            <a:pPr eaLnBrk="1" hangingPunct="1">
              <a:lnSpc>
                <a:spcPct val="90000"/>
              </a:lnSpc>
              <a:buFont typeface="Wingdings" pitchFamily="2" charset="2"/>
              <a:buNone/>
            </a:pPr>
            <a:r>
              <a:rPr lang="en-US" sz="2400" smtClean="0"/>
              <a:t>&lt;/body&gt;</a:t>
            </a:r>
          </a:p>
          <a:p>
            <a:pPr eaLnBrk="1" hangingPunct="1">
              <a:lnSpc>
                <a:spcPct val="90000"/>
              </a:lnSpc>
              <a:buFont typeface="Wingdings" pitchFamily="2" charset="2"/>
              <a:buNone/>
            </a:pPr>
            <a:r>
              <a:rPr lang="en-US" sz="2400" smtClean="0"/>
              <a:t>&lt;/html&gt;</a:t>
            </a:r>
          </a:p>
          <a:p>
            <a:pPr eaLnBrk="1" hangingPunct="1">
              <a:lnSpc>
                <a:spcPct val="90000"/>
              </a:lnSpc>
            </a:pPr>
            <a:endParaRPr lang="en-US" sz="24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PHP Operators</a:t>
            </a:r>
            <a:br>
              <a:rPr lang="en-US" smtClean="0"/>
            </a:br>
            <a:endParaRPr lang="en-US" smtClean="0"/>
          </a:p>
        </p:txBody>
      </p:sp>
      <p:sp>
        <p:nvSpPr>
          <p:cNvPr id="26627" name="Rectangle 3"/>
          <p:cNvSpPr>
            <a:spLocks noGrp="1" noChangeArrowheads="1"/>
          </p:cNvSpPr>
          <p:nvPr>
            <p:ph type="body" idx="1"/>
          </p:nvPr>
        </p:nvSpPr>
        <p:spPr/>
        <p:txBody>
          <a:bodyPr/>
          <a:lstStyle/>
          <a:p>
            <a:pPr eaLnBrk="1" hangingPunct="1"/>
            <a:r>
              <a:rPr lang="en-US" smtClean="0"/>
              <a:t>Operators are used to operate on values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Arithmetic Operators</a:t>
            </a:r>
          </a:p>
        </p:txBody>
      </p:sp>
      <p:sp>
        <p:nvSpPr>
          <p:cNvPr id="27651" name="Rectangle 3"/>
          <p:cNvSpPr>
            <a:spLocks noGrp="1" noChangeArrowheads="1"/>
          </p:cNvSpPr>
          <p:nvPr>
            <p:ph type="body" idx="1"/>
          </p:nvPr>
        </p:nvSpPr>
        <p:spPr/>
        <p:txBody>
          <a:bodyPr/>
          <a:lstStyle/>
          <a:p>
            <a:pPr eaLnBrk="1" hangingPunct="1"/>
            <a:r>
              <a:rPr lang="en-US" smtClean="0"/>
              <a:t>+</a:t>
            </a:r>
          </a:p>
          <a:p>
            <a:pPr eaLnBrk="1" hangingPunct="1"/>
            <a:r>
              <a:rPr lang="en-US" smtClean="0"/>
              <a:t>-</a:t>
            </a:r>
          </a:p>
          <a:p>
            <a:pPr eaLnBrk="1" hangingPunct="1"/>
            <a:r>
              <a:rPr lang="en-US" smtClean="0"/>
              <a:t>*</a:t>
            </a:r>
          </a:p>
          <a:p>
            <a:pPr eaLnBrk="1" hangingPunct="1"/>
            <a:r>
              <a:rPr lang="en-US" smtClean="0"/>
              <a:t>/</a:t>
            </a:r>
          </a:p>
          <a:p>
            <a:pPr eaLnBrk="1" hangingPunct="1"/>
            <a:r>
              <a:rPr lang="en-US" smtClean="0"/>
              <a:t>%</a:t>
            </a:r>
          </a:p>
          <a:p>
            <a:pPr eaLnBrk="1" hangingPunct="1"/>
            <a:r>
              <a:rPr lang="en-US" smtClean="0"/>
              <a:t>--</a:t>
            </a:r>
          </a:p>
          <a:p>
            <a:pPr eaLnBrk="1" hangingPunct="1"/>
            <a:r>
              <a:rPr lang="en-US" smtClean="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Assignment Operators</a:t>
            </a:r>
          </a:p>
        </p:txBody>
      </p:sp>
      <p:sp>
        <p:nvSpPr>
          <p:cNvPr id="28675" name="Rectangle 3"/>
          <p:cNvSpPr>
            <a:spLocks noGrp="1" noChangeArrowheads="1"/>
          </p:cNvSpPr>
          <p:nvPr>
            <p:ph type="body" idx="1"/>
          </p:nvPr>
        </p:nvSpPr>
        <p:spPr/>
        <p:txBody>
          <a:bodyPr/>
          <a:lstStyle/>
          <a:p>
            <a:pPr eaLnBrk="1" hangingPunct="1"/>
            <a:r>
              <a:rPr lang="en-US" smtClean="0"/>
              <a:t>=</a:t>
            </a:r>
          </a:p>
          <a:p>
            <a:pPr eaLnBrk="1" hangingPunct="1"/>
            <a:r>
              <a:rPr lang="en-US" smtClean="0"/>
              <a:t>+=</a:t>
            </a:r>
          </a:p>
          <a:p>
            <a:pPr eaLnBrk="1" hangingPunct="1"/>
            <a:r>
              <a:rPr lang="en-US" smtClean="0"/>
              <a:t>-=</a:t>
            </a:r>
          </a:p>
          <a:p>
            <a:pPr eaLnBrk="1" hangingPunct="1"/>
            <a:r>
              <a:rPr lang="en-US" smtClean="0"/>
              <a:t>*=</a:t>
            </a:r>
          </a:p>
          <a:p>
            <a:pPr eaLnBrk="1" hangingPunct="1"/>
            <a:r>
              <a:rPr lang="en-US" smtClean="0"/>
              <a:t>/=</a:t>
            </a:r>
          </a:p>
          <a:p>
            <a:pPr eaLnBrk="1" hangingPunct="1"/>
            <a:r>
              <a:rPr lang="en-US" smtClean="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Comparison Operators</a:t>
            </a:r>
          </a:p>
        </p:txBody>
      </p:sp>
      <p:sp>
        <p:nvSpPr>
          <p:cNvPr id="29699" name="Rectangle 3"/>
          <p:cNvSpPr>
            <a:spLocks noGrp="1" noChangeArrowheads="1"/>
          </p:cNvSpPr>
          <p:nvPr>
            <p:ph type="body" idx="1"/>
          </p:nvPr>
        </p:nvSpPr>
        <p:spPr/>
        <p:txBody>
          <a:bodyPr/>
          <a:lstStyle/>
          <a:p>
            <a:pPr eaLnBrk="1" hangingPunct="1"/>
            <a:r>
              <a:rPr lang="en-US" smtClean="0"/>
              <a:t>==</a:t>
            </a:r>
          </a:p>
          <a:p>
            <a:pPr eaLnBrk="1" hangingPunct="1"/>
            <a:r>
              <a:rPr lang="en-US" smtClean="0"/>
              <a:t>!=</a:t>
            </a:r>
          </a:p>
          <a:p>
            <a:pPr eaLnBrk="1" hangingPunct="1"/>
            <a:r>
              <a:rPr lang="en-US" smtClean="0"/>
              <a:t>&gt;</a:t>
            </a:r>
          </a:p>
          <a:p>
            <a:pPr eaLnBrk="1" hangingPunct="1"/>
            <a:r>
              <a:rPr lang="en-US" smtClean="0"/>
              <a:t>&lt;</a:t>
            </a:r>
          </a:p>
          <a:p>
            <a:pPr eaLnBrk="1" hangingPunct="1"/>
            <a:r>
              <a:rPr lang="en-US" smtClean="0"/>
              <a:t>&gt;=</a:t>
            </a:r>
          </a:p>
          <a:p>
            <a:pPr eaLnBrk="1" hangingPunct="1"/>
            <a:r>
              <a:rPr lang="en-US" smtClean="0"/>
              <a:t>&lt;=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PHP Features</a:t>
            </a:r>
          </a:p>
        </p:txBody>
      </p:sp>
      <p:sp>
        <p:nvSpPr>
          <p:cNvPr id="5123" name="Rectangle 3"/>
          <p:cNvSpPr>
            <a:spLocks noGrp="1" noChangeArrowheads="1"/>
          </p:cNvSpPr>
          <p:nvPr>
            <p:ph type="body" idx="1"/>
          </p:nvPr>
        </p:nvSpPr>
        <p:spPr/>
        <p:txBody>
          <a:bodyPr/>
          <a:lstStyle/>
          <a:p>
            <a:pPr eaLnBrk="1" hangingPunct="1"/>
            <a:r>
              <a:rPr lang="en-US" smtClean="0"/>
              <a:t>Basically, PHP is a </a:t>
            </a:r>
            <a:r>
              <a:rPr lang="en-US" smtClean="0">
                <a:solidFill>
                  <a:schemeClr val="hlink"/>
                </a:solidFill>
              </a:rPr>
              <a:t>server-side scripting language for HTML.</a:t>
            </a:r>
            <a:r>
              <a:rPr lang="en-US" smtClean="0"/>
              <a:t> </a:t>
            </a:r>
          </a:p>
          <a:p>
            <a:pPr eaLnBrk="1" hangingPunct="1"/>
            <a:r>
              <a:rPr lang="en-US" smtClean="0"/>
              <a:t>Scripting Language: A high level programming language that is interpreted by other programs at run time rather than compiled by computers processor as other programming languages are.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Logical Operators</a:t>
            </a:r>
          </a:p>
        </p:txBody>
      </p:sp>
      <p:sp>
        <p:nvSpPr>
          <p:cNvPr id="30723" name="Rectangle 3"/>
          <p:cNvSpPr>
            <a:spLocks noGrp="1" noChangeArrowheads="1"/>
          </p:cNvSpPr>
          <p:nvPr>
            <p:ph type="body" idx="1"/>
          </p:nvPr>
        </p:nvSpPr>
        <p:spPr/>
        <p:txBody>
          <a:bodyPr/>
          <a:lstStyle/>
          <a:p>
            <a:pPr eaLnBrk="1" hangingPunct="1"/>
            <a:r>
              <a:rPr lang="en-US" smtClean="0"/>
              <a:t>&amp;&amp;</a:t>
            </a:r>
          </a:p>
          <a:p>
            <a:pPr eaLnBrk="1" hangingPunct="1"/>
            <a:r>
              <a:rPr lang="en-US" smtClean="0"/>
              <a:t>||</a:t>
            </a:r>
          </a:p>
          <a:p>
            <a:pPr eaLnBrk="1" hangingPunct="1"/>
            <a:r>
              <a:rPr lang="en-US" smtClean="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PHP Conditional Statements</a:t>
            </a:r>
            <a:br>
              <a:rPr lang="en-US" smtClean="0"/>
            </a:br>
            <a:endParaRPr lang="en-US" smtClean="0"/>
          </a:p>
        </p:txBody>
      </p:sp>
      <p:sp>
        <p:nvSpPr>
          <p:cNvPr id="31747" name="Rectangle 3"/>
          <p:cNvSpPr>
            <a:spLocks noGrp="1" noChangeArrowheads="1"/>
          </p:cNvSpPr>
          <p:nvPr>
            <p:ph type="body" idx="1"/>
          </p:nvPr>
        </p:nvSpPr>
        <p:spPr/>
        <p:txBody>
          <a:bodyPr/>
          <a:lstStyle/>
          <a:p>
            <a:pPr eaLnBrk="1" hangingPunct="1"/>
            <a:r>
              <a:rPr lang="en-US" smtClean="0"/>
              <a:t>Conditional statements in PHP are used to perform different actions based on different conditions.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Ctd..</a:t>
            </a:r>
          </a:p>
        </p:txBody>
      </p:sp>
      <p:sp>
        <p:nvSpPr>
          <p:cNvPr id="32771" name="Rectangle 3"/>
          <p:cNvSpPr>
            <a:spLocks noGrp="1" noChangeArrowheads="1"/>
          </p:cNvSpPr>
          <p:nvPr>
            <p:ph type="body" idx="1"/>
          </p:nvPr>
        </p:nvSpPr>
        <p:spPr/>
        <p:txBody>
          <a:bodyPr/>
          <a:lstStyle/>
          <a:p>
            <a:pPr eaLnBrk="1" hangingPunct="1"/>
            <a:r>
              <a:rPr lang="en-US" sz="2800" smtClean="0"/>
              <a:t>In PHP we have two conditional statements:</a:t>
            </a:r>
          </a:p>
          <a:p>
            <a:pPr eaLnBrk="1" hangingPunct="1"/>
            <a:r>
              <a:rPr lang="en-US" sz="2800" b="1" smtClean="0"/>
              <a:t>if (...else) statement</a:t>
            </a:r>
            <a:r>
              <a:rPr lang="en-US" sz="2800" smtClean="0"/>
              <a:t> - use this statement if you want to execute a set of code when a condition is true (and another if the condition is not true) </a:t>
            </a:r>
          </a:p>
          <a:p>
            <a:pPr eaLnBrk="1" hangingPunct="1"/>
            <a:endParaRPr lang="en-US" sz="28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If ex:</a:t>
            </a:r>
            <a:r>
              <a:rPr lang="en-US" b="1" smtClean="0"/>
              <a:t/>
            </a:r>
            <a:br>
              <a:rPr lang="en-US" b="1" smtClean="0"/>
            </a:br>
            <a:endParaRPr lang="en-US" b="1" smtClean="0"/>
          </a:p>
        </p:txBody>
      </p:sp>
      <p:sp>
        <p:nvSpPr>
          <p:cNvPr id="3379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smtClean="0"/>
              <a:t>&lt;html&gt;</a:t>
            </a:r>
          </a:p>
          <a:p>
            <a:pPr eaLnBrk="1" hangingPunct="1">
              <a:lnSpc>
                <a:spcPct val="80000"/>
              </a:lnSpc>
              <a:buFont typeface="Wingdings" pitchFamily="2" charset="2"/>
              <a:buNone/>
            </a:pPr>
            <a:r>
              <a:rPr lang="en-US" sz="2400" smtClean="0"/>
              <a:t>&lt;body&gt;</a:t>
            </a:r>
          </a:p>
          <a:p>
            <a:pPr eaLnBrk="1" hangingPunct="1">
              <a:lnSpc>
                <a:spcPct val="80000"/>
              </a:lnSpc>
              <a:buFont typeface="Wingdings" pitchFamily="2" charset="2"/>
              <a:buNone/>
            </a:pPr>
            <a:r>
              <a:rPr lang="en-US" sz="2400" smtClean="0"/>
              <a:t>&lt;?php</a:t>
            </a:r>
          </a:p>
          <a:p>
            <a:pPr eaLnBrk="1" hangingPunct="1">
              <a:lnSpc>
                <a:spcPct val="80000"/>
              </a:lnSpc>
              <a:buFont typeface="Wingdings" pitchFamily="2" charset="2"/>
              <a:buNone/>
            </a:pPr>
            <a:r>
              <a:rPr lang="en-US" sz="2400" smtClean="0"/>
              <a:t>	$d=date("D");</a:t>
            </a:r>
          </a:p>
          <a:p>
            <a:pPr eaLnBrk="1" hangingPunct="1">
              <a:lnSpc>
                <a:spcPct val="80000"/>
              </a:lnSpc>
              <a:buFont typeface="Wingdings" pitchFamily="2" charset="2"/>
              <a:buNone/>
            </a:pPr>
            <a:r>
              <a:rPr lang="en-US" sz="2400" smtClean="0"/>
              <a:t>	if ($d=="Fri")</a:t>
            </a:r>
          </a:p>
          <a:p>
            <a:pPr eaLnBrk="1" hangingPunct="1">
              <a:lnSpc>
                <a:spcPct val="80000"/>
              </a:lnSpc>
              <a:buFont typeface="Wingdings" pitchFamily="2" charset="2"/>
              <a:buNone/>
            </a:pPr>
            <a:r>
              <a:rPr lang="en-US" sz="2400" smtClean="0"/>
              <a:t>		echo "Have a nice weekend!"; </a:t>
            </a:r>
          </a:p>
          <a:p>
            <a:pPr eaLnBrk="1" hangingPunct="1">
              <a:lnSpc>
                <a:spcPct val="80000"/>
              </a:lnSpc>
              <a:buFont typeface="Wingdings" pitchFamily="2" charset="2"/>
              <a:buNone/>
            </a:pPr>
            <a:r>
              <a:rPr lang="en-US" sz="2400" smtClean="0"/>
              <a:t>	else </a:t>
            </a:r>
          </a:p>
          <a:p>
            <a:pPr eaLnBrk="1" hangingPunct="1">
              <a:lnSpc>
                <a:spcPct val="80000"/>
              </a:lnSpc>
              <a:buFont typeface="Wingdings" pitchFamily="2" charset="2"/>
              <a:buNone/>
            </a:pPr>
            <a:r>
              <a:rPr lang="en-US" sz="2400" smtClean="0"/>
              <a:t>		echo "Have a nice day!";</a:t>
            </a:r>
          </a:p>
          <a:p>
            <a:pPr eaLnBrk="1" hangingPunct="1">
              <a:lnSpc>
                <a:spcPct val="80000"/>
              </a:lnSpc>
              <a:buFont typeface="Wingdings" pitchFamily="2" charset="2"/>
              <a:buNone/>
            </a:pPr>
            <a:r>
              <a:rPr lang="en-US" sz="2400" smtClean="0"/>
              <a:t> ?&gt;</a:t>
            </a:r>
          </a:p>
          <a:p>
            <a:pPr eaLnBrk="1" hangingPunct="1">
              <a:lnSpc>
                <a:spcPct val="80000"/>
              </a:lnSpc>
              <a:buFont typeface="Wingdings" pitchFamily="2" charset="2"/>
              <a:buNone/>
            </a:pPr>
            <a:r>
              <a:rPr lang="en-US" sz="2400" smtClean="0"/>
              <a:t>&lt;/body&gt;</a:t>
            </a:r>
          </a:p>
          <a:p>
            <a:pPr eaLnBrk="1" hangingPunct="1">
              <a:lnSpc>
                <a:spcPct val="80000"/>
              </a:lnSpc>
              <a:buFont typeface="Wingdings" pitchFamily="2" charset="2"/>
              <a:buNone/>
            </a:pPr>
            <a:r>
              <a:rPr lang="en-US" sz="2400" smtClean="0"/>
              <a:t>&lt;/html&gt;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b="1" smtClean="0"/>
              <a:t>elseif statement</a:t>
            </a:r>
            <a:endParaRPr lang="en-US" smtClean="0"/>
          </a:p>
        </p:txBody>
      </p:sp>
      <p:sp>
        <p:nvSpPr>
          <p:cNvPr id="34819" name="Content Placeholder 2"/>
          <p:cNvSpPr>
            <a:spLocks noGrp="1"/>
          </p:cNvSpPr>
          <p:nvPr>
            <p:ph idx="1"/>
          </p:nvPr>
        </p:nvSpPr>
        <p:spPr/>
        <p:txBody>
          <a:bodyPr/>
          <a:lstStyle/>
          <a:p>
            <a:pPr eaLnBrk="1" hangingPunct="1"/>
            <a:r>
              <a:rPr lang="en-US" smtClean="0"/>
              <a:t>This is used with the if...else statement to execute a set of code if </a:t>
            </a:r>
            <a:r>
              <a:rPr lang="en-US" b="1" smtClean="0"/>
              <a:t>one</a:t>
            </a:r>
            <a:r>
              <a:rPr lang="en-US" smtClean="0"/>
              <a:t> of several condition are true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Else if example</a:t>
            </a:r>
          </a:p>
        </p:txBody>
      </p:sp>
      <p:sp>
        <p:nvSpPr>
          <p:cNvPr id="35843" name="Content Placeholder 2"/>
          <p:cNvSpPr>
            <a:spLocks noGrp="1"/>
          </p:cNvSpPr>
          <p:nvPr>
            <p:ph idx="1"/>
          </p:nvPr>
        </p:nvSpPr>
        <p:spPr/>
        <p:txBody>
          <a:bodyPr/>
          <a:lstStyle/>
          <a:p>
            <a:pPr eaLnBrk="1" hangingPunct="1">
              <a:buFont typeface="Wingdings" pitchFamily="2" charset="2"/>
              <a:buNone/>
            </a:pPr>
            <a:r>
              <a:rPr lang="en-US" sz="2400" smtClean="0"/>
              <a:t>&lt;html&gt; </a:t>
            </a:r>
          </a:p>
          <a:p>
            <a:pPr eaLnBrk="1" hangingPunct="1">
              <a:buFont typeface="Wingdings" pitchFamily="2" charset="2"/>
              <a:buNone/>
            </a:pPr>
            <a:r>
              <a:rPr lang="en-US" sz="2400" smtClean="0"/>
              <a:t>&lt;body&gt;</a:t>
            </a:r>
          </a:p>
          <a:p>
            <a:pPr eaLnBrk="1" hangingPunct="1">
              <a:buFont typeface="Wingdings" pitchFamily="2" charset="2"/>
              <a:buNone/>
            </a:pPr>
            <a:r>
              <a:rPr lang="en-US" sz="2400" smtClean="0"/>
              <a:t>&lt;?php </a:t>
            </a:r>
          </a:p>
          <a:p>
            <a:pPr eaLnBrk="1" hangingPunct="1">
              <a:buFont typeface="Wingdings" pitchFamily="2" charset="2"/>
              <a:buNone/>
            </a:pPr>
            <a:r>
              <a:rPr lang="en-US" sz="2400" smtClean="0"/>
              <a:t>$d=date("D"); </a:t>
            </a:r>
          </a:p>
          <a:p>
            <a:pPr eaLnBrk="1" hangingPunct="1">
              <a:buFont typeface="Wingdings" pitchFamily="2" charset="2"/>
              <a:buNone/>
            </a:pPr>
            <a:r>
              <a:rPr lang="en-US" sz="2400" smtClean="0"/>
              <a:t>if ($d=="Fri") </a:t>
            </a:r>
          </a:p>
          <a:p>
            <a:pPr eaLnBrk="1" hangingPunct="1">
              <a:buFont typeface="Wingdings" pitchFamily="2" charset="2"/>
              <a:buNone/>
            </a:pPr>
            <a:r>
              <a:rPr lang="en-US" sz="2400" smtClean="0"/>
              <a:t>echo "Have a nice weekend!"; </a:t>
            </a:r>
          </a:p>
          <a:p>
            <a:pPr eaLnBrk="1" hangingPunct="1">
              <a:buFont typeface="Wingdings" pitchFamily="2" charset="2"/>
              <a:buNone/>
            </a:pPr>
            <a:r>
              <a:rPr lang="en-US" sz="2400" smtClean="0"/>
              <a:t>elseif ($d=="Sun") </a:t>
            </a:r>
          </a:p>
          <a:p>
            <a:pPr eaLnBrk="1" hangingPunct="1">
              <a:buFont typeface="Wingdings" pitchFamily="2" charset="2"/>
              <a:buNone/>
            </a:pPr>
            <a:r>
              <a:rPr lang="en-US" sz="2400" smtClean="0"/>
              <a:t>echo "Have a nice Sunday!"; </a:t>
            </a:r>
          </a:p>
          <a:p>
            <a:pPr eaLnBrk="1" hangingPunct="1">
              <a:buFont typeface="Wingdings" pitchFamily="2" charset="2"/>
              <a:buNone/>
            </a:pPr>
            <a:r>
              <a:rPr lang="en-US" sz="2400" smtClean="0"/>
              <a:t>else echo "Have a nice day!";</a:t>
            </a:r>
          </a:p>
          <a:p>
            <a:pPr eaLnBrk="1" hangingPunct="1">
              <a:buFont typeface="Wingdings" pitchFamily="2" charset="2"/>
              <a:buNone/>
            </a:pPr>
            <a:r>
              <a:rPr lang="en-US" sz="2400"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Contd..</a:t>
            </a:r>
          </a:p>
        </p:txBody>
      </p:sp>
      <p:sp>
        <p:nvSpPr>
          <p:cNvPr id="36867" name="Content Placeholder 2"/>
          <p:cNvSpPr>
            <a:spLocks noGrp="1"/>
          </p:cNvSpPr>
          <p:nvPr>
            <p:ph idx="1"/>
          </p:nvPr>
        </p:nvSpPr>
        <p:spPr/>
        <p:txBody>
          <a:bodyPr/>
          <a:lstStyle/>
          <a:p>
            <a:pPr eaLnBrk="1" hangingPunct="1">
              <a:buFont typeface="Wingdings" pitchFamily="2" charset="2"/>
              <a:buNone/>
            </a:pPr>
            <a:r>
              <a:rPr lang="en-US" sz="2400" smtClean="0"/>
              <a:t>?&gt;</a:t>
            </a:r>
          </a:p>
          <a:p>
            <a:pPr eaLnBrk="1" hangingPunct="1">
              <a:buFont typeface="Wingdings" pitchFamily="2" charset="2"/>
              <a:buNone/>
            </a:pPr>
            <a:r>
              <a:rPr lang="en-US" sz="2400" smtClean="0"/>
              <a:t>&lt;/body&gt; </a:t>
            </a:r>
          </a:p>
          <a:p>
            <a:pPr eaLnBrk="1" hangingPunct="1">
              <a:buFont typeface="Wingdings" pitchFamily="2" charset="2"/>
              <a:buNone/>
            </a:pPr>
            <a:r>
              <a:rPr lang="en-US" sz="2400" smtClean="0"/>
              <a:t>&lt;/html&gt;</a:t>
            </a:r>
          </a:p>
          <a:p>
            <a:pPr eaLnBrk="1" hangingPunct="1">
              <a:buFont typeface="Wingdings" pitchFamily="2" charset="2"/>
              <a:buNone/>
            </a:pPr>
            <a:endParaRPr lang="en-US" sz="2400" smtClean="0"/>
          </a:p>
          <a:p>
            <a:pPr eaLnBrk="1" hangingPunct="1">
              <a:buFont typeface="Wingdings" pitchFamily="2" charset="2"/>
              <a:buNone/>
            </a:pPr>
            <a:endParaRPr lang="en-US" smtClean="0"/>
          </a:p>
          <a:p>
            <a:pPr eaLnBrk="1" hangingPunct="1"/>
            <a:r>
              <a:rPr lang="en-US" smtClean="0"/>
              <a:t>To have multiple statements in a single loop use curly brackets</a:t>
            </a:r>
          </a:p>
          <a:p>
            <a:pPr eaLnBrk="1" hangingPunct="1"/>
            <a:endParaRPr 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b="1" smtClean="0"/>
              <a:t>switch statement</a:t>
            </a:r>
            <a:endParaRPr lang="en-US" smtClean="0"/>
          </a:p>
        </p:txBody>
      </p:sp>
      <p:sp>
        <p:nvSpPr>
          <p:cNvPr id="37891" name="Content Placeholder 2"/>
          <p:cNvSpPr>
            <a:spLocks noGrp="1"/>
          </p:cNvSpPr>
          <p:nvPr>
            <p:ph idx="1"/>
          </p:nvPr>
        </p:nvSpPr>
        <p:spPr/>
        <p:txBody>
          <a:bodyPr/>
          <a:lstStyle/>
          <a:p>
            <a:pPr eaLnBrk="1" hangingPunct="1"/>
            <a:r>
              <a:rPr lang="en-US" smtClean="0"/>
              <a:t>use this statement if you want to select one of many sets of lines to execute </a:t>
            </a:r>
          </a:p>
          <a:p>
            <a:pPr eaLnBrk="1" hangingPunct="1"/>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50938" y="214313"/>
            <a:ext cx="7793037" cy="776287"/>
          </a:xfrm>
        </p:spPr>
        <p:txBody>
          <a:bodyPr/>
          <a:lstStyle/>
          <a:p>
            <a:pPr eaLnBrk="1" hangingPunct="1"/>
            <a:r>
              <a:rPr lang="en-US" dirty="0" smtClean="0"/>
              <a:t>Switch ex:</a:t>
            </a:r>
          </a:p>
        </p:txBody>
      </p:sp>
      <p:sp>
        <p:nvSpPr>
          <p:cNvPr id="38915" name="Rectangle 3"/>
          <p:cNvSpPr>
            <a:spLocks noGrp="1" noChangeArrowheads="1"/>
          </p:cNvSpPr>
          <p:nvPr>
            <p:ph type="body" idx="1"/>
          </p:nvPr>
        </p:nvSpPr>
        <p:spPr>
          <a:xfrm>
            <a:off x="1182688" y="1371600"/>
            <a:ext cx="7772400" cy="4760913"/>
          </a:xfrm>
        </p:spPr>
        <p:txBody>
          <a:bodyPr/>
          <a:lstStyle/>
          <a:p>
            <a:pPr eaLnBrk="1" hangingPunct="1">
              <a:lnSpc>
                <a:spcPct val="80000"/>
              </a:lnSpc>
              <a:buFont typeface="Wingdings" pitchFamily="2" charset="2"/>
              <a:buNone/>
            </a:pPr>
            <a:r>
              <a:rPr lang="en-US" sz="1600" dirty="0" smtClean="0"/>
              <a:t>&lt;html&gt;</a:t>
            </a:r>
          </a:p>
          <a:p>
            <a:pPr eaLnBrk="1" hangingPunct="1">
              <a:lnSpc>
                <a:spcPct val="80000"/>
              </a:lnSpc>
              <a:buFont typeface="Wingdings" pitchFamily="2" charset="2"/>
              <a:buNone/>
            </a:pPr>
            <a:r>
              <a:rPr lang="en-US" sz="1600" dirty="0" smtClean="0"/>
              <a:t>&lt;body&gt;</a:t>
            </a:r>
          </a:p>
          <a:p>
            <a:pPr eaLnBrk="1" hangingPunct="1">
              <a:lnSpc>
                <a:spcPct val="80000"/>
              </a:lnSpc>
              <a:buFont typeface="Wingdings" pitchFamily="2" charset="2"/>
              <a:buNone/>
            </a:pPr>
            <a:r>
              <a:rPr lang="en-US" sz="1600" dirty="0" smtClean="0"/>
              <a:t>&lt;?</a:t>
            </a:r>
            <a:r>
              <a:rPr lang="en-US" sz="1600" dirty="0" err="1" smtClean="0"/>
              <a:t>php</a:t>
            </a:r>
            <a:endParaRPr lang="en-US" sz="1600" dirty="0" smtClean="0"/>
          </a:p>
          <a:p>
            <a:pPr eaLnBrk="1" hangingPunct="1">
              <a:lnSpc>
                <a:spcPct val="80000"/>
              </a:lnSpc>
              <a:buFont typeface="Wingdings" pitchFamily="2" charset="2"/>
              <a:buNone/>
            </a:pPr>
            <a:r>
              <a:rPr lang="en-US" sz="1600" dirty="0" smtClean="0"/>
              <a:t>	switch ($x)</a:t>
            </a:r>
          </a:p>
          <a:p>
            <a:pPr eaLnBrk="1" hangingPunct="1">
              <a:lnSpc>
                <a:spcPct val="80000"/>
              </a:lnSpc>
              <a:buFont typeface="Wingdings" pitchFamily="2" charset="2"/>
              <a:buNone/>
            </a:pPr>
            <a:r>
              <a:rPr lang="en-US" sz="1600" dirty="0" smtClean="0"/>
              <a:t>	{</a:t>
            </a:r>
          </a:p>
          <a:p>
            <a:pPr eaLnBrk="1" hangingPunct="1">
              <a:lnSpc>
                <a:spcPct val="80000"/>
              </a:lnSpc>
              <a:buFont typeface="Wingdings" pitchFamily="2" charset="2"/>
              <a:buNone/>
            </a:pPr>
            <a:r>
              <a:rPr lang="en-US" sz="1600" dirty="0" smtClean="0"/>
              <a:t>	case 1:  </a:t>
            </a:r>
          </a:p>
          <a:p>
            <a:pPr eaLnBrk="1" hangingPunct="1">
              <a:lnSpc>
                <a:spcPct val="80000"/>
              </a:lnSpc>
              <a:buFont typeface="Wingdings" pitchFamily="2" charset="2"/>
              <a:buNone/>
            </a:pPr>
            <a:r>
              <a:rPr lang="en-US" sz="1600" dirty="0" smtClean="0"/>
              <a:t>		echo "Number 1";</a:t>
            </a:r>
          </a:p>
          <a:p>
            <a:pPr eaLnBrk="1" hangingPunct="1">
              <a:lnSpc>
                <a:spcPct val="80000"/>
              </a:lnSpc>
              <a:buFont typeface="Wingdings" pitchFamily="2" charset="2"/>
              <a:buNone/>
            </a:pPr>
            <a:r>
              <a:rPr lang="en-US" sz="1600" dirty="0" smtClean="0"/>
              <a:t>  		break;</a:t>
            </a:r>
          </a:p>
          <a:p>
            <a:pPr eaLnBrk="1" hangingPunct="1">
              <a:lnSpc>
                <a:spcPct val="80000"/>
              </a:lnSpc>
              <a:buFont typeface="Wingdings" pitchFamily="2" charset="2"/>
              <a:buNone/>
            </a:pPr>
            <a:r>
              <a:rPr lang="en-US" sz="1600" dirty="0" smtClean="0"/>
              <a:t>	case 2: </a:t>
            </a:r>
          </a:p>
          <a:p>
            <a:pPr eaLnBrk="1" hangingPunct="1">
              <a:lnSpc>
                <a:spcPct val="80000"/>
              </a:lnSpc>
              <a:buFont typeface="Wingdings" pitchFamily="2" charset="2"/>
              <a:buNone/>
            </a:pPr>
            <a:r>
              <a:rPr lang="en-US" sz="1600" dirty="0" smtClean="0"/>
              <a:t> 		echo "Number 2"; </a:t>
            </a:r>
          </a:p>
          <a:p>
            <a:pPr eaLnBrk="1" hangingPunct="1">
              <a:lnSpc>
                <a:spcPct val="80000"/>
              </a:lnSpc>
              <a:buFont typeface="Wingdings" pitchFamily="2" charset="2"/>
              <a:buNone/>
            </a:pPr>
            <a:r>
              <a:rPr lang="en-US" sz="1600" dirty="0" smtClean="0"/>
              <a:t> 		break;</a:t>
            </a:r>
          </a:p>
          <a:p>
            <a:pPr eaLnBrk="1" hangingPunct="1">
              <a:lnSpc>
                <a:spcPct val="80000"/>
              </a:lnSpc>
              <a:buFont typeface="Wingdings" pitchFamily="2" charset="2"/>
              <a:buNone/>
            </a:pPr>
            <a:r>
              <a:rPr lang="en-US" sz="1600" dirty="0" smtClean="0"/>
              <a:t>	case 3:  </a:t>
            </a:r>
          </a:p>
          <a:p>
            <a:pPr eaLnBrk="1" hangingPunct="1">
              <a:lnSpc>
                <a:spcPct val="80000"/>
              </a:lnSpc>
              <a:buFont typeface="Wingdings" pitchFamily="2" charset="2"/>
              <a:buNone/>
            </a:pPr>
            <a:r>
              <a:rPr lang="en-US" sz="1600" dirty="0" smtClean="0"/>
              <a:t>		echo "Number 3"; </a:t>
            </a:r>
          </a:p>
          <a:p>
            <a:pPr eaLnBrk="1" hangingPunct="1">
              <a:lnSpc>
                <a:spcPct val="80000"/>
              </a:lnSpc>
              <a:buFont typeface="Wingdings" pitchFamily="2" charset="2"/>
              <a:buNone/>
            </a:pPr>
            <a:r>
              <a:rPr lang="en-US" sz="1600" dirty="0" smtClean="0"/>
              <a:t>	 	break;</a:t>
            </a:r>
          </a:p>
          <a:p>
            <a:pPr eaLnBrk="1" hangingPunct="1">
              <a:lnSpc>
                <a:spcPct val="80000"/>
              </a:lnSpc>
              <a:buFont typeface="Wingdings" pitchFamily="2" charset="2"/>
              <a:buNone/>
            </a:pPr>
            <a:r>
              <a:rPr lang="en-US" sz="1600" dirty="0" smtClean="0"/>
              <a:t>	default: </a:t>
            </a:r>
          </a:p>
          <a:p>
            <a:pPr eaLnBrk="1" hangingPunct="1">
              <a:lnSpc>
                <a:spcPct val="80000"/>
              </a:lnSpc>
              <a:buFont typeface="Wingdings" pitchFamily="2" charset="2"/>
              <a:buNone/>
            </a:pPr>
            <a:r>
              <a:rPr lang="en-US" sz="1600" dirty="0" smtClean="0"/>
              <a:t> 	echo "No number between 1 and 3";</a:t>
            </a:r>
          </a:p>
          <a:p>
            <a:pPr eaLnBrk="1" hangingPunct="1">
              <a:lnSpc>
                <a:spcPct val="80000"/>
              </a:lnSpc>
              <a:buFont typeface="Wingdings" pitchFamily="2" charset="2"/>
              <a:buNone/>
            </a:pPr>
            <a:r>
              <a:rPr lang="en-US" sz="1600" dirty="0" smtClean="0"/>
              <a:t>	}	?&gt;</a:t>
            </a:r>
          </a:p>
          <a:p>
            <a:pPr eaLnBrk="1" hangingPunct="1">
              <a:lnSpc>
                <a:spcPct val="80000"/>
              </a:lnSpc>
              <a:buFont typeface="Wingdings" pitchFamily="2" charset="2"/>
              <a:buNone/>
            </a:pPr>
            <a:r>
              <a:rPr lang="en-US" sz="1600" dirty="0" smtClean="0"/>
              <a:t>&lt;/body&gt;&lt;/html&gt;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PHP Arrays</a:t>
            </a:r>
          </a:p>
        </p:txBody>
      </p:sp>
      <p:sp>
        <p:nvSpPr>
          <p:cNvPr id="39939" name="Rectangle 3"/>
          <p:cNvSpPr>
            <a:spLocks noGrp="1" noChangeArrowheads="1"/>
          </p:cNvSpPr>
          <p:nvPr>
            <p:ph type="body" idx="1"/>
          </p:nvPr>
        </p:nvSpPr>
        <p:spPr/>
        <p:txBody>
          <a:bodyPr/>
          <a:lstStyle/>
          <a:p>
            <a:r>
              <a:rPr lang="en-US" sz="2400" smtClean="0"/>
              <a:t>An array can store one or more values in a single variable name.</a:t>
            </a:r>
          </a:p>
          <a:p>
            <a:r>
              <a:rPr lang="en-US" sz="2400" smtClean="0"/>
              <a:t>Three types of arrays: Numeric, Associative and Multi dimensional arrays.</a:t>
            </a:r>
          </a:p>
          <a:p>
            <a:r>
              <a:rPr lang="en-US" sz="2400" smtClean="0"/>
              <a:t>Numeric array: A numeric array stores each element with a numeric ID key.</a:t>
            </a:r>
          </a:p>
          <a:p>
            <a:r>
              <a:rPr lang="en-US" sz="2400" smtClean="0"/>
              <a:t>Associative array: An array where each ID key is associated with a value</a:t>
            </a:r>
            <a:r>
              <a:rPr lang="en-US" smtClean="0"/>
              <a:t> </a:t>
            </a:r>
          </a:p>
          <a:p>
            <a:r>
              <a:rPr lang="en-US" sz="2400" smtClean="0"/>
              <a:t>Multi dimensional array: An array containing one or more arrays</a:t>
            </a:r>
            <a:r>
              <a:rPr lang="en-US"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852487"/>
          </a:xfrm>
        </p:spPr>
        <p:txBody>
          <a:bodyPr/>
          <a:lstStyle/>
          <a:p>
            <a:r>
              <a:rPr lang="en-US" sz="2800" b="1" dirty="0" smtClean="0"/>
              <a:t>Server-side Programming :</a:t>
            </a:r>
            <a:r>
              <a:rPr lang="en-US" sz="2800" dirty="0" smtClean="0"/>
              <a:t/>
            </a:r>
            <a:br>
              <a:rPr lang="en-US" sz="2800" dirty="0" smtClean="0"/>
            </a:br>
            <a:endParaRPr lang="en-US" sz="2800" dirty="0"/>
          </a:p>
        </p:txBody>
      </p:sp>
      <p:sp>
        <p:nvSpPr>
          <p:cNvPr id="3" name="Content Placeholder 2"/>
          <p:cNvSpPr>
            <a:spLocks noGrp="1"/>
          </p:cNvSpPr>
          <p:nvPr>
            <p:ph idx="1"/>
          </p:nvPr>
        </p:nvSpPr>
        <p:spPr>
          <a:xfrm>
            <a:off x="1182688" y="1219200"/>
            <a:ext cx="7772400" cy="4913313"/>
          </a:xfrm>
        </p:spPr>
        <p:txBody>
          <a:bodyPr/>
          <a:lstStyle/>
          <a:p>
            <a:r>
              <a:rPr lang="en-US" sz="1800" dirty="0" smtClean="0"/>
              <a:t>It is the program that runs on server dealing with the generation of content of web page.</a:t>
            </a:r>
            <a:br>
              <a:rPr lang="en-US" sz="1800" dirty="0" smtClean="0"/>
            </a:br>
            <a:r>
              <a:rPr lang="en-US" sz="1800" dirty="0" smtClean="0"/>
              <a:t>1) Querying the database</a:t>
            </a:r>
            <a:br>
              <a:rPr lang="en-US" sz="1800" dirty="0" smtClean="0"/>
            </a:br>
            <a:r>
              <a:rPr lang="en-US" sz="1800" dirty="0" smtClean="0"/>
              <a:t>2) Operations over databases</a:t>
            </a:r>
            <a:br>
              <a:rPr lang="en-US" sz="1800" dirty="0" smtClean="0"/>
            </a:br>
            <a:r>
              <a:rPr lang="en-US" sz="1800" dirty="0" smtClean="0"/>
              <a:t>3) Access/Write a file on server.</a:t>
            </a:r>
            <a:br>
              <a:rPr lang="en-US" sz="1800" dirty="0" smtClean="0"/>
            </a:br>
            <a:r>
              <a:rPr lang="en-US" sz="1800" dirty="0" smtClean="0"/>
              <a:t>4) Interact with other servers.</a:t>
            </a:r>
            <a:br>
              <a:rPr lang="en-US" sz="1800" dirty="0" smtClean="0"/>
            </a:br>
            <a:r>
              <a:rPr lang="en-US" sz="1800" dirty="0" smtClean="0"/>
              <a:t>5) Structure web applications.</a:t>
            </a:r>
            <a:br>
              <a:rPr lang="en-US" sz="1800" dirty="0" smtClean="0"/>
            </a:br>
            <a:r>
              <a:rPr lang="en-US" sz="1800" dirty="0" smtClean="0"/>
              <a:t>6) Process user input. For example if user input is a text in search box, run a search algorithm on data stored on server and send the results.</a:t>
            </a:r>
          </a:p>
          <a:p>
            <a:r>
              <a:rPr lang="en-US" sz="1800" b="1" dirty="0" smtClean="0"/>
              <a:t>Examples :</a:t>
            </a:r>
            <a:r>
              <a:rPr lang="en-US" sz="1800" dirty="0" smtClean="0"/>
              <a:t/>
            </a:r>
            <a:br>
              <a:rPr lang="en-US" sz="1800" dirty="0" smtClean="0"/>
            </a:br>
            <a:r>
              <a:rPr lang="en-US" sz="1800" dirty="0" smtClean="0"/>
              <a:t>The Programming languages for server-side programming are :</a:t>
            </a:r>
            <a:br>
              <a:rPr lang="en-US" sz="1800" dirty="0" smtClean="0"/>
            </a:br>
            <a:r>
              <a:rPr lang="en-US" sz="1800" dirty="0" smtClean="0"/>
              <a:t>1) PHP</a:t>
            </a:r>
            <a:br>
              <a:rPr lang="en-US" sz="1800" dirty="0" smtClean="0"/>
            </a:br>
            <a:r>
              <a:rPr lang="en-US" sz="1800" dirty="0" smtClean="0"/>
              <a:t>2) C++</a:t>
            </a:r>
            <a:br>
              <a:rPr lang="en-US" sz="1800" dirty="0" smtClean="0"/>
            </a:br>
            <a:r>
              <a:rPr lang="en-US" sz="1800" dirty="0" smtClean="0"/>
              <a:t>3) Java and JSP</a:t>
            </a:r>
            <a:br>
              <a:rPr lang="en-US" sz="1800" dirty="0" smtClean="0"/>
            </a:br>
            <a:r>
              <a:rPr lang="en-US" sz="1800" dirty="0" smtClean="0"/>
              <a:t>4) Python</a:t>
            </a:r>
            <a:br>
              <a:rPr lang="en-US" sz="1800" dirty="0" smtClean="0"/>
            </a:br>
            <a:r>
              <a:rPr lang="en-US" sz="1800" dirty="0" smtClean="0"/>
              <a:t>5) Ruby on Rails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PHP Looping</a:t>
            </a:r>
          </a:p>
        </p:txBody>
      </p:sp>
      <p:sp>
        <p:nvSpPr>
          <p:cNvPr id="44035" name="Rectangle 3"/>
          <p:cNvSpPr>
            <a:spLocks noGrp="1" noChangeArrowheads="1"/>
          </p:cNvSpPr>
          <p:nvPr>
            <p:ph type="body" idx="1"/>
          </p:nvPr>
        </p:nvSpPr>
        <p:spPr/>
        <p:txBody>
          <a:bodyPr/>
          <a:lstStyle/>
          <a:p>
            <a:pPr eaLnBrk="1" hangingPunct="1"/>
            <a:endParaRPr lang="en-US" b="1" smtClean="0"/>
          </a:p>
          <a:p>
            <a:pPr eaLnBrk="1" hangingPunct="1"/>
            <a:r>
              <a:rPr lang="en-US" smtClean="0"/>
              <a:t>Looping statements in PHP are used to execute the same block of code a specified number of times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3600" smtClean="0"/>
              <a:t>In PHP we have the following looping statements:</a:t>
            </a:r>
          </a:p>
        </p:txBody>
      </p:sp>
      <p:sp>
        <p:nvSpPr>
          <p:cNvPr id="45059" name="Rectangle 3"/>
          <p:cNvSpPr>
            <a:spLocks noGrp="1" noChangeArrowheads="1"/>
          </p:cNvSpPr>
          <p:nvPr>
            <p:ph type="body" idx="1"/>
          </p:nvPr>
        </p:nvSpPr>
        <p:spPr/>
        <p:txBody>
          <a:bodyPr/>
          <a:lstStyle/>
          <a:p>
            <a:pPr eaLnBrk="1" hangingPunct="1">
              <a:lnSpc>
                <a:spcPct val="80000"/>
              </a:lnSpc>
            </a:pPr>
            <a:endParaRPr lang="en-US" sz="2800" smtClean="0"/>
          </a:p>
          <a:p>
            <a:pPr eaLnBrk="1" hangingPunct="1">
              <a:lnSpc>
                <a:spcPct val="80000"/>
              </a:lnSpc>
            </a:pPr>
            <a:r>
              <a:rPr lang="en-US" sz="2800" b="1" smtClean="0"/>
              <a:t>while </a:t>
            </a:r>
            <a:r>
              <a:rPr lang="en-US" sz="2800" smtClean="0"/>
              <a:t>- loops through a block of code as long as a specified condition is true </a:t>
            </a:r>
          </a:p>
          <a:p>
            <a:pPr eaLnBrk="1" hangingPunct="1">
              <a:lnSpc>
                <a:spcPct val="80000"/>
              </a:lnSpc>
            </a:pPr>
            <a:r>
              <a:rPr lang="en-US" sz="2800" b="1" smtClean="0"/>
              <a:t>do...while</a:t>
            </a:r>
            <a:r>
              <a:rPr lang="en-US" sz="2800" smtClean="0"/>
              <a:t> - loops through a block of code once, and then repeats the loop as long as a special condition is true </a:t>
            </a:r>
          </a:p>
          <a:p>
            <a:pPr eaLnBrk="1" hangingPunct="1">
              <a:lnSpc>
                <a:spcPct val="80000"/>
              </a:lnSpc>
            </a:pPr>
            <a:r>
              <a:rPr lang="en-US" sz="2800" b="1" smtClean="0"/>
              <a:t>for </a:t>
            </a:r>
            <a:r>
              <a:rPr lang="en-US" sz="2800" smtClean="0"/>
              <a:t>- loops through a block of code a specified number of times </a:t>
            </a:r>
          </a:p>
          <a:p>
            <a:pPr eaLnBrk="1" hangingPunct="1">
              <a:lnSpc>
                <a:spcPct val="80000"/>
              </a:lnSpc>
            </a:pPr>
            <a:r>
              <a:rPr lang="en-US" sz="2800" b="1" smtClean="0"/>
              <a:t>foreach </a:t>
            </a:r>
            <a:r>
              <a:rPr lang="en-US" sz="2800" smtClean="0"/>
              <a:t>- loops through a block of code for each element in an array </a:t>
            </a:r>
          </a:p>
          <a:p>
            <a:pPr eaLnBrk="1" hangingPunct="1">
              <a:lnSpc>
                <a:spcPct val="80000"/>
              </a:lnSpc>
            </a:pPr>
            <a:endParaRPr lang="en-US" sz="280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While ex:</a:t>
            </a:r>
          </a:p>
        </p:txBody>
      </p:sp>
      <p:sp>
        <p:nvSpPr>
          <p:cNvPr id="4608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t>&lt;html&gt;</a:t>
            </a:r>
          </a:p>
          <a:p>
            <a:pPr eaLnBrk="1" hangingPunct="1">
              <a:lnSpc>
                <a:spcPct val="90000"/>
              </a:lnSpc>
              <a:buFont typeface="Wingdings" pitchFamily="2" charset="2"/>
              <a:buNone/>
            </a:pPr>
            <a:r>
              <a:rPr lang="en-US" sz="2400" smtClean="0"/>
              <a:t>&lt;body&gt;</a:t>
            </a:r>
          </a:p>
          <a:p>
            <a:pPr eaLnBrk="1" hangingPunct="1">
              <a:lnSpc>
                <a:spcPct val="90000"/>
              </a:lnSpc>
              <a:buFont typeface="Wingdings" pitchFamily="2" charset="2"/>
              <a:buNone/>
            </a:pPr>
            <a:r>
              <a:rPr lang="en-US" sz="2400" smtClean="0"/>
              <a:t>&lt;?php </a:t>
            </a:r>
          </a:p>
          <a:p>
            <a:pPr eaLnBrk="1" hangingPunct="1">
              <a:lnSpc>
                <a:spcPct val="90000"/>
              </a:lnSpc>
              <a:buFont typeface="Wingdings" pitchFamily="2" charset="2"/>
              <a:buNone/>
            </a:pPr>
            <a:r>
              <a:rPr lang="en-US" sz="2400" smtClean="0"/>
              <a:t>		$i=1;</a:t>
            </a:r>
          </a:p>
          <a:p>
            <a:pPr eaLnBrk="1" hangingPunct="1">
              <a:lnSpc>
                <a:spcPct val="90000"/>
              </a:lnSpc>
              <a:buFont typeface="Wingdings" pitchFamily="2" charset="2"/>
              <a:buNone/>
            </a:pPr>
            <a:r>
              <a:rPr lang="en-US" sz="2400" smtClean="0"/>
              <a:t>	</a:t>
            </a:r>
            <a:r>
              <a:rPr lang="en-US" sz="2400" smtClean="0">
                <a:solidFill>
                  <a:schemeClr val="hlink"/>
                </a:solidFill>
              </a:rPr>
              <a:t>while</a:t>
            </a:r>
            <a:r>
              <a:rPr lang="en-US" sz="2400" smtClean="0"/>
              <a:t>($i&lt;=5)</a:t>
            </a:r>
          </a:p>
          <a:p>
            <a:pPr eaLnBrk="1" hangingPunct="1">
              <a:lnSpc>
                <a:spcPct val="90000"/>
              </a:lnSpc>
              <a:buFont typeface="Wingdings" pitchFamily="2" charset="2"/>
              <a:buNone/>
            </a:pPr>
            <a:r>
              <a:rPr lang="en-US" sz="2400" smtClean="0"/>
              <a:t>	{ echo "The number is " . $i . </a:t>
            </a:r>
          </a:p>
          <a:p>
            <a:pPr eaLnBrk="1" hangingPunct="1">
              <a:lnSpc>
                <a:spcPct val="90000"/>
              </a:lnSpc>
              <a:buFont typeface="Wingdings" pitchFamily="2" charset="2"/>
              <a:buNone/>
            </a:pPr>
            <a:r>
              <a:rPr lang="en-US" sz="2400" smtClean="0"/>
              <a:t>		“&lt;br /&gt;";</a:t>
            </a:r>
          </a:p>
          <a:p>
            <a:pPr eaLnBrk="1" hangingPunct="1">
              <a:lnSpc>
                <a:spcPct val="90000"/>
              </a:lnSpc>
              <a:buFont typeface="Wingdings" pitchFamily="2" charset="2"/>
              <a:buNone/>
            </a:pPr>
            <a:r>
              <a:rPr lang="en-US" sz="2400" smtClean="0"/>
              <a:t>		$i++;  }</a:t>
            </a:r>
          </a:p>
          <a:p>
            <a:pPr eaLnBrk="1" hangingPunct="1">
              <a:lnSpc>
                <a:spcPct val="90000"/>
              </a:lnSpc>
              <a:buFont typeface="Wingdings" pitchFamily="2" charset="2"/>
              <a:buNone/>
            </a:pPr>
            <a:r>
              <a:rPr lang="en-US" sz="2400" smtClean="0"/>
              <a:t>?&gt;</a:t>
            </a:r>
          </a:p>
          <a:p>
            <a:pPr eaLnBrk="1" hangingPunct="1">
              <a:lnSpc>
                <a:spcPct val="90000"/>
              </a:lnSpc>
              <a:buFont typeface="Wingdings" pitchFamily="2" charset="2"/>
              <a:buNone/>
            </a:pPr>
            <a:r>
              <a:rPr lang="en-US" sz="2400" smtClean="0"/>
              <a:t>&lt;/body&gt;&lt;/html&gt;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Do while ex.</a:t>
            </a:r>
          </a:p>
        </p:txBody>
      </p:sp>
      <p:sp>
        <p:nvSpPr>
          <p:cNvPr id="47107" name="Rectangle 3"/>
          <p:cNvSpPr>
            <a:spLocks noGrp="1" noChangeArrowheads="1"/>
          </p:cNvSpPr>
          <p:nvPr>
            <p:ph type="body" idx="1"/>
          </p:nvPr>
        </p:nvSpPr>
        <p:spPr/>
        <p:txBody>
          <a:bodyPr/>
          <a:lstStyle/>
          <a:p>
            <a:pPr>
              <a:lnSpc>
                <a:spcPct val="80000"/>
              </a:lnSpc>
              <a:buFont typeface="Wingdings" pitchFamily="2" charset="2"/>
              <a:buNone/>
            </a:pPr>
            <a:r>
              <a:rPr lang="en-US" sz="2000" smtClean="0"/>
              <a:t>&lt;html&gt; </a:t>
            </a:r>
          </a:p>
          <a:p>
            <a:pPr>
              <a:lnSpc>
                <a:spcPct val="80000"/>
              </a:lnSpc>
              <a:buFont typeface="Wingdings" pitchFamily="2" charset="2"/>
              <a:buNone/>
            </a:pPr>
            <a:r>
              <a:rPr lang="en-US" sz="2000" smtClean="0"/>
              <a:t>  &lt;body&gt;</a:t>
            </a:r>
          </a:p>
          <a:p>
            <a:pPr>
              <a:lnSpc>
                <a:spcPct val="80000"/>
              </a:lnSpc>
              <a:buFont typeface="Wingdings" pitchFamily="2" charset="2"/>
              <a:buNone/>
            </a:pPr>
            <a:r>
              <a:rPr lang="en-US" sz="2000" smtClean="0"/>
              <a:t>    &lt;?php </a:t>
            </a:r>
          </a:p>
          <a:p>
            <a:pPr>
              <a:lnSpc>
                <a:spcPct val="80000"/>
              </a:lnSpc>
              <a:buFont typeface="Wingdings" pitchFamily="2" charset="2"/>
              <a:buNone/>
            </a:pPr>
            <a:r>
              <a:rPr lang="en-US" sz="2000" smtClean="0"/>
              <a:t>              $i=0; </a:t>
            </a:r>
          </a:p>
          <a:p>
            <a:pPr>
              <a:lnSpc>
                <a:spcPct val="80000"/>
              </a:lnSpc>
              <a:buFont typeface="Wingdings" pitchFamily="2" charset="2"/>
              <a:buNone/>
            </a:pPr>
            <a:r>
              <a:rPr lang="en-US" sz="2000" smtClean="0"/>
              <a:t>do </a:t>
            </a:r>
          </a:p>
          <a:p>
            <a:pPr>
              <a:lnSpc>
                <a:spcPct val="80000"/>
              </a:lnSpc>
              <a:buFont typeface="Wingdings" pitchFamily="2" charset="2"/>
              <a:buNone/>
            </a:pPr>
            <a:r>
              <a:rPr lang="en-US" sz="2000" smtClean="0"/>
              <a:t>{ </a:t>
            </a:r>
          </a:p>
          <a:p>
            <a:pPr>
              <a:lnSpc>
                <a:spcPct val="80000"/>
              </a:lnSpc>
              <a:buFont typeface="Wingdings" pitchFamily="2" charset="2"/>
              <a:buNone/>
            </a:pPr>
            <a:r>
              <a:rPr lang="en-US" sz="2000" smtClean="0"/>
              <a:t>$i++; </a:t>
            </a:r>
          </a:p>
          <a:p>
            <a:pPr>
              <a:lnSpc>
                <a:spcPct val="80000"/>
              </a:lnSpc>
              <a:buFont typeface="Wingdings" pitchFamily="2" charset="2"/>
              <a:buNone/>
            </a:pPr>
            <a:r>
              <a:rPr lang="en-US" sz="2000" smtClean="0"/>
              <a:t>echo "The number is " . $i . "&lt;br /&gt;"; </a:t>
            </a:r>
          </a:p>
          <a:p>
            <a:pPr>
              <a:lnSpc>
                <a:spcPct val="80000"/>
              </a:lnSpc>
              <a:buFont typeface="Wingdings" pitchFamily="2" charset="2"/>
              <a:buNone/>
            </a:pPr>
            <a:r>
              <a:rPr lang="en-US" sz="2000" smtClean="0"/>
              <a:t>} </a:t>
            </a:r>
          </a:p>
          <a:p>
            <a:pPr>
              <a:lnSpc>
                <a:spcPct val="80000"/>
              </a:lnSpc>
              <a:buFont typeface="Wingdings" pitchFamily="2" charset="2"/>
              <a:buNone/>
            </a:pPr>
            <a:r>
              <a:rPr lang="en-US" sz="2000" smtClean="0"/>
              <a:t>while ($i&lt;5); </a:t>
            </a:r>
          </a:p>
          <a:p>
            <a:pPr>
              <a:lnSpc>
                <a:spcPct val="80000"/>
              </a:lnSpc>
              <a:buFont typeface="Wingdings" pitchFamily="2" charset="2"/>
              <a:buNone/>
            </a:pPr>
            <a:r>
              <a:rPr lang="en-US" sz="2000" smtClean="0"/>
              <a:t>?&gt;</a:t>
            </a:r>
          </a:p>
          <a:p>
            <a:pPr>
              <a:lnSpc>
                <a:spcPct val="80000"/>
              </a:lnSpc>
              <a:buFont typeface="Wingdings" pitchFamily="2" charset="2"/>
              <a:buNone/>
            </a:pPr>
            <a:r>
              <a:rPr lang="en-US" sz="2000" smtClean="0"/>
              <a:t>&lt;/body&gt; </a:t>
            </a:r>
          </a:p>
          <a:p>
            <a:pPr>
              <a:lnSpc>
                <a:spcPct val="80000"/>
              </a:lnSpc>
              <a:buFont typeface="Wingdings" pitchFamily="2" charset="2"/>
              <a:buNone/>
            </a:pPr>
            <a:r>
              <a:rPr lang="en-US" sz="2000" smtClean="0"/>
              <a:t>&lt;/html&gt;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For ex:</a:t>
            </a:r>
          </a:p>
        </p:txBody>
      </p:sp>
      <p:sp>
        <p:nvSpPr>
          <p:cNvPr id="4813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t>&lt;html&gt;</a:t>
            </a:r>
          </a:p>
          <a:p>
            <a:pPr eaLnBrk="1" hangingPunct="1">
              <a:lnSpc>
                <a:spcPct val="90000"/>
              </a:lnSpc>
              <a:buFont typeface="Wingdings" pitchFamily="2" charset="2"/>
              <a:buNone/>
            </a:pPr>
            <a:r>
              <a:rPr lang="en-US" sz="2400" smtClean="0"/>
              <a:t>&lt;body&gt;</a:t>
            </a:r>
          </a:p>
          <a:p>
            <a:pPr eaLnBrk="1" hangingPunct="1">
              <a:lnSpc>
                <a:spcPct val="90000"/>
              </a:lnSpc>
              <a:buFont typeface="Wingdings" pitchFamily="2" charset="2"/>
              <a:buNone/>
            </a:pPr>
            <a:r>
              <a:rPr lang="en-US" sz="2400" smtClean="0"/>
              <a:t>&lt;?php</a:t>
            </a:r>
          </a:p>
          <a:p>
            <a:pPr eaLnBrk="1" hangingPunct="1">
              <a:lnSpc>
                <a:spcPct val="90000"/>
              </a:lnSpc>
              <a:buFont typeface="Wingdings" pitchFamily="2" charset="2"/>
              <a:buNone/>
            </a:pPr>
            <a:r>
              <a:rPr lang="en-US" sz="2400" smtClean="0"/>
              <a:t>	</a:t>
            </a:r>
            <a:r>
              <a:rPr lang="en-US" sz="2400" smtClean="0">
                <a:solidFill>
                  <a:schemeClr val="hlink"/>
                </a:solidFill>
              </a:rPr>
              <a:t>for</a:t>
            </a:r>
            <a:r>
              <a:rPr lang="en-US" sz="2400" smtClean="0"/>
              <a:t> ($i=1; $i&lt;=5; $i++)</a:t>
            </a:r>
          </a:p>
          <a:p>
            <a:pPr eaLnBrk="1" hangingPunct="1">
              <a:lnSpc>
                <a:spcPct val="90000"/>
              </a:lnSpc>
              <a:buFont typeface="Wingdings" pitchFamily="2" charset="2"/>
              <a:buNone/>
            </a:pPr>
            <a:r>
              <a:rPr lang="en-US" sz="2400" smtClean="0"/>
              <a:t>	{ </a:t>
            </a:r>
          </a:p>
          <a:p>
            <a:pPr eaLnBrk="1" hangingPunct="1">
              <a:lnSpc>
                <a:spcPct val="90000"/>
              </a:lnSpc>
              <a:buFont typeface="Wingdings" pitchFamily="2" charset="2"/>
              <a:buNone/>
            </a:pPr>
            <a:r>
              <a:rPr lang="en-US" sz="2400" smtClean="0"/>
              <a:t>echo "Hello World!&lt;br /&gt;"; </a:t>
            </a:r>
          </a:p>
          <a:p>
            <a:pPr eaLnBrk="1" hangingPunct="1">
              <a:lnSpc>
                <a:spcPct val="90000"/>
              </a:lnSpc>
              <a:buFont typeface="Wingdings" pitchFamily="2" charset="2"/>
              <a:buNone/>
            </a:pPr>
            <a:r>
              <a:rPr lang="en-US" sz="2400" smtClean="0"/>
              <a:t>}</a:t>
            </a:r>
          </a:p>
          <a:p>
            <a:pPr eaLnBrk="1" hangingPunct="1">
              <a:lnSpc>
                <a:spcPct val="90000"/>
              </a:lnSpc>
              <a:buFont typeface="Wingdings" pitchFamily="2" charset="2"/>
              <a:buNone/>
            </a:pPr>
            <a:r>
              <a:rPr lang="en-US" sz="2400" smtClean="0"/>
              <a:t>?&gt;</a:t>
            </a:r>
          </a:p>
          <a:p>
            <a:pPr eaLnBrk="1" hangingPunct="1">
              <a:lnSpc>
                <a:spcPct val="90000"/>
              </a:lnSpc>
              <a:buFont typeface="Wingdings" pitchFamily="2" charset="2"/>
              <a:buNone/>
            </a:pPr>
            <a:r>
              <a:rPr lang="en-US" sz="2400" smtClean="0"/>
              <a:t>&lt;/body&gt;</a:t>
            </a:r>
          </a:p>
          <a:p>
            <a:pPr eaLnBrk="1" hangingPunct="1">
              <a:lnSpc>
                <a:spcPct val="90000"/>
              </a:lnSpc>
              <a:buFont typeface="Wingdings" pitchFamily="2" charset="2"/>
              <a:buNone/>
            </a:pPr>
            <a:r>
              <a:rPr lang="en-US" sz="2400" smtClean="0"/>
              <a:t>&lt;/html&gt;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The </a:t>
            </a:r>
            <a:r>
              <a:rPr lang="en-US" smtClean="0">
                <a:solidFill>
                  <a:schemeClr val="hlink"/>
                </a:solidFill>
              </a:rPr>
              <a:t>foreach</a:t>
            </a:r>
            <a:r>
              <a:rPr lang="en-US" smtClean="0"/>
              <a:t> Statement</a:t>
            </a:r>
            <a:br>
              <a:rPr lang="en-US" smtClean="0"/>
            </a:br>
            <a:endParaRPr lang="en-US" smtClean="0"/>
          </a:p>
        </p:txBody>
      </p:sp>
      <p:sp>
        <p:nvSpPr>
          <p:cNvPr id="49155" name="Rectangle 3"/>
          <p:cNvSpPr>
            <a:spLocks noGrp="1" noChangeArrowheads="1"/>
          </p:cNvSpPr>
          <p:nvPr>
            <p:ph type="body" idx="1"/>
          </p:nvPr>
        </p:nvSpPr>
        <p:spPr/>
        <p:txBody>
          <a:bodyPr/>
          <a:lstStyle/>
          <a:p>
            <a:pPr eaLnBrk="1" hangingPunct="1"/>
            <a:r>
              <a:rPr lang="en-US" sz="2800" smtClean="0"/>
              <a:t>Loops over the array given by the parameter. On each loop, the value of the current element is assigned to $value and the array pointer is advanced by one - so on the next loop, you'll be looking at the next element. </a:t>
            </a:r>
            <a:endParaRPr lang="en-US" sz="2800" b="1" smtClean="0"/>
          </a:p>
          <a:p>
            <a:pPr eaLnBrk="1" hangingPunct="1">
              <a:buFont typeface="Wingdings" pitchFamily="2" charset="2"/>
              <a:buNone/>
            </a:pPr>
            <a:r>
              <a:rPr lang="en-US" sz="2800" b="1" smtClean="0"/>
              <a:t>Syntax</a:t>
            </a:r>
          </a:p>
          <a:p>
            <a:pPr eaLnBrk="1" hangingPunct="1">
              <a:buFont typeface="Wingdings" pitchFamily="2" charset="2"/>
              <a:buNone/>
            </a:pPr>
            <a:r>
              <a:rPr lang="en-US" sz="2800" smtClean="0"/>
              <a:t>foreach (</a:t>
            </a:r>
            <a:r>
              <a:rPr lang="en-US" sz="2800" i="1" smtClean="0"/>
              <a:t>array as value</a:t>
            </a:r>
            <a:r>
              <a:rPr lang="en-US" sz="2800" smtClean="0"/>
              <a:t>)</a:t>
            </a:r>
          </a:p>
          <a:p>
            <a:pPr eaLnBrk="1" hangingPunct="1">
              <a:buFont typeface="Wingdings" pitchFamily="2" charset="2"/>
              <a:buNone/>
            </a:pPr>
            <a:r>
              <a:rPr lang="en-US" sz="2800" smtClean="0"/>
              <a:t>{ </a:t>
            </a:r>
            <a:r>
              <a:rPr lang="en-US" sz="2800" i="1" smtClean="0"/>
              <a:t>code to be executed; </a:t>
            </a:r>
            <a:r>
              <a:rPr lang="en-US" sz="2800" smtClean="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foreach ex:</a:t>
            </a:r>
          </a:p>
        </p:txBody>
      </p:sp>
      <p:sp>
        <p:nvSpPr>
          <p:cNvPr id="5017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smtClean="0"/>
              <a:t>&lt;html&gt;</a:t>
            </a:r>
          </a:p>
          <a:p>
            <a:pPr eaLnBrk="1" hangingPunct="1">
              <a:lnSpc>
                <a:spcPct val="80000"/>
              </a:lnSpc>
              <a:buFont typeface="Wingdings" pitchFamily="2" charset="2"/>
              <a:buNone/>
            </a:pPr>
            <a:r>
              <a:rPr lang="en-US" sz="2400" smtClean="0"/>
              <a:t>&lt;body&gt;</a:t>
            </a:r>
          </a:p>
          <a:p>
            <a:pPr eaLnBrk="1" hangingPunct="1">
              <a:lnSpc>
                <a:spcPct val="80000"/>
              </a:lnSpc>
              <a:buFont typeface="Wingdings" pitchFamily="2" charset="2"/>
              <a:buNone/>
            </a:pPr>
            <a:r>
              <a:rPr lang="en-US" sz="2400" smtClean="0"/>
              <a:t>&lt;?php</a:t>
            </a:r>
          </a:p>
          <a:p>
            <a:pPr eaLnBrk="1" hangingPunct="1">
              <a:lnSpc>
                <a:spcPct val="80000"/>
              </a:lnSpc>
              <a:buFont typeface="Wingdings" pitchFamily="2" charset="2"/>
              <a:buNone/>
            </a:pPr>
            <a:r>
              <a:rPr lang="en-US" sz="2400" smtClean="0"/>
              <a:t>		$arr=array("one", "two", "three");</a:t>
            </a:r>
          </a:p>
          <a:p>
            <a:pPr eaLnBrk="1" hangingPunct="1">
              <a:lnSpc>
                <a:spcPct val="80000"/>
              </a:lnSpc>
              <a:buFont typeface="Wingdings" pitchFamily="2" charset="2"/>
              <a:buNone/>
            </a:pPr>
            <a:r>
              <a:rPr lang="en-US" sz="2400" smtClean="0"/>
              <a:t>		foreach ($arr as $value)</a:t>
            </a:r>
          </a:p>
          <a:p>
            <a:pPr eaLnBrk="1" hangingPunct="1">
              <a:lnSpc>
                <a:spcPct val="80000"/>
              </a:lnSpc>
              <a:buFont typeface="Wingdings" pitchFamily="2" charset="2"/>
              <a:buNone/>
            </a:pPr>
            <a:r>
              <a:rPr lang="en-US" sz="2400" smtClean="0"/>
              <a:t>		{ </a:t>
            </a:r>
          </a:p>
          <a:p>
            <a:pPr eaLnBrk="1" hangingPunct="1">
              <a:lnSpc>
                <a:spcPct val="80000"/>
              </a:lnSpc>
              <a:buFont typeface="Wingdings" pitchFamily="2" charset="2"/>
              <a:buNone/>
            </a:pPr>
            <a:r>
              <a:rPr lang="en-US" sz="2400" smtClean="0"/>
              <a:t>echo "Value: " . $value . "&lt;br /&gt;";</a:t>
            </a:r>
          </a:p>
          <a:p>
            <a:pPr eaLnBrk="1" hangingPunct="1">
              <a:lnSpc>
                <a:spcPct val="80000"/>
              </a:lnSpc>
              <a:buFont typeface="Wingdings" pitchFamily="2" charset="2"/>
              <a:buNone/>
            </a:pPr>
            <a:r>
              <a:rPr lang="en-US" sz="2400" smtClean="0"/>
              <a:t>}</a:t>
            </a:r>
          </a:p>
          <a:p>
            <a:pPr eaLnBrk="1" hangingPunct="1">
              <a:lnSpc>
                <a:spcPct val="80000"/>
              </a:lnSpc>
              <a:buFont typeface="Wingdings" pitchFamily="2" charset="2"/>
              <a:buNone/>
            </a:pPr>
            <a:r>
              <a:rPr lang="en-US" sz="2400" smtClean="0"/>
              <a:t>	?&gt;</a:t>
            </a:r>
          </a:p>
          <a:p>
            <a:pPr eaLnBrk="1" hangingPunct="1">
              <a:lnSpc>
                <a:spcPct val="80000"/>
              </a:lnSpc>
              <a:buFont typeface="Wingdings" pitchFamily="2" charset="2"/>
              <a:buNone/>
            </a:pPr>
            <a:r>
              <a:rPr lang="en-US" sz="2400" smtClean="0"/>
              <a:t>&lt;/body&gt;</a:t>
            </a:r>
          </a:p>
          <a:p>
            <a:pPr eaLnBrk="1" hangingPunct="1">
              <a:lnSpc>
                <a:spcPct val="80000"/>
              </a:lnSpc>
              <a:buFont typeface="Wingdings" pitchFamily="2" charset="2"/>
              <a:buNone/>
            </a:pPr>
            <a:r>
              <a:rPr lang="en-US" sz="2400" smtClean="0"/>
              <a:t>&lt;/html&gt;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PHP Functions</a:t>
            </a:r>
          </a:p>
        </p:txBody>
      </p:sp>
      <p:sp>
        <p:nvSpPr>
          <p:cNvPr id="51203" name="Rectangle 3"/>
          <p:cNvSpPr>
            <a:spLocks noGrp="1" noChangeArrowheads="1"/>
          </p:cNvSpPr>
          <p:nvPr>
            <p:ph type="body" idx="1"/>
          </p:nvPr>
        </p:nvSpPr>
        <p:spPr/>
        <p:txBody>
          <a:bodyPr/>
          <a:lstStyle/>
          <a:p>
            <a:pPr eaLnBrk="1" hangingPunct="1"/>
            <a:endParaRPr lang="en-US" b="1" smtClean="0"/>
          </a:p>
          <a:p>
            <a:pPr eaLnBrk="1" hangingPunct="1"/>
            <a:r>
              <a:rPr lang="en-US" smtClean="0"/>
              <a:t>The real power of PHP comes from its functions.</a:t>
            </a:r>
          </a:p>
          <a:p>
            <a:pPr eaLnBrk="1" hangingPunct="1"/>
            <a:r>
              <a:rPr lang="en-US" smtClean="0"/>
              <a:t>In PHP - there are more than 700 functions available </a:t>
            </a:r>
          </a:p>
          <a:p>
            <a:pPr eaLnBrk="1" hangingPunct="1"/>
            <a:r>
              <a:rPr lang="en-US" smtClean="0"/>
              <a:t>All functions start with the word "function()"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Simple PHP function</a:t>
            </a:r>
          </a:p>
        </p:txBody>
      </p:sp>
      <p:sp>
        <p:nvSpPr>
          <p:cNvPr id="52227" name="Rectangle 3"/>
          <p:cNvSpPr>
            <a:spLocks noGrp="1" noChangeArrowheads="1"/>
          </p:cNvSpPr>
          <p:nvPr>
            <p:ph type="body" idx="1"/>
          </p:nvPr>
        </p:nvSpPr>
        <p:spPr/>
        <p:txBody>
          <a:bodyPr/>
          <a:lstStyle/>
          <a:p>
            <a:pPr>
              <a:lnSpc>
                <a:spcPct val="80000"/>
              </a:lnSpc>
              <a:buFont typeface="Wingdings" pitchFamily="2" charset="2"/>
              <a:buNone/>
            </a:pPr>
            <a:r>
              <a:rPr lang="en-US" sz="2400" smtClean="0"/>
              <a:t>&lt;html&gt; </a:t>
            </a:r>
          </a:p>
          <a:p>
            <a:pPr>
              <a:lnSpc>
                <a:spcPct val="80000"/>
              </a:lnSpc>
              <a:buFont typeface="Wingdings" pitchFamily="2" charset="2"/>
              <a:buNone/>
            </a:pPr>
            <a:r>
              <a:rPr lang="en-US" sz="2400" smtClean="0"/>
              <a:t>&lt;body&gt;</a:t>
            </a:r>
          </a:p>
          <a:p>
            <a:pPr>
              <a:lnSpc>
                <a:spcPct val="80000"/>
              </a:lnSpc>
              <a:buFont typeface="Wingdings" pitchFamily="2" charset="2"/>
              <a:buNone/>
            </a:pPr>
            <a:r>
              <a:rPr lang="en-US" sz="2400" smtClean="0"/>
              <a:t>&lt;?php </a:t>
            </a:r>
          </a:p>
          <a:p>
            <a:pPr>
              <a:lnSpc>
                <a:spcPct val="80000"/>
              </a:lnSpc>
              <a:buFont typeface="Wingdings" pitchFamily="2" charset="2"/>
              <a:buNone/>
            </a:pPr>
            <a:r>
              <a:rPr lang="en-US" sz="2400" smtClean="0"/>
              <a:t>function writeMyName() </a:t>
            </a:r>
          </a:p>
          <a:p>
            <a:pPr>
              <a:lnSpc>
                <a:spcPct val="80000"/>
              </a:lnSpc>
              <a:buFont typeface="Wingdings" pitchFamily="2" charset="2"/>
              <a:buNone/>
            </a:pPr>
            <a:r>
              <a:rPr lang="en-US" sz="2400" smtClean="0"/>
              <a:t>{ </a:t>
            </a:r>
          </a:p>
          <a:p>
            <a:pPr>
              <a:lnSpc>
                <a:spcPct val="80000"/>
              </a:lnSpc>
              <a:buFont typeface="Wingdings" pitchFamily="2" charset="2"/>
              <a:buNone/>
            </a:pPr>
            <a:r>
              <a:rPr lang="en-US" sz="2400" smtClean="0"/>
              <a:t>echo "Kai Jim Refsnes"; </a:t>
            </a:r>
          </a:p>
          <a:p>
            <a:pPr>
              <a:lnSpc>
                <a:spcPct val="80000"/>
              </a:lnSpc>
              <a:buFont typeface="Wingdings" pitchFamily="2" charset="2"/>
              <a:buNone/>
            </a:pPr>
            <a:r>
              <a:rPr lang="en-US" sz="2400" smtClean="0"/>
              <a:t>}</a:t>
            </a:r>
          </a:p>
          <a:p>
            <a:pPr>
              <a:lnSpc>
                <a:spcPct val="80000"/>
              </a:lnSpc>
              <a:buFont typeface="Wingdings" pitchFamily="2" charset="2"/>
              <a:buNone/>
            </a:pPr>
            <a:r>
              <a:rPr lang="en-US" sz="2400" smtClean="0"/>
              <a:t>writeMyName(); </a:t>
            </a:r>
          </a:p>
          <a:p>
            <a:pPr>
              <a:lnSpc>
                <a:spcPct val="80000"/>
              </a:lnSpc>
              <a:buFont typeface="Wingdings" pitchFamily="2" charset="2"/>
              <a:buNone/>
            </a:pPr>
            <a:r>
              <a:rPr lang="en-US" sz="2400" smtClean="0"/>
              <a:t>?&gt;</a:t>
            </a:r>
          </a:p>
          <a:p>
            <a:pPr>
              <a:lnSpc>
                <a:spcPct val="80000"/>
              </a:lnSpc>
              <a:buFont typeface="Wingdings" pitchFamily="2" charset="2"/>
              <a:buNone/>
            </a:pPr>
            <a:r>
              <a:rPr lang="en-US" sz="2400" smtClean="0"/>
              <a:t>&lt;/body&gt; </a:t>
            </a:r>
          </a:p>
          <a:p>
            <a:pPr>
              <a:lnSpc>
                <a:spcPct val="80000"/>
              </a:lnSpc>
              <a:buFont typeface="Wingdings" pitchFamily="2" charset="2"/>
              <a:buNone/>
            </a:pPr>
            <a:r>
              <a:rPr lang="en-US" sz="2400" smtClean="0"/>
              <a:t>&lt;/html&gt;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Contd…</a:t>
            </a:r>
          </a:p>
        </p:txBody>
      </p:sp>
      <p:sp>
        <p:nvSpPr>
          <p:cNvPr id="53251" name="Rectangle 3"/>
          <p:cNvSpPr>
            <a:spLocks noGrp="1" noChangeArrowheads="1"/>
          </p:cNvSpPr>
          <p:nvPr>
            <p:ph type="body" idx="1"/>
          </p:nvPr>
        </p:nvSpPr>
        <p:spPr/>
        <p:txBody>
          <a:bodyPr/>
          <a:lstStyle/>
          <a:p>
            <a:pPr>
              <a:lnSpc>
                <a:spcPct val="90000"/>
              </a:lnSpc>
              <a:buFont typeface="Wingdings" pitchFamily="2" charset="2"/>
              <a:buNone/>
            </a:pPr>
            <a:r>
              <a:rPr lang="en-US" sz="2000" smtClean="0"/>
              <a:t>&lt;?php </a:t>
            </a:r>
          </a:p>
          <a:p>
            <a:pPr>
              <a:lnSpc>
                <a:spcPct val="90000"/>
              </a:lnSpc>
              <a:buFont typeface="Wingdings" pitchFamily="2" charset="2"/>
              <a:buNone/>
            </a:pPr>
            <a:r>
              <a:rPr lang="en-US" sz="2000" smtClean="0"/>
              <a:t>function writeMyName() </a:t>
            </a:r>
          </a:p>
          <a:p>
            <a:pPr>
              <a:lnSpc>
                <a:spcPct val="90000"/>
              </a:lnSpc>
              <a:buFont typeface="Wingdings" pitchFamily="2" charset="2"/>
              <a:buNone/>
            </a:pPr>
            <a:r>
              <a:rPr lang="en-US" sz="2000" smtClean="0"/>
              <a:t>{ </a:t>
            </a:r>
          </a:p>
          <a:p>
            <a:pPr>
              <a:lnSpc>
                <a:spcPct val="90000"/>
              </a:lnSpc>
              <a:buFont typeface="Wingdings" pitchFamily="2" charset="2"/>
              <a:buNone/>
            </a:pPr>
            <a:r>
              <a:rPr lang="en-US" sz="2000" smtClean="0"/>
              <a:t>echo "Kai Jim Refsnes"; </a:t>
            </a:r>
          </a:p>
          <a:p>
            <a:pPr>
              <a:lnSpc>
                <a:spcPct val="90000"/>
              </a:lnSpc>
              <a:buFont typeface="Wingdings" pitchFamily="2" charset="2"/>
              <a:buNone/>
            </a:pPr>
            <a:r>
              <a:rPr lang="en-US" sz="2000" smtClean="0"/>
              <a:t>}</a:t>
            </a:r>
          </a:p>
          <a:p>
            <a:pPr>
              <a:lnSpc>
                <a:spcPct val="90000"/>
              </a:lnSpc>
              <a:buFont typeface="Wingdings" pitchFamily="2" charset="2"/>
              <a:buNone/>
            </a:pPr>
            <a:r>
              <a:rPr lang="en-US" sz="2000" smtClean="0"/>
              <a:t>echo "Hello world!&lt;br /&gt;"; </a:t>
            </a:r>
          </a:p>
          <a:p>
            <a:pPr>
              <a:lnSpc>
                <a:spcPct val="90000"/>
              </a:lnSpc>
              <a:buFont typeface="Wingdings" pitchFamily="2" charset="2"/>
              <a:buNone/>
            </a:pPr>
            <a:r>
              <a:rPr lang="en-US" sz="2000" smtClean="0"/>
              <a:t>echo "My name is "; </a:t>
            </a:r>
          </a:p>
          <a:p>
            <a:pPr>
              <a:lnSpc>
                <a:spcPct val="90000"/>
              </a:lnSpc>
              <a:buFont typeface="Wingdings" pitchFamily="2" charset="2"/>
              <a:buNone/>
            </a:pPr>
            <a:r>
              <a:rPr lang="en-US" sz="2000" smtClean="0"/>
              <a:t>writeMyName(); </a:t>
            </a:r>
          </a:p>
          <a:p>
            <a:pPr>
              <a:lnSpc>
                <a:spcPct val="90000"/>
              </a:lnSpc>
              <a:buFont typeface="Wingdings" pitchFamily="2" charset="2"/>
              <a:buNone/>
            </a:pPr>
            <a:r>
              <a:rPr lang="en-US" sz="2000" smtClean="0"/>
              <a:t>echo ".&lt;br /&gt;That's right, "; </a:t>
            </a:r>
          </a:p>
          <a:p>
            <a:pPr>
              <a:lnSpc>
                <a:spcPct val="90000"/>
              </a:lnSpc>
              <a:buFont typeface="Wingdings" pitchFamily="2" charset="2"/>
              <a:buNone/>
            </a:pPr>
            <a:r>
              <a:rPr lang="en-US" sz="2000" smtClean="0"/>
              <a:t>writeMyName(); </a:t>
            </a:r>
          </a:p>
          <a:p>
            <a:pPr>
              <a:lnSpc>
                <a:spcPct val="90000"/>
              </a:lnSpc>
              <a:buFont typeface="Wingdings" pitchFamily="2" charset="2"/>
              <a:buNone/>
            </a:pPr>
            <a:r>
              <a:rPr lang="en-US" sz="2000" smtClean="0"/>
              <a:t>echo " is my name."; </a:t>
            </a:r>
          </a:p>
          <a:p>
            <a:pPr>
              <a:lnSpc>
                <a:spcPct val="90000"/>
              </a:lnSpc>
              <a:buFont typeface="Wingdings" pitchFamily="2" charset="2"/>
              <a:buNone/>
            </a:pPr>
            <a:r>
              <a:rPr lang="en-US" sz="2000" smtClean="0"/>
              <a:t>?&gt;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776287"/>
          </a:xfrm>
        </p:spPr>
        <p:txBody>
          <a:bodyPr/>
          <a:lstStyle/>
          <a:p>
            <a:r>
              <a:rPr lang="en-US" b="1" dirty="0" smtClean="0"/>
              <a:t>Client-side Programming :</a:t>
            </a:r>
            <a:endParaRPr lang="en-US" dirty="0"/>
          </a:p>
        </p:txBody>
      </p:sp>
      <p:sp>
        <p:nvSpPr>
          <p:cNvPr id="3" name="Content Placeholder 2"/>
          <p:cNvSpPr>
            <a:spLocks noGrp="1"/>
          </p:cNvSpPr>
          <p:nvPr>
            <p:ph idx="1"/>
          </p:nvPr>
        </p:nvSpPr>
        <p:spPr>
          <a:xfrm>
            <a:off x="990600" y="1295400"/>
            <a:ext cx="7964488" cy="4837113"/>
          </a:xfrm>
        </p:spPr>
        <p:txBody>
          <a:bodyPr/>
          <a:lstStyle/>
          <a:p>
            <a:r>
              <a:rPr lang="en-US" sz="2000" dirty="0" smtClean="0"/>
              <a:t>It is the program that runs on the client machine (browser) and deals with the user interface/display and any other processing that can happen on client machine like reading/writing cookies.</a:t>
            </a:r>
          </a:p>
          <a:p>
            <a:r>
              <a:rPr lang="en-US" sz="2000" dirty="0" smtClean="0"/>
              <a:t>1) Interact with temporary storage</a:t>
            </a:r>
            <a:br>
              <a:rPr lang="en-US" sz="2000" dirty="0" smtClean="0"/>
            </a:br>
            <a:r>
              <a:rPr lang="en-US" sz="2000" dirty="0" smtClean="0"/>
              <a:t>2) Make interactive web pages</a:t>
            </a:r>
            <a:br>
              <a:rPr lang="en-US" sz="2000" dirty="0" smtClean="0"/>
            </a:br>
            <a:r>
              <a:rPr lang="en-US" sz="2000" dirty="0" smtClean="0"/>
              <a:t>3) Interact with local storage</a:t>
            </a:r>
            <a:br>
              <a:rPr lang="en-US" sz="2000" dirty="0" smtClean="0"/>
            </a:br>
            <a:r>
              <a:rPr lang="en-US" sz="2000" dirty="0" smtClean="0"/>
              <a:t>4) Sending request for data to server</a:t>
            </a:r>
            <a:br>
              <a:rPr lang="en-US" sz="2000" dirty="0" smtClean="0"/>
            </a:br>
            <a:r>
              <a:rPr lang="en-US" sz="2000" dirty="0" smtClean="0"/>
              <a:t>5) Send request to server</a:t>
            </a:r>
            <a:br>
              <a:rPr lang="en-US" sz="2000" dirty="0" smtClean="0"/>
            </a:br>
            <a:r>
              <a:rPr lang="en-US" sz="2000" dirty="0" smtClean="0"/>
              <a:t>6) work as an interface between server and user</a:t>
            </a:r>
          </a:p>
          <a:p>
            <a:r>
              <a:rPr lang="en-US" sz="2000" dirty="0" smtClean="0"/>
              <a:t>The Programming languages for client-side programming are :</a:t>
            </a:r>
            <a:br>
              <a:rPr lang="en-US" sz="2000" dirty="0" smtClean="0"/>
            </a:br>
            <a:r>
              <a:rPr lang="en-US" sz="2000" dirty="0" smtClean="0"/>
              <a:t>1) </a:t>
            </a:r>
            <a:r>
              <a:rPr lang="en-US" sz="2000" dirty="0" err="1" smtClean="0"/>
              <a:t>Javascript</a:t>
            </a:r>
            <a:r>
              <a:rPr lang="en-US" sz="2000" dirty="0" smtClean="0"/>
              <a:t/>
            </a:r>
            <a:br>
              <a:rPr lang="en-US" sz="2000" dirty="0" smtClean="0"/>
            </a:br>
            <a:r>
              <a:rPr lang="en-US" sz="2000" dirty="0" smtClean="0"/>
              <a:t>2) VBScript</a:t>
            </a:r>
            <a:br>
              <a:rPr lang="en-US" sz="2000" dirty="0" smtClean="0"/>
            </a:br>
            <a:r>
              <a:rPr lang="en-US" sz="2000" dirty="0" smtClean="0"/>
              <a:t>3) HTML</a:t>
            </a:r>
            <a:br>
              <a:rPr lang="en-US" sz="2000" dirty="0" smtClean="0"/>
            </a:br>
            <a:r>
              <a:rPr lang="en-US" sz="2000" dirty="0" smtClean="0"/>
              <a:t>4) CSS</a:t>
            </a:r>
            <a:br>
              <a:rPr lang="en-US" sz="2000" dirty="0" smtClean="0"/>
            </a:br>
            <a:r>
              <a:rPr lang="en-US" sz="2000" dirty="0" smtClean="0"/>
              <a:t>5) AJAX</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Adding parameters to functions</a:t>
            </a:r>
          </a:p>
        </p:txBody>
      </p:sp>
      <p:sp>
        <p:nvSpPr>
          <p:cNvPr id="54275" name="Rectangle 3"/>
          <p:cNvSpPr>
            <a:spLocks noGrp="1" noChangeArrowheads="1"/>
          </p:cNvSpPr>
          <p:nvPr>
            <p:ph type="body" idx="1"/>
          </p:nvPr>
        </p:nvSpPr>
        <p:spPr/>
        <p:txBody>
          <a:bodyPr/>
          <a:lstStyle/>
          <a:p>
            <a:pPr>
              <a:lnSpc>
                <a:spcPct val="90000"/>
              </a:lnSpc>
              <a:buFont typeface="Wingdings" pitchFamily="2" charset="2"/>
              <a:buNone/>
            </a:pPr>
            <a:r>
              <a:rPr lang="en-US" sz="2000" smtClean="0"/>
              <a:t>&lt;html&gt; </a:t>
            </a:r>
          </a:p>
          <a:p>
            <a:pPr>
              <a:lnSpc>
                <a:spcPct val="90000"/>
              </a:lnSpc>
              <a:buFont typeface="Wingdings" pitchFamily="2" charset="2"/>
              <a:buNone/>
            </a:pPr>
            <a:r>
              <a:rPr lang="en-US" sz="2000" smtClean="0"/>
              <a:t>&lt;body&gt;</a:t>
            </a:r>
          </a:p>
          <a:p>
            <a:pPr>
              <a:lnSpc>
                <a:spcPct val="90000"/>
              </a:lnSpc>
              <a:buFont typeface="Wingdings" pitchFamily="2" charset="2"/>
              <a:buNone/>
            </a:pPr>
            <a:r>
              <a:rPr lang="en-US" sz="2000" smtClean="0"/>
              <a:t>&lt;?php </a:t>
            </a:r>
          </a:p>
          <a:p>
            <a:pPr>
              <a:lnSpc>
                <a:spcPct val="90000"/>
              </a:lnSpc>
              <a:buFont typeface="Wingdings" pitchFamily="2" charset="2"/>
              <a:buNone/>
            </a:pPr>
            <a:r>
              <a:rPr lang="en-US" sz="2000" smtClean="0"/>
              <a:t>function writeMyName($fname) </a:t>
            </a:r>
          </a:p>
          <a:p>
            <a:pPr>
              <a:lnSpc>
                <a:spcPct val="90000"/>
              </a:lnSpc>
              <a:buFont typeface="Wingdings" pitchFamily="2" charset="2"/>
              <a:buNone/>
            </a:pPr>
            <a:r>
              <a:rPr lang="en-US" sz="2000" smtClean="0"/>
              <a:t>{ </a:t>
            </a:r>
          </a:p>
          <a:p>
            <a:pPr>
              <a:lnSpc>
                <a:spcPct val="90000"/>
              </a:lnSpc>
              <a:buFont typeface="Wingdings" pitchFamily="2" charset="2"/>
              <a:buNone/>
            </a:pPr>
            <a:r>
              <a:rPr lang="en-US" sz="2000" smtClean="0"/>
              <a:t>echo $fname . " Refsnes.&lt;br /&gt;"; </a:t>
            </a:r>
          </a:p>
          <a:p>
            <a:pPr>
              <a:lnSpc>
                <a:spcPct val="90000"/>
              </a:lnSpc>
              <a:buFont typeface="Wingdings" pitchFamily="2" charset="2"/>
              <a:buNone/>
            </a:pPr>
            <a:r>
              <a:rPr lang="en-US" sz="2000" smtClean="0"/>
              <a:t>}</a:t>
            </a:r>
          </a:p>
          <a:p>
            <a:pPr>
              <a:lnSpc>
                <a:spcPct val="90000"/>
              </a:lnSpc>
              <a:buFont typeface="Wingdings" pitchFamily="2" charset="2"/>
              <a:buNone/>
            </a:pPr>
            <a:r>
              <a:rPr lang="en-US" sz="2000" smtClean="0"/>
              <a:t>echo "My name is "; </a:t>
            </a:r>
          </a:p>
          <a:p>
            <a:pPr>
              <a:lnSpc>
                <a:spcPct val="90000"/>
              </a:lnSpc>
              <a:buFont typeface="Wingdings" pitchFamily="2" charset="2"/>
              <a:buNone/>
            </a:pPr>
            <a:r>
              <a:rPr lang="en-US" sz="2000" smtClean="0"/>
              <a:t>writeMyName("Kai Jim");</a:t>
            </a:r>
          </a:p>
          <a:p>
            <a:pPr>
              <a:lnSpc>
                <a:spcPct val="90000"/>
              </a:lnSpc>
              <a:buFont typeface="Wingdings" pitchFamily="2" charset="2"/>
              <a:buNone/>
            </a:pPr>
            <a:r>
              <a:rPr lang="en-US" sz="2000" smtClean="0"/>
              <a:t>?&gt;</a:t>
            </a:r>
          </a:p>
          <a:p>
            <a:pPr>
              <a:lnSpc>
                <a:spcPct val="90000"/>
              </a:lnSpc>
              <a:buFont typeface="Wingdings" pitchFamily="2" charset="2"/>
              <a:buNone/>
            </a:pPr>
            <a:r>
              <a:rPr lang="en-US" sz="2000" smtClean="0"/>
              <a:t>&lt;/body&gt; </a:t>
            </a:r>
          </a:p>
          <a:p>
            <a:pPr>
              <a:lnSpc>
                <a:spcPct val="90000"/>
              </a:lnSpc>
              <a:buFont typeface="Wingdings" pitchFamily="2" charset="2"/>
              <a:buNone/>
            </a:pPr>
            <a:r>
              <a:rPr lang="en-US" sz="2000" smtClean="0"/>
              <a:t>&lt;/html&gt;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Contd…</a:t>
            </a:r>
          </a:p>
        </p:txBody>
      </p:sp>
      <p:sp>
        <p:nvSpPr>
          <p:cNvPr id="55299" name="Rectangle 3"/>
          <p:cNvSpPr>
            <a:spLocks noGrp="1" noChangeArrowheads="1"/>
          </p:cNvSpPr>
          <p:nvPr>
            <p:ph type="body" idx="1"/>
          </p:nvPr>
        </p:nvSpPr>
        <p:spPr/>
        <p:txBody>
          <a:bodyPr/>
          <a:lstStyle/>
          <a:p>
            <a:pPr>
              <a:lnSpc>
                <a:spcPct val="90000"/>
              </a:lnSpc>
              <a:buFont typeface="Wingdings" pitchFamily="2" charset="2"/>
              <a:buNone/>
            </a:pPr>
            <a:r>
              <a:rPr lang="en-US" sz="2000" smtClean="0"/>
              <a:t>&lt;html&gt; </a:t>
            </a:r>
          </a:p>
          <a:p>
            <a:pPr>
              <a:lnSpc>
                <a:spcPct val="90000"/>
              </a:lnSpc>
              <a:buFont typeface="Wingdings" pitchFamily="2" charset="2"/>
              <a:buNone/>
            </a:pPr>
            <a:r>
              <a:rPr lang="en-US" sz="2000" smtClean="0"/>
              <a:t>&lt;body&gt;</a:t>
            </a:r>
          </a:p>
          <a:p>
            <a:pPr>
              <a:lnSpc>
                <a:spcPct val="90000"/>
              </a:lnSpc>
              <a:buFont typeface="Wingdings" pitchFamily="2" charset="2"/>
              <a:buNone/>
            </a:pPr>
            <a:r>
              <a:rPr lang="en-US" sz="2000" smtClean="0"/>
              <a:t>&lt;?php </a:t>
            </a:r>
          </a:p>
          <a:p>
            <a:pPr>
              <a:lnSpc>
                <a:spcPct val="90000"/>
              </a:lnSpc>
              <a:buFont typeface="Wingdings" pitchFamily="2" charset="2"/>
              <a:buNone/>
            </a:pPr>
            <a:r>
              <a:rPr lang="en-US" sz="2000" smtClean="0"/>
              <a:t>function writeMyName($fname,$punctuation) </a:t>
            </a:r>
          </a:p>
          <a:p>
            <a:pPr>
              <a:lnSpc>
                <a:spcPct val="90000"/>
              </a:lnSpc>
              <a:buFont typeface="Wingdings" pitchFamily="2" charset="2"/>
              <a:buNone/>
            </a:pPr>
            <a:r>
              <a:rPr lang="en-US" sz="2000" smtClean="0"/>
              <a:t>{ </a:t>
            </a:r>
          </a:p>
          <a:p>
            <a:pPr>
              <a:lnSpc>
                <a:spcPct val="90000"/>
              </a:lnSpc>
              <a:buFont typeface="Wingdings" pitchFamily="2" charset="2"/>
              <a:buNone/>
            </a:pPr>
            <a:r>
              <a:rPr lang="en-US" sz="2000" smtClean="0"/>
              <a:t>echo $fname . " Refsnes" . $punctuation . "&lt;br /&gt;";</a:t>
            </a:r>
          </a:p>
          <a:p>
            <a:pPr>
              <a:lnSpc>
                <a:spcPct val="90000"/>
              </a:lnSpc>
              <a:buFont typeface="Wingdings" pitchFamily="2" charset="2"/>
              <a:buNone/>
            </a:pPr>
            <a:r>
              <a:rPr lang="en-US" sz="2000" smtClean="0"/>
              <a:t> }</a:t>
            </a:r>
          </a:p>
          <a:p>
            <a:pPr>
              <a:lnSpc>
                <a:spcPct val="90000"/>
              </a:lnSpc>
              <a:buFont typeface="Wingdings" pitchFamily="2" charset="2"/>
              <a:buNone/>
            </a:pPr>
            <a:r>
              <a:rPr lang="en-US" sz="2000" smtClean="0"/>
              <a:t>echo "My name is "; </a:t>
            </a:r>
          </a:p>
          <a:p>
            <a:pPr>
              <a:lnSpc>
                <a:spcPct val="90000"/>
              </a:lnSpc>
              <a:buFont typeface="Wingdings" pitchFamily="2" charset="2"/>
              <a:buNone/>
            </a:pPr>
            <a:r>
              <a:rPr lang="en-US" sz="2000" smtClean="0"/>
              <a:t>writeMyName("Hege","!");</a:t>
            </a:r>
          </a:p>
          <a:p>
            <a:pPr>
              <a:lnSpc>
                <a:spcPct val="90000"/>
              </a:lnSpc>
              <a:buFont typeface="Wingdings" pitchFamily="2" charset="2"/>
              <a:buNone/>
            </a:pPr>
            <a:r>
              <a:rPr lang="en-US" sz="2000" smtClean="0"/>
              <a:t>?&gt;</a:t>
            </a:r>
          </a:p>
          <a:p>
            <a:pPr>
              <a:lnSpc>
                <a:spcPct val="90000"/>
              </a:lnSpc>
              <a:buFont typeface="Wingdings" pitchFamily="2" charset="2"/>
              <a:buNone/>
            </a:pPr>
            <a:r>
              <a:rPr lang="en-US" sz="2000" smtClean="0"/>
              <a:t>&lt;/body&gt; </a:t>
            </a:r>
          </a:p>
          <a:p>
            <a:pPr>
              <a:lnSpc>
                <a:spcPct val="90000"/>
              </a:lnSpc>
              <a:buFont typeface="Wingdings" pitchFamily="2" charset="2"/>
              <a:buNone/>
            </a:pPr>
            <a:r>
              <a:rPr lang="en-US" sz="2000" smtClean="0"/>
              <a:t>&lt;/html&gt;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PHP Functions - Return values </a:t>
            </a:r>
          </a:p>
        </p:txBody>
      </p:sp>
      <p:sp>
        <p:nvSpPr>
          <p:cNvPr id="56323" name="Rectangle 3"/>
          <p:cNvSpPr>
            <a:spLocks noGrp="1" noChangeArrowheads="1"/>
          </p:cNvSpPr>
          <p:nvPr>
            <p:ph type="body" idx="1"/>
          </p:nvPr>
        </p:nvSpPr>
        <p:spPr/>
        <p:txBody>
          <a:bodyPr/>
          <a:lstStyle/>
          <a:p>
            <a:pPr>
              <a:lnSpc>
                <a:spcPct val="90000"/>
              </a:lnSpc>
              <a:buFont typeface="Wingdings" pitchFamily="2" charset="2"/>
              <a:buNone/>
            </a:pPr>
            <a:r>
              <a:rPr lang="en-US" sz="2000" smtClean="0"/>
              <a:t>&lt;html&gt; </a:t>
            </a:r>
          </a:p>
          <a:p>
            <a:pPr>
              <a:lnSpc>
                <a:spcPct val="90000"/>
              </a:lnSpc>
              <a:buFont typeface="Wingdings" pitchFamily="2" charset="2"/>
              <a:buNone/>
            </a:pPr>
            <a:r>
              <a:rPr lang="en-US" sz="2000" smtClean="0"/>
              <a:t>&lt;body&gt;</a:t>
            </a:r>
          </a:p>
          <a:p>
            <a:pPr>
              <a:lnSpc>
                <a:spcPct val="90000"/>
              </a:lnSpc>
              <a:buFont typeface="Wingdings" pitchFamily="2" charset="2"/>
              <a:buNone/>
            </a:pPr>
            <a:r>
              <a:rPr lang="en-US" sz="2000" smtClean="0"/>
              <a:t>&lt;?php </a:t>
            </a:r>
          </a:p>
          <a:p>
            <a:pPr>
              <a:lnSpc>
                <a:spcPct val="90000"/>
              </a:lnSpc>
              <a:buFont typeface="Wingdings" pitchFamily="2" charset="2"/>
              <a:buNone/>
            </a:pPr>
            <a:r>
              <a:rPr lang="en-US" sz="2000" smtClean="0"/>
              <a:t>function add($x,$y) </a:t>
            </a:r>
          </a:p>
          <a:p>
            <a:pPr>
              <a:lnSpc>
                <a:spcPct val="90000"/>
              </a:lnSpc>
              <a:buFont typeface="Wingdings" pitchFamily="2" charset="2"/>
              <a:buNone/>
            </a:pPr>
            <a:r>
              <a:rPr lang="en-US" sz="2000" smtClean="0"/>
              <a:t>{ </a:t>
            </a:r>
          </a:p>
          <a:p>
            <a:pPr>
              <a:lnSpc>
                <a:spcPct val="90000"/>
              </a:lnSpc>
              <a:buFont typeface="Wingdings" pitchFamily="2" charset="2"/>
              <a:buNone/>
            </a:pPr>
            <a:r>
              <a:rPr lang="en-US" sz="2000" smtClean="0"/>
              <a:t>$total = $x + $y; </a:t>
            </a:r>
          </a:p>
          <a:p>
            <a:pPr>
              <a:lnSpc>
                <a:spcPct val="90000"/>
              </a:lnSpc>
              <a:buFont typeface="Wingdings" pitchFamily="2" charset="2"/>
              <a:buNone/>
            </a:pPr>
            <a:r>
              <a:rPr lang="en-US" sz="2000" smtClean="0"/>
              <a:t>return $total; </a:t>
            </a:r>
          </a:p>
          <a:p>
            <a:pPr>
              <a:lnSpc>
                <a:spcPct val="90000"/>
              </a:lnSpc>
              <a:buFont typeface="Wingdings" pitchFamily="2" charset="2"/>
              <a:buNone/>
            </a:pPr>
            <a:r>
              <a:rPr lang="en-US" sz="2000" smtClean="0"/>
              <a:t>}</a:t>
            </a:r>
          </a:p>
          <a:p>
            <a:pPr>
              <a:lnSpc>
                <a:spcPct val="90000"/>
              </a:lnSpc>
              <a:buFont typeface="Wingdings" pitchFamily="2" charset="2"/>
              <a:buNone/>
            </a:pPr>
            <a:r>
              <a:rPr lang="en-US" sz="2000" smtClean="0"/>
              <a:t>echo "1 + 16 = " . add(1,16); </a:t>
            </a:r>
          </a:p>
          <a:p>
            <a:pPr>
              <a:lnSpc>
                <a:spcPct val="90000"/>
              </a:lnSpc>
              <a:buFont typeface="Wingdings" pitchFamily="2" charset="2"/>
              <a:buNone/>
            </a:pPr>
            <a:r>
              <a:rPr lang="en-US" sz="2000" smtClean="0"/>
              <a:t>?&gt;</a:t>
            </a:r>
          </a:p>
          <a:p>
            <a:pPr>
              <a:lnSpc>
                <a:spcPct val="90000"/>
              </a:lnSpc>
              <a:buFont typeface="Wingdings" pitchFamily="2" charset="2"/>
              <a:buNone/>
            </a:pPr>
            <a:r>
              <a:rPr lang="en-US" sz="2000" smtClean="0"/>
              <a:t>&lt;/body&gt; </a:t>
            </a:r>
          </a:p>
          <a:p>
            <a:pPr>
              <a:lnSpc>
                <a:spcPct val="90000"/>
              </a:lnSpc>
              <a:buFont typeface="Wingdings" pitchFamily="2" charset="2"/>
              <a:buNone/>
            </a:pPr>
            <a:r>
              <a:rPr lang="en-US" sz="2000" smtClean="0"/>
              <a:t>&lt;/html&gt;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Phpinfo()</a:t>
            </a:r>
          </a:p>
        </p:txBody>
      </p:sp>
      <p:sp>
        <p:nvSpPr>
          <p:cNvPr id="57347" name="Rectangle 3"/>
          <p:cNvSpPr>
            <a:spLocks noGrp="1" noChangeArrowheads="1"/>
          </p:cNvSpPr>
          <p:nvPr>
            <p:ph type="body" idx="1"/>
          </p:nvPr>
        </p:nvSpPr>
        <p:spPr/>
        <p:txBody>
          <a:bodyPr/>
          <a:lstStyle/>
          <a:p>
            <a:pPr eaLnBrk="1" hangingPunct="1"/>
            <a:r>
              <a:rPr lang="en-US" smtClean="0"/>
              <a:t>The </a:t>
            </a:r>
            <a:r>
              <a:rPr lang="en-US" smtClean="0">
                <a:solidFill>
                  <a:schemeClr val="hlink"/>
                </a:solidFill>
              </a:rPr>
              <a:t>phpinfo()</a:t>
            </a:r>
            <a:r>
              <a:rPr lang="en-US" smtClean="0"/>
              <a:t> function is used to output PHP information.</a:t>
            </a:r>
          </a:p>
          <a:p>
            <a:pPr eaLnBrk="1" hangingPunct="1"/>
            <a:r>
              <a:rPr lang="en-US" smtClean="0"/>
              <a:t>This function is useful for trouble shooting, providing the version of PHP etc..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Example</a:t>
            </a:r>
            <a:r>
              <a:rPr lang="en-US" b="1" smtClean="0"/>
              <a:t/>
            </a:r>
            <a:br>
              <a:rPr lang="en-US" b="1" smtClean="0"/>
            </a:br>
            <a:endParaRPr lang="en-US" b="1" smtClean="0"/>
          </a:p>
        </p:txBody>
      </p:sp>
      <p:sp>
        <p:nvSpPr>
          <p:cNvPr id="5837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smtClean="0"/>
              <a:t>&lt;html&gt;</a:t>
            </a:r>
          </a:p>
          <a:p>
            <a:pPr eaLnBrk="1" hangingPunct="1">
              <a:lnSpc>
                <a:spcPct val="80000"/>
              </a:lnSpc>
              <a:buFont typeface="Wingdings" pitchFamily="2" charset="2"/>
              <a:buNone/>
            </a:pPr>
            <a:r>
              <a:rPr lang="en-US" sz="2400" smtClean="0"/>
              <a:t>&lt;body&gt;</a:t>
            </a:r>
          </a:p>
          <a:p>
            <a:pPr eaLnBrk="1" hangingPunct="1">
              <a:lnSpc>
                <a:spcPct val="80000"/>
              </a:lnSpc>
              <a:buFont typeface="Wingdings" pitchFamily="2" charset="2"/>
              <a:buNone/>
            </a:pPr>
            <a:r>
              <a:rPr lang="en-US" sz="2400" smtClean="0"/>
              <a:t>&lt;?php </a:t>
            </a:r>
          </a:p>
          <a:p>
            <a:pPr eaLnBrk="1" hangingPunct="1">
              <a:lnSpc>
                <a:spcPct val="80000"/>
              </a:lnSpc>
              <a:buFont typeface="Wingdings" pitchFamily="2" charset="2"/>
              <a:buNone/>
            </a:pPr>
            <a:r>
              <a:rPr lang="en-US" sz="2400" smtClean="0"/>
              <a:t>// Show all PHP information</a:t>
            </a:r>
          </a:p>
          <a:p>
            <a:pPr eaLnBrk="1" hangingPunct="1">
              <a:lnSpc>
                <a:spcPct val="80000"/>
              </a:lnSpc>
              <a:buFont typeface="Wingdings" pitchFamily="2" charset="2"/>
              <a:buNone/>
            </a:pPr>
            <a:r>
              <a:rPr lang="en-US" sz="2400" smtClean="0"/>
              <a:t>phpinfo();</a:t>
            </a:r>
          </a:p>
          <a:p>
            <a:pPr eaLnBrk="1" hangingPunct="1">
              <a:lnSpc>
                <a:spcPct val="80000"/>
              </a:lnSpc>
              <a:buFont typeface="Wingdings" pitchFamily="2" charset="2"/>
              <a:buNone/>
            </a:pPr>
            <a:r>
              <a:rPr lang="en-US" sz="2400" smtClean="0"/>
              <a:t>?&gt;</a:t>
            </a:r>
          </a:p>
          <a:p>
            <a:pPr eaLnBrk="1" hangingPunct="1">
              <a:lnSpc>
                <a:spcPct val="80000"/>
              </a:lnSpc>
              <a:buFont typeface="Wingdings" pitchFamily="2" charset="2"/>
              <a:buNone/>
            </a:pPr>
            <a:r>
              <a:rPr lang="en-US" sz="2400" smtClean="0"/>
              <a:t>&lt;?php// Show only the general information</a:t>
            </a:r>
          </a:p>
          <a:p>
            <a:pPr eaLnBrk="1" hangingPunct="1">
              <a:lnSpc>
                <a:spcPct val="80000"/>
              </a:lnSpc>
              <a:buFont typeface="Wingdings" pitchFamily="2" charset="2"/>
              <a:buNone/>
            </a:pPr>
            <a:r>
              <a:rPr lang="en-US" sz="2400" smtClean="0"/>
              <a:t>phpinfo(INFO_GENERAL);</a:t>
            </a:r>
          </a:p>
          <a:p>
            <a:pPr eaLnBrk="1" hangingPunct="1">
              <a:lnSpc>
                <a:spcPct val="80000"/>
              </a:lnSpc>
              <a:buFont typeface="Wingdings" pitchFamily="2" charset="2"/>
              <a:buNone/>
            </a:pPr>
            <a:r>
              <a:rPr lang="en-US" sz="2400" smtClean="0"/>
              <a:t>?&gt;</a:t>
            </a:r>
          </a:p>
          <a:p>
            <a:pPr eaLnBrk="1" hangingPunct="1">
              <a:lnSpc>
                <a:spcPct val="80000"/>
              </a:lnSpc>
              <a:buFont typeface="Wingdings" pitchFamily="2" charset="2"/>
              <a:buNone/>
            </a:pPr>
            <a:r>
              <a:rPr lang="en-US" sz="2400" smtClean="0"/>
              <a:t>&lt;/body&gt;</a:t>
            </a:r>
          </a:p>
          <a:p>
            <a:pPr eaLnBrk="1" hangingPunct="1">
              <a:lnSpc>
                <a:spcPct val="80000"/>
              </a:lnSpc>
              <a:buFont typeface="Wingdings" pitchFamily="2" charset="2"/>
              <a:buNone/>
            </a:pPr>
            <a:r>
              <a:rPr lang="en-US" sz="2400" smtClean="0"/>
              <a:t>&lt;/html&gt;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PHP Forms</a:t>
            </a:r>
            <a:br>
              <a:rPr lang="en-US" smtClean="0"/>
            </a:br>
            <a:endParaRPr lang="en-US" smtClean="0"/>
          </a:p>
        </p:txBody>
      </p:sp>
      <p:sp>
        <p:nvSpPr>
          <p:cNvPr id="62467" name="Rectangle 3"/>
          <p:cNvSpPr>
            <a:spLocks noGrp="1" noChangeArrowheads="1"/>
          </p:cNvSpPr>
          <p:nvPr>
            <p:ph type="body" idx="1"/>
          </p:nvPr>
        </p:nvSpPr>
        <p:spPr/>
        <p:txBody>
          <a:bodyPr/>
          <a:lstStyle/>
          <a:p>
            <a:pPr eaLnBrk="1" hangingPunct="1"/>
            <a:r>
              <a:rPr lang="en-US" sz="2800" smtClean="0"/>
              <a:t>A very powerful feature of PHP is the way it handles HTML forms!</a:t>
            </a:r>
            <a:endParaRPr lang="en-US" sz="2800" i="1" smtClean="0"/>
          </a:p>
          <a:p>
            <a:pPr eaLnBrk="1" hangingPunct="1"/>
            <a:r>
              <a:rPr lang="en-US" sz="2800" smtClean="0"/>
              <a:t>The most important thing to notice when dealing with HTML forms and PHP is that any form element in an HTML page will </a:t>
            </a:r>
            <a:r>
              <a:rPr lang="en-US" sz="2800" b="1" smtClean="0"/>
              <a:t>automatically</a:t>
            </a:r>
            <a:r>
              <a:rPr lang="en-US" sz="2800" smtClean="0"/>
              <a:t> be available to your PHP scripts.</a:t>
            </a:r>
          </a:p>
          <a:p>
            <a:pPr eaLnBrk="1" hangingPunct="1"/>
            <a:r>
              <a:rPr lang="en-US" sz="2800" smtClean="0"/>
              <a:t>The PHP $_GET and $_POST variables are used to retrieve information from forms, like user input.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Example of an HTML form:</a:t>
            </a:r>
            <a:br>
              <a:rPr lang="en-US" smtClean="0"/>
            </a:br>
            <a:endParaRPr lang="en-US" smtClean="0"/>
          </a:p>
        </p:txBody>
      </p:sp>
      <p:sp>
        <p:nvSpPr>
          <p:cNvPr id="6349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smtClean="0"/>
              <a:t>&lt;html&gt;</a:t>
            </a:r>
          </a:p>
          <a:p>
            <a:pPr eaLnBrk="1" hangingPunct="1">
              <a:lnSpc>
                <a:spcPct val="80000"/>
              </a:lnSpc>
              <a:buFont typeface="Wingdings" pitchFamily="2" charset="2"/>
              <a:buNone/>
            </a:pPr>
            <a:r>
              <a:rPr lang="en-US" sz="2400" smtClean="0"/>
              <a:t>&lt;body&gt;</a:t>
            </a:r>
          </a:p>
          <a:p>
            <a:pPr eaLnBrk="1" hangingPunct="1">
              <a:lnSpc>
                <a:spcPct val="80000"/>
              </a:lnSpc>
              <a:buFont typeface="Wingdings" pitchFamily="2" charset="2"/>
              <a:buNone/>
            </a:pPr>
            <a:r>
              <a:rPr lang="en-US" sz="2400" smtClean="0"/>
              <a:t>&lt;form action="welcome.php" method="POST"&gt;</a:t>
            </a:r>
          </a:p>
          <a:p>
            <a:pPr eaLnBrk="1" hangingPunct="1">
              <a:lnSpc>
                <a:spcPct val="80000"/>
              </a:lnSpc>
              <a:buFont typeface="Wingdings" pitchFamily="2" charset="2"/>
              <a:buNone/>
            </a:pPr>
            <a:r>
              <a:rPr lang="en-US" sz="2400" smtClean="0"/>
              <a:t>Enter your name: &lt;input type="text" name="name" /&gt;</a:t>
            </a:r>
          </a:p>
          <a:p>
            <a:pPr eaLnBrk="1" hangingPunct="1">
              <a:lnSpc>
                <a:spcPct val="80000"/>
              </a:lnSpc>
              <a:buFont typeface="Wingdings" pitchFamily="2" charset="2"/>
              <a:buNone/>
            </a:pPr>
            <a:r>
              <a:rPr lang="en-US" sz="2400" smtClean="0"/>
              <a:t>Enter your age: &lt;input type="text" name="age" /&gt;</a:t>
            </a:r>
          </a:p>
          <a:p>
            <a:pPr eaLnBrk="1" hangingPunct="1">
              <a:lnSpc>
                <a:spcPct val="80000"/>
              </a:lnSpc>
              <a:buFont typeface="Wingdings" pitchFamily="2" charset="2"/>
              <a:buNone/>
            </a:pPr>
            <a:r>
              <a:rPr lang="en-US" sz="2400" smtClean="0"/>
              <a:t>&lt;input type="submit" /&gt;</a:t>
            </a:r>
          </a:p>
          <a:p>
            <a:pPr eaLnBrk="1" hangingPunct="1">
              <a:lnSpc>
                <a:spcPct val="80000"/>
              </a:lnSpc>
              <a:buFont typeface="Wingdings" pitchFamily="2" charset="2"/>
              <a:buNone/>
            </a:pPr>
            <a:r>
              <a:rPr lang="en-US" sz="2400" smtClean="0"/>
              <a:t>&lt;/form&gt;</a:t>
            </a:r>
          </a:p>
          <a:p>
            <a:pPr eaLnBrk="1" hangingPunct="1">
              <a:lnSpc>
                <a:spcPct val="80000"/>
              </a:lnSpc>
              <a:buFont typeface="Wingdings" pitchFamily="2" charset="2"/>
              <a:buNone/>
            </a:pPr>
            <a:r>
              <a:rPr lang="en-US" sz="2400" smtClean="0"/>
              <a:t>&lt;/body&gt;</a:t>
            </a:r>
          </a:p>
          <a:p>
            <a:pPr eaLnBrk="1" hangingPunct="1">
              <a:lnSpc>
                <a:spcPct val="80000"/>
              </a:lnSpc>
              <a:buFont typeface="Wingdings" pitchFamily="2" charset="2"/>
              <a:buNone/>
            </a:pPr>
            <a:r>
              <a:rPr lang="en-US" sz="2400" smtClean="0"/>
              <a:t>&lt;/html&gt;</a:t>
            </a:r>
          </a:p>
          <a:p>
            <a:pPr eaLnBrk="1" hangingPunct="1">
              <a:lnSpc>
                <a:spcPct val="80000"/>
              </a:lnSpc>
            </a:pPr>
            <a:endParaRPr lang="en-US" sz="2400" smtClean="0"/>
          </a:p>
          <a:p>
            <a:pPr eaLnBrk="1" hangingPunct="1">
              <a:lnSpc>
                <a:spcPct val="80000"/>
              </a:lnSpc>
            </a:pPr>
            <a:endParaRPr lang="en-US" sz="280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The "welcome.php" file :</a:t>
            </a:r>
          </a:p>
        </p:txBody>
      </p:sp>
      <p:sp>
        <p:nvSpPr>
          <p:cNvPr id="64515" name="Rectangle 3"/>
          <p:cNvSpPr>
            <a:spLocks noGrp="1" noChangeArrowheads="1"/>
          </p:cNvSpPr>
          <p:nvPr>
            <p:ph type="body" idx="1"/>
          </p:nvPr>
        </p:nvSpPr>
        <p:spPr/>
        <p:txBody>
          <a:bodyPr/>
          <a:lstStyle/>
          <a:p>
            <a:pPr eaLnBrk="1" hangingPunct="1">
              <a:lnSpc>
                <a:spcPct val="80000"/>
              </a:lnSpc>
            </a:pPr>
            <a:endParaRPr lang="en-US" sz="2000" smtClean="0"/>
          </a:p>
          <a:p>
            <a:pPr eaLnBrk="1" hangingPunct="1">
              <a:lnSpc>
                <a:spcPct val="80000"/>
              </a:lnSpc>
              <a:buFont typeface="Wingdings" pitchFamily="2" charset="2"/>
              <a:buNone/>
            </a:pPr>
            <a:r>
              <a:rPr lang="en-US" sz="2000" smtClean="0"/>
              <a:t>&lt;html&gt;&lt;body&gt;</a:t>
            </a:r>
          </a:p>
          <a:p>
            <a:pPr eaLnBrk="1" hangingPunct="1">
              <a:lnSpc>
                <a:spcPct val="80000"/>
              </a:lnSpc>
              <a:buFont typeface="Wingdings" pitchFamily="2" charset="2"/>
              <a:buNone/>
            </a:pPr>
            <a:r>
              <a:rPr lang="en-US" sz="2000" smtClean="0"/>
              <a:t>Welcome </a:t>
            </a:r>
          </a:p>
          <a:p>
            <a:pPr eaLnBrk="1" hangingPunct="1">
              <a:lnSpc>
                <a:spcPct val="80000"/>
              </a:lnSpc>
              <a:buFont typeface="Wingdings" pitchFamily="2" charset="2"/>
              <a:buNone/>
            </a:pPr>
            <a:r>
              <a:rPr lang="en-US" sz="2000" smtClean="0"/>
              <a:t>&lt;?php </a:t>
            </a:r>
          </a:p>
          <a:p>
            <a:pPr eaLnBrk="1" hangingPunct="1">
              <a:lnSpc>
                <a:spcPct val="80000"/>
              </a:lnSpc>
              <a:buFont typeface="Wingdings" pitchFamily="2" charset="2"/>
              <a:buNone/>
            </a:pPr>
            <a:r>
              <a:rPr lang="en-US" sz="2000" smtClean="0"/>
              <a:t>echo $_POST["name"]; </a:t>
            </a:r>
          </a:p>
          <a:p>
            <a:pPr eaLnBrk="1" hangingPunct="1">
              <a:lnSpc>
                <a:spcPct val="80000"/>
              </a:lnSpc>
              <a:buFont typeface="Wingdings" pitchFamily="2" charset="2"/>
              <a:buNone/>
            </a:pPr>
            <a:r>
              <a:rPr lang="en-US" sz="2000" smtClean="0"/>
              <a:t>?&gt;</a:t>
            </a:r>
          </a:p>
          <a:p>
            <a:pPr eaLnBrk="1" hangingPunct="1">
              <a:lnSpc>
                <a:spcPct val="80000"/>
              </a:lnSpc>
              <a:buFont typeface="Wingdings" pitchFamily="2" charset="2"/>
              <a:buNone/>
            </a:pPr>
            <a:r>
              <a:rPr lang="en-US" sz="2000" smtClean="0"/>
              <a:t>.&lt;br /&gt;</a:t>
            </a:r>
          </a:p>
          <a:p>
            <a:pPr eaLnBrk="1" hangingPunct="1">
              <a:lnSpc>
                <a:spcPct val="80000"/>
              </a:lnSpc>
              <a:buFont typeface="Wingdings" pitchFamily="2" charset="2"/>
              <a:buNone/>
            </a:pPr>
            <a:r>
              <a:rPr lang="en-US" sz="2000" smtClean="0"/>
              <a:t>You are </a:t>
            </a:r>
          </a:p>
          <a:p>
            <a:pPr eaLnBrk="1" hangingPunct="1">
              <a:lnSpc>
                <a:spcPct val="80000"/>
              </a:lnSpc>
              <a:buFont typeface="Wingdings" pitchFamily="2" charset="2"/>
              <a:buNone/>
            </a:pPr>
            <a:r>
              <a:rPr lang="en-US" sz="2000" smtClean="0"/>
              <a:t>&lt;?php </a:t>
            </a:r>
          </a:p>
          <a:p>
            <a:pPr eaLnBrk="1" hangingPunct="1">
              <a:lnSpc>
                <a:spcPct val="80000"/>
              </a:lnSpc>
              <a:buFont typeface="Wingdings" pitchFamily="2" charset="2"/>
              <a:buNone/>
            </a:pPr>
            <a:r>
              <a:rPr lang="en-US" sz="2000" smtClean="0"/>
              <a:t>echo $_POST["age"]; </a:t>
            </a:r>
          </a:p>
          <a:p>
            <a:pPr eaLnBrk="1" hangingPunct="1">
              <a:lnSpc>
                <a:spcPct val="80000"/>
              </a:lnSpc>
              <a:buFont typeface="Wingdings" pitchFamily="2" charset="2"/>
              <a:buNone/>
            </a:pPr>
            <a:r>
              <a:rPr lang="en-US" sz="2000" smtClean="0"/>
              <a:t>?&gt; </a:t>
            </a:r>
          </a:p>
          <a:p>
            <a:pPr eaLnBrk="1" hangingPunct="1">
              <a:lnSpc>
                <a:spcPct val="80000"/>
              </a:lnSpc>
              <a:buFont typeface="Wingdings" pitchFamily="2" charset="2"/>
              <a:buNone/>
            </a:pPr>
            <a:r>
              <a:rPr lang="en-US" sz="2000" smtClean="0"/>
              <a:t>years old!</a:t>
            </a:r>
          </a:p>
          <a:p>
            <a:pPr eaLnBrk="1" hangingPunct="1">
              <a:lnSpc>
                <a:spcPct val="80000"/>
              </a:lnSpc>
              <a:buFont typeface="Wingdings" pitchFamily="2" charset="2"/>
              <a:buNone/>
            </a:pPr>
            <a:r>
              <a:rPr lang="en-US" sz="2000" smtClean="0"/>
              <a:t>&lt;/body&gt;&lt;/html&gt;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PHP $_GET </a:t>
            </a:r>
          </a:p>
        </p:txBody>
      </p:sp>
      <p:sp>
        <p:nvSpPr>
          <p:cNvPr id="65539" name="Rectangle 3"/>
          <p:cNvSpPr>
            <a:spLocks noGrp="1" noChangeArrowheads="1"/>
          </p:cNvSpPr>
          <p:nvPr>
            <p:ph type="body" idx="1"/>
          </p:nvPr>
        </p:nvSpPr>
        <p:spPr/>
        <p:txBody>
          <a:bodyPr/>
          <a:lstStyle/>
          <a:p>
            <a:r>
              <a:rPr lang="en-US" sz="2400" smtClean="0"/>
              <a:t>The $_GET variable is used to collect values from a form with method="get".</a:t>
            </a:r>
          </a:p>
          <a:p>
            <a:r>
              <a:rPr lang="en-US" sz="2400" smtClean="0"/>
              <a:t>The $_GET variable is an array of variable names and values sent by the HTTP GET method.</a:t>
            </a:r>
          </a:p>
          <a:p>
            <a:r>
              <a:rPr lang="en-US" sz="2400" smtClean="0"/>
              <a:t>Information sent from a form with the GET method is visible to everyone (it will be displayed in the browser's address bar) and it has limits on the amount of information to send (max. 100 characters).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$_GET example</a:t>
            </a:r>
          </a:p>
        </p:txBody>
      </p:sp>
      <p:sp>
        <p:nvSpPr>
          <p:cNvPr id="66563" name="Rectangle 3"/>
          <p:cNvSpPr>
            <a:spLocks noGrp="1" noChangeArrowheads="1"/>
          </p:cNvSpPr>
          <p:nvPr>
            <p:ph type="body" idx="1"/>
          </p:nvPr>
        </p:nvSpPr>
        <p:spPr/>
        <p:txBody>
          <a:bodyPr/>
          <a:lstStyle/>
          <a:p>
            <a:r>
              <a:rPr lang="en-US" sz="2400" smtClean="0"/>
              <a:t>Form:</a:t>
            </a:r>
          </a:p>
          <a:p>
            <a:pPr>
              <a:buFont typeface="Wingdings" pitchFamily="2" charset="2"/>
              <a:buNone/>
            </a:pPr>
            <a:r>
              <a:rPr lang="en-US" sz="2400" smtClean="0"/>
              <a:t>&lt;form action="welcome.php" method="get"&gt; </a:t>
            </a:r>
          </a:p>
          <a:p>
            <a:pPr>
              <a:buFont typeface="Wingdings" pitchFamily="2" charset="2"/>
              <a:buNone/>
            </a:pPr>
            <a:r>
              <a:rPr lang="en-US" sz="2400" smtClean="0"/>
              <a:t>Name: &lt;input type="text" name="name" /&gt; </a:t>
            </a:r>
          </a:p>
          <a:p>
            <a:pPr>
              <a:buFont typeface="Wingdings" pitchFamily="2" charset="2"/>
              <a:buNone/>
            </a:pPr>
            <a:r>
              <a:rPr lang="en-US" sz="2400" smtClean="0"/>
              <a:t>Age: &lt;input type="text" name="age" /&gt; </a:t>
            </a:r>
          </a:p>
          <a:p>
            <a:pPr>
              <a:buFont typeface="Wingdings" pitchFamily="2" charset="2"/>
              <a:buNone/>
            </a:pPr>
            <a:r>
              <a:rPr lang="en-US" sz="2400" smtClean="0"/>
              <a:t>&lt;input type="submit" /&gt; &lt;/form&gt;</a:t>
            </a:r>
            <a:r>
              <a:rPr lang="en-US" smtClean="0"/>
              <a:t> </a:t>
            </a:r>
          </a:p>
          <a:p>
            <a:r>
              <a:rPr lang="en-US" sz="2400" smtClean="0"/>
              <a:t>After the submission of the form URL will be like: http://www.abcd.com/welcome.php?name=Peter&amp;age=37</a:t>
            </a:r>
            <a:r>
              <a:rPr lang="en-US"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PHP Features</a:t>
            </a:r>
          </a:p>
        </p:txBody>
      </p:sp>
      <p:sp>
        <p:nvSpPr>
          <p:cNvPr id="6147" name="Rectangle 3"/>
          <p:cNvSpPr>
            <a:spLocks noGrp="1" noChangeArrowheads="1"/>
          </p:cNvSpPr>
          <p:nvPr>
            <p:ph type="body" idx="1"/>
          </p:nvPr>
        </p:nvSpPr>
        <p:spPr/>
        <p:txBody>
          <a:bodyPr/>
          <a:lstStyle/>
          <a:p>
            <a:pPr eaLnBrk="1" hangingPunct="1"/>
            <a:r>
              <a:rPr lang="en-US" smtClean="0"/>
              <a:t>It can be used to add dynamic features to HTML pages or use it to create entire dynamic sites that generate HTML on the fly in response to user input. </a:t>
            </a:r>
          </a:p>
          <a:p>
            <a:pPr eaLnBrk="1" hangingPunct="1"/>
            <a:r>
              <a:rPr lang="en-US" smtClean="0"/>
              <a:t>Its syntax is a combination of C, Java, and Perl. </a:t>
            </a:r>
            <a:br>
              <a:rPr lang="en-US" smtClean="0"/>
            </a:br>
            <a:endParaRPr lang="en-US" smtClean="0"/>
          </a:p>
          <a:p>
            <a:pPr eaLnBrk="1" hangingPunct="1"/>
            <a:endParaRPr lang="en-US" smtClean="0"/>
          </a:p>
          <a:p>
            <a:pPr eaLnBrk="1" hangingPunct="1"/>
            <a:endParaRPr lang="en-US"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Contd..</a:t>
            </a:r>
          </a:p>
        </p:txBody>
      </p:sp>
      <p:sp>
        <p:nvSpPr>
          <p:cNvPr id="67587" name="Rectangle 3"/>
          <p:cNvSpPr>
            <a:spLocks noGrp="1" noChangeArrowheads="1"/>
          </p:cNvSpPr>
          <p:nvPr>
            <p:ph type="body" idx="1"/>
          </p:nvPr>
        </p:nvSpPr>
        <p:spPr/>
        <p:txBody>
          <a:bodyPr/>
          <a:lstStyle/>
          <a:p>
            <a:pPr>
              <a:lnSpc>
                <a:spcPct val="90000"/>
              </a:lnSpc>
            </a:pPr>
            <a:r>
              <a:rPr lang="en-US" sz="2000" smtClean="0"/>
              <a:t>The file welcome.php can use the data from the from as follows:</a:t>
            </a:r>
          </a:p>
          <a:p>
            <a:pPr>
              <a:lnSpc>
                <a:spcPct val="90000"/>
              </a:lnSpc>
              <a:buFont typeface="Wingdings" pitchFamily="2" charset="2"/>
              <a:buNone/>
            </a:pPr>
            <a:r>
              <a:rPr lang="en-US" sz="2000" smtClean="0"/>
              <a:t>Welcome </a:t>
            </a:r>
          </a:p>
          <a:p>
            <a:pPr>
              <a:lnSpc>
                <a:spcPct val="90000"/>
              </a:lnSpc>
              <a:buFont typeface="Wingdings" pitchFamily="2" charset="2"/>
              <a:buNone/>
            </a:pPr>
            <a:r>
              <a:rPr lang="en-US" sz="2000" smtClean="0"/>
              <a:t>&lt;?php </a:t>
            </a:r>
          </a:p>
          <a:p>
            <a:pPr>
              <a:lnSpc>
                <a:spcPct val="90000"/>
              </a:lnSpc>
              <a:buFont typeface="Wingdings" pitchFamily="2" charset="2"/>
              <a:buNone/>
            </a:pPr>
            <a:r>
              <a:rPr lang="en-US" sz="2000" smtClean="0"/>
              <a:t>echo $_GET["name"]; </a:t>
            </a:r>
          </a:p>
          <a:p>
            <a:pPr>
              <a:lnSpc>
                <a:spcPct val="90000"/>
              </a:lnSpc>
              <a:buFont typeface="Wingdings" pitchFamily="2" charset="2"/>
              <a:buNone/>
            </a:pPr>
            <a:r>
              <a:rPr lang="en-US" sz="2000" smtClean="0"/>
              <a:t>?&gt;</a:t>
            </a:r>
          </a:p>
          <a:p>
            <a:pPr>
              <a:lnSpc>
                <a:spcPct val="90000"/>
              </a:lnSpc>
              <a:buFont typeface="Wingdings" pitchFamily="2" charset="2"/>
              <a:buNone/>
            </a:pPr>
            <a:r>
              <a:rPr lang="en-US" sz="2000" smtClean="0"/>
              <a:t>.&lt;br /&gt; </a:t>
            </a:r>
          </a:p>
          <a:p>
            <a:pPr>
              <a:lnSpc>
                <a:spcPct val="90000"/>
              </a:lnSpc>
              <a:buFont typeface="Wingdings" pitchFamily="2" charset="2"/>
              <a:buNone/>
            </a:pPr>
            <a:r>
              <a:rPr lang="en-US" sz="2000" smtClean="0"/>
              <a:t>You are </a:t>
            </a:r>
          </a:p>
          <a:p>
            <a:pPr>
              <a:lnSpc>
                <a:spcPct val="90000"/>
              </a:lnSpc>
              <a:buFont typeface="Wingdings" pitchFamily="2" charset="2"/>
              <a:buNone/>
            </a:pPr>
            <a:r>
              <a:rPr lang="en-US" sz="2000" smtClean="0"/>
              <a:t>&lt;?php </a:t>
            </a:r>
          </a:p>
          <a:p>
            <a:pPr>
              <a:lnSpc>
                <a:spcPct val="90000"/>
              </a:lnSpc>
              <a:buFont typeface="Wingdings" pitchFamily="2" charset="2"/>
              <a:buNone/>
            </a:pPr>
            <a:r>
              <a:rPr lang="en-US" sz="2000" smtClean="0"/>
              <a:t>echo $_GET["age"]; </a:t>
            </a:r>
          </a:p>
          <a:p>
            <a:pPr>
              <a:lnSpc>
                <a:spcPct val="90000"/>
              </a:lnSpc>
              <a:buFont typeface="Wingdings" pitchFamily="2" charset="2"/>
              <a:buNone/>
            </a:pPr>
            <a:r>
              <a:rPr lang="en-US" sz="2000" smtClean="0"/>
              <a:t>?&gt; </a:t>
            </a:r>
          </a:p>
          <a:p>
            <a:pPr>
              <a:lnSpc>
                <a:spcPct val="90000"/>
              </a:lnSpc>
              <a:buFont typeface="Wingdings" pitchFamily="2" charset="2"/>
              <a:buNone/>
            </a:pPr>
            <a:r>
              <a:rPr lang="en-US" sz="2000" smtClean="0"/>
              <a:t>years old!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b="1" smtClean="0"/>
              <a:t>The $_REQUEST Variable</a:t>
            </a:r>
            <a:br>
              <a:rPr lang="en-US" b="1" smtClean="0"/>
            </a:br>
            <a:endParaRPr lang="en-US" b="1" smtClean="0"/>
          </a:p>
        </p:txBody>
      </p:sp>
      <p:sp>
        <p:nvSpPr>
          <p:cNvPr id="68611" name="Rectangle 3"/>
          <p:cNvSpPr>
            <a:spLocks noGrp="1" noChangeArrowheads="1"/>
          </p:cNvSpPr>
          <p:nvPr>
            <p:ph type="body" idx="1"/>
          </p:nvPr>
        </p:nvSpPr>
        <p:spPr/>
        <p:txBody>
          <a:bodyPr/>
          <a:lstStyle/>
          <a:p>
            <a:pPr>
              <a:lnSpc>
                <a:spcPct val="90000"/>
              </a:lnSpc>
            </a:pPr>
            <a:r>
              <a:rPr lang="en-US" sz="2000" smtClean="0"/>
              <a:t>The PHP $_REQUEST variable contains the contents of both $_GET and $_POST</a:t>
            </a:r>
          </a:p>
          <a:p>
            <a:pPr>
              <a:lnSpc>
                <a:spcPct val="90000"/>
              </a:lnSpc>
            </a:pPr>
            <a:r>
              <a:rPr lang="en-US" sz="2000" smtClean="0"/>
              <a:t>Welcome </a:t>
            </a:r>
          </a:p>
          <a:p>
            <a:pPr>
              <a:lnSpc>
                <a:spcPct val="90000"/>
              </a:lnSpc>
              <a:buFont typeface="Wingdings" pitchFamily="2" charset="2"/>
              <a:buNone/>
            </a:pPr>
            <a:r>
              <a:rPr lang="en-US" sz="2000" smtClean="0"/>
              <a:t>&lt;?php </a:t>
            </a:r>
          </a:p>
          <a:p>
            <a:pPr>
              <a:lnSpc>
                <a:spcPct val="90000"/>
              </a:lnSpc>
              <a:buFont typeface="Wingdings" pitchFamily="2" charset="2"/>
              <a:buNone/>
            </a:pPr>
            <a:r>
              <a:rPr lang="en-US" sz="2000" smtClean="0"/>
              <a:t>echo $_REQUEST["name"]; </a:t>
            </a:r>
          </a:p>
          <a:p>
            <a:pPr>
              <a:lnSpc>
                <a:spcPct val="90000"/>
              </a:lnSpc>
              <a:buFont typeface="Wingdings" pitchFamily="2" charset="2"/>
              <a:buNone/>
            </a:pPr>
            <a:r>
              <a:rPr lang="en-US" sz="2000" smtClean="0"/>
              <a:t>?&gt;</a:t>
            </a:r>
          </a:p>
          <a:p>
            <a:pPr>
              <a:lnSpc>
                <a:spcPct val="90000"/>
              </a:lnSpc>
              <a:buFont typeface="Wingdings" pitchFamily="2" charset="2"/>
              <a:buNone/>
            </a:pPr>
            <a:r>
              <a:rPr lang="en-US" sz="2000" smtClean="0"/>
              <a:t>.&lt;br /&gt; </a:t>
            </a:r>
          </a:p>
          <a:p>
            <a:pPr>
              <a:lnSpc>
                <a:spcPct val="90000"/>
              </a:lnSpc>
              <a:buFont typeface="Wingdings" pitchFamily="2" charset="2"/>
              <a:buNone/>
            </a:pPr>
            <a:r>
              <a:rPr lang="en-US" sz="2000" smtClean="0"/>
              <a:t>You are </a:t>
            </a:r>
          </a:p>
          <a:p>
            <a:pPr>
              <a:lnSpc>
                <a:spcPct val="90000"/>
              </a:lnSpc>
              <a:buFont typeface="Wingdings" pitchFamily="2" charset="2"/>
              <a:buNone/>
            </a:pPr>
            <a:r>
              <a:rPr lang="en-US" sz="2000" smtClean="0"/>
              <a:t>&lt;?php </a:t>
            </a:r>
          </a:p>
          <a:p>
            <a:pPr>
              <a:lnSpc>
                <a:spcPct val="90000"/>
              </a:lnSpc>
              <a:buFont typeface="Wingdings" pitchFamily="2" charset="2"/>
              <a:buNone/>
            </a:pPr>
            <a:r>
              <a:rPr lang="en-US" sz="2000" smtClean="0"/>
              <a:t>echo $_REQUEST["age"]; </a:t>
            </a:r>
          </a:p>
          <a:p>
            <a:pPr>
              <a:lnSpc>
                <a:spcPct val="90000"/>
              </a:lnSpc>
              <a:buFont typeface="Wingdings" pitchFamily="2" charset="2"/>
              <a:buNone/>
            </a:pPr>
            <a:r>
              <a:rPr lang="en-US" sz="2000" smtClean="0"/>
              <a:t>?&gt; </a:t>
            </a:r>
          </a:p>
          <a:p>
            <a:pPr>
              <a:lnSpc>
                <a:spcPct val="90000"/>
              </a:lnSpc>
              <a:buFont typeface="Wingdings" pitchFamily="2" charset="2"/>
              <a:buNone/>
            </a:pPr>
            <a:r>
              <a:rPr lang="en-US" sz="2000" smtClean="0"/>
              <a:t>years old!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b="1" smtClean="0"/>
              <a:t>PHP $_POST</a:t>
            </a:r>
            <a:br>
              <a:rPr lang="en-US" b="1" smtClean="0"/>
            </a:br>
            <a:endParaRPr lang="en-US" b="1" smtClean="0"/>
          </a:p>
        </p:txBody>
      </p:sp>
      <p:sp>
        <p:nvSpPr>
          <p:cNvPr id="69635" name="Rectangle 3"/>
          <p:cNvSpPr>
            <a:spLocks noGrp="1" noChangeArrowheads="1"/>
          </p:cNvSpPr>
          <p:nvPr>
            <p:ph type="body" idx="1"/>
          </p:nvPr>
        </p:nvSpPr>
        <p:spPr/>
        <p:txBody>
          <a:bodyPr/>
          <a:lstStyle/>
          <a:p>
            <a:pPr>
              <a:lnSpc>
                <a:spcPct val="80000"/>
              </a:lnSpc>
            </a:pPr>
            <a:r>
              <a:rPr lang="en-US" sz="2400" smtClean="0"/>
              <a:t>The $_POST variable is used to collect values from a form with method="post".</a:t>
            </a:r>
          </a:p>
          <a:p>
            <a:pPr>
              <a:lnSpc>
                <a:spcPct val="80000"/>
              </a:lnSpc>
            </a:pPr>
            <a:r>
              <a:rPr lang="en-US" sz="2400" smtClean="0"/>
              <a:t>The $_POST variable is an array of variable names and values sent by the HTTP POST method.</a:t>
            </a:r>
          </a:p>
          <a:p>
            <a:pPr>
              <a:lnSpc>
                <a:spcPct val="80000"/>
              </a:lnSpc>
            </a:pPr>
            <a:r>
              <a:rPr lang="en-US" sz="2400" smtClean="0"/>
              <a:t>Information sent from a form with the POST method is invisible to others and has no limits on the amount of information to send. </a:t>
            </a:r>
          </a:p>
          <a:p>
            <a:pPr>
              <a:lnSpc>
                <a:spcPct val="80000"/>
              </a:lnSpc>
            </a:pPr>
            <a:r>
              <a:rPr lang="en-US" sz="2400" smtClean="0"/>
              <a:t>notice that the names of the form fields will automatically be the ID keys in the $_POST array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b="1" smtClean="0"/>
              <a:t>$_POST example</a:t>
            </a:r>
          </a:p>
        </p:txBody>
      </p:sp>
      <p:sp>
        <p:nvSpPr>
          <p:cNvPr id="70659" name="Rectangle 3"/>
          <p:cNvSpPr>
            <a:spLocks noGrp="1" noChangeArrowheads="1"/>
          </p:cNvSpPr>
          <p:nvPr>
            <p:ph type="body" idx="1"/>
          </p:nvPr>
        </p:nvSpPr>
        <p:spPr/>
        <p:txBody>
          <a:bodyPr/>
          <a:lstStyle/>
          <a:p>
            <a:r>
              <a:rPr lang="en-US" sz="2400" smtClean="0"/>
              <a:t>Form: </a:t>
            </a:r>
          </a:p>
          <a:p>
            <a:pPr>
              <a:buFont typeface="Wingdings" pitchFamily="2" charset="2"/>
              <a:buNone/>
            </a:pPr>
            <a:r>
              <a:rPr lang="en-US" sz="2400" smtClean="0"/>
              <a:t>&lt;form action="welcome.php" method="post"&gt; </a:t>
            </a:r>
          </a:p>
          <a:p>
            <a:pPr>
              <a:buFont typeface="Wingdings" pitchFamily="2" charset="2"/>
              <a:buNone/>
            </a:pPr>
            <a:r>
              <a:rPr lang="en-US" sz="2400" smtClean="0"/>
              <a:t>Enter your name: &lt;input type="text" name="name" /&gt; Enter your age: &lt;input type="text" name="age" /&gt; &lt;input type="submit" /&gt; </a:t>
            </a:r>
          </a:p>
          <a:p>
            <a:pPr>
              <a:buFont typeface="Wingdings" pitchFamily="2" charset="2"/>
              <a:buNone/>
            </a:pPr>
            <a:r>
              <a:rPr lang="en-US" sz="2400" smtClean="0"/>
              <a:t>&lt;/form&gt; </a:t>
            </a:r>
          </a:p>
          <a:p>
            <a:r>
              <a:rPr lang="en-US" sz="2400" smtClean="0"/>
              <a:t>On hitting submit the URL will look like:</a:t>
            </a:r>
          </a:p>
          <a:p>
            <a:pPr>
              <a:buFont typeface="Wingdings" pitchFamily="2" charset="2"/>
              <a:buNone/>
            </a:pPr>
            <a:r>
              <a:rPr lang="en-US" sz="2400" smtClean="0"/>
              <a:t>http://www.abcd.com/welcome.php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Contd..</a:t>
            </a:r>
          </a:p>
        </p:txBody>
      </p:sp>
      <p:sp>
        <p:nvSpPr>
          <p:cNvPr id="71683" name="Rectangle 3"/>
          <p:cNvSpPr>
            <a:spLocks noGrp="1" noChangeArrowheads="1"/>
          </p:cNvSpPr>
          <p:nvPr>
            <p:ph type="body" idx="1"/>
          </p:nvPr>
        </p:nvSpPr>
        <p:spPr/>
        <p:txBody>
          <a:bodyPr/>
          <a:lstStyle/>
          <a:p>
            <a:pPr>
              <a:lnSpc>
                <a:spcPct val="90000"/>
              </a:lnSpc>
            </a:pPr>
            <a:r>
              <a:rPr lang="en-US" sz="2000" smtClean="0"/>
              <a:t>The file welcome.php can use the data from the form in the following manner:</a:t>
            </a:r>
          </a:p>
          <a:p>
            <a:pPr>
              <a:lnSpc>
                <a:spcPct val="90000"/>
              </a:lnSpc>
              <a:buFont typeface="Wingdings" pitchFamily="2" charset="2"/>
              <a:buNone/>
            </a:pPr>
            <a:r>
              <a:rPr lang="en-US" sz="2000" smtClean="0"/>
              <a:t>Welcome </a:t>
            </a:r>
          </a:p>
          <a:p>
            <a:pPr>
              <a:lnSpc>
                <a:spcPct val="90000"/>
              </a:lnSpc>
              <a:buFont typeface="Wingdings" pitchFamily="2" charset="2"/>
              <a:buNone/>
            </a:pPr>
            <a:r>
              <a:rPr lang="en-US" sz="2000" smtClean="0"/>
              <a:t>&lt;?php </a:t>
            </a:r>
          </a:p>
          <a:p>
            <a:pPr>
              <a:lnSpc>
                <a:spcPct val="90000"/>
              </a:lnSpc>
              <a:buFont typeface="Wingdings" pitchFamily="2" charset="2"/>
              <a:buNone/>
            </a:pPr>
            <a:r>
              <a:rPr lang="en-US" sz="2000" smtClean="0"/>
              <a:t>echo $_POST["name"]; </a:t>
            </a:r>
          </a:p>
          <a:p>
            <a:pPr>
              <a:lnSpc>
                <a:spcPct val="90000"/>
              </a:lnSpc>
              <a:buFont typeface="Wingdings" pitchFamily="2" charset="2"/>
              <a:buNone/>
            </a:pPr>
            <a:r>
              <a:rPr lang="en-US" sz="2000" smtClean="0"/>
              <a:t>?&gt;</a:t>
            </a:r>
          </a:p>
          <a:p>
            <a:pPr>
              <a:lnSpc>
                <a:spcPct val="90000"/>
              </a:lnSpc>
              <a:buFont typeface="Wingdings" pitchFamily="2" charset="2"/>
              <a:buNone/>
            </a:pPr>
            <a:r>
              <a:rPr lang="en-US" sz="2000" smtClean="0"/>
              <a:t>.&lt;br /&gt; You are </a:t>
            </a:r>
          </a:p>
          <a:p>
            <a:pPr>
              <a:lnSpc>
                <a:spcPct val="90000"/>
              </a:lnSpc>
              <a:buFont typeface="Wingdings" pitchFamily="2" charset="2"/>
              <a:buNone/>
            </a:pPr>
            <a:r>
              <a:rPr lang="en-US" sz="2000" smtClean="0"/>
              <a:t>&lt;?php </a:t>
            </a:r>
          </a:p>
          <a:p>
            <a:pPr>
              <a:lnSpc>
                <a:spcPct val="90000"/>
              </a:lnSpc>
              <a:buFont typeface="Wingdings" pitchFamily="2" charset="2"/>
              <a:buNone/>
            </a:pPr>
            <a:r>
              <a:rPr lang="en-US" sz="2000" smtClean="0"/>
              <a:t>echo $_POST["age"]; </a:t>
            </a:r>
          </a:p>
          <a:p>
            <a:pPr>
              <a:lnSpc>
                <a:spcPct val="90000"/>
              </a:lnSpc>
              <a:buFont typeface="Wingdings" pitchFamily="2" charset="2"/>
              <a:buNone/>
            </a:pPr>
            <a:r>
              <a:rPr lang="en-US" sz="2000" smtClean="0"/>
              <a:t>?&gt; </a:t>
            </a:r>
          </a:p>
          <a:p>
            <a:pPr>
              <a:lnSpc>
                <a:spcPct val="90000"/>
              </a:lnSpc>
              <a:buFont typeface="Wingdings" pitchFamily="2" charset="2"/>
              <a:buNone/>
            </a:pPr>
            <a:r>
              <a:rPr lang="en-US" sz="2000" smtClean="0"/>
              <a:t>years old!</a:t>
            </a:r>
            <a:br>
              <a:rPr lang="en-US" sz="2000" smtClean="0"/>
            </a:br>
            <a:endParaRPr lang="en-US" sz="200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776287"/>
          </a:xfrm>
        </p:spPr>
        <p:txBody>
          <a:bodyPr/>
          <a:lstStyle/>
          <a:p>
            <a:r>
              <a:rPr lang="en-US" dirty="0" smtClean="0"/>
              <a:t>PHP Variables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19200" y="1143000"/>
            <a:ext cx="7191328" cy="47244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623887"/>
          </a:xfrm>
        </p:spPr>
        <p:txBody>
          <a:bodyPr/>
          <a:lstStyle/>
          <a:p>
            <a:r>
              <a:rPr lang="en-US" dirty="0" smtClean="0"/>
              <a:t>PHP Data Types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295400" y="838200"/>
            <a:ext cx="7555748" cy="47244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776287"/>
          </a:xfrm>
        </p:spPr>
        <p:txBody>
          <a:bodyPr/>
          <a:lstStyle/>
          <a:p>
            <a:r>
              <a:rPr lang="en-US" dirty="0" smtClean="0"/>
              <a:t>PHP Arrays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219200" y="1066800"/>
            <a:ext cx="7772400" cy="48768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066800" y="914400"/>
            <a:ext cx="7725103" cy="42672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524000" y="762000"/>
            <a:ext cx="7002781" cy="5257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PHP Features</a:t>
            </a:r>
          </a:p>
        </p:txBody>
      </p:sp>
      <p:sp>
        <p:nvSpPr>
          <p:cNvPr id="7171" name="Rectangle 3"/>
          <p:cNvSpPr>
            <a:spLocks noGrp="1" noChangeArrowheads="1"/>
          </p:cNvSpPr>
          <p:nvPr>
            <p:ph type="body" idx="1"/>
          </p:nvPr>
        </p:nvSpPr>
        <p:spPr/>
        <p:txBody>
          <a:bodyPr/>
          <a:lstStyle/>
          <a:p>
            <a:pPr eaLnBrk="1" hangingPunct="1"/>
            <a:r>
              <a:rPr lang="en-US" smtClean="0"/>
              <a:t>PHP is </a:t>
            </a:r>
            <a:r>
              <a:rPr lang="en-US" smtClean="0">
                <a:solidFill>
                  <a:schemeClr val="hlink"/>
                </a:solidFill>
              </a:rPr>
              <a:t>freely available</a:t>
            </a:r>
            <a:r>
              <a:rPr lang="en-US" smtClean="0"/>
              <a:t> and used primarily on Linux (UNIX) Web servers, and as an </a:t>
            </a:r>
            <a:r>
              <a:rPr lang="en-US" smtClean="0">
                <a:solidFill>
                  <a:schemeClr val="hlink"/>
                </a:solidFill>
              </a:rPr>
              <a:t>alternative to</a:t>
            </a:r>
            <a:r>
              <a:rPr lang="en-US" smtClean="0"/>
              <a:t> Microsoft's Active Server Pages (</a:t>
            </a:r>
            <a:r>
              <a:rPr lang="en-US" smtClean="0">
                <a:solidFill>
                  <a:schemeClr val="hlink"/>
                </a:solidFill>
              </a:rPr>
              <a:t>ASP</a:t>
            </a:r>
            <a:r>
              <a:rPr lang="en-US" smtClean="0"/>
              <a:t>) technology.</a:t>
            </a:r>
          </a:p>
          <a:p>
            <a:pPr eaLnBrk="1" hangingPunct="1"/>
            <a:r>
              <a:rPr lang="en-US" smtClean="0"/>
              <a:t>As with ASP, the PHP script is embedded within a Web page along with its HTML.</a:t>
            </a:r>
          </a:p>
          <a:p>
            <a:pPr eaLnBrk="1" hangingPunct="1"/>
            <a:endParaRPr lang="en-US"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1371601" y="1219200"/>
            <a:ext cx="6705600" cy="39624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623887"/>
          </a:xfrm>
        </p:spPr>
        <p:txBody>
          <a:bodyPr/>
          <a:lstStyle/>
          <a:p>
            <a:r>
              <a:rPr lang="en-US" dirty="0" smtClean="0"/>
              <a:t>PHP Functions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990600" y="2209800"/>
            <a:ext cx="7611762" cy="36576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838200" y="1981200"/>
            <a:ext cx="7928495" cy="28194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381000" y="2362200"/>
            <a:ext cx="8458200" cy="24384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304800" y="2286000"/>
            <a:ext cx="8683647" cy="27432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1066800" y="2133600"/>
            <a:ext cx="7519220" cy="2814638"/>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XAMPP?</a:t>
            </a:r>
            <a:br>
              <a:rPr lang="en-US" b="1" dirty="0" smtClean="0"/>
            </a:br>
            <a:endParaRPr lang="en-US" dirty="0"/>
          </a:p>
        </p:txBody>
      </p:sp>
      <p:sp>
        <p:nvSpPr>
          <p:cNvPr id="3" name="Content Placeholder 2"/>
          <p:cNvSpPr>
            <a:spLocks noGrp="1"/>
          </p:cNvSpPr>
          <p:nvPr>
            <p:ph idx="1"/>
          </p:nvPr>
        </p:nvSpPr>
        <p:spPr>
          <a:xfrm>
            <a:off x="1182688" y="1905000"/>
            <a:ext cx="7772400" cy="4227513"/>
          </a:xfrm>
        </p:spPr>
        <p:txBody>
          <a:bodyPr/>
          <a:lstStyle/>
          <a:p>
            <a:pPr algn="just"/>
            <a:r>
              <a:rPr lang="en-US" sz="2000" dirty="0" smtClean="0"/>
              <a:t>XAMPP is one of the widely used cross-platform web servers, which helps developers to create and test their programs on a local web server.</a:t>
            </a:r>
          </a:p>
          <a:p>
            <a:pPr algn="just"/>
            <a:r>
              <a:rPr lang="en-US" sz="2000" dirty="0" smtClean="0"/>
              <a:t> It was developed by the </a:t>
            </a:r>
            <a:r>
              <a:rPr lang="en-US" sz="2000" b="1" dirty="0" smtClean="0"/>
              <a:t>Apache Friends</a:t>
            </a:r>
            <a:r>
              <a:rPr lang="en-US" sz="2000" dirty="0" smtClean="0"/>
              <a:t>, and its native source code can be revised or modified by the audience.</a:t>
            </a:r>
          </a:p>
          <a:p>
            <a:pPr algn="just"/>
            <a:r>
              <a:rPr lang="en-US" sz="2000" dirty="0" smtClean="0"/>
              <a:t> It consists of </a:t>
            </a:r>
            <a:r>
              <a:rPr lang="en-US" sz="2000" b="1" dirty="0" smtClean="0"/>
              <a:t>Apache HTTP Server, </a:t>
            </a:r>
            <a:r>
              <a:rPr lang="en-US" sz="2000" b="1" dirty="0" err="1" smtClean="0"/>
              <a:t>MariaDB</a:t>
            </a:r>
            <a:r>
              <a:rPr lang="en-US" sz="2000" b="1" dirty="0" smtClean="0"/>
              <a:t>, and interpreter</a:t>
            </a:r>
            <a:r>
              <a:rPr lang="en-US" sz="2000" dirty="0" smtClean="0"/>
              <a:t> for the different programming languages like PHP and Perl.</a:t>
            </a:r>
          </a:p>
          <a:p>
            <a:pPr algn="just"/>
            <a:r>
              <a:rPr lang="en-US" sz="2000" dirty="0" smtClean="0"/>
              <a:t> It is available in 11 languages and supported by different platforms such as the IA-32 package of Windows &amp; x64 package of </a:t>
            </a:r>
            <a:r>
              <a:rPr lang="en-US" sz="2000" dirty="0" err="1" smtClean="0"/>
              <a:t>macOS</a:t>
            </a:r>
            <a:r>
              <a:rPr lang="en-US" sz="2000" dirty="0" smtClean="0"/>
              <a:t> and Linux.</a:t>
            </a:r>
            <a:endParaRPr lang="en-US"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381000"/>
            <a:ext cx="7793037" cy="685800"/>
          </a:xfrm>
        </p:spPr>
        <p:txBody>
          <a:bodyPr/>
          <a:lstStyle/>
          <a:p>
            <a:r>
              <a:rPr lang="en-US" sz="2800" b="1" dirty="0" smtClean="0"/>
              <a:t>What is XAMPP?</a:t>
            </a:r>
            <a:br>
              <a:rPr lang="en-US" sz="2800" b="1" dirty="0" smtClean="0"/>
            </a:br>
            <a:endParaRPr lang="en-US" sz="2800" dirty="0"/>
          </a:p>
        </p:txBody>
      </p:sp>
      <p:sp>
        <p:nvSpPr>
          <p:cNvPr id="3" name="Content Placeholder 2"/>
          <p:cNvSpPr>
            <a:spLocks noGrp="1"/>
          </p:cNvSpPr>
          <p:nvPr>
            <p:ph idx="1"/>
          </p:nvPr>
        </p:nvSpPr>
        <p:spPr>
          <a:xfrm>
            <a:off x="1182688" y="914400"/>
            <a:ext cx="7808912" cy="5562600"/>
          </a:xfrm>
        </p:spPr>
        <p:txBody>
          <a:bodyPr/>
          <a:lstStyle/>
          <a:p>
            <a:pPr algn="just"/>
            <a:r>
              <a:rPr lang="en-US" sz="2000" dirty="0" smtClean="0"/>
              <a:t>XAMPP is an abbreviation where </a:t>
            </a:r>
            <a:r>
              <a:rPr lang="en-US" sz="2000" b="1" i="1" dirty="0" smtClean="0"/>
              <a:t>X stands for Cross-Platform, A stands for Apache, M stands for </a:t>
            </a:r>
            <a:r>
              <a:rPr lang="en-US" sz="2000" b="1" i="1" dirty="0" smtClean="0">
                <a:hlinkClick r:id="rId2"/>
              </a:rPr>
              <a:t>MYSQL</a:t>
            </a:r>
            <a:r>
              <a:rPr lang="en-US" sz="2000" b="1" i="1" dirty="0" smtClean="0"/>
              <a:t>, and the Ps stand for PHP and Perl</a:t>
            </a:r>
            <a:r>
              <a:rPr lang="en-US" sz="2000" dirty="0" smtClean="0"/>
              <a:t>, respectively.</a:t>
            </a:r>
          </a:p>
          <a:p>
            <a:pPr algn="just"/>
            <a:r>
              <a:rPr lang="en-US" sz="2000" dirty="0" smtClean="0"/>
              <a:t> It is an open-source package of web solutions that includes Apache distribution for many servers and command-line executables along with modules such as Apache server, </a:t>
            </a:r>
            <a:r>
              <a:rPr lang="en-US" sz="2000" dirty="0" err="1" smtClean="0">
                <a:hlinkClick r:id="rId3"/>
              </a:rPr>
              <a:t>MariaDB</a:t>
            </a:r>
            <a:r>
              <a:rPr lang="en-US" sz="2000" dirty="0" smtClean="0"/>
              <a:t>, PHP, and Perl.</a:t>
            </a:r>
          </a:p>
          <a:p>
            <a:pPr algn="just"/>
            <a:r>
              <a:rPr lang="en-US" sz="2000" dirty="0" smtClean="0"/>
              <a:t>XAMPP helps a local host or server to test its website and clients via computers and laptops before releasing it to the main server. </a:t>
            </a:r>
          </a:p>
          <a:p>
            <a:pPr algn="just"/>
            <a:r>
              <a:rPr lang="en-US" sz="2000" dirty="0" smtClean="0"/>
              <a:t>It is a platform that furnishes a suitable environment to test and verify the working of projects based on Apache, Perl, </a:t>
            </a:r>
            <a:r>
              <a:rPr lang="en-US" sz="2000" dirty="0" err="1" smtClean="0"/>
              <a:t>MySQL</a:t>
            </a:r>
            <a:r>
              <a:rPr lang="en-US" sz="2000" dirty="0" smtClean="0"/>
              <a:t> database, and PHP through the system of the host itself. </a:t>
            </a:r>
          </a:p>
          <a:p>
            <a:pPr algn="just"/>
            <a:r>
              <a:rPr lang="en-US" sz="2000" dirty="0" smtClean="0"/>
              <a:t>Among these technologies, </a:t>
            </a:r>
            <a:r>
              <a:rPr lang="en-US" sz="2000" dirty="0" smtClean="0">
                <a:hlinkClick r:id="rId4"/>
              </a:rPr>
              <a:t>Perl</a:t>
            </a:r>
            <a:r>
              <a:rPr lang="en-US" sz="2000" dirty="0" smtClean="0"/>
              <a:t> is a programming language used for web development, </a:t>
            </a:r>
            <a:r>
              <a:rPr lang="en-US" sz="2000" dirty="0" smtClean="0">
                <a:hlinkClick r:id="rId5"/>
              </a:rPr>
              <a:t>PHP</a:t>
            </a:r>
            <a:r>
              <a:rPr lang="en-US" sz="2000" dirty="0" smtClean="0"/>
              <a:t> is a backend scripting language, and </a:t>
            </a:r>
            <a:r>
              <a:rPr lang="en-US" sz="2000" dirty="0" err="1" smtClean="0"/>
              <a:t>MariaDB</a:t>
            </a:r>
            <a:r>
              <a:rPr lang="en-US" sz="2000" dirty="0" smtClean="0"/>
              <a:t> is the most vividly used database developed by </a:t>
            </a:r>
            <a:r>
              <a:rPr lang="en-US" sz="2000" dirty="0" err="1" smtClean="0"/>
              <a:t>MySQL</a:t>
            </a:r>
            <a:endParaRPr lang="en-US" sz="2000" dirty="0" smtClean="0"/>
          </a:p>
          <a:p>
            <a:endParaRPr lang="en-US" sz="20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52400" y="762000"/>
            <a:ext cx="8805333" cy="49530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80999" y="304800"/>
            <a:ext cx="8669867" cy="4876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66800" y="228600"/>
            <a:ext cx="7793037" cy="1462087"/>
          </a:xfrm>
        </p:spPr>
        <p:txBody>
          <a:bodyPr/>
          <a:lstStyle/>
          <a:p>
            <a:pPr eaLnBrk="1" hangingPunct="1"/>
            <a:r>
              <a:rPr lang="en-US" dirty="0" smtClean="0"/>
              <a:t>PHP Features</a:t>
            </a:r>
          </a:p>
        </p:txBody>
      </p:sp>
      <p:sp>
        <p:nvSpPr>
          <p:cNvPr id="8195" name="Rectangle 3"/>
          <p:cNvSpPr>
            <a:spLocks noGrp="1" noChangeArrowheads="1"/>
          </p:cNvSpPr>
          <p:nvPr>
            <p:ph type="body" idx="1"/>
          </p:nvPr>
        </p:nvSpPr>
        <p:spPr/>
        <p:txBody>
          <a:bodyPr/>
          <a:lstStyle/>
          <a:p>
            <a:pPr eaLnBrk="1" hangingPunct="1"/>
            <a:r>
              <a:rPr lang="en-US" smtClean="0"/>
              <a:t>Before the page resolves, the Web server calls PHP to interpret and perform the operations called for in the PHP script.</a:t>
            </a:r>
          </a:p>
          <a:p>
            <a:pPr eaLnBrk="1" hangingPunct="1"/>
            <a:r>
              <a:rPr lang="en-US" smtClean="0"/>
              <a:t>An HTML page with PHP script is typically given a file name suffix of ".php," ".php4," or ".phtml." </a:t>
            </a:r>
            <a:br>
              <a:rPr lang="en-US" smtClean="0"/>
            </a:br>
            <a:endParaRPr lang="en-US" smtClean="0"/>
          </a:p>
          <a:p>
            <a:pPr eaLnBrk="1" hangingPunct="1"/>
            <a:endParaRPr lang="en-US"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57200" y="381000"/>
            <a:ext cx="8534400" cy="480060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457199" y="304800"/>
            <a:ext cx="8458201" cy="4876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PHP Features</a:t>
            </a:r>
          </a:p>
        </p:txBody>
      </p:sp>
      <p:sp>
        <p:nvSpPr>
          <p:cNvPr id="9219" name="Rectangle 3"/>
          <p:cNvSpPr>
            <a:spLocks noGrp="1" noChangeArrowheads="1"/>
          </p:cNvSpPr>
          <p:nvPr>
            <p:ph type="body" idx="1"/>
          </p:nvPr>
        </p:nvSpPr>
        <p:spPr/>
        <p:txBody>
          <a:bodyPr/>
          <a:lstStyle/>
          <a:p>
            <a:pPr eaLnBrk="1" hangingPunct="1"/>
            <a:r>
              <a:rPr lang="en-US" smtClean="0"/>
              <a:t>In an HTML document, PHP script is enclosed within special PHP tags. </a:t>
            </a:r>
          </a:p>
          <a:p>
            <a:pPr eaLnBrk="1" hangingPunct="1"/>
            <a:r>
              <a:rPr lang="en-US" smtClean="0"/>
              <a:t>Because PHP is embedded within tags, the author can jump between HTML and PHP instead of having to rely on heavy amounts of code to output HTML. </a:t>
            </a:r>
          </a:p>
          <a:p>
            <a:pPr eaLnBrk="1" hangingPunct="1"/>
            <a:endParaRPr lang="en-US" smtClean="0"/>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E2B9A6-70A2-4CC8-9B49-667E8C50C209}"/>
</file>

<file path=customXml/itemProps2.xml><?xml version="1.0" encoding="utf-8"?>
<ds:datastoreItem xmlns:ds="http://schemas.openxmlformats.org/officeDocument/2006/customXml" ds:itemID="{E6760C7F-2355-4C50-A1DA-27B02E6F4C54}"/>
</file>

<file path=customXml/itemProps3.xml><?xml version="1.0" encoding="utf-8"?>
<ds:datastoreItem xmlns:ds="http://schemas.openxmlformats.org/officeDocument/2006/customXml" ds:itemID="{C2040C50-62F2-46B8-81FE-232C34F4999F}"/>
</file>

<file path=docProps/app.xml><?xml version="1.0" encoding="utf-8"?>
<Properties xmlns="http://schemas.openxmlformats.org/officeDocument/2006/extended-properties" xmlns:vt="http://schemas.openxmlformats.org/officeDocument/2006/docPropsVTypes">
  <Template>Blends</Template>
  <TotalTime>2345</TotalTime>
  <Words>2610</Words>
  <Application>Microsoft PowerPoint</Application>
  <PresentationFormat>On-screen Show (4:3)</PresentationFormat>
  <Paragraphs>454</Paragraphs>
  <Slides>81</Slides>
  <Notes>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Blends</vt:lpstr>
      <vt:lpstr>Introduction to PHP</vt:lpstr>
      <vt:lpstr>PHP</vt:lpstr>
      <vt:lpstr>PHP Features</vt:lpstr>
      <vt:lpstr>Server-side Programming : </vt:lpstr>
      <vt:lpstr>Client-side Programming :</vt:lpstr>
      <vt:lpstr>PHP Features</vt:lpstr>
      <vt:lpstr>PHP Features</vt:lpstr>
      <vt:lpstr>PHP Features</vt:lpstr>
      <vt:lpstr>PHP Features</vt:lpstr>
      <vt:lpstr>PHP Features</vt:lpstr>
      <vt:lpstr>PHP Features </vt:lpstr>
      <vt:lpstr>Introduction to PHP</vt:lpstr>
      <vt:lpstr>Review</vt:lpstr>
      <vt:lpstr>PHP File</vt:lpstr>
      <vt:lpstr>Why PHP? </vt:lpstr>
      <vt:lpstr>PHP Installation</vt:lpstr>
      <vt:lpstr>Basic PHP Syntax </vt:lpstr>
      <vt:lpstr>A Look</vt:lpstr>
      <vt:lpstr>Ctd..</vt:lpstr>
      <vt:lpstr>Ctd..</vt:lpstr>
      <vt:lpstr>Variables in PHP </vt:lpstr>
      <vt:lpstr>A Look</vt:lpstr>
      <vt:lpstr>Ctd..</vt:lpstr>
      <vt:lpstr>Comments in PHP </vt:lpstr>
      <vt:lpstr>A Look</vt:lpstr>
      <vt:lpstr>PHP Operators </vt:lpstr>
      <vt:lpstr>Arithmetic Operators</vt:lpstr>
      <vt:lpstr>Assignment Operators</vt:lpstr>
      <vt:lpstr>Comparison Operators</vt:lpstr>
      <vt:lpstr>Logical Operators</vt:lpstr>
      <vt:lpstr>PHP Conditional Statements </vt:lpstr>
      <vt:lpstr>Ctd..</vt:lpstr>
      <vt:lpstr>If ex: </vt:lpstr>
      <vt:lpstr>elseif statement</vt:lpstr>
      <vt:lpstr>Else if example</vt:lpstr>
      <vt:lpstr>Contd..</vt:lpstr>
      <vt:lpstr>switch statement</vt:lpstr>
      <vt:lpstr>Switch ex:</vt:lpstr>
      <vt:lpstr>PHP Arrays</vt:lpstr>
      <vt:lpstr>PHP Looping</vt:lpstr>
      <vt:lpstr>In PHP we have the following looping statements:</vt:lpstr>
      <vt:lpstr>While ex:</vt:lpstr>
      <vt:lpstr>Do while ex.</vt:lpstr>
      <vt:lpstr>For ex:</vt:lpstr>
      <vt:lpstr>The foreach Statement </vt:lpstr>
      <vt:lpstr>foreach ex:</vt:lpstr>
      <vt:lpstr>PHP Functions</vt:lpstr>
      <vt:lpstr>Simple PHP function</vt:lpstr>
      <vt:lpstr>Contd…</vt:lpstr>
      <vt:lpstr>Adding parameters to functions</vt:lpstr>
      <vt:lpstr>Contd…</vt:lpstr>
      <vt:lpstr>PHP Functions - Return values </vt:lpstr>
      <vt:lpstr>Phpinfo()</vt:lpstr>
      <vt:lpstr>Example </vt:lpstr>
      <vt:lpstr>PHP Forms </vt:lpstr>
      <vt:lpstr>Example of an HTML form: </vt:lpstr>
      <vt:lpstr>The "welcome.php" file :</vt:lpstr>
      <vt:lpstr>PHP $_GET </vt:lpstr>
      <vt:lpstr>$_GET example</vt:lpstr>
      <vt:lpstr>Contd..</vt:lpstr>
      <vt:lpstr>The $_REQUEST Variable </vt:lpstr>
      <vt:lpstr>PHP $_POST </vt:lpstr>
      <vt:lpstr>$_POST example</vt:lpstr>
      <vt:lpstr>Contd..</vt:lpstr>
      <vt:lpstr>PHP Variables</vt:lpstr>
      <vt:lpstr>PHP Data Types</vt:lpstr>
      <vt:lpstr>PHP Arrays</vt:lpstr>
      <vt:lpstr>Slide 68</vt:lpstr>
      <vt:lpstr>Slide 69</vt:lpstr>
      <vt:lpstr>Slide 70</vt:lpstr>
      <vt:lpstr>PHP Functions</vt:lpstr>
      <vt:lpstr>Slide 72</vt:lpstr>
      <vt:lpstr>Slide 73</vt:lpstr>
      <vt:lpstr>Slide 74</vt:lpstr>
      <vt:lpstr>Slide 75</vt:lpstr>
      <vt:lpstr>What is XAMPP? </vt:lpstr>
      <vt:lpstr>What is XAMPP? </vt:lpstr>
      <vt:lpstr>Slide 78</vt:lpstr>
      <vt:lpstr>Slide 79</vt:lpstr>
      <vt:lpstr>Slide 80</vt:lpstr>
      <vt:lpstr>Slide 81</vt:lpstr>
    </vt:vector>
  </TitlesOfParts>
  <Company>jp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chetna</dc:creator>
  <cp:lastModifiedBy>ANAND</cp:lastModifiedBy>
  <cp:revision>277</cp:revision>
  <dcterms:created xsi:type="dcterms:W3CDTF">2004-10-28T05:15:58Z</dcterms:created>
  <dcterms:modified xsi:type="dcterms:W3CDTF">2021-07-14T11:11:58Z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