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39.xml" ContentType="application/vnd.openxmlformats-officedocument.presentationml.slide+xml"/>
  <Override PartName="/ppt/slides/slide46.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7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5.xml" ContentType="application/vnd.openxmlformats-officedocument.presentationml.slide+xml"/>
  <Override PartName="/ppt/slides/slide47.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0.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2" d="100"/>
          <a:sy n="72" d="100"/>
        </p:scale>
        <p:origin x="-1096" y="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9261A8-3587-4D7E-A560-C54436FFF202}" type="datetimeFigureOut">
              <a:rPr lang="en-US" smtClean="0"/>
              <a:pPr/>
              <a:t>7/7/2021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6C196A-5572-45F1-A813-8463242DCE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43BE0A-7EE3-47AB-AF09-4D3B8416A1BB}" type="slidenum">
              <a:rPr lang="en-US"/>
              <a:pPr/>
              <a:t>28</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7FF8D1-D9CB-41E4-B7E6-ED9AEF334959}" type="slidenum">
              <a:rPr lang="en-US"/>
              <a:pPr/>
              <a:t>52</a:t>
            </a:fld>
            <a:endParaRPr 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8440AE-1D74-4848-A6FD-CB2E8BD4D987}" type="slidenum">
              <a:rPr lang="en-US"/>
              <a:pPr/>
              <a:t>29</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2ECE23-D9F5-4B8B-A82C-01201C3F21CC}" type="slidenum">
              <a:rPr lang="en-US"/>
              <a:pPr/>
              <a:t>30</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99959-8A17-48AA-91E4-617B278CA17D}" type="slidenum">
              <a:rPr lang="en-US"/>
              <a:pPr/>
              <a:t>31</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44B820-7FBD-4698-B6F5-66D268132A33}" type="slidenum">
              <a:rPr lang="en-US"/>
              <a:pPr/>
              <a:t>32</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784A79-B31C-4C5C-A2C7-299FA6BA7E75}" type="slidenum">
              <a:rPr lang="en-US"/>
              <a:pPr/>
              <a:t>33</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9D30E3-366F-4BB9-96F3-9E662304EE57}" type="slidenum">
              <a:rPr lang="en-US"/>
              <a:pPr/>
              <a:t>34</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749495-DF92-47FC-9ABD-D9F3F5723835}" type="slidenum">
              <a:rPr lang="en-US"/>
              <a:pPr/>
              <a:t>35</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86E578-D653-487D-B288-28681FAD86D6}" type="slidenum">
              <a:rPr lang="en-US"/>
              <a:pPr/>
              <a:t>44</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pPr>
              <a:buFontTx/>
              <a:buChar char="•"/>
            </a:pPr>
            <a:r>
              <a:rPr lang="en-US"/>
              <a:t>URLs and URNs for namespaces do not have to be “live” – they only need to be unique strings.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E7B38D-EEA5-4EAF-9AB0-FEAB5EF07120}"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ABF09-AF29-45BA-9E7E-D9B037070B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7B38D-EEA5-4EAF-9AB0-FEAB5EF07120}"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ABF09-AF29-45BA-9E7E-D9B037070B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7B38D-EEA5-4EAF-9AB0-FEAB5EF07120}"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ABF09-AF29-45BA-9E7E-D9B037070B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7B38D-EEA5-4EAF-9AB0-FEAB5EF07120}"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ABF09-AF29-45BA-9E7E-D9B037070B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E7B38D-EEA5-4EAF-9AB0-FEAB5EF07120}"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ABF09-AF29-45BA-9E7E-D9B037070B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E7B38D-EEA5-4EAF-9AB0-FEAB5EF07120}"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ABF09-AF29-45BA-9E7E-D9B037070B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E7B38D-EEA5-4EAF-9AB0-FEAB5EF07120}" type="datetimeFigureOut">
              <a:rPr lang="en-US" smtClean="0"/>
              <a:pPr/>
              <a:t>7/7/2021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4ABF09-AF29-45BA-9E7E-D9B037070B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E7B38D-EEA5-4EAF-9AB0-FEAB5EF07120}" type="datetimeFigureOut">
              <a:rPr lang="en-US" smtClean="0"/>
              <a:pPr/>
              <a:t>7/7/2021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4ABF09-AF29-45BA-9E7E-D9B037070B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7B38D-EEA5-4EAF-9AB0-FEAB5EF07120}" type="datetimeFigureOut">
              <a:rPr lang="en-US" smtClean="0"/>
              <a:pPr/>
              <a:t>7/7/2021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4ABF09-AF29-45BA-9E7E-D9B037070B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7B38D-EEA5-4EAF-9AB0-FEAB5EF07120}"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ABF09-AF29-45BA-9E7E-D9B037070B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7B38D-EEA5-4EAF-9AB0-FEAB5EF07120}"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ABF09-AF29-45BA-9E7E-D9B037070B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7B38D-EEA5-4EAF-9AB0-FEAB5EF07120}" type="datetimeFigureOut">
              <a:rPr lang="en-US" smtClean="0"/>
              <a:pPr/>
              <a:t>7/7/2021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ABF09-AF29-45BA-9E7E-D9B037070B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starwars.com/the-force-awaken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XML</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August 2006	</a:t>
            </a:r>
          </a:p>
        </p:txBody>
      </p:sp>
      <p:sp>
        <p:nvSpPr>
          <p:cNvPr id="6" name="Slide Number Placeholder 5"/>
          <p:cNvSpPr>
            <a:spLocks noGrp="1"/>
          </p:cNvSpPr>
          <p:nvPr>
            <p:ph type="sldNum" sz="quarter" idx="12"/>
          </p:nvPr>
        </p:nvSpPr>
        <p:spPr/>
        <p:txBody>
          <a:bodyPr/>
          <a:lstStyle/>
          <a:p>
            <a:fld id="{7894AEBB-2BC6-43E1-91D5-0F721A6BF4CE}" type="slidenum">
              <a:rPr lang="en-US"/>
              <a:pPr/>
              <a:t>10</a:t>
            </a:fld>
            <a:endParaRPr lang="en-US"/>
          </a:p>
        </p:txBody>
      </p:sp>
      <p:sp>
        <p:nvSpPr>
          <p:cNvPr id="36866" name="Rectangle 2"/>
          <p:cNvSpPr>
            <a:spLocks noGrp="1" noChangeArrowheads="1"/>
          </p:cNvSpPr>
          <p:nvPr>
            <p:ph type="title"/>
          </p:nvPr>
        </p:nvSpPr>
        <p:spPr>
          <a:xfrm>
            <a:off x="457200" y="314325"/>
            <a:ext cx="8229600" cy="428625"/>
          </a:xfrm>
        </p:spPr>
        <p:txBody>
          <a:bodyPr/>
          <a:lstStyle/>
          <a:p>
            <a:r>
              <a:rPr lang="en-US" sz="2000"/>
              <a:t>XHTML: The Best of Both Worlds</a:t>
            </a:r>
          </a:p>
        </p:txBody>
      </p:sp>
      <p:sp>
        <p:nvSpPr>
          <p:cNvPr id="36867" name="Rectangle 3"/>
          <p:cNvSpPr>
            <a:spLocks noGrp="1" noChangeArrowheads="1"/>
          </p:cNvSpPr>
          <p:nvPr>
            <p:ph type="body" idx="1"/>
          </p:nvPr>
        </p:nvSpPr>
        <p:spPr>
          <a:xfrm>
            <a:off x="457200" y="1600201"/>
            <a:ext cx="8077200" cy="3962400"/>
          </a:xfrm>
        </p:spPr>
        <p:txBody>
          <a:bodyPr>
            <a:normAutofit fontScale="70000" lnSpcReduction="20000"/>
          </a:bodyPr>
          <a:lstStyle/>
          <a:p>
            <a:r>
              <a:rPr lang="en-US" dirty="0"/>
              <a:t>XHTML stands for “Extensible Hypertext Markup Language”</a:t>
            </a:r>
            <a:br>
              <a:rPr lang="en-US" dirty="0"/>
            </a:br>
            <a:endParaRPr lang="en-US" dirty="0"/>
          </a:p>
          <a:p>
            <a:r>
              <a:rPr lang="en-US" dirty="0"/>
              <a:t>XHTML is a language that is meant to merge HTML and XML</a:t>
            </a:r>
            <a:br>
              <a:rPr lang="en-US" dirty="0"/>
            </a:br>
            <a:endParaRPr lang="en-US" dirty="0"/>
          </a:p>
          <a:p>
            <a:r>
              <a:rPr lang="en-US" dirty="0"/>
              <a:t>XHTML contains the HTML element set, but adheres to XML’s syntax rules</a:t>
            </a:r>
            <a:br>
              <a:rPr lang="en-US" dirty="0"/>
            </a:br>
            <a:endParaRPr lang="en-US" dirty="0"/>
          </a:p>
          <a:p>
            <a:r>
              <a:rPr lang="en-US" dirty="0"/>
              <a:t>XHTML is extensible</a:t>
            </a:r>
            <a:br>
              <a:rPr lang="en-US" dirty="0"/>
            </a:br>
            <a:endParaRPr lang="en-US" dirty="0"/>
          </a:p>
          <a:p>
            <a:r>
              <a:rPr lang="en-US" dirty="0"/>
              <a:t>XHTML is accepted by many browsers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August 2006	</a:t>
            </a:r>
          </a:p>
        </p:txBody>
      </p:sp>
      <p:sp>
        <p:nvSpPr>
          <p:cNvPr id="6" name="Slide Number Placeholder 5"/>
          <p:cNvSpPr>
            <a:spLocks noGrp="1"/>
          </p:cNvSpPr>
          <p:nvPr>
            <p:ph type="sldNum" sz="quarter" idx="12"/>
          </p:nvPr>
        </p:nvSpPr>
        <p:spPr/>
        <p:txBody>
          <a:bodyPr/>
          <a:lstStyle/>
          <a:p>
            <a:fld id="{4D1F11DF-A731-4B6B-9ECF-ECC8FD66C179}" type="slidenum">
              <a:rPr lang="en-US"/>
              <a:pPr/>
              <a:t>11</a:t>
            </a:fld>
            <a:endParaRPr lang="en-US"/>
          </a:p>
        </p:txBody>
      </p:sp>
      <p:sp>
        <p:nvSpPr>
          <p:cNvPr id="37890" name="Rectangle 2"/>
          <p:cNvSpPr>
            <a:spLocks noGrp="1" noChangeArrowheads="1"/>
          </p:cNvSpPr>
          <p:nvPr>
            <p:ph type="title"/>
          </p:nvPr>
        </p:nvSpPr>
        <p:spPr/>
        <p:txBody>
          <a:bodyPr/>
          <a:lstStyle/>
          <a:p>
            <a:r>
              <a:rPr lang="en-US" dirty="0"/>
              <a:t>XML Document Example</a:t>
            </a:r>
          </a:p>
        </p:txBody>
      </p:sp>
      <p:sp>
        <p:nvSpPr>
          <p:cNvPr id="37891" name="Rectangle 3"/>
          <p:cNvSpPr>
            <a:spLocks noGrp="1" noChangeArrowheads="1"/>
          </p:cNvSpPr>
          <p:nvPr>
            <p:ph type="body" idx="1"/>
          </p:nvPr>
        </p:nvSpPr>
        <p:spPr/>
        <p:txBody>
          <a:bodyPr/>
          <a:lstStyle/>
          <a:p>
            <a:pPr>
              <a:buFontTx/>
              <a:buNone/>
            </a:pPr>
            <a:endParaRPr lang="en-US" sz="900" dirty="0">
              <a:latin typeface="Courier New" pitchFamily="49" charset="0"/>
              <a:cs typeface="Courier New" pitchFamily="49" charset="0"/>
            </a:endParaRPr>
          </a:p>
          <a:p>
            <a:pPr>
              <a:buFontTx/>
              <a:buNone/>
            </a:pPr>
            <a:endParaRPr lang="en-US" sz="900" dirty="0">
              <a:latin typeface="Courier New" pitchFamily="49" charset="0"/>
              <a:cs typeface="Courier New" pitchFamily="49" charset="0"/>
            </a:endParaRPr>
          </a:p>
          <a:p>
            <a:pPr>
              <a:buFontTx/>
              <a:buNone/>
            </a:pPr>
            <a:r>
              <a:rPr lang="en-US" sz="1200" dirty="0">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&lt;?xml version=</a:t>
            </a:r>
            <a:r>
              <a:rPr lang="en-US" sz="1200" dirty="0">
                <a:solidFill>
                  <a:srgbClr val="FF0000"/>
                </a:solidFill>
                <a:latin typeface="Courier New" pitchFamily="49" charset="0"/>
                <a:cs typeface="Courier New" pitchFamily="49" charset="0"/>
              </a:rPr>
              <a:t>”1.0”</a:t>
            </a:r>
            <a:r>
              <a:rPr lang="en-US" sz="1200" dirty="0">
                <a:solidFill>
                  <a:srgbClr val="0000FF"/>
                </a:solidFill>
                <a:latin typeface="Courier New" pitchFamily="49" charset="0"/>
                <a:cs typeface="Courier New" pitchFamily="49" charset="0"/>
              </a:rPr>
              <a:t>?&gt;</a:t>
            </a:r>
            <a:endParaRPr lang="en-US" sz="1200" dirty="0">
              <a:latin typeface="Courier New" pitchFamily="49" charset="0"/>
              <a:cs typeface="Courier New" pitchFamily="49" charset="0"/>
            </a:endParaRPr>
          </a:p>
          <a:p>
            <a:pPr>
              <a:buFontTx/>
              <a:buNone/>
            </a:pPr>
            <a:r>
              <a:rPr lang="en-US" sz="1200" dirty="0">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&lt;job-posting&gt;</a:t>
            </a:r>
            <a:endParaRPr lang="en-US" sz="1200" dirty="0">
              <a:latin typeface="Courier New" pitchFamily="49" charset="0"/>
              <a:cs typeface="Courier New" pitchFamily="49" charset="0"/>
            </a:endParaRPr>
          </a:p>
          <a:p>
            <a:pPr>
              <a:buFontTx/>
              <a:buNone/>
            </a:pPr>
            <a:r>
              <a:rPr lang="en-US" sz="1200" dirty="0">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&lt;title&gt;</a:t>
            </a:r>
            <a:r>
              <a:rPr lang="en-US" sz="1200" dirty="0">
                <a:latin typeface="Courier New" pitchFamily="49" charset="0"/>
                <a:cs typeface="Courier New" pitchFamily="49" charset="0"/>
              </a:rPr>
              <a:t>Job Title:  </a:t>
            </a:r>
            <a:r>
              <a:rPr lang="en-US" sz="1200" dirty="0">
                <a:solidFill>
                  <a:srgbClr val="0000FF"/>
                </a:solidFill>
                <a:latin typeface="Courier New" pitchFamily="49" charset="0"/>
                <a:cs typeface="Courier New" pitchFamily="49" charset="0"/>
              </a:rPr>
              <a:t>&lt;emphasis&gt;</a:t>
            </a:r>
            <a:r>
              <a:rPr lang="en-US" sz="1200" dirty="0">
                <a:latin typeface="Courier New" pitchFamily="49" charset="0"/>
                <a:cs typeface="Courier New" pitchFamily="49" charset="0"/>
              </a:rPr>
              <a:t>Webmaster</a:t>
            </a:r>
            <a:r>
              <a:rPr lang="en-US" sz="1200" dirty="0">
                <a:solidFill>
                  <a:srgbClr val="0000FF"/>
                </a:solidFill>
                <a:latin typeface="Courier New" pitchFamily="49" charset="0"/>
                <a:cs typeface="Courier New" pitchFamily="49" charset="0"/>
              </a:rPr>
              <a:t>&lt;/emphasis&gt;&lt;/title&gt;</a:t>
            </a:r>
            <a:endParaRPr lang="en-US" sz="1200" dirty="0">
              <a:latin typeface="Courier New" pitchFamily="49" charset="0"/>
              <a:cs typeface="Courier New" pitchFamily="49" charset="0"/>
            </a:endParaRPr>
          </a:p>
          <a:p>
            <a:pPr>
              <a:buFontTx/>
              <a:buNone/>
            </a:pPr>
            <a:r>
              <a:rPr lang="en-US" sz="1200" dirty="0">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&lt;description&gt;</a:t>
            </a:r>
            <a:r>
              <a:rPr lang="en-US" sz="1200" dirty="0">
                <a:latin typeface="Courier New" pitchFamily="49" charset="0"/>
                <a:cs typeface="Courier New" pitchFamily="49" charset="0"/>
              </a:rPr>
              <a:t>We are looking for a Webmaster to oversee the management of our company website.  The Webmaster will be responsible for working with other staff members to collect information for the website, and for creating and maintaining the web pages.</a:t>
            </a:r>
            <a:r>
              <a:rPr lang="en-US" sz="1200" dirty="0">
                <a:solidFill>
                  <a:srgbClr val="0000FF"/>
                </a:solidFill>
                <a:latin typeface="Courier New" pitchFamily="49" charset="0"/>
                <a:cs typeface="Courier New" pitchFamily="49" charset="0"/>
              </a:rPr>
              <a:t>&lt;/description&gt;</a:t>
            </a:r>
            <a:endParaRPr lang="en-US" sz="1200" dirty="0">
              <a:latin typeface="Courier New" pitchFamily="49" charset="0"/>
              <a:cs typeface="Courier New" pitchFamily="49" charset="0"/>
            </a:endParaRPr>
          </a:p>
          <a:p>
            <a:pPr>
              <a:buFontTx/>
              <a:buNone/>
            </a:pPr>
            <a:r>
              <a:rPr lang="en-US" sz="1200" dirty="0">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&lt;skill-list&gt;</a:t>
            </a:r>
            <a:endParaRPr lang="en-US" sz="1200" dirty="0">
              <a:latin typeface="Courier New" pitchFamily="49" charset="0"/>
              <a:cs typeface="Courier New" pitchFamily="49" charset="0"/>
            </a:endParaRPr>
          </a:p>
          <a:p>
            <a:pPr>
              <a:buFontTx/>
              <a:buNone/>
            </a:pPr>
            <a:r>
              <a:rPr lang="en-US" sz="1200" dirty="0">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&lt;skill&gt;</a:t>
            </a:r>
            <a:r>
              <a:rPr lang="en-US" sz="1200" dirty="0">
                <a:latin typeface="Courier New" pitchFamily="49" charset="0"/>
                <a:cs typeface="Courier New" pitchFamily="49" charset="0"/>
              </a:rPr>
              <a:t>Basic writing skills</a:t>
            </a:r>
            <a:r>
              <a:rPr lang="en-US" sz="1200" dirty="0">
                <a:solidFill>
                  <a:srgbClr val="0000FF"/>
                </a:solidFill>
                <a:latin typeface="Courier New" pitchFamily="49" charset="0"/>
                <a:cs typeface="Courier New" pitchFamily="49" charset="0"/>
              </a:rPr>
              <a:t>&lt;/skill&gt;</a:t>
            </a:r>
            <a:endParaRPr lang="en-US" sz="1200" dirty="0">
              <a:latin typeface="Courier New" pitchFamily="49" charset="0"/>
              <a:cs typeface="Courier New" pitchFamily="49" charset="0"/>
            </a:endParaRPr>
          </a:p>
          <a:p>
            <a:pPr>
              <a:buFontTx/>
              <a:buNone/>
            </a:pPr>
            <a:r>
              <a:rPr lang="en-US" sz="1200" dirty="0">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&lt;skill&gt;</a:t>
            </a:r>
            <a:r>
              <a:rPr lang="en-US" sz="1200" dirty="0">
                <a:latin typeface="Courier New" pitchFamily="49" charset="0"/>
                <a:cs typeface="Courier New" pitchFamily="49" charset="0"/>
              </a:rPr>
              <a:t>good communication skills</a:t>
            </a:r>
            <a:r>
              <a:rPr lang="en-US" sz="1200" dirty="0">
                <a:solidFill>
                  <a:srgbClr val="0000FF"/>
                </a:solidFill>
                <a:latin typeface="Courier New" pitchFamily="49" charset="0"/>
                <a:cs typeface="Courier New" pitchFamily="49" charset="0"/>
              </a:rPr>
              <a:t>&lt;/skill&gt;</a:t>
            </a:r>
            <a:endParaRPr lang="en-US" sz="1200" dirty="0">
              <a:latin typeface="Courier New" pitchFamily="49" charset="0"/>
              <a:cs typeface="Courier New" pitchFamily="49" charset="0"/>
            </a:endParaRPr>
          </a:p>
          <a:p>
            <a:pPr>
              <a:buFontTx/>
              <a:buNone/>
            </a:pPr>
            <a:r>
              <a:rPr lang="en-US" sz="1200" dirty="0">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&lt;skill&gt;</a:t>
            </a:r>
            <a:r>
              <a:rPr lang="en-US" sz="1200" dirty="0">
                <a:latin typeface="Courier New" pitchFamily="49" charset="0"/>
                <a:cs typeface="Courier New" pitchFamily="49" charset="0"/>
              </a:rPr>
              <a:t>HTML</a:t>
            </a:r>
            <a:r>
              <a:rPr lang="en-US" sz="1200" dirty="0">
                <a:solidFill>
                  <a:srgbClr val="0000FF"/>
                </a:solidFill>
                <a:latin typeface="Courier New" pitchFamily="49" charset="0"/>
                <a:cs typeface="Courier New" pitchFamily="49" charset="0"/>
              </a:rPr>
              <a:t>&lt;/skill&gt;</a:t>
            </a:r>
            <a:endParaRPr lang="en-US" sz="1200" dirty="0">
              <a:latin typeface="Courier New" pitchFamily="49" charset="0"/>
              <a:cs typeface="Courier New" pitchFamily="49" charset="0"/>
            </a:endParaRPr>
          </a:p>
          <a:p>
            <a:pPr>
              <a:buFontTx/>
              <a:buNone/>
            </a:pPr>
            <a:r>
              <a:rPr lang="en-US" sz="1200" dirty="0">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&lt;/skill-list&gt;</a:t>
            </a:r>
            <a:endParaRPr lang="en-US" sz="1200" dirty="0">
              <a:latin typeface="Courier New" pitchFamily="49" charset="0"/>
              <a:cs typeface="Courier New" pitchFamily="49" charset="0"/>
            </a:endParaRPr>
          </a:p>
          <a:p>
            <a:pPr>
              <a:buFontTx/>
              <a:buNone/>
            </a:pPr>
            <a:r>
              <a:rPr lang="en-US" sz="1200" dirty="0">
                <a:latin typeface="Courier New" pitchFamily="49" charset="0"/>
                <a:cs typeface="Courier New" pitchFamily="49" charset="0"/>
              </a:rPr>
              <a:t>    </a:t>
            </a:r>
            <a:r>
              <a:rPr lang="en-US" sz="1200" dirty="0">
                <a:solidFill>
                  <a:srgbClr val="0000FF"/>
                </a:solidFill>
                <a:latin typeface="Courier New" pitchFamily="49" charset="0"/>
                <a:cs typeface="Courier New" pitchFamily="49" charset="0"/>
              </a:rPr>
              <a:t>&lt;/job-posting&gt;</a:t>
            </a:r>
            <a:endParaRPr lang="en-US" sz="1200" dirty="0">
              <a:latin typeface="Courier New" pitchFamily="49" charset="0"/>
              <a:cs typeface="Courier New" pitchFamily="49" charset="0"/>
            </a:endParaRPr>
          </a:p>
          <a:p>
            <a:pPr>
              <a:buFontTx/>
              <a:buNone/>
            </a:pPr>
            <a:endParaRPr lang="en-US" sz="12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August 2006	</a:t>
            </a:r>
          </a:p>
        </p:txBody>
      </p:sp>
      <p:sp>
        <p:nvSpPr>
          <p:cNvPr id="7" name="Slide Number Placeholder 5"/>
          <p:cNvSpPr>
            <a:spLocks noGrp="1"/>
          </p:cNvSpPr>
          <p:nvPr>
            <p:ph type="sldNum" sz="quarter" idx="12"/>
          </p:nvPr>
        </p:nvSpPr>
        <p:spPr/>
        <p:txBody>
          <a:bodyPr/>
          <a:lstStyle/>
          <a:p>
            <a:fld id="{5A7101A7-5306-47F5-8B5D-AB2CE938E697}" type="slidenum">
              <a:rPr lang="en-US"/>
              <a:pPr/>
              <a:t>12</a:t>
            </a:fld>
            <a:endParaRPr lang="en-US"/>
          </a:p>
        </p:txBody>
      </p:sp>
      <p:sp>
        <p:nvSpPr>
          <p:cNvPr id="38914" name="Rectangle 2"/>
          <p:cNvSpPr>
            <a:spLocks noGrp="1" noChangeArrowheads="1"/>
          </p:cNvSpPr>
          <p:nvPr>
            <p:ph type="title"/>
          </p:nvPr>
        </p:nvSpPr>
        <p:spPr/>
        <p:txBody>
          <a:bodyPr/>
          <a:lstStyle/>
          <a:p>
            <a:r>
              <a:rPr lang="en-US"/>
              <a:t>XML Document Example</a:t>
            </a:r>
          </a:p>
        </p:txBody>
      </p:sp>
      <p:sp>
        <p:nvSpPr>
          <p:cNvPr id="38915" name="Rectangle 3"/>
          <p:cNvSpPr>
            <a:spLocks noChangeArrowheads="1"/>
          </p:cNvSpPr>
          <p:nvPr/>
        </p:nvSpPr>
        <p:spPr bwMode="auto">
          <a:xfrm>
            <a:off x="1828800" y="1343025"/>
            <a:ext cx="9144000" cy="369332"/>
          </a:xfrm>
          <a:prstGeom prst="rect">
            <a:avLst/>
          </a:prstGeom>
          <a:noFill/>
          <a:ln w="9525">
            <a:noFill/>
            <a:miter lim="800000"/>
            <a:headEnd/>
            <a:tailEnd/>
          </a:ln>
          <a:effectLst/>
        </p:spPr>
        <p:txBody>
          <a:bodyPr>
            <a:spAutoFit/>
          </a:bodyPr>
          <a:lstStyle/>
          <a:p>
            <a:endParaRPr lang="en-US"/>
          </a:p>
        </p:txBody>
      </p:sp>
      <p:pic>
        <p:nvPicPr>
          <p:cNvPr id="38916" name="Picture 4" descr="figure1-6"/>
          <p:cNvPicPr>
            <a:picLocks noChangeAspect="1" noChangeArrowheads="1"/>
          </p:cNvPicPr>
          <p:nvPr/>
        </p:nvPicPr>
        <p:blipFill>
          <a:blip r:embed="rId2"/>
          <a:srcRect/>
          <a:stretch>
            <a:fillRect/>
          </a:stretch>
        </p:blipFill>
        <p:spPr bwMode="auto">
          <a:xfrm>
            <a:off x="1447800" y="1828800"/>
            <a:ext cx="5486400" cy="4171950"/>
          </a:xfrm>
          <a:prstGeom prst="rect">
            <a:avLst/>
          </a:prstGeom>
          <a:noFill/>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a:t>August 2006	</a:t>
            </a:r>
          </a:p>
        </p:txBody>
      </p:sp>
      <p:sp>
        <p:nvSpPr>
          <p:cNvPr id="7" name="Slide Number Placeholder 4"/>
          <p:cNvSpPr>
            <a:spLocks noGrp="1"/>
          </p:cNvSpPr>
          <p:nvPr>
            <p:ph type="sldNum" sz="quarter" idx="12"/>
          </p:nvPr>
        </p:nvSpPr>
        <p:spPr/>
        <p:txBody>
          <a:bodyPr/>
          <a:lstStyle/>
          <a:p>
            <a:fld id="{D716C592-A2CB-480F-BA7C-699E8FBC3295}" type="slidenum">
              <a:rPr lang="en-US"/>
              <a:pPr/>
              <a:t>13</a:t>
            </a:fld>
            <a:endParaRPr lang="en-US"/>
          </a:p>
        </p:txBody>
      </p:sp>
      <p:sp>
        <p:nvSpPr>
          <p:cNvPr id="39938" name="Rectangle 2"/>
          <p:cNvSpPr>
            <a:spLocks noGrp="1" noChangeArrowheads="1"/>
          </p:cNvSpPr>
          <p:nvPr>
            <p:ph type="title"/>
          </p:nvPr>
        </p:nvSpPr>
        <p:spPr/>
        <p:txBody>
          <a:bodyPr/>
          <a:lstStyle/>
          <a:p>
            <a:r>
              <a:rPr lang="en-US"/>
              <a:t>XML Element Structure</a:t>
            </a:r>
          </a:p>
        </p:txBody>
      </p:sp>
      <p:sp>
        <p:nvSpPr>
          <p:cNvPr id="39939" name="Rectangle 3"/>
          <p:cNvSpPr>
            <a:spLocks noChangeArrowheads="1"/>
          </p:cNvSpPr>
          <p:nvPr/>
        </p:nvSpPr>
        <p:spPr bwMode="auto">
          <a:xfrm>
            <a:off x="1890184" y="2114550"/>
            <a:ext cx="9144000" cy="369332"/>
          </a:xfrm>
          <a:prstGeom prst="rect">
            <a:avLst/>
          </a:prstGeom>
          <a:noFill/>
          <a:ln w="9525">
            <a:noFill/>
            <a:miter lim="800000"/>
            <a:headEnd/>
            <a:tailEnd/>
          </a:ln>
          <a:effectLst/>
        </p:spPr>
        <p:txBody>
          <a:bodyPr>
            <a:spAutoFit/>
          </a:bodyPr>
          <a:lstStyle/>
          <a:p>
            <a:endParaRPr lang="en-US"/>
          </a:p>
        </p:txBody>
      </p:sp>
      <p:pic>
        <p:nvPicPr>
          <p:cNvPr id="39940" name="Picture 4" descr="figure1-8"/>
          <p:cNvPicPr>
            <a:picLocks noChangeAspect="1" noChangeArrowheads="1"/>
          </p:cNvPicPr>
          <p:nvPr/>
        </p:nvPicPr>
        <p:blipFill>
          <a:blip r:embed="rId2"/>
          <a:srcRect/>
          <a:stretch>
            <a:fillRect/>
          </a:stretch>
        </p:blipFill>
        <p:spPr bwMode="auto">
          <a:xfrm>
            <a:off x="1143000" y="2114550"/>
            <a:ext cx="6248400" cy="3063479"/>
          </a:xfrm>
          <a:prstGeom prst="rect">
            <a:avLst/>
          </a:prstGeom>
          <a:noFill/>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August 2006	</a:t>
            </a:r>
          </a:p>
        </p:txBody>
      </p:sp>
      <p:sp>
        <p:nvSpPr>
          <p:cNvPr id="6" name="Slide Number Placeholder 5"/>
          <p:cNvSpPr>
            <a:spLocks noGrp="1"/>
          </p:cNvSpPr>
          <p:nvPr>
            <p:ph type="sldNum" sz="quarter" idx="12"/>
          </p:nvPr>
        </p:nvSpPr>
        <p:spPr/>
        <p:txBody>
          <a:bodyPr/>
          <a:lstStyle/>
          <a:p>
            <a:fld id="{9526603D-1E16-49A0-B0D2-83A7501A6872}" type="slidenum">
              <a:rPr lang="en-US"/>
              <a:pPr/>
              <a:t>14</a:t>
            </a:fld>
            <a:endParaRPr lang="en-US"/>
          </a:p>
        </p:txBody>
      </p:sp>
      <p:sp>
        <p:nvSpPr>
          <p:cNvPr id="43010" name="Rectangle 2"/>
          <p:cNvSpPr>
            <a:spLocks noGrp="1" noChangeArrowheads="1"/>
          </p:cNvSpPr>
          <p:nvPr>
            <p:ph type="title"/>
          </p:nvPr>
        </p:nvSpPr>
        <p:spPr/>
        <p:txBody>
          <a:bodyPr/>
          <a:lstStyle/>
          <a:p>
            <a:r>
              <a:rPr lang="en-US"/>
              <a:t>XML Goals</a:t>
            </a:r>
          </a:p>
        </p:txBody>
      </p:sp>
      <p:sp>
        <p:nvSpPr>
          <p:cNvPr id="43011" name="Rectangle 3"/>
          <p:cNvSpPr>
            <a:spLocks noGrp="1" noChangeArrowheads="1"/>
          </p:cNvSpPr>
          <p:nvPr>
            <p:ph type="body" idx="1"/>
          </p:nvPr>
        </p:nvSpPr>
        <p:spPr>
          <a:xfrm>
            <a:off x="457200" y="1600201"/>
            <a:ext cx="8153400" cy="4114800"/>
          </a:xfrm>
        </p:spPr>
        <p:txBody>
          <a:bodyPr>
            <a:normAutofit fontScale="70000" lnSpcReduction="20000"/>
          </a:bodyPr>
          <a:lstStyle/>
          <a:p>
            <a:r>
              <a:rPr lang="en-US" dirty="0"/>
              <a:t>Form should follow function</a:t>
            </a:r>
            <a:br>
              <a:rPr lang="en-US" dirty="0"/>
            </a:br>
            <a:r>
              <a:rPr lang="en-US" dirty="0"/>
              <a:t>- Markup languages need to fit their data snugly.  Rather than invent a single, generic language to cover all document types (badly), let there be many languages, each specific to its data.</a:t>
            </a:r>
          </a:p>
          <a:p>
            <a:r>
              <a:rPr lang="en-US" dirty="0"/>
              <a:t>A document should be unambiguous</a:t>
            </a:r>
            <a:br>
              <a:rPr lang="en-US" dirty="0"/>
            </a:br>
            <a:r>
              <a:rPr lang="en-US" dirty="0"/>
              <a:t>- Markup should occur so there is only one way to interpret the names, order, and hierarchy of the elements.</a:t>
            </a:r>
          </a:p>
          <a:p>
            <a:r>
              <a:rPr lang="en-US" dirty="0"/>
              <a:t>Separate markup from presentation</a:t>
            </a:r>
            <a:br>
              <a:rPr lang="en-US" dirty="0"/>
            </a:br>
            <a:r>
              <a:rPr lang="en-US" dirty="0"/>
              <a:t>- Documents should have style information stored externally, outside the body of the document. Documents that rely on stylistic markup are difficult to repurpose or convert into new forms. (</a:t>
            </a:r>
            <a:r>
              <a:rPr lang="en-US" dirty="0" err="1"/>
              <a:t>stylesheets</a:t>
            </a:r>
            <a:r>
              <a:rPr lang="en-US" dirty="0"/>
              <a:t>)</a:t>
            </a:r>
          </a:p>
          <a:p>
            <a:r>
              <a:rPr lang="en-US" dirty="0"/>
              <a:t>Keep it simple</a:t>
            </a:r>
            <a:br>
              <a:rPr lang="en-US" dirty="0"/>
            </a:br>
            <a:r>
              <a:rPr lang="en-US" dirty="0"/>
              <a:t>- widespread acceptance and use requires simplicity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August 2006	</a:t>
            </a:r>
          </a:p>
        </p:txBody>
      </p:sp>
      <p:sp>
        <p:nvSpPr>
          <p:cNvPr id="6" name="Slide Number Placeholder 5"/>
          <p:cNvSpPr>
            <a:spLocks noGrp="1"/>
          </p:cNvSpPr>
          <p:nvPr>
            <p:ph type="sldNum" sz="quarter" idx="12"/>
          </p:nvPr>
        </p:nvSpPr>
        <p:spPr/>
        <p:txBody>
          <a:bodyPr/>
          <a:lstStyle/>
          <a:p>
            <a:fld id="{FF21B299-A859-4F8E-87EA-FE006BF44152}" type="slidenum">
              <a:rPr lang="en-US"/>
              <a:pPr/>
              <a:t>15</a:t>
            </a:fld>
            <a:endParaRPr lang="en-US"/>
          </a:p>
        </p:txBody>
      </p:sp>
      <p:sp>
        <p:nvSpPr>
          <p:cNvPr id="44034" name="Rectangle 2"/>
          <p:cNvSpPr>
            <a:spLocks noGrp="1" noChangeArrowheads="1"/>
          </p:cNvSpPr>
          <p:nvPr>
            <p:ph type="title"/>
          </p:nvPr>
        </p:nvSpPr>
        <p:spPr/>
        <p:txBody>
          <a:bodyPr/>
          <a:lstStyle/>
          <a:p>
            <a:r>
              <a:rPr lang="en-US" dirty="0"/>
              <a:t>XML Goals </a:t>
            </a:r>
          </a:p>
        </p:txBody>
      </p:sp>
      <p:sp>
        <p:nvSpPr>
          <p:cNvPr id="44035" name="Rectangle 3"/>
          <p:cNvSpPr>
            <a:spLocks noGrp="1" noChangeArrowheads="1"/>
          </p:cNvSpPr>
          <p:nvPr>
            <p:ph type="body" idx="1"/>
          </p:nvPr>
        </p:nvSpPr>
        <p:spPr/>
        <p:txBody>
          <a:bodyPr>
            <a:normAutofit fontScale="85000" lnSpcReduction="10000"/>
          </a:bodyPr>
          <a:lstStyle/>
          <a:p>
            <a:r>
              <a:rPr lang="en-US" dirty="0"/>
              <a:t>Enforce maximum error checking</a:t>
            </a:r>
            <a:br>
              <a:rPr lang="en-US" dirty="0"/>
            </a:br>
            <a:r>
              <a:rPr lang="en-US" dirty="0"/>
              <a:t>- Some markup languages are so lenient about syntax that errors go undiscovered.  When errors build up in a file, it no longer behaves the way you want it to.; its appearance in a browser is unpredictable, information may be lost, and programs may act strangely.</a:t>
            </a:r>
            <a:br>
              <a:rPr lang="en-US" dirty="0"/>
            </a:br>
            <a:r>
              <a:rPr lang="en-US" dirty="0"/>
              <a:t>- The XML specification requires the use of well-formed documents.  </a:t>
            </a:r>
          </a:p>
          <a:p>
            <a:r>
              <a:rPr lang="en-US" dirty="0"/>
              <a:t>Culture agnostic</a:t>
            </a:r>
            <a:br>
              <a:rPr lang="en-US" dirty="0"/>
            </a:br>
            <a:r>
              <a:rPr lang="en-US" dirty="0"/>
              <a:t>A markup language should not be limited by particular alphabets or symbols.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4"/>
          <p:cNvSpPr>
            <a:spLocks noGrp="1"/>
          </p:cNvSpPr>
          <p:nvPr>
            <p:ph type="sldNum" sz="quarter" idx="11"/>
          </p:nvPr>
        </p:nvSpPr>
        <p:spPr>
          <a:noFill/>
        </p:spPr>
        <p:txBody>
          <a:bodyPr/>
          <a:lstStyle/>
          <a:p>
            <a:fld id="{59FC6F74-40AD-4381-93AC-9CA4540026A9}" type="slidenum">
              <a:rPr lang="en-US"/>
              <a:pPr/>
              <a:t>16</a:t>
            </a:fld>
            <a:endParaRPr lang="en-US" b="0"/>
          </a:p>
        </p:txBody>
      </p:sp>
      <p:sp>
        <p:nvSpPr>
          <p:cNvPr id="60418" name="Rectangle 4"/>
          <p:cNvSpPr>
            <a:spLocks noGrp="1" noChangeArrowheads="1"/>
          </p:cNvSpPr>
          <p:nvPr>
            <p:ph type="title"/>
          </p:nvPr>
        </p:nvSpPr>
        <p:spPr/>
        <p:txBody>
          <a:bodyPr/>
          <a:lstStyle/>
          <a:p>
            <a:pPr eaLnBrk="1" hangingPunct="1"/>
            <a:r>
              <a:rPr lang="en-US" smtClean="0">
                <a:solidFill>
                  <a:srgbClr val="339933"/>
                </a:solidFill>
              </a:rPr>
              <a:t>XML Elements</a:t>
            </a:r>
          </a:p>
        </p:txBody>
      </p:sp>
      <p:sp>
        <p:nvSpPr>
          <p:cNvPr id="850949" name="Rectangle 5"/>
          <p:cNvSpPr>
            <a:spLocks noGrp="1" noChangeArrowheads="1"/>
          </p:cNvSpPr>
          <p:nvPr>
            <p:ph type="body" idx="1"/>
          </p:nvPr>
        </p:nvSpPr>
        <p:spPr/>
        <p:txBody>
          <a:bodyPr/>
          <a:lstStyle/>
          <a:p>
            <a:pPr eaLnBrk="1" hangingPunct="1"/>
            <a:r>
              <a:rPr lang="en-US" smtClean="0"/>
              <a:t>Core components of XML document</a:t>
            </a:r>
          </a:p>
          <a:p>
            <a:pPr eaLnBrk="1" hangingPunct="1"/>
            <a:r>
              <a:rPr lang="en-US" smtClean="0"/>
              <a:t>Consist of</a:t>
            </a:r>
          </a:p>
          <a:p>
            <a:pPr lvl="1" eaLnBrk="1" hangingPunct="1"/>
            <a:r>
              <a:rPr lang="en-US" smtClean="0"/>
              <a:t>Start tag: &lt;element&gt;</a:t>
            </a:r>
          </a:p>
          <a:p>
            <a:pPr lvl="1" eaLnBrk="1" hangingPunct="1"/>
            <a:r>
              <a:rPr lang="en-US" smtClean="0"/>
              <a:t>Content: data or other elements or both</a:t>
            </a:r>
          </a:p>
          <a:p>
            <a:pPr lvl="1" eaLnBrk="1" hangingPunct="1"/>
            <a:r>
              <a:rPr lang="en-US" smtClean="0"/>
              <a:t>End tag: &lt;/element&gt;</a:t>
            </a:r>
          </a:p>
          <a:p>
            <a:pPr eaLnBrk="1" hangingPunct="1"/>
            <a:r>
              <a:rPr lang="en-US" smtClean="0"/>
              <a:t>Elements are like English nouns – definable objects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850949">
                                            <p:txEl>
                                              <p:pRg st="2" end="2"/>
                                            </p:txEl>
                                          </p:spTgt>
                                        </p:tgtEl>
                                        <p:attrNameLst>
                                          <p:attrName>style.visibility</p:attrName>
                                        </p:attrNameLst>
                                      </p:cBhvr>
                                      <p:to>
                                        <p:strVal val="visible"/>
                                      </p:to>
                                    </p:set>
                                    <p:anim to="" calcmode="lin" valueType="num">
                                      <p:cBhvr>
                                        <p:cTn id="7" dur="1" fill="hold"/>
                                        <p:tgtEl>
                                          <p:spTgt spid="850949">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850949">
                                            <p:txEl>
                                              <p:pRg st="3" end="3"/>
                                            </p:txEl>
                                          </p:spTgt>
                                        </p:tgtEl>
                                        <p:attrNameLst>
                                          <p:attrName>style.visibility</p:attrName>
                                        </p:attrNameLst>
                                      </p:cBhvr>
                                      <p:to>
                                        <p:strVal val="visible"/>
                                      </p:to>
                                    </p:set>
                                    <p:anim to="" calcmode="lin" valueType="num">
                                      <p:cBhvr>
                                        <p:cTn id="12" dur="1" fill="hold"/>
                                        <p:tgtEl>
                                          <p:spTgt spid="850949">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850949">
                                            <p:txEl>
                                              <p:pRg st="4" end="4"/>
                                            </p:txEl>
                                          </p:spTgt>
                                        </p:tgtEl>
                                        <p:attrNameLst>
                                          <p:attrName>style.visibility</p:attrName>
                                        </p:attrNameLst>
                                      </p:cBhvr>
                                      <p:to>
                                        <p:strVal val="visible"/>
                                      </p:to>
                                    </p:set>
                                    <p:anim to="" calcmode="lin" valueType="num">
                                      <p:cBhvr>
                                        <p:cTn id="17" dur="1" fill="hold"/>
                                        <p:tgtEl>
                                          <p:spTgt spid="850949">
                                            <p:txEl>
                                              <p:pRg st="4" end="4"/>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850949">
                                            <p:txEl>
                                              <p:pRg st="5" end="5"/>
                                            </p:txEl>
                                          </p:spTgt>
                                        </p:tgtEl>
                                        <p:attrNameLst>
                                          <p:attrName>style.visibility</p:attrName>
                                        </p:attrNameLst>
                                      </p:cBhvr>
                                      <p:to>
                                        <p:strVal val="visible"/>
                                      </p:to>
                                    </p:set>
                                    <p:anim to="" calcmode="lin" valueType="num">
                                      <p:cBhvr>
                                        <p:cTn id="22" dur="1" fill="hold"/>
                                        <p:tgtEl>
                                          <p:spTgt spid="850949">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4"/>
          <p:cNvSpPr>
            <a:spLocks noGrp="1"/>
          </p:cNvSpPr>
          <p:nvPr>
            <p:ph type="sldNum" sz="quarter" idx="11"/>
          </p:nvPr>
        </p:nvSpPr>
        <p:spPr>
          <a:noFill/>
        </p:spPr>
        <p:txBody>
          <a:bodyPr/>
          <a:lstStyle/>
          <a:p>
            <a:fld id="{818CA1C0-6CAE-4FAF-B797-A4BCCFEC7C3A}" type="slidenum">
              <a:rPr lang="en-US"/>
              <a:pPr/>
              <a:t>17</a:t>
            </a:fld>
            <a:endParaRPr lang="en-US" b="0"/>
          </a:p>
        </p:txBody>
      </p:sp>
      <p:sp>
        <p:nvSpPr>
          <p:cNvPr id="61442" name="Rectangle 2"/>
          <p:cNvSpPr>
            <a:spLocks noGrp="1" noChangeArrowheads="1"/>
          </p:cNvSpPr>
          <p:nvPr>
            <p:ph type="title"/>
          </p:nvPr>
        </p:nvSpPr>
        <p:spPr/>
        <p:txBody>
          <a:bodyPr/>
          <a:lstStyle/>
          <a:p>
            <a:pPr eaLnBrk="1" hangingPunct="1"/>
            <a:r>
              <a:rPr lang="en-US" smtClean="0"/>
              <a:t>Element Examples</a:t>
            </a:r>
          </a:p>
        </p:txBody>
      </p:sp>
      <p:sp>
        <p:nvSpPr>
          <p:cNvPr id="61443" name="Rectangle 3"/>
          <p:cNvSpPr>
            <a:spLocks noGrp="1" noChangeArrowheads="1"/>
          </p:cNvSpPr>
          <p:nvPr>
            <p:ph type="body" idx="1"/>
          </p:nvPr>
        </p:nvSpPr>
        <p:spPr>
          <a:xfrm>
            <a:off x="838200" y="1524000"/>
            <a:ext cx="5791200" cy="4495800"/>
          </a:xfrm>
        </p:spPr>
        <p:txBody>
          <a:bodyPr/>
          <a:lstStyle/>
          <a:p>
            <a:pPr lvl="1" eaLnBrk="1" hangingPunct="1">
              <a:buFont typeface="Marlett" pitchFamily="2" charset="2"/>
              <a:buNone/>
            </a:pPr>
            <a:r>
              <a:rPr lang="en-US" smtClean="0"/>
              <a:t>&lt;book&gt;</a:t>
            </a:r>
          </a:p>
          <a:p>
            <a:pPr lvl="1" eaLnBrk="1" hangingPunct="1">
              <a:buFont typeface="Marlett" pitchFamily="2" charset="2"/>
              <a:buNone/>
            </a:pPr>
            <a:r>
              <a:rPr lang="en-US" sz="1800" smtClean="0"/>
              <a:t>	Here is Edward Bear, coming downstairs now, bump, bump, bump on the back of his head, behind Christopher Robin.  It is, as far as he knows, the only way of coming downstairs, but sometimes he feels that there really is another way, if only he could stop bumping for a moment and think of it.</a:t>
            </a:r>
          </a:p>
          <a:p>
            <a:pPr lvl="1" eaLnBrk="1" hangingPunct="1">
              <a:buFont typeface="Marlett" pitchFamily="2" charset="2"/>
              <a:buNone/>
            </a:pPr>
            <a:r>
              <a:rPr lang="en-US" sz="1800" smtClean="0"/>
              <a:t>    …</a:t>
            </a:r>
            <a:endParaRPr lang="en-US" smtClean="0"/>
          </a:p>
          <a:p>
            <a:pPr lvl="1" eaLnBrk="1" hangingPunct="1">
              <a:buFont typeface="Marlett" pitchFamily="2" charset="2"/>
              <a:buNone/>
            </a:pPr>
            <a:r>
              <a:rPr lang="en-US" smtClean="0"/>
              <a:t>&lt;/book&gt;</a:t>
            </a:r>
          </a:p>
        </p:txBody>
      </p:sp>
      <p:sp>
        <p:nvSpPr>
          <p:cNvPr id="61444" name="Line 4"/>
          <p:cNvSpPr>
            <a:spLocks noChangeShapeType="1"/>
          </p:cNvSpPr>
          <p:nvPr/>
        </p:nvSpPr>
        <p:spPr bwMode="auto">
          <a:xfrm flipV="1">
            <a:off x="2590800" y="1371600"/>
            <a:ext cx="4343400" cy="381000"/>
          </a:xfrm>
          <a:prstGeom prst="line">
            <a:avLst/>
          </a:prstGeom>
          <a:noFill/>
          <a:ln w="38100">
            <a:solidFill>
              <a:srgbClr val="FF00FF"/>
            </a:solidFill>
            <a:round/>
            <a:headEnd type="triangle" w="med" len="med"/>
            <a:tailEnd type="none" w="lg" len="lg"/>
          </a:ln>
        </p:spPr>
        <p:txBody>
          <a:bodyPr/>
          <a:lstStyle/>
          <a:p>
            <a:endParaRPr lang="en-US"/>
          </a:p>
        </p:txBody>
      </p:sp>
      <p:sp>
        <p:nvSpPr>
          <p:cNvPr id="61445" name="Text Box 5"/>
          <p:cNvSpPr txBox="1">
            <a:spLocks noChangeArrowheads="1"/>
          </p:cNvSpPr>
          <p:nvPr/>
        </p:nvSpPr>
        <p:spPr bwMode="auto">
          <a:xfrm>
            <a:off x="7010400" y="1143000"/>
            <a:ext cx="1311275" cy="396875"/>
          </a:xfrm>
          <a:prstGeom prst="rect">
            <a:avLst/>
          </a:prstGeom>
          <a:noFill/>
          <a:ln w="9525">
            <a:noFill/>
            <a:miter lim="800000"/>
            <a:headEnd/>
            <a:tailEnd type="none" w="lg" len="lg"/>
          </a:ln>
        </p:spPr>
        <p:txBody>
          <a:bodyPr wrap="none">
            <a:spAutoFit/>
          </a:bodyPr>
          <a:lstStyle/>
          <a:p>
            <a:r>
              <a:rPr lang="en-US"/>
              <a:t>Start tag</a:t>
            </a:r>
          </a:p>
        </p:txBody>
      </p:sp>
      <p:sp>
        <p:nvSpPr>
          <p:cNvPr id="61446" name="Line 6"/>
          <p:cNvSpPr>
            <a:spLocks noChangeShapeType="1"/>
          </p:cNvSpPr>
          <p:nvPr/>
        </p:nvSpPr>
        <p:spPr bwMode="auto">
          <a:xfrm>
            <a:off x="6629400" y="2819400"/>
            <a:ext cx="990600" cy="76200"/>
          </a:xfrm>
          <a:prstGeom prst="line">
            <a:avLst/>
          </a:prstGeom>
          <a:noFill/>
          <a:ln w="38100">
            <a:solidFill>
              <a:srgbClr val="FF00FF"/>
            </a:solidFill>
            <a:round/>
            <a:headEnd type="triangle" w="med" len="med"/>
            <a:tailEnd type="none" w="lg" len="lg"/>
          </a:ln>
        </p:spPr>
        <p:txBody>
          <a:bodyPr/>
          <a:lstStyle/>
          <a:p>
            <a:endParaRPr lang="en-US"/>
          </a:p>
        </p:txBody>
      </p:sp>
      <p:sp>
        <p:nvSpPr>
          <p:cNvPr id="61447" name="Text Box 7"/>
          <p:cNvSpPr txBox="1">
            <a:spLocks noChangeArrowheads="1"/>
          </p:cNvSpPr>
          <p:nvPr/>
        </p:nvSpPr>
        <p:spPr bwMode="auto">
          <a:xfrm>
            <a:off x="7696200" y="2667000"/>
            <a:ext cx="1114425" cy="396875"/>
          </a:xfrm>
          <a:prstGeom prst="rect">
            <a:avLst/>
          </a:prstGeom>
          <a:noFill/>
          <a:ln w="9525">
            <a:noFill/>
            <a:miter lim="800000"/>
            <a:headEnd/>
            <a:tailEnd type="none" w="lg" len="lg"/>
          </a:ln>
        </p:spPr>
        <p:txBody>
          <a:bodyPr wrap="none">
            <a:spAutoFit/>
          </a:bodyPr>
          <a:lstStyle/>
          <a:p>
            <a:r>
              <a:rPr lang="en-US"/>
              <a:t>Content</a:t>
            </a:r>
          </a:p>
        </p:txBody>
      </p:sp>
      <p:sp>
        <p:nvSpPr>
          <p:cNvPr id="61448" name="Line 8"/>
          <p:cNvSpPr>
            <a:spLocks noChangeShapeType="1"/>
          </p:cNvSpPr>
          <p:nvPr/>
        </p:nvSpPr>
        <p:spPr bwMode="auto">
          <a:xfrm>
            <a:off x="2590800" y="4724400"/>
            <a:ext cx="4495800" cy="685800"/>
          </a:xfrm>
          <a:prstGeom prst="line">
            <a:avLst/>
          </a:prstGeom>
          <a:noFill/>
          <a:ln w="38100">
            <a:solidFill>
              <a:srgbClr val="FF00FF"/>
            </a:solidFill>
            <a:round/>
            <a:headEnd type="triangle" w="med" len="med"/>
            <a:tailEnd type="none" w="lg" len="lg"/>
          </a:ln>
        </p:spPr>
        <p:txBody>
          <a:bodyPr/>
          <a:lstStyle/>
          <a:p>
            <a:endParaRPr lang="en-US"/>
          </a:p>
        </p:txBody>
      </p:sp>
      <p:sp>
        <p:nvSpPr>
          <p:cNvPr id="61449" name="Text Box 9"/>
          <p:cNvSpPr txBox="1">
            <a:spLocks noChangeArrowheads="1"/>
          </p:cNvSpPr>
          <p:nvPr/>
        </p:nvSpPr>
        <p:spPr bwMode="auto">
          <a:xfrm>
            <a:off x="7162800" y="5181600"/>
            <a:ext cx="1085850" cy="396875"/>
          </a:xfrm>
          <a:prstGeom prst="rect">
            <a:avLst/>
          </a:prstGeom>
          <a:noFill/>
          <a:ln w="9525">
            <a:noFill/>
            <a:miter lim="800000"/>
            <a:headEnd/>
            <a:tailEnd type="none" w="lg" len="lg"/>
          </a:ln>
        </p:spPr>
        <p:txBody>
          <a:bodyPr wrap="none">
            <a:spAutoFit/>
          </a:bodyPr>
          <a:lstStyle/>
          <a:p>
            <a:r>
              <a:rPr lang="en-US"/>
              <a:t>End tag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Effect transition="in" filter="blinds(horizontal)">
                                      <p:cBhvr>
                                        <p:cTn id="7" dur="500"/>
                                        <p:tgtEl>
                                          <p:spTgt spid="6144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444"/>
                                        </p:tgtEl>
                                        <p:attrNameLst>
                                          <p:attrName>style.visibility</p:attrName>
                                        </p:attrNameLst>
                                      </p:cBhvr>
                                      <p:to>
                                        <p:strVal val="visible"/>
                                      </p:to>
                                    </p:set>
                                    <p:animEffect transition="in" filter="blinds(horizontal)">
                                      <p:cBhvr>
                                        <p:cTn id="10" dur="500"/>
                                        <p:tgtEl>
                                          <p:spTgt spid="6144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1447"/>
                                        </p:tgtEl>
                                        <p:attrNameLst>
                                          <p:attrName>style.visibility</p:attrName>
                                        </p:attrNameLst>
                                      </p:cBhvr>
                                      <p:to>
                                        <p:strVal val="visible"/>
                                      </p:to>
                                    </p:set>
                                    <p:animEffect transition="in" filter="blinds(horizontal)">
                                      <p:cBhvr>
                                        <p:cTn id="15" dur="500"/>
                                        <p:tgtEl>
                                          <p:spTgt spid="6144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1446"/>
                                        </p:tgtEl>
                                        <p:attrNameLst>
                                          <p:attrName>style.visibility</p:attrName>
                                        </p:attrNameLst>
                                      </p:cBhvr>
                                      <p:to>
                                        <p:strVal val="visible"/>
                                      </p:to>
                                    </p:set>
                                    <p:animEffect transition="in" filter="blinds(horizontal)">
                                      <p:cBhvr>
                                        <p:cTn id="18" dur="500"/>
                                        <p:tgtEl>
                                          <p:spTgt spid="614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1449"/>
                                        </p:tgtEl>
                                        <p:attrNameLst>
                                          <p:attrName>style.visibility</p:attrName>
                                        </p:attrNameLst>
                                      </p:cBhvr>
                                      <p:to>
                                        <p:strVal val="visible"/>
                                      </p:to>
                                    </p:set>
                                    <p:animEffect transition="in" filter="blinds(horizontal)">
                                      <p:cBhvr>
                                        <p:cTn id="23" dur="500"/>
                                        <p:tgtEl>
                                          <p:spTgt spid="6144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1448"/>
                                        </p:tgtEl>
                                        <p:attrNameLst>
                                          <p:attrName>style.visibility</p:attrName>
                                        </p:attrNameLst>
                                      </p:cBhvr>
                                      <p:to>
                                        <p:strVal val="visible"/>
                                      </p:to>
                                    </p:set>
                                    <p:animEffect transition="in" filter="blinds(horizontal)">
                                      <p:cBhvr>
                                        <p:cTn id="26" dur="500"/>
                                        <p:tgtEl>
                                          <p:spTgt spid="61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P spid="61445" grpId="0"/>
      <p:bldP spid="61446" grpId="0" animBg="1"/>
      <p:bldP spid="61447" grpId="0"/>
      <p:bldP spid="61448" grpId="0" animBg="1"/>
      <p:bldP spid="614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4"/>
          <p:cNvSpPr>
            <a:spLocks noGrp="1"/>
          </p:cNvSpPr>
          <p:nvPr>
            <p:ph type="sldNum" sz="quarter" idx="11"/>
          </p:nvPr>
        </p:nvSpPr>
        <p:spPr>
          <a:noFill/>
        </p:spPr>
        <p:txBody>
          <a:bodyPr/>
          <a:lstStyle/>
          <a:p>
            <a:fld id="{D4A096A1-358E-4895-B2E2-01A3B7CE5C0C}" type="slidenum">
              <a:rPr lang="en-US"/>
              <a:pPr/>
              <a:t>18</a:t>
            </a:fld>
            <a:endParaRPr lang="en-US" b="0"/>
          </a:p>
        </p:txBody>
      </p:sp>
      <p:sp>
        <p:nvSpPr>
          <p:cNvPr id="62466" name="Rectangle 2"/>
          <p:cNvSpPr>
            <a:spLocks noGrp="1" noChangeArrowheads="1"/>
          </p:cNvSpPr>
          <p:nvPr>
            <p:ph type="title"/>
          </p:nvPr>
        </p:nvSpPr>
        <p:spPr/>
        <p:txBody>
          <a:bodyPr/>
          <a:lstStyle/>
          <a:p>
            <a:pPr eaLnBrk="1" hangingPunct="1"/>
            <a:r>
              <a:rPr lang="en-US" smtClean="0"/>
              <a:t>Element Examples</a:t>
            </a:r>
          </a:p>
        </p:txBody>
      </p:sp>
      <p:sp>
        <p:nvSpPr>
          <p:cNvPr id="62467" name="Rectangle 3"/>
          <p:cNvSpPr>
            <a:spLocks noGrp="1" noChangeArrowheads="1"/>
          </p:cNvSpPr>
          <p:nvPr>
            <p:ph type="body" idx="1"/>
          </p:nvPr>
        </p:nvSpPr>
        <p:spPr/>
        <p:txBody>
          <a:bodyPr/>
          <a:lstStyle/>
          <a:p>
            <a:pPr eaLnBrk="1" hangingPunct="1">
              <a:buFont typeface="Arial" pitchFamily="34" charset="0"/>
              <a:buNone/>
            </a:pPr>
            <a:r>
              <a:rPr lang="en-US" sz="2400" smtClean="0"/>
              <a:t>&lt;email_message&gt; </a:t>
            </a:r>
          </a:p>
          <a:p>
            <a:pPr eaLnBrk="1" hangingPunct="1">
              <a:buFont typeface="Arial" pitchFamily="34" charset="0"/>
              <a:buNone/>
            </a:pPr>
            <a:r>
              <a:rPr lang="en-US" sz="2400" smtClean="0"/>
              <a:t>   Dear CS 1520:</a:t>
            </a:r>
          </a:p>
          <a:p>
            <a:pPr eaLnBrk="1" hangingPunct="1">
              <a:buFont typeface="Arial" pitchFamily="34" charset="0"/>
              <a:buNone/>
            </a:pPr>
            <a:r>
              <a:rPr lang="en-US" sz="2400" smtClean="0"/>
              <a:t>   Web programming is sure fun!</a:t>
            </a:r>
          </a:p>
          <a:p>
            <a:pPr eaLnBrk="1" hangingPunct="1">
              <a:buFont typeface="Arial" pitchFamily="34" charset="0"/>
              <a:buNone/>
            </a:pPr>
            <a:r>
              <a:rPr lang="en-US" sz="2400" smtClean="0"/>
              <a:t> &lt;/email_message&gt;</a:t>
            </a:r>
          </a:p>
          <a:p>
            <a:pPr lvl="1" eaLnBrk="1" hangingPunct="1"/>
            <a:endParaRPr lang="en-US" sz="2400" smtClean="0"/>
          </a:p>
          <a:p>
            <a:pPr eaLnBrk="1" hangingPunct="1">
              <a:buFont typeface="Arial" pitchFamily="34" charset="0"/>
              <a:buNone/>
            </a:pPr>
            <a:r>
              <a:rPr lang="en-US" sz="2400" smtClean="0"/>
              <a:t>&lt;plane&gt; </a:t>
            </a:r>
          </a:p>
          <a:p>
            <a:pPr eaLnBrk="1" hangingPunct="1">
              <a:buFont typeface="Arial" pitchFamily="34" charset="0"/>
              <a:buNone/>
            </a:pPr>
            <a:r>
              <a:rPr lang="en-US" sz="2400" smtClean="0"/>
              <a:t>   F117 Nighthawk </a:t>
            </a:r>
          </a:p>
          <a:p>
            <a:pPr eaLnBrk="1" hangingPunct="1">
              <a:buFont typeface="Arial" pitchFamily="34" charset="0"/>
              <a:buNone/>
            </a:pPr>
            <a:r>
              <a:rPr lang="en-US" sz="2400" smtClean="0"/>
              <a:t>&lt;/plane&gt;</a:t>
            </a:r>
          </a:p>
          <a:p>
            <a:pPr eaLnBrk="1" hangingPunct="1"/>
            <a:endParaRPr lang="en-US" sz="2400" smtClean="0"/>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0" dur="500"/>
                                        <p:tgtEl>
                                          <p:spTgt spid="6246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3" dur="500"/>
                                        <p:tgtEl>
                                          <p:spTgt spid="6246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16" dur="500"/>
                                        <p:tgtEl>
                                          <p:spTgt spid="6246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62467">
                                            <p:txEl>
                                              <p:pRg st="5" end="5"/>
                                            </p:txEl>
                                          </p:spTgt>
                                        </p:tgtEl>
                                        <p:attrNameLst>
                                          <p:attrName>style.visibility</p:attrName>
                                        </p:attrNameLst>
                                      </p:cBhvr>
                                      <p:to>
                                        <p:strVal val="visible"/>
                                      </p:to>
                                    </p:set>
                                    <p:animEffect transition="in" filter="blinds(horizontal)">
                                      <p:cBhvr>
                                        <p:cTn id="21" dur="500"/>
                                        <p:tgtEl>
                                          <p:spTgt spid="6246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2467">
                                            <p:txEl>
                                              <p:pRg st="6" end="6"/>
                                            </p:txEl>
                                          </p:spTgt>
                                        </p:tgtEl>
                                        <p:attrNameLst>
                                          <p:attrName>style.visibility</p:attrName>
                                        </p:attrNameLst>
                                      </p:cBhvr>
                                      <p:to>
                                        <p:strVal val="visible"/>
                                      </p:to>
                                    </p:set>
                                    <p:animEffect transition="in" filter="blinds(horizontal)">
                                      <p:cBhvr>
                                        <p:cTn id="24" dur="500"/>
                                        <p:tgtEl>
                                          <p:spTgt spid="62467">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2467">
                                            <p:txEl>
                                              <p:pRg st="7" end="7"/>
                                            </p:txEl>
                                          </p:spTgt>
                                        </p:tgtEl>
                                        <p:attrNameLst>
                                          <p:attrName>style.visibility</p:attrName>
                                        </p:attrNameLst>
                                      </p:cBhvr>
                                      <p:to>
                                        <p:strVal val="visible"/>
                                      </p:to>
                                    </p:set>
                                    <p:animEffect transition="in" filter="blinds(horizontal)">
                                      <p:cBhvr>
                                        <p:cTn id="27" dur="500"/>
                                        <p:tgtEl>
                                          <p:spTgt spid="624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4"/>
          <p:cNvSpPr>
            <a:spLocks noGrp="1"/>
          </p:cNvSpPr>
          <p:nvPr>
            <p:ph type="sldNum" sz="quarter" idx="11"/>
          </p:nvPr>
        </p:nvSpPr>
        <p:spPr>
          <a:noFill/>
        </p:spPr>
        <p:txBody>
          <a:bodyPr/>
          <a:lstStyle/>
          <a:p>
            <a:fld id="{9C9846BF-D851-47D2-B2DF-F454F4516B55}" type="slidenum">
              <a:rPr lang="en-US"/>
              <a:pPr/>
              <a:t>19</a:t>
            </a:fld>
            <a:endParaRPr lang="en-US" b="0"/>
          </a:p>
        </p:txBody>
      </p:sp>
      <p:sp>
        <p:nvSpPr>
          <p:cNvPr id="63490" name="Rectangle 4"/>
          <p:cNvSpPr>
            <a:spLocks noGrp="1" noChangeArrowheads="1"/>
          </p:cNvSpPr>
          <p:nvPr>
            <p:ph type="title"/>
          </p:nvPr>
        </p:nvSpPr>
        <p:spPr/>
        <p:txBody>
          <a:bodyPr/>
          <a:lstStyle/>
          <a:p>
            <a:pPr eaLnBrk="1" hangingPunct="1"/>
            <a:r>
              <a:rPr lang="en-US" smtClean="0"/>
              <a:t>Root element</a:t>
            </a:r>
          </a:p>
        </p:txBody>
      </p:sp>
      <p:sp>
        <p:nvSpPr>
          <p:cNvPr id="855045" name="Rectangle 5"/>
          <p:cNvSpPr>
            <a:spLocks noGrp="1" noChangeArrowheads="1"/>
          </p:cNvSpPr>
          <p:nvPr>
            <p:ph type="body" idx="1"/>
          </p:nvPr>
        </p:nvSpPr>
        <p:spPr/>
        <p:txBody>
          <a:bodyPr/>
          <a:lstStyle/>
          <a:p>
            <a:pPr eaLnBrk="1" hangingPunct="1"/>
            <a:r>
              <a:rPr lang="en-US" dirty="0" smtClean="0"/>
              <a:t>All XML documents contain </a:t>
            </a:r>
          </a:p>
          <a:p>
            <a:pPr lvl="1" eaLnBrk="1" hangingPunct="1"/>
            <a:r>
              <a:rPr lang="en-US" dirty="0" smtClean="0"/>
              <a:t>Outermost element – </a:t>
            </a:r>
            <a:r>
              <a:rPr lang="en-US" dirty="0" smtClean="0">
                <a:solidFill>
                  <a:srgbClr val="FF0000"/>
                </a:solidFill>
              </a:rPr>
              <a:t>root element</a:t>
            </a:r>
          </a:p>
          <a:p>
            <a:pPr lvl="1" eaLnBrk="1" hangingPunct="1"/>
            <a:r>
              <a:rPr lang="en-US" dirty="0" smtClean="0"/>
              <a:t>All other elements and data within document further describe root</a:t>
            </a:r>
          </a:p>
          <a:p>
            <a:pPr lvl="1" eaLnBrk="1" hangingPunct="1"/>
            <a:endParaRPr lang="en-US" dirty="0" smtClean="0"/>
          </a:p>
          <a:p>
            <a:pPr lvl="1" eaLnBrk="1" hangingPunct="1">
              <a:buFont typeface="Marlett" pitchFamily="2" charset="2"/>
              <a:buNone/>
            </a:pPr>
            <a:r>
              <a:rPr lang="en-US" sz="2000" dirty="0" smtClean="0"/>
              <a:t>&lt;book&gt; </a:t>
            </a:r>
          </a:p>
          <a:p>
            <a:pPr lvl="2" eaLnBrk="1" hangingPunct="1">
              <a:buFont typeface="Arial" pitchFamily="34" charset="0"/>
              <a:buNone/>
            </a:pPr>
            <a:r>
              <a:rPr lang="en-US" sz="2000" dirty="0" smtClean="0"/>
              <a:t>&lt;title&gt; Programming the World Wide Web &lt;/title&gt;</a:t>
            </a:r>
          </a:p>
          <a:p>
            <a:pPr lvl="2" eaLnBrk="1" hangingPunct="1">
              <a:buFont typeface="Arial" pitchFamily="34" charset="0"/>
              <a:buNone/>
            </a:pPr>
            <a:r>
              <a:rPr lang="en-US" sz="2000" dirty="0" smtClean="0"/>
              <a:t>&lt;author&gt; Robert </a:t>
            </a:r>
            <a:r>
              <a:rPr lang="en-US" sz="2000" dirty="0" err="1" smtClean="0"/>
              <a:t>Sebesta</a:t>
            </a:r>
            <a:r>
              <a:rPr lang="en-US" sz="2000" dirty="0" smtClean="0"/>
              <a:t> &lt;/author&gt;</a:t>
            </a:r>
          </a:p>
          <a:p>
            <a:pPr lvl="2" eaLnBrk="1" hangingPunct="1">
              <a:buFont typeface="Arial" pitchFamily="34" charset="0"/>
              <a:buNone/>
            </a:pPr>
            <a:r>
              <a:rPr lang="en-US" sz="2000" dirty="0" smtClean="0"/>
              <a:t>&lt;publisher&gt; Addison-Wesley &lt;/publisher&gt;</a:t>
            </a:r>
          </a:p>
          <a:p>
            <a:pPr lvl="1" eaLnBrk="1" hangingPunct="1">
              <a:buFont typeface="Marlett" pitchFamily="2" charset="2"/>
              <a:buNone/>
            </a:pPr>
            <a:r>
              <a:rPr lang="en-US" sz="2000" dirty="0" smtClean="0"/>
              <a:t>&lt;/book&gt;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855045">
                                            <p:txEl>
                                              <p:pRg st="4" end="4"/>
                                            </p:txEl>
                                          </p:spTgt>
                                        </p:tgtEl>
                                        <p:attrNameLst>
                                          <p:attrName>style.visibility</p:attrName>
                                        </p:attrNameLst>
                                      </p:cBhvr>
                                      <p:to>
                                        <p:strVal val="visible"/>
                                      </p:to>
                                    </p:set>
                                    <p:anim to="" calcmode="lin" valueType="num">
                                      <p:cBhvr>
                                        <p:cTn id="7" dur="1" fill="hold"/>
                                        <p:tgtEl>
                                          <p:spTgt spid="855045">
                                            <p:txEl>
                                              <p:pRg st="4" end="4"/>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855045">
                                            <p:txEl>
                                              <p:pRg st="5" end="5"/>
                                            </p:txEl>
                                          </p:spTgt>
                                        </p:tgtEl>
                                        <p:attrNameLst>
                                          <p:attrName>style.visibility</p:attrName>
                                        </p:attrNameLst>
                                      </p:cBhvr>
                                      <p:to>
                                        <p:strVal val="visible"/>
                                      </p:to>
                                    </p:set>
                                    <p:anim to="" calcmode="lin" valueType="num">
                                      <p:cBhvr>
                                        <p:cTn id="10" dur="1" fill="hold"/>
                                        <p:tgtEl>
                                          <p:spTgt spid="855045">
                                            <p:txEl>
                                              <p:pRg st="5" end="5"/>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855045">
                                            <p:txEl>
                                              <p:pRg st="6" end="6"/>
                                            </p:txEl>
                                          </p:spTgt>
                                        </p:tgtEl>
                                        <p:attrNameLst>
                                          <p:attrName>style.visibility</p:attrName>
                                        </p:attrNameLst>
                                      </p:cBhvr>
                                      <p:to>
                                        <p:strVal val="visible"/>
                                      </p:to>
                                    </p:set>
                                    <p:anim to="" calcmode="lin" valueType="num">
                                      <p:cBhvr>
                                        <p:cTn id="13" dur="1" fill="hold"/>
                                        <p:tgtEl>
                                          <p:spTgt spid="855045">
                                            <p:txEl>
                                              <p:pRg st="6" end="6"/>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855045">
                                            <p:txEl>
                                              <p:pRg st="7" end="7"/>
                                            </p:txEl>
                                          </p:spTgt>
                                        </p:tgtEl>
                                        <p:attrNameLst>
                                          <p:attrName>style.visibility</p:attrName>
                                        </p:attrNameLst>
                                      </p:cBhvr>
                                      <p:to>
                                        <p:strVal val="visible"/>
                                      </p:to>
                                    </p:set>
                                    <p:anim to="" calcmode="lin" valueType="num">
                                      <p:cBhvr>
                                        <p:cTn id="16" dur="1" fill="hold"/>
                                        <p:tgtEl>
                                          <p:spTgt spid="855045">
                                            <p:txEl>
                                              <p:pRg st="7" end="7"/>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855045">
                                            <p:txEl>
                                              <p:pRg st="8" end="8"/>
                                            </p:txEl>
                                          </p:spTgt>
                                        </p:tgtEl>
                                        <p:attrNameLst>
                                          <p:attrName>style.visibility</p:attrName>
                                        </p:attrNameLst>
                                      </p:cBhvr>
                                      <p:to>
                                        <p:strVal val="visible"/>
                                      </p:to>
                                    </p:set>
                                    <p:anim to="" calcmode="lin" valueType="num">
                                      <p:cBhvr>
                                        <p:cTn id="19" dur="1" fill="hold"/>
                                        <p:tgtEl>
                                          <p:spTgt spid="855045">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August 2006	</a:t>
            </a:r>
          </a:p>
        </p:txBody>
      </p:sp>
      <p:sp>
        <p:nvSpPr>
          <p:cNvPr id="6" name="Slide Number Placeholder 5"/>
          <p:cNvSpPr>
            <a:spLocks noGrp="1"/>
          </p:cNvSpPr>
          <p:nvPr>
            <p:ph type="sldNum" sz="quarter" idx="12"/>
          </p:nvPr>
        </p:nvSpPr>
        <p:spPr/>
        <p:txBody>
          <a:bodyPr/>
          <a:lstStyle/>
          <a:p>
            <a:fld id="{90FF06C9-2902-4775-BB14-C786EF5336D0}" type="slidenum">
              <a:rPr lang="en-US"/>
              <a:pPr/>
              <a:t>2</a:t>
            </a:fld>
            <a:endParaRPr lang="en-US"/>
          </a:p>
        </p:txBody>
      </p:sp>
      <p:sp>
        <p:nvSpPr>
          <p:cNvPr id="26626" name="Rectangle 2"/>
          <p:cNvSpPr>
            <a:spLocks noGrp="1" noChangeArrowheads="1"/>
          </p:cNvSpPr>
          <p:nvPr>
            <p:ph type="title"/>
          </p:nvPr>
        </p:nvSpPr>
        <p:spPr/>
        <p:txBody>
          <a:bodyPr/>
          <a:lstStyle/>
          <a:p>
            <a:r>
              <a:rPr lang="en-US" altLang="en-US"/>
              <a:t>What is XML?</a:t>
            </a:r>
          </a:p>
        </p:txBody>
      </p:sp>
      <p:sp>
        <p:nvSpPr>
          <p:cNvPr id="26627" name="Rectangle 3"/>
          <p:cNvSpPr>
            <a:spLocks noGrp="1" noChangeArrowheads="1"/>
          </p:cNvSpPr>
          <p:nvPr>
            <p:ph type="body" idx="1"/>
          </p:nvPr>
        </p:nvSpPr>
        <p:spPr>
          <a:xfrm>
            <a:off x="457200" y="1371600"/>
            <a:ext cx="8229600" cy="4754563"/>
          </a:xfrm>
        </p:spPr>
        <p:txBody>
          <a:bodyPr/>
          <a:lstStyle/>
          <a:p>
            <a:endParaRPr lang="en-US" altLang="en-US" sz="1800" dirty="0"/>
          </a:p>
          <a:p>
            <a:r>
              <a:rPr lang="en-US" altLang="en-US" sz="1800" dirty="0"/>
              <a:t>XML stands for “Extensible Markup Language</a:t>
            </a:r>
            <a:br>
              <a:rPr lang="en-US" altLang="en-US" sz="1800" dirty="0"/>
            </a:br>
            <a:endParaRPr lang="en-US" altLang="en-US" sz="1800" dirty="0"/>
          </a:p>
          <a:p>
            <a:r>
              <a:rPr lang="en-US" altLang="en-US" sz="1800" dirty="0"/>
              <a:t>XML is a “</a:t>
            </a:r>
            <a:r>
              <a:rPr lang="en-US" altLang="en-US" sz="1800" dirty="0" err="1"/>
              <a:t>metalanguage</a:t>
            </a:r>
            <a:r>
              <a:rPr lang="en-US" altLang="en-US" sz="1800" dirty="0"/>
              <a:t>” that can be used to create markup languages</a:t>
            </a:r>
            <a:br>
              <a:rPr lang="en-US" altLang="en-US" sz="1800" dirty="0"/>
            </a:br>
            <a:endParaRPr lang="en-US" altLang="en-US" sz="1800" dirty="0"/>
          </a:p>
          <a:p>
            <a:r>
              <a:rPr lang="en-US" altLang="en-US" sz="1800" dirty="0"/>
              <a:t>XML languages can be created to describe specific data</a:t>
            </a:r>
            <a:br>
              <a:rPr lang="en-US" altLang="en-US" sz="1800" dirty="0"/>
            </a:br>
            <a:endParaRPr lang="en-US" altLang="en-US" sz="1800" dirty="0"/>
          </a:p>
          <a:p>
            <a:r>
              <a:rPr lang="en-US" altLang="en-US" sz="1800" dirty="0"/>
              <a:t>XML is an open standard, meaning that it is not tied to any specific technologies</a:t>
            </a:r>
            <a:br>
              <a:rPr lang="en-US" altLang="en-US" sz="1800" dirty="0"/>
            </a:br>
            <a:endParaRPr lang="en-US" altLang="en-US" sz="1800" dirty="0"/>
          </a:p>
          <a:p>
            <a:r>
              <a:rPr lang="en-US" altLang="en-US" sz="1800" dirty="0"/>
              <a:t>XML files can be created and edited with a text editor</a:t>
            </a:r>
            <a:br>
              <a:rPr lang="en-US" altLang="en-US" sz="1800" dirty="0"/>
            </a:br>
            <a:endParaRPr lang="en-US" altLang="en-US" sz="1800" dirty="0"/>
          </a:p>
          <a:p>
            <a:r>
              <a:rPr lang="en-US" altLang="en-US" sz="1800" dirty="0"/>
              <a:t>XML is a general-purpose information storage system</a:t>
            </a:r>
          </a:p>
          <a:p>
            <a:pPr>
              <a:buFontTx/>
              <a:buNone/>
            </a:pPr>
            <a:endParaRPr lang="en-US" altLang="en-US" sz="1800" dirty="0"/>
          </a:p>
          <a:p>
            <a:pPr>
              <a:buFontTx/>
              <a:buNone/>
            </a:pPr>
            <a:endParaRPr lang="en-US" altLang="en-US" sz="1800" dirty="0"/>
          </a:p>
          <a:p>
            <a:pPr>
              <a:buFontTx/>
              <a:buNone/>
            </a:pPr>
            <a:endParaRPr lang="en-US" altLang="en-US" sz="1800" dirty="0"/>
          </a:p>
          <a:p>
            <a:endParaRPr lang="en-US" altLang="en-US" sz="18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4"/>
          <p:cNvSpPr>
            <a:spLocks noGrp="1"/>
          </p:cNvSpPr>
          <p:nvPr>
            <p:ph type="sldNum" sz="quarter" idx="11"/>
          </p:nvPr>
        </p:nvSpPr>
        <p:spPr>
          <a:noFill/>
        </p:spPr>
        <p:txBody>
          <a:bodyPr/>
          <a:lstStyle/>
          <a:p>
            <a:fld id="{E7BC623C-82BA-4AE6-A4E4-CB8F7C6F1603}" type="slidenum">
              <a:rPr lang="en-US"/>
              <a:pPr/>
              <a:t>20</a:t>
            </a:fld>
            <a:endParaRPr lang="en-US" b="0"/>
          </a:p>
        </p:txBody>
      </p:sp>
      <p:sp>
        <p:nvSpPr>
          <p:cNvPr id="64514" name="Rectangle 4"/>
          <p:cNvSpPr>
            <a:spLocks noGrp="1" noChangeArrowheads="1"/>
          </p:cNvSpPr>
          <p:nvPr>
            <p:ph type="title"/>
          </p:nvPr>
        </p:nvSpPr>
        <p:spPr/>
        <p:txBody>
          <a:bodyPr/>
          <a:lstStyle/>
          <a:p>
            <a:pPr eaLnBrk="1" hangingPunct="1"/>
            <a:r>
              <a:rPr lang="en-US" smtClean="0"/>
              <a:t>Elements are containers</a:t>
            </a:r>
          </a:p>
        </p:txBody>
      </p:sp>
      <p:sp>
        <p:nvSpPr>
          <p:cNvPr id="856069" name="Rectangle 5"/>
          <p:cNvSpPr>
            <a:spLocks noGrp="1" noChangeArrowheads="1"/>
          </p:cNvSpPr>
          <p:nvPr>
            <p:ph type="body" idx="1"/>
          </p:nvPr>
        </p:nvSpPr>
        <p:spPr/>
        <p:txBody>
          <a:bodyPr/>
          <a:lstStyle/>
          <a:p>
            <a:pPr eaLnBrk="1" hangingPunct="1"/>
            <a:r>
              <a:rPr lang="en-US" smtClean="0"/>
              <a:t>Elements contain</a:t>
            </a:r>
          </a:p>
          <a:p>
            <a:pPr lvl="1" eaLnBrk="1" hangingPunct="1"/>
            <a:r>
              <a:rPr lang="en-US" smtClean="0"/>
              <a:t>Elements and contents (data)</a:t>
            </a:r>
          </a:p>
          <a:p>
            <a:pPr lvl="1" eaLnBrk="1" hangingPunct="1"/>
            <a:r>
              <a:rPr lang="en-US" smtClean="0"/>
              <a:t>Elements can nest within each other</a:t>
            </a:r>
          </a:p>
          <a:p>
            <a:pPr lvl="1" eaLnBrk="1" hangingPunct="1"/>
            <a:r>
              <a:rPr lang="en-US" smtClean="0"/>
              <a:t>May contain child elements  e.g.,&lt;title&gt; contained within &lt;book&gt;</a:t>
            </a:r>
          </a:p>
          <a:p>
            <a:pPr eaLnBrk="1" hangingPunct="1"/>
            <a:r>
              <a:rPr lang="en-US" smtClean="0"/>
              <a:t>Empty elements</a:t>
            </a:r>
          </a:p>
          <a:p>
            <a:pPr lvl="1" eaLnBrk="1" hangingPunct="1"/>
            <a:r>
              <a:rPr lang="en-US" smtClean="0"/>
              <a:t>In html, &lt;br&gt;  &lt;p&gt;</a:t>
            </a:r>
          </a:p>
          <a:p>
            <a:pPr lvl="1" eaLnBrk="1" hangingPunct="1"/>
            <a:r>
              <a:rPr lang="en-US" smtClean="0"/>
              <a:t>In XML (or XHTML) &lt;br/&gt;   &lt;p/&gt;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56069">
                                            <p:txEl>
                                              <p:pRg st="1" end="1"/>
                                            </p:txEl>
                                          </p:spTgt>
                                        </p:tgtEl>
                                        <p:attrNameLst>
                                          <p:attrName>style.visibility</p:attrName>
                                        </p:attrNameLst>
                                      </p:cBhvr>
                                      <p:to>
                                        <p:strVal val="visible"/>
                                      </p:to>
                                    </p:set>
                                    <p:animEffect transition="in" filter="blinds(horizontal)">
                                      <p:cBhvr>
                                        <p:cTn id="7" dur="500"/>
                                        <p:tgtEl>
                                          <p:spTgt spid="85606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56069">
                                            <p:txEl>
                                              <p:pRg st="2" end="2"/>
                                            </p:txEl>
                                          </p:spTgt>
                                        </p:tgtEl>
                                        <p:attrNameLst>
                                          <p:attrName>style.visibility</p:attrName>
                                        </p:attrNameLst>
                                      </p:cBhvr>
                                      <p:to>
                                        <p:strVal val="visible"/>
                                      </p:to>
                                    </p:set>
                                    <p:animEffect transition="in" filter="blinds(horizontal)">
                                      <p:cBhvr>
                                        <p:cTn id="12" dur="500"/>
                                        <p:tgtEl>
                                          <p:spTgt spid="85606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56069">
                                            <p:txEl>
                                              <p:pRg st="3" end="3"/>
                                            </p:txEl>
                                          </p:spTgt>
                                        </p:tgtEl>
                                        <p:attrNameLst>
                                          <p:attrName>style.visibility</p:attrName>
                                        </p:attrNameLst>
                                      </p:cBhvr>
                                      <p:to>
                                        <p:strVal val="visible"/>
                                      </p:to>
                                    </p:set>
                                    <p:animEffect transition="in" filter="blinds(horizontal)">
                                      <p:cBhvr>
                                        <p:cTn id="17" dur="500"/>
                                        <p:tgtEl>
                                          <p:spTgt spid="85606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856069">
                                            <p:txEl>
                                              <p:pRg st="4" end="4"/>
                                            </p:txEl>
                                          </p:spTgt>
                                        </p:tgtEl>
                                        <p:attrNameLst>
                                          <p:attrName>style.visibility</p:attrName>
                                        </p:attrNameLst>
                                      </p:cBhvr>
                                      <p:to>
                                        <p:strVal val="visible"/>
                                      </p:to>
                                    </p:set>
                                    <p:anim to="" calcmode="lin" valueType="num">
                                      <p:cBhvr>
                                        <p:cTn id="22" dur="1" fill="hold"/>
                                        <p:tgtEl>
                                          <p:spTgt spid="856069">
                                            <p:txEl>
                                              <p:pRg st="4" end="4"/>
                                            </p:txEl>
                                          </p:spTgt>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856069">
                                            <p:txEl>
                                              <p:pRg st="5" end="5"/>
                                            </p:txEl>
                                          </p:spTgt>
                                        </p:tgtEl>
                                        <p:attrNameLst>
                                          <p:attrName>style.visibility</p:attrName>
                                        </p:attrNameLst>
                                      </p:cBhvr>
                                      <p:to>
                                        <p:strVal val="visible"/>
                                      </p:to>
                                    </p:set>
                                    <p:anim to="" calcmode="lin" valueType="num">
                                      <p:cBhvr>
                                        <p:cTn id="25" dur="1" fill="hold"/>
                                        <p:tgtEl>
                                          <p:spTgt spid="856069">
                                            <p:txEl>
                                              <p:pRg st="5" end="5"/>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856069">
                                            <p:txEl>
                                              <p:pRg st="6" end="6"/>
                                            </p:txEl>
                                          </p:spTgt>
                                        </p:tgtEl>
                                        <p:attrNameLst>
                                          <p:attrName>style.visibility</p:attrName>
                                        </p:attrNameLst>
                                      </p:cBhvr>
                                      <p:to>
                                        <p:strVal val="visible"/>
                                      </p:to>
                                    </p:set>
                                    <p:anim to="" calcmode="lin" valueType="num">
                                      <p:cBhvr>
                                        <p:cTn id="28" dur="1" fill="hold"/>
                                        <p:tgtEl>
                                          <p:spTgt spid="856069">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4"/>
          <p:cNvSpPr>
            <a:spLocks noGrp="1"/>
          </p:cNvSpPr>
          <p:nvPr>
            <p:ph type="sldNum" sz="quarter" idx="11"/>
          </p:nvPr>
        </p:nvSpPr>
        <p:spPr>
          <a:noFill/>
        </p:spPr>
        <p:txBody>
          <a:bodyPr/>
          <a:lstStyle/>
          <a:p>
            <a:fld id="{E255F8B6-1808-472F-A6F2-8266C2DC12D2}" type="slidenum">
              <a:rPr lang="en-US"/>
              <a:pPr/>
              <a:t>21</a:t>
            </a:fld>
            <a:endParaRPr lang="en-US" b="0"/>
          </a:p>
        </p:txBody>
      </p:sp>
      <p:sp>
        <p:nvSpPr>
          <p:cNvPr id="65538" name="Rectangle 4"/>
          <p:cNvSpPr>
            <a:spLocks noGrp="1" noChangeArrowheads="1"/>
          </p:cNvSpPr>
          <p:nvPr>
            <p:ph type="title"/>
          </p:nvPr>
        </p:nvSpPr>
        <p:spPr/>
        <p:txBody>
          <a:bodyPr/>
          <a:lstStyle/>
          <a:p>
            <a:pPr eaLnBrk="1" hangingPunct="1"/>
            <a:r>
              <a:rPr lang="en-US" smtClean="0">
                <a:solidFill>
                  <a:srgbClr val="339933"/>
                </a:solidFill>
              </a:rPr>
              <a:t>XML Attributes</a:t>
            </a:r>
          </a:p>
        </p:txBody>
      </p:sp>
      <p:sp>
        <p:nvSpPr>
          <p:cNvPr id="857093" name="Rectangle 5"/>
          <p:cNvSpPr>
            <a:spLocks noGrp="1" noChangeArrowheads="1"/>
          </p:cNvSpPr>
          <p:nvPr>
            <p:ph type="body" idx="1"/>
          </p:nvPr>
        </p:nvSpPr>
        <p:spPr/>
        <p:txBody>
          <a:bodyPr/>
          <a:lstStyle/>
          <a:p>
            <a:pPr eaLnBrk="1" hangingPunct="1">
              <a:buFont typeface="Arial" charset="0"/>
              <a:buChar char="•"/>
              <a:defRPr/>
            </a:pPr>
            <a:r>
              <a:rPr lang="en-US" dirty="0">
                <a:ea typeface="ＭＳ Ｐゴシック" charset="0"/>
                <a:cs typeface="ＭＳ Ｐゴシック" charset="0"/>
              </a:rPr>
              <a:t>Information that describes elements</a:t>
            </a:r>
          </a:p>
          <a:p>
            <a:pPr lvl="1" eaLnBrk="1" hangingPunct="1">
              <a:buFont typeface="Marlett" charset="0"/>
              <a:buChar char="4"/>
              <a:defRPr/>
            </a:pPr>
            <a:r>
              <a:rPr lang="en-US" dirty="0">
                <a:ea typeface="ＭＳ Ｐゴシック" charset="0"/>
              </a:rPr>
              <a:t>Similar to an adjective - adding more to the definition</a:t>
            </a:r>
          </a:p>
          <a:p>
            <a:pPr lvl="1" eaLnBrk="1" hangingPunct="1">
              <a:buFont typeface="Marlett" charset="0"/>
              <a:buChar char="4"/>
              <a:defRPr/>
            </a:pPr>
            <a:endParaRPr lang="en-US" dirty="0">
              <a:ea typeface="ＭＳ Ｐゴシック" charset="0"/>
            </a:endParaRPr>
          </a:p>
          <a:p>
            <a:pPr eaLnBrk="1" hangingPunct="1">
              <a:buFont typeface="Arial" charset="0"/>
              <a:buChar char="•"/>
              <a:defRPr/>
            </a:pPr>
            <a:r>
              <a:rPr lang="en-US" dirty="0">
                <a:ea typeface="ＭＳ Ｐゴシック" charset="0"/>
                <a:cs typeface="ＭＳ Ｐゴシック" charset="0"/>
              </a:rPr>
              <a:t>Defined in the </a:t>
            </a:r>
            <a:r>
              <a:rPr lang="en-US" dirty="0">
                <a:solidFill>
                  <a:srgbClr val="FF0000"/>
                </a:solidFill>
                <a:ea typeface="ＭＳ Ｐゴシック" charset="0"/>
                <a:cs typeface="ＭＳ Ｐゴシック" charset="0"/>
              </a:rPr>
              <a:t>start tag </a:t>
            </a:r>
            <a:r>
              <a:rPr lang="en-US" dirty="0">
                <a:ea typeface="ＭＳ Ｐゴシック" charset="0"/>
                <a:cs typeface="ＭＳ Ｐゴシック" charset="0"/>
              </a:rPr>
              <a:t>of elements</a:t>
            </a:r>
          </a:p>
          <a:p>
            <a:pPr eaLnBrk="1" hangingPunct="1">
              <a:buFont typeface="Arial" charset="0"/>
              <a:buChar char="•"/>
              <a:defRPr/>
            </a:pPr>
            <a:r>
              <a:rPr lang="en-US" dirty="0">
                <a:ea typeface="ＭＳ Ｐゴシック" charset="0"/>
                <a:cs typeface="ＭＳ Ｐゴシック" charset="0"/>
              </a:rPr>
              <a:t>Attributes are </a:t>
            </a:r>
            <a:r>
              <a:rPr lang="en-US" dirty="0">
                <a:solidFill>
                  <a:schemeClr val="accent6"/>
                </a:solidFill>
                <a:ea typeface="ＭＳ Ｐゴシック" charset="0"/>
                <a:cs typeface="ＭＳ Ｐゴシック" charset="0"/>
              </a:rPr>
              <a:t>name-value pairs</a:t>
            </a:r>
          </a:p>
          <a:p>
            <a:pPr lvl="1" eaLnBrk="1" hangingPunct="1">
              <a:buFont typeface="Marlett" charset="0"/>
              <a:buChar char="4"/>
              <a:defRPr/>
            </a:pPr>
            <a:r>
              <a:rPr lang="en-US" dirty="0">
                <a:ea typeface="ＭＳ Ｐゴシック" charset="0"/>
              </a:rPr>
              <a:t>Value must be in quotes</a:t>
            </a:r>
          </a:p>
          <a:p>
            <a:pPr lvl="1" eaLnBrk="1" hangingPunct="1">
              <a:buFont typeface="Marlett" charset="0"/>
              <a:buChar char="4"/>
              <a:defRPr/>
            </a:pPr>
            <a:r>
              <a:rPr lang="en-US" dirty="0">
                <a:ea typeface="ＭＳ Ｐゴシック" charset="0"/>
              </a:rPr>
              <a:t>Same idea as with HTML attributes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857093">
                                            <p:txEl>
                                              <p:pRg st="3" end="3"/>
                                            </p:txEl>
                                          </p:spTgt>
                                        </p:tgtEl>
                                        <p:attrNameLst>
                                          <p:attrName>style.visibility</p:attrName>
                                        </p:attrNameLst>
                                      </p:cBhvr>
                                      <p:to>
                                        <p:strVal val="visible"/>
                                      </p:to>
                                    </p:set>
                                    <p:anim to="" calcmode="lin" valueType="num">
                                      <p:cBhvr>
                                        <p:cTn id="7" dur="1" fill="hold"/>
                                        <p:tgtEl>
                                          <p:spTgt spid="857093">
                                            <p:txEl>
                                              <p:pRg st="3" end="3"/>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857093">
                                            <p:txEl>
                                              <p:pRg st="4" end="4"/>
                                            </p:txEl>
                                          </p:spTgt>
                                        </p:tgtEl>
                                        <p:attrNameLst>
                                          <p:attrName>style.visibility</p:attrName>
                                        </p:attrNameLst>
                                      </p:cBhvr>
                                      <p:to>
                                        <p:strVal val="visible"/>
                                      </p:to>
                                    </p:set>
                                    <p:anim to="" calcmode="lin" valueType="num">
                                      <p:cBhvr>
                                        <p:cTn id="12" dur="1" fill="hold"/>
                                        <p:tgtEl>
                                          <p:spTgt spid="857093">
                                            <p:txEl>
                                              <p:pRg st="4" end="4"/>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857093">
                                            <p:txEl>
                                              <p:pRg st="5" end="5"/>
                                            </p:txEl>
                                          </p:spTgt>
                                        </p:tgtEl>
                                        <p:attrNameLst>
                                          <p:attrName>style.visibility</p:attrName>
                                        </p:attrNameLst>
                                      </p:cBhvr>
                                      <p:to>
                                        <p:strVal val="visible"/>
                                      </p:to>
                                    </p:set>
                                    <p:anim to="" calcmode="lin" valueType="num">
                                      <p:cBhvr>
                                        <p:cTn id="17" dur="1" fill="hold"/>
                                        <p:tgtEl>
                                          <p:spTgt spid="857093">
                                            <p:txEl>
                                              <p:pRg st="5" end="5"/>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857093">
                                            <p:txEl>
                                              <p:pRg st="6" end="6"/>
                                            </p:txEl>
                                          </p:spTgt>
                                        </p:tgtEl>
                                        <p:attrNameLst>
                                          <p:attrName>style.visibility</p:attrName>
                                        </p:attrNameLst>
                                      </p:cBhvr>
                                      <p:to>
                                        <p:strVal val="visible"/>
                                      </p:to>
                                    </p:set>
                                    <p:anim to="" calcmode="lin" valueType="num">
                                      <p:cBhvr>
                                        <p:cTn id="22" dur="1" fill="hold"/>
                                        <p:tgtEl>
                                          <p:spTgt spid="857093">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4"/>
          <p:cNvSpPr>
            <a:spLocks noGrp="1"/>
          </p:cNvSpPr>
          <p:nvPr>
            <p:ph type="sldNum" sz="quarter" idx="11"/>
          </p:nvPr>
        </p:nvSpPr>
        <p:spPr>
          <a:noFill/>
        </p:spPr>
        <p:txBody>
          <a:bodyPr/>
          <a:lstStyle/>
          <a:p>
            <a:fld id="{A5F7FAE0-882A-4DB3-96E3-4206C5A3DF4F}" type="slidenum">
              <a:rPr lang="en-US"/>
              <a:pPr/>
              <a:t>22</a:t>
            </a:fld>
            <a:endParaRPr lang="en-US" b="0"/>
          </a:p>
        </p:txBody>
      </p:sp>
      <p:sp>
        <p:nvSpPr>
          <p:cNvPr id="66562" name="Rectangle 4"/>
          <p:cNvSpPr>
            <a:spLocks noGrp="1" noChangeArrowheads="1"/>
          </p:cNvSpPr>
          <p:nvPr>
            <p:ph type="title"/>
          </p:nvPr>
        </p:nvSpPr>
        <p:spPr/>
        <p:txBody>
          <a:bodyPr/>
          <a:lstStyle/>
          <a:p>
            <a:pPr eaLnBrk="1" hangingPunct="1"/>
            <a:r>
              <a:rPr lang="en-US" smtClean="0"/>
              <a:t>XML Attributes</a:t>
            </a:r>
          </a:p>
        </p:txBody>
      </p:sp>
      <p:sp>
        <p:nvSpPr>
          <p:cNvPr id="858117" name="Rectangle 5"/>
          <p:cNvSpPr>
            <a:spLocks noGrp="1" noChangeArrowheads="1"/>
          </p:cNvSpPr>
          <p:nvPr>
            <p:ph type="body" idx="1"/>
          </p:nvPr>
        </p:nvSpPr>
        <p:spPr>
          <a:xfrm>
            <a:off x="304800" y="1524000"/>
            <a:ext cx="8686800" cy="4495800"/>
          </a:xfrm>
        </p:spPr>
        <p:txBody>
          <a:bodyPr>
            <a:normAutofit lnSpcReduction="10000"/>
          </a:bodyPr>
          <a:lstStyle/>
          <a:p>
            <a:pPr eaLnBrk="1" hangingPunct="1"/>
            <a:r>
              <a:rPr lang="en-US" smtClean="0"/>
              <a:t>Examples:</a:t>
            </a:r>
          </a:p>
          <a:p>
            <a:pPr eaLnBrk="1" hangingPunct="1">
              <a:buFont typeface="Arial" pitchFamily="34" charset="0"/>
              <a:buNone/>
            </a:pPr>
            <a:r>
              <a:rPr lang="en-US" sz="2000" smtClean="0"/>
              <a:t>&lt;movie source="</a:t>
            </a:r>
            <a:r>
              <a:rPr lang="en-US" sz="2000" smtClean="0">
                <a:hlinkClick r:id="rId2"/>
              </a:rPr>
              <a:t>http://www.starwars.com/the-force-awakens/</a:t>
            </a:r>
            <a:r>
              <a:rPr lang="en-US" sz="2000" smtClean="0"/>
              <a:t>"&gt;Star Wars The Force Awaken&lt;/movie&gt;</a:t>
            </a:r>
          </a:p>
          <a:p>
            <a:pPr eaLnBrk="1" hangingPunct="1">
              <a:buFont typeface="Arial" pitchFamily="34" charset="0"/>
              <a:buNone/>
            </a:pPr>
            <a:r>
              <a:rPr lang="en-US" sz="2400" smtClean="0"/>
              <a:t>&lt;band genre=</a:t>
            </a:r>
            <a:r>
              <a:rPr lang="ja-JP" altLang="en-US" sz="2400" smtClean="0"/>
              <a:t>“</a:t>
            </a:r>
            <a:r>
              <a:rPr lang="en-US" altLang="ja-JP" sz="2400" smtClean="0"/>
              <a:t>Post-punk</a:t>
            </a:r>
            <a:r>
              <a:rPr lang="ja-JP" altLang="en-US" sz="2400" smtClean="0"/>
              <a:t>”</a:t>
            </a:r>
            <a:r>
              <a:rPr lang="en-US" altLang="ja-JP" sz="2400" smtClean="0"/>
              <a:t>&gt;Joy Division&lt;/band&gt;</a:t>
            </a:r>
          </a:p>
          <a:p>
            <a:pPr eaLnBrk="1" hangingPunct="1"/>
            <a:r>
              <a:rPr lang="en-US" smtClean="0"/>
              <a:t>We can either use </a:t>
            </a:r>
            <a:r>
              <a:rPr lang="en-US" smtClean="0">
                <a:solidFill>
                  <a:srgbClr val="002DB9"/>
                </a:solidFill>
              </a:rPr>
              <a:t>elements</a:t>
            </a:r>
            <a:r>
              <a:rPr lang="en-US" smtClean="0"/>
              <a:t> or </a:t>
            </a:r>
            <a:r>
              <a:rPr lang="en-US" smtClean="0">
                <a:solidFill>
                  <a:srgbClr val="002DB9"/>
                </a:solidFill>
              </a:rPr>
              <a:t>attributes</a:t>
            </a:r>
            <a:r>
              <a:rPr lang="en-US" smtClean="0"/>
              <a:t> to modify tags  – up to programmer and situation</a:t>
            </a:r>
          </a:p>
          <a:p>
            <a:pPr lvl="1" eaLnBrk="1" hangingPunct="1"/>
            <a:r>
              <a:rPr lang="en-US" smtClean="0"/>
              <a:t>See p. 281-282 of Sebesta (8</a:t>
            </a:r>
            <a:r>
              <a:rPr lang="en-US" baseline="30000" smtClean="0"/>
              <a:t>th</a:t>
            </a:r>
            <a:r>
              <a:rPr lang="en-US" smtClean="0"/>
              <a:t> edition)</a:t>
            </a:r>
          </a:p>
          <a:p>
            <a:pPr lvl="1" eaLnBrk="1" hangingPunct="1"/>
            <a:r>
              <a:rPr lang="en-US" smtClean="0"/>
              <a:t>One approach is to use attributes only for items that are not content-related</a:t>
            </a:r>
          </a:p>
          <a:p>
            <a:pPr lvl="2" eaLnBrk="1" hangingPunct="1"/>
            <a:r>
              <a:rPr lang="en-US" smtClean="0"/>
              <a:t>Ex: an id for an element</a:t>
            </a:r>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858117">
                                            <p:txEl>
                                              <p:pRg st="3" end="3"/>
                                            </p:txEl>
                                          </p:spTgt>
                                        </p:tgtEl>
                                        <p:attrNameLst>
                                          <p:attrName>style.visibility</p:attrName>
                                        </p:attrNameLst>
                                      </p:cBhvr>
                                      <p:to>
                                        <p:strVal val="visible"/>
                                      </p:to>
                                    </p:set>
                                    <p:anim to="" calcmode="lin" valueType="num">
                                      <p:cBhvr>
                                        <p:cTn id="7" dur="1" fill="hold"/>
                                        <p:tgtEl>
                                          <p:spTgt spid="858117">
                                            <p:txEl>
                                              <p:pRg st="3" end="3"/>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858117">
                                            <p:txEl>
                                              <p:pRg st="4" end="4"/>
                                            </p:txEl>
                                          </p:spTgt>
                                        </p:tgtEl>
                                        <p:attrNameLst>
                                          <p:attrName>style.visibility</p:attrName>
                                        </p:attrNameLst>
                                      </p:cBhvr>
                                      <p:to>
                                        <p:strVal val="visible"/>
                                      </p:to>
                                    </p:set>
                                    <p:anim to="" calcmode="lin" valueType="num">
                                      <p:cBhvr>
                                        <p:cTn id="12" dur="1" fill="hold"/>
                                        <p:tgtEl>
                                          <p:spTgt spid="858117">
                                            <p:txEl>
                                              <p:pRg st="4" end="4"/>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858117">
                                            <p:txEl>
                                              <p:pRg st="5" end="5"/>
                                            </p:txEl>
                                          </p:spTgt>
                                        </p:tgtEl>
                                        <p:attrNameLst>
                                          <p:attrName>style.visibility</p:attrName>
                                        </p:attrNameLst>
                                      </p:cBhvr>
                                      <p:to>
                                        <p:strVal val="visible"/>
                                      </p:to>
                                    </p:set>
                                    <p:anim to="" calcmode="lin" valueType="num">
                                      <p:cBhvr>
                                        <p:cTn id="17" dur="1" fill="hold"/>
                                        <p:tgtEl>
                                          <p:spTgt spid="858117">
                                            <p:txEl>
                                              <p:pRg st="5" end="5"/>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858117">
                                            <p:txEl>
                                              <p:pRg st="6" end="6"/>
                                            </p:txEl>
                                          </p:spTgt>
                                        </p:tgtEl>
                                        <p:attrNameLst>
                                          <p:attrName>style.visibility</p:attrName>
                                        </p:attrNameLst>
                                      </p:cBhvr>
                                      <p:to>
                                        <p:strVal val="visible"/>
                                      </p:to>
                                    </p:set>
                                    <p:anim to="" calcmode="lin" valueType="num">
                                      <p:cBhvr>
                                        <p:cTn id="22" dur="1" fill="hold"/>
                                        <p:tgtEl>
                                          <p:spTgt spid="858117">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smtClean="0"/>
              <a:t>XML Attributes</a:t>
            </a:r>
          </a:p>
        </p:txBody>
      </p:sp>
      <p:sp>
        <p:nvSpPr>
          <p:cNvPr id="3" name="Content Placeholder 2"/>
          <p:cNvSpPr>
            <a:spLocks noGrp="1"/>
          </p:cNvSpPr>
          <p:nvPr>
            <p:ph idx="1"/>
          </p:nvPr>
        </p:nvSpPr>
        <p:spPr>
          <a:xfrm>
            <a:off x="838200" y="990600"/>
            <a:ext cx="7467600" cy="5029200"/>
          </a:xfrm>
        </p:spPr>
        <p:txBody>
          <a:bodyPr/>
          <a:lstStyle/>
          <a:p>
            <a:pPr>
              <a:buFont typeface="Arial" pitchFamily="34" charset="0"/>
              <a:buNone/>
            </a:pPr>
            <a:r>
              <a:rPr lang="en-US" sz="2000" smtClean="0">
                <a:solidFill>
                  <a:srgbClr val="002DB9"/>
                </a:solidFill>
              </a:rPr>
              <a:t>&lt;band name = </a:t>
            </a:r>
            <a:r>
              <a:rPr lang="ja-JP" altLang="en-US" sz="2000" smtClean="0">
                <a:solidFill>
                  <a:srgbClr val="002DB9"/>
                </a:solidFill>
              </a:rPr>
              <a:t>“</a:t>
            </a:r>
            <a:r>
              <a:rPr lang="en-US" altLang="ja-JP" sz="2000" smtClean="0">
                <a:solidFill>
                  <a:srgbClr val="002DB9"/>
                </a:solidFill>
              </a:rPr>
              <a:t>Joy Division</a:t>
            </a:r>
            <a:r>
              <a:rPr lang="ja-JP" altLang="en-US" sz="2000" smtClean="0">
                <a:solidFill>
                  <a:srgbClr val="002DB9"/>
                </a:solidFill>
              </a:rPr>
              <a:t>”</a:t>
            </a:r>
            <a:r>
              <a:rPr lang="en-US" altLang="ja-JP" sz="2000" smtClean="0">
                <a:solidFill>
                  <a:srgbClr val="002DB9"/>
                </a:solidFill>
              </a:rPr>
              <a:t> genre = </a:t>
            </a:r>
            <a:r>
              <a:rPr lang="ja-JP" altLang="en-US" sz="2000" smtClean="0">
                <a:solidFill>
                  <a:srgbClr val="002DB9"/>
                </a:solidFill>
              </a:rPr>
              <a:t>“</a:t>
            </a:r>
            <a:r>
              <a:rPr lang="en-US" altLang="ja-JP" sz="2000" smtClean="0">
                <a:solidFill>
                  <a:srgbClr val="002DB9"/>
                </a:solidFill>
              </a:rPr>
              <a:t>Post-Punk</a:t>
            </a:r>
            <a:r>
              <a:rPr lang="ja-JP" altLang="en-US" sz="2000" smtClean="0">
                <a:solidFill>
                  <a:srgbClr val="002DB9"/>
                </a:solidFill>
              </a:rPr>
              <a:t>”</a:t>
            </a:r>
            <a:r>
              <a:rPr lang="en-US" altLang="ja-JP" sz="2000" smtClean="0">
                <a:solidFill>
                  <a:srgbClr val="002DB9"/>
                </a:solidFill>
              </a:rPr>
              <a:t>&gt;&lt;/band&gt;</a:t>
            </a:r>
          </a:p>
          <a:p>
            <a:pPr>
              <a:buFont typeface="Arial" pitchFamily="34" charset="0"/>
              <a:buNone/>
            </a:pPr>
            <a:endParaRPr lang="en-US" sz="2000" smtClean="0"/>
          </a:p>
          <a:p>
            <a:pPr>
              <a:buFont typeface="Arial" pitchFamily="34" charset="0"/>
              <a:buNone/>
            </a:pPr>
            <a:r>
              <a:rPr lang="en-US" sz="2000" smtClean="0"/>
              <a:t>Vs</a:t>
            </a:r>
          </a:p>
          <a:p>
            <a:pPr>
              <a:buFont typeface="Arial" pitchFamily="34" charset="0"/>
              <a:buNone/>
            </a:pPr>
            <a:endParaRPr lang="en-US" sz="2000" smtClean="0"/>
          </a:p>
          <a:p>
            <a:pPr>
              <a:buFont typeface="Arial" pitchFamily="34" charset="0"/>
              <a:buNone/>
            </a:pPr>
            <a:r>
              <a:rPr lang="en-US" sz="2000" smtClean="0">
                <a:solidFill>
                  <a:srgbClr val="008000"/>
                </a:solidFill>
              </a:rPr>
              <a:t>&lt;band&gt;</a:t>
            </a:r>
          </a:p>
          <a:p>
            <a:pPr>
              <a:buFont typeface="Arial" pitchFamily="34" charset="0"/>
              <a:buNone/>
            </a:pPr>
            <a:r>
              <a:rPr lang="en-US" sz="2000" smtClean="0">
                <a:solidFill>
                  <a:srgbClr val="008000"/>
                </a:solidFill>
              </a:rPr>
              <a:t>	&lt;name&gt;Joy Division&lt;/name&gt;</a:t>
            </a:r>
          </a:p>
          <a:p>
            <a:pPr>
              <a:buFont typeface="Arial" pitchFamily="34" charset="0"/>
              <a:buNone/>
            </a:pPr>
            <a:r>
              <a:rPr lang="en-US" sz="2000" smtClean="0">
                <a:solidFill>
                  <a:srgbClr val="008000"/>
                </a:solidFill>
              </a:rPr>
              <a:t>	&lt;genre&gt;Post-Punk&lt;/genre&gt;</a:t>
            </a:r>
          </a:p>
          <a:p>
            <a:pPr>
              <a:buFont typeface="Arial" pitchFamily="34" charset="0"/>
              <a:buNone/>
            </a:pPr>
            <a:r>
              <a:rPr lang="en-US" sz="2000" smtClean="0">
                <a:solidFill>
                  <a:srgbClr val="008000"/>
                </a:solidFill>
              </a:rPr>
              <a:t>&lt;/band&gt;</a:t>
            </a:r>
          </a:p>
          <a:p>
            <a:pPr>
              <a:buFont typeface="Arial" pitchFamily="34" charset="0"/>
              <a:buNone/>
            </a:pPr>
            <a:endParaRPr lang="en-US" sz="2000" smtClean="0"/>
          </a:p>
          <a:p>
            <a:r>
              <a:rPr lang="en-US" sz="2400" smtClean="0"/>
              <a:t>XML purists prefer second approach (minimal attributes)</a:t>
            </a:r>
          </a:p>
          <a:p>
            <a:pPr lvl="1">
              <a:buFont typeface="Arial" pitchFamily="34" charset="0"/>
              <a:buChar char="•"/>
            </a:pPr>
            <a:r>
              <a:rPr lang="en-US" sz="2000" smtClean="0"/>
              <a:t>Generally more flexible / extensible</a:t>
            </a:r>
          </a:p>
          <a:p>
            <a:pPr lvl="1">
              <a:buFont typeface="Arial" pitchFamily="34" charset="0"/>
              <a:buChar char="•"/>
            </a:pPr>
            <a:r>
              <a:rPr lang="en-US" sz="2000" smtClean="0"/>
              <a:t>But a bit more wordy as well</a:t>
            </a:r>
          </a:p>
        </p:txBody>
      </p:sp>
      <p:sp>
        <p:nvSpPr>
          <p:cNvPr id="67587" name="Slide Number Placeholder 3"/>
          <p:cNvSpPr>
            <a:spLocks noGrp="1"/>
          </p:cNvSpPr>
          <p:nvPr>
            <p:ph type="sldNum" sz="quarter" idx="11"/>
          </p:nvPr>
        </p:nvSpPr>
        <p:spPr>
          <a:noFill/>
        </p:spPr>
        <p:txBody>
          <a:bodyPr/>
          <a:lstStyle/>
          <a:p>
            <a:fld id="{17A49C8B-465E-4F07-A583-96DE7214C25E}" type="slidenum">
              <a:rPr lang="en-US"/>
              <a:pPr/>
              <a:t>23</a:t>
            </a:fld>
            <a:endParaRPr 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to="" calcmode="lin" valueType="num">
                                      <p:cBhvr>
                                        <p:cTn id="7" dur="1" fill="hold"/>
                                        <p:tgtEl>
                                          <p:spTgt spid="3">
                                            <p:txEl>
                                              <p:pRg st="9" end="9"/>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 to="" calcmode="lin" valueType="num">
                                      <p:cBhvr>
                                        <p:cTn id="10" dur="1" fill="hold"/>
                                        <p:tgtEl>
                                          <p:spTgt spid="3">
                                            <p:txEl>
                                              <p:pRg st="10" end="10"/>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 to="" calcmode="lin" valueType="num">
                                      <p:cBhvr>
                                        <p:cTn id="13" dur="1" fill="hold"/>
                                        <p:tgtEl>
                                          <p:spTgt spid="3">
                                            <p:txEl>
                                              <p:pRg st="11" end="1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Number Placeholder 4"/>
          <p:cNvSpPr>
            <a:spLocks noGrp="1"/>
          </p:cNvSpPr>
          <p:nvPr>
            <p:ph type="sldNum" sz="quarter" idx="11"/>
          </p:nvPr>
        </p:nvSpPr>
        <p:spPr>
          <a:noFill/>
        </p:spPr>
        <p:txBody>
          <a:bodyPr/>
          <a:lstStyle/>
          <a:p>
            <a:fld id="{89A709DC-6F32-4F35-B70B-BF90BAE9D5F1}" type="slidenum">
              <a:rPr lang="en-US"/>
              <a:pPr/>
              <a:t>24</a:t>
            </a:fld>
            <a:endParaRPr lang="en-US" b="0"/>
          </a:p>
        </p:txBody>
      </p:sp>
      <p:sp>
        <p:nvSpPr>
          <p:cNvPr id="77826" name="Rectangle 2"/>
          <p:cNvSpPr>
            <a:spLocks noGrp="1" noChangeArrowheads="1"/>
          </p:cNvSpPr>
          <p:nvPr>
            <p:ph type="title"/>
          </p:nvPr>
        </p:nvSpPr>
        <p:spPr/>
        <p:txBody>
          <a:bodyPr/>
          <a:lstStyle/>
          <a:p>
            <a:pPr eaLnBrk="1" hangingPunct="1"/>
            <a:r>
              <a:rPr lang="en-US" smtClean="0">
                <a:solidFill>
                  <a:srgbClr val="FF0000"/>
                </a:solidFill>
              </a:rPr>
              <a:t>Well-Formed XML</a:t>
            </a:r>
          </a:p>
        </p:txBody>
      </p:sp>
      <p:sp>
        <p:nvSpPr>
          <p:cNvPr id="869379" name="Rectangle 3"/>
          <p:cNvSpPr>
            <a:spLocks noGrp="1" noChangeArrowheads="1"/>
          </p:cNvSpPr>
          <p:nvPr>
            <p:ph type="body" idx="1"/>
          </p:nvPr>
        </p:nvSpPr>
        <p:spPr>
          <a:xfrm>
            <a:off x="838200" y="1524000"/>
            <a:ext cx="7848600" cy="4495800"/>
          </a:xfrm>
        </p:spPr>
        <p:txBody>
          <a:bodyPr/>
          <a:lstStyle/>
          <a:p>
            <a:pPr eaLnBrk="1" hangingPunct="1"/>
            <a:r>
              <a:rPr lang="en-US" smtClean="0"/>
              <a:t>Document must adhere to </a:t>
            </a:r>
            <a:r>
              <a:rPr lang="en-US" smtClean="0">
                <a:solidFill>
                  <a:srgbClr val="003399"/>
                </a:solidFill>
              </a:rPr>
              <a:t>syntax rules:</a:t>
            </a:r>
          </a:p>
          <a:p>
            <a:pPr eaLnBrk="1" hangingPunct="1"/>
            <a:endParaRPr lang="en-US" smtClean="0">
              <a:solidFill>
                <a:srgbClr val="003399"/>
              </a:solidFill>
            </a:endParaRPr>
          </a:p>
          <a:p>
            <a:pPr lvl="1" eaLnBrk="1" hangingPunct="1"/>
            <a:r>
              <a:rPr lang="en-US" smtClean="0"/>
              <a:t>All documents </a:t>
            </a:r>
            <a:r>
              <a:rPr lang="en-US" smtClean="0">
                <a:solidFill>
                  <a:srgbClr val="003399"/>
                </a:solidFill>
              </a:rPr>
              <a:t>must contain one and only one root element</a:t>
            </a:r>
          </a:p>
          <a:p>
            <a:pPr eaLnBrk="1" hangingPunct="1"/>
            <a:endParaRPr lang="en-US" smtClean="0">
              <a:solidFill>
                <a:srgbClr val="003399"/>
              </a:solidFill>
            </a:endParaRPr>
          </a:p>
          <a:p>
            <a:pPr lvl="1" eaLnBrk="1" hangingPunct="1"/>
            <a:r>
              <a:rPr lang="en-US" smtClean="0"/>
              <a:t>Elements must </a:t>
            </a:r>
            <a:r>
              <a:rPr lang="en-US" smtClean="0">
                <a:solidFill>
                  <a:srgbClr val="003399"/>
                </a:solidFill>
              </a:rPr>
              <a:t>have a start and end tag</a:t>
            </a:r>
          </a:p>
          <a:p>
            <a:pPr lvl="2" eaLnBrk="1" hangingPunct="1"/>
            <a:r>
              <a:rPr lang="en-US" smtClean="0"/>
              <a:t>E.g., &lt;article&gt; ... &lt;/article&gt;</a:t>
            </a:r>
          </a:p>
          <a:p>
            <a:pPr lvl="2" eaLnBrk="1" hangingPunct="1"/>
            <a:r>
              <a:rPr lang="en-US" smtClean="0"/>
              <a:t>Except: &lt;image/&gt; is same as &lt;image&gt;&lt;/image&gt;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869379">
                                            <p:txEl>
                                              <p:pRg st="2" end="2"/>
                                            </p:txEl>
                                          </p:spTgt>
                                        </p:tgtEl>
                                        <p:attrNameLst>
                                          <p:attrName>style.visibility</p:attrName>
                                        </p:attrNameLst>
                                      </p:cBhvr>
                                      <p:to>
                                        <p:strVal val="visible"/>
                                      </p:to>
                                    </p:set>
                                    <p:anim to="" calcmode="lin" valueType="num">
                                      <p:cBhvr>
                                        <p:cTn id="7" dur="1" fill="hold"/>
                                        <p:tgtEl>
                                          <p:spTgt spid="869379">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869379">
                                            <p:txEl>
                                              <p:pRg st="4" end="4"/>
                                            </p:txEl>
                                          </p:spTgt>
                                        </p:tgtEl>
                                        <p:attrNameLst>
                                          <p:attrName>style.visibility</p:attrName>
                                        </p:attrNameLst>
                                      </p:cBhvr>
                                      <p:to>
                                        <p:strVal val="visible"/>
                                      </p:to>
                                    </p:set>
                                    <p:anim to="" calcmode="lin" valueType="num">
                                      <p:cBhvr>
                                        <p:cTn id="12" dur="1" fill="hold"/>
                                        <p:tgtEl>
                                          <p:spTgt spid="869379">
                                            <p:txEl>
                                              <p:pRg st="4" end="4"/>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869379">
                                            <p:txEl>
                                              <p:pRg st="5" end="5"/>
                                            </p:txEl>
                                          </p:spTgt>
                                        </p:tgtEl>
                                        <p:attrNameLst>
                                          <p:attrName>style.visibility</p:attrName>
                                        </p:attrNameLst>
                                      </p:cBhvr>
                                      <p:to>
                                        <p:strVal val="visible"/>
                                      </p:to>
                                    </p:set>
                                    <p:anim to="" calcmode="lin" valueType="num">
                                      <p:cBhvr>
                                        <p:cTn id="15" dur="1" fill="hold"/>
                                        <p:tgtEl>
                                          <p:spTgt spid="869379">
                                            <p:txEl>
                                              <p:pRg st="5" end="5"/>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869379">
                                            <p:txEl>
                                              <p:pRg st="6" end="6"/>
                                            </p:txEl>
                                          </p:spTgt>
                                        </p:tgtEl>
                                        <p:attrNameLst>
                                          <p:attrName>style.visibility</p:attrName>
                                        </p:attrNameLst>
                                      </p:cBhvr>
                                      <p:to>
                                        <p:strVal val="visible"/>
                                      </p:to>
                                    </p:set>
                                    <p:anim to="" calcmode="lin" valueType="num">
                                      <p:cBhvr>
                                        <p:cTn id="18" dur="1" fill="hold"/>
                                        <p:tgtEl>
                                          <p:spTgt spid="869379">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4"/>
          <p:cNvSpPr>
            <a:spLocks noGrp="1"/>
          </p:cNvSpPr>
          <p:nvPr>
            <p:ph type="sldNum" sz="quarter" idx="11"/>
          </p:nvPr>
        </p:nvSpPr>
        <p:spPr>
          <a:noFill/>
        </p:spPr>
        <p:txBody>
          <a:bodyPr/>
          <a:lstStyle/>
          <a:p>
            <a:fld id="{7F2ED6B0-2744-4154-924B-D2BE5C22C1D4}" type="slidenum">
              <a:rPr lang="en-US"/>
              <a:pPr/>
              <a:t>25</a:t>
            </a:fld>
            <a:endParaRPr lang="en-US" b="0"/>
          </a:p>
        </p:txBody>
      </p:sp>
      <p:sp>
        <p:nvSpPr>
          <p:cNvPr id="78850" name="Rectangle 2"/>
          <p:cNvSpPr>
            <a:spLocks noGrp="1" noChangeArrowheads="1"/>
          </p:cNvSpPr>
          <p:nvPr>
            <p:ph type="title"/>
          </p:nvPr>
        </p:nvSpPr>
        <p:spPr/>
        <p:txBody>
          <a:bodyPr/>
          <a:lstStyle/>
          <a:p>
            <a:pPr eaLnBrk="1" hangingPunct="1"/>
            <a:r>
              <a:rPr lang="en-US" smtClean="0"/>
              <a:t>Well-Formed XML</a:t>
            </a:r>
          </a:p>
        </p:txBody>
      </p:sp>
      <p:sp>
        <p:nvSpPr>
          <p:cNvPr id="870403" name="Rectangle 3"/>
          <p:cNvSpPr>
            <a:spLocks noGrp="1" noChangeArrowheads="1"/>
          </p:cNvSpPr>
          <p:nvPr>
            <p:ph type="body" idx="1"/>
          </p:nvPr>
        </p:nvSpPr>
        <p:spPr>
          <a:xfrm>
            <a:off x="838200" y="1524000"/>
            <a:ext cx="7772400" cy="4495800"/>
          </a:xfrm>
        </p:spPr>
        <p:txBody>
          <a:bodyPr/>
          <a:lstStyle/>
          <a:p>
            <a:pPr lvl="1" eaLnBrk="1" hangingPunct="1"/>
            <a:r>
              <a:rPr lang="en-US" dirty="0" smtClean="0"/>
              <a:t>Elements must be nested properly and can not overlap; each </a:t>
            </a:r>
            <a:r>
              <a:rPr lang="en-US" dirty="0" smtClean="0">
                <a:solidFill>
                  <a:srgbClr val="003399"/>
                </a:solidFill>
              </a:rPr>
              <a:t>element must be contained completely inside its parent</a:t>
            </a:r>
          </a:p>
          <a:p>
            <a:pPr lvl="2" eaLnBrk="1" hangingPunct="1"/>
            <a:r>
              <a:rPr lang="en-US" dirty="0" smtClean="0"/>
              <a:t>Right: &lt;book&gt;&lt;chapter&gt;...&lt;/chapter&gt;&lt;/book&gt;</a:t>
            </a:r>
          </a:p>
          <a:p>
            <a:pPr lvl="2" eaLnBrk="1" hangingPunct="1"/>
            <a:r>
              <a:rPr lang="en-US" dirty="0" smtClean="0"/>
              <a:t>Wrong: &lt;book&gt;&lt;chapter&gt;..&lt;/book&gt;&lt;/chapter&gt;</a:t>
            </a:r>
          </a:p>
          <a:p>
            <a:pPr lvl="1" eaLnBrk="1" hangingPunct="1"/>
            <a:endParaRPr lang="en-US" dirty="0" smtClean="0"/>
          </a:p>
          <a:p>
            <a:pPr lvl="1" eaLnBrk="1" hangingPunct="1"/>
            <a:r>
              <a:rPr lang="en-US" dirty="0" smtClean="0"/>
              <a:t>Attributes must </a:t>
            </a:r>
            <a:r>
              <a:rPr lang="en-US" dirty="0" smtClean="0">
                <a:solidFill>
                  <a:srgbClr val="003399"/>
                </a:solidFill>
              </a:rPr>
              <a:t>have a value and must be enclosed in quotes</a:t>
            </a:r>
          </a:p>
          <a:p>
            <a:pPr lvl="2" eaLnBrk="1" hangingPunct="1"/>
            <a:r>
              <a:rPr lang="en-US" dirty="0" smtClean="0"/>
              <a:t>&lt;greeting value=</a:t>
            </a:r>
            <a:r>
              <a:rPr lang="ja-JP" altLang="en-US" smtClean="0"/>
              <a:t>“</a:t>
            </a:r>
            <a:r>
              <a:rPr lang="en-US" altLang="ja-JP" dirty="0" smtClean="0"/>
              <a:t>Hello!</a:t>
            </a:r>
            <a:r>
              <a:rPr lang="ja-JP" altLang="en-US" smtClean="0"/>
              <a:t>”</a:t>
            </a:r>
            <a:r>
              <a:rPr lang="en-US" altLang="ja-JP" dirty="0" smtClean="0"/>
              <a:t>&gt;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870403">
                                            <p:txEl>
                                              <p:pRg st="4" end="4"/>
                                            </p:txEl>
                                          </p:spTgt>
                                        </p:tgtEl>
                                        <p:attrNameLst>
                                          <p:attrName>style.visibility</p:attrName>
                                        </p:attrNameLst>
                                      </p:cBhvr>
                                      <p:to>
                                        <p:strVal val="visible"/>
                                      </p:to>
                                    </p:set>
                                    <p:anim to="" calcmode="lin" valueType="num">
                                      <p:cBhvr>
                                        <p:cTn id="7" dur="1" fill="hold"/>
                                        <p:tgtEl>
                                          <p:spTgt spid="870403">
                                            <p:txEl>
                                              <p:pRg st="4" end="4"/>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870403">
                                            <p:txEl>
                                              <p:pRg st="5" end="5"/>
                                            </p:txEl>
                                          </p:spTgt>
                                        </p:tgtEl>
                                        <p:attrNameLst>
                                          <p:attrName>style.visibility</p:attrName>
                                        </p:attrNameLst>
                                      </p:cBhvr>
                                      <p:to>
                                        <p:strVal val="visible"/>
                                      </p:to>
                                    </p:set>
                                    <p:anim to="" calcmode="lin" valueType="num">
                                      <p:cBhvr>
                                        <p:cTn id="10" dur="1" fill="hold"/>
                                        <p:tgtEl>
                                          <p:spTgt spid="87040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Number Placeholder 4"/>
          <p:cNvSpPr>
            <a:spLocks noGrp="1"/>
          </p:cNvSpPr>
          <p:nvPr>
            <p:ph type="sldNum" sz="quarter" idx="11"/>
          </p:nvPr>
        </p:nvSpPr>
        <p:spPr>
          <a:noFill/>
        </p:spPr>
        <p:txBody>
          <a:bodyPr/>
          <a:lstStyle/>
          <a:p>
            <a:fld id="{1E269FEF-9469-424F-A744-2FDACF68862F}" type="slidenum">
              <a:rPr lang="en-US"/>
              <a:pPr/>
              <a:t>26</a:t>
            </a:fld>
            <a:endParaRPr lang="en-US" b="0"/>
          </a:p>
        </p:txBody>
      </p:sp>
      <p:sp>
        <p:nvSpPr>
          <p:cNvPr id="79874" name="Rectangle 2"/>
          <p:cNvSpPr>
            <a:spLocks noGrp="1" noChangeArrowheads="1"/>
          </p:cNvSpPr>
          <p:nvPr>
            <p:ph type="title"/>
          </p:nvPr>
        </p:nvSpPr>
        <p:spPr/>
        <p:txBody>
          <a:bodyPr/>
          <a:lstStyle/>
          <a:p>
            <a:pPr eaLnBrk="1" hangingPunct="1"/>
            <a:r>
              <a:rPr lang="en-US" smtClean="0"/>
              <a:t>Well-Formed XML</a:t>
            </a:r>
          </a:p>
        </p:txBody>
      </p:sp>
      <p:sp>
        <p:nvSpPr>
          <p:cNvPr id="56324" name="Rectangle 3"/>
          <p:cNvSpPr>
            <a:spLocks noGrp="1" noChangeArrowheads="1"/>
          </p:cNvSpPr>
          <p:nvPr>
            <p:ph type="body" idx="1"/>
          </p:nvPr>
        </p:nvSpPr>
        <p:spPr/>
        <p:txBody>
          <a:bodyPr/>
          <a:lstStyle/>
          <a:p>
            <a:pPr lvl="1" eaLnBrk="1" hangingPunct="1"/>
            <a:r>
              <a:rPr lang="en-US" smtClean="0"/>
              <a:t>Attributes must be placed in start tag and a particular </a:t>
            </a:r>
            <a:r>
              <a:rPr lang="en-US" smtClean="0">
                <a:solidFill>
                  <a:srgbClr val="003399"/>
                </a:solidFill>
              </a:rPr>
              <a:t>attribute may only appear once in the start tag</a:t>
            </a:r>
          </a:p>
          <a:p>
            <a:pPr eaLnBrk="1" hangingPunct="1"/>
            <a:endParaRPr lang="en-US" smtClean="0"/>
          </a:p>
          <a:p>
            <a:pPr lvl="1" eaLnBrk="1" hangingPunct="1"/>
            <a:r>
              <a:rPr lang="en-US" smtClean="0">
                <a:solidFill>
                  <a:srgbClr val="FF0000"/>
                </a:solidFill>
              </a:rPr>
              <a:t>Element names are case-SENSITIVE</a:t>
            </a:r>
          </a:p>
          <a:p>
            <a:pPr eaLnBrk="1" hangingPunct="1"/>
            <a:endParaRPr lang="en-US" smtClean="0">
              <a:solidFill>
                <a:srgbClr val="FF0000"/>
              </a:solidFill>
            </a:endParaRPr>
          </a:p>
          <a:p>
            <a:pPr lvl="1" eaLnBrk="1" hangingPunct="1"/>
            <a:r>
              <a:rPr lang="en-US" smtClean="0"/>
              <a:t>Element names start with letters or an underscore; can have letters, numbers, hyphens, periods, &amp; underscores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6324">
                                            <p:txEl>
                                              <p:pRg st="2" end="2"/>
                                            </p:txEl>
                                          </p:spTgt>
                                        </p:tgtEl>
                                        <p:attrNameLst>
                                          <p:attrName>style.visibility</p:attrName>
                                        </p:attrNameLst>
                                      </p:cBhvr>
                                      <p:to>
                                        <p:strVal val="visible"/>
                                      </p:to>
                                    </p:set>
                                    <p:anim to="" calcmode="lin" valueType="num">
                                      <p:cBhvr>
                                        <p:cTn id="7" dur="1" fill="hold"/>
                                        <p:tgtEl>
                                          <p:spTgt spid="56324">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6324">
                                            <p:txEl>
                                              <p:pRg st="4" end="4"/>
                                            </p:txEl>
                                          </p:spTgt>
                                        </p:tgtEl>
                                        <p:attrNameLst>
                                          <p:attrName>style.visibility</p:attrName>
                                        </p:attrNameLst>
                                      </p:cBhvr>
                                      <p:to>
                                        <p:strVal val="visible"/>
                                      </p:to>
                                    </p:set>
                                    <p:anim to="" calcmode="lin" valueType="num">
                                      <p:cBhvr>
                                        <p:cTn id="12" dur="1" fill="hold"/>
                                        <p:tgtEl>
                                          <p:spTgt spid="56324">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4"/>
          <p:cNvSpPr>
            <a:spLocks noGrp="1"/>
          </p:cNvSpPr>
          <p:nvPr>
            <p:ph type="sldNum" sz="quarter" idx="11"/>
          </p:nvPr>
        </p:nvSpPr>
        <p:spPr>
          <a:noFill/>
        </p:spPr>
        <p:txBody>
          <a:bodyPr/>
          <a:lstStyle/>
          <a:p>
            <a:fld id="{A78E1D12-7D71-4C28-B87D-743E7120C7B6}" type="slidenum">
              <a:rPr lang="en-US"/>
              <a:pPr/>
              <a:t>27</a:t>
            </a:fld>
            <a:endParaRPr lang="en-US" b="0"/>
          </a:p>
        </p:txBody>
      </p:sp>
      <p:sp>
        <p:nvSpPr>
          <p:cNvPr id="80898" name="Rectangle 2"/>
          <p:cNvSpPr>
            <a:spLocks noGrp="1" noChangeArrowheads="1"/>
          </p:cNvSpPr>
          <p:nvPr>
            <p:ph type="title"/>
          </p:nvPr>
        </p:nvSpPr>
        <p:spPr/>
        <p:txBody>
          <a:bodyPr/>
          <a:lstStyle/>
          <a:p>
            <a:pPr eaLnBrk="1" hangingPunct="1"/>
            <a:r>
              <a:rPr lang="en-US" smtClean="0"/>
              <a:t>Well-Formed XML</a:t>
            </a:r>
          </a:p>
        </p:txBody>
      </p:sp>
      <p:sp>
        <p:nvSpPr>
          <p:cNvPr id="59396" name="Rectangle 3"/>
          <p:cNvSpPr>
            <a:spLocks noGrp="1" noChangeArrowheads="1"/>
          </p:cNvSpPr>
          <p:nvPr>
            <p:ph type="body" idx="1"/>
          </p:nvPr>
        </p:nvSpPr>
        <p:spPr/>
        <p:txBody>
          <a:bodyPr/>
          <a:lstStyle/>
          <a:p>
            <a:pPr eaLnBrk="1" hangingPunct="1"/>
            <a:r>
              <a:rPr lang="en-US" smtClean="0"/>
              <a:t>We can use </a:t>
            </a:r>
            <a:r>
              <a:rPr lang="en-US" smtClean="0">
                <a:solidFill>
                  <a:srgbClr val="FF0000"/>
                </a:solidFill>
              </a:rPr>
              <a:t>Document Type Definitions </a:t>
            </a:r>
            <a:r>
              <a:rPr lang="en-US" smtClean="0"/>
              <a:t>(DTDs) or </a:t>
            </a:r>
            <a:r>
              <a:rPr lang="en-US" smtClean="0">
                <a:solidFill>
                  <a:srgbClr val="FF0000"/>
                </a:solidFill>
              </a:rPr>
              <a:t>Schemas</a:t>
            </a:r>
            <a:r>
              <a:rPr lang="en-US" smtClean="0"/>
              <a:t> to impose structural rules on our XML</a:t>
            </a:r>
          </a:p>
          <a:p>
            <a:pPr lvl="1" eaLnBrk="1" hangingPunct="1"/>
            <a:r>
              <a:rPr lang="en-US" smtClean="0"/>
              <a:t>Can list the elements, attributes and entities</a:t>
            </a:r>
          </a:p>
          <a:p>
            <a:pPr lvl="1" eaLnBrk="1" hangingPunct="1"/>
            <a:r>
              <a:rPr lang="en-US" smtClean="0"/>
              <a:t>Can also impose some rules on frequency and proper use</a:t>
            </a:r>
          </a:p>
          <a:p>
            <a:pPr lvl="1" eaLnBrk="1" hangingPunct="1"/>
            <a:r>
              <a:rPr lang="en-US" smtClean="0"/>
              <a:t>We will just discuss these superficially but you can read the text for more information on Schemas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59396">
                                            <p:txEl>
                                              <p:pRg st="1" end="1"/>
                                            </p:txEl>
                                          </p:spTgt>
                                        </p:tgtEl>
                                        <p:attrNameLst>
                                          <p:attrName>style.visibility</p:attrName>
                                        </p:attrNameLst>
                                      </p:cBhvr>
                                      <p:to>
                                        <p:strVal val="visible"/>
                                      </p:to>
                                    </p:set>
                                    <p:animEffect transition="in" filter="wipe(down)">
                                      <p:cBhvr>
                                        <p:cTn id="7" dur="580">
                                          <p:stCondLst>
                                            <p:cond delay="0"/>
                                          </p:stCondLst>
                                        </p:cTn>
                                        <p:tgtEl>
                                          <p:spTgt spid="59396">
                                            <p:txEl>
                                              <p:pRg st="1" end="1"/>
                                            </p:txEl>
                                          </p:spTgt>
                                        </p:tgtEl>
                                      </p:cBhvr>
                                    </p:animEffect>
                                    <p:anim calcmode="lin" valueType="num">
                                      <p:cBhvr>
                                        <p:cTn id="8" dur="1822" tmFilter="0,0; 0.14,0.36; 0.43,0.73; 0.71,0.91; 1.0,1.0">
                                          <p:stCondLst>
                                            <p:cond delay="0"/>
                                          </p:stCondLst>
                                        </p:cTn>
                                        <p:tgtEl>
                                          <p:spTgt spid="59396">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9396">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9396">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9396">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9396">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9396">
                                            <p:txEl>
                                              <p:pRg st="1" end="1"/>
                                            </p:txEl>
                                          </p:spTgt>
                                        </p:tgtEl>
                                      </p:cBhvr>
                                      <p:to x="100000" y="60000"/>
                                    </p:animScale>
                                    <p:animScale>
                                      <p:cBhvr>
                                        <p:cTn id="14" dur="166" decel="50000">
                                          <p:stCondLst>
                                            <p:cond delay="676"/>
                                          </p:stCondLst>
                                        </p:cTn>
                                        <p:tgtEl>
                                          <p:spTgt spid="59396">
                                            <p:txEl>
                                              <p:pRg st="1" end="1"/>
                                            </p:txEl>
                                          </p:spTgt>
                                        </p:tgtEl>
                                      </p:cBhvr>
                                      <p:to x="100000" y="100000"/>
                                    </p:animScale>
                                    <p:animScale>
                                      <p:cBhvr>
                                        <p:cTn id="15" dur="26">
                                          <p:stCondLst>
                                            <p:cond delay="1312"/>
                                          </p:stCondLst>
                                        </p:cTn>
                                        <p:tgtEl>
                                          <p:spTgt spid="59396">
                                            <p:txEl>
                                              <p:pRg st="1" end="1"/>
                                            </p:txEl>
                                          </p:spTgt>
                                        </p:tgtEl>
                                      </p:cBhvr>
                                      <p:to x="100000" y="80000"/>
                                    </p:animScale>
                                    <p:animScale>
                                      <p:cBhvr>
                                        <p:cTn id="16" dur="166" decel="50000">
                                          <p:stCondLst>
                                            <p:cond delay="1338"/>
                                          </p:stCondLst>
                                        </p:cTn>
                                        <p:tgtEl>
                                          <p:spTgt spid="59396">
                                            <p:txEl>
                                              <p:pRg st="1" end="1"/>
                                            </p:txEl>
                                          </p:spTgt>
                                        </p:tgtEl>
                                      </p:cBhvr>
                                      <p:to x="100000" y="100000"/>
                                    </p:animScale>
                                    <p:animScale>
                                      <p:cBhvr>
                                        <p:cTn id="17" dur="26">
                                          <p:stCondLst>
                                            <p:cond delay="1642"/>
                                          </p:stCondLst>
                                        </p:cTn>
                                        <p:tgtEl>
                                          <p:spTgt spid="59396">
                                            <p:txEl>
                                              <p:pRg st="1" end="1"/>
                                            </p:txEl>
                                          </p:spTgt>
                                        </p:tgtEl>
                                      </p:cBhvr>
                                      <p:to x="100000" y="90000"/>
                                    </p:animScale>
                                    <p:animScale>
                                      <p:cBhvr>
                                        <p:cTn id="18" dur="166" decel="50000">
                                          <p:stCondLst>
                                            <p:cond delay="1668"/>
                                          </p:stCondLst>
                                        </p:cTn>
                                        <p:tgtEl>
                                          <p:spTgt spid="59396">
                                            <p:txEl>
                                              <p:pRg st="1" end="1"/>
                                            </p:txEl>
                                          </p:spTgt>
                                        </p:tgtEl>
                                      </p:cBhvr>
                                      <p:to x="100000" y="100000"/>
                                    </p:animScale>
                                    <p:animScale>
                                      <p:cBhvr>
                                        <p:cTn id="19" dur="26">
                                          <p:stCondLst>
                                            <p:cond delay="1808"/>
                                          </p:stCondLst>
                                        </p:cTn>
                                        <p:tgtEl>
                                          <p:spTgt spid="59396">
                                            <p:txEl>
                                              <p:pRg st="1" end="1"/>
                                            </p:txEl>
                                          </p:spTgt>
                                        </p:tgtEl>
                                      </p:cBhvr>
                                      <p:to x="100000" y="95000"/>
                                    </p:animScale>
                                    <p:animScale>
                                      <p:cBhvr>
                                        <p:cTn id="20" dur="166" decel="50000">
                                          <p:stCondLst>
                                            <p:cond delay="1834"/>
                                          </p:stCondLst>
                                        </p:cTn>
                                        <p:tgtEl>
                                          <p:spTgt spid="59396">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9396">
                                            <p:txEl>
                                              <p:pRg st="2" end="2"/>
                                            </p:txEl>
                                          </p:spTgt>
                                        </p:tgtEl>
                                        <p:attrNameLst>
                                          <p:attrName>style.visibility</p:attrName>
                                        </p:attrNameLst>
                                      </p:cBhvr>
                                      <p:to>
                                        <p:strVal val="visible"/>
                                      </p:to>
                                    </p:set>
                                    <p:animEffect transition="in" filter="wipe(down)">
                                      <p:cBhvr>
                                        <p:cTn id="23" dur="580">
                                          <p:stCondLst>
                                            <p:cond delay="0"/>
                                          </p:stCondLst>
                                        </p:cTn>
                                        <p:tgtEl>
                                          <p:spTgt spid="59396">
                                            <p:txEl>
                                              <p:pRg st="2" end="2"/>
                                            </p:txEl>
                                          </p:spTgt>
                                        </p:tgtEl>
                                      </p:cBhvr>
                                    </p:animEffect>
                                    <p:anim calcmode="lin" valueType="num">
                                      <p:cBhvr>
                                        <p:cTn id="24" dur="1822" tmFilter="0,0; 0.14,0.36; 0.43,0.73; 0.71,0.91; 1.0,1.0">
                                          <p:stCondLst>
                                            <p:cond delay="0"/>
                                          </p:stCondLst>
                                        </p:cTn>
                                        <p:tgtEl>
                                          <p:spTgt spid="59396">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9396">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9396">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9396">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9396">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9396">
                                            <p:txEl>
                                              <p:pRg st="2" end="2"/>
                                            </p:txEl>
                                          </p:spTgt>
                                        </p:tgtEl>
                                      </p:cBhvr>
                                      <p:to x="100000" y="60000"/>
                                    </p:animScale>
                                    <p:animScale>
                                      <p:cBhvr>
                                        <p:cTn id="30" dur="166" decel="50000">
                                          <p:stCondLst>
                                            <p:cond delay="676"/>
                                          </p:stCondLst>
                                        </p:cTn>
                                        <p:tgtEl>
                                          <p:spTgt spid="59396">
                                            <p:txEl>
                                              <p:pRg st="2" end="2"/>
                                            </p:txEl>
                                          </p:spTgt>
                                        </p:tgtEl>
                                      </p:cBhvr>
                                      <p:to x="100000" y="100000"/>
                                    </p:animScale>
                                    <p:animScale>
                                      <p:cBhvr>
                                        <p:cTn id="31" dur="26">
                                          <p:stCondLst>
                                            <p:cond delay="1312"/>
                                          </p:stCondLst>
                                        </p:cTn>
                                        <p:tgtEl>
                                          <p:spTgt spid="59396">
                                            <p:txEl>
                                              <p:pRg st="2" end="2"/>
                                            </p:txEl>
                                          </p:spTgt>
                                        </p:tgtEl>
                                      </p:cBhvr>
                                      <p:to x="100000" y="80000"/>
                                    </p:animScale>
                                    <p:animScale>
                                      <p:cBhvr>
                                        <p:cTn id="32" dur="166" decel="50000">
                                          <p:stCondLst>
                                            <p:cond delay="1338"/>
                                          </p:stCondLst>
                                        </p:cTn>
                                        <p:tgtEl>
                                          <p:spTgt spid="59396">
                                            <p:txEl>
                                              <p:pRg st="2" end="2"/>
                                            </p:txEl>
                                          </p:spTgt>
                                        </p:tgtEl>
                                      </p:cBhvr>
                                      <p:to x="100000" y="100000"/>
                                    </p:animScale>
                                    <p:animScale>
                                      <p:cBhvr>
                                        <p:cTn id="33" dur="26">
                                          <p:stCondLst>
                                            <p:cond delay="1642"/>
                                          </p:stCondLst>
                                        </p:cTn>
                                        <p:tgtEl>
                                          <p:spTgt spid="59396">
                                            <p:txEl>
                                              <p:pRg st="2" end="2"/>
                                            </p:txEl>
                                          </p:spTgt>
                                        </p:tgtEl>
                                      </p:cBhvr>
                                      <p:to x="100000" y="90000"/>
                                    </p:animScale>
                                    <p:animScale>
                                      <p:cBhvr>
                                        <p:cTn id="34" dur="166" decel="50000">
                                          <p:stCondLst>
                                            <p:cond delay="1668"/>
                                          </p:stCondLst>
                                        </p:cTn>
                                        <p:tgtEl>
                                          <p:spTgt spid="59396">
                                            <p:txEl>
                                              <p:pRg st="2" end="2"/>
                                            </p:txEl>
                                          </p:spTgt>
                                        </p:tgtEl>
                                      </p:cBhvr>
                                      <p:to x="100000" y="100000"/>
                                    </p:animScale>
                                    <p:animScale>
                                      <p:cBhvr>
                                        <p:cTn id="35" dur="26">
                                          <p:stCondLst>
                                            <p:cond delay="1808"/>
                                          </p:stCondLst>
                                        </p:cTn>
                                        <p:tgtEl>
                                          <p:spTgt spid="59396">
                                            <p:txEl>
                                              <p:pRg st="2" end="2"/>
                                            </p:txEl>
                                          </p:spTgt>
                                        </p:tgtEl>
                                      </p:cBhvr>
                                      <p:to x="100000" y="95000"/>
                                    </p:animScale>
                                    <p:animScale>
                                      <p:cBhvr>
                                        <p:cTn id="36" dur="166" decel="50000">
                                          <p:stCondLst>
                                            <p:cond delay="1834"/>
                                          </p:stCondLst>
                                        </p:cTn>
                                        <p:tgtEl>
                                          <p:spTgt spid="59396">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59396">
                                            <p:txEl>
                                              <p:pRg st="3" end="3"/>
                                            </p:txEl>
                                          </p:spTgt>
                                        </p:tgtEl>
                                        <p:attrNameLst>
                                          <p:attrName>style.visibility</p:attrName>
                                        </p:attrNameLst>
                                      </p:cBhvr>
                                      <p:to>
                                        <p:strVal val="visible"/>
                                      </p:to>
                                    </p:set>
                                    <p:animEffect transition="in" filter="wipe(down)">
                                      <p:cBhvr>
                                        <p:cTn id="39" dur="580">
                                          <p:stCondLst>
                                            <p:cond delay="0"/>
                                          </p:stCondLst>
                                        </p:cTn>
                                        <p:tgtEl>
                                          <p:spTgt spid="59396">
                                            <p:txEl>
                                              <p:pRg st="3" end="3"/>
                                            </p:txEl>
                                          </p:spTgt>
                                        </p:tgtEl>
                                      </p:cBhvr>
                                    </p:animEffect>
                                    <p:anim calcmode="lin" valueType="num">
                                      <p:cBhvr>
                                        <p:cTn id="40" dur="1822" tmFilter="0,0; 0.14,0.36; 0.43,0.73; 0.71,0.91; 1.0,1.0">
                                          <p:stCondLst>
                                            <p:cond delay="0"/>
                                          </p:stCondLst>
                                        </p:cTn>
                                        <p:tgtEl>
                                          <p:spTgt spid="59396">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59396">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59396">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59396">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59396">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59396">
                                            <p:txEl>
                                              <p:pRg st="3" end="3"/>
                                            </p:txEl>
                                          </p:spTgt>
                                        </p:tgtEl>
                                      </p:cBhvr>
                                      <p:to x="100000" y="60000"/>
                                    </p:animScale>
                                    <p:animScale>
                                      <p:cBhvr>
                                        <p:cTn id="46" dur="166" decel="50000">
                                          <p:stCondLst>
                                            <p:cond delay="676"/>
                                          </p:stCondLst>
                                        </p:cTn>
                                        <p:tgtEl>
                                          <p:spTgt spid="59396">
                                            <p:txEl>
                                              <p:pRg st="3" end="3"/>
                                            </p:txEl>
                                          </p:spTgt>
                                        </p:tgtEl>
                                      </p:cBhvr>
                                      <p:to x="100000" y="100000"/>
                                    </p:animScale>
                                    <p:animScale>
                                      <p:cBhvr>
                                        <p:cTn id="47" dur="26">
                                          <p:stCondLst>
                                            <p:cond delay="1312"/>
                                          </p:stCondLst>
                                        </p:cTn>
                                        <p:tgtEl>
                                          <p:spTgt spid="59396">
                                            <p:txEl>
                                              <p:pRg st="3" end="3"/>
                                            </p:txEl>
                                          </p:spTgt>
                                        </p:tgtEl>
                                      </p:cBhvr>
                                      <p:to x="100000" y="80000"/>
                                    </p:animScale>
                                    <p:animScale>
                                      <p:cBhvr>
                                        <p:cTn id="48" dur="166" decel="50000">
                                          <p:stCondLst>
                                            <p:cond delay="1338"/>
                                          </p:stCondLst>
                                        </p:cTn>
                                        <p:tgtEl>
                                          <p:spTgt spid="59396">
                                            <p:txEl>
                                              <p:pRg st="3" end="3"/>
                                            </p:txEl>
                                          </p:spTgt>
                                        </p:tgtEl>
                                      </p:cBhvr>
                                      <p:to x="100000" y="100000"/>
                                    </p:animScale>
                                    <p:animScale>
                                      <p:cBhvr>
                                        <p:cTn id="49" dur="26">
                                          <p:stCondLst>
                                            <p:cond delay="1642"/>
                                          </p:stCondLst>
                                        </p:cTn>
                                        <p:tgtEl>
                                          <p:spTgt spid="59396">
                                            <p:txEl>
                                              <p:pRg st="3" end="3"/>
                                            </p:txEl>
                                          </p:spTgt>
                                        </p:tgtEl>
                                      </p:cBhvr>
                                      <p:to x="100000" y="90000"/>
                                    </p:animScale>
                                    <p:animScale>
                                      <p:cBhvr>
                                        <p:cTn id="50" dur="166" decel="50000">
                                          <p:stCondLst>
                                            <p:cond delay="1668"/>
                                          </p:stCondLst>
                                        </p:cTn>
                                        <p:tgtEl>
                                          <p:spTgt spid="59396">
                                            <p:txEl>
                                              <p:pRg st="3" end="3"/>
                                            </p:txEl>
                                          </p:spTgt>
                                        </p:tgtEl>
                                      </p:cBhvr>
                                      <p:to x="100000" y="100000"/>
                                    </p:animScale>
                                    <p:animScale>
                                      <p:cBhvr>
                                        <p:cTn id="51" dur="26">
                                          <p:stCondLst>
                                            <p:cond delay="1808"/>
                                          </p:stCondLst>
                                        </p:cTn>
                                        <p:tgtEl>
                                          <p:spTgt spid="59396">
                                            <p:txEl>
                                              <p:pRg st="3" end="3"/>
                                            </p:txEl>
                                          </p:spTgt>
                                        </p:tgtEl>
                                      </p:cBhvr>
                                      <p:to x="100000" y="95000"/>
                                    </p:animScale>
                                    <p:animScale>
                                      <p:cBhvr>
                                        <p:cTn id="52" dur="166" decel="50000">
                                          <p:stCondLst>
                                            <p:cond delay="1834"/>
                                          </p:stCondLst>
                                        </p:cTn>
                                        <p:tgtEl>
                                          <p:spTgt spid="59396">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XML DTD</a:t>
            </a:r>
          </a:p>
        </p:txBody>
      </p:sp>
      <p:sp>
        <p:nvSpPr>
          <p:cNvPr id="9219" name="Rectangle 3"/>
          <p:cNvSpPr>
            <a:spLocks noGrp="1" noChangeArrowheads="1"/>
          </p:cNvSpPr>
          <p:nvPr>
            <p:ph idx="1"/>
          </p:nvPr>
        </p:nvSpPr>
        <p:spPr>
          <a:xfrm>
            <a:off x="914400" y="1600200"/>
            <a:ext cx="7772400" cy="1066800"/>
          </a:xfrm>
        </p:spPr>
        <p:txBody>
          <a:bodyPr>
            <a:normAutofit fontScale="92500"/>
          </a:bodyPr>
          <a:lstStyle/>
          <a:p>
            <a:r>
              <a:rPr lang="en-US" dirty="0"/>
              <a:t>A DTD is a set of rules that allow us to specify our own set of elements and attributes.</a:t>
            </a:r>
          </a:p>
        </p:txBody>
      </p:sp>
      <p:sp>
        <p:nvSpPr>
          <p:cNvPr id="9220" name="Rectangle 4"/>
          <p:cNvSpPr>
            <a:spLocks noChangeArrowheads="1"/>
          </p:cNvSpPr>
          <p:nvPr/>
        </p:nvSpPr>
        <p:spPr bwMode="auto">
          <a:xfrm>
            <a:off x="990600" y="2590800"/>
            <a:ext cx="7772400" cy="1066800"/>
          </a:xfrm>
          <a:prstGeom prst="rect">
            <a:avLst/>
          </a:prstGeom>
          <a:noFill/>
          <a:ln w="9525">
            <a:noFill/>
            <a:miter lim="800000"/>
            <a:headEnd/>
            <a:tailEnd/>
          </a:ln>
          <a:effectLst/>
        </p:spPr>
        <p:txBody>
          <a:bodyPr/>
          <a:lstStyle/>
          <a:p>
            <a:pPr marL="342900" indent="-342900">
              <a:spcBef>
                <a:spcPct val="20000"/>
              </a:spcBef>
              <a:buClr>
                <a:schemeClr val="folHlink"/>
              </a:buClr>
              <a:buSzPct val="90000"/>
              <a:buFont typeface="Wingdings" pitchFamily="2" charset="2"/>
              <a:buChar char="n"/>
            </a:pPr>
            <a:r>
              <a:rPr lang="en-US" sz="2800" dirty="0"/>
              <a:t>DTD is grammar to indicate what tags are legal in XML documents. </a:t>
            </a:r>
          </a:p>
        </p:txBody>
      </p:sp>
      <p:sp>
        <p:nvSpPr>
          <p:cNvPr id="9221" name="Rectangle 5"/>
          <p:cNvSpPr>
            <a:spLocks noChangeArrowheads="1"/>
          </p:cNvSpPr>
          <p:nvPr/>
        </p:nvSpPr>
        <p:spPr bwMode="auto">
          <a:xfrm>
            <a:off x="914400" y="3581400"/>
            <a:ext cx="7772400" cy="1066800"/>
          </a:xfrm>
          <a:prstGeom prst="rect">
            <a:avLst/>
          </a:prstGeom>
          <a:noFill/>
          <a:ln w="9525">
            <a:noFill/>
            <a:miter lim="800000"/>
            <a:headEnd/>
            <a:tailEnd/>
          </a:ln>
          <a:effectLst/>
        </p:spPr>
        <p:txBody>
          <a:bodyPr/>
          <a:lstStyle/>
          <a:p>
            <a:pPr marL="342900" indent="-342900">
              <a:spcBef>
                <a:spcPct val="20000"/>
              </a:spcBef>
              <a:buClr>
                <a:schemeClr val="folHlink"/>
              </a:buClr>
              <a:buSzPct val="90000"/>
              <a:buFont typeface="Wingdings" pitchFamily="2" charset="2"/>
              <a:buChar char="n"/>
            </a:pPr>
            <a:r>
              <a:rPr lang="en-US" sz="2800" dirty="0"/>
              <a:t>XML Document is valid if it has an attached DTD and document is structured according to rules defined in DTD.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20">
                                            <p:txEl>
                                              <p:pRg st="0" end="0"/>
                                            </p:txEl>
                                          </p:spTgt>
                                        </p:tgtEl>
                                        <p:attrNameLst>
                                          <p:attrName>style.visibility</p:attrName>
                                        </p:attrNameLst>
                                      </p:cBhvr>
                                      <p:to>
                                        <p:strVal val="visible"/>
                                      </p:to>
                                    </p:set>
                                    <p:anim calcmode="lin" valueType="num">
                                      <p:cBhvr additive="base">
                                        <p:cTn id="13" dur="500" fill="hold"/>
                                        <p:tgtEl>
                                          <p:spTgt spid="922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21">
                                            <p:txEl>
                                              <p:pRg st="0" end="0"/>
                                            </p:txEl>
                                          </p:spTgt>
                                        </p:tgtEl>
                                        <p:attrNameLst>
                                          <p:attrName>style.visibility</p:attrName>
                                        </p:attrNameLst>
                                      </p:cBhvr>
                                      <p:to>
                                        <p:strVal val="visible"/>
                                      </p:to>
                                    </p:set>
                                    <p:anim calcmode="lin" valueType="num">
                                      <p:cBhvr additive="base">
                                        <p:cTn id="19" dur="500" fill="hold"/>
                                        <p:tgtEl>
                                          <p:spTgt spid="922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9220" grpId="0" build="p"/>
      <p:bldP spid="922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DTD Example</a:t>
            </a:r>
          </a:p>
        </p:txBody>
      </p:sp>
      <p:sp>
        <p:nvSpPr>
          <p:cNvPr id="10243" name="Rectangle 3"/>
          <p:cNvSpPr>
            <a:spLocks noGrp="1" noChangeArrowheads="1"/>
          </p:cNvSpPr>
          <p:nvPr>
            <p:ph idx="1"/>
          </p:nvPr>
        </p:nvSpPr>
        <p:spPr>
          <a:xfrm>
            <a:off x="457200" y="1524000"/>
            <a:ext cx="3733800" cy="4530725"/>
          </a:xfrm>
        </p:spPr>
        <p:txBody>
          <a:bodyPr/>
          <a:lstStyle/>
          <a:p>
            <a:pPr>
              <a:buFont typeface="Wingdings" pitchFamily="2" charset="2"/>
              <a:buNone/>
            </a:pPr>
            <a:r>
              <a:rPr lang="en-US" sz="2000" b="1"/>
              <a:t>&lt;BOOKLIST&gt;</a:t>
            </a:r>
          </a:p>
          <a:p>
            <a:pPr>
              <a:buFont typeface="Wingdings" pitchFamily="2" charset="2"/>
              <a:buNone/>
            </a:pPr>
            <a:r>
              <a:rPr lang="en-US" sz="2000" b="1"/>
              <a:t>&lt;BOOK GENRE = “Science” FORMAT = “Hardcover”&gt;</a:t>
            </a:r>
          </a:p>
          <a:p>
            <a:pPr>
              <a:buFont typeface="Wingdings" pitchFamily="2" charset="2"/>
              <a:buNone/>
            </a:pPr>
            <a:r>
              <a:rPr lang="en-US" sz="2000" b="1"/>
              <a:t>     &lt;AUTHOR&gt;</a:t>
            </a:r>
          </a:p>
          <a:p>
            <a:pPr lvl="1">
              <a:buFont typeface="Wingdings" pitchFamily="2" charset="2"/>
              <a:buNone/>
            </a:pPr>
            <a:r>
              <a:rPr lang="en-US" sz="2000" b="1"/>
              <a:t>    &lt;FIRSTNAME&gt; RICHRD &lt;/FIRSTNAME&gt;</a:t>
            </a:r>
          </a:p>
          <a:p>
            <a:pPr lvl="1">
              <a:buFont typeface="Wingdings" pitchFamily="2" charset="2"/>
              <a:buNone/>
            </a:pPr>
            <a:r>
              <a:rPr lang="en-US" sz="2000" b="1"/>
              <a:t>&lt;LASTNAME&gt; KARTER &lt;/LASTNAME&gt;</a:t>
            </a:r>
          </a:p>
          <a:p>
            <a:pPr lvl="1">
              <a:buFont typeface="Wingdings" pitchFamily="2" charset="2"/>
              <a:buNone/>
            </a:pPr>
            <a:r>
              <a:rPr lang="en-US" sz="2000" b="1"/>
              <a:t>&lt;/AUTHOR&gt;</a:t>
            </a:r>
          </a:p>
          <a:p>
            <a:pPr lvl="1">
              <a:buFont typeface="Wingdings" pitchFamily="2" charset="2"/>
              <a:buNone/>
            </a:pPr>
            <a:r>
              <a:rPr lang="en-US" sz="2000" b="1"/>
              <a:t>&lt;/BOOK&gt;</a:t>
            </a:r>
          </a:p>
          <a:p>
            <a:pPr lvl="1">
              <a:buFont typeface="Wingdings" pitchFamily="2" charset="2"/>
              <a:buNone/>
            </a:pPr>
            <a:r>
              <a:rPr lang="en-US" sz="2000" b="1"/>
              <a:t>&lt;/BOOKS&gt;</a:t>
            </a:r>
          </a:p>
          <a:p>
            <a:pPr>
              <a:buFont typeface="Wingdings" pitchFamily="2" charset="2"/>
              <a:buNone/>
            </a:pPr>
            <a:endParaRPr lang="en-US" sz="2000" b="1"/>
          </a:p>
        </p:txBody>
      </p:sp>
      <p:sp>
        <p:nvSpPr>
          <p:cNvPr id="10244" name="Rectangle 4"/>
          <p:cNvSpPr>
            <a:spLocks noChangeArrowheads="1"/>
          </p:cNvSpPr>
          <p:nvPr/>
        </p:nvSpPr>
        <p:spPr bwMode="auto">
          <a:xfrm>
            <a:off x="4343400" y="1524000"/>
            <a:ext cx="4648200" cy="4114800"/>
          </a:xfrm>
          <a:prstGeom prst="rect">
            <a:avLst/>
          </a:prstGeom>
          <a:noFill/>
          <a:ln w="9525">
            <a:noFill/>
            <a:miter lim="800000"/>
            <a:headEnd/>
            <a:tailEnd/>
          </a:ln>
          <a:effectLst/>
        </p:spPr>
        <p:txBody>
          <a:bodyPr/>
          <a:lstStyle/>
          <a:p>
            <a:pPr marL="342900" indent="-342900">
              <a:spcBef>
                <a:spcPct val="20000"/>
              </a:spcBef>
              <a:buClr>
                <a:schemeClr val="folHlink"/>
              </a:buClr>
              <a:buSzPct val="90000"/>
              <a:buFont typeface="Wingdings" pitchFamily="2" charset="2"/>
              <a:buNone/>
            </a:pPr>
            <a:r>
              <a:rPr lang="en-US" sz="2000" b="1" dirty="0"/>
              <a:t>&lt;!DOCTYPE BOOKLIST[</a:t>
            </a:r>
          </a:p>
          <a:p>
            <a:pPr marL="342900" indent="-342900">
              <a:spcBef>
                <a:spcPct val="20000"/>
              </a:spcBef>
              <a:buClr>
                <a:schemeClr val="folHlink"/>
              </a:buClr>
              <a:buSzPct val="90000"/>
              <a:buFont typeface="Wingdings" pitchFamily="2" charset="2"/>
              <a:buNone/>
            </a:pPr>
            <a:r>
              <a:rPr lang="en-US" sz="2000" b="1" dirty="0"/>
              <a:t>&lt;!ELEMENT BOOKLIST(BOOK)*&gt; &lt;!ELEMENT BOOK(AUTHOR)&gt;</a:t>
            </a:r>
          </a:p>
          <a:p>
            <a:pPr marL="342900" indent="-342900">
              <a:spcBef>
                <a:spcPct val="20000"/>
              </a:spcBef>
              <a:buClr>
                <a:schemeClr val="folHlink"/>
              </a:buClr>
              <a:buSzPct val="90000"/>
              <a:buFont typeface="Wingdings" pitchFamily="2" charset="2"/>
              <a:buNone/>
            </a:pPr>
            <a:r>
              <a:rPr lang="en-US" sz="2000" b="1" dirty="0"/>
              <a:t>&lt;!ELEMENT AUTHOR(FIRSTNAME,LASTNAME)&gt;</a:t>
            </a:r>
          </a:p>
          <a:p>
            <a:pPr marL="342900" indent="-342900">
              <a:spcBef>
                <a:spcPct val="20000"/>
              </a:spcBef>
              <a:buClr>
                <a:schemeClr val="folHlink"/>
              </a:buClr>
              <a:buSzPct val="90000"/>
              <a:buFont typeface="Wingdings" pitchFamily="2" charset="2"/>
              <a:buNone/>
            </a:pPr>
            <a:r>
              <a:rPr lang="en-US" sz="2000" b="1" dirty="0"/>
              <a:t>&lt;!ELEMENT FIRSTNAME(#PCDATA)&gt;</a:t>
            </a:r>
          </a:p>
          <a:p>
            <a:pPr marL="342900" indent="-342900">
              <a:spcBef>
                <a:spcPct val="20000"/>
              </a:spcBef>
              <a:buClr>
                <a:schemeClr val="folHlink"/>
              </a:buClr>
              <a:buSzPct val="90000"/>
              <a:buFont typeface="Wingdings" pitchFamily="2" charset="2"/>
              <a:buNone/>
            </a:pPr>
            <a:r>
              <a:rPr lang="en-US" sz="2000" b="1" dirty="0"/>
              <a:t>&lt;!ELEMENT&gt;LASTNAME(#PCDATA)&gt;</a:t>
            </a:r>
          </a:p>
          <a:p>
            <a:pPr marL="342900" indent="-342900">
              <a:spcBef>
                <a:spcPct val="20000"/>
              </a:spcBef>
              <a:buClr>
                <a:schemeClr val="folHlink"/>
              </a:buClr>
              <a:buSzPct val="90000"/>
              <a:buFont typeface="Wingdings" pitchFamily="2" charset="2"/>
              <a:buNone/>
            </a:pPr>
            <a:r>
              <a:rPr lang="en-US" sz="2000" b="1" dirty="0"/>
              <a:t>&lt;!ATTLIST BOOK GENRE (</a:t>
            </a:r>
            <a:r>
              <a:rPr lang="en-US" sz="2000" b="1" dirty="0" err="1"/>
              <a:t>Science|Fiction</a:t>
            </a:r>
            <a:r>
              <a:rPr lang="en-US" sz="2000" b="1" dirty="0"/>
              <a:t>)#REQUIRED&gt;</a:t>
            </a:r>
          </a:p>
          <a:p>
            <a:pPr marL="342900" indent="-342900">
              <a:spcBef>
                <a:spcPct val="20000"/>
              </a:spcBef>
              <a:buClr>
                <a:schemeClr val="folHlink"/>
              </a:buClr>
              <a:buSzPct val="90000"/>
              <a:buFont typeface="Wingdings" pitchFamily="2" charset="2"/>
              <a:buNone/>
            </a:pPr>
            <a:r>
              <a:rPr lang="en-US" sz="2000" b="1" dirty="0"/>
              <a:t>&lt;!ATTLIST BOOK FORMAT (</a:t>
            </a:r>
            <a:r>
              <a:rPr lang="en-US" sz="2000" b="1" dirty="0" err="1"/>
              <a:t>Paperback|Hardcover</a:t>
            </a:r>
            <a:r>
              <a:rPr lang="en-US" sz="2000" b="1" dirty="0"/>
              <a:t>) “</a:t>
            </a:r>
            <a:r>
              <a:rPr lang="en-US" sz="2000" b="1" dirty="0" err="1"/>
              <a:t>PaperBack</a:t>
            </a:r>
            <a:r>
              <a:rPr lang="en-US" sz="2000" b="1" dirty="0"/>
              <a:t>”&gt;]&gt;</a:t>
            </a:r>
          </a:p>
          <a:p>
            <a:pPr marL="342900" indent="-342900">
              <a:spcBef>
                <a:spcPct val="20000"/>
              </a:spcBef>
              <a:buClr>
                <a:schemeClr val="folHlink"/>
              </a:buClr>
              <a:buSzPct val="90000"/>
              <a:buFont typeface="Wingdings" pitchFamily="2" charset="2"/>
              <a:buNone/>
            </a:pPr>
            <a:endParaRPr lang="en-US" sz="2000" b="1" dirty="0"/>
          </a:p>
          <a:p>
            <a:pPr marL="342900" indent="-342900">
              <a:spcBef>
                <a:spcPct val="20000"/>
              </a:spcBef>
              <a:buClr>
                <a:schemeClr val="folHlink"/>
              </a:buClr>
              <a:buSzPct val="90000"/>
              <a:buFont typeface="Wingdings" pitchFamily="2" charset="2"/>
              <a:buNone/>
            </a:pPr>
            <a:endParaRPr lang="en-US" sz="2000" b="1" dirty="0"/>
          </a:p>
        </p:txBody>
      </p:sp>
      <p:sp>
        <p:nvSpPr>
          <p:cNvPr id="10245" name="Text Box 5"/>
          <p:cNvSpPr txBox="1">
            <a:spLocks noChangeArrowheads="1"/>
          </p:cNvSpPr>
          <p:nvPr/>
        </p:nvSpPr>
        <p:spPr bwMode="auto">
          <a:xfrm>
            <a:off x="685800" y="5835650"/>
            <a:ext cx="2438400" cy="641350"/>
          </a:xfrm>
          <a:prstGeom prst="rect">
            <a:avLst/>
          </a:prstGeom>
          <a:noFill/>
          <a:ln w="9525">
            <a:noFill/>
            <a:miter lim="800000"/>
            <a:headEnd/>
            <a:tailEnd/>
          </a:ln>
          <a:effectLst/>
        </p:spPr>
        <p:txBody>
          <a:bodyPr>
            <a:spAutoFit/>
          </a:bodyPr>
          <a:lstStyle/>
          <a:p>
            <a:pPr>
              <a:spcBef>
                <a:spcPct val="50000"/>
              </a:spcBef>
            </a:pPr>
            <a:r>
              <a:rPr lang="en-US" b="1"/>
              <a:t>Xml Document And Corresponding DTD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August 2006	</a:t>
            </a:r>
          </a:p>
        </p:txBody>
      </p:sp>
      <p:sp>
        <p:nvSpPr>
          <p:cNvPr id="6" name="Slide Number Placeholder 5"/>
          <p:cNvSpPr>
            <a:spLocks noGrp="1"/>
          </p:cNvSpPr>
          <p:nvPr>
            <p:ph type="sldNum" sz="quarter" idx="12"/>
          </p:nvPr>
        </p:nvSpPr>
        <p:spPr/>
        <p:txBody>
          <a:bodyPr/>
          <a:lstStyle/>
          <a:p>
            <a:fld id="{B5E92C9A-D65D-4B39-BD84-D26053C8A192}" type="slidenum">
              <a:rPr lang="en-US"/>
              <a:pPr/>
              <a:t>3</a:t>
            </a:fld>
            <a:endParaRPr lang="en-US"/>
          </a:p>
        </p:txBody>
      </p:sp>
      <p:sp>
        <p:nvSpPr>
          <p:cNvPr id="27650" name="Rectangle 2"/>
          <p:cNvSpPr>
            <a:spLocks noGrp="1" noChangeArrowheads="1"/>
          </p:cNvSpPr>
          <p:nvPr>
            <p:ph type="title"/>
          </p:nvPr>
        </p:nvSpPr>
        <p:spPr>
          <a:xfrm>
            <a:off x="457200" y="314325"/>
            <a:ext cx="8229600" cy="428625"/>
          </a:xfrm>
        </p:spPr>
        <p:txBody>
          <a:bodyPr/>
          <a:lstStyle/>
          <a:p>
            <a:r>
              <a:rPr lang="en-US" altLang="en-US" sz="2000"/>
              <a:t>Markup Language Fundamentals</a:t>
            </a:r>
          </a:p>
        </p:txBody>
      </p:sp>
      <p:sp>
        <p:nvSpPr>
          <p:cNvPr id="27651" name="Rectangle 3"/>
          <p:cNvSpPr>
            <a:spLocks noGrp="1" noChangeArrowheads="1"/>
          </p:cNvSpPr>
          <p:nvPr>
            <p:ph type="body" idx="1"/>
          </p:nvPr>
        </p:nvSpPr>
        <p:spPr/>
        <p:txBody>
          <a:bodyPr/>
          <a:lstStyle/>
          <a:p>
            <a:r>
              <a:rPr lang="en-US" altLang="en-US" sz="1800"/>
              <a:t>A “markup language” is a set of rules that define the structure of a document</a:t>
            </a:r>
            <a:br>
              <a:rPr lang="en-US" altLang="en-US" sz="1800"/>
            </a:br>
            <a:r>
              <a:rPr lang="en-US" altLang="en-US" sz="1800"/>
              <a:t/>
            </a:r>
            <a:br>
              <a:rPr lang="en-US" altLang="en-US" sz="1800"/>
            </a:br>
            <a:endParaRPr lang="en-US" altLang="en-US" sz="1800"/>
          </a:p>
          <a:p>
            <a:r>
              <a:rPr lang="en-US" altLang="en-US" sz="1800"/>
              <a:t>Programs, or applications, are used to interpret documents containing markup</a:t>
            </a:r>
            <a:br>
              <a:rPr lang="en-US" altLang="en-US" sz="1800"/>
            </a:br>
            <a:r>
              <a:rPr lang="en-US" altLang="en-US" sz="1800"/>
              <a:t/>
            </a:r>
            <a:br>
              <a:rPr lang="en-US" altLang="en-US" sz="1800"/>
            </a:br>
            <a:endParaRPr lang="en-US" altLang="en-US" sz="1800"/>
          </a:p>
          <a:p>
            <a:r>
              <a:rPr lang="en-US" altLang="en-US" sz="1800"/>
              <a:t>Some applications contain rules and instructions that can produce documents that can only be interpreted by that application – this is known as a “proprietary” format</a:t>
            </a:r>
            <a:br>
              <a:rPr lang="en-US" altLang="en-US" sz="1800"/>
            </a:br>
            <a:r>
              <a:rPr lang="en-US" altLang="en-US" sz="1800"/>
              <a:t/>
            </a:r>
            <a:br>
              <a:rPr lang="en-US" altLang="en-US" sz="1800"/>
            </a:br>
            <a:endParaRPr lang="en-US" altLang="en-US" sz="1800"/>
          </a:p>
          <a:p>
            <a:r>
              <a:rPr lang="en-US" altLang="en-US" sz="1800"/>
              <a:t>XML documents are “portable” because they can be interpreted by many different applications</a:t>
            </a:r>
          </a:p>
          <a:p>
            <a:pPr>
              <a:buFontTx/>
              <a:buNone/>
            </a:pPr>
            <a:endParaRPr lang="en-US" altLang="en-US" sz="180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XML Schema</a:t>
            </a:r>
          </a:p>
        </p:txBody>
      </p:sp>
      <p:sp>
        <p:nvSpPr>
          <p:cNvPr id="11267" name="Rectangle 3"/>
          <p:cNvSpPr>
            <a:spLocks noGrp="1" noChangeArrowheads="1"/>
          </p:cNvSpPr>
          <p:nvPr>
            <p:ph idx="1"/>
          </p:nvPr>
        </p:nvSpPr>
        <p:spPr>
          <a:xfrm>
            <a:off x="914400" y="1600200"/>
            <a:ext cx="7772400" cy="609600"/>
          </a:xfrm>
        </p:spPr>
        <p:txBody>
          <a:bodyPr/>
          <a:lstStyle/>
          <a:p>
            <a:r>
              <a:rPr lang="en-US"/>
              <a:t>Serves same purpose as database schema</a:t>
            </a:r>
          </a:p>
        </p:txBody>
      </p:sp>
      <p:sp>
        <p:nvSpPr>
          <p:cNvPr id="11268" name="Rectangle 4"/>
          <p:cNvSpPr>
            <a:spLocks noChangeArrowheads="1"/>
          </p:cNvSpPr>
          <p:nvPr/>
        </p:nvSpPr>
        <p:spPr bwMode="auto">
          <a:xfrm>
            <a:off x="914400" y="2057400"/>
            <a:ext cx="7772400" cy="609600"/>
          </a:xfrm>
          <a:prstGeom prst="rect">
            <a:avLst/>
          </a:prstGeom>
          <a:noFill/>
          <a:ln w="9525">
            <a:noFill/>
            <a:miter lim="800000"/>
            <a:headEnd/>
            <a:tailEnd/>
          </a:ln>
          <a:effectLst/>
        </p:spPr>
        <p:txBody>
          <a:bodyPr/>
          <a:lstStyle/>
          <a:p>
            <a:pPr marL="342900" indent="-342900">
              <a:spcBef>
                <a:spcPct val="20000"/>
              </a:spcBef>
              <a:buClr>
                <a:schemeClr val="folHlink"/>
              </a:buClr>
              <a:buSzPct val="90000"/>
              <a:buFont typeface="Wingdings" pitchFamily="2" charset="2"/>
              <a:buChar char="n"/>
            </a:pPr>
            <a:r>
              <a:rPr lang="en-US" sz="2800"/>
              <a:t>Schemas are written in XML</a:t>
            </a:r>
          </a:p>
        </p:txBody>
      </p:sp>
      <p:sp>
        <p:nvSpPr>
          <p:cNvPr id="11270" name="Rectangle 6"/>
          <p:cNvSpPr>
            <a:spLocks noChangeArrowheads="1"/>
          </p:cNvSpPr>
          <p:nvPr/>
        </p:nvSpPr>
        <p:spPr bwMode="auto">
          <a:xfrm>
            <a:off x="914400" y="2590800"/>
            <a:ext cx="7772400" cy="609600"/>
          </a:xfrm>
          <a:prstGeom prst="rect">
            <a:avLst/>
          </a:prstGeom>
          <a:noFill/>
          <a:ln w="9525">
            <a:noFill/>
            <a:miter lim="800000"/>
            <a:headEnd/>
            <a:tailEnd/>
          </a:ln>
          <a:effectLst/>
        </p:spPr>
        <p:txBody>
          <a:bodyPr/>
          <a:lstStyle/>
          <a:p>
            <a:pPr marL="342900" indent="-342900">
              <a:spcBef>
                <a:spcPct val="20000"/>
              </a:spcBef>
              <a:buClr>
                <a:schemeClr val="folHlink"/>
              </a:buClr>
              <a:buSzPct val="90000"/>
              <a:buFont typeface="Wingdings" pitchFamily="2" charset="2"/>
              <a:buChar char="n"/>
            </a:pPr>
            <a:r>
              <a:rPr lang="en-US" sz="2800"/>
              <a:t>Set of pre-defined simple types (such as string, integer)</a:t>
            </a:r>
          </a:p>
        </p:txBody>
      </p:sp>
      <p:sp>
        <p:nvSpPr>
          <p:cNvPr id="11271" name="Rectangle 7"/>
          <p:cNvSpPr>
            <a:spLocks noChangeArrowheads="1"/>
          </p:cNvSpPr>
          <p:nvPr/>
        </p:nvSpPr>
        <p:spPr bwMode="auto">
          <a:xfrm>
            <a:off x="914400" y="3581400"/>
            <a:ext cx="7772400" cy="609600"/>
          </a:xfrm>
          <a:prstGeom prst="rect">
            <a:avLst/>
          </a:prstGeom>
          <a:noFill/>
          <a:ln w="9525">
            <a:noFill/>
            <a:miter lim="800000"/>
            <a:headEnd/>
            <a:tailEnd/>
          </a:ln>
          <a:effectLst/>
        </p:spPr>
        <p:txBody>
          <a:bodyPr/>
          <a:lstStyle/>
          <a:p>
            <a:pPr marL="342900" indent="-342900">
              <a:spcBef>
                <a:spcPct val="20000"/>
              </a:spcBef>
              <a:buClr>
                <a:schemeClr val="folHlink"/>
              </a:buClr>
              <a:buSzPct val="90000"/>
              <a:buFont typeface="Wingdings" pitchFamily="2" charset="2"/>
              <a:buChar char="n"/>
            </a:pPr>
            <a:r>
              <a:rPr lang="en-US" sz="2800"/>
              <a:t>Allows creation of user-defined complex</a:t>
            </a:r>
          </a:p>
          <a:p>
            <a:pPr marL="342900" indent="-342900">
              <a:spcBef>
                <a:spcPct val="20000"/>
              </a:spcBef>
              <a:buClr>
                <a:schemeClr val="folHlink"/>
              </a:buClr>
              <a:buSzPct val="90000"/>
              <a:buFont typeface="Wingdings" pitchFamily="2" charset="2"/>
              <a:buNone/>
            </a:pPr>
            <a:r>
              <a:rPr lang="en-US" sz="2800"/>
              <a:t>   types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8">
                                            <p:txEl>
                                              <p:pRg st="0" end="0"/>
                                            </p:txEl>
                                          </p:spTgt>
                                        </p:tgtEl>
                                        <p:attrNameLst>
                                          <p:attrName>style.visibility</p:attrName>
                                        </p:attrNameLst>
                                      </p:cBhvr>
                                      <p:to>
                                        <p:strVal val="visible"/>
                                      </p:to>
                                    </p:set>
                                    <p:anim calcmode="lin" valueType="num">
                                      <p:cBhvr additive="base">
                                        <p:cTn id="13" dur="500" fill="hold"/>
                                        <p:tgtEl>
                                          <p:spTgt spid="1126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70">
                                            <p:txEl>
                                              <p:pRg st="0" end="0"/>
                                            </p:txEl>
                                          </p:spTgt>
                                        </p:tgtEl>
                                        <p:attrNameLst>
                                          <p:attrName>style.visibility</p:attrName>
                                        </p:attrNameLst>
                                      </p:cBhvr>
                                      <p:to>
                                        <p:strVal val="visible"/>
                                      </p:to>
                                    </p:set>
                                    <p:anim calcmode="lin" valueType="num">
                                      <p:cBhvr additive="base">
                                        <p:cTn id="19" dur="500" fill="hold"/>
                                        <p:tgtEl>
                                          <p:spTgt spid="1127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71">
                                            <p:txEl>
                                              <p:pRg st="0" end="0"/>
                                            </p:txEl>
                                          </p:spTgt>
                                        </p:tgtEl>
                                        <p:attrNameLst>
                                          <p:attrName>style.visibility</p:attrName>
                                        </p:attrNameLst>
                                      </p:cBhvr>
                                      <p:to>
                                        <p:strVal val="visible"/>
                                      </p:to>
                                    </p:set>
                                    <p:anim calcmode="lin" valueType="num">
                                      <p:cBhvr additive="base">
                                        <p:cTn id="25" dur="500" fill="hold"/>
                                        <p:tgtEl>
                                          <p:spTgt spid="1127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271">
                                            <p:txEl>
                                              <p:pRg st="1" end="1"/>
                                            </p:txEl>
                                          </p:spTgt>
                                        </p:tgtEl>
                                        <p:attrNameLst>
                                          <p:attrName>style.visibility</p:attrName>
                                        </p:attrNameLst>
                                      </p:cBhvr>
                                      <p:to>
                                        <p:strVal val="visible"/>
                                      </p:to>
                                    </p:set>
                                    <p:anim calcmode="lin" valueType="num">
                                      <p:cBhvr additive="base">
                                        <p:cTn id="31" dur="500" fill="hold"/>
                                        <p:tgtEl>
                                          <p:spTgt spid="11271">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7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11268" grpId="0" build="p"/>
      <p:bldP spid="11270" grpId="0" build="p"/>
      <p:bldP spid="1127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XML Schema</a:t>
            </a:r>
          </a:p>
        </p:txBody>
      </p:sp>
      <p:sp>
        <p:nvSpPr>
          <p:cNvPr id="12291" name="Rectangle 3"/>
          <p:cNvSpPr>
            <a:spLocks noGrp="1" noChangeArrowheads="1"/>
          </p:cNvSpPr>
          <p:nvPr>
            <p:ph idx="1"/>
          </p:nvPr>
        </p:nvSpPr>
        <p:spPr>
          <a:xfrm>
            <a:off x="990600" y="1524000"/>
            <a:ext cx="7772400" cy="457200"/>
          </a:xfrm>
        </p:spPr>
        <p:txBody>
          <a:bodyPr/>
          <a:lstStyle/>
          <a:p>
            <a:r>
              <a:rPr lang="en-US" sz="1800" b="1"/>
              <a:t>RDBMS Schema   (s_id integer, s_name string, s_status string)</a:t>
            </a:r>
            <a:r>
              <a:rPr lang="en-US" sz="2400"/>
              <a:t> </a:t>
            </a:r>
          </a:p>
          <a:p>
            <a:endParaRPr lang="en-US" sz="2400"/>
          </a:p>
        </p:txBody>
      </p:sp>
      <p:sp>
        <p:nvSpPr>
          <p:cNvPr id="12292" name="Rectangle 4"/>
          <p:cNvSpPr>
            <a:spLocks noChangeArrowheads="1"/>
          </p:cNvSpPr>
          <p:nvPr/>
        </p:nvSpPr>
        <p:spPr bwMode="auto">
          <a:xfrm>
            <a:off x="228600" y="2895600"/>
            <a:ext cx="4419600" cy="3581400"/>
          </a:xfrm>
          <a:prstGeom prst="rect">
            <a:avLst/>
          </a:prstGeom>
          <a:noFill/>
          <a:ln w="9525">
            <a:noFill/>
            <a:miter lim="800000"/>
            <a:headEnd/>
            <a:tailEnd/>
          </a:ln>
          <a:effectLst/>
        </p:spPr>
        <p:txBody>
          <a:bodyPr/>
          <a:lstStyle/>
          <a:p>
            <a:pPr marL="342900" indent="-342900">
              <a:spcBef>
                <a:spcPct val="20000"/>
              </a:spcBef>
              <a:buClr>
                <a:schemeClr val="folHlink"/>
              </a:buClr>
              <a:buSzPct val="90000"/>
              <a:buFont typeface="Wingdings" pitchFamily="2" charset="2"/>
              <a:buNone/>
            </a:pPr>
            <a:endParaRPr lang="en-US" sz="2800"/>
          </a:p>
        </p:txBody>
      </p:sp>
      <p:sp>
        <p:nvSpPr>
          <p:cNvPr id="12294" name="Rectangle 6"/>
          <p:cNvSpPr>
            <a:spLocks noChangeArrowheads="1"/>
          </p:cNvSpPr>
          <p:nvPr/>
        </p:nvSpPr>
        <p:spPr bwMode="auto">
          <a:xfrm>
            <a:off x="609600" y="2057400"/>
            <a:ext cx="2895600" cy="3810000"/>
          </a:xfrm>
          <a:prstGeom prst="rect">
            <a:avLst/>
          </a:prstGeom>
          <a:noFill/>
          <a:ln w="9525">
            <a:noFill/>
            <a:miter lim="800000"/>
            <a:headEnd/>
            <a:tailEnd/>
          </a:ln>
          <a:effectLst/>
        </p:spPr>
        <p:txBody>
          <a:bodyPr/>
          <a:lstStyle/>
          <a:p>
            <a:pPr marL="342900" indent="-342900">
              <a:spcBef>
                <a:spcPct val="20000"/>
              </a:spcBef>
              <a:buClr>
                <a:schemeClr val="folHlink"/>
              </a:buClr>
              <a:buSzPct val="90000"/>
              <a:buFont typeface="Wingdings" pitchFamily="2" charset="2"/>
              <a:buNone/>
            </a:pPr>
            <a:endParaRPr lang="en-US" sz="2000"/>
          </a:p>
          <a:p>
            <a:pPr marL="342900" indent="-342900">
              <a:spcBef>
                <a:spcPct val="20000"/>
              </a:spcBef>
              <a:buClr>
                <a:schemeClr val="folHlink"/>
              </a:buClr>
              <a:buSzPct val="90000"/>
              <a:buFont typeface="Wingdings" pitchFamily="2" charset="2"/>
              <a:buNone/>
            </a:pPr>
            <a:r>
              <a:rPr lang="en-US" sz="2000"/>
              <a:t>&lt;Students&gt;</a:t>
            </a:r>
          </a:p>
          <a:p>
            <a:pPr marL="342900" indent="-342900">
              <a:spcBef>
                <a:spcPct val="20000"/>
              </a:spcBef>
              <a:buClr>
                <a:schemeClr val="folHlink"/>
              </a:buClr>
              <a:buSzPct val="90000"/>
              <a:buFont typeface="Wingdings" pitchFamily="2" charset="2"/>
              <a:buNone/>
            </a:pPr>
            <a:r>
              <a:rPr lang="en-US" sz="2000"/>
              <a:t>&lt;Student id=“p1”&gt;</a:t>
            </a:r>
          </a:p>
          <a:p>
            <a:pPr marL="342900" indent="-342900">
              <a:spcBef>
                <a:spcPct val="20000"/>
              </a:spcBef>
              <a:buClr>
                <a:schemeClr val="folHlink"/>
              </a:buClr>
              <a:buSzPct val="90000"/>
              <a:buFont typeface="Wingdings" pitchFamily="2" charset="2"/>
              <a:buNone/>
            </a:pPr>
            <a:r>
              <a:rPr lang="en-US" sz="2000"/>
              <a:t>&lt;Name&gt;Allan&lt;/Name&gt;</a:t>
            </a:r>
          </a:p>
          <a:p>
            <a:pPr marL="342900" indent="-342900">
              <a:spcBef>
                <a:spcPct val="20000"/>
              </a:spcBef>
              <a:buClr>
                <a:schemeClr val="folHlink"/>
              </a:buClr>
              <a:buSzPct val="90000"/>
              <a:buFont typeface="Wingdings" pitchFamily="2" charset="2"/>
              <a:buNone/>
            </a:pPr>
            <a:r>
              <a:rPr lang="en-US" sz="2000"/>
              <a:t>&lt;Age&gt;62&lt;/Age&gt;</a:t>
            </a:r>
          </a:p>
          <a:p>
            <a:pPr marL="342900" indent="-342900">
              <a:spcBef>
                <a:spcPct val="20000"/>
              </a:spcBef>
              <a:buClr>
                <a:schemeClr val="folHlink"/>
              </a:buClr>
              <a:buSzPct val="90000"/>
              <a:buFont typeface="Wingdings" pitchFamily="2" charset="2"/>
              <a:buNone/>
            </a:pPr>
            <a:r>
              <a:rPr lang="en-US" sz="2000"/>
              <a:t>&lt;Email&gt;allan@abc.com</a:t>
            </a:r>
          </a:p>
          <a:p>
            <a:pPr marL="342900" indent="-342900">
              <a:spcBef>
                <a:spcPct val="20000"/>
              </a:spcBef>
              <a:buClr>
                <a:schemeClr val="folHlink"/>
              </a:buClr>
              <a:buSzPct val="90000"/>
              <a:buFont typeface="Wingdings" pitchFamily="2" charset="2"/>
              <a:buNone/>
            </a:pPr>
            <a:r>
              <a:rPr lang="en-US" sz="2000"/>
              <a:t>&lt;/Email&gt;</a:t>
            </a:r>
          </a:p>
          <a:p>
            <a:pPr marL="342900" indent="-342900">
              <a:spcBef>
                <a:spcPct val="20000"/>
              </a:spcBef>
              <a:buClr>
                <a:schemeClr val="folHlink"/>
              </a:buClr>
              <a:buSzPct val="90000"/>
              <a:buFont typeface="Wingdings" pitchFamily="2" charset="2"/>
              <a:buNone/>
            </a:pPr>
            <a:r>
              <a:rPr lang="en-US" sz="2000"/>
              <a:t>&lt;/Student&gt;</a:t>
            </a:r>
          </a:p>
          <a:p>
            <a:pPr marL="342900" indent="-342900">
              <a:spcBef>
                <a:spcPct val="20000"/>
              </a:spcBef>
              <a:buClr>
                <a:schemeClr val="folHlink"/>
              </a:buClr>
              <a:buSzPct val="90000"/>
              <a:buFont typeface="Wingdings" pitchFamily="2" charset="2"/>
              <a:buNone/>
            </a:pPr>
            <a:r>
              <a:rPr lang="en-US" sz="2000"/>
              <a:t>&lt;/Students&gt;</a:t>
            </a:r>
          </a:p>
        </p:txBody>
      </p:sp>
      <p:sp>
        <p:nvSpPr>
          <p:cNvPr id="12295" name="Rectangle 7"/>
          <p:cNvSpPr>
            <a:spLocks noChangeArrowheads="1"/>
          </p:cNvSpPr>
          <p:nvPr/>
        </p:nvSpPr>
        <p:spPr bwMode="auto">
          <a:xfrm>
            <a:off x="990600" y="1828800"/>
            <a:ext cx="7772400" cy="533400"/>
          </a:xfrm>
          <a:prstGeom prst="rect">
            <a:avLst/>
          </a:prstGeom>
          <a:noFill/>
          <a:ln w="9525">
            <a:noFill/>
            <a:miter lim="800000"/>
            <a:headEnd/>
            <a:tailEnd/>
          </a:ln>
          <a:effectLst/>
        </p:spPr>
        <p:txBody>
          <a:bodyPr/>
          <a:lstStyle/>
          <a:p>
            <a:pPr marL="342900" indent="-342900">
              <a:spcBef>
                <a:spcPct val="20000"/>
              </a:spcBef>
              <a:buClr>
                <a:schemeClr val="folHlink"/>
              </a:buClr>
              <a:buSzPct val="90000"/>
              <a:buFont typeface="Wingdings" pitchFamily="2" charset="2"/>
              <a:buChar char="n"/>
            </a:pPr>
            <a:r>
              <a:rPr lang="en-US" b="1"/>
              <a:t>XMLSchema</a:t>
            </a:r>
          </a:p>
          <a:p>
            <a:pPr marL="342900" indent="-342900">
              <a:spcBef>
                <a:spcPct val="20000"/>
              </a:spcBef>
              <a:buClr>
                <a:schemeClr val="folHlink"/>
              </a:buClr>
              <a:buSzPct val="90000"/>
              <a:buFont typeface="Wingdings" pitchFamily="2" charset="2"/>
              <a:buNone/>
            </a:pPr>
            <a:r>
              <a:rPr lang="en-US" sz="2800"/>
              <a:t>   </a:t>
            </a:r>
          </a:p>
        </p:txBody>
      </p:sp>
      <p:sp>
        <p:nvSpPr>
          <p:cNvPr id="12296" name="Rectangle 8"/>
          <p:cNvSpPr>
            <a:spLocks noChangeArrowheads="1"/>
          </p:cNvSpPr>
          <p:nvPr/>
        </p:nvSpPr>
        <p:spPr bwMode="auto">
          <a:xfrm>
            <a:off x="3810000" y="2057400"/>
            <a:ext cx="5486400" cy="2590800"/>
          </a:xfrm>
          <a:prstGeom prst="rect">
            <a:avLst/>
          </a:prstGeom>
          <a:noFill/>
          <a:ln w="9525">
            <a:noFill/>
            <a:miter lim="800000"/>
            <a:headEnd/>
            <a:tailEnd/>
          </a:ln>
          <a:effectLst/>
        </p:spPr>
        <p:txBody>
          <a:bodyPr/>
          <a:lstStyle/>
          <a:p>
            <a:pPr marL="342900" indent="-342900">
              <a:spcBef>
                <a:spcPct val="20000"/>
              </a:spcBef>
              <a:buClr>
                <a:schemeClr val="folHlink"/>
              </a:buClr>
              <a:buSzPct val="90000"/>
              <a:buFont typeface="Wingdings" pitchFamily="2" charset="2"/>
              <a:buNone/>
            </a:pPr>
            <a:endParaRPr lang="en-US"/>
          </a:p>
          <a:p>
            <a:pPr marL="342900" indent="-342900">
              <a:spcBef>
                <a:spcPct val="20000"/>
              </a:spcBef>
              <a:buClr>
                <a:schemeClr val="folHlink"/>
              </a:buClr>
              <a:buSzPct val="90000"/>
              <a:buFont typeface="Wingdings" pitchFamily="2" charset="2"/>
              <a:buNone/>
            </a:pPr>
            <a:r>
              <a:rPr lang="en-US" sz="2000"/>
              <a:t>&lt;xs:schema&gt;</a:t>
            </a:r>
          </a:p>
          <a:p>
            <a:pPr marL="342900" indent="-342900">
              <a:spcBef>
                <a:spcPct val="20000"/>
              </a:spcBef>
              <a:buClr>
                <a:schemeClr val="folHlink"/>
              </a:buClr>
              <a:buSzPct val="90000"/>
              <a:buFont typeface="Wingdings" pitchFamily="2" charset="2"/>
              <a:buNone/>
            </a:pPr>
            <a:r>
              <a:rPr lang="en-US" sz="2000"/>
              <a:t>&lt;xs:complexType name = “StudnetType”&gt;</a:t>
            </a:r>
          </a:p>
          <a:p>
            <a:pPr marL="342900" indent="-342900">
              <a:spcBef>
                <a:spcPct val="20000"/>
              </a:spcBef>
              <a:buClr>
                <a:schemeClr val="folHlink"/>
              </a:buClr>
              <a:buSzPct val="90000"/>
              <a:buFont typeface="Wingdings" pitchFamily="2" charset="2"/>
              <a:buNone/>
            </a:pPr>
            <a:r>
              <a:rPr lang="en-US" sz="2000"/>
              <a:t>&lt;xs:attribute name=“id” type=“xs:string” /&gt;</a:t>
            </a:r>
          </a:p>
          <a:p>
            <a:pPr marL="342900" indent="-342900">
              <a:spcBef>
                <a:spcPct val="20000"/>
              </a:spcBef>
              <a:buClr>
                <a:schemeClr val="folHlink"/>
              </a:buClr>
              <a:buSzPct val="90000"/>
              <a:buFont typeface="Wingdings" pitchFamily="2" charset="2"/>
              <a:buNone/>
            </a:pPr>
            <a:r>
              <a:rPr lang="en-US" sz="2000"/>
              <a:t>&lt;xs:element name=“Name” type=“xs:string /&gt;</a:t>
            </a:r>
          </a:p>
          <a:p>
            <a:pPr marL="342900" indent="-342900">
              <a:spcBef>
                <a:spcPct val="20000"/>
              </a:spcBef>
              <a:buClr>
                <a:schemeClr val="folHlink"/>
              </a:buClr>
              <a:buSzPct val="90000"/>
              <a:buFont typeface="Wingdings" pitchFamily="2" charset="2"/>
              <a:buNone/>
            </a:pPr>
            <a:r>
              <a:rPr lang="en-US" sz="2000"/>
              <a:t>&lt;xs:element name=“Age” type=“xs:integer” /&gt;</a:t>
            </a:r>
          </a:p>
          <a:p>
            <a:pPr marL="342900" indent="-342900">
              <a:spcBef>
                <a:spcPct val="20000"/>
              </a:spcBef>
              <a:buClr>
                <a:schemeClr val="folHlink"/>
              </a:buClr>
              <a:buSzPct val="90000"/>
              <a:buFont typeface="Wingdings" pitchFamily="2" charset="2"/>
              <a:buNone/>
            </a:pPr>
            <a:r>
              <a:rPr lang="en-US" sz="2000"/>
              <a:t>&lt;xs:element name=“Email” type=“xs:string” /&gt;</a:t>
            </a:r>
          </a:p>
          <a:p>
            <a:pPr marL="342900" indent="-342900">
              <a:spcBef>
                <a:spcPct val="20000"/>
              </a:spcBef>
              <a:buClr>
                <a:schemeClr val="folHlink"/>
              </a:buClr>
              <a:buSzPct val="90000"/>
              <a:buFont typeface="Wingdings" pitchFamily="2" charset="2"/>
              <a:buNone/>
            </a:pPr>
            <a:r>
              <a:rPr lang="en-US" sz="2000"/>
              <a:t>&lt;/xs:complexType&gt;</a:t>
            </a:r>
          </a:p>
          <a:p>
            <a:pPr marL="342900" indent="-342900">
              <a:spcBef>
                <a:spcPct val="20000"/>
              </a:spcBef>
              <a:buClr>
                <a:schemeClr val="folHlink"/>
              </a:buClr>
              <a:buSzPct val="90000"/>
              <a:buFont typeface="Wingdings" pitchFamily="2" charset="2"/>
              <a:buNone/>
            </a:pPr>
            <a:r>
              <a:rPr lang="en-US" sz="2000"/>
              <a:t>&lt;xs:element name=“Student” type=“StudentType” /&gt;</a:t>
            </a:r>
          </a:p>
          <a:p>
            <a:pPr marL="342900" indent="-342900">
              <a:spcBef>
                <a:spcPct val="20000"/>
              </a:spcBef>
              <a:buClr>
                <a:schemeClr val="folHlink"/>
              </a:buClr>
              <a:buSzPct val="90000"/>
              <a:buFont typeface="Wingdings" pitchFamily="2" charset="2"/>
              <a:buNone/>
            </a:pPr>
            <a:r>
              <a:rPr lang="en-US" sz="2000"/>
              <a:t>&lt;/xs:schema&gt;</a:t>
            </a:r>
          </a:p>
        </p:txBody>
      </p:sp>
      <p:sp>
        <p:nvSpPr>
          <p:cNvPr id="12297" name="Rectangle 9"/>
          <p:cNvSpPr>
            <a:spLocks noChangeArrowheads="1"/>
          </p:cNvSpPr>
          <p:nvPr/>
        </p:nvSpPr>
        <p:spPr bwMode="auto">
          <a:xfrm>
            <a:off x="533400" y="5715000"/>
            <a:ext cx="7772400" cy="533400"/>
          </a:xfrm>
          <a:prstGeom prst="rect">
            <a:avLst/>
          </a:prstGeom>
          <a:noFill/>
          <a:ln w="9525">
            <a:noFill/>
            <a:miter lim="800000"/>
            <a:headEnd/>
            <a:tailEnd/>
          </a:ln>
          <a:effectLst/>
        </p:spPr>
        <p:txBody>
          <a:bodyPr/>
          <a:lstStyle/>
          <a:p>
            <a:pPr marL="342900" indent="-342900">
              <a:spcBef>
                <a:spcPct val="20000"/>
              </a:spcBef>
              <a:buClr>
                <a:schemeClr val="folHlink"/>
              </a:buClr>
              <a:buSzPct val="90000"/>
              <a:buFont typeface="Wingdings" pitchFamily="2" charset="2"/>
              <a:buNone/>
            </a:pPr>
            <a:r>
              <a:rPr lang="en-US" b="1" i="1" dirty="0"/>
              <a:t>XML Document and Schema</a:t>
            </a:r>
          </a:p>
          <a:p>
            <a:pPr marL="342900" indent="-342900">
              <a:spcBef>
                <a:spcPct val="20000"/>
              </a:spcBef>
              <a:buClr>
                <a:schemeClr val="folHlink"/>
              </a:buClr>
              <a:buSzPct val="90000"/>
              <a:buFont typeface="Wingdings" pitchFamily="2" charset="2"/>
              <a:buNone/>
            </a:pPr>
            <a:r>
              <a:rPr lang="en-US" sz="2800" dirty="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XML Query Languages</a:t>
            </a:r>
          </a:p>
        </p:txBody>
      </p:sp>
      <p:sp>
        <p:nvSpPr>
          <p:cNvPr id="13315" name="Rectangle 3"/>
          <p:cNvSpPr>
            <a:spLocks noGrp="1" noChangeArrowheads="1"/>
          </p:cNvSpPr>
          <p:nvPr>
            <p:ph idx="1"/>
          </p:nvPr>
        </p:nvSpPr>
        <p:spPr/>
        <p:txBody>
          <a:bodyPr/>
          <a:lstStyle/>
          <a:p>
            <a:r>
              <a:rPr lang="en-US"/>
              <a:t> Requirement</a:t>
            </a:r>
          </a:p>
          <a:p>
            <a:pPr>
              <a:buFont typeface="Wingdings" pitchFamily="2" charset="2"/>
              <a:buNone/>
            </a:pPr>
            <a:r>
              <a:rPr lang="en-US"/>
              <a:t>    Same functionality as database query languages (such as SQL) to process Web data</a:t>
            </a:r>
          </a:p>
          <a:p>
            <a:r>
              <a:rPr lang="en-US"/>
              <a:t> Advantages</a:t>
            </a:r>
          </a:p>
          <a:p>
            <a:r>
              <a:rPr lang="en-US"/>
              <a:t> Query selective portions of the document (no need to transport entire document)</a:t>
            </a:r>
          </a:p>
          <a:p>
            <a:r>
              <a:rPr lang="en-US"/>
              <a:t> Smaller data size mean lesser  communication cost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XQuery</a:t>
            </a:r>
          </a:p>
        </p:txBody>
      </p:sp>
      <p:sp>
        <p:nvSpPr>
          <p:cNvPr id="14339" name="Rectangle 3"/>
          <p:cNvSpPr>
            <a:spLocks noGrp="1" noChangeArrowheads="1"/>
          </p:cNvSpPr>
          <p:nvPr>
            <p:ph idx="1"/>
          </p:nvPr>
        </p:nvSpPr>
        <p:spPr/>
        <p:txBody>
          <a:bodyPr/>
          <a:lstStyle/>
          <a:p>
            <a:r>
              <a:rPr lang="en-US" dirty="0" err="1"/>
              <a:t>XQuery</a:t>
            </a:r>
            <a:r>
              <a:rPr lang="en-US" dirty="0"/>
              <a:t> to XML is same as SQL to</a:t>
            </a:r>
          </a:p>
          <a:p>
            <a:pPr>
              <a:buFont typeface="Wingdings" pitchFamily="2" charset="2"/>
              <a:buNone/>
            </a:pPr>
            <a:r>
              <a:rPr lang="en-US" dirty="0"/>
              <a:t>    RDBMS</a:t>
            </a:r>
          </a:p>
          <a:p>
            <a:r>
              <a:rPr lang="en-US" dirty="0"/>
              <a:t> Most databases supports </a:t>
            </a:r>
            <a:r>
              <a:rPr lang="en-US" dirty="0" err="1"/>
              <a:t>XQuery</a:t>
            </a:r>
            <a:r>
              <a:rPr lang="en-US" dirty="0"/>
              <a:t> </a:t>
            </a:r>
          </a:p>
          <a:p>
            <a:r>
              <a:rPr lang="en-US" dirty="0"/>
              <a:t> </a:t>
            </a:r>
            <a:r>
              <a:rPr lang="en-US" dirty="0" err="1"/>
              <a:t>XQuery</a:t>
            </a:r>
            <a:r>
              <a:rPr lang="en-US" dirty="0"/>
              <a:t> is built on </a:t>
            </a:r>
            <a:r>
              <a:rPr lang="en-US" dirty="0" err="1"/>
              <a:t>XPath</a:t>
            </a:r>
            <a:r>
              <a:rPr lang="en-US" dirty="0"/>
              <a:t> operators</a:t>
            </a:r>
          </a:p>
          <a:p>
            <a:pPr>
              <a:buFont typeface="Wingdings" pitchFamily="2" charset="2"/>
              <a:buNone/>
            </a:pPr>
            <a:r>
              <a:rPr lang="en-US" dirty="0"/>
              <a:t>    (</a:t>
            </a:r>
            <a:r>
              <a:rPr lang="en-US" dirty="0" err="1"/>
              <a:t>XPath</a:t>
            </a:r>
            <a:r>
              <a:rPr lang="en-US" dirty="0"/>
              <a:t> is a language that defines path</a:t>
            </a:r>
          </a:p>
          <a:p>
            <a:pPr>
              <a:buFont typeface="Wingdings" pitchFamily="2" charset="2"/>
              <a:buNone/>
            </a:pPr>
            <a:r>
              <a:rPr lang="en-US" dirty="0"/>
              <a:t>     expressions to locate document data)</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XPath Example</a:t>
            </a:r>
          </a:p>
        </p:txBody>
      </p:sp>
      <p:sp>
        <p:nvSpPr>
          <p:cNvPr id="15363" name="Rectangle 3"/>
          <p:cNvSpPr>
            <a:spLocks noGrp="1" noChangeArrowheads="1"/>
          </p:cNvSpPr>
          <p:nvPr>
            <p:ph idx="1"/>
          </p:nvPr>
        </p:nvSpPr>
        <p:spPr/>
        <p:txBody>
          <a:bodyPr>
            <a:normAutofit lnSpcReduction="10000"/>
          </a:bodyPr>
          <a:lstStyle/>
          <a:p>
            <a:pPr>
              <a:buFont typeface="Wingdings" pitchFamily="2" charset="2"/>
              <a:buNone/>
            </a:pPr>
            <a:r>
              <a:rPr lang="en-US" dirty="0"/>
              <a:t>&lt;Student id=“s1”&gt;</a:t>
            </a:r>
          </a:p>
          <a:p>
            <a:pPr>
              <a:buFont typeface="Wingdings" pitchFamily="2" charset="2"/>
              <a:buNone/>
            </a:pPr>
            <a:r>
              <a:rPr lang="en-US" dirty="0"/>
              <a:t>&lt;Name&gt;John&lt;/Name&gt;</a:t>
            </a:r>
          </a:p>
          <a:p>
            <a:pPr>
              <a:buFont typeface="Wingdings" pitchFamily="2" charset="2"/>
              <a:buNone/>
            </a:pPr>
            <a:r>
              <a:rPr lang="en-US" dirty="0"/>
              <a:t>&lt;Age&gt;22&lt;/Age&gt;</a:t>
            </a:r>
          </a:p>
          <a:p>
            <a:pPr>
              <a:buFont typeface="Wingdings" pitchFamily="2" charset="2"/>
              <a:buNone/>
            </a:pPr>
            <a:r>
              <a:rPr lang="en-US" dirty="0"/>
              <a:t>&lt;Email&gt;jhn@xyz.com&lt;/Email&gt;</a:t>
            </a:r>
          </a:p>
          <a:p>
            <a:pPr>
              <a:buFont typeface="Wingdings" pitchFamily="2" charset="2"/>
              <a:buNone/>
            </a:pPr>
            <a:r>
              <a:rPr lang="en-US" dirty="0"/>
              <a:t>&lt;/Student&gt;</a:t>
            </a:r>
          </a:p>
          <a:p>
            <a:pPr>
              <a:buFont typeface="Wingdings" pitchFamily="2" charset="2"/>
              <a:buNone/>
            </a:pPr>
            <a:r>
              <a:rPr lang="en-US" dirty="0" err="1"/>
              <a:t>XPath</a:t>
            </a:r>
            <a:r>
              <a:rPr lang="en-US" dirty="0"/>
              <a:t>: /Student[Name=“John”]/Email</a:t>
            </a:r>
          </a:p>
          <a:p>
            <a:pPr>
              <a:buFont typeface="Wingdings" pitchFamily="2" charset="2"/>
              <a:buNone/>
            </a:pPr>
            <a:r>
              <a:rPr lang="en-US" dirty="0"/>
              <a:t>Extracts: &lt;Email&gt; element with value “jhn@xyz.com”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Examples</a:t>
            </a:r>
          </a:p>
        </p:txBody>
      </p:sp>
      <p:sp>
        <p:nvSpPr>
          <p:cNvPr id="18435" name="Rectangle 3"/>
          <p:cNvSpPr>
            <a:spLocks noGrp="1" noChangeArrowheads="1"/>
          </p:cNvSpPr>
          <p:nvPr>
            <p:ph idx="1"/>
          </p:nvPr>
        </p:nvSpPr>
        <p:spPr/>
        <p:txBody>
          <a:bodyPr/>
          <a:lstStyle/>
          <a:p>
            <a:pPr>
              <a:lnSpc>
                <a:spcPct val="80000"/>
              </a:lnSpc>
              <a:buFont typeface="Wingdings" pitchFamily="2" charset="2"/>
              <a:buNone/>
            </a:pPr>
            <a:r>
              <a:rPr lang="en-US" sz="2000"/>
              <a:t>&lt;Patients&gt;</a:t>
            </a:r>
          </a:p>
          <a:p>
            <a:pPr>
              <a:lnSpc>
                <a:spcPct val="80000"/>
              </a:lnSpc>
              <a:buFont typeface="Wingdings" pitchFamily="2" charset="2"/>
              <a:buNone/>
            </a:pPr>
            <a:r>
              <a:rPr lang="en-US" sz="2000"/>
              <a:t>     &lt;Patient id=“p1”&gt;</a:t>
            </a:r>
          </a:p>
          <a:p>
            <a:pPr>
              <a:lnSpc>
                <a:spcPct val="80000"/>
              </a:lnSpc>
              <a:buFont typeface="Wingdings" pitchFamily="2" charset="2"/>
              <a:buNone/>
            </a:pPr>
            <a:r>
              <a:rPr lang="en-US" sz="2000"/>
              <a:t>		&lt;Name&gt;John&lt;/Name&gt;</a:t>
            </a:r>
          </a:p>
          <a:p>
            <a:pPr>
              <a:lnSpc>
                <a:spcPct val="80000"/>
              </a:lnSpc>
              <a:buFont typeface="Wingdings" pitchFamily="2" charset="2"/>
              <a:buNone/>
            </a:pPr>
            <a:r>
              <a:rPr lang="en-US" sz="2000"/>
              <a:t>		&lt;Address&gt;</a:t>
            </a:r>
          </a:p>
          <a:p>
            <a:pPr>
              <a:lnSpc>
                <a:spcPct val="80000"/>
              </a:lnSpc>
              <a:buFont typeface="Wingdings" pitchFamily="2" charset="2"/>
              <a:buNone/>
            </a:pPr>
            <a:r>
              <a:rPr lang="en-US" sz="2000"/>
              <a:t>			&lt;Street&gt;120 Northwestern Ave&lt;/Street&gt;</a:t>
            </a:r>
          </a:p>
          <a:p>
            <a:pPr>
              <a:lnSpc>
                <a:spcPct val="80000"/>
              </a:lnSpc>
              <a:buFont typeface="Wingdings" pitchFamily="2" charset="2"/>
              <a:buNone/>
            </a:pPr>
            <a:r>
              <a:rPr lang="en-US" sz="2000"/>
              <a:t>		&lt;/Address&gt;</a:t>
            </a:r>
          </a:p>
          <a:p>
            <a:pPr>
              <a:lnSpc>
                <a:spcPct val="80000"/>
              </a:lnSpc>
              <a:buFont typeface="Wingdings" pitchFamily="2" charset="2"/>
              <a:buNone/>
            </a:pPr>
            <a:r>
              <a:rPr lang="en-US" sz="2000"/>
              <a:t>	&lt;/Patient&gt;</a:t>
            </a:r>
          </a:p>
          <a:p>
            <a:pPr>
              <a:lnSpc>
                <a:spcPct val="80000"/>
              </a:lnSpc>
              <a:buFont typeface="Wingdings" pitchFamily="2" charset="2"/>
              <a:buNone/>
            </a:pPr>
            <a:r>
              <a:rPr lang="en-US" sz="2000"/>
              <a:t>	&lt;Patient id=“p2”&gt;</a:t>
            </a:r>
          </a:p>
          <a:p>
            <a:pPr>
              <a:lnSpc>
                <a:spcPct val="80000"/>
              </a:lnSpc>
              <a:buFont typeface="Wingdings" pitchFamily="2" charset="2"/>
              <a:buNone/>
            </a:pPr>
            <a:r>
              <a:rPr lang="en-US" sz="2000"/>
              <a:t>		&lt;Name&gt;Paul&lt;/Name&gt;</a:t>
            </a:r>
          </a:p>
          <a:p>
            <a:pPr>
              <a:lnSpc>
                <a:spcPct val="80000"/>
              </a:lnSpc>
              <a:buFont typeface="Wingdings" pitchFamily="2" charset="2"/>
              <a:buNone/>
            </a:pPr>
            <a:r>
              <a:rPr lang="en-US" sz="2000"/>
              <a:t>		&lt;Address&gt;</a:t>
            </a:r>
          </a:p>
          <a:p>
            <a:pPr>
              <a:lnSpc>
                <a:spcPct val="80000"/>
              </a:lnSpc>
              <a:buFont typeface="Wingdings" pitchFamily="2" charset="2"/>
              <a:buNone/>
            </a:pPr>
            <a:r>
              <a:rPr lang="en-US" sz="2000"/>
              <a:t>			&lt;Street&gt;120 N. Salisbury&lt;/Street&gt;</a:t>
            </a:r>
          </a:p>
          <a:p>
            <a:pPr>
              <a:lnSpc>
                <a:spcPct val="80000"/>
              </a:lnSpc>
              <a:buFont typeface="Wingdings" pitchFamily="2" charset="2"/>
              <a:buNone/>
            </a:pPr>
            <a:r>
              <a:rPr lang="en-US" sz="2000"/>
              <a:t>		&lt;/Address&gt;</a:t>
            </a:r>
          </a:p>
          <a:p>
            <a:pPr>
              <a:lnSpc>
                <a:spcPct val="80000"/>
              </a:lnSpc>
              <a:buFont typeface="Wingdings" pitchFamily="2" charset="2"/>
              <a:buNone/>
            </a:pPr>
            <a:r>
              <a:rPr lang="en-US" sz="2000"/>
              <a:t>	&lt;/Patient&gt;</a:t>
            </a:r>
          </a:p>
          <a:p>
            <a:pPr>
              <a:lnSpc>
                <a:spcPct val="80000"/>
              </a:lnSpc>
              <a:buFont typeface="Wingdings" pitchFamily="2" charset="2"/>
              <a:buNone/>
            </a:pPr>
            <a:r>
              <a:rPr lang="en-US" sz="2000"/>
              <a:t>&lt;/Patients&gt;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Tree Structure</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8601" y="1828800"/>
            <a:ext cx="4592770" cy="48006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4572000" y="1828800"/>
            <a:ext cx="43434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XML Parsing Example</a:t>
            </a:r>
            <a:endParaRPr lang="en-US" dirty="0"/>
          </a:p>
        </p:txBody>
      </p:sp>
      <p:sp>
        <p:nvSpPr>
          <p:cNvPr id="3" name="Content Placeholder 2"/>
          <p:cNvSpPr>
            <a:spLocks noGrp="1"/>
          </p:cNvSpPr>
          <p:nvPr>
            <p:ph idx="1"/>
          </p:nvPr>
        </p:nvSpPr>
        <p:spPr>
          <a:xfrm>
            <a:off x="457200" y="1295400"/>
            <a:ext cx="8305800" cy="5257800"/>
          </a:xfrm>
        </p:spPr>
        <p:txBody>
          <a:bodyPr>
            <a:normAutofit fontScale="85000" lnSpcReduction="10000"/>
          </a:bodyPr>
          <a:lstStyle/>
          <a:p>
            <a:pPr algn="just"/>
            <a:r>
              <a:rPr lang="en-US" dirty="0" smtClean="0"/>
              <a:t>All major browsers have a built-in XML parser to access and manipulate XML.</a:t>
            </a:r>
          </a:p>
          <a:p>
            <a:pPr algn="just"/>
            <a:r>
              <a:rPr lang="en-US" dirty="0" smtClean="0"/>
              <a:t>The XML DOM defines the properties and methods for accessing and editing XML.</a:t>
            </a:r>
          </a:p>
          <a:p>
            <a:pPr algn="just"/>
            <a:r>
              <a:rPr lang="en-US" dirty="0" smtClean="0"/>
              <a:t>However, before an XML document can be accessed, it must be loaded into an XML DOM object.</a:t>
            </a:r>
          </a:p>
          <a:p>
            <a:pPr algn="just"/>
            <a:r>
              <a:rPr lang="en-US" dirty="0" smtClean="0"/>
              <a:t>All modern browsers have a built-in XML parser that can convert text into an XML DOM object.</a:t>
            </a:r>
          </a:p>
          <a:p>
            <a:pPr algn="just"/>
            <a:r>
              <a:rPr lang="en-US" b="1" dirty="0" smtClean="0"/>
              <a:t>Parsing a Text String</a:t>
            </a:r>
          </a:p>
          <a:p>
            <a:pPr algn="just"/>
            <a:r>
              <a:rPr lang="en-US" dirty="0" smtClean="0"/>
              <a:t>This example parses a text string into an XML DOM object, and extracts the info from it with JavaScript:</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SAX?</a:t>
            </a:r>
            <a:br>
              <a:rPr lang="en-US" b="1" dirty="0" smtClean="0"/>
            </a:br>
            <a:endParaRPr lang="en-US" dirty="0"/>
          </a:p>
        </p:txBody>
      </p:sp>
      <p:sp>
        <p:nvSpPr>
          <p:cNvPr id="3" name="Content Placeholder 2"/>
          <p:cNvSpPr>
            <a:spLocks noGrp="1"/>
          </p:cNvSpPr>
          <p:nvPr>
            <p:ph idx="1"/>
          </p:nvPr>
        </p:nvSpPr>
        <p:spPr>
          <a:xfrm>
            <a:off x="304800" y="1371600"/>
            <a:ext cx="8305800" cy="4953000"/>
          </a:xfrm>
        </p:spPr>
        <p:txBody>
          <a:bodyPr>
            <a:normAutofit fontScale="85000" lnSpcReduction="10000"/>
          </a:bodyPr>
          <a:lstStyle/>
          <a:p>
            <a:pPr algn="just"/>
            <a:r>
              <a:rPr lang="en-US" i="1" dirty="0" smtClean="0"/>
              <a:t>SAX</a:t>
            </a:r>
            <a:r>
              <a:rPr lang="en-US" dirty="0" smtClean="0"/>
              <a:t> stands for </a:t>
            </a:r>
            <a:r>
              <a:rPr lang="en-US" i="1" dirty="0" smtClean="0"/>
              <a:t>Simple API for XML</a:t>
            </a:r>
            <a:r>
              <a:rPr lang="en-US" dirty="0" smtClean="0"/>
              <a:t>. Its main characteristic is that as it reads each unit of XML, it creates an event that the calling program can use.</a:t>
            </a:r>
          </a:p>
          <a:p>
            <a:pPr algn="just"/>
            <a:r>
              <a:rPr lang="en-US" dirty="0" smtClean="0"/>
              <a:t> This allows the calling program to ignore the bits it doesn't care about, and just keep or use what it likes. </a:t>
            </a:r>
          </a:p>
          <a:p>
            <a:pPr algn="just"/>
            <a:r>
              <a:rPr lang="en-US" dirty="0" smtClean="0"/>
              <a:t>The disadvantage is that the calling program must keep track of everything it might ever need.</a:t>
            </a:r>
          </a:p>
          <a:p>
            <a:pPr algn="just"/>
            <a:r>
              <a:rPr lang="en-US" dirty="0" smtClean="0"/>
              <a:t> SAX is often used in certain high-performance applications or areas where the size of the XML might exceed the memory available to the running program.</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What's a DOM?</a:t>
            </a:r>
          </a:p>
        </p:txBody>
      </p:sp>
      <p:sp>
        <p:nvSpPr>
          <p:cNvPr id="3" name="Content Placeholder 2"/>
          <p:cNvSpPr>
            <a:spLocks noGrp="1"/>
          </p:cNvSpPr>
          <p:nvPr>
            <p:ph idx="1"/>
          </p:nvPr>
        </p:nvSpPr>
        <p:spPr>
          <a:xfrm>
            <a:off x="381000" y="1295400"/>
            <a:ext cx="8458200" cy="5257800"/>
          </a:xfrm>
        </p:spPr>
        <p:txBody>
          <a:bodyPr>
            <a:normAutofit fontScale="70000" lnSpcReduction="20000"/>
          </a:bodyPr>
          <a:lstStyle/>
          <a:p>
            <a:pPr algn="just"/>
            <a:r>
              <a:rPr lang="en-US" i="1" dirty="0" smtClean="0"/>
              <a:t>DOM</a:t>
            </a:r>
            <a:r>
              <a:rPr lang="en-US" dirty="0" smtClean="0"/>
              <a:t> stands for </a:t>
            </a:r>
            <a:r>
              <a:rPr lang="en-US" i="1" dirty="0" smtClean="0"/>
              <a:t>Document Object Model</a:t>
            </a:r>
            <a:r>
              <a:rPr lang="en-US" dirty="0" smtClean="0"/>
              <a:t>. It differs from SAX in that it builds the </a:t>
            </a:r>
            <a:r>
              <a:rPr lang="en-US" i="1" dirty="0" smtClean="0"/>
              <a:t>entire</a:t>
            </a:r>
            <a:r>
              <a:rPr lang="en-US" dirty="0" smtClean="0"/>
              <a:t> XML document representation in memory </a:t>
            </a:r>
          </a:p>
          <a:p>
            <a:pPr algn="just"/>
            <a:r>
              <a:rPr lang="en-US" dirty="0" smtClean="0"/>
              <a:t>It then hands the calling program the whole chunk of memory.</a:t>
            </a:r>
          </a:p>
          <a:p>
            <a:pPr algn="just"/>
            <a:r>
              <a:rPr lang="en-US" dirty="0" smtClean="0"/>
              <a:t> DOM can be very memory intensive; by the time you figure in the overhead for managing the relationships of the nodes. </a:t>
            </a:r>
          </a:p>
          <a:p>
            <a:pPr algn="just"/>
            <a:r>
              <a:rPr lang="en-US" dirty="0" smtClean="0"/>
              <a:t>DOM (currently up to level 3.0) has been widely criticized for being too complicated;</a:t>
            </a:r>
          </a:p>
          <a:p>
            <a:pPr algn="just"/>
            <a:r>
              <a:rPr lang="en-US" dirty="0" smtClean="0"/>
              <a:t>It has tried to maintain the same programming interface for whatever language it is implemented in, even if it violates some of the conventions of that language. </a:t>
            </a:r>
          </a:p>
          <a:p>
            <a:pPr algn="just"/>
            <a:r>
              <a:rPr lang="en-US" dirty="0" smtClean="0"/>
              <a:t>This has led to some DOM-like implementations that are more in keeping in line with the philosophy of the local language. </a:t>
            </a:r>
          </a:p>
          <a:p>
            <a:pPr algn="just"/>
            <a:r>
              <a:rPr lang="en-US" dirty="0" smtClean="0"/>
              <a:t>Examples in Java include </a:t>
            </a:r>
            <a:r>
              <a:rPr lang="en-US" dirty="0" err="1" smtClean="0"/>
              <a:t>TinyTree</a:t>
            </a:r>
            <a:r>
              <a:rPr lang="en-US" dirty="0" smtClean="0"/>
              <a:t> (used only in Saxon), JDOM, DOM4J and XOM.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August 2006	</a:t>
            </a:r>
          </a:p>
        </p:txBody>
      </p:sp>
      <p:sp>
        <p:nvSpPr>
          <p:cNvPr id="6" name="Slide Number Placeholder 5"/>
          <p:cNvSpPr>
            <a:spLocks noGrp="1"/>
          </p:cNvSpPr>
          <p:nvPr>
            <p:ph type="sldNum" sz="quarter" idx="12"/>
          </p:nvPr>
        </p:nvSpPr>
        <p:spPr/>
        <p:txBody>
          <a:bodyPr/>
          <a:lstStyle/>
          <a:p>
            <a:fld id="{37ADB354-1694-4379-B759-12367EFBCEFA}" type="slidenum">
              <a:rPr lang="en-US"/>
              <a:pPr/>
              <a:t>4</a:t>
            </a:fld>
            <a:endParaRPr lang="en-US"/>
          </a:p>
        </p:txBody>
      </p:sp>
      <p:sp>
        <p:nvSpPr>
          <p:cNvPr id="28674" name="Rectangle 2"/>
          <p:cNvSpPr>
            <a:spLocks noGrp="1" noChangeArrowheads="1"/>
          </p:cNvSpPr>
          <p:nvPr>
            <p:ph type="title"/>
          </p:nvPr>
        </p:nvSpPr>
        <p:spPr/>
        <p:txBody>
          <a:bodyPr/>
          <a:lstStyle/>
          <a:p>
            <a:r>
              <a:rPr lang="en-US"/>
              <a:t>The Beginning:SGML</a:t>
            </a:r>
          </a:p>
        </p:txBody>
      </p:sp>
      <p:sp>
        <p:nvSpPr>
          <p:cNvPr id="28675" name="Rectangle 3"/>
          <p:cNvSpPr>
            <a:spLocks noGrp="1" noChangeArrowheads="1"/>
          </p:cNvSpPr>
          <p:nvPr>
            <p:ph type="body" idx="1"/>
          </p:nvPr>
        </p:nvSpPr>
        <p:spPr/>
        <p:txBody>
          <a:bodyPr/>
          <a:lstStyle/>
          <a:p>
            <a:r>
              <a:rPr lang="en-US" sz="1800" dirty="0"/>
              <a:t>SGML stands for “Standard Generalized Markup Language”</a:t>
            </a:r>
            <a:br>
              <a:rPr lang="en-US" sz="1800" dirty="0"/>
            </a:br>
            <a:endParaRPr lang="en-US" sz="1800" dirty="0"/>
          </a:p>
          <a:p>
            <a:r>
              <a:rPr lang="en-US" sz="1800" dirty="0"/>
              <a:t>SGML was developed in the 1960’s and was  the first standardized markup language</a:t>
            </a:r>
            <a:br>
              <a:rPr lang="en-US" sz="1800" dirty="0"/>
            </a:br>
            <a:endParaRPr lang="en-US" sz="1800" dirty="0"/>
          </a:p>
          <a:p>
            <a:r>
              <a:rPr lang="en-US" sz="1800" dirty="0"/>
              <a:t>SGML provides a framework for creating other markup languages</a:t>
            </a:r>
            <a:br>
              <a:rPr lang="en-US" sz="1800" dirty="0"/>
            </a:br>
            <a:endParaRPr lang="en-US" sz="1800" dirty="0"/>
          </a:p>
          <a:p>
            <a:r>
              <a:rPr lang="en-US" sz="1800" dirty="0"/>
              <a:t>XML and HTML are both SGML languages</a:t>
            </a:r>
            <a:br>
              <a:rPr lang="en-US" sz="1800" dirty="0"/>
            </a:br>
            <a:endParaRPr lang="en-US" sz="1800" dirty="0"/>
          </a:p>
          <a:p>
            <a:r>
              <a:rPr lang="en-US" sz="1800" dirty="0"/>
              <a:t>SGML is used mainly for very large documentation projects</a:t>
            </a:r>
          </a:p>
          <a:p>
            <a:endParaRPr lang="en-US" sz="1800"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normAutofit fontScale="90000"/>
          </a:bodyPr>
          <a:lstStyle/>
          <a:p>
            <a:r>
              <a:rPr lang="en-US"/>
              <a:t>Syntax and Structure</a:t>
            </a:r>
            <a:br>
              <a:rPr lang="en-US"/>
            </a:br>
            <a:r>
              <a:rPr lang="en-US" sz="2800"/>
              <a:t>Components of an XML Document</a:t>
            </a:r>
          </a:p>
        </p:txBody>
      </p:sp>
      <p:sp>
        <p:nvSpPr>
          <p:cNvPr id="26629" name="Rectangle 5"/>
          <p:cNvSpPr>
            <a:spLocks noGrp="1" noChangeArrowheads="1"/>
          </p:cNvSpPr>
          <p:nvPr>
            <p:ph type="body" idx="1"/>
          </p:nvPr>
        </p:nvSpPr>
        <p:spPr>
          <a:xfrm>
            <a:off x="1433513" y="1690688"/>
            <a:ext cx="7086600" cy="4068762"/>
          </a:xfrm>
        </p:spPr>
        <p:txBody>
          <a:bodyPr>
            <a:normAutofit lnSpcReduction="10000"/>
          </a:bodyPr>
          <a:lstStyle/>
          <a:p>
            <a:r>
              <a:rPr lang="en-US" sz="2400"/>
              <a:t>Elements</a:t>
            </a:r>
          </a:p>
          <a:p>
            <a:pPr lvl="1"/>
            <a:r>
              <a:rPr lang="en-US" sz="2000"/>
              <a:t>Each element has a beginning and ending tag</a:t>
            </a:r>
          </a:p>
          <a:p>
            <a:pPr lvl="2"/>
            <a:r>
              <a:rPr lang="en-US" sz="1800">
                <a:latin typeface="Lucida Console" pitchFamily="49" charset="0"/>
              </a:rPr>
              <a:t>&lt;TAG_NAME&gt;...&lt;/TAG_NAME&gt;</a:t>
            </a:r>
            <a:endParaRPr lang="en-US" sz="1800"/>
          </a:p>
          <a:p>
            <a:pPr lvl="1"/>
            <a:r>
              <a:rPr lang="en-US" sz="2000"/>
              <a:t>Elements can be empty (</a:t>
            </a:r>
            <a:r>
              <a:rPr lang="en-US" sz="2000">
                <a:latin typeface="Lucida Console" pitchFamily="49" charset="0"/>
              </a:rPr>
              <a:t>&lt;TAG_NAME /&gt;</a:t>
            </a:r>
            <a:r>
              <a:rPr lang="en-US" sz="2000"/>
              <a:t>)</a:t>
            </a:r>
          </a:p>
          <a:p>
            <a:r>
              <a:rPr lang="en-US" sz="2400"/>
              <a:t>Attributes</a:t>
            </a:r>
          </a:p>
          <a:p>
            <a:pPr lvl="1"/>
            <a:r>
              <a:rPr lang="en-US" sz="2000"/>
              <a:t>Describes an element; e.g. data type, data range, etc.</a:t>
            </a:r>
          </a:p>
          <a:p>
            <a:pPr lvl="1"/>
            <a:r>
              <a:rPr lang="en-US" sz="2000"/>
              <a:t>Can only appear on beginning tag</a:t>
            </a:r>
          </a:p>
          <a:p>
            <a:r>
              <a:rPr lang="en-US" sz="2400"/>
              <a:t>Processing instructions </a:t>
            </a:r>
          </a:p>
          <a:p>
            <a:pPr lvl="1"/>
            <a:r>
              <a:rPr lang="en-US" sz="2000"/>
              <a:t>Encoding specification (Unicode by default) </a:t>
            </a:r>
          </a:p>
          <a:p>
            <a:pPr lvl="1"/>
            <a:r>
              <a:rPr lang="en-US" sz="2000"/>
              <a:t>Namespace declaration</a:t>
            </a:r>
          </a:p>
          <a:p>
            <a:pPr lvl="1"/>
            <a:r>
              <a:rPr lang="en-US" sz="2000"/>
              <a:t>Schema declaration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a:t>Syntax and Structure</a:t>
            </a:r>
            <a:r>
              <a:rPr lang="en-US" sz="3600"/>
              <a:t/>
            </a:r>
            <a:br>
              <a:rPr lang="en-US" sz="3600"/>
            </a:br>
            <a:r>
              <a:rPr lang="en-US" sz="2800"/>
              <a:t>Components of an XML Document</a:t>
            </a:r>
          </a:p>
        </p:txBody>
      </p:sp>
      <p:sp>
        <p:nvSpPr>
          <p:cNvPr id="27651" name="Rectangle 3"/>
          <p:cNvSpPr>
            <a:spLocks noGrp="1" noChangeArrowheads="1"/>
          </p:cNvSpPr>
          <p:nvPr>
            <p:ph type="body" idx="4294967295"/>
          </p:nvPr>
        </p:nvSpPr>
        <p:spPr>
          <a:xfrm>
            <a:off x="1312863" y="1874838"/>
            <a:ext cx="7058025" cy="2662237"/>
          </a:xfrm>
          <a:solidFill>
            <a:schemeClr val="accent1"/>
          </a:solidFill>
          <a:ln w="12700">
            <a:solidFill>
              <a:schemeClr val="tx1"/>
            </a:solidFill>
          </a:ln>
        </p:spPr>
        <p:txBody>
          <a:bodyPr/>
          <a:lstStyle/>
          <a:p>
            <a:pPr>
              <a:buFontTx/>
              <a:buNone/>
            </a:pPr>
            <a:r>
              <a:rPr lang="en-US" sz="1600" b="1">
                <a:latin typeface="Lucida Console" pitchFamily="49" charset="0"/>
              </a:rPr>
              <a:t>&lt;?xml version=“1.0” ?&gt;</a:t>
            </a:r>
          </a:p>
          <a:p>
            <a:pPr>
              <a:buFontTx/>
              <a:buNone/>
            </a:pPr>
            <a:r>
              <a:rPr lang="en-US" sz="1600" b="1">
                <a:latin typeface="Lucida Console" pitchFamily="49" charset="0"/>
              </a:rPr>
              <a:t>&lt;?xml-stylesheet type="text/xsl” href=“template.xsl"?&gt;</a:t>
            </a:r>
          </a:p>
          <a:p>
            <a:pPr>
              <a:buFontTx/>
              <a:buNone/>
            </a:pPr>
            <a:r>
              <a:rPr lang="en-US" sz="1600" b="1">
                <a:latin typeface="Lucida Console" pitchFamily="49" charset="0"/>
              </a:rPr>
              <a:t>&lt;ROOT&gt;</a:t>
            </a:r>
          </a:p>
          <a:p>
            <a:pPr>
              <a:buFontTx/>
              <a:buNone/>
            </a:pPr>
            <a:r>
              <a:rPr lang="en-US" sz="1600" b="1">
                <a:latin typeface="Lucida Console" pitchFamily="49" charset="0"/>
              </a:rPr>
              <a:t>	&lt;ELEMENT1&gt;&lt;SUBELEMENT1 /&gt;&lt;SUBELEMENT2 /&gt;&lt;/ELEMENT1&gt;</a:t>
            </a:r>
          </a:p>
          <a:p>
            <a:pPr>
              <a:buFontTx/>
              <a:buNone/>
            </a:pPr>
            <a:r>
              <a:rPr lang="en-US" sz="1600" b="1">
                <a:latin typeface="Lucida Console" pitchFamily="49" charset="0"/>
              </a:rPr>
              <a:t>	&lt;ELEMENT2&gt; &lt;/ELEMENT2&gt;</a:t>
            </a:r>
          </a:p>
          <a:p>
            <a:pPr>
              <a:buFontTx/>
              <a:buNone/>
            </a:pPr>
            <a:r>
              <a:rPr lang="en-US" sz="1600" b="1">
                <a:latin typeface="Lucida Console" pitchFamily="49" charset="0"/>
              </a:rPr>
              <a:t>	&lt;ELEMENT3 type=‘string’&gt; &lt;/ELEMENT3&gt;</a:t>
            </a:r>
          </a:p>
          <a:p>
            <a:pPr>
              <a:buFontTx/>
              <a:buNone/>
            </a:pPr>
            <a:r>
              <a:rPr lang="en-US" sz="1600" b="1">
                <a:latin typeface="Lucida Console" pitchFamily="49" charset="0"/>
              </a:rPr>
              <a:t>	&lt;ELEMENT4 type=‘integer’ value=‘9.3’&gt; &lt;/ELEMENT4&gt;</a:t>
            </a:r>
          </a:p>
          <a:p>
            <a:pPr>
              <a:buFontTx/>
              <a:buNone/>
            </a:pPr>
            <a:r>
              <a:rPr lang="en-US" sz="1600" b="1">
                <a:latin typeface="Lucida Console" pitchFamily="49" charset="0"/>
              </a:rPr>
              <a:t>&lt;/ROOT&gt;</a:t>
            </a:r>
          </a:p>
        </p:txBody>
      </p:sp>
      <p:sp>
        <p:nvSpPr>
          <p:cNvPr id="27662" name="Text Box 14"/>
          <p:cNvSpPr txBox="1">
            <a:spLocks noChangeArrowheads="1"/>
          </p:cNvSpPr>
          <p:nvPr/>
        </p:nvSpPr>
        <p:spPr bwMode="auto">
          <a:xfrm>
            <a:off x="1141413" y="5899150"/>
            <a:ext cx="5572125" cy="519113"/>
          </a:xfrm>
          <a:prstGeom prst="rect">
            <a:avLst/>
          </a:prstGeom>
          <a:noFill/>
          <a:ln w="9525">
            <a:noFill/>
            <a:miter lim="800000"/>
            <a:headEnd/>
            <a:tailEnd/>
          </a:ln>
          <a:effectLst/>
        </p:spPr>
        <p:txBody>
          <a:bodyPr wrap="none" lIns="91638" tIns="45819" rIns="91638" bIns="45819">
            <a:spAutoFit/>
          </a:bodyPr>
          <a:lstStyle/>
          <a:p>
            <a:r>
              <a:rPr lang="en-US" sz="2800"/>
              <a:t>Prologue (processing instructions)</a:t>
            </a:r>
          </a:p>
        </p:txBody>
      </p:sp>
      <p:sp>
        <p:nvSpPr>
          <p:cNvPr id="27663" name="Text Box 15"/>
          <p:cNvSpPr txBox="1">
            <a:spLocks noChangeArrowheads="1"/>
          </p:cNvSpPr>
          <p:nvPr/>
        </p:nvSpPr>
        <p:spPr bwMode="auto">
          <a:xfrm>
            <a:off x="1100138" y="5349875"/>
            <a:ext cx="1668462" cy="519113"/>
          </a:xfrm>
          <a:prstGeom prst="rect">
            <a:avLst/>
          </a:prstGeom>
          <a:noFill/>
          <a:ln w="9525">
            <a:noFill/>
            <a:miter lim="800000"/>
            <a:headEnd/>
            <a:tailEnd/>
          </a:ln>
          <a:effectLst/>
        </p:spPr>
        <p:txBody>
          <a:bodyPr wrap="none" lIns="91638" tIns="45819" rIns="91638" bIns="45819">
            <a:spAutoFit/>
          </a:bodyPr>
          <a:lstStyle/>
          <a:p>
            <a:r>
              <a:rPr lang="en-US" sz="2800"/>
              <a:t>Elements</a:t>
            </a:r>
          </a:p>
        </p:txBody>
      </p:sp>
      <p:sp>
        <p:nvSpPr>
          <p:cNvPr id="27664" name="Text Box 16"/>
          <p:cNvSpPr txBox="1">
            <a:spLocks noChangeArrowheads="1"/>
          </p:cNvSpPr>
          <p:nvPr/>
        </p:nvSpPr>
        <p:spPr bwMode="auto">
          <a:xfrm>
            <a:off x="1100138" y="4845050"/>
            <a:ext cx="4002087" cy="519113"/>
          </a:xfrm>
          <a:prstGeom prst="rect">
            <a:avLst/>
          </a:prstGeom>
          <a:noFill/>
          <a:ln w="9525">
            <a:noFill/>
            <a:miter lim="800000"/>
            <a:headEnd/>
            <a:tailEnd/>
          </a:ln>
          <a:effectLst/>
        </p:spPr>
        <p:txBody>
          <a:bodyPr wrap="none" lIns="91638" tIns="45819" rIns="91638" bIns="45819">
            <a:spAutoFit/>
          </a:bodyPr>
          <a:lstStyle/>
          <a:p>
            <a:r>
              <a:rPr lang="en-US" sz="2800"/>
              <a:t>Elements with Attributes</a:t>
            </a:r>
          </a:p>
        </p:txBody>
      </p:sp>
      <p:sp>
        <p:nvSpPr>
          <p:cNvPr id="27672" name="AutoShape 24"/>
          <p:cNvSpPr>
            <a:spLocks/>
          </p:cNvSpPr>
          <p:nvPr/>
        </p:nvSpPr>
        <p:spPr bwMode="auto">
          <a:xfrm>
            <a:off x="1049338" y="2032000"/>
            <a:ext cx="88900" cy="420688"/>
          </a:xfrm>
          <a:prstGeom prst="leftBrace">
            <a:avLst>
              <a:gd name="adj1" fmla="val 39435"/>
              <a:gd name="adj2" fmla="val 50000"/>
            </a:avLst>
          </a:prstGeom>
          <a:noFill/>
          <a:ln w="9525">
            <a:solidFill>
              <a:schemeClr val="tx1"/>
            </a:solidFill>
            <a:round/>
            <a:headEnd/>
            <a:tailEnd/>
          </a:ln>
          <a:effectLst/>
        </p:spPr>
        <p:txBody>
          <a:bodyPr wrap="none" lIns="91638" tIns="45819" rIns="91638" bIns="45819" anchor="ctr"/>
          <a:lstStyle/>
          <a:p>
            <a:endParaRPr lang="en-US"/>
          </a:p>
        </p:txBody>
      </p:sp>
      <p:sp>
        <p:nvSpPr>
          <p:cNvPr id="27673" name="AutoShape 25"/>
          <p:cNvSpPr>
            <a:spLocks/>
          </p:cNvSpPr>
          <p:nvPr/>
        </p:nvSpPr>
        <p:spPr bwMode="auto">
          <a:xfrm>
            <a:off x="1049338" y="2614613"/>
            <a:ext cx="88900" cy="739775"/>
          </a:xfrm>
          <a:prstGeom prst="leftBrace">
            <a:avLst>
              <a:gd name="adj1" fmla="val 69345"/>
              <a:gd name="adj2" fmla="val 50000"/>
            </a:avLst>
          </a:prstGeom>
          <a:noFill/>
          <a:ln w="9525">
            <a:solidFill>
              <a:schemeClr val="tx1"/>
            </a:solidFill>
            <a:round/>
            <a:headEnd/>
            <a:tailEnd/>
          </a:ln>
          <a:effectLst/>
        </p:spPr>
        <p:txBody>
          <a:bodyPr wrap="none" lIns="91638" tIns="45819" rIns="91638" bIns="45819" anchor="ctr"/>
          <a:lstStyle/>
          <a:p>
            <a:endParaRPr lang="en-US"/>
          </a:p>
        </p:txBody>
      </p:sp>
      <p:sp>
        <p:nvSpPr>
          <p:cNvPr id="27674" name="AutoShape 26"/>
          <p:cNvSpPr>
            <a:spLocks/>
          </p:cNvSpPr>
          <p:nvPr/>
        </p:nvSpPr>
        <p:spPr bwMode="auto">
          <a:xfrm>
            <a:off x="1049338" y="3529013"/>
            <a:ext cx="88900" cy="423862"/>
          </a:xfrm>
          <a:prstGeom prst="leftBrace">
            <a:avLst>
              <a:gd name="adj1" fmla="val 39732"/>
              <a:gd name="adj2" fmla="val 50000"/>
            </a:avLst>
          </a:prstGeom>
          <a:noFill/>
          <a:ln w="9525">
            <a:solidFill>
              <a:schemeClr val="tx1"/>
            </a:solidFill>
            <a:round/>
            <a:headEnd/>
            <a:tailEnd/>
          </a:ln>
          <a:effectLst/>
        </p:spPr>
        <p:txBody>
          <a:bodyPr wrap="none" lIns="91638" tIns="45819" rIns="91638" bIns="45819" anchor="ctr"/>
          <a:lstStyle/>
          <a:p>
            <a:endParaRPr lang="en-US"/>
          </a:p>
        </p:txBody>
      </p:sp>
      <p:sp>
        <p:nvSpPr>
          <p:cNvPr id="27698" name="Line 50"/>
          <p:cNvSpPr>
            <a:spLocks noChangeShapeType="1"/>
          </p:cNvSpPr>
          <p:nvPr/>
        </p:nvSpPr>
        <p:spPr bwMode="auto">
          <a:xfrm flipV="1">
            <a:off x="469900" y="2992438"/>
            <a:ext cx="531813" cy="0"/>
          </a:xfrm>
          <a:prstGeom prst="line">
            <a:avLst/>
          </a:prstGeom>
          <a:noFill/>
          <a:ln w="9525">
            <a:solidFill>
              <a:schemeClr val="tx1"/>
            </a:solidFill>
            <a:round/>
            <a:headEnd/>
            <a:tailEnd type="triangle" w="med" len="med"/>
          </a:ln>
          <a:effectLst/>
        </p:spPr>
        <p:txBody>
          <a:bodyPr anchor="ctr">
            <a:spAutoFit/>
          </a:bodyPr>
          <a:lstStyle/>
          <a:p>
            <a:endParaRPr lang="en-US"/>
          </a:p>
        </p:txBody>
      </p:sp>
      <p:grpSp>
        <p:nvGrpSpPr>
          <p:cNvPr id="2" name="Group 58"/>
          <p:cNvGrpSpPr>
            <a:grpSpLocks/>
          </p:cNvGrpSpPr>
          <p:nvPr/>
        </p:nvGrpSpPr>
        <p:grpSpPr bwMode="auto">
          <a:xfrm>
            <a:off x="700088" y="3744913"/>
            <a:ext cx="476250" cy="1366837"/>
            <a:chOff x="424" y="2552"/>
            <a:chExt cx="300" cy="1332"/>
          </a:xfrm>
        </p:grpSpPr>
        <p:sp>
          <p:nvSpPr>
            <p:cNvPr id="27694" name="Line 46"/>
            <p:cNvSpPr>
              <a:spLocks noChangeShapeType="1"/>
            </p:cNvSpPr>
            <p:nvPr/>
          </p:nvSpPr>
          <p:spPr bwMode="auto">
            <a:xfrm flipH="1">
              <a:off x="428" y="3884"/>
              <a:ext cx="296" cy="0"/>
            </a:xfrm>
            <a:prstGeom prst="line">
              <a:avLst/>
            </a:prstGeom>
            <a:noFill/>
            <a:ln w="9525">
              <a:solidFill>
                <a:schemeClr val="tx1"/>
              </a:solidFill>
              <a:round/>
              <a:headEnd/>
              <a:tailEnd/>
            </a:ln>
            <a:effectLst/>
          </p:spPr>
          <p:txBody>
            <a:bodyPr anchor="ctr">
              <a:spAutoFit/>
            </a:bodyPr>
            <a:lstStyle/>
            <a:p>
              <a:endParaRPr lang="en-US"/>
            </a:p>
          </p:txBody>
        </p:sp>
        <p:sp>
          <p:nvSpPr>
            <p:cNvPr id="27695" name="Line 47"/>
            <p:cNvSpPr>
              <a:spLocks noChangeShapeType="1"/>
            </p:cNvSpPr>
            <p:nvPr/>
          </p:nvSpPr>
          <p:spPr bwMode="auto">
            <a:xfrm flipV="1">
              <a:off x="424" y="2556"/>
              <a:ext cx="0" cy="1328"/>
            </a:xfrm>
            <a:prstGeom prst="line">
              <a:avLst/>
            </a:prstGeom>
            <a:noFill/>
            <a:ln w="9525">
              <a:solidFill>
                <a:schemeClr val="tx1"/>
              </a:solidFill>
              <a:round/>
              <a:headEnd/>
              <a:tailEnd/>
            </a:ln>
            <a:effectLst/>
          </p:spPr>
          <p:txBody>
            <a:bodyPr anchor="ctr">
              <a:spAutoFit/>
            </a:bodyPr>
            <a:lstStyle/>
            <a:p>
              <a:endParaRPr lang="en-US"/>
            </a:p>
          </p:txBody>
        </p:sp>
        <p:sp>
          <p:nvSpPr>
            <p:cNvPr id="27700" name="Line 52"/>
            <p:cNvSpPr>
              <a:spLocks noChangeShapeType="1"/>
            </p:cNvSpPr>
            <p:nvPr/>
          </p:nvSpPr>
          <p:spPr bwMode="auto">
            <a:xfrm>
              <a:off x="424" y="2552"/>
              <a:ext cx="208" cy="0"/>
            </a:xfrm>
            <a:prstGeom prst="line">
              <a:avLst/>
            </a:prstGeom>
            <a:noFill/>
            <a:ln w="9525">
              <a:solidFill>
                <a:schemeClr val="tx1"/>
              </a:solidFill>
              <a:round/>
              <a:headEnd/>
              <a:tailEnd type="triangle" w="med" len="med"/>
            </a:ln>
            <a:effectLst/>
          </p:spPr>
          <p:txBody>
            <a:bodyPr anchor="ctr">
              <a:spAutoFit/>
            </a:bodyPr>
            <a:lstStyle/>
            <a:p>
              <a:endParaRPr lang="en-US"/>
            </a:p>
          </p:txBody>
        </p:sp>
      </p:grpSp>
      <p:grpSp>
        <p:nvGrpSpPr>
          <p:cNvPr id="3" name="Group 59"/>
          <p:cNvGrpSpPr>
            <a:grpSpLocks/>
          </p:cNvGrpSpPr>
          <p:nvPr/>
        </p:nvGrpSpPr>
        <p:grpSpPr bwMode="auto">
          <a:xfrm>
            <a:off x="482600" y="2978150"/>
            <a:ext cx="660400" cy="2660650"/>
            <a:chOff x="304" y="1928"/>
            <a:chExt cx="416" cy="1624"/>
          </a:xfrm>
        </p:grpSpPr>
        <p:sp>
          <p:nvSpPr>
            <p:cNvPr id="27701" name="Line 53"/>
            <p:cNvSpPr>
              <a:spLocks noChangeShapeType="1"/>
            </p:cNvSpPr>
            <p:nvPr/>
          </p:nvSpPr>
          <p:spPr bwMode="auto">
            <a:xfrm flipV="1">
              <a:off x="304" y="1928"/>
              <a:ext cx="0" cy="1620"/>
            </a:xfrm>
            <a:prstGeom prst="line">
              <a:avLst/>
            </a:prstGeom>
            <a:noFill/>
            <a:ln w="9525">
              <a:solidFill>
                <a:schemeClr val="tx1"/>
              </a:solidFill>
              <a:round/>
              <a:headEnd/>
              <a:tailEnd/>
            </a:ln>
            <a:effectLst/>
          </p:spPr>
          <p:txBody>
            <a:bodyPr anchor="ctr">
              <a:spAutoFit/>
            </a:bodyPr>
            <a:lstStyle/>
            <a:p>
              <a:endParaRPr lang="en-US"/>
            </a:p>
          </p:txBody>
        </p:sp>
        <p:sp>
          <p:nvSpPr>
            <p:cNvPr id="27703" name="Line 55"/>
            <p:cNvSpPr>
              <a:spLocks noChangeShapeType="1"/>
            </p:cNvSpPr>
            <p:nvPr/>
          </p:nvSpPr>
          <p:spPr bwMode="auto">
            <a:xfrm flipH="1">
              <a:off x="304" y="3552"/>
              <a:ext cx="416" cy="0"/>
            </a:xfrm>
            <a:prstGeom prst="line">
              <a:avLst/>
            </a:prstGeom>
            <a:noFill/>
            <a:ln w="9525">
              <a:solidFill>
                <a:schemeClr val="tx1"/>
              </a:solidFill>
              <a:round/>
              <a:headEnd/>
              <a:tailEnd/>
            </a:ln>
            <a:effectLst/>
          </p:spPr>
          <p:txBody>
            <a:bodyPr anchor="ctr">
              <a:spAutoFit/>
            </a:bodyPr>
            <a:lstStyle/>
            <a:p>
              <a:endParaRPr lang="en-US"/>
            </a:p>
          </p:txBody>
        </p:sp>
      </p:grpSp>
      <p:grpSp>
        <p:nvGrpSpPr>
          <p:cNvPr id="4" name="Group 60"/>
          <p:cNvGrpSpPr>
            <a:grpSpLocks/>
          </p:cNvGrpSpPr>
          <p:nvPr/>
        </p:nvGrpSpPr>
        <p:grpSpPr bwMode="auto">
          <a:xfrm>
            <a:off x="304800" y="2241550"/>
            <a:ext cx="850900" cy="3944938"/>
            <a:chOff x="192" y="1412"/>
            <a:chExt cx="536" cy="1796"/>
          </a:xfrm>
        </p:grpSpPr>
        <p:sp>
          <p:nvSpPr>
            <p:cNvPr id="27699" name="Line 51"/>
            <p:cNvSpPr>
              <a:spLocks noChangeShapeType="1"/>
            </p:cNvSpPr>
            <p:nvPr/>
          </p:nvSpPr>
          <p:spPr bwMode="auto">
            <a:xfrm>
              <a:off x="196" y="1412"/>
              <a:ext cx="428" cy="0"/>
            </a:xfrm>
            <a:prstGeom prst="line">
              <a:avLst/>
            </a:prstGeom>
            <a:noFill/>
            <a:ln w="9525">
              <a:solidFill>
                <a:schemeClr val="tx1"/>
              </a:solidFill>
              <a:round/>
              <a:headEnd/>
              <a:tailEnd type="triangle" w="med" len="med"/>
            </a:ln>
            <a:effectLst/>
          </p:spPr>
          <p:txBody>
            <a:bodyPr anchor="ctr">
              <a:spAutoFit/>
            </a:bodyPr>
            <a:lstStyle/>
            <a:p>
              <a:endParaRPr lang="en-US"/>
            </a:p>
          </p:txBody>
        </p:sp>
        <p:sp>
          <p:nvSpPr>
            <p:cNvPr id="27704" name="Line 56"/>
            <p:cNvSpPr>
              <a:spLocks noChangeShapeType="1"/>
            </p:cNvSpPr>
            <p:nvPr/>
          </p:nvSpPr>
          <p:spPr bwMode="auto">
            <a:xfrm flipV="1">
              <a:off x="192" y="1416"/>
              <a:ext cx="0" cy="1792"/>
            </a:xfrm>
            <a:prstGeom prst="line">
              <a:avLst/>
            </a:prstGeom>
            <a:noFill/>
            <a:ln w="9525">
              <a:solidFill>
                <a:schemeClr val="tx1"/>
              </a:solidFill>
              <a:round/>
              <a:headEnd/>
              <a:tailEnd/>
            </a:ln>
            <a:effectLst/>
          </p:spPr>
          <p:txBody>
            <a:bodyPr anchor="ctr">
              <a:spAutoFit/>
            </a:bodyPr>
            <a:lstStyle/>
            <a:p>
              <a:endParaRPr lang="en-US"/>
            </a:p>
          </p:txBody>
        </p:sp>
        <p:sp>
          <p:nvSpPr>
            <p:cNvPr id="27705" name="Line 57"/>
            <p:cNvSpPr>
              <a:spLocks noChangeShapeType="1"/>
            </p:cNvSpPr>
            <p:nvPr/>
          </p:nvSpPr>
          <p:spPr bwMode="auto">
            <a:xfrm flipH="1">
              <a:off x="196" y="3208"/>
              <a:ext cx="532" cy="0"/>
            </a:xfrm>
            <a:prstGeom prst="line">
              <a:avLst/>
            </a:prstGeom>
            <a:noFill/>
            <a:ln w="9525">
              <a:solidFill>
                <a:schemeClr val="tx1"/>
              </a:solidFill>
              <a:round/>
              <a:headEnd/>
              <a:tailEnd/>
            </a:ln>
            <a:effectLst/>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normAutofit fontScale="90000"/>
          </a:bodyPr>
          <a:lstStyle/>
          <a:p>
            <a:r>
              <a:rPr lang="en-US"/>
              <a:t>Syntax and Structure</a:t>
            </a:r>
            <a:br>
              <a:rPr lang="en-US"/>
            </a:br>
            <a:r>
              <a:rPr lang="en-US" sz="2800"/>
              <a:t>Rules For Well-Formed XML</a:t>
            </a:r>
          </a:p>
        </p:txBody>
      </p:sp>
      <p:sp>
        <p:nvSpPr>
          <p:cNvPr id="30725" name="Rectangle 5"/>
          <p:cNvSpPr>
            <a:spLocks noGrp="1" noChangeArrowheads="1"/>
          </p:cNvSpPr>
          <p:nvPr>
            <p:ph type="body" idx="1"/>
          </p:nvPr>
        </p:nvSpPr>
        <p:spPr>
          <a:xfrm>
            <a:off x="1366838" y="1674813"/>
            <a:ext cx="7535862" cy="4051300"/>
          </a:xfrm>
        </p:spPr>
        <p:txBody>
          <a:bodyPr/>
          <a:lstStyle/>
          <a:p>
            <a:r>
              <a:rPr lang="en-US" sz="2400"/>
              <a:t>There must be one, and only one, root element</a:t>
            </a:r>
          </a:p>
          <a:p>
            <a:r>
              <a:rPr lang="en-US" sz="2400"/>
              <a:t>Sub-elements must be properly nested </a:t>
            </a:r>
          </a:p>
          <a:p>
            <a:pPr lvl="1"/>
            <a:r>
              <a:rPr lang="en-US" sz="2000"/>
              <a:t>A tag must end within the tag in which it was started</a:t>
            </a:r>
          </a:p>
          <a:p>
            <a:r>
              <a:rPr lang="en-US" sz="2400"/>
              <a:t>Attributes are optional</a:t>
            </a:r>
          </a:p>
          <a:p>
            <a:pPr lvl="1"/>
            <a:r>
              <a:rPr lang="en-US" sz="2000"/>
              <a:t>Defined by an optional schema</a:t>
            </a:r>
          </a:p>
          <a:p>
            <a:r>
              <a:rPr lang="en-US" sz="2400"/>
              <a:t>Attribute values must be enclosed in </a:t>
            </a:r>
            <a:r>
              <a:rPr lang="en-US" sz="2400">
                <a:latin typeface="Lucida Console" pitchFamily="49" charset="0"/>
              </a:rPr>
              <a:t>“”</a:t>
            </a:r>
            <a:r>
              <a:rPr lang="en-US" sz="2400"/>
              <a:t> or </a:t>
            </a:r>
            <a:r>
              <a:rPr lang="en-US" sz="2400">
                <a:latin typeface="Lucida Console" pitchFamily="49" charset="0"/>
              </a:rPr>
              <a:t>‘’</a:t>
            </a:r>
          </a:p>
          <a:p>
            <a:r>
              <a:rPr lang="en-US" sz="2400"/>
              <a:t>Processing instructions are optional</a:t>
            </a:r>
          </a:p>
          <a:p>
            <a:r>
              <a:rPr lang="en-US" sz="2400"/>
              <a:t>XML is case-sensitive</a:t>
            </a:r>
          </a:p>
          <a:p>
            <a:pPr lvl="1"/>
            <a:r>
              <a:rPr lang="en-US" sz="2000">
                <a:latin typeface="Lucida Console" pitchFamily="49" charset="0"/>
              </a:rPr>
              <a:t>&lt;tag&gt;</a:t>
            </a:r>
            <a:r>
              <a:rPr lang="en-US" sz="2000"/>
              <a:t> and </a:t>
            </a:r>
            <a:r>
              <a:rPr lang="en-US" sz="2000">
                <a:latin typeface="Lucida Console" pitchFamily="49" charset="0"/>
              </a:rPr>
              <a:t>&lt;TAG&gt;</a:t>
            </a:r>
            <a:r>
              <a:rPr lang="en-US" sz="2000"/>
              <a:t> are not the same type of element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r>
              <a:rPr lang="en-US"/>
              <a:t>Syntax and Structure</a:t>
            </a:r>
            <a:r>
              <a:rPr lang="en-US" sz="3600"/>
              <a:t/>
            </a:r>
            <a:br>
              <a:rPr lang="en-US" sz="3600"/>
            </a:br>
            <a:r>
              <a:rPr lang="en-US" sz="2800"/>
              <a:t>An XML Document</a:t>
            </a:r>
          </a:p>
        </p:txBody>
      </p:sp>
      <p:sp>
        <p:nvSpPr>
          <p:cNvPr id="34821" name="Text Box 5"/>
          <p:cNvSpPr txBox="1">
            <a:spLocks noChangeArrowheads="1"/>
          </p:cNvSpPr>
          <p:nvPr/>
        </p:nvSpPr>
        <p:spPr bwMode="auto">
          <a:xfrm>
            <a:off x="495300" y="1833563"/>
            <a:ext cx="8412163" cy="4518025"/>
          </a:xfrm>
          <a:prstGeom prst="rect">
            <a:avLst/>
          </a:prstGeom>
          <a:solidFill>
            <a:schemeClr val="accent1"/>
          </a:solidFill>
          <a:ln w="12700">
            <a:solidFill>
              <a:schemeClr val="tx1"/>
            </a:solidFill>
            <a:miter lim="800000"/>
            <a:headEnd/>
            <a:tailEnd/>
          </a:ln>
          <a:effectLst/>
        </p:spPr>
        <p:txBody>
          <a:bodyPr lIns="91638" tIns="45819" rIns="91638" bIns="45819">
            <a:spAutoFit/>
          </a:bodyPr>
          <a:lstStyle/>
          <a:p>
            <a:pPr>
              <a:lnSpc>
                <a:spcPct val="90000"/>
              </a:lnSpc>
            </a:pPr>
            <a:r>
              <a:rPr lang="en-US" sz="1600" b="1">
                <a:latin typeface="Lucida Console" pitchFamily="49" charset="0"/>
              </a:rPr>
              <a:t>&lt;?xml version='1.0'?&gt;</a:t>
            </a:r>
          </a:p>
          <a:p>
            <a:pPr>
              <a:lnSpc>
                <a:spcPct val="90000"/>
              </a:lnSpc>
            </a:pPr>
            <a:r>
              <a:rPr lang="en-US" sz="1600" b="1">
                <a:latin typeface="Lucida Console" pitchFamily="49" charset="0"/>
              </a:rPr>
              <a:t>&lt;bookstore&gt;</a:t>
            </a:r>
          </a:p>
          <a:p>
            <a:pPr>
              <a:lnSpc>
                <a:spcPct val="90000"/>
              </a:lnSpc>
            </a:pPr>
            <a:r>
              <a:rPr lang="en-US" sz="1600" b="1">
                <a:latin typeface="Lucida Console" pitchFamily="49" charset="0"/>
              </a:rPr>
              <a:t>  &lt;book genre=‘autobiography’ publicationdate=‘1981’ </a:t>
            </a:r>
          </a:p>
          <a:p>
            <a:pPr>
              <a:lnSpc>
                <a:spcPct val="90000"/>
              </a:lnSpc>
            </a:pPr>
            <a:r>
              <a:rPr lang="en-US" sz="1600" b="1">
                <a:latin typeface="Lucida Console" pitchFamily="49" charset="0"/>
              </a:rPr>
              <a:t>        ISBN=‘1-861003-11-0’&gt;</a:t>
            </a:r>
          </a:p>
          <a:p>
            <a:pPr>
              <a:lnSpc>
                <a:spcPct val="90000"/>
              </a:lnSpc>
            </a:pPr>
            <a:r>
              <a:rPr lang="en-US" sz="1600" b="1">
                <a:latin typeface="Lucida Console" pitchFamily="49" charset="0"/>
              </a:rPr>
              <a:t>    &lt;title&gt;The Autobiography of Benjamin Franklin&lt;/title&gt;</a:t>
            </a:r>
          </a:p>
          <a:p>
            <a:pPr>
              <a:lnSpc>
                <a:spcPct val="90000"/>
              </a:lnSpc>
            </a:pPr>
            <a:r>
              <a:rPr lang="en-US" sz="1600" b="1">
                <a:latin typeface="Lucida Console" pitchFamily="49" charset="0"/>
              </a:rPr>
              <a:t>    &lt;author&gt;</a:t>
            </a:r>
          </a:p>
          <a:p>
            <a:pPr>
              <a:lnSpc>
                <a:spcPct val="90000"/>
              </a:lnSpc>
            </a:pPr>
            <a:r>
              <a:rPr lang="en-US" sz="1600" b="1">
                <a:latin typeface="Lucida Console" pitchFamily="49" charset="0"/>
              </a:rPr>
              <a:t>      &lt;first-name&gt;Benjamin&lt;/first-name&gt;</a:t>
            </a:r>
          </a:p>
          <a:p>
            <a:pPr>
              <a:lnSpc>
                <a:spcPct val="90000"/>
              </a:lnSpc>
            </a:pPr>
            <a:r>
              <a:rPr lang="en-US" sz="1600" b="1">
                <a:latin typeface="Lucida Console" pitchFamily="49" charset="0"/>
              </a:rPr>
              <a:t>      &lt;last-name&gt;Franklin&lt;/last-name&gt;</a:t>
            </a:r>
          </a:p>
          <a:p>
            <a:pPr>
              <a:lnSpc>
                <a:spcPct val="90000"/>
              </a:lnSpc>
            </a:pPr>
            <a:r>
              <a:rPr lang="en-US" sz="1600" b="1">
                <a:latin typeface="Lucida Console" pitchFamily="49" charset="0"/>
              </a:rPr>
              <a:t>    &lt;/author&gt;</a:t>
            </a:r>
          </a:p>
          <a:p>
            <a:pPr>
              <a:lnSpc>
                <a:spcPct val="90000"/>
              </a:lnSpc>
            </a:pPr>
            <a:r>
              <a:rPr lang="en-US" sz="1600" b="1">
                <a:latin typeface="Lucida Console" pitchFamily="49" charset="0"/>
              </a:rPr>
              <a:t>    &lt;price&gt;8.99&lt;/price&gt;</a:t>
            </a:r>
          </a:p>
          <a:p>
            <a:pPr>
              <a:lnSpc>
                <a:spcPct val="90000"/>
              </a:lnSpc>
            </a:pPr>
            <a:r>
              <a:rPr lang="en-US" sz="1600" b="1">
                <a:latin typeface="Lucida Console" pitchFamily="49" charset="0"/>
              </a:rPr>
              <a:t>  &lt;/book&gt;</a:t>
            </a:r>
          </a:p>
          <a:p>
            <a:pPr>
              <a:lnSpc>
                <a:spcPct val="90000"/>
              </a:lnSpc>
            </a:pPr>
            <a:r>
              <a:rPr lang="en-US" sz="1600" b="1">
                <a:latin typeface="Lucida Console" pitchFamily="49" charset="0"/>
              </a:rPr>
              <a:t>  &lt;book genre=‘novel’ publicationdate=‘1967’ ISBN=‘0-201-63361-2’&gt;</a:t>
            </a:r>
          </a:p>
          <a:p>
            <a:pPr>
              <a:lnSpc>
                <a:spcPct val="90000"/>
              </a:lnSpc>
            </a:pPr>
            <a:r>
              <a:rPr lang="en-US" sz="1600" b="1">
                <a:latin typeface="Lucida Console" pitchFamily="49" charset="0"/>
              </a:rPr>
              <a:t>    &lt;title&gt;The Confidence Man&lt;/title&gt;</a:t>
            </a:r>
          </a:p>
          <a:p>
            <a:pPr>
              <a:lnSpc>
                <a:spcPct val="90000"/>
              </a:lnSpc>
            </a:pPr>
            <a:r>
              <a:rPr lang="en-US" sz="1600" b="1">
                <a:latin typeface="Lucida Console" pitchFamily="49" charset="0"/>
              </a:rPr>
              <a:t>    &lt;author&gt;</a:t>
            </a:r>
          </a:p>
          <a:p>
            <a:pPr>
              <a:lnSpc>
                <a:spcPct val="90000"/>
              </a:lnSpc>
            </a:pPr>
            <a:r>
              <a:rPr lang="en-US" sz="1600" b="1">
                <a:latin typeface="Lucida Console" pitchFamily="49" charset="0"/>
              </a:rPr>
              <a:t>      &lt;first-name&gt;Herman&lt;/first-name&gt;</a:t>
            </a:r>
          </a:p>
          <a:p>
            <a:pPr>
              <a:lnSpc>
                <a:spcPct val="90000"/>
              </a:lnSpc>
            </a:pPr>
            <a:r>
              <a:rPr lang="en-US" sz="1600" b="1">
                <a:latin typeface="Lucida Console" pitchFamily="49" charset="0"/>
              </a:rPr>
              <a:t>      &lt;last-name&gt;Melville&lt;/last-name&gt;</a:t>
            </a:r>
          </a:p>
          <a:p>
            <a:pPr>
              <a:lnSpc>
                <a:spcPct val="90000"/>
              </a:lnSpc>
            </a:pPr>
            <a:r>
              <a:rPr lang="en-US" sz="1600" b="1">
                <a:latin typeface="Lucida Console" pitchFamily="49" charset="0"/>
              </a:rPr>
              <a:t>    &lt;/author&gt;</a:t>
            </a:r>
          </a:p>
          <a:p>
            <a:pPr>
              <a:lnSpc>
                <a:spcPct val="90000"/>
              </a:lnSpc>
            </a:pPr>
            <a:r>
              <a:rPr lang="en-US" sz="1600" b="1">
                <a:latin typeface="Lucida Console" pitchFamily="49" charset="0"/>
              </a:rPr>
              <a:t>    &lt;price&gt;11.99&lt;/price&gt;</a:t>
            </a:r>
          </a:p>
          <a:p>
            <a:pPr>
              <a:lnSpc>
                <a:spcPct val="90000"/>
              </a:lnSpc>
            </a:pPr>
            <a:r>
              <a:rPr lang="en-US" sz="1600" b="1">
                <a:latin typeface="Lucida Console" pitchFamily="49" charset="0"/>
              </a:rPr>
              <a:t>  &lt;/book&gt;</a:t>
            </a:r>
          </a:p>
          <a:p>
            <a:pPr>
              <a:lnSpc>
                <a:spcPct val="90000"/>
              </a:lnSpc>
            </a:pPr>
            <a:r>
              <a:rPr lang="en-US" sz="1600" b="1">
                <a:latin typeface="Lucida Console" pitchFamily="49" charset="0"/>
              </a:rPr>
              <a:t>&lt;/bookstore&gt;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p:txBody>
          <a:bodyPr>
            <a:normAutofit fontScale="90000"/>
          </a:bodyPr>
          <a:lstStyle/>
          <a:p>
            <a:r>
              <a:rPr lang="en-US"/>
              <a:t>Syntax and Structure </a:t>
            </a:r>
            <a:br>
              <a:rPr lang="en-US"/>
            </a:br>
            <a:r>
              <a:rPr lang="en-US" sz="2800"/>
              <a:t>Namespaces: Overview</a:t>
            </a:r>
          </a:p>
        </p:txBody>
      </p:sp>
      <p:sp>
        <p:nvSpPr>
          <p:cNvPr id="150533" name="Rectangle 5"/>
          <p:cNvSpPr>
            <a:spLocks noGrp="1" noChangeArrowheads="1"/>
          </p:cNvSpPr>
          <p:nvPr>
            <p:ph type="body" idx="1"/>
          </p:nvPr>
        </p:nvSpPr>
        <p:spPr>
          <a:xfrm>
            <a:off x="1250950" y="1674813"/>
            <a:ext cx="7602538" cy="4068762"/>
          </a:xfrm>
        </p:spPr>
        <p:txBody>
          <a:bodyPr>
            <a:normAutofit lnSpcReduction="10000"/>
          </a:bodyPr>
          <a:lstStyle/>
          <a:p>
            <a:r>
              <a:rPr lang="en-US" sz="2800"/>
              <a:t>Part of XML’s extensibility</a:t>
            </a:r>
          </a:p>
          <a:p>
            <a:r>
              <a:rPr lang="en-US" sz="2800"/>
              <a:t>Allow authors to differentiate between tags of the same name (using a prefix)</a:t>
            </a:r>
          </a:p>
          <a:p>
            <a:pPr lvl="1"/>
            <a:r>
              <a:rPr lang="en-US" sz="2400"/>
              <a:t>Frees author to focus on the data and decide how to best describe it</a:t>
            </a:r>
          </a:p>
          <a:p>
            <a:pPr lvl="1"/>
            <a:r>
              <a:rPr lang="en-US" sz="2400"/>
              <a:t>Allows multiple XML documents from multiple authors to be merged</a:t>
            </a:r>
          </a:p>
          <a:p>
            <a:r>
              <a:rPr lang="en-US" sz="2800"/>
              <a:t>Identified by a URI (Uniform Resource Identifier)</a:t>
            </a:r>
          </a:p>
          <a:p>
            <a:pPr lvl="1"/>
            <a:r>
              <a:rPr lang="en-US" sz="2400"/>
              <a:t>When a URL is used, it does NOT have to represent </a:t>
            </a:r>
            <a:br>
              <a:rPr lang="en-US" sz="2400"/>
            </a:br>
            <a:r>
              <a:rPr lang="en-US" sz="2400"/>
              <a:t>a live server</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normAutofit fontScale="90000"/>
          </a:bodyPr>
          <a:lstStyle/>
          <a:p>
            <a:r>
              <a:rPr lang="en-US"/>
              <a:t>Syntax and Structure </a:t>
            </a:r>
            <a:r>
              <a:rPr lang="en-US" sz="3600"/>
              <a:t/>
            </a:r>
            <a:br>
              <a:rPr lang="en-US" sz="3600"/>
            </a:br>
            <a:r>
              <a:rPr lang="en-US" sz="2800"/>
              <a:t>Namespaces: Declaration</a:t>
            </a:r>
          </a:p>
        </p:txBody>
      </p:sp>
      <p:sp>
        <p:nvSpPr>
          <p:cNvPr id="152579" name="Text Box 3"/>
          <p:cNvSpPr txBox="1">
            <a:spLocks noChangeArrowheads="1"/>
          </p:cNvSpPr>
          <p:nvPr/>
        </p:nvSpPr>
        <p:spPr bwMode="auto">
          <a:xfrm>
            <a:off x="482600" y="2686050"/>
            <a:ext cx="8121650" cy="409575"/>
          </a:xfrm>
          <a:prstGeom prst="rect">
            <a:avLst/>
          </a:prstGeom>
          <a:solidFill>
            <a:schemeClr val="accent1"/>
          </a:solidFill>
          <a:ln w="12700">
            <a:solidFill>
              <a:schemeClr val="tx1"/>
            </a:solidFill>
            <a:miter lim="800000"/>
            <a:headEnd/>
            <a:tailEnd/>
          </a:ln>
          <a:effectLst/>
        </p:spPr>
        <p:txBody>
          <a:bodyPr lIns="91638" tIns="45819" rIns="91638" bIns="45819">
            <a:spAutoFit/>
          </a:bodyPr>
          <a:lstStyle/>
          <a:p>
            <a:r>
              <a:rPr lang="en-US" sz="2000" b="1">
                <a:solidFill>
                  <a:srgbClr val="000000"/>
                </a:solidFill>
                <a:latin typeface="Lucida Console" pitchFamily="49" charset="0"/>
              </a:rPr>
              <a:t>xmlns: bk = “http://www.example.com/bookinfo/</a:t>
            </a:r>
            <a:r>
              <a:rPr lang="en-US" sz="2000" b="1">
                <a:latin typeface="Lucida Console" pitchFamily="49" charset="0"/>
              </a:rPr>
              <a:t>”</a:t>
            </a:r>
          </a:p>
        </p:txBody>
      </p:sp>
      <p:sp>
        <p:nvSpPr>
          <p:cNvPr id="152580" name="Text Box 4"/>
          <p:cNvSpPr txBox="1">
            <a:spLocks noChangeArrowheads="1"/>
          </p:cNvSpPr>
          <p:nvPr/>
        </p:nvSpPr>
        <p:spPr bwMode="auto">
          <a:xfrm>
            <a:off x="482600" y="3352800"/>
            <a:ext cx="8153400" cy="409575"/>
          </a:xfrm>
          <a:prstGeom prst="rect">
            <a:avLst/>
          </a:prstGeom>
          <a:solidFill>
            <a:schemeClr val="accent1"/>
          </a:solidFill>
          <a:ln w="12700">
            <a:solidFill>
              <a:schemeClr val="tx1"/>
            </a:solidFill>
            <a:miter lim="800000"/>
            <a:headEnd/>
            <a:tailEnd/>
          </a:ln>
          <a:effectLst/>
        </p:spPr>
        <p:txBody>
          <a:bodyPr lIns="91638" tIns="45819" rIns="91638" bIns="45819">
            <a:spAutoFit/>
          </a:bodyPr>
          <a:lstStyle/>
          <a:p>
            <a:r>
              <a:rPr lang="en-US" sz="2000" b="1">
                <a:solidFill>
                  <a:srgbClr val="000000"/>
                </a:solidFill>
                <a:latin typeface="Lucida Console" pitchFamily="49" charset="0"/>
              </a:rPr>
              <a:t>xmlns: bk = “urn:mybookstuff.org:bookinfo</a:t>
            </a:r>
            <a:r>
              <a:rPr lang="en-US" sz="2000" b="1">
                <a:latin typeface="Lucida Console" pitchFamily="49" charset="0"/>
              </a:rPr>
              <a:t>”</a:t>
            </a:r>
          </a:p>
        </p:txBody>
      </p:sp>
      <p:sp>
        <p:nvSpPr>
          <p:cNvPr id="152581" name="Text Box 5"/>
          <p:cNvSpPr txBox="1">
            <a:spLocks noChangeArrowheads="1"/>
          </p:cNvSpPr>
          <p:nvPr/>
        </p:nvSpPr>
        <p:spPr bwMode="auto">
          <a:xfrm>
            <a:off x="288925" y="2046288"/>
            <a:ext cx="5651500" cy="519112"/>
          </a:xfrm>
          <a:prstGeom prst="rect">
            <a:avLst/>
          </a:prstGeom>
          <a:noFill/>
          <a:ln w="9525">
            <a:noFill/>
            <a:miter lim="800000"/>
            <a:headEnd/>
            <a:tailEnd/>
          </a:ln>
          <a:effectLst/>
        </p:spPr>
        <p:txBody>
          <a:bodyPr wrap="none" lIns="91638" tIns="45819" rIns="91638" bIns="45819">
            <a:spAutoFit/>
          </a:bodyPr>
          <a:lstStyle/>
          <a:p>
            <a:r>
              <a:rPr lang="en-US" sz="2800"/>
              <a:t>Namespace declaration examples:</a:t>
            </a:r>
          </a:p>
        </p:txBody>
      </p:sp>
      <p:sp>
        <p:nvSpPr>
          <p:cNvPr id="152585" name="Text Box 9"/>
          <p:cNvSpPr txBox="1">
            <a:spLocks noChangeArrowheads="1"/>
          </p:cNvSpPr>
          <p:nvPr/>
        </p:nvSpPr>
        <p:spPr bwMode="auto">
          <a:xfrm>
            <a:off x="288925" y="5668963"/>
            <a:ext cx="3021013" cy="396875"/>
          </a:xfrm>
          <a:prstGeom prst="rect">
            <a:avLst/>
          </a:prstGeom>
          <a:noFill/>
          <a:ln w="9525">
            <a:noFill/>
            <a:miter lim="800000"/>
            <a:headEnd/>
            <a:tailEnd/>
          </a:ln>
          <a:effectLst/>
        </p:spPr>
        <p:txBody>
          <a:bodyPr wrap="none" lIns="91638" tIns="45819" rIns="91638" bIns="45819">
            <a:spAutoFit/>
          </a:bodyPr>
          <a:lstStyle/>
          <a:p>
            <a:r>
              <a:rPr lang="en-US" sz="2000" b="1"/>
              <a:t>Namespace declaration</a:t>
            </a:r>
          </a:p>
        </p:txBody>
      </p:sp>
      <p:sp>
        <p:nvSpPr>
          <p:cNvPr id="152586" name="Text Box 10"/>
          <p:cNvSpPr txBox="1">
            <a:spLocks noChangeArrowheads="1"/>
          </p:cNvSpPr>
          <p:nvPr/>
        </p:nvSpPr>
        <p:spPr bwMode="auto">
          <a:xfrm>
            <a:off x="4038600" y="5668963"/>
            <a:ext cx="889000" cy="396875"/>
          </a:xfrm>
          <a:prstGeom prst="rect">
            <a:avLst/>
          </a:prstGeom>
          <a:noFill/>
          <a:ln w="9525">
            <a:noFill/>
            <a:miter lim="800000"/>
            <a:headEnd/>
            <a:tailEnd/>
          </a:ln>
          <a:effectLst/>
        </p:spPr>
        <p:txBody>
          <a:bodyPr wrap="none" lIns="91638" tIns="45819" rIns="91638" bIns="45819">
            <a:spAutoFit/>
          </a:bodyPr>
          <a:lstStyle/>
          <a:p>
            <a:r>
              <a:rPr lang="en-US" sz="2000" b="1"/>
              <a:t>Prefix</a:t>
            </a:r>
          </a:p>
        </p:txBody>
      </p:sp>
      <p:sp>
        <p:nvSpPr>
          <p:cNvPr id="152587" name="Text Box 11"/>
          <p:cNvSpPr txBox="1">
            <a:spLocks noChangeArrowheads="1"/>
          </p:cNvSpPr>
          <p:nvPr/>
        </p:nvSpPr>
        <p:spPr bwMode="auto">
          <a:xfrm>
            <a:off x="5530850" y="5686425"/>
            <a:ext cx="1384300" cy="396875"/>
          </a:xfrm>
          <a:prstGeom prst="rect">
            <a:avLst/>
          </a:prstGeom>
          <a:noFill/>
          <a:ln w="9525">
            <a:noFill/>
            <a:miter lim="800000"/>
            <a:headEnd/>
            <a:tailEnd/>
          </a:ln>
          <a:effectLst/>
        </p:spPr>
        <p:txBody>
          <a:bodyPr wrap="none" lIns="91638" tIns="45819" rIns="91638" bIns="45819">
            <a:spAutoFit/>
          </a:bodyPr>
          <a:lstStyle/>
          <a:p>
            <a:r>
              <a:rPr lang="en-US" sz="2000" b="1"/>
              <a:t>URI (URL)</a:t>
            </a:r>
          </a:p>
        </p:txBody>
      </p:sp>
      <p:sp>
        <p:nvSpPr>
          <p:cNvPr id="152588" name="AutoShape 12"/>
          <p:cNvSpPr>
            <a:spLocks/>
          </p:cNvSpPr>
          <p:nvPr/>
        </p:nvSpPr>
        <p:spPr bwMode="auto">
          <a:xfrm rot="16200000">
            <a:off x="894557" y="4236243"/>
            <a:ext cx="190500" cy="957263"/>
          </a:xfrm>
          <a:prstGeom prst="leftBrace">
            <a:avLst>
              <a:gd name="adj1" fmla="val 41875"/>
              <a:gd name="adj2" fmla="val 50000"/>
            </a:avLst>
          </a:prstGeom>
          <a:noFill/>
          <a:ln w="12700">
            <a:solidFill>
              <a:schemeClr val="tx1"/>
            </a:solidFill>
            <a:round/>
            <a:headEnd/>
            <a:tailEnd/>
          </a:ln>
          <a:effectLst/>
        </p:spPr>
        <p:txBody>
          <a:bodyPr wrap="none" lIns="91638" tIns="45819" rIns="91638" bIns="45819" anchor="ctr"/>
          <a:lstStyle/>
          <a:p>
            <a:endParaRPr lang="en-US"/>
          </a:p>
        </p:txBody>
      </p:sp>
      <p:sp>
        <p:nvSpPr>
          <p:cNvPr id="152589" name="AutoShape 13"/>
          <p:cNvSpPr>
            <a:spLocks/>
          </p:cNvSpPr>
          <p:nvPr/>
        </p:nvSpPr>
        <p:spPr bwMode="auto">
          <a:xfrm rot="16200000">
            <a:off x="1804194" y="4466432"/>
            <a:ext cx="204787" cy="450850"/>
          </a:xfrm>
          <a:prstGeom prst="leftBrace">
            <a:avLst>
              <a:gd name="adj1" fmla="val 18346"/>
              <a:gd name="adj2" fmla="val 50000"/>
            </a:avLst>
          </a:prstGeom>
          <a:noFill/>
          <a:ln w="12700">
            <a:solidFill>
              <a:schemeClr val="tx1"/>
            </a:solidFill>
            <a:round/>
            <a:headEnd/>
            <a:tailEnd/>
          </a:ln>
          <a:effectLst/>
        </p:spPr>
        <p:txBody>
          <a:bodyPr wrap="none" lIns="91638" tIns="45819" rIns="91638" bIns="45819" anchor="ctr"/>
          <a:lstStyle/>
          <a:p>
            <a:endParaRPr lang="en-US"/>
          </a:p>
        </p:txBody>
      </p:sp>
      <p:sp>
        <p:nvSpPr>
          <p:cNvPr id="152590" name="AutoShape 14"/>
          <p:cNvSpPr>
            <a:spLocks/>
          </p:cNvSpPr>
          <p:nvPr/>
        </p:nvSpPr>
        <p:spPr bwMode="auto">
          <a:xfrm rot="16200000">
            <a:off x="4895851" y="2065337"/>
            <a:ext cx="284162" cy="5294313"/>
          </a:xfrm>
          <a:prstGeom prst="leftBrace">
            <a:avLst>
              <a:gd name="adj1" fmla="val 155261"/>
              <a:gd name="adj2" fmla="val 50000"/>
            </a:avLst>
          </a:prstGeom>
          <a:noFill/>
          <a:ln w="12700">
            <a:solidFill>
              <a:schemeClr val="tx1"/>
            </a:solidFill>
            <a:round/>
            <a:headEnd/>
            <a:tailEnd/>
          </a:ln>
          <a:effectLst/>
        </p:spPr>
        <p:txBody>
          <a:bodyPr wrap="none" lIns="91638" tIns="45819" rIns="91638" bIns="45819" anchor="ctr"/>
          <a:lstStyle/>
          <a:p>
            <a:endParaRPr lang="en-US"/>
          </a:p>
        </p:txBody>
      </p:sp>
      <p:cxnSp>
        <p:nvCxnSpPr>
          <p:cNvPr id="152591" name="AutoShape 15"/>
          <p:cNvCxnSpPr>
            <a:cxnSpLocks noChangeShapeType="1"/>
          </p:cNvCxnSpPr>
          <p:nvPr/>
        </p:nvCxnSpPr>
        <p:spPr bwMode="auto">
          <a:xfrm rot="5400000" flipH="1">
            <a:off x="940594" y="4841082"/>
            <a:ext cx="857250" cy="798512"/>
          </a:xfrm>
          <a:prstGeom prst="bentConnector3">
            <a:avLst>
              <a:gd name="adj1" fmla="val 50000"/>
            </a:avLst>
          </a:prstGeom>
          <a:noFill/>
          <a:ln w="12700">
            <a:solidFill>
              <a:schemeClr val="tx1"/>
            </a:solidFill>
            <a:miter lim="800000"/>
            <a:headEnd/>
            <a:tailEnd type="triangle" w="med" len="med"/>
          </a:ln>
          <a:effectLst/>
        </p:spPr>
      </p:cxnSp>
      <p:cxnSp>
        <p:nvCxnSpPr>
          <p:cNvPr id="152592" name="AutoShape 16"/>
          <p:cNvCxnSpPr>
            <a:cxnSpLocks noChangeShapeType="1"/>
          </p:cNvCxnSpPr>
          <p:nvPr/>
        </p:nvCxnSpPr>
        <p:spPr bwMode="auto">
          <a:xfrm rot="5400000" flipH="1">
            <a:off x="2757487" y="3962401"/>
            <a:ext cx="874713" cy="2576512"/>
          </a:xfrm>
          <a:prstGeom prst="bentConnector3">
            <a:avLst>
              <a:gd name="adj1" fmla="val 49907"/>
            </a:avLst>
          </a:prstGeom>
          <a:noFill/>
          <a:ln w="12700">
            <a:solidFill>
              <a:schemeClr val="tx1"/>
            </a:solidFill>
            <a:miter lim="800000"/>
            <a:headEnd/>
            <a:tailEnd type="triangle" w="med" len="med"/>
          </a:ln>
          <a:effectLst/>
        </p:spPr>
      </p:cxnSp>
      <p:cxnSp>
        <p:nvCxnSpPr>
          <p:cNvPr id="152593" name="AutoShape 17"/>
          <p:cNvCxnSpPr>
            <a:cxnSpLocks noChangeShapeType="1"/>
            <a:stCxn id="152587" idx="0"/>
            <a:endCxn id="152590" idx="1"/>
          </p:cNvCxnSpPr>
          <p:nvPr/>
        </p:nvCxnSpPr>
        <p:spPr bwMode="auto">
          <a:xfrm rot="5400000" flipH="1">
            <a:off x="5215732" y="4679156"/>
            <a:ext cx="830262" cy="1184275"/>
          </a:xfrm>
          <a:prstGeom prst="bentConnector3">
            <a:avLst>
              <a:gd name="adj1" fmla="val 50097"/>
            </a:avLst>
          </a:prstGeom>
          <a:noFill/>
          <a:ln w="12700">
            <a:solidFill>
              <a:schemeClr val="tx1"/>
            </a:solidFill>
            <a:miter lim="800000"/>
            <a:headEnd/>
            <a:tailEnd type="triangle" w="med" len="med"/>
          </a:ln>
          <a:effectLst/>
        </p:spPr>
      </p:cxnSp>
      <p:sp>
        <p:nvSpPr>
          <p:cNvPr id="152595" name="Text Box 19"/>
          <p:cNvSpPr txBox="1">
            <a:spLocks noChangeArrowheads="1"/>
          </p:cNvSpPr>
          <p:nvPr/>
        </p:nvSpPr>
        <p:spPr bwMode="auto">
          <a:xfrm>
            <a:off x="482600" y="4002088"/>
            <a:ext cx="8166100" cy="409575"/>
          </a:xfrm>
          <a:prstGeom prst="rect">
            <a:avLst/>
          </a:prstGeom>
          <a:solidFill>
            <a:schemeClr val="accent1"/>
          </a:solidFill>
          <a:ln w="12700">
            <a:solidFill>
              <a:schemeClr val="tx1"/>
            </a:solidFill>
            <a:miter lim="800000"/>
            <a:headEnd/>
            <a:tailEnd/>
          </a:ln>
          <a:effectLst/>
        </p:spPr>
        <p:txBody>
          <a:bodyPr lIns="91638" tIns="45819" rIns="91638" bIns="45819">
            <a:spAutoFit/>
          </a:bodyPr>
          <a:lstStyle/>
          <a:p>
            <a:r>
              <a:rPr lang="en-US" sz="2000" b="1">
                <a:latin typeface="Lucida Console" pitchFamily="49" charset="0"/>
              </a:rPr>
              <a:t>xmlns: bk = “http://www.example.com/bookinfo/”</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fontScale="90000"/>
          </a:bodyPr>
          <a:lstStyle/>
          <a:p>
            <a:r>
              <a:rPr lang="en-US"/>
              <a:t>Syntax and Structure </a:t>
            </a:r>
            <a:r>
              <a:rPr lang="en-US" sz="3600"/>
              <a:t/>
            </a:r>
            <a:br>
              <a:rPr lang="en-US" sz="3600"/>
            </a:br>
            <a:r>
              <a:rPr lang="en-US" sz="2800"/>
              <a:t>Namespaces: Examples</a:t>
            </a:r>
          </a:p>
        </p:txBody>
      </p:sp>
      <p:sp>
        <p:nvSpPr>
          <p:cNvPr id="153603" name="Text Box 3"/>
          <p:cNvSpPr txBox="1">
            <a:spLocks noChangeArrowheads="1"/>
          </p:cNvSpPr>
          <p:nvPr/>
        </p:nvSpPr>
        <p:spPr bwMode="auto">
          <a:xfrm>
            <a:off x="533400" y="2286000"/>
            <a:ext cx="8077200" cy="1323975"/>
          </a:xfrm>
          <a:prstGeom prst="rect">
            <a:avLst/>
          </a:prstGeom>
          <a:solidFill>
            <a:schemeClr val="accent1"/>
          </a:solidFill>
          <a:ln w="12700">
            <a:solidFill>
              <a:schemeClr val="tx1"/>
            </a:solidFill>
            <a:miter lim="800000"/>
            <a:headEnd/>
            <a:tailEnd/>
          </a:ln>
          <a:effectLst/>
        </p:spPr>
        <p:txBody>
          <a:bodyPr lIns="91638" tIns="45819" rIns="91638" bIns="45819">
            <a:spAutoFit/>
          </a:bodyPr>
          <a:lstStyle/>
          <a:p>
            <a:r>
              <a:rPr lang="en-US" sz="2000" b="1">
                <a:latin typeface="Lucida Console" pitchFamily="49" charset="0"/>
              </a:rPr>
              <a:t>&lt;BOOK xmlns:bk=“http://www.bookstuff.org/bookinfo”&gt;</a:t>
            </a:r>
          </a:p>
          <a:p>
            <a:r>
              <a:rPr lang="en-US" sz="2000" b="1">
                <a:latin typeface="Lucida Console" pitchFamily="49" charset="0"/>
              </a:rPr>
              <a:t>   &lt;bk:TITLE&gt;All About XML&lt;/bk:TITLE&gt;</a:t>
            </a:r>
          </a:p>
          <a:p>
            <a:r>
              <a:rPr lang="en-US" sz="2000" b="1">
                <a:latin typeface="Lucida Console" pitchFamily="49" charset="0"/>
              </a:rPr>
              <a:t>   &lt;bk:AUTHOR&gt;Joe Developer&lt;/bk:AUTHOR&gt;</a:t>
            </a:r>
          </a:p>
          <a:p>
            <a:r>
              <a:rPr lang="en-US" sz="2000" b="1">
                <a:latin typeface="Lucida Console" pitchFamily="49" charset="0"/>
              </a:rPr>
              <a:t>   &lt;bk:PRICE currency=‘US Dollar’&gt;19.99&lt;/bk:PRICE&gt;</a:t>
            </a:r>
          </a:p>
        </p:txBody>
      </p:sp>
      <p:sp>
        <p:nvSpPr>
          <p:cNvPr id="153604" name="Text Box 4"/>
          <p:cNvSpPr txBox="1">
            <a:spLocks noChangeArrowheads="1"/>
          </p:cNvSpPr>
          <p:nvPr/>
        </p:nvSpPr>
        <p:spPr bwMode="auto">
          <a:xfrm>
            <a:off x="266700" y="4019550"/>
            <a:ext cx="8610600" cy="1933575"/>
          </a:xfrm>
          <a:prstGeom prst="rect">
            <a:avLst/>
          </a:prstGeom>
          <a:solidFill>
            <a:schemeClr val="accent1"/>
          </a:solidFill>
          <a:ln w="12700">
            <a:solidFill>
              <a:schemeClr val="tx1"/>
            </a:solidFill>
            <a:miter lim="800000"/>
            <a:headEnd/>
            <a:tailEnd/>
          </a:ln>
          <a:effectLst/>
        </p:spPr>
        <p:txBody>
          <a:bodyPr lIns="91638" tIns="45819" rIns="91638" bIns="45819">
            <a:spAutoFit/>
          </a:bodyPr>
          <a:lstStyle/>
          <a:p>
            <a:r>
              <a:rPr lang="en-US" sz="2000" b="1">
                <a:latin typeface="Lucida Console" pitchFamily="49" charset="0"/>
              </a:rPr>
              <a:t>&lt;bk:BOOK xmlns:bk=“http://www.bookstuff.org/bookinfo”	xmlns:money=“urn:finance:money”&gt;</a:t>
            </a:r>
          </a:p>
          <a:p>
            <a:r>
              <a:rPr lang="en-US" sz="2000" b="1">
                <a:latin typeface="Lucida Console" pitchFamily="49" charset="0"/>
              </a:rPr>
              <a:t>   &lt;bk:TITLE&gt;All About XML&lt;/bk:TITLE&gt;</a:t>
            </a:r>
          </a:p>
          <a:p>
            <a:r>
              <a:rPr lang="en-US" sz="2000" b="1">
                <a:latin typeface="Lucida Console" pitchFamily="49" charset="0"/>
              </a:rPr>
              <a:t>   &lt;bk:AUTHOR&gt;Joe Developer&lt;/bk:AUTHOR&gt;</a:t>
            </a:r>
          </a:p>
          <a:p>
            <a:r>
              <a:rPr lang="en-US" sz="2000" b="1">
                <a:latin typeface="Lucida Console" pitchFamily="49" charset="0"/>
              </a:rPr>
              <a:t>   &lt;bk:PRICE money:currency=‘US Dollar’&gt; </a:t>
            </a:r>
          </a:p>
          <a:p>
            <a:r>
              <a:rPr lang="en-US" sz="2000" b="1">
                <a:latin typeface="Lucida Console" pitchFamily="49" charset="0"/>
              </a:rPr>
              <a:t>       19.99&lt;/bk:PRICE&gt;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9" name="Rectangle 5"/>
          <p:cNvSpPr>
            <a:spLocks noGrp="1" noChangeArrowheads="1"/>
          </p:cNvSpPr>
          <p:nvPr>
            <p:ph type="title"/>
          </p:nvPr>
        </p:nvSpPr>
        <p:spPr/>
        <p:txBody>
          <a:bodyPr>
            <a:normAutofit fontScale="90000"/>
          </a:bodyPr>
          <a:lstStyle/>
          <a:p>
            <a:r>
              <a:rPr lang="en-US"/>
              <a:t>Syntax and Structure </a:t>
            </a:r>
            <a:br>
              <a:rPr lang="en-US"/>
            </a:br>
            <a:r>
              <a:rPr lang="en-US" sz="2800"/>
              <a:t>Namespaces: Default Namespace</a:t>
            </a:r>
          </a:p>
        </p:txBody>
      </p:sp>
      <p:sp>
        <p:nvSpPr>
          <p:cNvPr id="154630" name="Rectangle 6"/>
          <p:cNvSpPr>
            <a:spLocks noGrp="1" noChangeArrowheads="1"/>
          </p:cNvSpPr>
          <p:nvPr>
            <p:ph type="body" idx="1"/>
          </p:nvPr>
        </p:nvSpPr>
        <p:spPr/>
        <p:txBody>
          <a:bodyPr/>
          <a:lstStyle/>
          <a:p>
            <a:r>
              <a:rPr lang="en-US"/>
              <a:t>An XML namespace declared without a prefix becomes the default namespace for all </a:t>
            </a:r>
            <a:br>
              <a:rPr lang="en-US"/>
            </a:br>
            <a:r>
              <a:rPr lang="en-US"/>
              <a:t>sub-elements</a:t>
            </a:r>
          </a:p>
          <a:p>
            <a:r>
              <a:rPr lang="en-US"/>
              <a:t>All elements without a prefix will belong to the default namespace:</a:t>
            </a:r>
          </a:p>
        </p:txBody>
      </p:sp>
      <p:sp>
        <p:nvSpPr>
          <p:cNvPr id="154628" name="Text Box 4"/>
          <p:cNvSpPr txBox="1">
            <a:spLocks noChangeArrowheads="1"/>
          </p:cNvSpPr>
          <p:nvPr/>
        </p:nvSpPr>
        <p:spPr bwMode="auto">
          <a:xfrm>
            <a:off x="892175" y="5353050"/>
            <a:ext cx="7940675" cy="1019175"/>
          </a:xfrm>
          <a:prstGeom prst="rect">
            <a:avLst/>
          </a:prstGeom>
          <a:solidFill>
            <a:schemeClr val="accent1"/>
          </a:solidFill>
          <a:ln w="12700">
            <a:solidFill>
              <a:schemeClr val="tx1"/>
            </a:solidFill>
            <a:miter lim="800000"/>
            <a:headEnd/>
            <a:tailEnd/>
          </a:ln>
          <a:effectLst/>
        </p:spPr>
        <p:txBody>
          <a:bodyPr lIns="91638" tIns="45819" rIns="91638" bIns="45819">
            <a:spAutoFit/>
          </a:bodyPr>
          <a:lstStyle/>
          <a:p>
            <a:r>
              <a:rPr lang="en-US" sz="2000" b="1">
                <a:latin typeface="Lucida Console" pitchFamily="49" charset="0"/>
              </a:rPr>
              <a:t>&lt;BOOK xmlns=“http://www.bookstuff.org/bookinfo”&gt;</a:t>
            </a:r>
          </a:p>
          <a:p>
            <a:r>
              <a:rPr lang="en-US" sz="2000" b="1">
                <a:latin typeface="Lucida Console" pitchFamily="49" charset="0"/>
              </a:rPr>
              <a:t>   &lt;TITLE&gt;All About XML&lt;/TITLE&gt;</a:t>
            </a:r>
          </a:p>
          <a:p>
            <a:r>
              <a:rPr lang="en-US" sz="2000" b="1">
                <a:latin typeface="Lucida Console" pitchFamily="49" charset="0"/>
              </a:rPr>
              <a:t>   &lt;AUTHOR&gt;Joe Developer&lt;/AUTHOR&gt;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6" name="Rectangle 8"/>
          <p:cNvSpPr>
            <a:spLocks noGrp="1" noChangeArrowheads="1"/>
          </p:cNvSpPr>
          <p:nvPr>
            <p:ph type="title"/>
          </p:nvPr>
        </p:nvSpPr>
        <p:spPr/>
        <p:txBody>
          <a:bodyPr>
            <a:normAutofit fontScale="90000"/>
          </a:bodyPr>
          <a:lstStyle/>
          <a:p>
            <a:r>
              <a:rPr lang="en-US"/>
              <a:t>Syntax and Structure </a:t>
            </a:r>
            <a:br>
              <a:rPr lang="en-US"/>
            </a:br>
            <a:r>
              <a:rPr lang="en-US" sz="2800"/>
              <a:t>Namespaces: Scope</a:t>
            </a:r>
          </a:p>
        </p:txBody>
      </p:sp>
      <p:sp>
        <p:nvSpPr>
          <p:cNvPr id="155657" name="Rectangle 9"/>
          <p:cNvSpPr>
            <a:spLocks noGrp="1" noChangeArrowheads="1"/>
          </p:cNvSpPr>
          <p:nvPr>
            <p:ph type="body" idx="1"/>
          </p:nvPr>
        </p:nvSpPr>
        <p:spPr/>
        <p:txBody>
          <a:bodyPr/>
          <a:lstStyle/>
          <a:p>
            <a:r>
              <a:rPr lang="en-US" dirty="0"/>
              <a:t>Unqualified elements belong to the inner-most default namespace.</a:t>
            </a:r>
          </a:p>
          <a:p>
            <a:pPr lvl="1"/>
            <a:r>
              <a:rPr lang="en-US" dirty="0"/>
              <a:t>BOOK, TITLE, and AUTHOR belong to the default book namespace</a:t>
            </a:r>
          </a:p>
          <a:p>
            <a:pPr lvl="1"/>
            <a:r>
              <a:rPr lang="en-US" dirty="0"/>
              <a:t>PUBLISHER and NAME belong to the default publisher namespace</a:t>
            </a:r>
          </a:p>
        </p:txBody>
      </p:sp>
      <p:sp>
        <p:nvSpPr>
          <p:cNvPr id="155653" name="Text Box 5"/>
          <p:cNvSpPr txBox="1">
            <a:spLocks noChangeArrowheads="1"/>
          </p:cNvSpPr>
          <p:nvPr/>
        </p:nvSpPr>
        <p:spPr bwMode="auto">
          <a:xfrm>
            <a:off x="1157288" y="4618038"/>
            <a:ext cx="7658100" cy="2027237"/>
          </a:xfrm>
          <a:prstGeom prst="rect">
            <a:avLst/>
          </a:prstGeom>
          <a:solidFill>
            <a:schemeClr val="accent1"/>
          </a:solidFill>
          <a:ln w="12700">
            <a:solidFill>
              <a:schemeClr val="tx1"/>
            </a:solidFill>
            <a:miter lim="800000"/>
            <a:headEnd/>
            <a:tailEnd/>
          </a:ln>
          <a:effectLst/>
        </p:spPr>
        <p:txBody>
          <a:bodyPr lIns="91638" tIns="45819" rIns="91638" bIns="45819">
            <a:spAutoFit/>
          </a:bodyPr>
          <a:lstStyle/>
          <a:p>
            <a:r>
              <a:rPr lang="en-US" b="1">
                <a:latin typeface="Lucida Console" pitchFamily="49" charset="0"/>
              </a:rPr>
              <a:t>&lt;BOOK xmlns=“www.bookstuff.org/bookinfo”&gt;</a:t>
            </a:r>
          </a:p>
          <a:p>
            <a:r>
              <a:rPr lang="en-US" b="1">
                <a:latin typeface="Lucida Console" pitchFamily="49" charset="0"/>
              </a:rPr>
              <a:t>   &lt;TITLE&gt;All About XML&lt;/TITLE&gt;</a:t>
            </a:r>
          </a:p>
          <a:p>
            <a:r>
              <a:rPr lang="en-US" b="1">
                <a:latin typeface="Lucida Console" pitchFamily="49" charset="0"/>
              </a:rPr>
              <a:t>   &lt;AUTHOR&gt;Joe Developer&lt;/AUTHOR&gt;</a:t>
            </a:r>
          </a:p>
          <a:p>
            <a:r>
              <a:rPr lang="en-US" b="1">
                <a:latin typeface="Lucida Console" pitchFamily="49" charset="0"/>
              </a:rPr>
              <a:t>   &lt;PUBLISHER xmlns=“urn:publishers:publinfo”&gt;</a:t>
            </a:r>
          </a:p>
          <a:p>
            <a:r>
              <a:rPr lang="en-US" b="1">
                <a:latin typeface="Lucida Console" pitchFamily="49" charset="0"/>
              </a:rPr>
              <a:t>      &lt;NAME&gt;Microsoft Press&lt;/NAME&gt;</a:t>
            </a:r>
          </a:p>
          <a:p>
            <a:r>
              <a:rPr lang="en-US" b="1">
                <a:latin typeface="Lucida Console" pitchFamily="49" charset="0"/>
              </a:rPr>
              <a:t>   &lt;/PUBLISHER&gt;</a:t>
            </a:r>
          </a:p>
          <a:p>
            <a:r>
              <a:rPr lang="en-US" b="1">
                <a:latin typeface="Lucida Console" pitchFamily="49" charset="0"/>
              </a:rPr>
              <a:t>&lt;/BOOK&gt;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The XML ‘Alphabet Soup’</a:t>
            </a:r>
          </a:p>
        </p:txBody>
      </p:sp>
      <p:graphicFrame>
        <p:nvGraphicFramePr>
          <p:cNvPr id="145486" name="Group 78"/>
          <p:cNvGraphicFramePr>
            <a:graphicFrameLocks noGrp="1"/>
          </p:cNvGraphicFramePr>
          <p:nvPr>
            <p:ph idx="4294967295"/>
          </p:nvPr>
        </p:nvGraphicFramePr>
        <p:xfrm>
          <a:off x="473075" y="1498600"/>
          <a:ext cx="8378825" cy="5266944"/>
        </p:xfrm>
        <a:graphic>
          <a:graphicData uri="http://schemas.openxmlformats.org/drawingml/2006/table">
            <a:tbl>
              <a:tblPr/>
              <a:tblGrid>
                <a:gridCol w="1385888"/>
                <a:gridCol w="2779712"/>
                <a:gridCol w="4213225"/>
              </a:tblGrid>
              <a:tr h="344488">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XML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Extensible Markup Language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Defines XML documents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39725">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Infoset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Information Set</a:t>
                      </a:r>
                    </a:p>
                    <a:p>
                      <a:pPr marL="0" marR="0" lvl="0" indent="0" algn="l" defTabSz="914400" rtl="0" eaLnBrk="1" fontAlgn="base" latinLnBrk="0" hangingPunct="1">
                        <a:lnSpc>
                          <a:spcPct val="100000"/>
                        </a:lnSpc>
                        <a:spcBef>
                          <a:spcPct val="20000"/>
                        </a:spcBef>
                        <a:spcAft>
                          <a:spcPct val="0"/>
                        </a:spcAft>
                        <a:buClr>
                          <a:srgbClr val="009900"/>
                        </a:buClr>
                        <a:buSzTx/>
                        <a:buFontTx/>
                        <a:buNone/>
                        <a:tabLst/>
                      </a:pP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Abstract model of XML data; </a:t>
                      </a:r>
                      <a:br>
                        <a:rPr kumimoji="0" lang="en-US" sz="1800" b="1" i="0" u="none" strike="noStrike" cap="none" normalizeH="0" baseline="0" smtClean="0">
                          <a:ln>
                            <a:noFill/>
                          </a:ln>
                          <a:solidFill>
                            <a:schemeClr val="tx1"/>
                          </a:solidFill>
                          <a:effectLst/>
                          <a:latin typeface="Arial" charset="0"/>
                        </a:rPr>
                      </a:br>
                      <a:r>
                        <a:rPr kumimoji="0" lang="en-US" sz="1800" b="1" i="0" u="none" strike="noStrike" cap="none" normalizeH="0" baseline="0" smtClean="0">
                          <a:ln>
                            <a:noFill/>
                          </a:ln>
                          <a:solidFill>
                            <a:schemeClr val="tx1"/>
                          </a:solidFill>
                          <a:effectLst/>
                          <a:latin typeface="Arial" charset="0"/>
                        </a:rPr>
                        <a:t>definition of terms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39725">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DTD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Document Type Definition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Non-XML schema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11150">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XSD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XML Schema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XML-based schema language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06388">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XDR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XML Data Reduced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An earlier XML schema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38138">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CSS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Cascading Style Sheets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Allows you to specify styles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38138">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XSL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Extensible Stylesheet Language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Language for expressing stylesheets; consists of XSLT and XSL-FO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39725">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XSLT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XSL Transformations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Language for transforming XML documents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38138">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XSL-FO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XSL Formatting Objects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Language to describe precise layout of text on a page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August 2006	</a:t>
            </a:r>
          </a:p>
        </p:txBody>
      </p:sp>
      <p:sp>
        <p:nvSpPr>
          <p:cNvPr id="6" name="Slide Number Placeholder 5"/>
          <p:cNvSpPr>
            <a:spLocks noGrp="1"/>
          </p:cNvSpPr>
          <p:nvPr>
            <p:ph type="sldNum" sz="quarter" idx="12"/>
          </p:nvPr>
        </p:nvSpPr>
        <p:spPr/>
        <p:txBody>
          <a:bodyPr/>
          <a:lstStyle/>
          <a:p>
            <a:fld id="{2EF31C82-0EFD-4B99-9386-242EF4F6D90B}" type="slidenum">
              <a:rPr lang="en-US"/>
              <a:pPr/>
              <a:t>5</a:t>
            </a:fld>
            <a:endParaRPr lang="en-US"/>
          </a:p>
        </p:txBody>
      </p:sp>
      <p:sp>
        <p:nvSpPr>
          <p:cNvPr id="29698" name="Rectangle 2"/>
          <p:cNvSpPr>
            <a:spLocks noGrp="1" noChangeArrowheads="1"/>
          </p:cNvSpPr>
          <p:nvPr>
            <p:ph type="title"/>
          </p:nvPr>
        </p:nvSpPr>
        <p:spPr/>
        <p:txBody>
          <a:bodyPr/>
          <a:lstStyle/>
          <a:p>
            <a:r>
              <a:rPr lang="en-US"/>
              <a:t>HTML</a:t>
            </a:r>
          </a:p>
        </p:txBody>
      </p:sp>
      <p:sp>
        <p:nvSpPr>
          <p:cNvPr id="29699" name="Rectangle 3"/>
          <p:cNvSpPr>
            <a:spLocks noGrp="1" noChangeArrowheads="1"/>
          </p:cNvSpPr>
          <p:nvPr>
            <p:ph type="body" idx="1"/>
          </p:nvPr>
        </p:nvSpPr>
        <p:spPr/>
        <p:txBody>
          <a:bodyPr/>
          <a:lstStyle/>
          <a:p>
            <a:r>
              <a:rPr lang="en-US" sz="1800" dirty="0"/>
              <a:t>HTML was developed in the mid 1990’s as a lightweight language to be used for exchanging information over the World Wide Web</a:t>
            </a:r>
            <a:br>
              <a:rPr lang="en-US" sz="1800" dirty="0"/>
            </a:br>
            <a:endParaRPr lang="en-US" sz="1800" dirty="0"/>
          </a:p>
          <a:p>
            <a:r>
              <a:rPr lang="en-US" sz="1800" dirty="0"/>
              <a:t>HTML is an open standard, meaning that it is free to use and not tied to any particular technology</a:t>
            </a:r>
            <a:br>
              <a:rPr lang="en-US" sz="1800" dirty="0"/>
            </a:br>
            <a:endParaRPr lang="en-US" sz="1800" dirty="0"/>
          </a:p>
          <a:p>
            <a:r>
              <a:rPr lang="en-US" sz="1800" dirty="0"/>
              <a:t>HTML documents, like XML documents, are plain text documents and can be created using a text editor</a:t>
            </a:r>
            <a:br>
              <a:rPr lang="en-US" sz="1800" dirty="0"/>
            </a:br>
            <a:endParaRPr lang="en-US" sz="1800" dirty="0"/>
          </a:p>
          <a:p>
            <a:r>
              <a:rPr lang="en-US" sz="1800" dirty="0"/>
              <a:t>HTML is limited in it’s scope and can not be extended</a:t>
            </a:r>
          </a:p>
          <a:p>
            <a:pPr>
              <a:buFontTx/>
              <a:buNone/>
            </a:pPr>
            <a:endParaRPr lang="en-US" sz="1800"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t>The XML ‘Alphabet Soup’</a:t>
            </a:r>
          </a:p>
        </p:txBody>
      </p:sp>
      <p:graphicFrame>
        <p:nvGraphicFramePr>
          <p:cNvPr id="147548" name="Group 92"/>
          <p:cNvGraphicFramePr>
            <a:graphicFrameLocks noGrp="1"/>
          </p:cNvGraphicFramePr>
          <p:nvPr>
            <p:ph idx="4294967295"/>
          </p:nvPr>
        </p:nvGraphicFramePr>
        <p:xfrm>
          <a:off x="566738" y="1693863"/>
          <a:ext cx="8229600" cy="4712145"/>
        </p:xfrm>
        <a:graphic>
          <a:graphicData uri="http://schemas.openxmlformats.org/drawingml/2006/table">
            <a:tbl>
              <a:tblPr/>
              <a:tblGrid>
                <a:gridCol w="1441450"/>
                <a:gridCol w="2649537"/>
                <a:gridCol w="4138613"/>
              </a:tblGrid>
              <a:tr h="641350">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XPath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XML Path Language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A language for addressing parts of an XML document, designed to be used by both XSLT and XPointer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04825">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XPointer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XML Pointer Language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Supports addressing into the internal structures of XML documents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77838">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XLink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XML Linking Language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Describes links between XML documents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87363">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XQuery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XML Query Language (draft)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Flexible mechanism for querying XML data as if it were a database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79438">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DOM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Document Object Model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API to read, create and edit XML documents; creates in-memory object model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84188">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SAX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Simple API for XML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API to parse XML documents; event-driven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41313">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Data Island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XML data embedded in a HTML page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368300">
                <a:tc>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Data Binding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l" defTabSz="914400" rtl="0" eaLnBrk="1" fontAlgn="base" latinLnBrk="0" hangingPunct="1">
                        <a:lnSpc>
                          <a:spcPct val="80000"/>
                        </a:lnSpc>
                        <a:spcBef>
                          <a:spcPct val="20000"/>
                        </a:spcBef>
                        <a:spcAft>
                          <a:spcPct val="0"/>
                        </a:spcAft>
                        <a:buClr>
                          <a:srgbClr val="009900"/>
                        </a:buClr>
                        <a:buSzTx/>
                        <a:buFontTx/>
                        <a:buNone/>
                        <a:tabLst/>
                      </a:pPr>
                      <a:r>
                        <a:rPr kumimoji="0" lang="en-US" sz="1800" b="1" i="0" u="none" strike="noStrike" cap="none" normalizeH="0" baseline="0" smtClean="0">
                          <a:ln>
                            <a:noFill/>
                          </a:ln>
                          <a:solidFill>
                            <a:schemeClr val="tx1"/>
                          </a:solidFill>
                          <a:effectLst/>
                          <a:latin typeface="Arial" charset="0"/>
                        </a:rPr>
                        <a:t>Automatic population of HTML elements from XML 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p:txBody>
          <a:bodyPr>
            <a:normAutofit fontScale="90000"/>
          </a:bodyPr>
          <a:lstStyle/>
          <a:p>
            <a:r>
              <a:rPr lang="en-US" dirty="0"/>
              <a:t/>
            </a:r>
            <a:br>
              <a:rPr lang="en-US" dirty="0"/>
            </a:br>
            <a:r>
              <a:rPr lang="en-US" sz="4000" dirty="0" smtClean="0"/>
              <a:t>Schemas</a:t>
            </a:r>
            <a:endParaRPr lang="en-US" sz="4000" dirty="0"/>
          </a:p>
        </p:txBody>
      </p:sp>
      <p:sp>
        <p:nvSpPr>
          <p:cNvPr id="54277" name="Rectangle 5"/>
          <p:cNvSpPr>
            <a:spLocks noGrp="1" noChangeArrowheads="1"/>
          </p:cNvSpPr>
          <p:nvPr>
            <p:ph type="body" idx="1"/>
          </p:nvPr>
        </p:nvSpPr>
        <p:spPr>
          <a:xfrm>
            <a:off x="1400175" y="1725613"/>
            <a:ext cx="7086600" cy="4068762"/>
          </a:xfrm>
        </p:spPr>
        <p:txBody>
          <a:bodyPr/>
          <a:lstStyle/>
          <a:p>
            <a:r>
              <a:rPr lang="en-US" dirty="0"/>
              <a:t>DTD (Document Type Definitions)</a:t>
            </a:r>
          </a:p>
          <a:p>
            <a:pPr lvl="1"/>
            <a:r>
              <a:rPr lang="en-US" dirty="0"/>
              <a:t>Not written in XML</a:t>
            </a:r>
          </a:p>
          <a:p>
            <a:pPr lvl="1"/>
            <a:r>
              <a:rPr lang="en-US" dirty="0"/>
              <a:t>No support for data types or namespaces</a:t>
            </a:r>
          </a:p>
          <a:p>
            <a:r>
              <a:rPr lang="en-US" dirty="0"/>
              <a:t>XSD (XML Schema Definition)</a:t>
            </a:r>
          </a:p>
          <a:p>
            <a:pPr lvl="1"/>
            <a:r>
              <a:rPr lang="en-US" dirty="0"/>
              <a:t>Written in XML</a:t>
            </a:r>
          </a:p>
          <a:p>
            <a:pPr lvl="1"/>
            <a:r>
              <a:rPr lang="en-US" dirty="0"/>
              <a:t>Supports data types</a:t>
            </a:r>
          </a:p>
          <a:p>
            <a:pPr lvl="1"/>
            <a:r>
              <a:rPr lang="en-US" dirty="0"/>
              <a:t>Current standard recommended by W3C</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p:txBody>
          <a:bodyPr>
            <a:normAutofit/>
          </a:bodyPr>
          <a:lstStyle/>
          <a:p>
            <a:r>
              <a:rPr lang="en-US" sz="2800" dirty="0" smtClean="0"/>
              <a:t>Schemas :Purpose</a:t>
            </a:r>
            <a:endParaRPr lang="en-US" sz="2800" dirty="0"/>
          </a:p>
        </p:txBody>
      </p:sp>
      <p:sp>
        <p:nvSpPr>
          <p:cNvPr id="76805" name="Rectangle 5"/>
          <p:cNvSpPr>
            <a:spLocks noGrp="1" noChangeArrowheads="1"/>
          </p:cNvSpPr>
          <p:nvPr>
            <p:ph type="body" idx="1"/>
          </p:nvPr>
        </p:nvSpPr>
        <p:spPr>
          <a:xfrm>
            <a:off x="1433513" y="1790700"/>
            <a:ext cx="7402512" cy="4068763"/>
          </a:xfrm>
        </p:spPr>
        <p:txBody>
          <a:bodyPr/>
          <a:lstStyle/>
          <a:p>
            <a:r>
              <a:rPr lang="en-US" sz="2400" dirty="0"/>
              <a:t>Define the “rules” (grammar) of the document</a:t>
            </a:r>
          </a:p>
          <a:p>
            <a:pPr lvl="1"/>
            <a:r>
              <a:rPr lang="en-US" sz="2000" dirty="0"/>
              <a:t>Data types</a:t>
            </a:r>
          </a:p>
          <a:p>
            <a:pPr lvl="1"/>
            <a:r>
              <a:rPr lang="en-US" sz="2000" dirty="0"/>
              <a:t>Value bounds</a:t>
            </a:r>
          </a:p>
          <a:p>
            <a:r>
              <a:rPr lang="en-US" sz="2400" dirty="0"/>
              <a:t>A XML document that conforms to a schema </a:t>
            </a:r>
            <a:br>
              <a:rPr lang="en-US" sz="2400" dirty="0"/>
            </a:br>
            <a:r>
              <a:rPr lang="en-US" sz="2400" dirty="0"/>
              <a:t>is said to be valid</a:t>
            </a:r>
          </a:p>
          <a:p>
            <a:pPr lvl="1"/>
            <a:r>
              <a:rPr lang="en-US" sz="2000" dirty="0"/>
              <a:t>More restrictive than well-formed XML</a:t>
            </a:r>
          </a:p>
          <a:p>
            <a:r>
              <a:rPr lang="en-US" sz="2400" dirty="0"/>
              <a:t>Define which elements are present and </a:t>
            </a:r>
            <a:br>
              <a:rPr lang="en-US" sz="2400" dirty="0"/>
            </a:br>
            <a:r>
              <a:rPr lang="en-US" sz="2400" dirty="0"/>
              <a:t>in what order</a:t>
            </a:r>
          </a:p>
          <a:p>
            <a:r>
              <a:rPr lang="en-US" sz="2400" dirty="0"/>
              <a:t>Define the structural relationships of elements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9" name="Rectangle 9"/>
          <p:cNvSpPr>
            <a:spLocks noGrp="1" noChangeArrowheads="1"/>
          </p:cNvSpPr>
          <p:nvPr>
            <p:ph type="title"/>
          </p:nvPr>
        </p:nvSpPr>
        <p:spPr/>
        <p:txBody>
          <a:bodyPr>
            <a:normAutofit/>
          </a:bodyPr>
          <a:lstStyle/>
          <a:p>
            <a:r>
              <a:rPr lang="en-US" sz="2800" dirty="0" smtClean="0"/>
              <a:t>Schemas</a:t>
            </a:r>
            <a:r>
              <a:rPr lang="en-US" sz="2800" dirty="0"/>
              <a:t>: DTD Example</a:t>
            </a:r>
          </a:p>
        </p:txBody>
      </p:sp>
      <p:sp>
        <p:nvSpPr>
          <p:cNvPr id="56330" name="Rectangle 10"/>
          <p:cNvSpPr>
            <a:spLocks noGrp="1" noChangeArrowheads="1"/>
          </p:cNvSpPr>
          <p:nvPr>
            <p:ph type="body" idx="1"/>
          </p:nvPr>
        </p:nvSpPr>
        <p:spPr/>
        <p:txBody>
          <a:bodyPr/>
          <a:lstStyle/>
          <a:p>
            <a:r>
              <a:rPr lang="en-US" sz="2800" dirty="0"/>
              <a:t>XML document:</a:t>
            </a:r>
          </a:p>
          <a:p>
            <a:endParaRPr lang="en-US" sz="2800" dirty="0"/>
          </a:p>
          <a:p>
            <a:endParaRPr lang="en-US" sz="2800" dirty="0"/>
          </a:p>
          <a:p>
            <a:endParaRPr lang="en-US" sz="2800" dirty="0"/>
          </a:p>
          <a:p>
            <a:r>
              <a:rPr lang="en-US" sz="2800" dirty="0"/>
              <a:t>DTD schema:</a:t>
            </a:r>
          </a:p>
        </p:txBody>
      </p:sp>
      <p:sp>
        <p:nvSpPr>
          <p:cNvPr id="56324" name="Text Box 4"/>
          <p:cNvSpPr txBox="1">
            <a:spLocks noChangeArrowheads="1"/>
          </p:cNvSpPr>
          <p:nvPr/>
        </p:nvSpPr>
        <p:spPr bwMode="auto">
          <a:xfrm>
            <a:off x="715963" y="4660900"/>
            <a:ext cx="8148637" cy="1628775"/>
          </a:xfrm>
          <a:prstGeom prst="rect">
            <a:avLst/>
          </a:prstGeom>
          <a:solidFill>
            <a:schemeClr val="accent1"/>
          </a:solidFill>
          <a:ln w="12700">
            <a:solidFill>
              <a:schemeClr val="tx1"/>
            </a:solidFill>
            <a:miter lim="800000"/>
            <a:headEnd/>
            <a:tailEnd/>
          </a:ln>
          <a:effectLst/>
        </p:spPr>
        <p:txBody>
          <a:bodyPr lIns="91638" tIns="45819" rIns="91638" bIns="45819">
            <a:spAutoFit/>
          </a:bodyPr>
          <a:lstStyle/>
          <a:p>
            <a:r>
              <a:rPr lang="en-US" sz="2000" b="1">
                <a:latin typeface="Lucida Console" pitchFamily="49" charset="0"/>
              </a:rPr>
              <a:t>&lt;!DOCTYPE BOOK	[</a:t>
            </a:r>
          </a:p>
          <a:p>
            <a:r>
              <a:rPr lang="en-US" sz="2000" b="1">
                <a:latin typeface="Lucida Console" pitchFamily="49" charset="0"/>
              </a:rPr>
              <a:t>&lt;!ELEMENT BOOK	(TITLE+, AUTHOR) &gt;</a:t>
            </a:r>
          </a:p>
          <a:p>
            <a:r>
              <a:rPr lang="en-US" sz="2000" b="1">
                <a:latin typeface="Lucida Console" pitchFamily="49" charset="0"/>
              </a:rPr>
              <a:t>&lt;!ELEMENT TITLE	(#PCDATA) &gt;</a:t>
            </a:r>
          </a:p>
          <a:p>
            <a:r>
              <a:rPr lang="en-US" sz="2000" b="1">
                <a:latin typeface="Lucida Console" pitchFamily="49" charset="0"/>
              </a:rPr>
              <a:t>&lt;!ELEMENT AUTHOR	(#PCDATA) &gt;</a:t>
            </a:r>
          </a:p>
          <a:p>
            <a:r>
              <a:rPr lang="en-US" sz="2000" b="1">
                <a:latin typeface="Lucida Console" pitchFamily="49" charset="0"/>
              </a:rPr>
              <a:t>]&gt; </a:t>
            </a:r>
          </a:p>
        </p:txBody>
      </p:sp>
      <p:sp>
        <p:nvSpPr>
          <p:cNvPr id="56325" name="Text Box 5"/>
          <p:cNvSpPr txBox="1">
            <a:spLocks noChangeArrowheads="1"/>
          </p:cNvSpPr>
          <p:nvPr/>
        </p:nvSpPr>
        <p:spPr bwMode="auto">
          <a:xfrm>
            <a:off x="665163" y="2670175"/>
            <a:ext cx="8234362" cy="1323975"/>
          </a:xfrm>
          <a:prstGeom prst="rect">
            <a:avLst/>
          </a:prstGeom>
          <a:solidFill>
            <a:schemeClr val="accent1"/>
          </a:solidFill>
          <a:ln w="12700">
            <a:solidFill>
              <a:schemeClr val="tx1"/>
            </a:solidFill>
            <a:miter lim="800000"/>
            <a:headEnd/>
            <a:tailEnd/>
          </a:ln>
          <a:effectLst/>
        </p:spPr>
        <p:txBody>
          <a:bodyPr lIns="91638" tIns="45819" rIns="91638" bIns="45819">
            <a:spAutoFit/>
          </a:bodyPr>
          <a:lstStyle/>
          <a:p>
            <a:r>
              <a:rPr lang="en-US" sz="2000" b="1">
                <a:latin typeface="Lucida Console" pitchFamily="49" charset="0"/>
              </a:rPr>
              <a:t>&lt;BOOK&gt;</a:t>
            </a:r>
          </a:p>
          <a:p>
            <a:r>
              <a:rPr lang="en-US" sz="2000" b="1">
                <a:latin typeface="Lucida Console" pitchFamily="49" charset="0"/>
              </a:rPr>
              <a:t>   &lt;TITLE&gt;All About XML&lt;/TITLE&gt;</a:t>
            </a:r>
          </a:p>
          <a:p>
            <a:r>
              <a:rPr lang="en-US" sz="2000" b="1">
                <a:latin typeface="Lucida Console" pitchFamily="49" charset="0"/>
              </a:rPr>
              <a:t>   &lt;AUTHOR&gt;Joe Developer&lt;/AUTHOR&gt;</a:t>
            </a:r>
          </a:p>
          <a:p>
            <a:r>
              <a:rPr lang="en-US" sz="2000" b="1">
                <a:latin typeface="Lucida Console" pitchFamily="49" charset="0"/>
              </a:rPr>
              <a:t>&lt;/BOOK&gt;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sz="2800" dirty="0" smtClean="0"/>
              <a:t>Schemas</a:t>
            </a:r>
            <a:r>
              <a:rPr lang="en-US" sz="2800" dirty="0"/>
              <a:t>: XSD Example</a:t>
            </a:r>
          </a:p>
        </p:txBody>
      </p:sp>
      <p:sp>
        <p:nvSpPr>
          <p:cNvPr id="58378" name="Rectangle 10"/>
          <p:cNvSpPr>
            <a:spLocks noGrp="1" noChangeArrowheads="1"/>
          </p:cNvSpPr>
          <p:nvPr>
            <p:ph type="body" idx="1"/>
          </p:nvPr>
        </p:nvSpPr>
        <p:spPr/>
        <p:txBody>
          <a:bodyPr/>
          <a:lstStyle/>
          <a:p>
            <a:r>
              <a:rPr lang="en-US"/>
              <a:t>XML document:</a:t>
            </a:r>
          </a:p>
        </p:txBody>
      </p:sp>
      <p:sp>
        <p:nvSpPr>
          <p:cNvPr id="58372" name="Text Box 4"/>
          <p:cNvSpPr txBox="1">
            <a:spLocks noChangeArrowheads="1"/>
          </p:cNvSpPr>
          <p:nvPr/>
        </p:nvSpPr>
        <p:spPr bwMode="auto">
          <a:xfrm>
            <a:off x="854075" y="3136900"/>
            <a:ext cx="8081963" cy="2238375"/>
          </a:xfrm>
          <a:prstGeom prst="rect">
            <a:avLst/>
          </a:prstGeom>
          <a:solidFill>
            <a:schemeClr val="accent1"/>
          </a:solidFill>
          <a:ln w="12700">
            <a:solidFill>
              <a:schemeClr val="tx1"/>
            </a:solidFill>
            <a:miter lim="800000"/>
            <a:headEnd/>
            <a:tailEnd/>
          </a:ln>
          <a:effectLst/>
        </p:spPr>
        <p:txBody>
          <a:bodyPr lIns="91638" tIns="45819" rIns="91638" bIns="45819">
            <a:spAutoFit/>
          </a:bodyPr>
          <a:lstStyle/>
          <a:p>
            <a:r>
              <a:rPr lang="en-US" sz="2000" b="1">
                <a:latin typeface="Lucida Console" pitchFamily="49" charset="0"/>
              </a:rPr>
              <a:t>&lt;CATALOG&gt;</a:t>
            </a:r>
          </a:p>
          <a:p>
            <a:r>
              <a:rPr lang="en-US" sz="2000" b="1">
                <a:latin typeface="Lucida Console" pitchFamily="49" charset="0"/>
              </a:rPr>
              <a:t>   &lt;BOOK&gt;</a:t>
            </a:r>
          </a:p>
          <a:p>
            <a:r>
              <a:rPr lang="en-US" sz="2000" b="1">
                <a:latin typeface="Lucida Console" pitchFamily="49" charset="0"/>
              </a:rPr>
              <a:t>      &lt;TITLE&gt;All About XML&lt;/TITLE&gt;</a:t>
            </a:r>
          </a:p>
          <a:p>
            <a:r>
              <a:rPr lang="en-US" sz="2000" b="1">
                <a:latin typeface="Lucida Console" pitchFamily="49" charset="0"/>
              </a:rPr>
              <a:t>      &lt;AUTHOR&gt;Joe Developer&lt;/AUTHOR&gt;</a:t>
            </a:r>
          </a:p>
          <a:p>
            <a:r>
              <a:rPr lang="en-US" sz="2000" b="1">
                <a:latin typeface="Lucida Console" pitchFamily="49" charset="0"/>
              </a:rPr>
              <a:t>   &lt;/BOOK&gt;</a:t>
            </a:r>
          </a:p>
          <a:p>
            <a:r>
              <a:rPr lang="en-US" sz="2000" b="1">
                <a:latin typeface="Lucida Console" pitchFamily="49" charset="0"/>
              </a:rPr>
              <a:t>   …</a:t>
            </a:r>
          </a:p>
          <a:p>
            <a:r>
              <a:rPr lang="en-US" sz="2000" b="1">
                <a:latin typeface="Lucida Console" pitchFamily="49" charset="0"/>
              </a:rPr>
              <a:t>&lt;/CATALOG&gt;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normAutofit/>
          </a:bodyPr>
          <a:lstStyle/>
          <a:p>
            <a:r>
              <a:rPr lang="en-US" sz="2800" dirty="0" smtClean="0"/>
              <a:t>Schemas</a:t>
            </a:r>
            <a:r>
              <a:rPr lang="en-US" sz="2800" dirty="0"/>
              <a:t>: XSD Example</a:t>
            </a:r>
          </a:p>
        </p:txBody>
      </p:sp>
      <p:sp>
        <p:nvSpPr>
          <p:cNvPr id="138244" name="Text Box 4"/>
          <p:cNvSpPr txBox="1">
            <a:spLocks noChangeArrowheads="1"/>
          </p:cNvSpPr>
          <p:nvPr/>
        </p:nvSpPr>
        <p:spPr bwMode="auto">
          <a:xfrm>
            <a:off x="377825" y="2047875"/>
            <a:ext cx="8534400" cy="4359275"/>
          </a:xfrm>
          <a:prstGeom prst="rect">
            <a:avLst/>
          </a:prstGeom>
          <a:solidFill>
            <a:schemeClr val="accent1"/>
          </a:solidFill>
          <a:ln w="12700">
            <a:solidFill>
              <a:schemeClr val="tx1"/>
            </a:solidFill>
            <a:miter lim="800000"/>
            <a:headEnd/>
            <a:tailEnd/>
          </a:ln>
          <a:effectLst/>
        </p:spPr>
        <p:txBody>
          <a:bodyPr lIns="91638" tIns="45819" rIns="91638" bIns="45819">
            <a:spAutoFit/>
          </a:bodyPr>
          <a:lstStyle/>
          <a:p>
            <a:r>
              <a:rPr lang="en-US" sz="1400" b="1">
                <a:latin typeface="Lucida Console" pitchFamily="49" charset="0"/>
              </a:rPr>
              <a:t>&lt;xsd:schema id="NewDataSet“ targetNamespace="http://tempuri.org/schema1.xsd" </a:t>
            </a:r>
          </a:p>
          <a:p>
            <a:r>
              <a:rPr lang="en-US" sz="1400" b="1">
                <a:latin typeface="Lucida Console" pitchFamily="49" charset="0"/>
              </a:rPr>
              <a:t>   xmlns="http://tempuri.org/schema1.xsd" </a:t>
            </a:r>
          </a:p>
          <a:p>
            <a:r>
              <a:rPr lang="en-US" sz="1400" b="1">
                <a:latin typeface="Lucida Console" pitchFamily="49" charset="0"/>
              </a:rPr>
              <a:t>   xmlns:xsd="http://www.w3.org/1999/XMLSchema"</a:t>
            </a:r>
          </a:p>
          <a:p>
            <a:r>
              <a:rPr lang="en-US" sz="1400" b="1">
                <a:latin typeface="Lucida Console" pitchFamily="49" charset="0"/>
              </a:rPr>
              <a:t>   xmlns:msdata="urn:schemas-microsoft-com:xml-msdata"&gt;</a:t>
            </a:r>
          </a:p>
          <a:p>
            <a:r>
              <a:rPr lang="en-US" sz="1400" b="1">
                <a:latin typeface="Lucida Console" pitchFamily="49" charset="0"/>
              </a:rPr>
              <a:t>  &lt;xsd:element name="book"&gt;</a:t>
            </a:r>
          </a:p>
          <a:p>
            <a:r>
              <a:rPr lang="en-US" sz="1400" b="1">
                <a:latin typeface="Lucida Console" pitchFamily="49" charset="0"/>
              </a:rPr>
              <a:t>    &lt;xsd:complexType content="elementOnly"&gt;</a:t>
            </a:r>
          </a:p>
          <a:p>
            <a:r>
              <a:rPr lang="en-US" sz="1400" b="1">
                <a:latin typeface="Lucida Console" pitchFamily="49" charset="0"/>
              </a:rPr>
              <a:t>      &lt;xsd:all&gt;</a:t>
            </a:r>
          </a:p>
          <a:p>
            <a:r>
              <a:rPr lang="en-US" sz="1400" b="1">
                <a:latin typeface="Lucida Console" pitchFamily="49" charset="0"/>
              </a:rPr>
              <a:t>        &lt;xsd:element name="title" minOccurs="0" type="xsd:string"/&gt;</a:t>
            </a:r>
          </a:p>
          <a:p>
            <a:r>
              <a:rPr lang="en-US" sz="1400" b="1">
                <a:latin typeface="Lucida Console" pitchFamily="49" charset="0"/>
              </a:rPr>
              <a:t>        &lt;xsd:element name="author" minOccurs="0" type="xsd:string"/&gt;</a:t>
            </a:r>
          </a:p>
          <a:p>
            <a:r>
              <a:rPr lang="en-US" sz="1400" b="1">
                <a:latin typeface="Lucida Console" pitchFamily="49" charset="0"/>
              </a:rPr>
              <a:t>      &lt;/xsd:all&gt;</a:t>
            </a:r>
          </a:p>
          <a:p>
            <a:r>
              <a:rPr lang="en-US" sz="1400" b="1">
                <a:latin typeface="Lucida Console" pitchFamily="49" charset="0"/>
              </a:rPr>
              <a:t>    &lt;/xsd:complexType&gt;</a:t>
            </a:r>
          </a:p>
          <a:p>
            <a:r>
              <a:rPr lang="en-US" sz="1400" b="1">
                <a:latin typeface="Lucida Console" pitchFamily="49" charset="0"/>
              </a:rPr>
              <a:t>  &lt;/xsd:element&gt;</a:t>
            </a:r>
          </a:p>
          <a:p>
            <a:r>
              <a:rPr lang="en-US" sz="1400" b="1">
                <a:latin typeface="Lucida Console" pitchFamily="49" charset="0"/>
              </a:rPr>
              <a:t>  &lt;xsd:element name=“Catalog" msdata:IsDataSet="True"&gt;</a:t>
            </a:r>
          </a:p>
          <a:p>
            <a:r>
              <a:rPr lang="en-US" sz="1400" b="1">
                <a:latin typeface="Lucida Console" pitchFamily="49" charset="0"/>
              </a:rPr>
              <a:t>    &lt;xsd:complexType&gt;</a:t>
            </a:r>
          </a:p>
          <a:p>
            <a:r>
              <a:rPr lang="en-US" sz="1400" b="1">
                <a:latin typeface="Lucida Console" pitchFamily="49" charset="0"/>
              </a:rPr>
              <a:t>      &lt;xsd:choice maxOccurs="unbounded"&gt;</a:t>
            </a:r>
          </a:p>
          <a:p>
            <a:r>
              <a:rPr lang="en-US" sz="1400" b="1">
                <a:latin typeface="Lucida Console" pitchFamily="49" charset="0"/>
              </a:rPr>
              <a:t>        &lt;xsd:element ref="book"/&gt;</a:t>
            </a:r>
          </a:p>
          <a:p>
            <a:r>
              <a:rPr lang="en-US" sz="1400" b="1">
                <a:latin typeface="Lucida Console" pitchFamily="49" charset="0"/>
              </a:rPr>
              <a:t>      &lt;/xsd:choice&gt;</a:t>
            </a:r>
          </a:p>
          <a:p>
            <a:r>
              <a:rPr lang="en-US" sz="1400" b="1">
                <a:latin typeface="Lucida Console" pitchFamily="49" charset="0"/>
              </a:rPr>
              <a:t>    &lt;/xsd:complexType&gt;</a:t>
            </a:r>
          </a:p>
          <a:p>
            <a:r>
              <a:rPr lang="en-US" sz="1400" b="1">
                <a:latin typeface="Lucida Console" pitchFamily="49" charset="0"/>
              </a:rPr>
              <a:t>  &lt;/xsd:element&gt;</a:t>
            </a:r>
          </a:p>
          <a:p>
            <a:r>
              <a:rPr lang="en-US" sz="1400" b="1">
                <a:latin typeface="Lucida Console" pitchFamily="49" charset="0"/>
              </a:rPr>
              <a:t>&lt;/xsd:schema&gt;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p:txBody>
          <a:bodyPr>
            <a:normAutofit/>
          </a:bodyPr>
          <a:lstStyle/>
          <a:p>
            <a:r>
              <a:rPr lang="en-US" sz="2800" dirty="0" smtClean="0"/>
              <a:t>Schemas</a:t>
            </a:r>
            <a:r>
              <a:rPr lang="en-US" sz="2800" dirty="0"/>
              <a:t>: Why You Should Use XSD</a:t>
            </a:r>
          </a:p>
        </p:txBody>
      </p:sp>
      <p:sp>
        <p:nvSpPr>
          <p:cNvPr id="59397" name="Rectangle 5"/>
          <p:cNvSpPr>
            <a:spLocks noGrp="1" noChangeArrowheads="1"/>
          </p:cNvSpPr>
          <p:nvPr>
            <p:ph type="body" idx="1"/>
          </p:nvPr>
        </p:nvSpPr>
        <p:spPr>
          <a:xfrm>
            <a:off x="1284288" y="1674813"/>
            <a:ext cx="7086600" cy="4068762"/>
          </a:xfrm>
        </p:spPr>
        <p:txBody>
          <a:bodyPr>
            <a:normAutofit lnSpcReduction="10000"/>
          </a:bodyPr>
          <a:lstStyle/>
          <a:p>
            <a:r>
              <a:rPr lang="en-US" sz="2400" dirty="0"/>
              <a:t>Newest W3C Standard</a:t>
            </a:r>
          </a:p>
          <a:p>
            <a:r>
              <a:rPr lang="en-US" sz="2400" dirty="0"/>
              <a:t>Broad support for data types</a:t>
            </a:r>
          </a:p>
          <a:p>
            <a:r>
              <a:rPr lang="en-US" sz="2400" dirty="0"/>
              <a:t>Reusable “components”</a:t>
            </a:r>
          </a:p>
          <a:p>
            <a:pPr lvl="1"/>
            <a:r>
              <a:rPr lang="en-US" sz="2000" dirty="0"/>
              <a:t>Simple data types</a:t>
            </a:r>
          </a:p>
          <a:p>
            <a:pPr lvl="1"/>
            <a:r>
              <a:rPr lang="en-US" sz="2000" dirty="0"/>
              <a:t>Complex data types</a:t>
            </a:r>
          </a:p>
          <a:p>
            <a:r>
              <a:rPr lang="en-US" sz="2400" dirty="0"/>
              <a:t>Extensible</a:t>
            </a:r>
          </a:p>
          <a:p>
            <a:r>
              <a:rPr lang="en-US" sz="2400" dirty="0"/>
              <a:t>Inheritance support</a:t>
            </a:r>
          </a:p>
          <a:p>
            <a:r>
              <a:rPr lang="en-US" sz="2400" dirty="0"/>
              <a:t>Namespace support</a:t>
            </a:r>
          </a:p>
          <a:p>
            <a:r>
              <a:rPr lang="en-US" sz="2400" dirty="0"/>
              <a:t>Ability to map to relational database tables</a:t>
            </a:r>
          </a:p>
          <a:p>
            <a:r>
              <a:rPr lang="en-US" sz="2400" dirty="0"/>
              <a:t>XSD support in Visual Studio.NET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Rectangle 6"/>
          <p:cNvSpPr>
            <a:spLocks noGrp="1" noChangeArrowheads="1"/>
          </p:cNvSpPr>
          <p:nvPr>
            <p:ph type="title"/>
          </p:nvPr>
        </p:nvSpPr>
        <p:spPr/>
        <p:txBody>
          <a:bodyPr>
            <a:normAutofit/>
          </a:bodyPr>
          <a:lstStyle/>
          <a:p>
            <a:r>
              <a:rPr lang="en-US" sz="2800" dirty="0" smtClean="0"/>
              <a:t>Transformations</a:t>
            </a:r>
            <a:r>
              <a:rPr lang="en-US" sz="2800" dirty="0"/>
              <a:t>: XSL</a:t>
            </a:r>
          </a:p>
        </p:txBody>
      </p:sp>
      <p:sp>
        <p:nvSpPr>
          <p:cNvPr id="65543" name="Rectangle 7"/>
          <p:cNvSpPr>
            <a:spLocks noGrp="1" noChangeArrowheads="1"/>
          </p:cNvSpPr>
          <p:nvPr>
            <p:ph type="body" idx="1"/>
          </p:nvPr>
        </p:nvSpPr>
        <p:spPr>
          <a:xfrm>
            <a:off x="1333500" y="1757363"/>
            <a:ext cx="7086600" cy="4068762"/>
          </a:xfrm>
        </p:spPr>
        <p:txBody>
          <a:bodyPr>
            <a:normAutofit lnSpcReduction="10000"/>
          </a:bodyPr>
          <a:lstStyle/>
          <a:p>
            <a:r>
              <a:rPr lang="en-US"/>
              <a:t>Language for expressing document styles</a:t>
            </a:r>
          </a:p>
          <a:p>
            <a:r>
              <a:rPr lang="en-US"/>
              <a:t>Specifies the presentation of XML </a:t>
            </a:r>
          </a:p>
          <a:p>
            <a:pPr lvl="1"/>
            <a:r>
              <a:rPr lang="en-US"/>
              <a:t>More powerful than CSS</a:t>
            </a:r>
          </a:p>
          <a:p>
            <a:r>
              <a:rPr lang="en-US"/>
              <a:t>Consists of:</a:t>
            </a:r>
          </a:p>
          <a:p>
            <a:pPr lvl="1"/>
            <a:r>
              <a:rPr lang="en-US"/>
              <a:t>XSLT</a:t>
            </a:r>
          </a:p>
          <a:p>
            <a:pPr lvl="1"/>
            <a:r>
              <a:rPr lang="en-US"/>
              <a:t>XPath</a:t>
            </a:r>
          </a:p>
          <a:p>
            <a:pPr lvl="1"/>
            <a:r>
              <a:rPr lang="en-US"/>
              <a:t>XSL Formatting Objects (XSL-FO)</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83" name="Rectangle 19"/>
          <p:cNvSpPr>
            <a:spLocks noGrp="1" noChangeArrowheads="1"/>
          </p:cNvSpPr>
          <p:nvPr>
            <p:ph type="title"/>
          </p:nvPr>
        </p:nvSpPr>
        <p:spPr/>
        <p:txBody>
          <a:bodyPr>
            <a:normAutofit/>
          </a:bodyPr>
          <a:lstStyle/>
          <a:p>
            <a:r>
              <a:rPr lang="en-US" sz="2800" dirty="0" smtClean="0"/>
              <a:t>Transformations</a:t>
            </a:r>
            <a:r>
              <a:rPr lang="en-US" sz="2800" dirty="0"/>
              <a:t>: Overview</a:t>
            </a:r>
          </a:p>
        </p:txBody>
      </p:sp>
      <p:sp>
        <p:nvSpPr>
          <p:cNvPr id="62484" name="Rectangle 20"/>
          <p:cNvSpPr>
            <a:spLocks noGrp="1" noChangeArrowheads="1"/>
          </p:cNvSpPr>
          <p:nvPr>
            <p:ph type="body" idx="1"/>
          </p:nvPr>
        </p:nvSpPr>
        <p:spPr/>
        <p:txBody>
          <a:bodyPr/>
          <a:lstStyle/>
          <a:p>
            <a:r>
              <a:rPr lang="en-US"/>
              <a:t>XSLT – a language used to transform XML data into a different form (commonly XML or HTML)</a:t>
            </a:r>
          </a:p>
        </p:txBody>
      </p:sp>
      <p:sp>
        <p:nvSpPr>
          <p:cNvPr id="62468" name="AutoShape 4"/>
          <p:cNvSpPr>
            <a:spLocks noChangeArrowheads="1"/>
          </p:cNvSpPr>
          <p:nvPr/>
        </p:nvSpPr>
        <p:spPr bwMode="auto">
          <a:xfrm rot="10800000">
            <a:off x="7316788" y="3900488"/>
            <a:ext cx="981075" cy="1306512"/>
          </a:xfrm>
          <a:prstGeom prst="foldedCorner">
            <a:avLst>
              <a:gd name="adj" fmla="val 19796"/>
            </a:avLst>
          </a:prstGeom>
          <a:solidFill>
            <a:schemeClr val="accent1"/>
          </a:solidFill>
          <a:ln w="12700">
            <a:solidFill>
              <a:schemeClr val="tx1"/>
            </a:solidFill>
            <a:round/>
            <a:headEnd/>
            <a:tailEnd/>
          </a:ln>
          <a:effectLst/>
        </p:spPr>
        <p:txBody>
          <a:bodyPr rot="10800000" wrap="none" lIns="91638" tIns="45819" rIns="91638" bIns="45819" anchor="ctr"/>
          <a:lstStyle/>
          <a:p>
            <a:pPr algn="ctr" eaLnBrk="0" hangingPunct="0"/>
            <a:r>
              <a:rPr lang="en-US" sz="2000" b="1"/>
              <a:t>XML,</a:t>
            </a:r>
            <a:br>
              <a:rPr lang="en-US" sz="2000" b="1"/>
            </a:br>
            <a:r>
              <a:rPr lang="en-US" sz="2000" b="1"/>
              <a:t>HTML,</a:t>
            </a:r>
            <a:br>
              <a:rPr lang="en-US" sz="2000" b="1"/>
            </a:br>
            <a:r>
              <a:rPr lang="en-US" sz="2000" b="1"/>
              <a:t>…</a:t>
            </a:r>
          </a:p>
        </p:txBody>
      </p:sp>
      <p:sp>
        <p:nvSpPr>
          <p:cNvPr id="62471" name="AutoShape 7"/>
          <p:cNvSpPr>
            <a:spLocks noChangeArrowheads="1"/>
          </p:cNvSpPr>
          <p:nvPr/>
        </p:nvSpPr>
        <p:spPr bwMode="auto">
          <a:xfrm rot="10800000">
            <a:off x="869950" y="3076575"/>
            <a:ext cx="993775" cy="1320800"/>
          </a:xfrm>
          <a:prstGeom prst="foldedCorner">
            <a:avLst>
              <a:gd name="adj" fmla="val 22500"/>
            </a:avLst>
          </a:prstGeom>
          <a:solidFill>
            <a:schemeClr val="accent1"/>
          </a:solidFill>
          <a:ln w="12700">
            <a:solidFill>
              <a:schemeClr val="tx1"/>
            </a:solidFill>
            <a:round/>
            <a:headEnd/>
            <a:tailEnd/>
          </a:ln>
          <a:effectLst/>
        </p:spPr>
        <p:txBody>
          <a:bodyPr rot="10800000" wrap="none" lIns="91638" tIns="45819" rIns="91638" bIns="45819" anchor="ctr"/>
          <a:lstStyle/>
          <a:p>
            <a:pPr algn="ctr" eaLnBrk="0" hangingPunct="0"/>
            <a:r>
              <a:rPr lang="en-US" sz="2000" b="1"/>
              <a:t>XML</a:t>
            </a:r>
          </a:p>
        </p:txBody>
      </p:sp>
      <p:grpSp>
        <p:nvGrpSpPr>
          <p:cNvPr id="2" name="Group 21"/>
          <p:cNvGrpSpPr>
            <a:grpSpLocks/>
          </p:cNvGrpSpPr>
          <p:nvPr/>
        </p:nvGrpSpPr>
        <p:grpSpPr bwMode="auto">
          <a:xfrm>
            <a:off x="3543300" y="3543300"/>
            <a:ext cx="2052638" cy="2043113"/>
            <a:chOff x="1632" y="1248"/>
            <a:chExt cx="2682" cy="2286"/>
          </a:xfrm>
        </p:grpSpPr>
        <p:sp>
          <p:nvSpPr>
            <p:cNvPr id="62486"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a:flatTx/>
            </a:bodyPr>
            <a:lstStyle/>
            <a:p>
              <a:pPr eaLnBrk="0" hangingPunct="0"/>
              <a:endParaRPr lang="en-US" sz="2000" b="1">
                <a:latin typeface="Lucida Console" pitchFamily="49" charset="0"/>
              </a:endParaRPr>
            </a:p>
          </p:txBody>
        </p:sp>
        <p:sp>
          <p:nvSpPr>
            <p:cNvPr id="62487" name="AutoShape 23"/>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a:flatTx/>
            </a:bodyPr>
            <a:lstStyle/>
            <a:p>
              <a:pPr eaLnBrk="0" hangingPunct="0"/>
              <a:endParaRPr lang="en-US" sz="2000" b="1">
                <a:latin typeface="Lucida Console" pitchFamily="49" charset="0"/>
              </a:endParaRPr>
            </a:p>
          </p:txBody>
        </p:sp>
        <p:sp>
          <p:nvSpPr>
            <p:cNvPr id="62488" name="AutoShape 24"/>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a:flatTx/>
            </a:bodyPr>
            <a:lstStyle/>
            <a:p>
              <a:pPr eaLnBrk="0" hangingPunct="0"/>
              <a:endParaRPr lang="en-US" sz="2000" b="1">
                <a:latin typeface="Lucida Console" pitchFamily="49" charset="0"/>
              </a:endParaRPr>
            </a:p>
          </p:txBody>
        </p:sp>
      </p:grpSp>
      <p:sp>
        <p:nvSpPr>
          <p:cNvPr id="62490" name="AutoShape 26"/>
          <p:cNvSpPr>
            <a:spLocks noChangeArrowheads="1"/>
          </p:cNvSpPr>
          <p:nvPr/>
        </p:nvSpPr>
        <p:spPr bwMode="auto">
          <a:xfrm rot="10800000">
            <a:off x="874713" y="5027613"/>
            <a:ext cx="981075" cy="1306512"/>
          </a:xfrm>
          <a:prstGeom prst="foldedCorner">
            <a:avLst>
              <a:gd name="adj" fmla="val 19796"/>
            </a:avLst>
          </a:prstGeom>
          <a:solidFill>
            <a:schemeClr val="accent1"/>
          </a:solidFill>
          <a:ln w="12700">
            <a:solidFill>
              <a:schemeClr val="tx1"/>
            </a:solidFill>
            <a:round/>
            <a:headEnd/>
            <a:tailEnd/>
          </a:ln>
          <a:effectLst/>
        </p:spPr>
        <p:txBody>
          <a:bodyPr rot="10800000" wrap="none" lIns="91638" tIns="45819" rIns="91638" bIns="45819" anchor="ctr"/>
          <a:lstStyle/>
          <a:p>
            <a:pPr algn="ctr" eaLnBrk="0" hangingPunct="0"/>
            <a:r>
              <a:rPr lang="en-US" sz="2000" b="1"/>
              <a:t>XSLT</a:t>
            </a:r>
          </a:p>
        </p:txBody>
      </p:sp>
      <p:sp>
        <p:nvSpPr>
          <p:cNvPr id="62491" name="AutoShape 27"/>
          <p:cNvSpPr>
            <a:spLocks noChangeArrowheads="1"/>
          </p:cNvSpPr>
          <p:nvPr/>
        </p:nvSpPr>
        <p:spPr bwMode="auto">
          <a:xfrm rot="1195979">
            <a:off x="2157413" y="3725863"/>
            <a:ext cx="1255712" cy="695325"/>
          </a:xfrm>
          <a:prstGeom prst="rightArrow">
            <a:avLst>
              <a:gd name="adj1" fmla="val 50000"/>
              <a:gd name="adj2" fmla="val 45148"/>
            </a:avLst>
          </a:prstGeom>
          <a:solidFill>
            <a:schemeClr val="accent2"/>
          </a:solidFill>
          <a:ln w="9525">
            <a:solidFill>
              <a:schemeClr val="tx1"/>
            </a:solidFill>
            <a:miter lim="800000"/>
            <a:headEnd/>
            <a:tailEnd/>
          </a:ln>
          <a:effectLst/>
        </p:spPr>
        <p:txBody>
          <a:bodyPr wrap="none" anchor="ctr">
            <a:spAutoFit/>
          </a:bodyPr>
          <a:lstStyle/>
          <a:p>
            <a:pPr algn="ctr" eaLnBrk="0" hangingPunct="0"/>
            <a:endParaRPr lang="en-US" sz="2000" b="1">
              <a:latin typeface="Lucida Console" pitchFamily="49" charset="0"/>
            </a:endParaRPr>
          </a:p>
        </p:txBody>
      </p:sp>
      <p:sp>
        <p:nvSpPr>
          <p:cNvPr id="62492" name="AutoShape 28"/>
          <p:cNvSpPr>
            <a:spLocks noChangeArrowheads="1"/>
          </p:cNvSpPr>
          <p:nvPr/>
        </p:nvSpPr>
        <p:spPr bwMode="auto">
          <a:xfrm rot="-1587780">
            <a:off x="2200275" y="4970463"/>
            <a:ext cx="1255713" cy="695325"/>
          </a:xfrm>
          <a:prstGeom prst="rightArrow">
            <a:avLst>
              <a:gd name="adj1" fmla="val 50000"/>
              <a:gd name="adj2" fmla="val 45148"/>
            </a:avLst>
          </a:prstGeom>
          <a:solidFill>
            <a:schemeClr val="accent2"/>
          </a:solidFill>
          <a:ln w="9525">
            <a:solidFill>
              <a:schemeClr val="tx1"/>
            </a:solidFill>
            <a:miter lim="800000"/>
            <a:headEnd/>
            <a:tailEnd/>
          </a:ln>
          <a:effectLst/>
        </p:spPr>
        <p:txBody>
          <a:bodyPr wrap="none" anchor="ctr">
            <a:spAutoFit/>
          </a:bodyPr>
          <a:lstStyle/>
          <a:p>
            <a:pPr algn="ctr" eaLnBrk="0" hangingPunct="0"/>
            <a:endParaRPr lang="en-US" sz="2000" b="1">
              <a:latin typeface="Lucida Console" pitchFamily="49" charset="0"/>
            </a:endParaRPr>
          </a:p>
        </p:txBody>
      </p:sp>
      <p:sp>
        <p:nvSpPr>
          <p:cNvPr id="62493" name="AutoShape 29"/>
          <p:cNvSpPr>
            <a:spLocks noChangeArrowheads="1"/>
          </p:cNvSpPr>
          <p:nvPr/>
        </p:nvSpPr>
        <p:spPr bwMode="auto">
          <a:xfrm>
            <a:off x="5835650" y="4270375"/>
            <a:ext cx="1255713" cy="695325"/>
          </a:xfrm>
          <a:prstGeom prst="rightArrow">
            <a:avLst>
              <a:gd name="adj1" fmla="val 50000"/>
              <a:gd name="adj2" fmla="val 45148"/>
            </a:avLst>
          </a:prstGeom>
          <a:solidFill>
            <a:schemeClr val="accent2"/>
          </a:solidFill>
          <a:ln w="9525">
            <a:solidFill>
              <a:schemeClr val="tx1"/>
            </a:solidFill>
            <a:miter lim="800000"/>
            <a:headEnd/>
            <a:tailEnd/>
          </a:ln>
          <a:effectLst/>
        </p:spPr>
        <p:txBody>
          <a:bodyPr wrap="none" anchor="ctr">
            <a:spAutoFit/>
          </a:bodyPr>
          <a:lstStyle/>
          <a:p>
            <a:pPr algn="ctr" eaLnBrk="0" hangingPunct="0"/>
            <a:endParaRPr lang="en-US" sz="2000" b="1">
              <a:latin typeface="Lucida Console"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normAutofit/>
          </a:bodyPr>
          <a:lstStyle/>
          <a:p>
            <a:r>
              <a:rPr lang="en-US" sz="2800" dirty="0" smtClean="0"/>
              <a:t>Transformations</a:t>
            </a:r>
            <a:r>
              <a:rPr lang="en-US" sz="2800" dirty="0"/>
              <a:t>: XSLT</a:t>
            </a:r>
          </a:p>
        </p:txBody>
      </p:sp>
      <p:sp>
        <p:nvSpPr>
          <p:cNvPr id="64517" name="Rectangle 5"/>
          <p:cNvSpPr>
            <a:spLocks noGrp="1" noChangeArrowheads="1"/>
          </p:cNvSpPr>
          <p:nvPr>
            <p:ph type="body" idx="1"/>
          </p:nvPr>
        </p:nvSpPr>
        <p:spPr>
          <a:xfrm>
            <a:off x="1384300" y="1625600"/>
            <a:ext cx="7086600" cy="4068763"/>
          </a:xfrm>
        </p:spPr>
        <p:txBody>
          <a:bodyPr>
            <a:normAutofit lnSpcReduction="10000"/>
          </a:bodyPr>
          <a:lstStyle/>
          <a:p>
            <a:r>
              <a:rPr lang="en-US" sz="2800"/>
              <a:t>The language used for converting XML documents into other forms</a:t>
            </a:r>
          </a:p>
          <a:p>
            <a:r>
              <a:rPr lang="en-US" sz="2800"/>
              <a:t>Describes how the document is transformed</a:t>
            </a:r>
          </a:p>
          <a:p>
            <a:r>
              <a:rPr lang="en-US" sz="2800"/>
              <a:t>Expressed as an XML document (.xsl)</a:t>
            </a:r>
          </a:p>
          <a:p>
            <a:r>
              <a:rPr lang="en-US" sz="2800"/>
              <a:t>Template rules</a:t>
            </a:r>
          </a:p>
          <a:p>
            <a:pPr lvl="1"/>
            <a:r>
              <a:rPr lang="en-US" sz="2400"/>
              <a:t>Patterns match nodes in source document</a:t>
            </a:r>
          </a:p>
          <a:p>
            <a:pPr lvl="1"/>
            <a:r>
              <a:rPr lang="en-US" sz="2400"/>
              <a:t>Templates instantiated to form part of result document</a:t>
            </a:r>
          </a:p>
          <a:p>
            <a:r>
              <a:rPr lang="en-US" sz="2800"/>
              <a:t>Uses XPath for querying, sorting, etc.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August 2006	</a:t>
            </a:r>
          </a:p>
        </p:txBody>
      </p:sp>
      <p:sp>
        <p:nvSpPr>
          <p:cNvPr id="6" name="Slide Number Placeholder 5"/>
          <p:cNvSpPr>
            <a:spLocks noGrp="1"/>
          </p:cNvSpPr>
          <p:nvPr>
            <p:ph type="sldNum" sz="quarter" idx="12"/>
          </p:nvPr>
        </p:nvSpPr>
        <p:spPr/>
        <p:txBody>
          <a:bodyPr/>
          <a:lstStyle/>
          <a:p>
            <a:fld id="{CCF837D4-B765-43FF-9021-2EB081C7A9BD}" type="slidenum">
              <a:rPr lang="en-US"/>
              <a:pPr/>
              <a:t>6</a:t>
            </a:fld>
            <a:endParaRPr lang="en-US"/>
          </a:p>
        </p:txBody>
      </p:sp>
      <p:sp>
        <p:nvSpPr>
          <p:cNvPr id="32770" name="Rectangle 2"/>
          <p:cNvSpPr>
            <a:spLocks noGrp="1" noChangeArrowheads="1"/>
          </p:cNvSpPr>
          <p:nvPr>
            <p:ph type="title"/>
          </p:nvPr>
        </p:nvSpPr>
        <p:spPr/>
        <p:txBody>
          <a:bodyPr/>
          <a:lstStyle/>
          <a:p>
            <a:r>
              <a:rPr lang="en-US"/>
              <a:t>The Need for XML	</a:t>
            </a:r>
          </a:p>
        </p:txBody>
      </p:sp>
      <p:sp>
        <p:nvSpPr>
          <p:cNvPr id="32771" name="Rectangle 3"/>
          <p:cNvSpPr>
            <a:spLocks noGrp="1" noChangeArrowheads="1"/>
          </p:cNvSpPr>
          <p:nvPr>
            <p:ph type="body" idx="1"/>
          </p:nvPr>
        </p:nvSpPr>
        <p:spPr/>
        <p:txBody>
          <a:bodyPr/>
          <a:lstStyle/>
          <a:p>
            <a:r>
              <a:rPr lang="en-US" sz="1800" dirty="0"/>
              <a:t>XML was developed partly because of the limitations of HTML</a:t>
            </a:r>
            <a:br>
              <a:rPr lang="en-US" sz="1800" dirty="0"/>
            </a:br>
            <a:endParaRPr lang="en-US" sz="1800" dirty="0"/>
          </a:p>
          <a:p>
            <a:r>
              <a:rPr lang="en-US" sz="1800" dirty="0"/>
              <a:t>The W3C (World Wide Web Consortium) released the official XML version 1.0 specification in 1998</a:t>
            </a:r>
            <a:br>
              <a:rPr lang="en-US" sz="1800" dirty="0"/>
            </a:br>
            <a:endParaRPr lang="en-US" sz="1800" dirty="0"/>
          </a:p>
          <a:p>
            <a:r>
              <a:rPr lang="en-US" sz="1800" dirty="0"/>
              <a:t>XML quickly gained popularity in the Web community</a:t>
            </a:r>
            <a:br>
              <a:rPr lang="en-US" sz="1800" dirty="0"/>
            </a:br>
            <a:endParaRPr lang="en-US" sz="1800" dirty="0"/>
          </a:p>
          <a:p>
            <a:r>
              <a:rPr lang="en-US" sz="1800" dirty="0"/>
              <a:t>XML itself is NOT a language, but rather a set of tools that can be used to create markup languages</a:t>
            </a:r>
          </a:p>
          <a:p>
            <a:pPr>
              <a:buFontTx/>
              <a:buNone/>
            </a:pPr>
            <a:endParaRPr lang="en-US" sz="180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t>XML as a Meta-Language</a:t>
            </a:r>
          </a:p>
        </p:txBody>
      </p:sp>
      <p:sp>
        <p:nvSpPr>
          <p:cNvPr id="252931" name="Line 3"/>
          <p:cNvSpPr>
            <a:spLocks noChangeShapeType="1"/>
          </p:cNvSpPr>
          <p:nvPr/>
        </p:nvSpPr>
        <p:spPr bwMode="auto">
          <a:xfrm flipH="1">
            <a:off x="3124200" y="3810000"/>
            <a:ext cx="533400" cy="1828800"/>
          </a:xfrm>
          <a:prstGeom prst="line">
            <a:avLst/>
          </a:prstGeom>
          <a:noFill/>
          <a:ln w="9525">
            <a:solidFill>
              <a:srgbClr val="000000"/>
            </a:solidFill>
            <a:round/>
            <a:headEnd/>
            <a:tailEnd/>
          </a:ln>
          <a:effectLst/>
        </p:spPr>
        <p:txBody>
          <a:bodyPr wrap="none" anchor="ctr"/>
          <a:lstStyle/>
          <a:p>
            <a:endParaRPr lang="en-US"/>
          </a:p>
        </p:txBody>
      </p:sp>
      <p:sp>
        <p:nvSpPr>
          <p:cNvPr id="252932" name="Line 4"/>
          <p:cNvSpPr>
            <a:spLocks noChangeShapeType="1"/>
          </p:cNvSpPr>
          <p:nvPr/>
        </p:nvSpPr>
        <p:spPr bwMode="auto">
          <a:xfrm>
            <a:off x="4584700" y="3776663"/>
            <a:ext cx="2273300" cy="1481137"/>
          </a:xfrm>
          <a:prstGeom prst="line">
            <a:avLst/>
          </a:prstGeom>
          <a:noFill/>
          <a:ln w="9525">
            <a:solidFill>
              <a:srgbClr val="000000"/>
            </a:solidFill>
            <a:round/>
            <a:headEnd/>
            <a:tailEnd/>
          </a:ln>
          <a:effectLst/>
        </p:spPr>
        <p:txBody>
          <a:bodyPr wrap="none" anchor="ctr"/>
          <a:lstStyle/>
          <a:p>
            <a:endParaRPr lang="en-US"/>
          </a:p>
        </p:txBody>
      </p:sp>
      <p:sp>
        <p:nvSpPr>
          <p:cNvPr id="252933" name="Line 5"/>
          <p:cNvSpPr>
            <a:spLocks noChangeShapeType="1"/>
          </p:cNvSpPr>
          <p:nvPr/>
        </p:nvSpPr>
        <p:spPr bwMode="auto">
          <a:xfrm>
            <a:off x="4584700" y="3657600"/>
            <a:ext cx="2654300" cy="1143000"/>
          </a:xfrm>
          <a:prstGeom prst="line">
            <a:avLst/>
          </a:prstGeom>
          <a:noFill/>
          <a:ln w="9525">
            <a:solidFill>
              <a:srgbClr val="000000"/>
            </a:solidFill>
            <a:round/>
            <a:headEnd/>
            <a:tailEnd/>
          </a:ln>
          <a:effectLst/>
        </p:spPr>
        <p:txBody>
          <a:bodyPr wrap="none" anchor="ctr"/>
          <a:lstStyle/>
          <a:p>
            <a:endParaRPr lang="en-US"/>
          </a:p>
        </p:txBody>
      </p:sp>
      <p:sp>
        <p:nvSpPr>
          <p:cNvPr id="252934" name="Line 6"/>
          <p:cNvSpPr>
            <a:spLocks noChangeShapeType="1"/>
          </p:cNvSpPr>
          <p:nvPr/>
        </p:nvSpPr>
        <p:spPr bwMode="auto">
          <a:xfrm>
            <a:off x="4495800" y="3776663"/>
            <a:ext cx="2057400" cy="1785937"/>
          </a:xfrm>
          <a:prstGeom prst="line">
            <a:avLst/>
          </a:prstGeom>
          <a:noFill/>
          <a:ln w="9525">
            <a:solidFill>
              <a:srgbClr val="000000"/>
            </a:solidFill>
            <a:round/>
            <a:headEnd/>
            <a:tailEnd/>
          </a:ln>
          <a:effectLst/>
        </p:spPr>
        <p:txBody>
          <a:bodyPr wrap="none" anchor="ctr"/>
          <a:lstStyle/>
          <a:p>
            <a:endParaRPr lang="en-US"/>
          </a:p>
        </p:txBody>
      </p:sp>
      <p:sp>
        <p:nvSpPr>
          <p:cNvPr id="252935" name="Line 7"/>
          <p:cNvSpPr>
            <a:spLocks noChangeShapeType="1"/>
          </p:cNvSpPr>
          <p:nvPr/>
        </p:nvSpPr>
        <p:spPr bwMode="auto">
          <a:xfrm flipV="1">
            <a:off x="6705600" y="2209800"/>
            <a:ext cx="228600" cy="762000"/>
          </a:xfrm>
          <a:prstGeom prst="line">
            <a:avLst/>
          </a:prstGeom>
          <a:noFill/>
          <a:ln w="9525">
            <a:solidFill>
              <a:srgbClr val="000000"/>
            </a:solidFill>
            <a:round/>
            <a:headEnd/>
            <a:tailEnd/>
          </a:ln>
          <a:effectLst/>
        </p:spPr>
        <p:txBody>
          <a:bodyPr wrap="none" anchor="ctr"/>
          <a:lstStyle/>
          <a:p>
            <a:endParaRPr lang="en-US"/>
          </a:p>
        </p:txBody>
      </p:sp>
      <p:sp>
        <p:nvSpPr>
          <p:cNvPr id="252936" name="Line 8"/>
          <p:cNvSpPr>
            <a:spLocks noChangeShapeType="1"/>
          </p:cNvSpPr>
          <p:nvPr/>
        </p:nvSpPr>
        <p:spPr bwMode="auto">
          <a:xfrm flipV="1">
            <a:off x="6629400" y="2743200"/>
            <a:ext cx="914400" cy="304800"/>
          </a:xfrm>
          <a:prstGeom prst="line">
            <a:avLst/>
          </a:prstGeom>
          <a:noFill/>
          <a:ln w="9525">
            <a:solidFill>
              <a:srgbClr val="000000"/>
            </a:solidFill>
            <a:round/>
            <a:headEnd/>
            <a:tailEnd/>
          </a:ln>
          <a:effectLst/>
        </p:spPr>
        <p:txBody>
          <a:bodyPr wrap="none" anchor="ctr"/>
          <a:lstStyle/>
          <a:p>
            <a:endParaRPr lang="en-US"/>
          </a:p>
        </p:txBody>
      </p:sp>
      <p:sp>
        <p:nvSpPr>
          <p:cNvPr id="252937" name="Line 9"/>
          <p:cNvSpPr>
            <a:spLocks noChangeShapeType="1"/>
          </p:cNvSpPr>
          <p:nvPr/>
        </p:nvSpPr>
        <p:spPr bwMode="auto">
          <a:xfrm>
            <a:off x="6477000" y="3200400"/>
            <a:ext cx="76200" cy="457200"/>
          </a:xfrm>
          <a:prstGeom prst="line">
            <a:avLst/>
          </a:prstGeom>
          <a:noFill/>
          <a:ln w="9525">
            <a:solidFill>
              <a:srgbClr val="000000"/>
            </a:solidFill>
            <a:round/>
            <a:headEnd/>
            <a:tailEnd/>
          </a:ln>
          <a:effectLst/>
        </p:spPr>
        <p:txBody>
          <a:bodyPr wrap="none" anchor="ctr"/>
          <a:lstStyle/>
          <a:p>
            <a:endParaRPr lang="en-US"/>
          </a:p>
        </p:txBody>
      </p:sp>
      <p:sp>
        <p:nvSpPr>
          <p:cNvPr id="252938" name="Line 10"/>
          <p:cNvSpPr>
            <a:spLocks noChangeShapeType="1"/>
          </p:cNvSpPr>
          <p:nvPr/>
        </p:nvSpPr>
        <p:spPr bwMode="auto">
          <a:xfrm flipV="1">
            <a:off x="4648200" y="3048000"/>
            <a:ext cx="1371600" cy="533400"/>
          </a:xfrm>
          <a:prstGeom prst="line">
            <a:avLst/>
          </a:prstGeom>
          <a:noFill/>
          <a:ln w="9525">
            <a:solidFill>
              <a:srgbClr val="000000"/>
            </a:solidFill>
            <a:round/>
            <a:headEnd/>
            <a:tailEnd/>
          </a:ln>
          <a:effectLst/>
        </p:spPr>
        <p:txBody>
          <a:bodyPr wrap="none" anchor="ctr"/>
          <a:lstStyle/>
          <a:p>
            <a:endParaRPr lang="en-US"/>
          </a:p>
        </p:txBody>
      </p:sp>
      <p:sp>
        <p:nvSpPr>
          <p:cNvPr id="252939" name="Line 11"/>
          <p:cNvSpPr>
            <a:spLocks noChangeShapeType="1"/>
          </p:cNvSpPr>
          <p:nvPr/>
        </p:nvSpPr>
        <p:spPr bwMode="auto">
          <a:xfrm>
            <a:off x="1981200" y="2133600"/>
            <a:ext cx="762000" cy="0"/>
          </a:xfrm>
          <a:prstGeom prst="line">
            <a:avLst/>
          </a:prstGeom>
          <a:noFill/>
          <a:ln w="9525">
            <a:solidFill>
              <a:srgbClr val="000000"/>
            </a:solidFill>
            <a:round/>
            <a:headEnd/>
            <a:tailEnd/>
          </a:ln>
          <a:effectLst/>
        </p:spPr>
        <p:txBody>
          <a:bodyPr wrap="none" anchor="ctr"/>
          <a:lstStyle/>
          <a:p>
            <a:endParaRPr lang="en-US"/>
          </a:p>
        </p:txBody>
      </p:sp>
      <p:sp>
        <p:nvSpPr>
          <p:cNvPr id="252940" name="Line 12"/>
          <p:cNvSpPr>
            <a:spLocks noChangeShapeType="1"/>
          </p:cNvSpPr>
          <p:nvPr/>
        </p:nvSpPr>
        <p:spPr bwMode="auto">
          <a:xfrm>
            <a:off x="3124200" y="2286000"/>
            <a:ext cx="838200" cy="1219200"/>
          </a:xfrm>
          <a:prstGeom prst="line">
            <a:avLst/>
          </a:prstGeom>
          <a:noFill/>
          <a:ln w="9525">
            <a:solidFill>
              <a:srgbClr val="000000"/>
            </a:solidFill>
            <a:round/>
            <a:headEnd/>
            <a:tailEnd/>
          </a:ln>
          <a:effectLst/>
        </p:spPr>
        <p:txBody>
          <a:bodyPr wrap="none" anchor="ctr"/>
          <a:lstStyle/>
          <a:p>
            <a:endParaRPr lang="en-US"/>
          </a:p>
        </p:txBody>
      </p:sp>
      <p:sp>
        <p:nvSpPr>
          <p:cNvPr id="252941" name="Line 13"/>
          <p:cNvSpPr>
            <a:spLocks noChangeShapeType="1"/>
          </p:cNvSpPr>
          <p:nvPr/>
        </p:nvSpPr>
        <p:spPr bwMode="auto">
          <a:xfrm flipH="1">
            <a:off x="2057400" y="3733800"/>
            <a:ext cx="1371600" cy="1371600"/>
          </a:xfrm>
          <a:prstGeom prst="line">
            <a:avLst/>
          </a:prstGeom>
          <a:noFill/>
          <a:ln w="9525">
            <a:solidFill>
              <a:srgbClr val="000000"/>
            </a:solidFill>
            <a:round/>
            <a:headEnd/>
            <a:tailEnd/>
          </a:ln>
          <a:effectLst/>
        </p:spPr>
        <p:txBody>
          <a:bodyPr wrap="none" anchor="ctr"/>
          <a:lstStyle/>
          <a:p>
            <a:endParaRPr lang="en-US"/>
          </a:p>
        </p:txBody>
      </p:sp>
      <p:sp>
        <p:nvSpPr>
          <p:cNvPr id="252942" name="Line 14"/>
          <p:cNvSpPr>
            <a:spLocks noChangeShapeType="1"/>
          </p:cNvSpPr>
          <p:nvPr/>
        </p:nvSpPr>
        <p:spPr bwMode="auto">
          <a:xfrm flipH="1">
            <a:off x="2209800" y="3733800"/>
            <a:ext cx="1295400" cy="1905000"/>
          </a:xfrm>
          <a:prstGeom prst="line">
            <a:avLst/>
          </a:prstGeom>
          <a:noFill/>
          <a:ln w="9525">
            <a:solidFill>
              <a:srgbClr val="000000"/>
            </a:solidFill>
            <a:round/>
            <a:headEnd/>
            <a:tailEnd/>
          </a:ln>
          <a:effectLst/>
        </p:spPr>
        <p:txBody>
          <a:bodyPr wrap="none" anchor="ctr"/>
          <a:lstStyle/>
          <a:p>
            <a:endParaRPr lang="en-US"/>
          </a:p>
        </p:txBody>
      </p:sp>
      <p:sp>
        <p:nvSpPr>
          <p:cNvPr id="252943" name="Text Box 15"/>
          <p:cNvSpPr txBox="1">
            <a:spLocks noChangeArrowheads="1"/>
          </p:cNvSpPr>
          <p:nvPr/>
        </p:nvSpPr>
        <p:spPr bwMode="auto">
          <a:xfrm>
            <a:off x="3352800" y="3429000"/>
            <a:ext cx="1295400" cy="346075"/>
          </a:xfrm>
          <a:prstGeom prst="rect">
            <a:avLst/>
          </a:prstGeom>
          <a:solidFill>
            <a:schemeClr val="bg1"/>
          </a:solidFill>
          <a:ln w="9525">
            <a:solidFill>
              <a:schemeClr val="tx1"/>
            </a:solidFill>
            <a:miter lim="800000"/>
            <a:headEnd/>
            <a:tailEnd/>
          </a:ln>
          <a:effectLst/>
        </p:spPr>
        <p:txBody>
          <a:bodyPr>
            <a:spAutoFit/>
          </a:bodyPr>
          <a:lstStyle/>
          <a:p>
            <a:pPr algn="ctr" eaLnBrk="0" hangingPunct="0"/>
            <a:r>
              <a:rPr lang="en-US" sz="1600" b="1"/>
              <a:t>XML/DTD</a:t>
            </a:r>
          </a:p>
        </p:txBody>
      </p:sp>
      <p:sp>
        <p:nvSpPr>
          <p:cNvPr id="252944" name="Text Box 16"/>
          <p:cNvSpPr txBox="1">
            <a:spLocks noChangeArrowheads="1"/>
          </p:cNvSpPr>
          <p:nvPr/>
        </p:nvSpPr>
        <p:spPr bwMode="auto">
          <a:xfrm>
            <a:off x="6781800" y="1905000"/>
            <a:ext cx="914400" cy="346075"/>
          </a:xfrm>
          <a:prstGeom prst="rect">
            <a:avLst/>
          </a:prstGeom>
          <a:solidFill>
            <a:srgbClr val="FF6600"/>
          </a:solidFill>
          <a:ln w="9525">
            <a:solidFill>
              <a:schemeClr val="tx1"/>
            </a:solidFill>
            <a:miter lim="800000"/>
            <a:headEnd/>
            <a:tailEnd/>
          </a:ln>
          <a:effectLst/>
        </p:spPr>
        <p:txBody>
          <a:bodyPr>
            <a:spAutoFit/>
          </a:bodyPr>
          <a:lstStyle/>
          <a:p>
            <a:pPr algn="ctr" eaLnBrk="0" hangingPunct="0"/>
            <a:r>
              <a:rPr lang="en-US" sz="1600" b="1">
                <a:solidFill>
                  <a:schemeClr val="bg1"/>
                </a:solidFill>
              </a:rPr>
              <a:t>CSS</a:t>
            </a:r>
          </a:p>
        </p:txBody>
      </p:sp>
      <p:sp>
        <p:nvSpPr>
          <p:cNvPr id="252945" name="Text Box 17"/>
          <p:cNvSpPr txBox="1">
            <a:spLocks noChangeArrowheads="1"/>
          </p:cNvSpPr>
          <p:nvPr/>
        </p:nvSpPr>
        <p:spPr bwMode="auto">
          <a:xfrm>
            <a:off x="5943600" y="2895600"/>
            <a:ext cx="914400" cy="346075"/>
          </a:xfrm>
          <a:prstGeom prst="rect">
            <a:avLst/>
          </a:prstGeom>
          <a:solidFill>
            <a:srgbClr val="FF6600"/>
          </a:solidFill>
          <a:ln w="9525">
            <a:solidFill>
              <a:schemeClr val="tx1"/>
            </a:solidFill>
            <a:miter lim="800000"/>
            <a:headEnd/>
            <a:tailEnd/>
          </a:ln>
          <a:effectLst/>
        </p:spPr>
        <p:txBody>
          <a:bodyPr>
            <a:spAutoFit/>
          </a:bodyPr>
          <a:lstStyle/>
          <a:p>
            <a:pPr algn="ctr" eaLnBrk="0" hangingPunct="0"/>
            <a:r>
              <a:rPr lang="en-US" sz="1600" b="1">
                <a:solidFill>
                  <a:schemeClr val="bg1"/>
                </a:solidFill>
              </a:rPr>
              <a:t>XSL</a:t>
            </a:r>
          </a:p>
        </p:txBody>
      </p:sp>
      <p:sp>
        <p:nvSpPr>
          <p:cNvPr id="252946" name="Text Box 18"/>
          <p:cNvSpPr txBox="1">
            <a:spLocks noChangeArrowheads="1"/>
          </p:cNvSpPr>
          <p:nvPr/>
        </p:nvSpPr>
        <p:spPr bwMode="auto">
          <a:xfrm>
            <a:off x="7467600" y="2514600"/>
            <a:ext cx="914400" cy="346075"/>
          </a:xfrm>
          <a:prstGeom prst="rect">
            <a:avLst/>
          </a:prstGeom>
          <a:solidFill>
            <a:srgbClr val="FF6600"/>
          </a:solidFill>
          <a:ln w="9525">
            <a:solidFill>
              <a:schemeClr val="tx1"/>
            </a:solidFill>
            <a:miter lim="800000"/>
            <a:headEnd/>
            <a:tailEnd/>
          </a:ln>
          <a:effectLst/>
        </p:spPr>
        <p:txBody>
          <a:bodyPr>
            <a:spAutoFit/>
          </a:bodyPr>
          <a:lstStyle/>
          <a:p>
            <a:pPr algn="ctr" eaLnBrk="0" hangingPunct="0"/>
            <a:r>
              <a:rPr lang="en-US" sz="1600" b="1">
                <a:solidFill>
                  <a:schemeClr val="bg1"/>
                </a:solidFill>
              </a:rPr>
              <a:t>DSSL</a:t>
            </a:r>
          </a:p>
        </p:txBody>
      </p:sp>
      <p:sp>
        <p:nvSpPr>
          <p:cNvPr id="252947" name="Text Box 19"/>
          <p:cNvSpPr txBox="1">
            <a:spLocks noChangeArrowheads="1"/>
          </p:cNvSpPr>
          <p:nvPr/>
        </p:nvSpPr>
        <p:spPr bwMode="auto">
          <a:xfrm>
            <a:off x="6172200" y="3581400"/>
            <a:ext cx="914400" cy="346075"/>
          </a:xfrm>
          <a:prstGeom prst="rect">
            <a:avLst/>
          </a:prstGeom>
          <a:solidFill>
            <a:srgbClr val="FF6600"/>
          </a:solidFill>
          <a:ln w="9525">
            <a:solidFill>
              <a:schemeClr val="tx1"/>
            </a:solidFill>
            <a:miter lim="800000"/>
            <a:headEnd/>
            <a:tailEnd/>
          </a:ln>
          <a:effectLst/>
        </p:spPr>
        <p:txBody>
          <a:bodyPr>
            <a:spAutoFit/>
          </a:bodyPr>
          <a:lstStyle/>
          <a:p>
            <a:pPr algn="ctr" eaLnBrk="0" hangingPunct="0"/>
            <a:r>
              <a:rPr lang="en-US" sz="1600" b="1">
                <a:solidFill>
                  <a:schemeClr val="bg1"/>
                </a:solidFill>
              </a:rPr>
              <a:t>XSLT</a:t>
            </a:r>
          </a:p>
        </p:txBody>
      </p:sp>
      <p:sp>
        <p:nvSpPr>
          <p:cNvPr id="252948" name="Text Box 20"/>
          <p:cNvSpPr txBox="1">
            <a:spLocks noChangeArrowheads="1"/>
          </p:cNvSpPr>
          <p:nvPr/>
        </p:nvSpPr>
        <p:spPr bwMode="auto">
          <a:xfrm>
            <a:off x="2667000" y="1981200"/>
            <a:ext cx="914400" cy="346075"/>
          </a:xfrm>
          <a:prstGeom prst="rect">
            <a:avLst/>
          </a:prstGeom>
          <a:solidFill>
            <a:srgbClr val="969696"/>
          </a:solidFill>
          <a:ln w="9525">
            <a:solidFill>
              <a:schemeClr val="tx1"/>
            </a:solidFill>
            <a:miter lim="800000"/>
            <a:headEnd/>
            <a:tailEnd/>
          </a:ln>
          <a:effectLst/>
        </p:spPr>
        <p:txBody>
          <a:bodyPr>
            <a:spAutoFit/>
          </a:bodyPr>
          <a:lstStyle/>
          <a:p>
            <a:pPr algn="ctr" eaLnBrk="0" hangingPunct="0"/>
            <a:r>
              <a:rPr lang="en-US" sz="1600" b="1">
                <a:solidFill>
                  <a:schemeClr val="bg1"/>
                </a:solidFill>
              </a:rPr>
              <a:t>DOM</a:t>
            </a:r>
          </a:p>
        </p:txBody>
      </p:sp>
      <p:sp>
        <p:nvSpPr>
          <p:cNvPr id="252949" name="Text Box 21"/>
          <p:cNvSpPr txBox="1">
            <a:spLocks noChangeArrowheads="1"/>
          </p:cNvSpPr>
          <p:nvPr/>
        </p:nvSpPr>
        <p:spPr bwMode="auto">
          <a:xfrm>
            <a:off x="1219200" y="1905000"/>
            <a:ext cx="914400" cy="346075"/>
          </a:xfrm>
          <a:prstGeom prst="rect">
            <a:avLst/>
          </a:prstGeom>
          <a:solidFill>
            <a:srgbClr val="969696"/>
          </a:solidFill>
          <a:ln w="9525">
            <a:solidFill>
              <a:schemeClr val="tx1"/>
            </a:solidFill>
            <a:miter lim="800000"/>
            <a:headEnd/>
            <a:tailEnd/>
          </a:ln>
          <a:effectLst/>
        </p:spPr>
        <p:txBody>
          <a:bodyPr>
            <a:spAutoFit/>
          </a:bodyPr>
          <a:lstStyle/>
          <a:p>
            <a:pPr algn="ctr" eaLnBrk="0" hangingPunct="0"/>
            <a:r>
              <a:rPr lang="en-US" sz="1600" b="1">
                <a:solidFill>
                  <a:schemeClr val="bg1"/>
                </a:solidFill>
              </a:rPr>
              <a:t>SAX</a:t>
            </a:r>
          </a:p>
        </p:txBody>
      </p:sp>
      <p:sp>
        <p:nvSpPr>
          <p:cNvPr id="252950" name="Text Box 22"/>
          <p:cNvSpPr txBox="1">
            <a:spLocks noChangeArrowheads="1"/>
          </p:cNvSpPr>
          <p:nvPr/>
        </p:nvSpPr>
        <p:spPr bwMode="auto">
          <a:xfrm>
            <a:off x="1143000" y="3505200"/>
            <a:ext cx="762000" cy="346075"/>
          </a:xfrm>
          <a:prstGeom prst="rect">
            <a:avLst/>
          </a:prstGeom>
          <a:solidFill>
            <a:schemeClr val="bg1"/>
          </a:solidFill>
          <a:ln w="9525">
            <a:solidFill>
              <a:schemeClr val="tx1"/>
            </a:solidFill>
            <a:miter lim="800000"/>
            <a:headEnd/>
            <a:tailEnd/>
          </a:ln>
          <a:effectLst/>
        </p:spPr>
        <p:txBody>
          <a:bodyPr>
            <a:spAutoFit/>
          </a:bodyPr>
          <a:lstStyle/>
          <a:p>
            <a:pPr algn="ctr" eaLnBrk="0" hangingPunct="0"/>
            <a:r>
              <a:rPr lang="en-US" sz="1600" b="1"/>
              <a:t>XLL</a:t>
            </a:r>
          </a:p>
        </p:txBody>
      </p:sp>
      <p:sp>
        <p:nvSpPr>
          <p:cNvPr id="252951" name="Text Box 23"/>
          <p:cNvSpPr txBox="1">
            <a:spLocks noChangeArrowheads="1"/>
          </p:cNvSpPr>
          <p:nvPr/>
        </p:nvSpPr>
        <p:spPr bwMode="auto">
          <a:xfrm>
            <a:off x="1143000" y="4191000"/>
            <a:ext cx="1143000" cy="346075"/>
          </a:xfrm>
          <a:prstGeom prst="rect">
            <a:avLst/>
          </a:prstGeom>
          <a:solidFill>
            <a:schemeClr val="bg1"/>
          </a:solidFill>
          <a:ln w="9525">
            <a:solidFill>
              <a:schemeClr val="tx1"/>
            </a:solidFill>
            <a:miter lim="800000"/>
            <a:headEnd/>
            <a:tailEnd/>
          </a:ln>
          <a:effectLst/>
        </p:spPr>
        <p:txBody>
          <a:bodyPr>
            <a:spAutoFit/>
          </a:bodyPr>
          <a:lstStyle/>
          <a:p>
            <a:pPr algn="ctr" eaLnBrk="0" hangingPunct="0"/>
            <a:r>
              <a:rPr lang="en-US" sz="1600" b="1"/>
              <a:t>XSchema</a:t>
            </a:r>
          </a:p>
        </p:txBody>
      </p:sp>
      <p:sp>
        <p:nvSpPr>
          <p:cNvPr id="252952" name="Text Box 24"/>
          <p:cNvSpPr txBox="1">
            <a:spLocks noChangeArrowheads="1"/>
          </p:cNvSpPr>
          <p:nvPr/>
        </p:nvSpPr>
        <p:spPr bwMode="auto">
          <a:xfrm>
            <a:off x="1143000" y="4876800"/>
            <a:ext cx="914400" cy="346075"/>
          </a:xfrm>
          <a:prstGeom prst="rect">
            <a:avLst/>
          </a:prstGeom>
          <a:solidFill>
            <a:schemeClr val="bg1"/>
          </a:solidFill>
          <a:ln w="9525">
            <a:solidFill>
              <a:schemeClr val="tx1"/>
            </a:solidFill>
            <a:miter lim="800000"/>
            <a:headEnd/>
            <a:tailEnd/>
          </a:ln>
          <a:effectLst/>
        </p:spPr>
        <p:txBody>
          <a:bodyPr>
            <a:spAutoFit/>
          </a:bodyPr>
          <a:lstStyle/>
          <a:p>
            <a:pPr algn="ctr" eaLnBrk="0" hangingPunct="0"/>
            <a:r>
              <a:rPr lang="en-US" sz="1600" b="1"/>
              <a:t>XPath</a:t>
            </a:r>
          </a:p>
        </p:txBody>
      </p:sp>
      <p:sp>
        <p:nvSpPr>
          <p:cNvPr id="252953" name="Text Box 25"/>
          <p:cNvSpPr txBox="1">
            <a:spLocks noChangeArrowheads="1"/>
          </p:cNvSpPr>
          <p:nvPr/>
        </p:nvSpPr>
        <p:spPr bwMode="auto">
          <a:xfrm>
            <a:off x="1143000" y="5562600"/>
            <a:ext cx="1066800" cy="346075"/>
          </a:xfrm>
          <a:prstGeom prst="rect">
            <a:avLst/>
          </a:prstGeom>
          <a:solidFill>
            <a:schemeClr val="bg1"/>
          </a:solidFill>
          <a:ln w="9525">
            <a:solidFill>
              <a:schemeClr val="tx1"/>
            </a:solidFill>
            <a:miter lim="800000"/>
            <a:headEnd/>
            <a:tailEnd/>
          </a:ln>
          <a:effectLst/>
        </p:spPr>
        <p:txBody>
          <a:bodyPr>
            <a:spAutoFit/>
          </a:bodyPr>
          <a:lstStyle/>
          <a:p>
            <a:pPr algn="ctr" eaLnBrk="0" hangingPunct="0"/>
            <a:r>
              <a:rPr lang="en-US" sz="1600" b="1"/>
              <a:t>XPointer</a:t>
            </a:r>
          </a:p>
        </p:txBody>
      </p:sp>
      <p:sp>
        <p:nvSpPr>
          <p:cNvPr id="252954" name="Text Box 26"/>
          <p:cNvSpPr txBox="1">
            <a:spLocks noChangeArrowheads="1"/>
          </p:cNvSpPr>
          <p:nvPr/>
        </p:nvSpPr>
        <p:spPr bwMode="auto">
          <a:xfrm>
            <a:off x="6858000" y="5105400"/>
            <a:ext cx="1066800" cy="346075"/>
          </a:xfrm>
          <a:prstGeom prst="rect">
            <a:avLst/>
          </a:prstGeom>
          <a:solidFill>
            <a:srgbClr val="0099CC"/>
          </a:solidFill>
          <a:ln w="9525">
            <a:solidFill>
              <a:schemeClr val="tx1"/>
            </a:solidFill>
            <a:miter lim="800000"/>
            <a:headEnd/>
            <a:tailEnd/>
          </a:ln>
          <a:effectLst/>
        </p:spPr>
        <p:txBody>
          <a:bodyPr>
            <a:spAutoFit/>
          </a:bodyPr>
          <a:lstStyle/>
          <a:p>
            <a:pPr algn="ctr" eaLnBrk="0" hangingPunct="0"/>
            <a:r>
              <a:rPr lang="en-US" sz="1600" b="1">
                <a:solidFill>
                  <a:schemeClr val="bg1"/>
                </a:solidFill>
                <a:latin typeface="Times New Roman" pitchFamily="18" charset="0"/>
              </a:rPr>
              <a:t>MathML</a:t>
            </a:r>
          </a:p>
        </p:txBody>
      </p:sp>
      <p:sp>
        <p:nvSpPr>
          <p:cNvPr id="252955" name="Text Box 27"/>
          <p:cNvSpPr txBox="1">
            <a:spLocks noChangeArrowheads="1"/>
          </p:cNvSpPr>
          <p:nvPr/>
        </p:nvSpPr>
        <p:spPr bwMode="auto">
          <a:xfrm>
            <a:off x="6172200" y="5562600"/>
            <a:ext cx="1066800" cy="346075"/>
          </a:xfrm>
          <a:prstGeom prst="rect">
            <a:avLst/>
          </a:prstGeom>
          <a:solidFill>
            <a:srgbClr val="0099CC"/>
          </a:solidFill>
          <a:ln w="9525">
            <a:solidFill>
              <a:schemeClr val="tx1"/>
            </a:solidFill>
            <a:miter lim="800000"/>
            <a:headEnd/>
            <a:tailEnd/>
          </a:ln>
          <a:effectLst/>
        </p:spPr>
        <p:txBody>
          <a:bodyPr>
            <a:spAutoFit/>
          </a:bodyPr>
          <a:lstStyle/>
          <a:p>
            <a:pPr algn="ctr" eaLnBrk="0" hangingPunct="0"/>
            <a:r>
              <a:rPr lang="en-US" sz="1600" b="1">
                <a:solidFill>
                  <a:schemeClr val="bg1"/>
                </a:solidFill>
                <a:latin typeface="Times New Roman" pitchFamily="18" charset="0"/>
              </a:rPr>
              <a:t>BeanML</a:t>
            </a:r>
          </a:p>
        </p:txBody>
      </p:sp>
      <p:sp>
        <p:nvSpPr>
          <p:cNvPr id="252956" name="Text Box 28"/>
          <p:cNvSpPr txBox="1">
            <a:spLocks noChangeArrowheads="1"/>
          </p:cNvSpPr>
          <p:nvPr/>
        </p:nvSpPr>
        <p:spPr bwMode="auto">
          <a:xfrm>
            <a:off x="7239000" y="4648200"/>
            <a:ext cx="762000" cy="346075"/>
          </a:xfrm>
          <a:prstGeom prst="rect">
            <a:avLst/>
          </a:prstGeom>
          <a:solidFill>
            <a:srgbClr val="0099CC"/>
          </a:solidFill>
          <a:ln w="9525">
            <a:solidFill>
              <a:schemeClr val="tx1"/>
            </a:solidFill>
            <a:miter lim="800000"/>
            <a:headEnd/>
            <a:tailEnd/>
          </a:ln>
          <a:effectLst/>
        </p:spPr>
        <p:txBody>
          <a:bodyPr>
            <a:spAutoFit/>
          </a:bodyPr>
          <a:lstStyle/>
          <a:p>
            <a:pPr algn="ctr" eaLnBrk="0" hangingPunct="0"/>
            <a:r>
              <a:rPr lang="en-US" sz="1600" b="1">
                <a:solidFill>
                  <a:schemeClr val="bg1"/>
                </a:solidFill>
                <a:latin typeface="Times New Roman" pitchFamily="18" charset="0"/>
              </a:rPr>
              <a:t>CML</a:t>
            </a:r>
          </a:p>
        </p:txBody>
      </p:sp>
      <p:sp>
        <p:nvSpPr>
          <p:cNvPr id="252957" name="Line 29"/>
          <p:cNvSpPr>
            <a:spLocks noChangeShapeType="1"/>
          </p:cNvSpPr>
          <p:nvPr/>
        </p:nvSpPr>
        <p:spPr bwMode="auto">
          <a:xfrm flipV="1">
            <a:off x="1905000" y="3581400"/>
            <a:ext cx="1447800" cy="76200"/>
          </a:xfrm>
          <a:prstGeom prst="line">
            <a:avLst/>
          </a:prstGeom>
          <a:noFill/>
          <a:ln w="9525">
            <a:solidFill>
              <a:srgbClr val="000000"/>
            </a:solidFill>
            <a:round/>
            <a:headEnd/>
            <a:tailEnd/>
          </a:ln>
          <a:effectLst/>
        </p:spPr>
        <p:txBody>
          <a:bodyPr wrap="none" anchor="ctr"/>
          <a:lstStyle/>
          <a:p>
            <a:endParaRPr lang="en-US"/>
          </a:p>
        </p:txBody>
      </p:sp>
      <p:sp>
        <p:nvSpPr>
          <p:cNvPr id="252958" name="Line 30"/>
          <p:cNvSpPr>
            <a:spLocks noChangeShapeType="1"/>
          </p:cNvSpPr>
          <p:nvPr/>
        </p:nvSpPr>
        <p:spPr bwMode="auto">
          <a:xfrm flipH="1">
            <a:off x="2286000" y="3657600"/>
            <a:ext cx="1066800" cy="685800"/>
          </a:xfrm>
          <a:prstGeom prst="line">
            <a:avLst/>
          </a:prstGeom>
          <a:noFill/>
          <a:ln w="9525">
            <a:solidFill>
              <a:srgbClr val="000000"/>
            </a:solidFill>
            <a:round/>
            <a:headEnd/>
            <a:tailEnd/>
          </a:ln>
          <a:effectLst/>
        </p:spPr>
        <p:txBody>
          <a:bodyPr wrap="none" anchor="ctr"/>
          <a:lstStyle/>
          <a:p>
            <a:endParaRPr lang="en-US"/>
          </a:p>
        </p:txBody>
      </p:sp>
      <p:sp>
        <p:nvSpPr>
          <p:cNvPr id="252959" name="Text Box 31"/>
          <p:cNvSpPr txBox="1">
            <a:spLocks noChangeArrowheads="1"/>
          </p:cNvSpPr>
          <p:nvPr/>
        </p:nvSpPr>
        <p:spPr bwMode="auto">
          <a:xfrm>
            <a:off x="5029200" y="5410200"/>
            <a:ext cx="762000" cy="346075"/>
          </a:xfrm>
          <a:prstGeom prst="rect">
            <a:avLst/>
          </a:prstGeom>
          <a:solidFill>
            <a:srgbClr val="0099CC"/>
          </a:solidFill>
          <a:ln w="9525">
            <a:solidFill>
              <a:schemeClr val="tx1"/>
            </a:solidFill>
            <a:miter lim="800000"/>
            <a:headEnd/>
            <a:tailEnd/>
          </a:ln>
          <a:effectLst/>
        </p:spPr>
        <p:txBody>
          <a:bodyPr>
            <a:spAutoFit/>
          </a:bodyPr>
          <a:lstStyle/>
          <a:p>
            <a:pPr algn="ctr" eaLnBrk="0" hangingPunct="0"/>
            <a:r>
              <a:rPr lang="en-US" sz="1600" b="1">
                <a:solidFill>
                  <a:schemeClr val="bg1"/>
                </a:solidFill>
                <a:latin typeface="Times New Roman" pitchFamily="18" charset="0"/>
              </a:rPr>
              <a:t>WML</a:t>
            </a:r>
          </a:p>
        </p:txBody>
      </p:sp>
      <p:sp>
        <p:nvSpPr>
          <p:cNvPr id="252960" name="Line 32"/>
          <p:cNvSpPr>
            <a:spLocks noChangeShapeType="1"/>
          </p:cNvSpPr>
          <p:nvPr/>
        </p:nvSpPr>
        <p:spPr bwMode="auto">
          <a:xfrm>
            <a:off x="4343400" y="3810000"/>
            <a:ext cx="1066800" cy="1600200"/>
          </a:xfrm>
          <a:prstGeom prst="line">
            <a:avLst/>
          </a:prstGeom>
          <a:noFill/>
          <a:ln w="9525">
            <a:solidFill>
              <a:srgbClr val="000000"/>
            </a:solidFill>
            <a:round/>
            <a:headEnd/>
            <a:tailEnd/>
          </a:ln>
          <a:effectLst/>
        </p:spPr>
        <p:txBody>
          <a:bodyPr wrap="none" anchor="ctr"/>
          <a:lstStyle/>
          <a:p>
            <a:endParaRPr lang="en-US"/>
          </a:p>
        </p:txBody>
      </p:sp>
      <p:sp>
        <p:nvSpPr>
          <p:cNvPr id="252961" name="Text Box 33"/>
          <p:cNvSpPr txBox="1">
            <a:spLocks noChangeArrowheads="1"/>
          </p:cNvSpPr>
          <p:nvPr/>
        </p:nvSpPr>
        <p:spPr bwMode="auto">
          <a:xfrm>
            <a:off x="2743200" y="5597525"/>
            <a:ext cx="762000" cy="346075"/>
          </a:xfrm>
          <a:prstGeom prst="rect">
            <a:avLst/>
          </a:prstGeom>
          <a:solidFill>
            <a:schemeClr val="bg1"/>
          </a:solidFill>
          <a:ln w="9525">
            <a:solidFill>
              <a:schemeClr val="tx1"/>
            </a:solidFill>
            <a:miter lim="800000"/>
            <a:headEnd/>
            <a:tailEnd/>
          </a:ln>
          <a:effectLst/>
        </p:spPr>
        <p:txBody>
          <a:bodyPr>
            <a:spAutoFit/>
          </a:bodyPr>
          <a:lstStyle/>
          <a:p>
            <a:pPr algn="ctr" eaLnBrk="0" hangingPunct="0"/>
            <a:r>
              <a:rPr lang="en-US" sz="1600" b="1"/>
              <a:t>XQL</a:t>
            </a:r>
          </a:p>
        </p:txBody>
      </p:sp>
      <p:sp>
        <p:nvSpPr>
          <p:cNvPr id="252962" name="Rectangle 34"/>
          <p:cNvSpPr>
            <a:spLocks noChangeArrowheads="1"/>
          </p:cNvSpPr>
          <p:nvPr/>
        </p:nvSpPr>
        <p:spPr bwMode="auto">
          <a:xfrm>
            <a:off x="4038600" y="1828800"/>
            <a:ext cx="1809750" cy="630238"/>
          </a:xfrm>
          <a:prstGeom prst="rect">
            <a:avLst/>
          </a:prstGeom>
          <a:noFill/>
          <a:ln w="9525">
            <a:noFill/>
            <a:miter lim="800000"/>
            <a:headEnd/>
            <a:tailEnd/>
          </a:ln>
          <a:effectLst/>
        </p:spPr>
        <p:txBody>
          <a:bodyPr wrap="none">
            <a:spAutoFit/>
          </a:bodyPr>
          <a:lstStyle/>
          <a:p>
            <a:pPr eaLnBrk="0" hangingPunct="0">
              <a:spcBef>
                <a:spcPct val="20000"/>
              </a:spcBef>
              <a:buClr>
                <a:schemeClr val="bg2"/>
              </a:buClr>
              <a:buSzPct val="75000"/>
              <a:buFont typeface="Monotype Sorts" pitchFamily="2" charset="2"/>
              <a:buNone/>
            </a:pPr>
            <a:r>
              <a:rPr lang="en-US" sz="1600">
                <a:solidFill>
                  <a:srgbClr val="000000"/>
                </a:solidFill>
              </a:rPr>
              <a:t>A Language to </a:t>
            </a:r>
          </a:p>
          <a:p>
            <a:pPr eaLnBrk="0" hangingPunct="0">
              <a:spcBef>
                <a:spcPct val="20000"/>
              </a:spcBef>
              <a:buClr>
                <a:schemeClr val="bg2"/>
              </a:buClr>
              <a:buSzPct val="75000"/>
              <a:buFont typeface="Monotype Sorts" pitchFamily="2" charset="2"/>
              <a:buNone/>
            </a:pPr>
            <a:r>
              <a:rPr lang="en-US" sz="1600">
                <a:solidFill>
                  <a:srgbClr val="000000"/>
                </a:solidFill>
              </a:rPr>
              <a:t>create Languages</a:t>
            </a:r>
          </a:p>
        </p:txBody>
      </p:sp>
      <p:sp>
        <p:nvSpPr>
          <p:cNvPr id="252963" name="Freeform 35"/>
          <p:cNvSpPr>
            <a:spLocks/>
          </p:cNvSpPr>
          <p:nvPr/>
        </p:nvSpPr>
        <p:spPr bwMode="auto">
          <a:xfrm>
            <a:off x="4419600" y="3886200"/>
            <a:ext cx="3938588" cy="2479675"/>
          </a:xfrm>
          <a:custGeom>
            <a:avLst/>
            <a:gdLst/>
            <a:ahLst/>
            <a:cxnLst>
              <a:cxn ang="0">
                <a:pos x="70" y="864"/>
              </a:cxn>
              <a:cxn ang="0">
                <a:pos x="99" y="792"/>
              </a:cxn>
              <a:cxn ang="0">
                <a:pos x="207" y="648"/>
              </a:cxn>
              <a:cxn ang="0">
                <a:pos x="293" y="619"/>
              </a:cxn>
              <a:cxn ang="0">
                <a:pos x="437" y="626"/>
              </a:cxn>
              <a:cxn ang="0">
                <a:pos x="646" y="641"/>
              </a:cxn>
              <a:cxn ang="0">
                <a:pos x="732" y="655"/>
              </a:cxn>
              <a:cxn ang="0">
                <a:pos x="776" y="662"/>
              </a:cxn>
              <a:cxn ang="0">
                <a:pos x="1028" y="641"/>
              </a:cxn>
              <a:cxn ang="0">
                <a:pos x="1121" y="612"/>
              </a:cxn>
              <a:cxn ang="0">
                <a:pos x="1143" y="605"/>
              </a:cxn>
              <a:cxn ang="0">
                <a:pos x="1244" y="554"/>
              </a:cxn>
              <a:cxn ang="0">
                <a:pos x="1301" y="518"/>
              </a:cxn>
              <a:cxn ang="0">
                <a:pos x="1452" y="360"/>
              </a:cxn>
              <a:cxn ang="0">
                <a:pos x="1496" y="302"/>
              </a:cxn>
              <a:cxn ang="0">
                <a:pos x="1510" y="281"/>
              </a:cxn>
              <a:cxn ang="0">
                <a:pos x="1604" y="151"/>
              </a:cxn>
              <a:cxn ang="0">
                <a:pos x="1661" y="86"/>
              </a:cxn>
              <a:cxn ang="0">
                <a:pos x="1841" y="0"/>
              </a:cxn>
              <a:cxn ang="0">
                <a:pos x="2028" y="7"/>
              </a:cxn>
              <a:cxn ang="0">
                <a:pos x="2208" y="79"/>
              </a:cxn>
              <a:cxn ang="0">
                <a:pos x="2302" y="166"/>
              </a:cxn>
              <a:cxn ang="0">
                <a:pos x="2331" y="209"/>
              </a:cxn>
              <a:cxn ang="0">
                <a:pos x="2381" y="360"/>
              </a:cxn>
              <a:cxn ang="0">
                <a:pos x="2309" y="914"/>
              </a:cxn>
              <a:cxn ang="0">
                <a:pos x="2151" y="1102"/>
              </a:cxn>
              <a:cxn ang="0">
                <a:pos x="2079" y="1152"/>
              </a:cxn>
              <a:cxn ang="0">
                <a:pos x="2007" y="1195"/>
              </a:cxn>
              <a:cxn ang="0">
                <a:pos x="1769" y="1289"/>
              </a:cxn>
              <a:cxn ang="0">
                <a:pos x="1625" y="1332"/>
              </a:cxn>
              <a:cxn ang="0">
                <a:pos x="1373" y="1382"/>
              </a:cxn>
              <a:cxn ang="0">
                <a:pos x="876" y="1361"/>
              </a:cxn>
              <a:cxn ang="0">
                <a:pos x="207" y="1210"/>
              </a:cxn>
              <a:cxn ang="0">
                <a:pos x="128" y="1166"/>
              </a:cxn>
              <a:cxn ang="0">
                <a:pos x="113" y="1152"/>
              </a:cxn>
              <a:cxn ang="0">
                <a:pos x="92" y="1145"/>
              </a:cxn>
              <a:cxn ang="0">
                <a:pos x="48" y="1087"/>
              </a:cxn>
              <a:cxn ang="0">
                <a:pos x="20" y="1030"/>
              </a:cxn>
              <a:cxn ang="0">
                <a:pos x="70" y="864"/>
              </a:cxn>
            </a:cxnLst>
            <a:rect l="0" t="0" r="r" b="b"/>
            <a:pathLst>
              <a:path w="2419" h="1382">
                <a:moveTo>
                  <a:pt x="70" y="864"/>
                </a:moveTo>
                <a:cubicBezTo>
                  <a:pt x="86" y="799"/>
                  <a:pt x="69" y="820"/>
                  <a:pt x="99" y="792"/>
                </a:cubicBezTo>
                <a:cubicBezTo>
                  <a:pt x="116" y="741"/>
                  <a:pt x="152" y="666"/>
                  <a:pt x="207" y="648"/>
                </a:cubicBezTo>
                <a:cubicBezTo>
                  <a:pt x="237" y="628"/>
                  <a:pt x="256" y="625"/>
                  <a:pt x="293" y="619"/>
                </a:cubicBezTo>
                <a:cubicBezTo>
                  <a:pt x="341" y="621"/>
                  <a:pt x="389" y="623"/>
                  <a:pt x="437" y="626"/>
                </a:cubicBezTo>
                <a:cubicBezTo>
                  <a:pt x="507" y="630"/>
                  <a:pt x="646" y="641"/>
                  <a:pt x="646" y="641"/>
                </a:cubicBezTo>
                <a:cubicBezTo>
                  <a:pt x="675" y="646"/>
                  <a:pt x="703" y="650"/>
                  <a:pt x="732" y="655"/>
                </a:cubicBezTo>
                <a:cubicBezTo>
                  <a:pt x="747" y="657"/>
                  <a:pt x="776" y="662"/>
                  <a:pt x="776" y="662"/>
                </a:cubicBezTo>
                <a:cubicBezTo>
                  <a:pt x="990" y="654"/>
                  <a:pt x="907" y="670"/>
                  <a:pt x="1028" y="641"/>
                </a:cubicBezTo>
                <a:cubicBezTo>
                  <a:pt x="1059" y="633"/>
                  <a:pt x="1091" y="622"/>
                  <a:pt x="1121" y="612"/>
                </a:cubicBezTo>
                <a:cubicBezTo>
                  <a:pt x="1128" y="610"/>
                  <a:pt x="1143" y="605"/>
                  <a:pt x="1143" y="605"/>
                </a:cubicBezTo>
                <a:cubicBezTo>
                  <a:pt x="1167" y="580"/>
                  <a:pt x="1212" y="570"/>
                  <a:pt x="1244" y="554"/>
                </a:cubicBezTo>
                <a:cubicBezTo>
                  <a:pt x="1266" y="543"/>
                  <a:pt x="1277" y="527"/>
                  <a:pt x="1301" y="518"/>
                </a:cubicBezTo>
                <a:cubicBezTo>
                  <a:pt x="1356" y="467"/>
                  <a:pt x="1411" y="424"/>
                  <a:pt x="1452" y="360"/>
                </a:cubicBezTo>
                <a:cubicBezTo>
                  <a:pt x="1465" y="340"/>
                  <a:pt x="1483" y="322"/>
                  <a:pt x="1496" y="302"/>
                </a:cubicBezTo>
                <a:cubicBezTo>
                  <a:pt x="1501" y="295"/>
                  <a:pt x="1510" y="281"/>
                  <a:pt x="1510" y="281"/>
                </a:cubicBezTo>
                <a:cubicBezTo>
                  <a:pt x="1525" y="235"/>
                  <a:pt x="1571" y="184"/>
                  <a:pt x="1604" y="151"/>
                </a:cubicBezTo>
                <a:cubicBezTo>
                  <a:pt x="1624" y="131"/>
                  <a:pt x="1638" y="104"/>
                  <a:pt x="1661" y="86"/>
                </a:cubicBezTo>
                <a:cubicBezTo>
                  <a:pt x="1708" y="51"/>
                  <a:pt x="1785" y="9"/>
                  <a:pt x="1841" y="0"/>
                </a:cubicBezTo>
                <a:cubicBezTo>
                  <a:pt x="1903" y="2"/>
                  <a:pt x="1966" y="3"/>
                  <a:pt x="2028" y="7"/>
                </a:cubicBezTo>
                <a:cubicBezTo>
                  <a:pt x="2095" y="11"/>
                  <a:pt x="2147" y="59"/>
                  <a:pt x="2208" y="79"/>
                </a:cubicBezTo>
                <a:cubicBezTo>
                  <a:pt x="2238" y="109"/>
                  <a:pt x="2276" y="131"/>
                  <a:pt x="2302" y="166"/>
                </a:cubicBezTo>
                <a:cubicBezTo>
                  <a:pt x="2312" y="180"/>
                  <a:pt x="2331" y="209"/>
                  <a:pt x="2331" y="209"/>
                </a:cubicBezTo>
                <a:cubicBezTo>
                  <a:pt x="2348" y="261"/>
                  <a:pt x="2372" y="305"/>
                  <a:pt x="2381" y="360"/>
                </a:cubicBezTo>
                <a:cubicBezTo>
                  <a:pt x="2390" y="532"/>
                  <a:pt x="2419" y="760"/>
                  <a:pt x="2309" y="914"/>
                </a:cubicBezTo>
                <a:cubicBezTo>
                  <a:pt x="2285" y="991"/>
                  <a:pt x="2212" y="1053"/>
                  <a:pt x="2151" y="1102"/>
                </a:cubicBezTo>
                <a:cubicBezTo>
                  <a:pt x="2128" y="1121"/>
                  <a:pt x="2108" y="1142"/>
                  <a:pt x="2079" y="1152"/>
                </a:cubicBezTo>
                <a:cubicBezTo>
                  <a:pt x="2060" y="1170"/>
                  <a:pt x="2032" y="1187"/>
                  <a:pt x="2007" y="1195"/>
                </a:cubicBezTo>
                <a:cubicBezTo>
                  <a:pt x="1933" y="1246"/>
                  <a:pt x="1855" y="1264"/>
                  <a:pt x="1769" y="1289"/>
                </a:cubicBezTo>
                <a:cubicBezTo>
                  <a:pt x="1721" y="1303"/>
                  <a:pt x="1674" y="1322"/>
                  <a:pt x="1625" y="1332"/>
                </a:cubicBezTo>
                <a:cubicBezTo>
                  <a:pt x="1541" y="1350"/>
                  <a:pt x="1456" y="1362"/>
                  <a:pt x="1373" y="1382"/>
                </a:cubicBezTo>
                <a:cubicBezTo>
                  <a:pt x="1155" y="1378"/>
                  <a:pt x="1052" y="1382"/>
                  <a:pt x="876" y="1361"/>
                </a:cubicBezTo>
                <a:cubicBezTo>
                  <a:pt x="654" y="1306"/>
                  <a:pt x="427" y="1275"/>
                  <a:pt x="207" y="1210"/>
                </a:cubicBezTo>
                <a:cubicBezTo>
                  <a:pt x="176" y="1201"/>
                  <a:pt x="157" y="1177"/>
                  <a:pt x="128" y="1166"/>
                </a:cubicBezTo>
                <a:cubicBezTo>
                  <a:pt x="123" y="1161"/>
                  <a:pt x="119" y="1155"/>
                  <a:pt x="113" y="1152"/>
                </a:cubicBezTo>
                <a:cubicBezTo>
                  <a:pt x="107" y="1148"/>
                  <a:pt x="97" y="1150"/>
                  <a:pt x="92" y="1145"/>
                </a:cubicBezTo>
                <a:cubicBezTo>
                  <a:pt x="88" y="1141"/>
                  <a:pt x="60" y="1099"/>
                  <a:pt x="48" y="1087"/>
                </a:cubicBezTo>
                <a:cubicBezTo>
                  <a:pt x="40" y="1064"/>
                  <a:pt x="28" y="1053"/>
                  <a:pt x="20" y="1030"/>
                </a:cubicBezTo>
                <a:cubicBezTo>
                  <a:pt x="26" y="928"/>
                  <a:pt x="0" y="907"/>
                  <a:pt x="70" y="864"/>
                </a:cubicBezTo>
                <a:close/>
              </a:path>
            </a:pathLst>
          </a:custGeom>
          <a:noFill/>
          <a:ln w="9525" cmpd="sng">
            <a:solidFill>
              <a:schemeClr val="tx1"/>
            </a:solidFill>
            <a:prstDash val="solid"/>
            <a:round/>
            <a:headEnd/>
            <a:tailEnd/>
          </a:ln>
          <a:effectLst/>
        </p:spPr>
        <p:txBody>
          <a:bodyPr/>
          <a:lstStyle/>
          <a:p>
            <a:endParaRPr lang="en-US"/>
          </a:p>
        </p:txBody>
      </p:sp>
      <p:sp>
        <p:nvSpPr>
          <p:cNvPr id="252964" name="Text Box 36"/>
          <p:cNvSpPr txBox="1">
            <a:spLocks noChangeArrowheads="1"/>
          </p:cNvSpPr>
          <p:nvPr/>
        </p:nvSpPr>
        <p:spPr bwMode="auto">
          <a:xfrm>
            <a:off x="7205663" y="4187825"/>
            <a:ext cx="762000" cy="346075"/>
          </a:xfrm>
          <a:prstGeom prst="rect">
            <a:avLst/>
          </a:prstGeom>
          <a:solidFill>
            <a:srgbClr val="0099CC"/>
          </a:solidFill>
          <a:ln w="9525">
            <a:solidFill>
              <a:schemeClr val="tx1"/>
            </a:solidFill>
            <a:miter lim="800000"/>
            <a:headEnd/>
            <a:tailEnd/>
          </a:ln>
          <a:effectLst/>
        </p:spPr>
        <p:txBody>
          <a:bodyPr>
            <a:spAutoFit/>
          </a:bodyPr>
          <a:lstStyle/>
          <a:p>
            <a:pPr algn="ctr" eaLnBrk="0" hangingPunct="0"/>
            <a:r>
              <a:rPr lang="en-US" sz="1600" b="1">
                <a:solidFill>
                  <a:schemeClr val="bg1"/>
                </a:solidFill>
                <a:latin typeface="Times New Roman" pitchFamily="18" charset="0"/>
              </a:rPr>
              <a:t>GO</a:t>
            </a:r>
          </a:p>
        </p:txBody>
      </p:sp>
      <p:sp>
        <p:nvSpPr>
          <p:cNvPr id="252965" name="Line 37"/>
          <p:cNvSpPr>
            <a:spLocks noChangeShapeType="1"/>
          </p:cNvSpPr>
          <p:nvPr/>
        </p:nvSpPr>
        <p:spPr bwMode="auto">
          <a:xfrm>
            <a:off x="4672013" y="3624263"/>
            <a:ext cx="2501900" cy="746125"/>
          </a:xfrm>
          <a:prstGeom prst="line">
            <a:avLst/>
          </a:prstGeom>
          <a:noFill/>
          <a:ln w="9525">
            <a:solidFill>
              <a:srgbClr val="000000"/>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Number Placeholder 4"/>
          <p:cNvSpPr>
            <a:spLocks noGrp="1"/>
          </p:cNvSpPr>
          <p:nvPr>
            <p:ph type="sldNum" sz="quarter" idx="11"/>
          </p:nvPr>
        </p:nvSpPr>
        <p:spPr>
          <a:noFill/>
        </p:spPr>
        <p:txBody>
          <a:bodyPr/>
          <a:lstStyle/>
          <a:p>
            <a:fld id="{1CA3085E-D2DE-4274-A834-9BE3484AF170}" type="slidenum">
              <a:rPr lang="en-US"/>
              <a:pPr/>
              <a:t>61</a:t>
            </a:fld>
            <a:endParaRPr lang="en-US" b="0"/>
          </a:p>
        </p:txBody>
      </p:sp>
      <p:sp>
        <p:nvSpPr>
          <p:cNvPr id="81922" name="Rectangle 2"/>
          <p:cNvSpPr>
            <a:spLocks noGrp="1" noChangeArrowheads="1"/>
          </p:cNvSpPr>
          <p:nvPr>
            <p:ph type="title"/>
          </p:nvPr>
        </p:nvSpPr>
        <p:spPr/>
        <p:txBody>
          <a:bodyPr/>
          <a:lstStyle/>
          <a:p>
            <a:r>
              <a:rPr lang="en-US" smtClean="0"/>
              <a:t>Why Document Models?</a:t>
            </a:r>
          </a:p>
        </p:txBody>
      </p:sp>
      <p:sp>
        <p:nvSpPr>
          <p:cNvPr id="67588" name="Rectangle 3"/>
          <p:cNvSpPr>
            <a:spLocks noGrp="1" noChangeArrowheads="1"/>
          </p:cNvSpPr>
          <p:nvPr>
            <p:ph type="body" idx="1"/>
          </p:nvPr>
        </p:nvSpPr>
        <p:spPr>
          <a:xfrm>
            <a:off x="609600" y="1295400"/>
            <a:ext cx="8001000" cy="4724400"/>
          </a:xfrm>
        </p:spPr>
        <p:txBody>
          <a:bodyPr>
            <a:normAutofit lnSpcReduction="10000"/>
          </a:bodyPr>
          <a:lstStyle/>
          <a:p>
            <a:r>
              <a:rPr lang="en-US" smtClean="0"/>
              <a:t>A</a:t>
            </a:r>
            <a:r>
              <a:rPr lang="en-US" smtClean="0">
                <a:solidFill>
                  <a:srgbClr val="339933"/>
                </a:solidFill>
              </a:rPr>
              <a:t> non-validating parser</a:t>
            </a:r>
            <a:r>
              <a:rPr lang="en-US" smtClean="0"/>
              <a:t> lets us check that the correct syntax is followed</a:t>
            </a:r>
          </a:p>
          <a:p>
            <a:pPr lvl="1"/>
            <a:r>
              <a:rPr lang="en-US" smtClean="0"/>
              <a:t>Checks to make sure that the document is </a:t>
            </a:r>
            <a:r>
              <a:rPr lang="en-US" smtClean="0">
                <a:solidFill>
                  <a:srgbClr val="FF0000"/>
                </a:solidFill>
              </a:rPr>
              <a:t>well-formed XML</a:t>
            </a:r>
          </a:p>
          <a:p>
            <a:pPr lvl="2"/>
            <a:r>
              <a:rPr lang="en-US" smtClean="0"/>
              <a:t>Is there a closing tag for each opening tag?</a:t>
            </a:r>
          </a:p>
          <a:p>
            <a:pPr lvl="1"/>
            <a:r>
              <a:rPr lang="en-US" smtClean="0"/>
              <a:t>Does </a:t>
            </a:r>
            <a:r>
              <a:rPr lang="en-US" b="1" smtClean="0">
                <a:solidFill>
                  <a:srgbClr val="C00000"/>
                </a:solidFill>
              </a:rPr>
              <a:t>not check </a:t>
            </a:r>
            <a:r>
              <a:rPr lang="en-US" smtClean="0"/>
              <a:t>what elements can be in the document, or how they must appear</a:t>
            </a:r>
          </a:p>
          <a:p>
            <a:pPr lvl="2"/>
            <a:r>
              <a:rPr lang="en-US" smtClean="0"/>
              <a:t>Ex: What if an element should only appear within another element?</a:t>
            </a:r>
          </a:p>
          <a:p>
            <a:pPr lvl="3"/>
            <a:r>
              <a:rPr lang="en-US" smtClean="0"/>
              <a:t>Perhaps a &lt;skill&gt; must appear within a &lt;skill-list&gt;</a:t>
            </a:r>
          </a:p>
          <a:p>
            <a:pPr lvl="4"/>
            <a:r>
              <a:rPr lang="en-US" smtClean="0"/>
              <a:t>To appear anywhere else is an error</a:t>
            </a:r>
          </a:p>
          <a:p>
            <a:pPr lvl="2"/>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67588">
                                            <p:txEl>
                                              <p:pRg st="1" end="1"/>
                                            </p:txEl>
                                          </p:spTgt>
                                        </p:tgtEl>
                                        <p:attrNameLst>
                                          <p:attrName>style.visibility</p:attrName>
                                        </p:attrNameLst>
                                      </p:cBhvr>
                                      <p:to>
                                        <p:strVal val="visible"/>
                                      </p:to>
                                    </p:set>
                                    <p:animEffect transition="in" filter="wipe(down)">
                                      <p:cBhvr>
                                        <p:cTn id="7" dur="580">
                                          <p:stCondLst>
                                            <p:cond delay="0"/>
                                          </p:stCondLst>
                                        </p:cTn>
                                        <p:tgtEl>
                                          <p:spTgt spid="67588">
                                            <p:txEl>
                                              <p:pRg st="1" end="1"/>
                                            </p:txEl>
                                          </p:spTgt>
                                        </p:tgtEl>
                                      </p:cBhvr>
                                    </p:animEffect>
                                    <p:anim calcmode="lin" valueType="num">
                                      <p:cBhvr>
                                        <p:cTn id="8" dur="1822" tmFilter="0,0; 0.14,0.36; 0.43,0.73; 0.71,0.91; 1.0,1.0">
                                          <p:stCondLst>
                                            <p:cond delay="0"/>
                                          </p:stCondLst>
                                        </p:cTn>
                                        <p:tgtEl>
                                          <p:spTgt spid="67588">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7588">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7588">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7588">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7588">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7588">
                                            <p:txEl>
                                              <p:pRg st="1" end="1"/>
                                            </p:txEl>
                                          </p:spTgt>
                                        </p:tgtEl>
                                      </p:cBhvr>
                                      <p:to x="100000" y="60000"/>
                                    </p:animScale>
                                    <p:animScale>
                                      <p:cBhvr>
                                        <p:cTn id="14" dur="166" decel="50000">
                                          <p:stCondLst>
                                            <p:cond delay="676"/>
                                          </p:stCondLst>
                                        </p:cTn>
                                        <p:tgtEl>
                                          <p:spTgt spid="67588">
                                            <p:txEl>
                                              <p:pRg st="1" end="1"/>
                                            </p:txEl>
                                          </p:spTgt>
                                        </p:tgtEl>
                                      </p:cBhvr>
                                      <p:to x="100000" y="100000"/>
                                    </p:animScale>
                                    <p:animScale>
                                      <p:cBhvr>
                                        <p:cTn id="15" dur="26">
                                          <p:stCondLst>
                                            <p:cond delay="1312"/>
                                          </p:stCondLst>
                                        </p:cTn>
                                        <p:tgtEl>
                                          <p:spTgt spid="67588">
                                            <p:txEl>
                                              <p:pRg st="1" end="1"/>
                                            </p:txEl>
                                          </p:spTgt>
                                        </p:tgtEl>
                                      </p:cBhvr>
                                      <p:to x="100000" y="80000"/>
                                    </p:animScale>
                                    <p:animScale>
                                      <p:cBhvr>
                                        <p:cTn id="16" dur="166" decel="50000">
                                          <p:stCondLst>
                                            <p:cond delay="1338"/>
                                          </p:stCondLst>
                                        </p:cTn>
                                        <p:tgtEl>
                                          <p:spTgt spid="67588">
                                            <p:txEl>
                                              <p:pRg st="1" end="1"/>
                                            </p:txEl>
                                          </p:spTgt>
                                        </p:tgtEl>
                                      </p:cBhvr>
                                      <p:to x="100000" y="100000"/>
                                    </p:animScale>
                                    <p:animScale>
                                      <p:cBhvr>
                                        <p:cTn id="17" dur="26">
                                          <p:stCondLst>
                                            <p:cond delay="1642"/>
                                          </p:stCondLst>
                                        </p:cTn>
                                        <p:tgtEl>
                                          <p:spTgt spid="67588">
                                            <p:txEl>
                                              <p:pRg st="1" end="1"/>
                                            </p:txEl>
                                          </p:spTgt>
                                        </p:tgtEl>
                                      </p:cBhvr>
                                      <p:to x="100000" y="90000"/>
                                    </p:animScale>
                                    <p:animScale>
                                      <p:cBhvr>
                                        <p:cTn id="18" dur="166" decel="50000">
                                          <p:stCondLst>
                                            <p:cond delay="1668"/>
                                          </p:stCondLst>
                                        </p:cTn>
                                        <p:tgtEl>
                                          <p:spTgt spid="67588">
                                            <p:txEl>
                                              <p:pRg st="1" end="1"/>
                                            </p:txEl>
                                          </p:spTgt>
                                        </p:tgtEl>
                                      </p:cBhvr>
                                      <p:to x="100000" y="100000"/>
                                    </p:animScale>
                                    <p:animScale>
                                      <p:cBhvr>
                                        <p:cTn id="19" dur="26">
                                          <p:stCondLst>
                                            <p:cond delay="1808"/>
                                          </p:stCondLst>
                                        </p:cTn>
                                        <p:tgtEl>
                                          <p:spTgt spid="67588">
                                            <p:txEl>
                                              <p:pRg st="1" end="1"/>
                                            </p:txEl>
                                          </p:spTgt>
                                        </p:tgtEl>
                                      </p:cBhvr>
                                      <p:to x="100000" y="95000"/>
                                    </p:animScale>
                                    <p:animScale>
                                      <p:cBhvr>
                                        <p:cTn id="20" dur="166" decel="50000">
                                          <p:stCondLst>
                                            <p:cond delay="1834"/>
                                          </p:stCondLst>
                                        </p:cTn>
                                        <p:tgtEl>
                                          <p:spTgt spid="67588">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67588">
                                            <p:txEl>
                                              <p:pRg st="2" end="2"/>
                                            </p:txEl>
                                          </p:spTgt>
                                        </p:tgtEl>
                                        <p:attrNameLst>
                                          <p:attrName>style.visibility</p:attrName>
                                        </p:attrNameLst>
                                      </p:cBhvr>
                                      <p:to>
                                        <p:strVal val="visible"/>
                                      </p:to>
                                    </p:set>
                                    <p:animEffect transition="in" filter="wipe(down)">
                                      <p:cBhvr>
                                        <p:cTn id="23" dur="580">
                                          <p:stCondLst>
                                            <p:cond delay="0"/>
                                          </p:stCondLst>
                                        </p:cTn>
                                        <p:tgtEl>
                                          <p:spTgt spid="67588">
                                            <p:txEl>
                                              <p:pRg st="2" end="2"/>
                                            </p:txEl>
                                          </p:spTgt>
                                        </p:tgtEl>
                                      </p:cBhvr>
                                    </p:animEffect>
                                    <p:anim calcmode="lin" valueType="num">
                                      <p:cBhvr>
                                        <p:cTn id="24" dur="1822" tmFilter="0,0; 0.14,0.36; 0.43,0.73; 0.71,0.91; 1.0,1.0">
                                          <p:stCondLst>
                                            <p:cond delay="0"/>
                                          </p:stCondLst>
                                        </p:cTn>
                                        <p:tgtEl>
                                          <p:spTgt spid="67588">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7588">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7588">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7588">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7588">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67588">
                                            <p:txEl>
                                              <p:pRg st="2" end="2"/>
                                            </p:txEl>
                                          </p:spTgt>
                                        </p:tgtEl>
                                      </p:cBhvr>
                                      <p:to x="100000" y="60000"/>
                                    </p:animScale>
                                    <p:animScale>
                                      <p:cBhvr>
                                        <p:cTn id="30" dur="166" decel="50000">
                                          <p:stCondLst>
                                            <p:cond delay="676"/>
                                          </p:stCondLst>
                                        </p:cTn>
                                        <p:tgtEl>
                                          <p:spTgt spid="67588">
                                            <p:txEl>
                                              <p:pRg st="2" end="2"/>
                                            </p:txEl>
                                          </p:spTgt>
                                        </p:tgtEl>
                                      </p:cBhvr>
                                      <p:to x="100000" y="100000"/>
                                    </p:animScale>
                                    <p:animScale>
                                      <p:cBhvr>
                                        <p:cTn id="31" dur="26">
                                          <p:stCondLst>
                                            <p:cond delay="1312"/>
                                          </p:stCondLst>
                                        </p:cTn>
                                        <p:tgtEl>
                                          <p:spTgt spid="67588">
                                            <p:txEl>
                                              <p:pRg st="2" end="2"/>
                                            </p:txEl>
                                          </p:spTgt>
                                        </p:tgtEl>
                                      </p:cBhvr>
                                      <p:to x="100000" y="80000"/>
                                    </p:animScale>
                                    <p:animScale>
                                      <p:cBhvr>
                                        <p:cTn id="32" dur="166" decel="50000">
                                          <p:stCondLst>
                                            <p:cond delay="1338"/>
                                          </p:stCondLst>
                                        </p:cTn>
                                        <p:tgtEl>
                                          <p:spTgt spid="67588">
                                            <p:txEl>
                                              <p:pRg st="2" end="2"/>
                                            </p:txEl>
                                          </p:spTgt>
                                        </p:tgtEl>
                                      </p:cBhvr>
                                      <p:to x="100000" y="100000"/>
                                    </p:animScale>
                                    <p:animScale>
                                      <p:cBhvr>
                                        <p:cTn id="33" dur="26">
                                          <p:stCondLst>
                                            <p:cond delay="1642"/>
                                          </p:stCondLst>
                                        </p:cTn>
                                        <p:tgtEl>
                                          <p:spTgt spid="67588">
                                            <p:txEl>
                                              <p:pRg st="2" end="2"/>
                                            </p:txEl>
                                          </p:spTgt>
                                        </p:tgtEl>
                                      </p:cBhvr>
                                      <p:to x="100000" y="90000"/>
                                    </p:animScale>
                                    <p:animScale>
                                      <p:cBhvr>
                                        <p:cTn id="34" dur="166" decel="50000">
                                          <p:stCondLst>
                                            <p:cond delay="1668"/>
                                          </p:stCondLst>
                                        </p:cTn>
                                        <p:tgtEl>
                                          <p:spTgt spid="67588">
                                            <p:txEl>
                                              <p:pRg st="2" end="2"/>
                                            </p:txEl>
                                          </p:spTgt>
                                        </p:tgtEl>
                                      </p:cBhvr>
                                      <p:to x="100000" y="100000"/>
                                    </p:animScale>
                                    <p:animScale>
                                      <p:cBhvr>
                                        <p:cTn id="35" dur="26">
                                          <p:stCondLst>
                                            <p:cond delay="1808"/>
                                          </p:stCondLst>
                                        </p:cTn>
                                        <p:tgtEl>
                                          <p:spTgt spid="67588">
                                            <p:txEl>
                                              <p:pRg st="2" end="2"/>
                                            </p:txEl>
                                          </p:spTgt>
                                        </p:tgtEl>
                                      </p:cBhvr>
                                      <p:to x="100000" y="95000"/>
                                    </p:animScale>
                                    <p:animScale>
                                      <p:cBhvr>
                                        <p:cTn id="36" dur="166" decel="50000">
                                          <p:stCondLst>
                                            <p:cond delay="1834"/>
                                          </p:stCondLst>
                                        </p:cTn>
                                        <p:tgtEl>
                                          <p:spTgt spid="67588">
                                            <p:txEl>
                                              <p:pRg st="2" end="2"/>
                                            </p:txEl>
                                          </p:spTgt>
                                        </p:tgtEl>
                                      </p:cBhvr>
                                      <p:to x="100000" y="100000"/>
                                    </p:animScale>
                                  </p:childTnLst>
                                </p:cTn>
                              </p:par>
                            </p:childTnLst>
                          </p:cTn>
                        </p:par>
                      </p:childTnLst>
                    </p:cTn>
                  </p:par>
                  <p:par>
                    <p:cTn id="37" fill="hold" nodeType="clickPar">
                      <p:stCondLst>
                        <p:cond delay="indefinite"/>
                      </p:stCondLst>
                      <p:childTnLst>
                        <p:par>
                          <p:cTn id="38" fill="hold" nodeType="withGroup">
                            <p:stCondLst>
                              <p:cond delay="0"/>
                            </p:stCondLst>
                            <p:childTnLst>
                              <p:par>
                                <p:cTn id="39" presetID="26" presetClass="entr" presetSubtype="0" fill="hold" nodeType="clickEffect">
                                  <p:stCondLst>
                                    <p:cond delay="0"/>
                                  </p:stCondLst>
                                  <p:childTnLst>
                                    <p:set>
                                      <p:cBhvr>
                                        <p:cTn id="40" dur="1" fill="hold">
                                          <p:stCondLst>
                                            <p:cond delay="0"/>
                                          </p:stCondLst>
                                        </p:cTn>
                                        <p:tgtEl>
                                          <p:spTgt spid="67588">
                                            <p:txEl>
                                              <p:pRg st="3" end="3"/>
                                            </p:txEl>
                                          </p:spTgt>
                                        </p:tgtEl>
                                        <p:attrNameLst>
                                          <p:attrName>style.visibility</p:attrName>
                                        </p:attrNameLst>
                                      </p:cBhvr>
                                      <p:to>
                                        <p:strVal val="visible"/>
                                      </p:to>
                                    </p:set>
                                    <p:animEffect transition="in" filter="wipe(down)">
                                      <p:cBhvr>
                                        <p:cTn id="41" dur="580">
                                          <p:stCondLst>
                                            <p:cond delay="0"/>
                                          </p:stCondLst>
                                        </p:cTn>
                                        <p:tgtEl>
                                          <p:spTgt spid="67588">
                                            <p:txEl>
                                              <p:pRg st="3" end="3"/>
                                            </p:txEl>
                                          </p:spTgt>
                                        </p:tgtEl>
                                      </p:cBhvr>
                                    </p:animEffect>
                                    <p:anim calcmode="lin" valueType="num">
                                      <p:cBhvr>
                                        <p:cTn id="42" dur="1822" tmFilter="0,0; 0.14,0.36; 0.43,0.73; 0.71,0.91; 1.0,1.0">
                                          <p:stCondLst>
                                            <p:cond delay="0"/>
                                          </p:stCondLst>
                                        </p:cTn>
                                        <p:tgtEl>
                                          <p:spTgt spid="67588">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67588">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67588">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67588">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67588">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67588">
                                            <p:txEl>
                                              <p:pRg st="3" end="3"/>
                                            </p:txEl>
                                          </p:spTgt>
                                        </p:tgtEl>
                                      </p:cBhvr>
                                      <p:to x="100000" y="60000"/>
                                    </p:animScale>
                                    <p:animScale>
                                      <p:cBhvr>
                                        <p:cTn id="48" dur="166" decel="50000">
                                          <p:stCondLst>
                                            <p:cond delay="676"/>
                                          </p:stCondLst>
                                        </p:cTn>
                                        <p:tgtEl>
                                          <p:spTgt spid="67588">
                                            <p:txEl>
                                              <p:pRg st="3" end="3"/>
                                            </p:txEl>
                                          </p:spTgt>
                                        </p:tgtEl>
                                      </p:cBhvr>
                                      <p:to x="100000" y="100000"/>
                                    </p:animScale>
                                    <p:animScale>
                                      <p:cBhvr>
                                        <p:cTn id="49" dur="26">
                                          <p:stCondLst>
                                            <p:cond delay="1312"/>
                                          </p:stCondLst>
                                        </p:cTn>
                                        <p:tgtEl>
                                          <p:spTgt spid="67588">
                                            <p:txEl>
                                              <p:pRg st="3" end="3"/>
                                            </p:txEl>
                                          </p:spTgt>
                                        </p:tgtEl>
                                      </p:cBhvr>
                                      <p:to x="100000" y="80000"/>
                                    </p:animScale>
                                    <p:animScale>
                                      <p:cBhvr>
                                        <p:cTn id="50" dur="166" decel="50000">
                                          <p:stCondLst>
                                            <p:cond delay="1338"/>
                                          </p:stCondLst>
                                        </p:cTn>
                                        <p:tgtEl>
                                          <p:spTgt spid="67588">
                                            <p:txEl>
                                              <p:pRg st="3" end="3"/>
                                            </p:txEl>
                                          </p:spTgt>
                                        </p:tgtEl>
                                      </p:cBhvr>
                                      <p:to x="100000" y="100000"/>
                                    </p:animScale>
                                    <p:animScale>
                                      <p:cBhvr>
                                        <p:cTn id="51" dur="26">
                                          <p:stCondLst>
                                            <p:cond delay="1642"/>
                                          </p:stCondLst>
                                        </p:cTn>
                                        <p:tgtEl>
                                          <p:spTgt spid="67588">
                                            <p:txEl>
                                              <p:pRg st="3" end="3"/>
                                            </p:txEl>
                                          </p:spTgt>
                                        </p:tgtEl>
                                      </p:cBhvr>
                                      <p:to x="100000" y="90000"/>
                                    </p:animScale>
                                    <p:animScale>
                                      <p:cBhvr>
                                        <p:cTn id="52" dur="166" decel="50000">
                                          <p:stCondLst>
                                            <p:cond delay="1668"/>
                                          </p:stCondLst>
                                        </p:cTn>
                                        <p:tgtEl>
                                          <p:spTgt spid="67588">
                                            <p:txEl>
                                              <p:pRg st="3" end="3"/>
                                            </p:txEl>
                                          </p:spTgt>
                                        </p:tgtEl>
                                      </p:cBhvr>
                                      <p:to x="100000" y="100000"/>
                                    </p:animScale>
                                    <p:animScale>
                                      <p:cBhvr>
                                        <p:cTn id="53" dur="26">
                                          <p:stCondLst>
                                            <p:cond delay="1808"/>
                                          </p:stCondLst>
                                        </p:cTn>
                                        <p:tgtEl>
                                          <p:spTgt spid="67588">
                                            <p:txEl>
                                              <p:pRg st="3" end="3"/>
                                            </p:txEl>
                                          </p:spTgt>
                                        </p:tgtEl>
                                      </p:cBhvr>
                                      <p:to x="100000" y="95000"/>
                                    </p:animScale>
                                    <p:animScale>
                                      <p:cBhvr>
                                        <p:cTn id="54" dur="166" decel="50000">
                                          <p:stCondLst>
                                            <p:cond delay="1834"/>
                                          </p:stCondLst>
                                        </p:cTn>
                                        <p:tgtEl>
                                          <p:spTgt spid="67588">
                                            <p:txEl>
                                              <p:pRg st="3" end="3"/>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67588">
                                            <p:txEl>
                                              <p:pRg st="4" end="4"/>
                                            </p:txEl>
                                          </p:spTgt>
                                        </p:tgtEl>
                                        <p:attrNameLst>
                                          <p:attrName>style.visibility</p:attrName>
                                        </p:attrNameLst>
                                      </p:cBhvr>
                                      <p:to>
                                        <p:strVal val="visible"/>
                                      </p:to>
                                    </p:set>
                                    <p:animEffect transition="in" filter="wipe(down)">
                                      <p:cBhvr>
                                        <p:cTn id="57" dur="580">
                                          <p:stCondLst>
                                            <p:cond delay="0"/>
                                          </p:stCondLst>
                                        </p:cTn>
                                        <p:tgtEl>
                                          <p:spTgt spid="67588">
                                            <p:txEl>
                                              <p:pRg st="4" end="4"/>
                                            </p:txEl>
                                          </p:spTgt>
                                        </p:tgtEl>
                                      </p:cBhvr>
                                    </p:animEffect>
                                    <p:anim calcmode="lin" valueType="num">
                                      <p:cBhvr>
                                        <p:cTn id="58" dur="1822" tmFilter="0,0; 0.14,0.36; 0.43,0.73; 0.71,0.91; 1.0,1.0">
                                          <p:stCondLst>
                                            <p:cond delay="0"/>
                                          </p:stCondLst>
                                        </p:cTn>
                                        <p:tgtEl>
                                          <p:spTgt spid="67588">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67588">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67588">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67588">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67588">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67588">
                                            <p:txEl>
                                              <p:pRg st="4" end="4"/>
                                            </p:txEl>
                                          </p:spTgt>
                                        </p:tgtEl>
                                      </p:cBhvr>
                                      <p:to x="100000" y="60000"/>
                                    </p:animScale>
                                    <p:animScale>
                                      <p:cBhvr>
                                        <p:cTn id="64" dur="166" decel="50000">
                                          <p:stCondLst>
                                            <p:cond delay="676"/>
                                          </p:stCondLst>
                                        </p:cTn>
                                        <p:tgtEl>
                                          <p:spTgt spid="67588">
                                            <p:txEl>
                                              <p:pRg st="4" end="4"/>
                                            </p:txEl>
                                          </p:spTgt>
                                        </p:tgtEl>
                                      </p:cBhvr>
                                      <p:to x="100000" y="100000"/>
                                    </p:animScale>
                                    <p:animScale>
                                      <p:cBhvr>
                                        <p:cTn id="65" dur="26">
                                          <p:stCondLst>
                                            <p:cond delay="1312"/>
                                          </p:stCondLst>
                                        </p:cTn>
                                        <p:tgtEl>
                                          <p:spTgt spid="67588">
                                            <p:txEl>
                                              <p:pRg st="4" end="4"/>
                                            </p:txEl>
                                          </p:spTgt>
                                        </p:tgtEl>
                                      </p:cBhvr>
                                      <p:to x="100000" y="80000"/>
                                    </p:animScale>
                                    <p:animScale>
                                      <p:cBhvr>
                                        <p:cTn id="66" dur="166" decel="50000">
                                          <p:stCondLst>
                                            <p:cond delay="1338"/>
                                          </p:stCondLst>
                                        </p:cTn>
                                        <p:tgtEl>
                                          <p:spTgt spid="67588">
                                            <p:txEl>
                                              <p:pRg st="4" end="4"/>
                                            </p:txEl>
                                          </p:spTgt>
                                        </p:tgtEl>
                                      </p:cBhvr>
                                      <p:to x="100000" y="100000"/>
                                    </p:animScale>
                                    <p:animScale>
                                      <p:cBhvr>
                                        <p:cTn id="67" dur="26">
                                          <p:stCondLst>
                                            <p:cond delay="1642"/>
                                          </p:stCondLst>
                                        </p:cTn>
                                        <p:tgtEl>
                                          <p:spTgt spid="67588">
                                            <p:txEl>
                                              <p:pRg st="4" end="4"/>
                                            </p:txEl>
                                          </p:spTgt>
                                        </p:tgtEl>
                                      </p:cBhvr>
                                      <p:to x="100000" y="90000"/>
                                    </p:animScale>
                                    <p:animScale>
                                      <p:cBhvr>
                                        <p:cTn id="68" dur="166" decel="50000">
                                          <p:stCondLst>
                                            <p:cond delay="1668"/>
                                          </p:stCondLst>
                                        </p:cTn>
                                        <p:tgtEl>
                                          <p:spTgt spid="67588">
                                            <p:txEl>
                                              <p:pRg st="4" end="4"/>
                                            </p:txEl>
                                          </p:spTgt>
                                        </p:tgtEl>
                                      </p:cBhvr>
                                      <p:to x="100000" y="100000"/>
                                    </p:animScale>
                                    <p:animScale>
                                      <p:cBhvr>
                                        <p:cTn id="69" dur="26">
                                          <p:stCondLst>
                                            <p:cond delay="1808"/>
                                          </p:stCondLst>
                                        </p:cTn>
                                        <p:tgtEl>
                                          <p:spTgt spid="67588">
                                            <p:txEl>
                                              <p:pRg st="4" end="4"/>
                                            </p:txEl>
                                          </p:spTgt>
                                        </p:tgtEl>
                                      </p:cBhvr>
                                      <p:to x="100000" y="95000"/>
                                    </p:animScale>
                                    <p:animScale>
                                      <p:cBhvr>
                                        <p:cTn id="70" dur="166" decel="50000">
                                          <p:stCondLst>
                                            <p:cond delay="1834"/>
                                          </p:stCondLst>
                                        </p:cTn>
                                        <p:tgtEl>
                                          <p:spTgt spid="67588">
                                            <p:txEl>
                                              <p:pRg st="4" end="4"/>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67588">
                                            <p:txEl>
                                              <p:pRg st="5" end="5"/>
                                            </p:txEl>
                                          </p:spTgt>
                                        </p:tgtEl>
                                        <p:attrNameLst>
                                          <p:attrName>style.visibility</p:attrName>
                                        </p:attrNameLst>
                                      </p:cBhvr>
                                      <p:to>
                                        <p:strVal val="visible"/>
                                      </p:to>
                                    </p:set>
                                    <p:animEffect transition="in" filter="wipe(down)">
                                      <p:cBhvr>
                                        <p:cTn id="73" dur="580">
                                          <p:stCondLst>
                                            <p:cond delay="0"/>
                                          </p:stCondLst>
                                        </p:cTn>
                                        <p:tgtEl>
                                          <p:spTgt spid="67588">
                                            <p:txEl>
                                              <p:pRg st="5" end="5"/>
                                            </p:txEl>
                                          </p:spTgt>
                                        </p:tgtEl>
                                      </p:cBhvr>
                                    </p:animEffect>
                                    <p:anim calcmode="lin" valueType="num">
                                      <p:cBhvr>
                                        <p:cTn id="74" dur="1822" tmFilter="0,0; 0.14,0.36; 0.43,0.73; 0.71,0.91; 1.0,1.0">
                                          <p:stCondLst>
                                            <p:cond delay="0"/>
                                          </p:stCondLst>
                                        </p:cTn>
                                        <p:tgtEl>
                                          <p:spTgt spid="67588">
                                            <p:txEl>
                                              <p:pRg st="5" end="5"/>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67588">
                                            <p:txEl>
                                              <p:pRg st="5" end="5"/>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67588">
                                            <p:txEl>
                                              <p:pRg st="5" end="5"/>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67588">
                                            <p:txEl>
                                              <p:pRg st="5" end="5"/>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67588">
                                            <p:txEl>
                                              <p:pRg st="5" end="5"/>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67588">
                                            <p:txEl>
                                              <p:pRg st="5" end="5"/>
                                            </p:txEl>
                                          </p:spTgt>
                                        </p:tgtEl>
                                      </p:cBhvr>
                                      <p:to x="100000" y="60000"/>
                                    </p:animScale>
                                    <p:animScale>
                                      <p:cBhvr>
                                        <p:cTn id="80" dur="166" decel="50000">
                                          <p:stCondLst>
                                            <p:cond delay="676"/>
                                          </p:stCondLst>
                                        </p:cTn>
                                        <p:tgtEl>
                                          <p:spTgt spid="67588">
                                            <p:txEl>
                                              <p:pRg st="5" end="5"/>
                                            </p:txEl>
                                          </p:spTgt>
                                        </p:tgtEl>
                                      </p:cBhvr>
                                      <p:to x="100000" y="100000"/>
                                    </p:animScale>
                                    <p:animScale>
                                      <p:cBhvr>
                                        <p:cTn id="81" dur="26">
                                          <p:stCondLst>
                                            <p:cond delay="1312"/>
                                          </p:stCondLst>
                                        </p:cTn>
                                        <p:tgtEl>
                                          <p:spTgt spid="67588">
                                            <p:txEl>
                                              <p:pRg st="5" end="5"/>
                                            </p:txEl>
                                          </p:spTgt>
                                        </p:tgtEl>
                                      </p:cBhvr>
                                      <p:to x="100000" y="80000"/>
                                    </p:animScale>
                                    <p:animScale>
                                      <p:cBhvr>
                                        <p:cTn id="82" dur="166" decel="50000">
                                          <p:stCondLst>
                                            <p:cond delay="1338"/>
                                          </p:stCondLst>
                                        </p:cTn>
                                        <p:tgtEl>
                                          <p:spTgt spid="67588">
                                            <p:txEl>
                                              <p:pRg st="5" end="5"/>
                                            </p:txEl>
                                          </p:spTgt>
                                        </p:tgtEl>
                                      </p:cBhvr>
                                      <p:to x="100000" y="100000"/>
                                    </p:animScale>
                                    <p:animScale>
                                      <p:cBhvr>
                                        <p:cTn id="83" dur="26">
                                          <p:stCondLst>
                                            <p:cond delay="1642"/>
                                          </p:stCondLst>
                                        </p:cTn>
                                        <p:tgtEl>
                                          <p:spTgt spid="67588">
                                            <p:txEl>
                                              <p:pRg st="5" end="5"/>
                                            </p:txEl>
                                          </p:spTgt>
                                        </p:tgtEl>
                                      </p:cBhvr>
                                      <p:to x="100000" y="90000"/>
                                    </p:animScale>
                                    <p:animScale>
                                      <p:cBhvr>
                                        <p:cTn id="84" dur="166" decel="50000">
                                          <p:stCondLst>
                                            <p:cond delay="1668"/>
                                          </p:stCondLst>
                                        </p:cTn>
                                        <p:tgtEl>
                                          <p:spTgt spid="67588">
                                            <p:txEl>
                                              <p:pRg st="5" end="5"/>
                                            </p:txEl>
                                          </p:spTgt>
                                        </p:tgtEl>
                                      </p:cBhvr>
                                      <p:to x="100000" y="100000"/>
                                    </p:animScale>
                                    <p:animScale>
                                      <p:cBhvr>
                                        <p:cTn id="85" dur="26">
                                          <p:stCondLst>
                                            <p:cond delay="1808"/>
                                          </p:stCondLst>
                                        </p:cTn>
                                        <p:tgtEl>
                                          <p:spTgt spid="67588">
                                            <p:txEl>
                                              <p:pRg st="5" end="5"/>
                                            </p:txEl>
                                          </p:spTgt>
                                        </p:tgtEl>
                                      </p:cBhvr>
                                      <p:to x="100000" y="95000"/>
                                    </p:animScale>
                                    <p:animScale>
                                      <p:cBhvr>
                                        <p:cTn id="86" dur="166" decel="50000">
                                          <p:stCondLst>
                                            <p:cond delay="1834"/>
                                          </p:stCondLst>
                                        </p:cTn>
                                        <p:tgtEl>
                                          <p:spTgt spid="67588">
                                            <p:txEl>
                                              <p:pRg st="5" end="5"/>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67588">
                                            <p:txEl>
                                              <p:pRg st="6" end="6"/>
                                            </p:txEl>
                                          </p:spTgt>
                                        </p:tgtEl>
                                        <p:attrNameLst>
                                          <p:attrName>style.visibility</p:attrName>
                                        </p:attrNameLst>
                                      </p:cBhvr>
                                      <p:to>
                                        <p:strVal val="visible"/>
                                      </p:to>
                                    </p:set>
                                    <p:animEffect transition="in" filter="wipe(down)">
                                      <p:cBhvr>
                                        <p:cTn id="89" dur="580">
                                          <p:stCondLst>
                                            <p:cond delay="0"/>
                                          </p:stCondLst>
                                        </p:cTn>
                                        <p:tgtEl>
                                          <p:spTgt spid="67588">
                                            <p:txEl>
                                              <p:pRg st="6" end="6"/>
                                            </p:txEl>
                                          </p:spTgt>
                                        </p:tgtEl>
                                      </p:cBhvr>
                                    </p:animEffect>
                                    <p:anim calcmode="lin" valueType="num">
                                      <p:cBhvr>
                                        <p:cTn id="90" dur="1822" tmFilter="0,0; 0.14,0.36; 0.43,0.73; 0.71,0.91; 1.0,1.0">
                                          <p:stCondLst>
                                            <p:cond delay="0"/>
                                          </p:stCondLst>
                                        </p:cTn>
                                        <p:tgtEl>
                                          <p:spTgt spid="67588">
                                            <p:txEl>
                                              <p:pRg st="6" end="6"/>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67588">
                                            <p:txEl>
                                              <p:pRg st="6" end="6"/>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67588">
                                            <p:txEl>
                                              <p:pRg st="6" end="6"/>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67588">
                                            <p:txEl>
                                              <p:pRg st="6" end="6"/>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67588">
                                            <p:txEl>
                                              <p:pRg st="6" end="6"/>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67588">
                                            <p:txEl>
                                              <p:pRg st="6" end="6"/>
                                            </p:txEl>
                                          </p:spTgt>
                                        </p:tgtEl>
                                      </p:cBhvr>
                                      <p:to x="100000" y="60000"/>
                                    </p:animScale>
                                    <p:animScale>
                                      <p:cBhvr>
                                        <p:cTn id="96" dur="166" decel="50000">
                                          <p:stCondLst>
                                            <p:cond delay="676"/>
                                          </p:stCondLst>
                                        </p:cTn>
                                        <p:tgtEl>
                                          <p:spTgt spid="67588">
                                            <p:txEl>
                                              <p:pRg st="6" end="6"/>
                                            </p:txEl>
                                          </p:spTgt>
                                        </p:tgtEl>
                                      </p:cBhvr>
                                      <p:to x="100000" y="100000"/>
                                    </p:animScale>
                                    <p:animScale>
                                      <p:cBhvr>
                                        <p:cTn id="97" dur="26">
                                          <p:stCondLst>
                                            <p:cond delay="1312"/>
                                          </p:stCondLst>
                                        </p:cTn>
                                        <p:tgtEl>
                                          <p:spTgt spid="67588">
                                            <p:txEl>
                                              <p:pRg st="6" end="6"/>
                                            </p:txEl>
                                          </p:spTgt>
                                        </p:tgtEl>
                                      </p:cBhvr>
                                      <p:to x="100000" y="80000"/>
                                    </p:animScale>
                                    <p:animScale>
                                      <p:cBhvr>
                                        <p:cTn id="98" dur="166" decel="50000">
                                          <p:stCondLst>
                                            <p:cond delay="1338"/>
                                          </p:stCondLst>
                                        </p:cTn>
                                        <p:tgtEl>
                                          <p:spTgt spid="67588">
                                            <p:txEl>
                                              <p:pRg st="6" end="6"/>
                                            </p:txEl>
                                          </p:spTgt>
                                        </p:tgtEl>
                                      </p:cBhvr>
                                      <p:to x="100000" y="100000"/>
                                    </p:animScale>
                                    <p:animScale>
                                      <p:cBhvr>
                                        <p:cTn id="99" dur="26">
                                          <p:stCondLst>
                                            <p:cond delay="1642"/>
                                          </p:stCondLst>
                                        </p:cTn>
                                        <p:tgtEl>
                                          <p:spTgt spid="67588">
                                            <p:txEl>
                                              <p:pRg st="6" end="6"/>
                                            </p:txEl>
                                          </p:spTgt>
                                        </p:tgtEl>
                                      </p:cBhvr>
                                      <p:to x="100000" y="90000"/>
                                    </p:animScale>
                                    <p:animScale>
                                      <p:cBhvr>
                                        <p:cTn id="100" dur="166" decel="50000">
                                          <p:stCondLst>
                                            <p:cond delay="1668"/>
                                          </p:stCondLst>
                                        </p:cTn>
                                        <p:tgtEl>
                                          <p:spTgt spid="67588">
                                            <p:txEl>
                                              <p:pRg st="6" end="6"/>
                                            </p:txEl>
                                          </p:spTgt>
                                        </p:tgtEl>
                                      </p:cBhvr>
                                      <p:to x="100000" y="100000"/>
                                    </p:animScale>
                                    <p:animScale>
                                      <p:cBhvr>
                                        <p:cTn id="101" dur="26">
                                          <p:stCondLst>
                                            <p:cond delay="1808"/>
                                          </p:stCondLst>
                                        </p:cTn>
                                        <p:tgtEl>
                                          <p:spTgt spid="67588">
                                            <p:txEl>
                                              <p:pRg st="6" end="6"/>
                                            </p:txEl>
                                          </p:spTgt>
                                        </p:tgtEl>
                                      </p:cBhvr>
                                      <p:to x="100000" y="95000"/>
                                    </p:animScale>
                                    <p:animScale>
                                      <p:cBhvr>
                                        <p:cTn id="102" dur="166" decel="50000">
                                          <p:stCondLst>
                                            <p:cond delay="1834"/>
                                          </p:stCondLst>
                                        </p:cTn>
                                        <p:tgtEl>
                                          <p:spTgt spid="67588">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smtClean="0"/>
              <a:t>Why Document Models?</a:t>
            </a:r>
          </a:p>
        </p:txBody>
      </p:sp>
      <p:sp>
        <p:nvSpPr>
          <p:cNvPr id="3" name="Content Placeholder 2"/>
          <p:cNvSpPr>
            <a:spLocks noGrp="1"/>
          </p:cNvSpPr>
          <p:nvPr>
            <p:ph idx="1"/>
          </p:nvPr>
        </p:nvSpPr>
        <p:spPr/>
        <p:txBody>
          <a:bodyPr/>
          <a:lstStyle/>
          <a:p>
            <a:pPr lvl="2"/>
            <a:r>
              <a:rPr lang="en-US" smtClean="0"/>
              <a:t>Ex: What if an element should not be in the document at all (for example, a typo)?</a:t>
            </a:r>
          </a:p>
          <a:p>
            <a:pPr lvl="2"/>
            <a:r>
              <a:rPr lang="en-US" smtClean="0"/>
              <a:t>Ex: What if a nested element can appear at most one time?</a:t>
            </a:r>
          </a:p>
          <a:p>
            <a:r>
              <a:rPr lang="en-US" smtClean="0"/>
              <a:t>Thus we may also want to </a:t>
            </a:r>
            <a:r>
              <a:rPr lang="en-US" smtClean="0">
                <a:solidFill>
                  <a:srgbClr val="FF0000"/>
                </a:solidFill>
              </a:rPr>
              <a:t>impose restrictions to enforce a particular structure </a:t>
            </a:r>
            <a:r>
              <a:rPr lang="en-US" smtClean="0"/>
              <a:t>in our document</a:t>
            </a:r>
          </a:p>
        </p:txBody>
      </p:sp>
      <p:sp>
        <p:nvSpPr>
          <p:cNvPr id="82947" name="Slide Number Placeholder 3"/>
          <p:cNvSpPr>
            <a:spLocks noGrp="1"/>
          </p:cNvSpPr>
          <p:nvPr>
            <p:ph type="sldNum" sz="quarter" idx="11"/>
          </p:nvPr>
        </p:nvSpPr>
        <p:spPr>
          <a:noFill/>
        </p:spPr>
        <p:txBody>
          <a:bodyPr/>
          <a:lstStyle/>
          <a:p>
            <a:fld id="{81BB2FE0-905B-49F5-BC45-92853BFB6B01}" type="slidenum">
              <a:rPr lang="en-US"/>
              <a:pPr/>
              <a:t>62</a:t>
            </a:fld>
            <a:endParaRPr 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Number Placeholder 4"/>
          <p:cNvSpPr>
            <a:spLocks noGrp="1"/>
          </p:cNvSpPr>
          <p:nvPr>
            <p:ph type="sldNum" sz="quarter" idx="11"/>
          </p:nvPr>
        </p:nvSpPr>
        <p:spPr>
          <a:noFill/>
        </p:spPr>
        <p:txBody>
          <a:bodyPr/>
          <a:lstStyle/>
          <a:p>
            <a:fld id="{E276C820-9985-4641-B569-8DEC96619BBB}" type="slidenum">
              <a:rPr lang="en-US"/>
              <a:pPr/>
              <a:t>63</a:t>
            </a:fld>
            <a:endParaRPr lang="en-US" b="0"/>
          </a:p>
        </p:txBody>
      </p:sp>
      <p:sp>
        <p:nvSpPr>
          <p:cNvPr id="83970" name="Rectangle 2"/>
          <p:cNvSpPr>
            <a:spLocks noGrp="1" noChangeArrowheads="1"/>
          </p:cNvSpPr>
          <p:nvPr>
            <p:ph type="title"/>
          </p:nvPr>
        </p:nvSpPr>
        <p:spPr/>
        <p:txBody>
          <a:bodyPr/>
          <a:lstStyle/>
          <a:p>
            <a:r>
              <a:rPr lang="en-US" smtClean="0"/>
              <a:t>Document Model</a:t>
            </a:r>
          </a:p>
        </p:txBody>
      </p:sp>
      <p:sp>
        <p:nvSpPr>
          <p:cNvPr id="68612" name="Rectangle 3"/>
          <p:cNvSpPr>
            <a:spLocks noGrp="1" noChangeArrowheads="1"/>
          </p:cNvSpPr>
          <p:nvPr>
            <p:ph type="body" idx="1"/>
          </p:nvPr>
        </p:nvSpPr>
        <p:spPr/>
        <p:txBody>
          <a:bodyPr>
            <a:normAutofit lnSpcReduction="10000"/>
          </a:bodyPr>
          <a:lstStyle/>
          <a:p>
            <a:pPr>
              <a:buFont typeface="Arial" charset="0"/>
              <a:buChar char="•"/>
              <a:defRPr/>
            </a:pPr>
            <a:r>
              <a:rPr lang="en-US" dirty="0">
                <a:ea typeface="ＭＳ Ｐゴシック" charset="0"/>
                <a:cs typeface="ＭＳ Ｐゴシック" charset="0"/>
              </a:rPr>
              <a:t>Document model defines:</a:t>
            </a:r>
          </a:p>
          <a:p>
            <a:pPr lvl="1">
              <a:buFont typeface="Marlett" charset="0"/>
              <a:buChar char="4"/>
              <a:defRPr/>
            </a:pPr>
            <a:r>
              <a:rPr lang="en-US" dirty="0">
                <a:solidFill>
                  <a:srgbClr val="FF00FF"/>
                </a:solidFill>
                <a:ea typeface="ＭＳ Ｐゴシック" charset="0"/>
              </a:rPr>
              <a:t>Vocabulary</a:t>
            </a:r>
            <a:r>
              <a:rPr lang="en-US" dirty="0">
                <a:ea typeface="ＭＳ Ｐゴシック" charset="0"/>
              </a:rPr>
              <a:t> for a markup language</a:t>
            </a:r>
          </a:p>
          <a:p>
            <a:pPr lvl="1">
              <a:buFont typeface="Marlett" charset="0"/>
              <a:buChar char="4"/>
              <a:defRPr/>
            </a:pPr>
            <a:r>
              <a:rPr lang="en-US" dirty="0">
                <a:solidFill>
                  <a:srgbClr val="FF00FF"/>
                </a:solidFill>
                <a:ea typeface="ＭＳ Ｐゴシック" charset="0"/>
              </a:rPr>
              <a:t>Grammar rules</a:t>
            </a:r>
            <a:r>
              <a:rPr lang="en-US" dirty="0">
                <a:ea typeface="ＭＳ Ｐゴシック" charset="0"/>
              </a:rPr>
              <a:t> for a markup language</a:t>
            </a:r>
          </a:p>
          <a:p>
            <a:pPr lvl="1">
              <a:buFont typeface="Marlett" charset="0"/>
              <a:buChar char="4"/>
              <a:defRPr/>
            </a:pPr>
            <a:endParaRPr lang="en-US" dirty="0">
              <a:ea typeface="ＭＳ Ｐゴシック" charset="0"/>
            </a:endParaRPr>
          </a:p>
          <a:p>
            <a:pPr>
              <a:buFont typeface="Arial" charset="0"/>
              <a:buChar char="•"/>
              <a:defRPr/>
            </a:pPr>
            <a:r>
              <a:rPr lang="en-US" dirty="0">
                <a:ea typeface="ＭＳ Ｐゴシック" charset="0"/>
                <a:cs typeface="ＭＳ Ｐゴシック" charset="0"/>
              </a:rPr>
              <a:t>Documents that </a:t>
            </a:r>
            <a:r>
              <a:rPr lang="en-US" dirty="0" smtClean="0">
                <a:ea typeface="ＭＳ Ｐゴシック" charset="0"/>
                <a:cs typeface="ＭＳ Ｐゴシック" charset="0"/>
              </a:rPr>
              <a:t>are both </a:t>
            </a:r>
            <a:r>
              <a:rPr lang="en-US" dirty="0">
                <a:solidFill>
                  <a:schemeClr val="accent6"/>
                </a:solidFill>
                <a:ea typeface="ＭＳ Ｐゴシック" charset="0"/>
                <a:cs typeface="ＭＳ Ｐゴシック" charset="0"/>
              </a:rPr>
              <a:t>well-formed </a:t>
            </a:r>
            <a:r>
              <a:rPr lang="en-US" b="1" dirty="0">
                <a:ea typeface="ＭＳ Ｐゴシック" charset="0"/>
                <a:cs typeface="ＭＳ Ｐゴシック" charset="0"/>
              </a:rPr>
              <a:t>and</a:t>
            </a:r>
            <a:r>
              <a:rPr lang="en-US" dirty="0">
                <a:ea typeface="ＭＳ Ｐゴシック" charset="0"/>
                <a:cs typeface="ＭＳ Ｐゴシック" charset="0"/>
              </a:rPr>
              <a:t> </a:t>
            </a:r>
            <a:r>
              <a:rPr lang="en-US" dirty="0">
                <a:solidFill>
                  <a:srgbClr val="FF0000"/>
                </a:solidFill>
                <a:ea typeface="ＭＳ Ｐゴシック" charset="0"/>
                <a:cs typeface="ＭＳ Ｐゴシック" charset="0"/>
              </a:rPr>
              <a:t>obey both the vocabulary and grammar </a:t>
            </a:r>
            <a:r>
              <a:rPr lang="en-US" dirty="0">
                <a:solidFill>
                  <a:srgbClr val="000000"/>
                </a:solidFill>
                <a:ea typeface="ＭＳ Ｐゴシック" charset="0"/>
                <a:cs typeface="ＭＳ Ｐゴシック" charset="0"/>
              </a:rPr>
              <a:t>are </a:t>
            </a:r>
            <a:r>
              <a:rPr lang="en-US" dirty="0">
                <a:ea typeface="ＭＳ Ｐゴシック" charset="0"/>
                <a:cs typeface="ＭＳ Ｐゴシック" charset="0"/>
              </a:rPr>
              <a:t>considered to be </a:t>
            </a:r>
            <a:r>
              <a:rPr lang="en-US" b="1" dirty="0">
                <a:solidFill>
                  <a:srgbClr val="339933"/>
                </a:solidFill>
                <a:ea typeface="ＭＳ Ｐゴシック" charset="0"/>
                <a:cs typeface="ＭＳ Ｐゴシック" charset="0"/>
              </a:rPr>
              <a:t>valid</a:t>
            </a:r>
          </a:p>
          <a:p>
            <a:pPr lvl="1">
              <a:buFont typeface="Marlett" charset="0"/>
              <a:buChar char="4"/>
              <a:defRPr/>
            </a:pPr>
            <a:r>
              <a:rPr lang="en-US" dirty="0">
                <a:solidFill>
                  <a:srgbClr val="339933"/>
                </a:solidFill>
                <a:ea typeface="ＭＳ Ｐゴシック" charset="0"/>
              </a:rPr>
              <a:t>Validating parser</a:t>
            </a:r>
            <a:r>
              <a:rPr lang="en-US" dirty="0">
                <a:ea typeface="ＭＳ Ｐゴシック" charset="0"/>
              </a:rPr>
              <a:t>: Checks both syntax and structure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8612">
                                            <p:txEl>
                                              <p:pRg st="1" end="1"/>
                                            </p:txEl>
                                          </p:spTgt>
                                        </p:tgtEl>
                                        <p:attrNameLst>
                                          <p:attrName>style.visibility</p:attrName>
                                        </p:attrNameLst>
                                      </p:cBhvr>
                                      <p:to>
                                        <p:strVal val="visible"/>
                                      </p:to>
                                    </p:set>
                                    <p:animEffect transition="in" filter="checkerboard(across)">
                                      <p:cBhvr>
                                        <p:cTn id="7" dur="500"/>
                                        <p:tgtEl>
                                          <p:spTgt spid="6861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68612">
                                            <p:txEl>
                                              <p:pRg st="2" end="2"/>
                                            </p:txEl>
                                          </p:spTgt>
                                        </p:tgtEl>
                                        <p:attrNameLst>
                                          <p:attrName>style.visibility</p:attrName>
                                        </p:attrNameLst>
                                      </p:cBhvr>
                                      <p:to>
                                        <p:strVal val="visible"/>
                                      </p:to>
                                    </p:set>
                                    <p:anim calcmode="lin" valueType="num">
                                      <p:cBhvr>
                                        <p:cTn id="12" dur="1000" fill="hold"/>
                                        <p:tgtEl>
                                          <p:spTgt spid="68612">
                                            <p:txEl>
                                              <p:pRg st="2" end="2"/>
                                            </p:txEl>
                                          </p:spTgt>
                                        </p:tgtEl>
                                        <p:attrNameLst>
                                          <p:attrName>ppt_w</p:attrName>
                                        </p:attrNameLst>
                                      </p:cBhvr>
                                      <p:tavLst>
                                        <p:tav tm="0">
                                          <p:val>
                                            <p:strVal val="#ppt_w*0.70"/>
                                          </p:val>
                                        </p:tav>
                                        <p:tav tm="100000">
                                          <p:val>
                                            <p:strVal val="#ppt_w"/>
                                          </p:val>
                                        </p:tav>
                                      </p:tavLst>
                                    </p:anim>
                                    <p:anim calcmode="lin" valueType="num">
                                      <p:cBhvr>
                                        <p:cTn id="13" dur="1000" fill="hold"/>
                                        <p:tgtEl>
                                          <p:spTgt spid="68612">
                                            <p:txEl>
                                              <p:pRg st="2" end="2"/>
                                            </p:txEl>
                                          </p:spTgt>
                                        </p:tgtEl>
                                        <p:attrNameLst>
                                          <p:attrName>ppt_h</p:attrName>
                                        </p:attrNameLst>
                                      </p:cBhvr>
                                      <p:tavLst>
                                        <p:tav tm="0">
                                          <p:val>
                                            <p:strVal val="#ppt_h"/>
                                          </p:val>
                                        </p:tav>
                                        <p:tav tm="100000">
                                          <p:val>
                                            <p:strVal val="#ppt_h"/>
                                          </p:val>
                                        </p:tav>
                                      </p:tavLst>
                                    </p:anim>
                                    <p:animEffect transition="in" filter="fade">
                                      <p:cBhvr>
                                        <p:cTn id="14" dur="1000"/>
                                        <p:tgtEl>
                                          <p:spTgt spid="68612">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68612">
                                            <p:txEl>
                                              <p:pRg st="4" end="4"/>
                                            </p:txEl>
                                          </p:spTgt>
                                        </p:tgtEl>
                                        <p:attrNameLst>
                                          <p:attrName>style.visibility</p:attrName>
                                        </p:attrNameLst>
                                      </p:cBhvr>
                                      <p:to>
                                        <p:strVal val="visible"/>
                                      </p:to>
                                    </p:set>
                                    <p:anim calcmode="lin" valueType="num">
                                      <p:cBhvr>
                                        <p:cTn id="19" dur="500" decel="50000" fill="hold">
                                          <p:stCondLst>
                                            <p:cond delay="0"/>
                                          </p:stCondLst>
                                        </p:cTn>
                                        <p:tgtEl>
                                          <p:spTgt spid="68612">
                                            <p:txEl>
                                              <p:pRg st="4" end="4"/>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8612">
                                            <p:txEl>
                                              <p:pRg st="4" end="4"/>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8612">
                                            <p:txEl>
                                              <p:pRg st="4" end="4"/>
                                            </p:txEl>
                                          </p:spTgt>
                                        </p:tgtEl>
                                        <p:attrNameLst>
                                          <p:attrName>ppt_w</p:attrName>
                                        </p:attrNameLst>
                                      </p:cBhvr>
                                      <p:tavLst>
                                        <p:tav tm="0">
                                          <p:val>
                                            <p:strVal val="#ppt_w*.05"/>
                                          </p:val>
                                        </p:tav>
                                        <p:tav tm="100000">
                                          <p:val>
                                            <p:strVal val="#ppt_w"/>
                                          </p:val>
                                        </p:tav>
                                      </p:tavLst>
                                    </p:anim>
                                    <p:anim calcmode="lin" valueType="num">
                                      <p:cBhvr>
                                        <p:cTn id="22" dur="1000" fill="hold"/>
                                        <p:tgtEl>
                                          <p:spTgt spid="68612">
                                            <p:txEl>
                                              <p:pRg st="4" end="4"/>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8612">
                                            <p:txEl>
                                              <p:pRg st="4" end="4"/>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8612">
                                            <p:txEl>
                                              <p:pRg st="4" end="4"/>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8612">
                                            <p:txEl>
                                              <p:pRg st="4" end="4"/>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8612">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68612">
                                            <p:txEl>
                                              <p:pRg st="5" end="5"/>
                                            </p:txEl>
                                          </p:spTgt>
                                        </p:tgtEl>
                                        <p:attrNameLst>
                                          <p:attrName>style.visibility</p:attrName>
                                        </p:attrNameLst>
                                      </p:cBhvr>
                                      <p:to>
                                        <p:strVal val="visible"/>
                                      </p:to>
                                    </p:set>
                                    <p:anim calcmode="lin" valueType="num">
                                      <p:cBhvr>
                                        <p:cTn id="31" dur="500" decel="50000" fill="hold">
                                          <p:stCondLst>
                                            <p:cond delay="0"/>
                                          </p:stCondLst>
                                        </p:cTn>
                                        <p:tgtEl>
                                          <p:spTgt spid="68612">
                                            <p:txEl>
                                              <p:pRg st="5" end="5"/>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68612">
                                            <p:txEl>
                                              <p:pRg st="5" end="5"/>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68612">
                                            <p:txEl>
                                              <p:pRg st="5" end="5"/>
                                            </p:txEl>
                                          </p:spTgt>
                                        </p:tgtEl>
                                        <p:attrNameLst>
                                          <p:attrName>ppt_w</p:attrName>
                                        </p:attrNameLst>
                                      </p:cBhvr>
                                      <p:tavLst>
                                        <p:tav tm="0">
                                          <p:val>
                                            <p:strVal val="#ppt_w*.05"/>
                                          </p:val>
                                        </p:tav>
                                        <p:tav tm="100000">
                                          <p:val>
                                            <p:strVal val="#ppt_w"/>
                                          </p:val>
                                        </p:tav>
                                      </p:tavLst>
                                    </p:anim>
                                    <p:anim calcmode="lin" valueType="num">
                                      <p:cBhvr>
                                        <p:cTn id="34" dur="1000" fill="hold"/>
                                        <p:tgtEl>
                                          <p:spTgt spid="68612">
                                            <p:txEl>
                                              <p:pRg st="5" end="5"/>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68612">
                                            <p:txEl>
                                              <p:pRg st="5" end="5"/>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68612">
                                            <p:txEl>
                                              <p:pRg st="5" end="5"/>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68612">
                                            <p:txEl>
                                              <p:pRg st="5" end="5"/>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686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4"/>
          <p:cNvSpPr>
            <a:spLocks noGrp="1"/>
          </p:cNvSpPr>
          <p:nvPr>
            <p:ph type="sldNum" sz="quarter" idx="11"/>
          </p:nvPr>
        </p:nvSpPr>
        <p:spPr>
          <a:noFill/>
        </p:spPr>
        <p:txBody>
          <a:bodyPr/>
          <a:lstStyle/>
          <a:p>
            <a:fld id="{E8DA88D4-0FE0-4028-AA91-6013DB076B7A}" type="slidenum">
              <a:rPr lang="en-US"/>
              <a:pPr/>
              <a:t>64</a:t>
            </a:fld>
            <a:endParaRPr lang="en-US" b="0"/>
          </a:p>
        </p:txBody>
      </p:sp>
      <p:sp>
        <p:nvSpPr>
          <p:cNvPr id="84994" name="Rectangle 2"/>
          <p:cNvSpPr>
            <a:spLocks noGrp="1" noChangeArrowheads="1"/>
          </p:cNvSpPr>
          <p:nvPr>
            <p:ph type="title"/>
          </p:nvPr>
        </p:nvSpPr>
        <p:spPr/>
        <p:txBody>
          <a:bodyPr/>
          <a:lstStyle/>
          <a:p>
            <a:r>
              <a:rPr lang="en-US" smtClean="0"/>
              <a:t>Example Capabilities</a:t>
            </a:r>
          </a:p>
        </p:txBody>
      </p:sp>
      <p:sp>
        <p:nvSpPr>
          <p:cNvPr id="69636" name="Rectangle 3"/>
          <p:cNvSpPr>
            <a:spLocks noGrp="1" noChangeArrowheads="1"/>
          </p:cNvSpPr>
          <p:nvPr>
            <p:ph type="body" idx="1"/>
          </p:nvPr>
        </p:nvSpPr>
        <p:spPr/>
        <p:txBody>
          <a:bodyPr>
            <a:normAutofit lnSpcReduction="10000"/>
          </a:bodyPr>
          <a:lstStyle/>
          <a:p>
            <a:r>
              <a:rPr lang="en-US" smtClean="0"/>
              <a:t>With document model:</a:t>
            </a:r>
          </a:p>
          <a:p>
            <a:pPr lvl="1"/>
            <a:r>
              <a:rPr lang="en-US" smtClean="0"/>
              <a:t>Define </a:t>
            </a:r>
            <a:r>
              <a:rPr lang="en-US" smtClean="0">
                <a:solidFill>
                  <a:srgbClr val="339933"/>
                </a:solidFill>
              </a:rPr>
              <a:t>elements</a:t>
            </a:r>
            <a:r>
              <a:rPr lang="en-US" smtClean="0"/>
              <a:t> document </a:t>
            </a:r>
            <a:r>
              <a:rPr lang="en-US" smtClean="0">
                <a:solidFill>
                  <a:srgbClr val="339933"/>
                </a:solidFill>
              </a:rPr>
              <a:t>can contain</a:t>
            </a:r>
          </a:p>
          <a:p>
            <a:pPr lvl="1"/>
            <a:r>
              <a:rPr lang="en-US" smtClean="0"/>
              <a:t>Define </a:t>
            </a:r>
            <a:r>
              <a:rPr lang="en-US" smtClean="0">
                <a:solidFill>
                  <a:srgbClr val="339933"/>
                </a:solidFill>
              </a:rPr>
              <a:t>order </a:t>
            </a:r>
            <a:r>
              <a:rPr lang="en-US" smtClean="0"/>
              <a:t>that elements </a:t>
            </a:r>
            <a:r>
              <a:rPr lang="en-US" smtClean="0">
                <a:solidFill>
                  <a:srgbClr val="339933"/>
                </a:solidFill>
              </a:rPr>
              <a:t>appear in</a:t>
            </a:r>
          </a:p>
          <a:p>
            <a:pPr lvl="1"/>
            <a:r>
              <a:rPr lang="en-US" smtClean="0"/>
              <a:t>Require that </a:t>
            </a:r>
            <a:r>
              <a:rPr lang="en-US" smtClean="0">
                <a:solidFill>
                  <a:srgbClr val="339933"/>
                </a:solidFill>
              </a:rPr>
              <a:t>certain elements appear</a:t>
            </a:r>
          </a:p>
          <a:p>
            <a:pPr lvl="1"/>
            <a:r>
              <a:rPr lang="en-US" smtClean="0"/>
              <a:t>Define </a:t>
            </a:r>
            <a:r>
              <a:rPr lang="en-US" smtClean="0">
                <a:solidFill>
                  <a:srgbClr val="339933"/>
                </a:solidFill>
              </a:rPr>
              <a:t>number </a:t>
            </a:r>
            <a:r>
              <a:rPr lang="en-US" smtClean="0"/>
              <a:t>of elements </a:t>
            </a:r>
            <a:r>
              <a:rPr lang="en-US" smtClean="0">
                <a:solidFill>
                  <a:srgbClr val="339933"/>
                </a:solidFill>
              </a:rPr>
              <a:t>allowed</a:t>
            </a:r>
          </a:p>
          <a:p>
            <a:pPr lvl="1"/>
            <a:r>
              <a:rPr lang="en-US" smtClean="0"/>
              <a:t>Define </a:t>
            </a:r>
            <a:r>
              <a:rPr lang="en-US" smtClean="0">
                <a:solidFill>
                  <a:srgbClr val="339933"/>
                </a:solidFill>
              </a:rPr>
              <a:t>type of data </a:t>
            </a:r>
            <a:r>
              <a:rPr lang="en-US" smtClean="0"/>
              <a:t>in an element</a:t>
            </a:r>
          </a:p>
          <a:p>
            <a:pPr lvl="1"/>
            <a:r>
              <a:rPr lang="en-US" smtClean="0"/>
              <a:t>Define </a:t>
            </a:r>
            <a:r>
              <a:rPr lang="en-US" smtClean="0">
                <a:solidFill>
                  <a:srgbClr val="339933"/>
                </a:solidFill>
              </a:rPr>
              <a:t>child elements </a:t>
            </a:r>
            <a:r>
              <a:rPr lang="en-US" smtClean="0"/>
              <a:t>for an element</a:t>
            </a:r>
          </a:p>
          <a:p>
            <a:pPr lvl="1"/>
            <a:r>
              <a:rPr lang="en-US" smtClean="0"/>
              <a:t>Define </a:t>
            </a:r>
            <a:r>
              <a:rPr lang="en-US" smtClean="0">
                <a:solidFill>
                  <a:srgbClr val="339933"/>
                </a:solidFill>
              </a:rPr>
              <a:t>attributes</a:t>
            </a:r>
            <a:r>
              <a:rPr lang="en-US" smtClean="0"/>
              <a:t> of elements</a:t>
            </a:r>
          </a:p>
          <a:p>
            <a:pPr lvl="1"/>
            <a:r>
              <a:rPr lang="en-US" smtClean="0"/>
              <a:t>Assign</a:t>
            </a:r>
            <a:r>
              <a:rPr lang="en-US" smtClean="0">
                <a:solidFill>
                  <a:srgbClr val="339933"/>
                </a:solidFill>
              </a:rPr>
              <a:t> constraints </a:t>
            </a:r>
            <a:r>
              <a:rPr lang="en-US" smtClean="0"/>
              <a:t>to</a:t>
            </a:r>
            <a:r>
              <a:rPr lang="en-US" smtClean="0">
                <a:solidFill>
                  <a:srgbClr val="339933"/>
                </a:solidFill>
              </a:rPr>
              <a:t> attribute values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69636">
                                            <p:txEl>
                                              <p:pRg st="1" end="1"/>
                                            </p:txEl>
                                          </p:spTgt>
                                        </p:tgtEl>
                                        <p:attrNameLst>
                                          <p:attrName>style.visibility</p:attrName>
                                        </p:attrNameLst>
                                      </p:cBhvr>
                                      <p:to>
                                        <p:strVal val="visible"/>
                                      </p:to>
                                    </p:set>
                                    <p:anim to="" calcmode="lin" valueType="num">
                                      <p:cBhvr>
                                        <p:cTn id="7" dur="1" fill="hold"/>
                                        <p:tgtEl>
                                          <p:spTgt spid="69636">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69636">
                                            <p:txEl>
                                              <p:pRg st="2" end="2"/>
                                            </p:txEl>
                                          </p:spTgt>
                                        </p:tgtEl>
                                        <p:attrNameLst>
                                          <p:attrName>style.visibility</p:attrName>
                                        </p:attrNameLst>
                                      </p:cBhvr>
                                      <p:to>
                                        <p:strVal val="visible"/>
                                      </p:to>
                                    </p:set>
                                    <p:anim to="" calcmode="lin" valueType="num">
                                      <p:cBhvr>
                                        <p:cTn id="12" dur="1" fill="hold"/>
                                        <p:tgtEl>
                                          <p:spTgt spid="69636">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69636">
                                            <p:txEl>
                                              <p:pRg st="3" end="3"/>
                                            </p:txEl>
                                          </p:spTgt>
                                        </p:tgtEl>
                                        <p:attrNameLst>
                                          <p:attrName>style.visibility</p:attrName>
                                        </p:attrNameLst>
                                      </p:cBhvr>
                                      <p:to>
                                        <p:strVal val="visible"/>
                                      </p:to>
                                    </p:set>
                                    <p:anim to="" calcmode="lin" valueType="num">
                                      <p:cBhvr>
                                        <p:cTn id="17" dur="1" fill="hold"/>
                                        <p:tgtEl>
                                          <p:spTgt spid="69636">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69636">
                                            <p:txEl>
                                              <p:pRg st="4" end="4"/>
                                            </p:txEl>
                                          </p:spTgt>
                                        </p:tgtEl>
                                        <p:attrNameLst>
                                          <p:attrName>style.visibility</p:attrName>
                                        </p:attrNameLst>
                                      </p:cBhvr>
                                      <p:to>
                                        <p:strVal val="visible"/>
                                      </p:to>
                                    </p:set>
                                    <p:anim to="" calcmode="lin" valueType="num">
                                      <p:cBhvr>
                                        <p:cTn id="22" dur="1" fill="hold"/>
                                        <p:tgtEl>
                                          <p:spTgt spid="69636">
                                            <p:txEl>
                                              <p:pRg st="4" end="4"/>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69636">
                                            <p:txEl>
                                              <p:pRg st="5" end="5"/>
                                            </p:txEl>
                                          </p:spTgt>
                                        </p:tgtEl>
                                        <p:attrNameLst>
                                          <p:attrName>style.visibility</p:attrName>
                                        </p:attrNameLst>
                                      </p:cBhvr>
                                      <p:to>
                                        <p:strVal val="visible"/>
                                      </p:to>
                                    </p:set>
                                    <p:anim to="" calcmode="lin" valueType="num">
                                      <p:cBhvr>
                                        <p:cTn id="27" dur="1" fill="hold"/>
                                        <p:tgtEl>
                                          <p:spTgt spid="69636">
                                            <p:txEl>
                                              <p:pRg st="5" end="5"/>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nodeType="clickEffect">
                                  <p:stCondLst>
                                    <p:cond delay="0"/>
                                  </p:stCondLst>
                                  <p:childTnLst>
                                    <p:set>
                                      <p:cBhvr>
                                        <p:cTn id="31" dur="1" fill="hold">
                                          <p:stCondLst>
                                            <p:cond delay="0"/>
                                          </p:stCondLst>
                                        </p:cTn>
                                        <p:tgtEl>
                                          <p:spTgt spid="69636">
                                            <p:txEl>
                                              <p:pRg st="6" end="6"/>
                                            </p:txEl>
                                          </p:spTgt>
                                        </p:tgtEl>
                                        <p:attrNameLst>
                                          <p:attrName>style.visibility</p:attrName>
                                        </p:attrNameLst>
                                      </p:cBhvr>
                                      <p:to>
                                        <p:strVal val="visible"/>
                                      </p:to>
                                    </p:set>
                                    <p:anim to="" calcmode="lin" valueType="num">
                                      <p:cBhvr>
                                        <p:cTn id="32" dur="1" fill="hold"/>
                                        <p:tgtEl>
                                          <p:spTgt spid="69636">
                                            <p:txEl>
                                              <p:pRg st="6" end="6"/>
                                            </p:txEl>
                                          </p:spTgt>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nodeType="clickEffect">
                                  <p:stCondLst>
                                    <p:cond delay="0"/>
                                  </p:stCondLst>
                                  <p:childTnLst>
                                    <p:set>
                                      <p:cBhvr>
                                        <p:cTn id="36" dur="1" fill="hold">
                                          <p:stCondLst>
                                            <p:cond delay="0"/>
                                          </p:stCondLst>
                                        </p:cTn>
                                        <p:tgtEl>
                                          <p:spTgt spid="69636">
                                            <p:txEl>
                                              <p:pRg st="7" end="7"/>
                                            </p:txEl>
                                          </p:spTgt>
                                        </p:tgtEl>
                                        <p:attrNameLst>
                                          <p:attrName>style.visibility</p:attrName>
                                        </p:attrNameLst>
                                      </p:cBhvr>
                                      <p:to>
                                        <p:strVal val="visible"/>
                                      </p:to>
                                    </p:set>
                                    <p:anim to="" calcmode="lin" valueType="num">
                                      <p:cBhvr>
                                        <p:cTn id="37" dur="1" fill="hold"/>
                                        <p:tgtEl>
                                          <p:spTgt spid="69636">
                                            <p:txEl>
                                              <p:pRg st="7" end="7"/>
                                            </p:txEl>
                                          </p:spTgt>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nodeType="clickEffect">
                                  <p:stCondLst>
                                    <p:cond delay="0"/>
                                  </p:stCondLst>
                                  <p:childTnLst>
                                    <p:set>
                                      <p:cBhvr>
                                        <p:cTn id="41" dur="1" fill="hold">
                                          <p:stCondLst>
                                            <p:cond delay="0"/>
                                          </p:stCondLst>
                                        </p:cTn>
                                        <p:tgtEl>
                                          <p:spTgt spid="69636">
                                            <p:txEl>
                                              <p:pRg st="8" end="8"/>
                                            </p:txEl>
                                          </p:spTgt>
                                        </p:tgtEl>
                                        <p:attrNameLst>
                                          <p:attrName>style.visibility</p:attrName>
                                        </p:attrNameLst>
                                      </p:cBhvr>
                                      <p:to>
                                        <p:strVal val="visible"/>
                                      </p:to>
                                    </p:set>
                                    <p:anim to="" calcmode="lin" valueType="num">
                                      <p:cBhvr>
                                        <p:cTn id="42" dur="1" fill="hold"/>
                                        <p:tgtEl>
                                          <p:spTgt spid="69636">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Number Placeholder 4"/>
          <p:cNvSpPr>
            <a:spLocks noGrp="1"/>
          </p:cNvSpPr>
          <p:nvPr>
            <p:ph type="sldNum" sz="quarter" idx="11"/>
          </p:nvPr>
        </p:nvSpPr>
        <p:spPr>
          <a:noFill/>
        </p:spPr>
        <p:txBody>
          <a:bodyPr/>
          <a:lstStyle/>
          <a:p>
            <a:fld id="{6676E15F-F011-485D-B2CA-D5343F4B74FF}" type="slidenum">
              <a:rPr lang="en-US"/>
              <a:pPr/>
              <a:t>65</a:t>
            </a:fld>
            <a:endParaRPr lang="en-US" b="0"/>
          </a:p>
        </p:txBody>
      </p:sp>
      <p:sp>
        <p:nvSpPr>
          <p:cNvPr id="86018" name="Rectangle 2"/>
          <p:cNvSpPr>
            <a:spLocks noGrp="1" noChangeArrowheads="1"/>
          </p:cNvSpPr>
          <p:nvPr>
            <p:ph type="title"/>
          </p:nvPr>
        </p:nvSpPr>
        <p:spPr/>
        <p:txBody>
          <a:bodyPr/>
          <a:lstStyle/>
          <a:p>
            <a:r>
              <a:rPr lang="en-US" smtClean="0"/>
              <a:t>Document Model</a:t>
            </a:r>
          </a:p>
        </p:txBody>
      </p:sp>
      <p:sp>
        <p:nvSpPr>
          <p:cNvPr id="70660" name="Rectangle 3"/>
          <p:cNvSpPr>
            <a:spLocks noGrp="1" noChangeArrowheads="1"/>
          </p:cNvSpPr>
          <p:nvPr>
            <p:ph type="body" idx="1"/>
          </p:nvPr>
        </p:nvSpPr>
        <p:spPr/>
        <p:txBody>
          <a:bodyPr/>
          <a:lstStyle/>
          <a:p>
            <a:r>
              <a:rPr lang="en-US" smtClean="0"/>
              <a:t>In some sense, it</a:t>
            </a:r>
            <a:r>
              <a:rPr lang="ja-JP" altLang="en-US" smtClean="0"/>
              <a:t>’</a:t>
            </a:r>
            <a:r>
              <a:rPr lang="en-US" altLang="ja-JP" smtClean="0"/>
              <a:t>s </a:t>
            </a:r>
            <a:r>
              <a:rPr lang="en-US" altLang="ja-JP" smtClean="0">
                <a:solidFill>
                  <a:srgbClr val="339933"/>
                </a:solidFill>
              </a:rPr>
              <a:t>defining a </a:t>
            </a:r>
            <a:r>
              <a:rPr lang="ja-JP" altLang="en-US" smtClean="0">
                <a:solidFill>
                  <a:srgbClr val="339933"/>
                </a:solidFill>
              </a:rPr>
              <a:t>“</a:t>
            </a:r>
            <a:r>
              <a:rPr lang="en-US" altLang="ja-JP" smtClean="0">
                <a:solidFill>
                  <a:srgbClr val="339933"/>
                </a:solidFill>
              </a:rPr>
              <a:t>protocol</a:t>
            </a:r>
            <a:r>
              <a:rPr lang="ja-JP" altLang="en-US" smtClean="0">
                <a:solidFill>
                  <a:srgbClr val="339933"/>
                </a:solidFill>
              </a:rPr>
              <a:t>”</a:t>
            </a:r>
            <a:r>
              <a:rPr lang="en-US" altLang="ja-JP" smtClean="0">
                <a:solidFill>
                  <a:srgbClr val="339933"/>
                </a:solidFill>
              </a:rPr>
              <a:t> or </a:t>
            </a:r>
            <a:r>
              <a:rPr lang="ja-JP" altLang="en-US" smtClean="0">
                <a:solidFill>
                  <a:srgbClr val="339933"/>
                </a:solidFill>
              </a:rPr>
              <a:t>“</a:t>
            </a:r>
            <a:r>
              <a:rPr lang="en-US" altLang="ja-JP" smtClean="0">
                <a:solidFill>
                  <a:srgbClr val="339933"/>
                </a:solidFill>
              </a:rPr>
              <a:t>rules</a:t>
            </a:r>
            <a:r>
              <a:rPr lang="ja-JP" altLang="en-US" smtClean="0">
                <a:solidFill>
                  <a:srgbClr val="339933"/>
                </a:solidFill>
              </a:rPr>
              <a:t>”</a:t>
            </a:r>
            <a:r>
              <a:rPr lang="en-US" altLang="ja-JP" smtClean="0">
                <a:solidFill>
                  <a:srgbClr val="339933"/>
                </a:solidFill>
              </a:rPr>
              <a:t> for constructing and understanding documents</a:t>
            </a:r>
          </a:p>
          <a:p>
            <a:endParaRPr lang="en-US" smtClean="0"/>
          </a:p>
          <a:p>
            <a:r>
              <a:rPr lang="en-US" smtClean="0"/>
              <a:t>It is </a:t>
            </a:r>
            <a:r>
              <a:rPr lang="en-US" b="1" smtClean="0"/>
              <a:t>not required</a:t>
            </a:r>
            <a:r>
              <a:rPr lang="en-US" smtClean="0"/>
              <a:t>, but </a:t>
            </a:r>
            <a:r>
              <a:rPr lang="en-US" smtClean="0">
                <a:solidFill>
                  <a:srgbClr val="339933"/>
                </a:solidFill>
              </a:rPr>
              <a:t>when trying to establish a document sharing standard, should be included</a:t>
            </a:r>
            <a:endParaRPr lang="en-US" smtClean="0"/>
          </a:p>
          <a:p>
            <a:pPr lvl="1"/>
            <a:r>
              <a:rPr lang="en-US" smtClean="0"/>
              <a:t>So documents can be parsed in a consistent way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70660">
                                            <p:txEl>
                                              <p:pRg st="2" end="2"/>
                                            </p:txEl>
                                          </p:spTgt>
                                        </p:tgtEl>
                                        <p:attrNameLst>
                                          <p:attrName>style.visibility</p:attrName>
                                        </p:attrNameLst>
                                      </p:cBhvr>
                                      <p:to>
                                        <p:strVal val="visible"/>
                                      </p:to>
                                    </p:set>
                                    <p:animEffect transition="in" filter="wipe(down)">
                                      <p:cBhvr>
                                        <p:cTn id="7" dur="580">
                                          <p:stCondLst>
                                            <p:cond delay="0"/>
                                          </p:stCondLst>
                                        </p:cTn>
                                        <p:tgtEl>
                                          <p:spTgt spid="70660">
                                            <p:txEl>
                                              <p:pRg st="2" end="2"/>
                                            </p:txEl>
                                          </p:spTgt>
                                        </p:tgtEl>
                                      </p:cBhvr>
                                    </p:animEffect>
                                    <p:anim calcmode="lin" valueType="num">
                                      <p:cBhvr>
                                        <p:cTn id="8" dur="1822" tmFilter="0,0; 0.14,0.36; 0.43,0.73; 0.71,0.91; 1.0,1.0">
                                          <p:stCondLst>
                                            <p:cond delay="0"/>
                                          </p:stCondLst>
                                        </p:cTn>
                                        <p:tgtEl>
                                          <p:spTgt spid="70660">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0660">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0660">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0660">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0660">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0660">
                                            <p:txEl>
                                              <p:pRg st="2" end="2"/>
                                            </p:txEl>
                                          </p:spTgt>
                                        </p:tgtEl>
                                      </p:cBhvr>
                                      <p:to x="100000" y="60000"/>
                                    </p:animScale>
                                    <p:animScale>
                                      <p:cBhvr>
                                        <p:cTn id="14" dur="166" decel="50000">
                                          <p:stCondLst>
                                            <p:cond delay="676"/>
                                          </p:stCondLst>
                                        </p:cTn>
                                        <p:tgtEl>
                                          <p:spTgt spid="70660">
                                            <p:txEl>
                                              <p:pRg st="2" end="2"/>
                                            </p:txEl>
                                          </p:spTgt>
                                        </p:tgtEl>
                                      </p:cBhvr>
                                      <p:to x="100000" y="100000"/>
                                    </p:animScale>
                                    <p:animScale>
                                      <p:cBhvr>
                                        <p:cTn id="15" dur="26">
                                          <p:stCondLst>
                                            <p:cond delay="1312"/>
                                          </p:stCondLst>
                                        </p:cTn>
                                        <p:tgtEl>
                                          <p:spTgt spid="70660">
                                            <p:txEl>
                                              <p:pRg st="2" end="2"/>
                                            </p:txEl>
                                          </p:spTgt>
                                        </p:tgtEl>
                                      </p:cBhvr>
                                      <p:to x="100000" y="80000"/>
                                    </p:animScale>
                                    <p:animScale>
                                      <p:cBhvr>
                                        <p:cTn id="16" dur="166" decel="50000">
                                          <p:stCondLst>
                                            <p:cond delay="1338"/>
                                          </p:stCondLst>
                                        </p:cTn>
                                        <p:tgtEl>
                                          <p:spTgt spid="70660">
                                            <p:txEl>
                                              <p:pRg st="2" end="2"/>
                                            </p:txEl>
                                          </p:spTgt>
                                        </p:tgtEl>
                                      </p:cBhvr>
                                      <p:to x="100000" y="100000"/>
                                    </p:animScale>
                                    <p:animScale>
                                      <p:cBhvr>
                                        <p:cTn id="17" dur="26">
                                          <p:stCondLst>
                                            <p:cond delay="1642"/>
                                          </p:stCondLst>
                                        </p:cTn>
                                        <p:tgtEl>
                                          <p:spTgt spid="70660">
                                            <p:txEl>
                                              <p:pRg st="2" end="2"/>
                                            </p:txEl>
                                          </p:spTgt>
                                        </p:tgtEl>
                                      </p:cBhvr>
                                      <p:to x="100000" y="90000"/>
                                    </p:animScale>
                                    <p:animScale>
                                      <p:cBhvr>
                                        <p:cTn id="18" dur="166" decel="50000">
                                          <p:stCondLst>
                                            <p:cond delay="1668"/>
                                          </p:stCondLst>
                                        </p:cTn>
                                        <p:tgtEl>
                                          <p:spTgt spid="70660">
                                            <p:txEl>
                                              <p:pRg st="2" end="2"/>
                                            </p:txEl>
                                          </p:spTgt>
                                        </p:tgtEl>
                                      </p:cBhvr>
                                      <p:to x="100000" y="100000"/>
                                    </p:animScale>
                                    <p:animScale>
                                      <p:cBhvr>
                                        <p:cTn id="19" dur="26">
                                          <p:stCondLst>
                                            <p:cond delay="1808"/>
                                          </p:stCondLst>
                                        </p:cTn>
                                        <p:tgtEl>
                                          <p:spTgt spid="70660">
                                            <p:txEl>
                                              <p:pRg st="2" end="2"/>
                                            </p:txEl>
                                          </p:spTgt>
                                        </p:tgtEl>
                                      </p:cBhvr>
                                      <p:to x="100000" y="95000"/>
                                    </p:animScale>
                                    <p:animScale>
                                      <p:cBhvr>
                                        <p:cTn id="20" dur="166" decel="50000">
                                          <p:stCondLst>
                                            <p:cond delay="1834"/>
                                          </p:stCondLst>
                                        </p:cTn>
                                        <p:tgtEl>
                                          <p:spTgt spid="70660">
                                            <p:txEl>
                                              <p:pRg st="2" end="2"/>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70660">
                                            <p:txEl>
                                              <p:pRg st="3" end="3"/>
                                            </p:txEl>
                                          </p:spTgt>
                                        </p:tgtEl>
                                        <p:attrNameLst>
                                          <p:attrName>style.visibility</p:attrName>
                                        </p:attrNameLst>
                                      </p:cBhvr>
                                      <p:to>
                                        <p:strVal val="visible"/>
                                      </p:to>
                                    </p:set>
                                    <p:animEffect transition="in" filter="wipe(down)">
                                      <p:cBhvr>
                                        <p:cTn id="25" dur="580">
                                          <p:stCondLst>
                                            <p:cond delay="0"/>
                                          </p:stCondLst>
                                        </p:cTn>
                                        <p:tgtEl>
                                          <p:spTgt spid="70660">
                                            <p:txEl>
                                              <p:pRg st="3" end="3"/>
                                            </p:txEl>
                                          </p:spTgt>
                                        </p:tgtEl>
                                      </p:cBhvr>
                                    </p:animEffect>
                                    <p:anim calcmode="lin" valueType="num">
                                      <p:cBhvr>
                                        <p:cTn id="26" dur="1822" tmFilter="0,0; 0.14,0.36; 0.43,0.73; 0.71,0.91; 1.0,1.0">
                                          <p:stCondLst>
                                            <p:cond delay="0"/>
                                          </p:stCondLst>
                                        </p:cTn>
                                        <p:tgtEl>
                                          <p:spTgt spid="70660">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0660">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0660">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0660">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0660">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70660">
                                            <p:txEl>
                                              <p:pRg st="3" end="3"/>
                                            </p:txEl>
                                          </p:spTgt>
                                        </p:tgtEl>
                                      </p:cBhvr>
                                      <p:to x="100000" y="60000"/>
                                    </p:animScale>
                                    <p:animScale>
                                      <p:cBhvr>
                                        <p:cTn id="32" dur="166" decel="50000">
                                          <p:stCondLst>
                                            <p:cond delay="676"/>
                                          </p:stCondLst>
                                        </p:cTn>
                                        <p:tgtEl>
                                          <p:spTgt spid="70660">
                                            <p:txEl>
                                              <p:pRg st="3" end="3"/>
                                            </p:txEl>
                                          </p:spTgt>
                                        </p:tgtEl>
                                      </p:cBhvr>
                                      <p:to x="100000" y="100000"/>
                                    </p:animScale>
                                    <p:animScale>
                                      <p:cBhvr>
                                        <p:cTn id="33" dur="26">
                                          <p:stCondLst>
                                            <p:cond delay="1312"/>
                                          </p:stCondLst>
                                        </p:cTn>
                                        <p:tgtEl>
                                          <p:spTgt spid="70660">
                                            <p:txEl>
                                              <p:pRg st="3" end="3"/>
                                            </p:txEl>
                                          </p:spTgt>
                                        </p:tgtEl>
                                      </p:cBhvr>
                                      <p:to x="100000" y="80000"/>
                                    </p:animScale>
                                    <p:animScale>
                                      <p:cBhvr>
                                        <p:cTn id="34" dur="166" decel="50000">
                                          <p:stCondLst>
                                            <p:cond delay="1338"/>
                                          </p:stCondLst>
                                        </p:cTn>
                                        <p:tgtEl>
                                          <p:spTgt spid="70660">
                                            <p:txEl>
                                              <p:pRg st="3" end="3"/>
                                            </p:txEl>
                                          </p:spTgt>
                                        </p:tgtEl>
                                      </p:cBhvr>
                                      <p:to x="100000" y="100000"/>
                                    </p:animScale>
                                    <p:animScale>
                                      <p:cBhvr>
                                        <p:cTn id="35" dur="26">
                                          <p:stCondLst>
                                            <p:cond delay="1642"/>
                                          </p:stCondLst>
                                        </p:cTn>
                                        <p:tgtEl>
                                          <p:spTgt spid="70660">
                                            <p:txEl>
                                              <p:pRg st="3" end="3"/>
                                            </p:txEl>
                                          </p:spTgt>
                                        </p:tgtEl>
                                      </p:cBhvr>
                                      <p:to x="100000" y="90000"/>
                                    </p:animScale>
                                    <p:animScale>
                                      <p:cBhvr>
                                        <p:cTn id="36" dur="166" decel="50000">
                                          <p:stCondLst>
                                            <p:cond delay="1668"/>
                                          </p:stCondLst>
                                        </p:cTn>
                                        <p:tgtEl>
                                          <p:spTgt spid="70660">
                                            <p:txEl>
                                              <p:pRg st="3" end="3"/>
                                            </p:txEl>
                                          </p:spTgt>
                                        </p:tgtEl>
                                      </p:cBhvr>
                                      <p:to x="100000" y="100000"/>
                                    </p:animScale>
                                    <p:animScale>
                                      <p:cBhvr>
                                        <p:cTn id="37" dur="26">
                                          <p:stCondLst>
                                            <p:cond delay="1808"/>
                                          </p:stCondLst>
                                        </p:cTn>
                                        <p:tgtEl>
                                          <p:spTgt spid="70660">
                                            <p:txEl>
                                              <p:pRg st="3" end="3"/>
                                            </p:txEl>
                                          </p:spTgt>
                                        </p:tgtEl>
                                      </p:cBhvr>
                                      <p:to x="100000" y="95000"/>
                                    </p:animScale>
                                    <p:animScale>
                                      <p:cBhvr>
                                        <p:cTn id="38" dur="166" decel="50000">
                                          <p:stCondLst>
                                            <p:cond delay="1834"/>
                                          </p:stCondLst>
                                        </p:cTn>
                                        <p:tgtEl>
                                          <p:spTgt spid="70660">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What is Parsing?</a:t>
            </a:r>
            <a:endParaRPr lang="en-US" dirty="0"/>
          </a:p>
        </p:txBody>
      </p:sp>
      <p:sp>
        <p:nvSpPr>
          <p:cNvPr id="3" name="Content Placeholder 2"/>
          <p:cNvSpPr>
            <a:spLocks noGrp="1"/>
          </p:cNvSpPr>
          <p:nvPr>
            <p:ph idx="1"/>
          </p:nvPr>
        </p:nvSpPr>
        <p:spPr>
          <a:xfrm>
            <a:off x="457200" y="1066800"/>
            <a:ext cx="8458200" cy="5410200"/>
          </a:xfrm>
        </p:spPr>
        <p:txBody>
          <a:bodyPr>
            <a:normAutofit fontScale="70000" lnSpcReduction="20000"/>
          </a:bodyPr>
          <a:lstStyle/>
          <a:p>
            <a:pPr algn="just"/>
            <a:r>
              <a:rPr lang="en-US" dirty="0" smtClean="0"/>
              <a:t>Parsing is the act of splitting up information into its component parts    e.g. schools used to teach this in language classes.</a:t>
            </a:r>
          </a:p>
          <a:p>
            <a:pPr algn="just"/>
            <a:r>
              <a:rPr lang="en-US" dirty="0" smtClean="0"/>
              <a:t>‘Mary feeds Spot’ parses as</a:t>
            </a:r>
          </a:p>
          <a:p>
            <a:pPr algn="just"/>
            <a:r>
              <a:rPr lang="en-US" dirty="0" smtClean="0"/>
              <a:t>Subject = Mary;</a:t>
            </a:r>
          </a:p>
          <a:p>
            <a:pPr algn="just"/>
            <a:r>
              <a:rPr lang="en-US" dirty="0" smtClean="0"/>
              <a:t>Verb = feeds;</a:t>
            </a:r>
          </a:p>
          <a:p>
            <a:pPr algn="just"/>
            <a:r>
              <a:rPr lang="en-US" dirty="0" smtClean="0"/>
              <a:t>Object = Spot.</a:t>
            </a:r>
          </a:p>
          <a:p>
            <a:pPr algn="just"/>
            <a:r>
              <a:rPr lang="en-US" dirty="0" smtClean="0"/>
              <a:t>In computing, a parser is a program (or a piece of code or API that you can reference inside your own programs) which analyses files to identify the component parts.</a:t>
            </a:r>
          </a:p>
          <a:p>
            <a:pPr algn="just"/>
            <a:r>
              <a:rPr lang="en-US" dirty="0" smtClean="0"/>
              <a:t> All applications that read input have a parser of some kind, otherwise they'd never be able to figure out what the information means.</a:t>
            </a:r>
          </a:p>
          <a:p>
            <a:pPr algn="just"/>
            <a:r>
              <a:rPr lang="en-US" dirty="0" smtClean="0"/>
              <a:t> Microsoft </a:t>
            </a:r>
            <a:r>
              <a:rPr lang="en-US" i="1" dirty="0" smtClean="0"/>
              <a:t>Word</a:t>
            </a:r>
            <a:r>
              <a:rPr lang="en-US" dirty="0" smtClean="0"/>
              <a:t> contains a parser which runs when you open a .doc file and checks that it can identify all the hidden codes</a:t>
            </a:r>
          </a:p>
          <a:p>
            <a:pPr algn="just"/>
            <a:r>
              <a:rPr lang="en-US" dirty="0" smtClean="0"/>
              <a:t> </a:t>
            </a:r>
            <a:r>
              <a:rPr lang="en-US" i="1" dirty="0" smtClean="0"/>
              <a:t>iCal</a:t>
            </a:r>
            <a:r>
              <a:rPr lang="en-US" dirty="0" smtClean="0"/>
              <a:t> and Google </a:t>
            </a:r>
            <a:r>
              <a:rPr lang="en-US" i="1" dirty="0" smtClean="0"/>
              <a:t>Calendar</a:t>
            </a:r>
            <a:r>
              <a:rPr lang="en-US" dirty="0" smtClean="0"/>
              <a:t> contain a parser which reads an .</a:t>
            </a:r>
            <a:r>
              <a:rPr lang="en-US" dirty="0" err="1" smtClean="0"/>
              <a:t>ical</a:t>
            </a:r>
            <a:r>
              <a:rPr lang="en-US" dirty="0" smtClean="0"/>
              <a:t> appointment attachment in your email, and works out what information is in it. Give them a corrupted file and you'll get an error message.</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Parsing</a:t>
            </a:r>
            <a:endParaRPr lang="en-US" dirty="0"/>
          </a:p>
        </p:txBody>
      </p:sp>
      <p:sp>
        <p:nvSpPr>
          <p:cNvPr id="3" name="Content Placeholder 2"/>
          <p:cNvSpPr>
            <a:spLocks noGrp="1"/>
          </p:cNvSpPr>
          <p:nvPr>
            <p:ph idx="1"/>
          </p:nvPr>
        </p:nvSpPr>
        <p:spPr>
          <a:xfrm>
            <a:off x="457200" y="1447800"/>
            <a:ext cx="8458200" cy="5410200"/>
          </a:xfrm>
        </p:spPr>
        <p:txBody>
          <a:bodyPr>
            <a:normAutofit fontScale="70000" lnSpcReduction="20000"/>
          </a:bodyPr>
          <a:lstStyle/>
          <a:p>
            <a:pPr algn="just"/>
            <a:r>
              <a:rPr lang="en-US" dirty="0" smtClean="0"/>
              <a:t>XML applications are just the same: they contain a parser which reads XML</a:t>
            </a:r>
          </a:p>
          <a:p>
            <a:pPr algn="just"/>
            <a:r>
              <a:rPr lang="en-US" dirty="0" smtClean="0"/>
              <a:t>It identifies the function of each the pieces of the document, and it then makes that information available in memory to the rest of the program.</a:t>
            </a:r>
          </a:p>
          <a:p>
            <a:pPr algn="just"/>
            <a:r>
              <a:rPr lang="en-US" dirty="0" smtClean="0"/>
              <a:t>While reading an XML file, a parser checks the syntax (pointy brackets, matching quotes, etc) and reports any violations (reportable errors).</a:t>
            </a:r>
          </a:p>
          <a:p>
            <a:pPr algn="just"/>
            <a:r>
              <a:rPr lang="en-US" dirty="0" smtClean="0"/>
              <a:t>The xml specification lists what these are.</a:t>
            </a:r>
          </a:p>
          <a:p>
            <a:pPr algn="just"/>
            <a:r>
              <a:rPr lang="en-US" dirty="0" smtClean="0"/>
              <a:t>Validation is another stage beyond parsing. </a:t>
            </a:r>
          </a:p>
          <a:p>
            <a:pPr algn="just"/>
            <a:r>
              <a:rPr lang="en-US" dirty="0" smtClean="0"/>
              <a:t>As the component parts of the program are identified, a validating parser can compare them with the pattern laid down by the DTD or Schema, to check that they conform.</a:t>
            </a:r>
          </a:p>
          <a:p>
            <a:pPr algn="just"/>
            <a:r>
              <a:rPr lang="en-US" dirty="0" smtClean="0"/>
              <a:t>In the process, default values and data types (if specified) can be added to the in-memory result of the validation that the validating parser gives to the application.</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Tree Structure</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8601" y="1828800"/>
            <a:ext cx="4592770" cy="48006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4572000" y="1828800"/>
            <a:ext cx="43434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XML Parsing Example</a:t>
            </a:r>
            <a:endParaRPr lang="en-US" dirty="0"/>
          </a:p>
        </p:txBody>
      </p:sp>
      <p:sp>
        <p:nvSpPr>
          <p:cNvPr id="3" name="Content Placeholder 2"/>
          <p:cNvSpPr>
            <a:spLocks noGrp="1"/>
          </p:cNvSpPr>
          <p:nvPr>
            <p:ph idx="1"/>
          </p:nvPr>
        </p:nvSpPr>
        <p:spPr>
          <a:xfrm>
            <a:off x="457200" y="1295400"/>
            <a:ext cx="8305800" cy="5257800"/>
          </a:xfrm>
        </p:spPr>
        <p:txBody>
          <a:bodyPr>
            <a:normAutofit fontScale="85000" lnSpcReduction="10000"/>
          </a:bodyPr>
          <a:lstStyle/>
          <a:p>
            <a:pPr algn="just"/>
            <a:r>
              <a:rPr lang="en-US" dirty="0" smtClean="0"/>
              <a:t>All major browsers have a built-in XML parser to access and manipulate XML.</a:t>
            </a:r>
          </a:p>
          <a:p>
            <a:pPr algn="just"/>
            <a:r>
              <a:rPr lang="en-US" dirty="0" smtClean="0"/>
              <a:t>The XML DOM defines the properties and methods for accessing and editing XML.</a:t>
            </a:r>
          </a:p>
          <a:p>
            <a:pPr algn="just"/>
            <a:r>
              <a:rPr lang="en-US" dirty="0" smtClean="0"/>
              <a:t>However, before an XML document can be accessed, it must be loaded into an XML DOM object.</a:t>
            </a:r>
          </a:p>
          <a:p>
            <a:pPr algn="just"/>
            <a:r>
              <a:rPr lang="en-US" dirty="0" smtClean="0"/>
              <a:t>All modern browsers have a built-in XML parser that can convert text into an XML DOM object.</a:t>
            </a:r>
          </a:p>
          <a:p>
            <a:pPr algn="just"/>
            <a:r>
              <a:rPr lang="en-US" b="1" dirty="0" smtClean="0"/>
              <a:t>Parsing a Text String</a:t>
            </a:r>
          </a:p>
          <a:p>
            <a:pPr algn="just"/>
            <a:r>
              <a:rPr lang="en-US" dirty="0" smtClean="0"/>
              <a:t>This example parses a text string into an XML DOM object, and extracts the info from it with JavaScript: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August 2006	</a:t>
            </a:r>
          </a:p>
        </p:txBody>
      </p:sp>
      <p:sp>
        <p:nvSpPr>
          <p:cNvPr id="6" name="Slide Number Placeholder 5"/>
          <p:cNvSpPr>
            <a:spLocks noGrp="1"/>
          </p:cNvSpPr>
          <p:nvPr>
            <p:ph type="sldNum" sz="quarter" idx="12"/>
          </p:nvPr>
        </p:nvSpPr>
        <p:spPr/>
        <p:txBody>
          <a:bodyPr/>
          <a:lstStyle/>
          <a:p>
            <a:fld id="{BA1BEA62-876A-4807-BAFC-82AAFE6C0852}" type="slidenum">
              <a:rPr lang="en-US"/>
              <a:pPr/>
              <a:t>7</a:t>
            </a:fld>
            <a:endParaRPr lang="en-US"/>
          </a:p>
        </p:txBody>
      </p:sp>
      <p:sp>
        <p:nvSpPr>
          <p:cNvPr id="33794" name="Rectangle 2"/>
          <p:cNvSpPr>
            <a:spLocks noGrp="1" noChangeArrowheads="1"/>
          </p:cNvSpPr>
          <p:nvPr>
            <p:ph type="title"/>
          </p:nvPr>
        </p:nvSpPr>
        <p:spPr/>
        <p:txBody>
          <a:bodyPr/>
          <a:lstStyle/>
          <a:p>
            <a:r>
              <a:rPr lang="en-US"/>
              <a:t>Benefits of XML</a:t>
            </a:r>
          </a:p>
        </p:txBody>
      </p:sp>
      <p:sp>
        <p:nvSpPr>
          <p:cNvPr id="33795" name="Rectangle 3"/>
          <p:cNvSpPr>
            <a:spLocks noGrp="1" noChangeArrowheads="1"/>
          </p:cNvSpPr>
          <p:nvPr>
            <p:ph type="body" idx="1"/>
          </p:nvPr>
        </p:nvSpPr>
        <p:spPr/>
        <p:txBody>
          <a:bodyPr/>
          <a:lstStyle/>
          <a:p>
            <a:pPr>
              <a:lnSpc>
                <a:spcPct val="90000"/>
              </a:lnSpc>
            </a:pPr>
            <a:r>
              <a:rPr lang="en-US" sz="1800" dirty="0"/>
              <a:t>XML:</a:t>
            </a:r>
          </a:p>
          <a:p>
            <a:pPr lvl="1">
              <a:lnSpc>
                <a:spcPct val="90000"/>
              </a:lnSpc>
            </a:pPr>
            <a:r>
              <a:rPr lang="en-US" sz="1600" dirty="0"/>
              <a:t>Allows data to be self-describing</a:t>
            </a:r>
            <a:br>
              <a:rPr lang="en-US" sz="1600" dirty="0"/>
            </a:br>
            <a:endParaRPr lang="en-US" sz="1600" dirty="0"/>
          </a:p>
          <a:p>
            <a:pPr lvl="1">
              <a:lnSpc>
                <a:spcPct val="90000"/>
              </a:lnSpc>
            </a:pPr>
            <a:r>
              <a:rPr lang="en-US" sz="1600" dirty="0"/>
              <a:t>Allows an author to create rules for the content an element can contain</a:t>
            </a:r>
            <a:br>
              <a:rPr lang="en-US" sz="1600" dirty="0"/>
            </a:br>
            <a:endParaRPr lang="en-US" sz="1600" dirty="0"/>
          </a:p>
          <a:p>
            <a:pPr lvl="1">
              <a:lnSpc>
                <a:spcPct val="90000"/>
              </a:lnSpc>
            </a:pPr>
            <a:r>
              <a:rPr lang="en-US" sz="1600" dirty="0"/>
              <a:t>Languages can be developed for industry-specific or company-specific needs</a:t>
            </a:r>
            <a:br>
              <a:rPr lang="en-US" sz="1600" dirty="0"/>
            </a:br>
            <a:endParaRPr lang="en-US" sz="1600" dirty="0"/>
          </a:p>
          <a:p>
            <a:pPr lvl="1">
              <a:lnSpc>
                <a:spcPct val="90000"/>
              </a:lnSpc>
            </a:pPr>
            <a:r>
              <a:rPr lang="en-US" sz="1600" dirty="0"/>
              <a:t>Elements describe the data, not the format</a:t>
            </a:r>
            <a:br>
              <a:rPr lang="en-US" sz="1600" dirty="0"/>
            </a:br>
            <a:endParaRPr lang="en-US" sz="1600" dirty="0"/>
          </a:p>
          <a:p>
            <a:pPr lvl="1">
              <a:lnSpc>
                <a:spcPct val="90000"/>
              </a:lnSpc>
            </a:pPr>
            <a:r>
              <a:rPr lang="en-US" sz="1600" dirty="0"/>
              <a:t>Provides extensive linking functionality</a:t>
            </a:r>
            <a:br>
              <a:rPr lang="en-US" sz="1600" dirty="0"/>
            </a:br>
            <a:endParaRPr lang="en-US" sz="1600" dirty="0"/>
          </a:p>
          <a:p>
            <a:pPr lvl="1">
              <a:lnSpc>
                <a:spcPct val="90000"/>
              </a:lnSpc>
            </a:pPr>
            <a:r>
              <a:rPr lang="en-US" sz="1600" dirty="0"/>
              <a:t>Can be used to interchange data between two proprietary formats</a:t>
            </a:r>
            <a:br>
              <a:rPr lang="en-US" sz="1600" dirty="0"/>
            </a:br>
            <a:endParaRPr lang="en-US" sz="1600" dirty="0"/>
          </a:p>
          <a:p>
            <a:pPr lvl="1">
              <a:lnSpc>
                <a:spcPct val="90000"/>
              </a:lnSpc>
            </a:pPr>
            <a:r>
              <a:rPr lang="en-US" sz="1600" dirty="0"/>
              <a:t>Can be used to define standard syntax for many different languages</a:t>
            </a:r>
            <a:br>
              <a:rPr lang="en-US" sz="1600" dirty="0"/>
            </a:br>
            <a:endParaRPr lang="en-US" sz="1600" dirty="0"/>
          </a:p>
          <a:p>
            <a:pPr lvl="1">
              <a:lnSpc>
                <a:spcPct val="90000"/>
              </a:lnSpc>
            </a:pPr>
            <a:r>
              <a:rPr lang="en-US" sz="1600" dirty="0"/>
              <a:t>Contains robust searching capabilities</a:t>
            </a:r>
            <a:endParaRPr lang="en-US" sz="1800"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Parsing a Text String</a:t>
            </a:r>
            <a:br>
              <a:rPr lang="en-US" b="1" dirty="0" smtClean="0"/>
            </a:b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52400" y="914400"/>
            <a:ext cx="8707396"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a:t>
            </a:r>
            <a:endParaRPr lang="en-US" dirty="0"/>
          </a:p>
        </p:txBody>
      </p:sp>
      <p:sp>
        <p:nvSpPr>
          <p:cNvPr id="3" name="Content Placeholder 2"/>
          <p:cNvSpPr>
            <a:spLocks noGrp="1"/>
          </p:cNvSpPr>
          <p:nvPr>
            <p:ph idx="1"/>
          </p:nvPr>
        </p:nvSpPr>
        <p:spPr>
          <a:xfrm>
            <a:off x="457200" y="1600200"/>
            <a:ext cx="8458200" cy="4953000"/>
          </a:xfrm>
        </p:spPr>
        <p:txBody>
          <a:bodyPr>
            <a:normAutofit fontScale="62500" lnSpcReduction="20000"/>
          </a:bodyPr>
          <a:lstStyle/>
          <a:p>
            <a:pPr algn="just"/>
            <a:r>
              <a:rPr lang="en-US" b="1" dirty="0" smtClean="0"/>
              <a:t>Why SOAP?</a:t>
            </a:r>
          </a:p>
          <a:p>
            <a:pPr algn="just"/>
            <a:r>
              <a:rPr lang="en-US" dirty="0" smtClean="0"/>
              <a:t>It is important for web applications to be able to communicate over the Internet.</a:t>
            </a:r>
          </a:p>
          <a:p>
            <a:pPr algn="just"/>
            <a:r>
              <a:rPr lang="en-US" dirty="0" smtClean="0"/>
              <a:t>The best way to communicate between applications is over HTTP, because HTTP is supported by all Internet browsers and servers. SOAP was created to accomplish this.</a:t>
            </a:r>
          </a:p>
          <a:p>
            <a:pPr algn="just"/>
            <a:r>
              <a:rPr lang="en-US" dirty="0" smtClean="0"/>
              <a:t>SOAP provides a way to communicate between applications running on different operating systems, with different technologies and programming languages.</a:t>
            </a:r>
          </a:p>
          <a:p>
            <a:pPr algn="just"/>
            <a:r>
              <a:rPr lang="en-US" b="1" dirty="0" smtClean="0"/>
              <a:t>SOAP Building Blocks</a:t>
            </a:r>
          </a:p>
          <a:p>
            <a:pPr algn="just"/>
            <a:r>
              <a:rPr lang="en-US" dirty="0" smtClean="0"/>
              <a:t>A SOAP message is an ordinary XML document containing the following elements:</a:t>
            </a:r>
          </a:p>
          <a:p>
            <a:pPr algn="just"/>
            <a:r>
              <a:rPr lang="en-US" dirty="0" smtClean="0"/>
              <a:t>An Envelope element that identifies the XML document as a SOAP message</a:t>
            </a:r>
          </a:p>
          <a:p>
            <a:pPr algn="just"/>
            <a:r>
              <a:rPr lang="en-US" dirty="0" smtClean="0"/>
              <a:t>A Header element that contains header information</a:t>
            </a:r>
          </a:p>
          <a:p>
            <a:pPr algn="just"/>
            <a:r>
              <a:rPr lang="en-US" dirty="0" smtClean="0"/>
              <a:t>A Body element that contains call and response information</a:t>
            </a:r>
          </a:p>
          <a:p>
            <a:pPr algn="just"/>
            <a:r>
              <a:rPr lang="en-US" dirty="0" smtClean="0"/>
              <a:t>A Fault element containing errors and status information</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Syntax Rules</a:t>
            </a:r>
          </a:p>
          <a:p>
            <a:r>
              <a:rPr lang="en-US" dirty="0" smtClean="0"/>
              <a:t>Here are some important syntax rules:</a:t>
            </a:r>
          </a:p>
          <a:p>
            <a:r>
              <a:rPr lang="en-US" dirty="0" smtClean="0"/>
              <a:t>A SOAP message MUST be encoded using XML</a:t>
            </a:r>
          </a:p>
          <a:p>
            <a:r>
              <a:rPr lang="en-US" dirty="0" smtClean="0"/>
              <a:t>A SOAP message MUST use the SOAP Envelope namespace</a:t>
            </a:r>
          </a:p>
          <a:p>
            <a:r>
              <a:rPr lang="en-US" dirty="0" smtClean="0"/>
              <a:t>A SOAP message must NOT contain a DTD reference</a:t>
            </a:r>
          </a:p>
          <a:p>
            <a:r>
              <a:rPr lang="en-US" dirty="0" smtClean="0"/>
              <a:t>A SOAP message must NOT contain XML Processing Instructions</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24025" y="2091531"/>
            <a:ext cx="5695950" cy="35433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752475" y="1774031"/>
            <a:ext cx="7639050" cy="41783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Prolog</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1262316" y="1600200"/>
            <a:ext cx="6619367" cy="45259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August 2006	</a:t>
            </a:r>
          </a:p>
        </p:txBody>
      </p:sp>
      <p:sp>
        <p:nvSpPr>
          <p:cNvPr id="6" name="Slide Number Placeholder 5"/>
          <p:cNvSpPr>
            <a:spLocks noGrp="1"/>
          </p:cNvSpPr>
          <p:nvPr>
            <p:ph type="sldNum" sz="quarter" idx="12"/>
          </p:nvPr>
        </p:nvSpPr>
        <p:spPr/>
        <p:txBody>
          <a:bodyPr/>
          <a:lstStyle/>
          <a:p>
            <a:fld id="{882059D3-76B8-42EB-9348-F1ED0D6E378D}" type="slidenum">
              <a:rPr lang="en-US"/>
              <a:pPr/>
              <a:t>8</a:t>
            </a:fld>
            <a:endParaRPr lang="en-US"/>
          </a:p>
        </p:txBody>
      </p:sp>
      <p:sp>
        <p:nvSpPr>
          <p:cNvPr id="34818" name="Rectangle 2"/>
          <p:cNvSpPr>
            <a:spLocks noGrp="1" noChangeArrowheads="1"/>
          </p:cNvSpPr>
          <p:nvPr>
            <p:ph type="title"/>
          </p:nvPr>
        </p:nvSpPr>
        <p:spPr/>
        <p:txBody>
          <a:bodyPr/>
          <a:lstStyle/>
          <a:p>
            <a:r>
              <a:rPr lang="en-US"/>
              <a:t>Data vs. Presentation</a:t>
            </a:r>
          </a:p>
        </p:txBody>
      </p:sp>
      <p:sp>
        <p:nvSpPr>
          <p:cNvPr id="34819" name="Rectangle 3"/>
          <p:cNvSpPr>
            <a:spLocks noGrp="1" noChangeArrowheads="1"/>
          </p:cNvSpPr>
          <p:nvPr>
            <p:ph type="body" idx="1"/>
          </p:nvPr>
        </p:nvSpPr>
        <p:spPr/>
        <p:txBody>
          <a:bodyPr/>
          <a:lstStyle/>
          <a:p>
            <a:pPr>
              <a:lnSpc>
                <a:spcPct val="90000"/>
              </a:lnSpc>
            </a:pPr>
            <a:r>
              <a:rPr lang="en-US" sz="1800"/>
              <a:t>XML elements describe data properties</a:t>
            </a:r>
            <a:br>
              <a:rPr lang="en-US" sz="1800"/>
            </a:br>
            <a:endParaRPr lang="en-US" sz="1800"/>
          </a:p>
          <a:p>
            <a:pPr>
              <a:lnSpc>
                <a:spcPct val="90000"/>
              </a:lnSpc>
            </a:pPr>
            <a:r>
              <a:rPr lang="en-US" sz="1800"/>
              <a:t>HTML elements describe formatting properties</a:t>
            </a:r>
            <a:br>
              <a:rPr lang="en-US" sz="1800"/>
            </a:br>
            <a:endParaRPr lang="en-US" sz="1800"/>
          </a:p>
          <a:p>
            <a:pPr>
              <a:lnSpc>
                <a:spcPct val="90000"/>
              </a:lnSpc>
            </a:pPr>
            <a:r>
              <a:rPr lang="en-US" sz="1800"/>
              <a:t>XML elements can be formatted by using “style sheets”</a:t>
            </a:r>
            <a:br>
              <a:rPr lang="en-US" sz="1800"/>
            </a:br>
            <a:endParaRPr lang="en-US" sz="1800"/>
          </a:p>
          <a:p>
            <a:pPr>
              <a:lnSpc>
                <a:spcPct val="90000"/>
              </a:lnSpc>
            </a:pPr>
            <a:r>
              <a:rPr lang="en-US" sz="1800"/>
              <a:t>A style sheet is a set of instructions that describes how to format a document</a:t>
            </a:r>
            <a:br>
              <a:rPr lang="en-US" sz="1800"/>
            </a:br>
            <a:endParaRPr lang="en-US" sz="1800"/>
          </a:p>
          <a:p>
            <a:pPr>
              <a:lnSpc>
                <a:spcPct val="90000"/>
              </a:lnSpc>
            </a:pPr>
            <a:r>
              <a:rPr lang="en-US" sz="1800"/>
              <a:t>Many style sheets can be created to provide different presentations of a single document (ie – print vs. web page)</a:t>
            </a:r>
            <a:br>
              <a:rPr lang="en-US" sz="1800"/>
            </a:br>
            <a:endParaRPr lang="en-US" sz="1800"/>
          </a:p>
          <a:p>
            <a:pPr>
              <a:lnSpc>
                <a:spcPct val="90000"/>
              </a:lnSpc>
            </a:pPr>
            <a:r>
              <a:rPr lang="en-US" sz="1800"/>
              <a:t>A single style sheet can be used to provide formatting instructions for many XML documents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August 2006	</a:t>
            </a:r>
          </a:p>
        </p:txBody>
      </p:sp>
      <p:sp>
        <p:nvSpPr>
          <p:cNvPr id="6" name="Slide Number Placeholder 5"/>
          <p:cNvSpPr>
            <a:spLocks noGrp="1"/>
          </p:cNvSpPr>
          <p:nvPr>
            <p:ph type="sldNum" sz="quarter" idx="12"/>
          </p:nvPr>
        </p:nvSpPr>
        <p:spPr/>
        <p:txBody>
          <a:bodyPr/>
          <a:lstStyle/>
          <a:p>
            <a:fld id="{7A386714-A939-44F1-852D-D7723117774F}" type="slidenum">
              <a:rPr lang="en-US"/>
              <a:pPr/>
              <a:t>9</a:t>
            </a:fld>
            <a:endParaRPr lang="en-US"/>
          </a:p>
        </p:txBody>
      </p:sp>
      <p:sp>
        <p:nvSpPr>
          <p:cNvPr id="35842" name="Rectangle 2"/>
          <p:cNvSpPr>
            <a:spLocks noGrp="1" noChangeArrowheads="1"/>
          </p:cNvSpPr>
          <p:nvPr>
            <p:ph type="title"/>
          </p:nvPr>
        </p:nvSpPr>
        <p:spPr>
          <a:xfrm>
            <a:off x="457200" y="355998"/>
            <a:ext cx="8229600" cy="386953"/>
          </a:xfrm>
        </p:spPr>
        <p:txBody>
          <a:bodyPr/>
          <a:lstStyle/>
          <a:p>
            <a:r>
              <a:rPr lang="en-US" sz="1800"/>
              <a:t>Differences Between XML and HTML</a:t>
            </a:r>
          </a:p>
        </p:txBody>
      </p:sp>
      <p:sp>
        <p:nvSpPr>
          <p:cNvPr id="35843" name="Rectangle 3"/>
          <p:cNvSpPr>
            <a:spLocks noGrp="1" noChangeArrowheads="1"/>
          </p:cNvSpPr>
          <p:nvPr>
            <p:ph type="body" idx="1"/>
          </p:nvPr>
        </p:nvSpPr>
        <p:spPr/>
        <p:txBody>
          <a:bodyPr/>
          <a:lstStyle/>
          <a:p>
            <a:pPr>
              <a:lnSpc>
                <a:spcPct val="90000"/>
              </a:lnSpc>
            </a:pPr>
            <a:r>
              <a:rPr lang="en-US" sz="1800"/>
              <a:t>XML is not dependant on a single document type</a:t>
            </a:r>
            <a:br>
              <a:rPr lang="en-US" sz="1800"/>
            </a:br>
            <a:endParaRPr lang="en-US" sz="1800"/>
          </a:p>
          <a:p>
            <a:pPr>
              <a:lnSpc>
                <a:spcPct val="90000"/>
              </a:lnSpc>
            </a:pPr>
            <a:r>
              <a:rPr lang="en-US" sz="1800"/>
              <a:t>XML allows an author to create elements that best fit the data</a:t>
            </a:r>
            <a:br>
              <a:rPr lang="en-US" sz="1800"/>
            </a:br>
            <a:endParaRPr lang="en-US" sz="1800"/>
          </a:p>
          <a:p>
            <a:pPr>
              <a:lnSpc>
                <a:spcPct val="90000"/>
              </a:lnSpc>
            </a:pPr>
            <a:r>
              <a:rPr lang="en-US" sz="1800"/>
              <a:t>XML separates data from presentation</a:t>
            </a:r>
            <a:br>
              <a:rPr lang="en-US" sz="1800"/>
            </a:br>
            <a:endParaRPr lang="en-US" sz="1800"/>
          </a:p>
          <a:p>
            <a:pPr>
              <a:lnSpc>
                <a:spcPct val="90000"/>
              </a:lnSpc>
            </a:pPr>
            <a:r>
              <a:rPr lang="en-US" sz="1800"/>
              <a:t>XML is strict about syntax</a:t>
            </a:r>
            <a:br>
              <a:rPr lang="en-US" sz="1800"/>
            </a:br>
            <a:endParaRPr lang="en-US" sz="1800"/>
          </a:p>
          <a:p>
            <a:pPr>
              <a:lnSpc>
                <a:spcPct val="90000"/>
              </a:lnSpc>
            </a:pPr>
            <a:r>
              <a:rPr lang="en-US" sz="1800"/>
              <a:t>XML tags are case-sensitive</a:t>
            </a:r>
            <a:br>
              <a:rPr lang="en-US" sz="1800"/>
            </a:br>
            <a:endParaRPr lang="en-US" sz="1800"/>
          </a:p>
          <a:p>
            <a:pPr>
              <a:lnSpc>
                <a:spcPct val="90000"/>
              </a:lnSpc>
            </a:pPr>
            <a:r>
              <a:rPr lang="en-US" sz="1800"/>
              <a:t>XML documents can be used with many different clients, not just web browsers</a:t>
            </a:r>
            <a:br>
              <a:rPr lang="en-US" sz="1800"/>
            </a:br>
            <a:endParaRPr lang="en-US" sz="1800"/>
          </a:p>
          <a:p>
            <a:pPr>
              <a:lnSpc>
                <a:spcPct val="90000"/>
              </a:lnSpc>
            </a:pPr>
            <a:r>
              <a:rPr lang="en-US" sz="1800"/>
              <a:t>XML documents require style sheets for their formatting information</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46CEF139A574A9B083C57F3B11932" ma:contentTypeVersion="13" ma:contentTypeDescription="Create a new document." ma:contentTypeScope="" ma:versionID="73121225bf3cc5230d4cb0466c03a849">
  <xsd:schema xmlns:xsd="http://www.w3.org/2001/XMLSchema" xmlns:xs="http://www.w3.org/2001/XMLSchema" xmlns:p="http://schemas.microsoft.com/office/2006/metadata/properties" xmlns:ns2="147cfbcc-6963-49a1-8878-0efa28665213" xmlns:ns3="08d94fdf-b342-4279-8130-62ef4a5bfb49" targetNamespace="http://schemas.microsoft.com/office/2006/metadata/properties" ma:root="true" ma:fieldsID="a8fcfc4669ef8662207f6d7f1c9f3f35" ns2:_="" ns3:_="">
    <xsd:import namespace="147cfbcc-6963-49a1-8878-0efa28665213"/>
    <xsd:import namespace="08d94fdf-b342-4279-8130-62ef4a5bfb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cfbcc-6963-49a1-8878-0efa28665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d94fdf-b342-4279-8130-62ef4a5bfb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9DD0EE-3F93-4571-B26F-27383283F8F6}"/>
</file>

<file path=customXml/itemProps2.xml><?xml version="1.0" encoding="utf-8"?>
<ds:datastoreItem xmlns:ds="http://schemas.openxmlformats.org/officeDocument/2006/customXml" ds:itemID="{DFBF09BB-276B-43C3-AA1D-0AACC2200900}"/>
</file>

<file path=customXml/itemProps3.xml><?xml version="1.0" encoding="utf-8"?>
<ds:datastoreItem xmlns:ds="http://schemas.openxmlformats.org/officeDocument/2006/customXml" ds:itemID="{3BC33C60-9FD7-49FD-91F3-06594092C6A1}"/>
</file>

<file path=docProps/app.xml><?xml version="1.0" encoding="utf-8"?>
<Properties xmlns="http://schemas.openxmlformats.org/officeDocument/2006/extended-properties" xmlns:vt="http://schemas.openxmlformats.org/officeDocument/2006/docPropsVTypes">
  <TotalTime>84</TotalTime>
  <Words>3645</Words>
  <Application>Microsoft Office PowerPoint</Application>
  <PresentationFormat>On-screen Show (4:3)</PresentationFormat>
  <Paragraphs>691</Paragraphs>
  <Slides>75</Slides>
  <Notes>10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XML</vt:lpstr>
      <vt:lpstr>What is XML?</vt:lpstr>
      <vt:lpstr>Markup Language Fundamentals</vt:lpstr>
      <vt:lpstr>The Beginning:SGML</vt:lpstr>
      <vt:lpstr>HTML</vt:lpstr>
      <vt:lpstr>The Need for XML </vt:lpstr>
      <vt:lpstr>Benefits of XML</vt:lpstr>
      <vt:lpstr>Data vs. Presentation</vt:lpstr>
      <vt:lpstr>Differences Between XML and HTML</vt:lpstr>
      <vt:lpstr>XHTML: The Best of Both Worlds</vt:lpstr>
      <vt:lpstr>XML Document Example</vt:lpstr>
      <vt:lpstr>XML Document Example</vt:lpstr>
      <vt:lpstr>XML Element Structure</vt:lpstr>
      <vt:lpstr>XML Goals</vt:lpstr>
      <vt:lpstr>XML Goals </vt:lpstr>
      <vt:lpstr>XML Elements</vt:lpstr>
      <vt:lpstr>Element Examples</vt:lpstr>
      <vt:lpstr>Element Examples</vt:lpstr>
      <vt:lpstr>Root element</vt:lpstr>
      <vt:lpstr>Elements are containers</vt:lpstr>
      <vt:lpstr>XML Attributes</vt:lpstr>
      <vt:lpstr>XML Attributes</vt:lpstr>
      <vt:lpstr>XML Attributes</vt:lpstr>
      <vt:lpstr>Well-Formed XML</vt:lpstr>
      <vt:lpstr>Well-Formed XML</vt:lpstr>
      <vt:lpstr>Well-Formed XML</vt:lpstr>
      <vt:lpstr>Well-Formed XML</vt:lpstr>
      <vt:lpstr>XML DTD</vt:lpstr>
      <vt:lpstr>DTD Example</vt:lpstr>
      <vt:lpstr>XML Schema</vt:lpstr>
      <vt:lpstr>XML Schema</vt:lpstr>
      <vt:lpstr>XML Query Languages</vt:lpstr>
      <vt:lpstr>XQuery</vt:lpstr>
      <vt:lpstr>XPath Example</vt:lpstr>
      <vt:lpstr>Examples</vt:lpstr>
      <vt:lpstr>XML Tree Structure</vt:lpstr>
      <vt:lpstr>XML Parsing Example</vt:lpstr>
      <vt:lpstr>What is SAX? </vt:lpstr>
      <vt:lpstr>What's a DOM?</vt:lpstr>
      <vt:lpstr>Syntax and Structure Components of an XML Document</vt:lpstr>
      <vt:lpstr>Syntax and Structure Components of an XML Document</vt:lpstr>
      <vt:lpstr>Syntax and Structure Rules For Well-Formed XML</vt:lpstr>
      <vt:lpstr>Syntax and Structure An XML Document</vt:lpstr>
      <vt:lpstr>Syntax and Structure  Namespaces: Overview</vt:lpstr>
      <vt:lpstr>Syntax and Structure  Namespaces: Declaration</vt:lpstr>
      <vt:lpstr>Syntax and Structure  Namespaces: Examples</vt:lpstr>
      <vt:lpstr>Syntax and Structure  Namespaces: Default Namespace</vt:lpstr>
      <vt:lpstr>Syntax and Structure  Namespaces: Scope</vt:lpstr>
      <vt:lpstr>The XML ‘Alphabet Soup’</vt:lpstr>
      <vt:lpstr>The XML ‘Alphabet Soup’</vt:lpstr>
      <vt:lpstr> Schemas</vt:lpstr>
      <vt:lpstr>Schemas :Purpose</vt:lpstr>
      <vt:lpstr>Schemas: DTD Example</vt:lpstr>
      <vt:lpstr>Schemas: XSD Example</vt:lpstr>
      <vt:lpstr>Schemas: XSD Example</vt:lpstr>
      <vt:lpstr>Schemas: Why You Should Use XSD</vt:lpstr>
      <vt:lpstr>Transformations: XSL</vt:lpstr>
      <vt:lpstr>Transformations: Overview</vt:lpstr>
      <vt:lpstr>Transformations: XSLT</vt:lpstr>
      <vt:lpstr>XML as a Meta-Language</vt:lpstr>
      <vt:lpstr>Why Document Models?</vt:lpstr>
      <vt:lpstr>Why Document Models?</vt:lpstr>
      <vt:lpstr>Document Model</vt:lpstr>
      <vt:lpstr>Example Capabilities</vt:lpstr>
      <vt:lpstr>Document Model</vt:lpstr>
      <vt:lpstr>What is Parsing?</vt:lpstr>
      <vt:lpstr>XML Parsing</vt:lpstr>
      <vt:lpstr>XML Tree Structure</vt:lpstr>
      <vt:lpstr>XML Parsing Example</vt:lpstr>
      <vt:lpstr>Parsing a Text String </vt:lpstr>
      <vt:lpstr>SOAP </vt:lpstr>
      <vt:lpstr>SOAP</vt:lpstr>
      <vt:lpstr>SOAP</vt:lpstr>
      <vt:lpstr>SOAP</vt:lpstr>
      <vt:lpstr>XML Prolog</vt:lpstr>
    </vt:vector>
  </TitlesOfParts>
  <Company>iitm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ANAND</dc:creator>
  <cp:lastModifiedBy>ANAND</cp:lastModifiedBy>
  <cp:revision>7</cp:revision>
  <dcterms:created xsi:type="dcterms:W3CDTF">2021-07-06T12:14:57Z</dcterms:created>
  <dcterms:modified xsi:type="dcterms:W3CDTF">2021-07-07T05:51:17Z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0x01010002446CEF139A574A9B083C57F3B11932</vt:lpwstr>
  </property>
</Properties>
</file>