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5" r:id="rId9"/>
    <p:sldId id="262" r:id="rId10"/>
    <p:sldId id="266" r:id="rId11"/>
    <p:sldId id="263" r:id="rId12"/>
    <p:sldId id="267" r:id="rId13"/>
    <p:sldId id="268" r:id="rId14"/>
    <p:sldId id="270" r:id="rId15"/>
    <p:sldId id="269" r:id="rId16"/>
    <p:sldId id="271" r:id="rId17"/>
    <p:sldId id="272" r:id="rId18"/>
    <p:sldId id="273" r:id="rId19"/>
    <p:sldId id="274" r:id="rId20"/>
    <p:sldId id="275" r:id="rId21"/>
    <p:sldId id="278"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7189A6-8174-49E6-871A-D7042724188C}"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189A6-8174-49E6-871A-D7042724188C}"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189A6-8174-49E6-871A-D7042724188C}"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189A6-8174-49E6-871A-D7042724188C}"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7189A6-8174-49E6-871A-D7042724188C}"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7189A6-8174-49E6-871A-D7042724188C}"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7189A6-8174-49E6-871A-D7042724188C}" type="datetimeFigureOut">
              <a:rPr lang="en-US" smtClean="0"/>
              <a:pPr/>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7189A6-8174-49E6-871A-D7042724188C}" type="datetimeFigureOut">
              <a:rPr lang="en-US" smtClean="0"/>
              <a:pPr/>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189A6-8174-49E6-871A-D7042724188C}" type="datetimeFigureOut">
              <a:rPr lang="en-US" smtClean="0"/>
              <a:pPr/>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7189A6-8174-49E6-871A-D7042724188C}"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7189A6-8174-49E6-871A-D7042724188C}"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B182E-69A9-4A3E-80AA-CFC49E75E7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189A6-8174-49E6-871A-D7042724188C}" type="datetimeFigureOut">
              <a:rPr lang="en-US" smtClean="0"/>
              <a:pPr/>
              <a:t>7/6/2021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B182E-69A9-4A3E-80AA-CFC49E75E7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Cascading Style Sheets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ANAND\Pictures\external_style_sheet.jpg"/>
          <p:cNvPicPr>
            <a:picLocks noGrp="1" noChangeAspect="1" noChangeArrowheads="1"/>
          </p:cNvPicPr>
          <p:nvPr>
            <p:ph idx="1"/>
          </p:nvPr>
        </p:nvPicPr>
        <p:blipFill>
          <a:blip r:embed="rId2"/>
          <a:srcRect/>
          <a:stretch>
            <a:fillRect/>
          </a:stretch>
        </p:blipFill>
        <p:spPr bwMode="auto">
          <a:xfrm>
            <a:off x="755650" y="1752600"/>
            <a:ext cx="7632700" cy="3962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Imported Style Sheets</a:t>
            </a:r>
            <a:br>
              <a:rPr lang="en-US" b="1" dirty="0" smtClean="0"/>
            </a:br>
            <a:endParaRPr lang="en-US" dirty="0"/>
          </a:p>
        </p:txBody>
      </p:sp>
      <p:sp>
        <p:nvSpPr>
          <p:cNvPr id="3" name="Content Placeholder 2"/>
          <p:cNvSpPr>
            <a:spLocks noGrp="1"/>
          </p:cNvSpPr>
          <p:nvPr>
            <p:ph idx="1"/>
          </p:nvPr>
        </p:nvSpPr>
        <p:spPr>
          <a:xfrm>
            <a:off x="457200" y="990600"/>
            <a:ext cx="8382000" cy="5638800"/>
          </a:xfrm>
        </p:spPr>
        <p:txBody>
          <a:bodyPr>
            <a:normAutofit fontScale="85000" lnSpcReduction="10000"/>
          </a:bodyPr>
          <a:lstStyle/>
          <a:p>
            <a:pPr algn="just"/>
            <a:r>
              <a:rPr lang="en-US" b="1" dirty="0" smtClean="0"/>
              <a:t>Imported Style Sheets</a:t>
            </a:r>
            <a:r>
              <a:rPr lang="en-US" dirty="0" smtClean="0"/>
              <a:t> allow us to import style rules from other style sheets. To import CSS rules we have to use @import before all the rules in a style sheet.</a:t>
            </a:r>
          </a:p>
          <a:p>
            <a:pPr algn="just"/>
            <a:r>
              <a:rPr lang="en-US" b="1" dirty="0" smtClean="0"/>
              <a:t>Syntax:</a:t>
            </a:r>
            <a:endParaRPr lang="en-US" dirty="0" smtClean="0"/>
          </a:p>
          <a:p>
            <a:pPr algn="just"/>
            <a:r>
              <a:rPr lang="en-US" dirty="0" smtClean="0"/>
              <a:t>&lt;head&gt;&lt;title&gt; Title Information &lt;/title&gt; &lt;style type=”text/</a:t>
            </a:r>
            <a:r>
              <a:rPr lang="en-US" dirty="0" err="1" smtClean="0"/>
              <a:t>css</a:t>
            </a:r>
            <a:r>
              <a:rPr lang="en-US" dirty="0" smtClean="0"/>
              <a:t>”&gt; @import URL (</a:t>
            </a:r>
            <a:r>
              <a:rPr lang="en-US" dirty="0" err="1" smtClean="0"/>
              <a:t>cssfilepath</a:t>
            </a:r>
            <a:r>
              <a:rPr lang="en-US" dirty="0" smtClean="0"/>
              <a:t>) … CSS rules… &lt;/style&gt; &lt;/head&gt; </a:t>
            </a:r>
          </a:p>
          <a:p>
            <a:pPr algn="just"/>
            <a:r>
              <a:rPr lang="en-US" dirty="0" smtClean="0"/>
              <a:t>Let’s consider the following example using Inline Style Sheets:</a:t>
            </a:r>
          </a:p>
          <a:p>
            <a:pPr algn="just"/>
            <a:r>
              <a:rPr lang="en-US" dirty="0" smtClean="0"/>
              <a:t>&lt;html&gt; &lt;head&gt; &lt;title&gt; External Style Sheets Demo &lt;/title&gt; &lt;style&gt; @import </a:t>
            </a:r>
            <a:r>
              <a:rPr lang="en-US" dirty="0" err="1" smtClean="0"/>
              <a:t>url</a:t>
            </a:r>
            <a:r>
              <a:rPr lang="en-US" dirty="0" smtClean="0"/>
              <a:t>(external.css); &lt;/style&gt; &lt;/head&gt; &lt;body&gt; &lt;h1&gt; External Style Sheets&lt;/h1&gt; &lt;p&gt;External Style Sheets are the separate .</a:t>
            </a:r>
            <a:r>
              <a:rPr lang="en-US" dirty="0" err="1" smtClean="0"/>
              <a:t>css</a:t>
            </a:r>
            <a:r>
              <a:rPr lang="en-US" dirty="0" smtClean="0"/>
              <a:t> files that contain the CSS rules.&lt;/p&gt; &lt;/body&gt; &lt;/html&gt;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ANAND\Pictures\imported_style_sheet.jpg"/>
          <p:cNvPicPr>
            <a:picLocks noGrp="1" noChangeAspect="1" noChangeArrowheads="1"/>
          </p:cNvPicPr>
          <p:nvPr>
            <p:ph idx="1"/>
          </p:nvPr>
        </p:nvPicPr>
        <p:blipFill>
          <a:blip r:embed="rId2"/>
          <a:srcRect/>
          <a:stretch>
            <a:fillRect/>
          </a:stretch>
        </p:blipFill>
        <p:spPr bwMode="auto">
          <a:xfrm>
            <a:off x="1295401" y="2286000"/>
            <a:ext cx="6138862" cy="3429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CSS </a:t>
            </a:r>
            <a:r>
              <a:rPr lang="en-US" dirty="0" err="1" smtClean="0"/>
              <a:t>InTo</a:t>
            </a:r>
            <a:r>
              <a:rPr lang="en-US" dirty="0" smtClean="0"/>
              <a:t> Style Sheet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58800" y="1524000"/>
            <a:ext cx="8026400" cy="381873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CSS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981200"/>
            <a:ext cx="7410450" cy="1828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 y="4191000"/>
            <a:ext cx="7493000" cy="11620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CSS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447800"/>
            <a:ext cx="8001000" cy="3810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CSS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377950" y="2057400"/>
            <a:ext cx="6388100" cy="308213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CSS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14400" y="2209800"/>
            <a:ext cx="6962775" cy="2514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CSS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524000"/>
            <a:ext cx="8229600" cy="43433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CSS</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606425" y="2133600"/>
            <a:ext cx="7931150" cy="2895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CSS</a:t>
            </a:r>
            <a:r>
              <a:rPr lang="en-US" dirty="0" smtClean="0"/>
              <a:t> is acronym of </a:t>
            </a:r>
            <a:r>
              <a:rPr lang="en-US" b="1" dirty="0" smtClean="0"/>
              <a:t>Cascading Style Sheets.</a:t>
            </a:r>
            <a:r>
              <a:rPr lang="en-US" dirty="0" smtClean="0"/>
              <a:t> It helps to define the presentation of HTML elements as a separate file known as CSS file having </a:t>
            </a:r>
            <a:r>
              <a:rPr lang="en-US" b="1" dirty="0" smtClean="0"/>
              <a:t>.</a:t>
            </a:r>
            <a:r>
              <a:rPr lang="en-US" b="1" dirty="0" err="1" smtClean="0"/>
              <a:t>css</a:t>
            </a:r>
            <a:r>
              <a:rPr lang="en-US" dirty="0" smtClean="0"/>
              <a:t> extension. </a:t>
            </a:r>
          </a:p>
          <a:p>
            <a:pPr algn="just"/>
            <a:r>
              <a:rPr lang="en-US" dirty="0" smtClean="0"/>
              <a:t>CSS helps to change formatting of any HTML element by just making changes at one place. All changes made would be reflected automatically to all of the web pages of the website in which that element appeared.</a:t>
            </a:r>
          </a:p>
          <a:p>
            <a:pPr algn="just"/>
            <a:r>
              <a:rPr lang="en-US" b="1" dirty="0" smtClean="0"/>
              <a:t>CSS Rules</a:t>
            </a:r>
          </a:p>
          <a:p>
            <a:pPr algn="just"/>
            <a:r>
              <a:rPr lang="en-US" dirty="0" smtClean="0"/>
              <a:t>CSS Rules are the styles that we have to create in order to create style sheets. These rules define appearance of associated HTML element. The general form of CSS syntax is as follows:</a:t>
            </a:r>
          </a:p>
          <a:p>
            <a:pPr algn="just"/>
            <a:r>
              <a:rPr lang="en-US" dirty="0" smtClean="0"/>
              <a:t>Selector {property: value;}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CSS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457200" y="2133600"/>
            <a:ext cx="8305800" cy="3581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Style Sheets</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688612" y="1600200"/>
            <a:ext cx="7766776"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Style Sheets</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57199" y="1524000"/>
            <a:ext cx="8534401" cy="4419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 Points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Selector is HTML element to which CSS rule is applied.</a:t>
            </a:r>
          </a:p>
          <a:p>
            <a:pPr algn="just"/>
            <a:r>
              <a:rPr lang="en-US" dirty="0" smtClean="0"/>
              <a:t>Property specifies the attribute that you want to change corresponding to the selector.</a:t>
            </a:r>
          </a:p>
          <a:p>
            <a:pPr algn="just"/>
            <a:r>
              <a:rPr lang="en-US" dirty="0" smtClean="0"/>
              <a:t>Property can take specified value.</a:t>
            </a:r>
          </a:p>
          <a:p>
            <a:pPr algn="just"/>
            <a:r>
              <a:rPr lang="en-US" dirty="0" smtClean="0"/>
              <a:t>Property and Value are separated by a colon (:).</a:t>
            </a:r>
          </a:p>
          <a:p>
            <a:pPr algn="just"/>
            <a:r>
              <a:rPr lang="en-US" dirty="0" smtClean="0"/>
              <a:t>Each declaration is separated by semi colon (;).</a:t>
            </a:r>
          </a:p>
          <a:p>
            <a:pPr algn="just"/>
            <a:r>
              <a:rPr lang="en-US" dirty="0" smtClean="0"/>
              <a:t>Following are examples of CSS rules:</a:t>
            </a:r>
          </a:p>
          <a:p>
            <a:pPr algn="just"/>
            <a:r>
              <a:rPr lang="en-US" dirty="0" smtClean="0"/>
              <a:t>P { color : red;} h1 </a:t>
            </a:r>
            <a:r>
              <a:rPr lang="en-US" dirty="0" smtClean="0"/>
              <a:t>{color </a:t>
            </a:r>
            <a:r>
              <a:rPr lang="en-US" dirty="0" smtClean="0"/>
              <a:t>: green; font-style : italic } body { color : cyan; font-family : Arial; font- style : 16pt}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Embedding CSS into HTML</a:t>
            </a:r>
            <a:br>
              <a:rPr lang="en-US" b="1" dirty="0" smtClean="0"/>
            </a:br>
            <a:endParaRPr lang="en-US" dirty="0"/>
          </a:p>
        </p:txBody>
      </p:sp>
      <p:sp>
        <p:nvSpPr>
          <p:cNvPr id="3" name="Content Placeholder 2"/>
          <p:cNvSpPr>
            <a:spLocks noGrp="1"/>
          </p:cNvSpPr>
          <p:nvPr>
            <p:ph idx="1"/>
          </p:nvPr>
        </p:nvSpPr>
        <p:spPr/>
        <p:txBody>
          <a:bodyPr/>
          <a:lstStyle/>
          <a:p>
            <a:r>
              <a:rPr lang="en-US" dirty="0" smtClean="0"/>
              <a:t>Following are the four methods to add CSS to HTML documents.</a:t>
            </a:r>
          </a:p>
          <a:p>
            <a:r>
              <a:rPr lang="en-US" dirty="0" smtClean="0"/>
              <a:t>Inline Style Sheets</a:t>
            </a:r>
          </a:p>
          <a:p>
            <a:r>
              <a:rPr lang="en-US" dirty="0" smtClean="0"/>
              <a:t>Embedded Style Sheets</a:t>
            </a:r>
          </a:p>
          <a:p>
            <a:r>
              <a:rPr lang="en-US" dirty="0" smtClean="0"/>
              <a:t>External Style Sheets</a:t>
            </a:r>
          </a:p>
          <a:p>
            <a:r>
              <a:rPr lang="en-US" dirty="0" smtClean="0"/>
              <a:t>Imported Style Sheets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Inline Style Sheets</a:t>
            </a:r>
            <a:br>
              <a:rPr lang="en-US" b="1" dirty="0" smtClean="0"/>
            </a:br>
            <a:endParaRPr lang="en-US" dirty="0"/>
          </a:p>
        </p:txBody>
      </p:sp>
      <p:sp>
        <p:nvSpPr>
          <p:cNvPr id="3" name="Content Placeholder 2"/>
          <p:cNvSpPr>
            <a:spLocks noGrp="1"/>
          </p:cNvSpPr>
          <p:nvPr>
            <p:ph idx="1"/>
          </p:nvPr>
        </p:nvSpPr>
        <p:spPr>
          <a:xfrm>
            <a:off x="457200" y="1600200"/>
            <a:ext cx="8382000" cy="5257800"/>
          </a:xfrm>
        </p:spPr>
        <p:txBody>
          <a:bodyPr>
            <a:normAutofit fontScale="85000" lnSpcReduction="20000"/>
          </a:bodyPr>
          <a:lstStyle/>
          <a:p>
            <a:pPr algn="just"/>
            <a:r>
              <a:rPr lang="en-US" b="1" dirty="0" smtClean="0"/>
              <a:t>Inline Style Sheets</a:t>
            </a:r>
            <a:r>
              <a:rPr lang="en-US" dirty="0" smtClean="0"/>
              <a:t> are included with HTML element i.e. they are placed inline with the element. To add inline CSS, we have to declare style attribute which can contain any CSS property.</a:t>
            </a:r>
          </a:p>
          <a:p>
            <a:pPr algn="just"/>
            <a:r>
              <a:rPr lang="en-US" b="1" dirty="0" smtClean="0"/>
              <a:t>Syntax:</a:t>
            </a:r>
            <a:endParaRPr lang="en-US" dirty="0" smtClean="0"/>
          </a:p>
          <a:p>
            <a:pPr algn="just"/>
            <a:r>
              <a:rPr lang="en-US" dirty="0" smtClean="0"/>
              <a:t>&lt;</a:t>
            </a:r>
            <a:r>
              <a:rPr lang="en-US" dirty="0" err="1" smtClean="0"/>
              <a:t>Tagname</a:t>
            </a:r>
            <a:r>
              <a:rPr lang="en-US" dirty="0" smtClean="0"/>
              <a:t> STYLE = “ Declaration1 ; Declaration2 “&gt; …. &lt;/</a:t>
            </a:r>
            <a:r>
              <a:rPr lang="en-US" dirty="0" err="1" smtClean="0"/>
              <a:t>Tagname</a:t>
            </a:r>
            <a:r>
              <a:rPr lang="en-US" dirty="0" smtClean="0"/>
              <a:t>&gt; </a:t>
            </a:r>
          </a:p>
          <a:p>
            <a:pPr algn="just"/>
            <a:r>
              <a:rPr lang="en-US" dirty="0" smtClean="0"/>
              <a:t>Let’s consider the following example using Inline Style Sheets:</a:t>
            </a:r>
          </a:p>
          <a:p>
            <a:pPr algn="just"/>
            <a:r>
              <a:rPr lang="en-US" dirty="0" smtClean="0"/>
              <a:t>&lt;p style="color: blue; text-align: left; font-size: 15pt"&gt; Inline Style Sheets are included with HTML element i.e. they are placed inline with the element. To add inline CSS, we have to declare style attribute which can contain any CSS property. &lt;/p&gt;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ANAND\Pictures\inline_style_sheet.jpg"/>
          <p:cNvPicPr>
            <a:picLocks noGrp="1" noChangeAspect="1" noChangeArrowheads="1"/>
          </p:cNvPicPr>
          <p:nvPr>
            <p:ph idx="1"/>
          </p:nvPr>
        </p:nvPicPr>
        <p:blipFill>
          <a:blip r:embed="rId2"/>
          <a:srcRect/>
          <a:stretch>
            <a:fillRect/>
          </a:stretch>
        </p:blipFill>
        <p:spPr bwMode="auto">
          <a:xfrm>
            <a:off x="1295400" y="2057400"/>
            <a:ext cx="6324600" cy="2971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Embedded Style Sheets</a:t>
            </a:r>
            <a:br>
              <a:rPr lang="en-US" b="1" dirty="0" smtClean="0"/>
            </a:br>
            <a:endParaRPr lang="en-US" dirty="0"/>
          </a:p>
        </p:txBody>
      </p:sp>
      <p:sp>
        <p:nvSpPr>
          <p:cNvPr id="3" name="Content Placeholder 2"/>
          <p:cNvSpPr>
            <a:spLocks noGrp="1"/>
          </p:cNvSpPr>
          <p:nvPr>
            <p:ph idx="1"/>
          </p:nvPr>
        </p:nvSpPr>
        <p:spPr>
          <a:xfrm>
            <a:off x="457200" y="1066800"/>
            <a:ext cx="8458200" cy="5410200"/>
          </a:xfrm>
        </p:spPr>
        <p:txBody>
          <a:bodyPr>
            <a:normAutofit fontScale="77500" lnSpcReduction="20000"/>
          </a:bodyPr>
          <a:lstStyle/>
          <a:p>
            <a:pPr algn="just"/>
            <a:r>
              <a:rPr lang="en-US" b="1" dirty="0" smtClean="0"/>
              <a:t>Embedded Style</a:t>
            </a:r>
            <a:r>
              <a:rPr lang="en-US" dirty="0" smtClean="0"/>
              <a:t> Sheets are used to apply same appearance to all occurrence of a specific element. These are defined in &lt;head&gt; element by using the </a:t>
            </a:r>
            <a:r>
              <a:rPr lang="en-US" b="1" dirty="0" smtClean="0"/>
              <a:t>&lt;style&gt;</a:t>
            </a:r>
            <a:r>
              <a:rPr lang="en-US" dirty="0" smtClean="0"/>
              <a:t> element.</a:t>
            </a:r>
          </a:p>
          <a:p>
            <a:pPr algn="just"/>
            <a:r>
              <a:rPr lang="en-US" dirty="0" smtClean="0"/>
              <a:t>The </a:t>
            </a:r>
            <a:r>
              <a:rPr lang="en-US" b="1" dirty="0" smtClean="0"/>
              <a:t>&lt;style&gt;</a:t>
            </a:r>
            <a:r>
              <a:rPr lang="en-US" dirty="0" smtClean="0"/>
              <a:t> element must include </a:t>
            </a:r>
            <a:r>
              <a:rPr lang="en-US" b="1" dirty="0" smtClean="0"/>
              <a:t>type</a:t>
            </a:r>
            <a:r>
              <a:rPr lang="en-US" dirty="0" smtClean="0"/>
              <a:t> attribute. The value of </a:t>
            </a:r>
            <a:r>
              <a:rPr lang="en-US" b="1" dirty="0" smtClean="0"/>
              <a:t>type</a:t>
            </a:r>
            <a:r>
              <a:rPr lang="en-US" dirty="0" smtClean="0"/>
              <a:t> attribute specifies what type of syntax it includes when rendered by the browser.</a:t>
            </a:r>
          </a:p>
          <a:p>
            <a:pPr algn="just"/>
            <a:r>
              <a:rPr lang="en-US" dirty="0" smtClean="0"/>
              <a:t> </a:t>
            </a:r>
            <a:r>
              <a:rPr lang="en-US" b="1" dirty="0" smtClean="0"/>
              <a:t>Syntax</a:t>
            </a:r>
            <a:endParaRPr lang="en-US" dirty="0" smtClean="0"/>
          </a:p>
          <a:p>
            <a:pPr algn="just"/>
            <a:r>
              <a:rPr lang="en-US" dirty="0" smtClean="0"/>
              <a:t>&lt;head&gt; &lt;title&gt; …. &lt;/title&gt; &lt;style type =”text/</a:t>
            </a:r>
            <a:r>
              <a:rPr lang="en-US" dirty="0" err="1" smtClean="0"/>
              <a:t>css</a:t>
            </a:r>
            <a:r>
              <a:rPr lang="en-US" dirty="0" smtClean="0"/>
              <a:t>”&gt; …….CSS Rules/Styles…. &lt;/style&gt; &lt;/head&gt; </a:t>
            </a:r>
          </a:p>
          <a:p>
            <a:pPr algn="just"/>
            <a:r>
              <a:rPr lang="en-US" dirty="0" smtClean="0"/>
              <a:t>Let’s consider the following example using Embedded Style Sheets:</a:t>
            </a:r>
          </a:p>
          <a:p>
            <a:pPr algn="just"/>
            <a:r>
              <a:rPr lang="en-US" dirty="0" smtClean="0"/>
              <a:t>&lt;style type="text/</a:t>
            </a:r>
            <a:r>
              <a:rPr lang="en-US" dirty="0" err="1" smtClean="0"/>
              <a:t>css</a:t>
            </a:r>
            <a:r>
              <a:rPr lang="en-US" dirty="0" smtClean="0"/>
              <a:t>"&gt; p {</a:t>
            </a:r>
            <a:r>
              <a:rPr lang="en-US" dirty="0" err="1" smtClean="0"/>
              <a:t>color:green</a:t>
            </a:r>
            <a:r>
              <a:rPr lang="en-US" dirty="0" smtClean="0"/>
              <a:t>; text-align: left; font-size: 10pt} h1 { color: red; font-weight: bold} &lt;/style&gt;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ANAND\Pictures\embedded_style_sheet.jpg"/>
          <p:cNvPicPr>
            <a:picLocks noGrp="1" noChangeAspect="1" noChangeArrowheads="1"/>
          </p:cNvPicPr>
          <p:nvPr>
            <p:ph idx="1"/>
          </p:nvPr>
        </p:nvPicPr>
        <p:blipFill>
          <a:blip r:embed="rId2"/>
          <a:srcRect/>
          <a:stretch>
            <a:fillRect/>
          </a:stretch>
        </p:blipFill>
        <p:spPr bwMode="auto">
          <a:xfrm>
            <a:off x="762000" y="1676400"/>
            <a:ext cx="7620000" cy="4114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External Style Sheets</a:t>
            </a:r>
            <a:br>
              <a:rPr lang="en-US" b="1" dirty="0" smtClean="0"/>
            </a:br>
            <a:endParaRPr lang="en-US" dirty="0"/>
          </a:p>
        </p:txBody>
      </p:sp>
      <p:sp>
        <p:nvSpPr>
          <p:cNvPr id="3" name="Content Placeholder 2"/>
          <p:cNvSpPr>
            <a:spLocks noGrp="1"/>
          </p:cNvSpPr>
          <p:nvPr>
            <p:ph idx="1"/>
          </p:nvPr>
        </p:nvSpPr>
        <p:spPr>
          <a:xfrm>
            <a:off x="76200" y="838200"/>
            <a:ext cx="9067800" cy="6019800"/>
          </a:xfrm>
        </p:spPr>
        <p:txBody>
          <a:bodyPr>
            <a:normAutofit fontScale="77500" lnSpcReduction="20000"/>
          </a:bodyPr>
          <a:lstStyle/>
          <a:p>
            <a:pPr algn="just"/>
            <a:r>
              <a:rPr lang="en-US" b="1" dirty="0" smtClean="0"/>
              <a:t>External Style Sheets</a:t>
            </a:r>
            <a:r>
              <a:rPr lang="en-US" dirty="0" smtClean="0"/>
              <a:t> are the separate </a:t>
            </a:r>
            <a:r>
              <a:rPr lang="en-US" b="1" dirty="0" smtClean="0"/>
              <a:t>.</a:t>
            </a:r>
            <a:r>
              <a:rPr lang="en-US" b="1" dirty="0" err="1" smtClean="0"/>
              <a:t>css</a:t>
            </a:r>
            <a:r>
              <a:rPr lang="en-US" dirty="0" smtClean="0"/>
              <a:t> files that contain the CSS rules. These files can be linked to any HTML documents using &lt;link&gt; tag with </a:t>
            </a:r>
            <a:r>
              <a:rPr lang="en-US" dirty="0" err="1" smtClean="0"/>
              <a:t>rel</a:t>
            </a:r>
            <a:r>
              <a:rPr lang="en-US" dirty="0" smtClean="0"/>
              <a:t> attribute. </a:t>
            </a:r>
          </a:p>
          <a:p>
            <a:pPr algn="just"/>
            <a:r>
              <a:rPr lang="en-US" b="1" dirty="0" smtClean="0"/>
              <a:t>Syntax:</a:t>
            </a:r>
            <a:endParaRPr lang="en-US" dirty="0" smtClean="0"/>
          </a:p>
          <a:p>
            <a:pPr algn="just"/>
            <a:r>
              <a:rPr lang="en-US" dirty="0" smtClean="0"/>
              <a:t>&lt;head&gt; &lt;link </a:t>
            </a:r>
            <a:r>
              <a:rPr lang="en-US" dirty="0" err="1" smtClean="0"/>
              <a:t>rel</a:t>
            </a:r>
            <a:r>
              <a:rPr lang="en-US" dirty="0" smtClean="0"/>
              <a:t>= “</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 “</a:t>
            </a:r>
            <a:r>
              <a:rPr lang="en-US" dirty="0" err="1" smtClean="0"/>
              <a:t>url</a:t>
            </a:r>
            <a:r>
              <a:rPr lang="en-US" dirty="0" smtClean="0"/>
              <a:t> of </a:t>
            </a:r>
            <a:r>
              <a:rPr lang="en-US" dirty="0" err="1" smtClean="0"/>
              <a:t>css</a:t>
            </a:r>
            <a:r>
              <a:rPr lang="en-US" dirty="0" smtClean="0"/>
              <a:t> file”&gt; &lt;/head&gt; In order to create external </a:t>
            </a:r>
            <a:r>
              <a:rPr lang="en-US" dirty="0" err="1" smtClean="0"/>
              <a:t>css</a:t>
            </a:r>
            <a:r>
              <a:rPr lang="en-US" dirty="0" smtClean="0"/>
              <a:t> and link it to HTML document, follow the following steps:</a:t>
            </a:r>
          </a:p>
          <a:p>
            <a:pPr algn="just"/>
            <a:r>
              <a:rPr lang="en-US" dirty="0" smtClean="0"/>
              <a:t>First of all create a CSS file and define all CSS rules for several HTML elements. Let’s name this file as external.css.</a:t>
            </a:r>
          </a:p>
          <a:p>
            <a:pPr algn="just"/>
            <a:r>
              <a:rPr lang="en-US" dirty="0" smtClean="0"/>
              <a:t>p{ Color: orange; text-align: left; font-size: 10pt; } h1{ Color: orange; font-weight: bold; } </a:t>
            </a:r>
          </a:p>
          <a:p>
            <a:pPr algn="just"/>
            <a:r>
              <a:rPr lang="en-US" dirty="0" smtClean="0"/>
              <a:t>Now create HTML document and name it as </a:t>
            </a:r>
            <a:r>
              <a:rPr lang="en-US" b="1" dirty="0" smtClean="0"/>
              <a:t>externaldemo.html.</a:t>
            </a:r>
            <a:endParaRPr lang="en-US" dirty="0" smtClean="0"/>
          </a:p>
          <a:p>
            <a:pPr algn="just"/>
            <a:r>
              <a:rPr lang="en-US" dirty="0" smtClean="0"/>
              <a:t>&lt;html&gt; &lt;head&gt; &lt;title&gt; External Style Sheets Demo &lt;/title&gt; &lt;link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="external.css"&gt; &lt;/head&gt; &lt;body&gt; &lt;h1&gt; External Style Sheets&lt;/h1&gt; &lt;p&gt;External Style Sheets are the separate .</a:t>
            </a:r>
            <a:r>
              <a:rPr lang="en-US" dirty="0" err="1" smtClean="0"/>
              <a:t>css</a:t>
            </a:r>
            <a:r>
              <a:rPr lang="en-US" dirty="0" smtClean="0"/>
              <a:t> files that contain the CSS rules.&lt;/p&gt; &lt;/body&gt; &lt;/html&gt;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D3670A-60AC-42D4-A2D0-7CF9AE0ACA82}"/>
</file>

<file path=customXml/itemProps2.xml><?xml version="1.0" encoding="utf-8"?>
<ds:datastoreItem xmlns:ds="http://schemas.openxmlformats.org/officeDocument/2006/customXml" ds:itemID="{C3C57849-6EB6-47D3-8CB2-A539E5E8015A}"/>
</file>

<file path=customXml/itemProps3.xml><?xml version="1.0" encoding="utf-8"?>
<ds:datastoreItem xmlns:ds="http://schemas.openxmlformats.org/officeDocument/2006/customXml" ds:itemID="{E8DB1F05-93C9-4EA3-8DDC-6A723BE9F956}"/>
</file>

<file path=docProps/app.xml><?xml version="1.0" encoding="utf-8"?>
<Properties xmlns="http://schemas.openxmlformats.org/officeDocument/2006/extended-properties" xmlns:vt="http://schemas.openxmlformats.org/officeDocument/2006/docPropsVTypes">
  <TotalTime>110</TotalTime>
  <Words>865</Words>
  <Application>Microsoft Office PowerPoint</Application>
  <PresentationFormat>On-screen Show (4:3)</PresentationFormat>
  <Paragraphs>58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Cascading Style Sheets</vt:lpstr>
      <vt:lpstr>Introduction </vt:lpstr>
      <vt:lpstr>Key Points </vt:lpstr>
      <vt:lpstr>Embedding CSS into HTML </vt:lpstr>
      <vt:lpstr>Inline Style Sheets </vt:lpstr>
      <vt:lpstr>Slide 6</vt:lpstr>
      <vt:lpstr>Embedded Style Sheets </vt:lpstr>
      <vt:lpstr>Slide 8</vt:lpstr>
      <vt:lpstr>External Style Sheets </vt:lpstr>
      <vt:lpstr>Slide 10</vt:lpstr>
      <vt:lpstr>Imported Style Sheets </vt:lpstr>
      <vt:lpstr>Slide 12</vt:lpstr>
      <vt:lpstr>Insert CSS InTo Style Sheet</vt:lpstr>
      <vt:lpstr>External CSS</vt:lpstr>
      <vt:lpstr>External CSS</vt:lpstr>
      <vt:lpstr>External CSS</vt:lpstr>
      <vt:lpstr>Internal CSS</vt:lpstr>
      <vt:lpstr>Internal CSS</vt:lpstr>
      <vt:lpstr>Inline CSS</vt:lpstr>
      <vt:lpstr>Inline CSS</vt:lpstr>
      <vt:lpstr>Multiple Style Sheets</vt:lpstr>
      <vt:lpstr>Multiple Style Sheets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creator>ANAND</dc:creator>
  <cp:lastModifiedBy>ANAND</cp:lastModifiedBy>
  <cp:revision>9</cp:revision>
  <dcterms:created xsi:type="dcterms:W3CDTF">2019-01-28T04:41:05Z</dcterms:created>
  <dcterms:modified xsi:type="dcterms:W3CDTF">2021-07-06T09:58:02Z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