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03" r:id="rId3"/>
    <p:sldId id="286" r:id="rId4"/>
    <p:sldId id="314" r:id="rId5"/>
    <p:sldId id="315" r:id="rId6"/>
    <p:sldId id="317" r:id="rId7"/>
    <p:sldId id="318" r:id="rId8"/>
    <p:sldId id="319" r:id="rId9"/>
    <p:sldId id="320" r:id="rId10"/>
    <p:sldId id="322" r:id="rId11"/>
    <p:sldId id="316" r:id="rId12"/>
    <p:sldId id="288" r:id="rId13"/>
    <p:sldId id="304" r:id="rId14"/>
    <p:sldId id="305" r:id="rId15"/>
    <p:sldId id="306" r:id="rId16"/>
    <p:sldId id="300" r:id="rId17"/>
    <p:sldId id="307" r:id="rId18"/>
    <p:sldId id="280" r:id="rId19"/>
    <p:sldId id="311" r:id="rId20"/>
    <p:sldId id="312" r:id="rId21"/>
    <p:sldId id="313" r:id="rId22"/>
    <p:sldId id="262" r:id="rId23"/>
    <p:sldId id="273" r:id="rId24"/>
    <p:sldId id="295" r:id="rId25"/>
    <p:sldId id="292" r:id="rId26"/>
    <p:sldId id="331" r:id="rId27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7"/>
    <p:restoredTop sz="90929"/>
  </p:normalViewPr>
  <p:slideViewPr>
    <p:cSldViewPr>
      <p:cViewPr>
        <p:scale>
          <a:sx n="77" d="100"/>
          <a:sy n="77" d="100"/>
        </p:scale>
        <p:origin x="-688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1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29003-4D33-4DFB-8125-AA27AFDD9F0B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46704-91E6-4CA9-9C8E-5E6A914867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A590F-EB15-4B37-9BA0-A8362C67750F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96E5A-B982-4DAD-8D68-6BE1748103EF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70A81-51BF-4223-BD81-253CE2C753DA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A08DA4C-16C7-452A-A03D-2B49E176D1D8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AA4B5F8-C03A-4C9A-9527-1684E58B3CB3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8BE7D-F8AD-4993-B78D-B5185B79E72F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5E6E9-E86A-4F66-B69C-85C10EA779CD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F926B-4187-4128-87A4-4292E6EF01FE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50334-F239-44E4-AF54-4BED723A67E6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E60B32-C555-4336-8C38-0EE4DED2115D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2B071A-8B2C-4774-81E9-54E3F65621CB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A79FE-6EFF-4B38-9C4B-ABCD95A17F0E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E51EE-9E6F-4F20-B30C-14AF3ABE02AF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83D07B0-8072-484B-958D-387FC3870D9E}" type="slidenum">
              <a:rPr lang="en-CA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19400"/>
            <a:ext cx="7772400" cy="609600"/>
          </a:xfrm>
        </p:spPr>
        <p:txBody>
          <a:bodyPr/>
          <a:lstStyle/>
          <a:p>
            <a:r>
              <a:rPr lang="en-US" sz="3600" dirty="0"/>
              <a:t>Internet </a:t>
            </a:r>
            <a:r>
              <a:rPr lang="en-US" sz="3600" dirty="0" smtClean="0"/>
              <a:t>Architecture</a:t>
            </a:r>
            <a:br>
              <a:rPr lang="en-US" sz="3600" dirty="0" smtClean="0"/>
            </a:br>
            <a:r>
              <a:rPr lang="en-US" sz="3600" dirty="0" smtClean="0"/>
              <a:t>&amp; Working</a:t>
            </a:r>
            <a:endParaRPr lang="en-CA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Web Server</a:t>
            </a:r>
            <a:endParaRPr lang="en-US" dirty="0"/>
          </a:p>
        </p:txBody>
      </p:sp>
      <p:pic>
        <p:nvPicPr>
          <p:cNvPr id="75778" name="Picture 2" descr="E:\B.Tech WT\Arch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828800"/>
            <a:ext cx="5842000" cy="4800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 dirty="0" smtClean="0"/>
              <a:t>Internet Layers</a:t>
            </a:r>
            <a:endParaRPr lang="en-US" dirty="0"/>
          </a:p>
        </p:txBody>
      </p:sp>
      <p:pic>
        <p:nvPicPr>
          <p:cNvPr id="74754" name="Picture 2" descr="E:\B.Tech WT\featured_hu6bd523470eca3355f8b7ab1c32ccd32e_185506_720x0_resize_q90_lanczo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95400"/>
            <a:ext cx="5780612" cy="4419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sz="3600"/>
              <a:t>What is the World Wide Web?</a:t>
            </a:r>
            <a:endParaRPr lang="en-CA" sz="360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7772400" cy="1524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The World Wide Web is a hyperlinked  network of documents and other resources found on the computers of the Internet.</a:t>
            </a:r>
            <a:endParaRPr lang="en-CA" dirty="0">
              <a:cs typeface="Times New Roman" pitchFamily="18" charset="0"/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143000" y="2743200"/>
          <a:ext cx="6413500" cy="4114800"/>
        </p:xfrm>
        <a:graphic>
          <a:graphicData uri="http://schemas.openxmlformats.org/presentationml/2006/ole">
            <p:oleObj spid="_x0000_s34820" name="Bitmap Image" r:id="rId3" imgW="2352381" imgH="180047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Domain  </a:t>
            </a:r>
            <a:r>
              <a:rPr lang="en-US" dirty="0"/>
              <a:t>work?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For </a:t>
            </a:r>
            <a:r>
              <a:rPr lang="en-US" sz="2400" dirty="0"/>
              <a:t>example an Internet address (URL) like </a:t>
            </a:r>
            <a:r>
              <a:rPr lang="en-US" sz="2400" dirty="0" smtClean="0"/>
              <a:t>home.ublat.edu  </a:t>
            </a:r>
            <a:r>
              <a:rPr lang="en-US" sz="2400" dirty="0"/>
              <a:t>tell us that this address: 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(</a:t>
            </a:r>
            <a:r>
              <a:rPr lang="en-US" sz="2400" dirty="0"/>
              <a:t>a) belongs to the .</a:t>
            </a:r>
            <a:r>
              <a:rPr lang="en-US" sz="2400" dirty="0" err="1"/>
              <a:t>edu</a:t>
            </a:r>
            <a:r>
              <a:rPr lang="en-US" sz="2400" dirty="0"/>
              <a:t>  -- education -- domain, 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(</a:t>
            </a:r>
            <a:r>
              <a:rPr lang="en-US" sz="2400" dirty="0"/>
              <a:t>b) is part of a network called </a:t>
            </a:r>
            <a:r>
              <a:rPr lang="en-US" sz="2400" dirty="0" err="1"/>
              <a:t>ubalt</a:t>
            </a:r>
            <a:r>
              <a:rPr lang="en-US" sz="2400" dirty="0"/>
              <a:t> (of course the name of the UB network), and 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(</a:t>
            </a:r>
            <a:r>
              <a:rPr lang="en-US" sz="2400" dirty="0"/>
              <a:t>c) that the machine (computer) name is  home</a:t>
            </a:r>
            <a:r>
              <a:rPr lang="en-US" dirty="0"/>
              <a:t>. </a:t>
            </a:r>
          </a:p>
          <a:p>
            <a:pPr lvl="1" algn="just"/>
            <a:r>
              <a:rPr lang="en-US" sz="2400" dirty="0"/>
              <a:t>there are many different (top) domains like </a:t>
            </a:r>
            <a:r>
              <a:rPr lang="en-US" sz="2400" dirty="0" err="1"/>
              <a:t>gov</a:t>
            </a:r>
            <a:r>
              <a:rPr lang="en-US" sz="2400" dirty="0"/>
              <a:t>, mil, com, net, etc, with new ones being added</a:t>
            </a:r>
            <a:r>
              <a:rPr lang="en-US" dirty="0"/>
              <a:t> </a:t>
            </a:r>
            <a:r>
              <a:rPr lang="en-US" sz="2400" dirty="0"/>
              <a:t>presently</a:t>
            </a:r>
            <a:r>
              <a:rPr lang="en-US" dirty="0"/>
              <a:t>.</a:t>
            </a:r>
          </a:p>
          <a:p>
            <a:pPr lvl="1" algn="just"/>
            <a:r>
              <a:rPr lang="en-US" sz="2400" dirty="0"/>
              <a:t>each computer is assigned an IP number, like 198.202.0.35</a:t>
            </a:r>
            <a:r>
              <a:rPr lang="en-US" sz="2400" dirty="0">
                <a:latin typeface="MS Sans Serif"/>
              </a:rPr>
              <a:t>  -- </a:t>
            </a:r>
            <a:r>
              <a:rPr lang="en-US" sz="2400" dirty="0"/>
              <a:t>the home.ubalt.edu IP number</a:t>
            </a:r>
            <a:r>
              <a:rPr lang="en-US" dirty="0">
                <a:latin typeface="MS Sans Serif"/>
              </a:rPr>
              <a:t>.</a:t>
            </a:r>
            <a:r>
              <a:rPr lang="en-US" sz="2400" dirty="0"/>
              <a:t> </a:t>
            </a:r>
          </a:p>
          <a:p>
            <a:pPr lvl="1" algn="just"/>
            <a:r>
              <a:rPr lang="en-US" sz="2400" dirty="0"/>
              <a:t>a computer with a Fully Qualified Domain Name (FQDN) has a fixed IP number and name registered in the Internet.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you do in the Internet?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Communications</a:t>
            </a:r>
          </a:p>
          <a:p>
            <a:r>
              <a:rPr lang="en-US"/>
              <a:t>Information search</a:t>
            </a:r>
          </a:p>
          <a:p>
            <a:r>
              <a:rPr lang="en-US"/>
              <a:t>File manipulation</a:t>
            </a:r>
          </a:p>
          <a:p>
            <a:r>
              <a:rPr lang="en-US"/>
              <a:t>Remote control of other computers</a:t>
            </a:r>
          </a:p>
          <a:p>
            <a:r>
              <a:rPr lang="en-US"/>
              <a:t>Cruise the Net  through hypermedia </a:t>
            </a:r>
          </a:p>
          <a:p>
            <a:r>
              <a:rPr lang="en-US"/>
              <a:t>Electronic Commerce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Communications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772400" cy="4114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/>
              <a:t>Send/receive e-mail: the main use of the Internet.</a:t>
            </a:r>
          </a:p>
          <a:p>
            <a:pPr algn="just"/>
            <a:r>
              <a:rPr lang="en-US" sz="2800" dirty="0"/>
              <a:t>Send/receive Chat room and Instant Messages: same time message exchange.</a:t>
            </a:r>
          </a:p>
          <a:p>
            <a:pPr algn="just"/>
            <a:r>
              <a:rPr lang="en-US" sz="2800" dirty="0"/>
              <a:t>Participate in Web Forums: discussions, help and information. </a:t>
            </a:r>
          </a:p>
          <a:p>
            <a:pPr algn="just"/>
            <a:r>
              <a:rPr lang="en-US" sz="2800" dirty="0"/>
              <a:t>Participate in Online Communities: </a:t>
            </a:r>
            <a:r>
              <a:rPr lang="en-US" sz="2800" dirty="0" err="1"/>
              <a:t>Facebook</a:t>
            </a:r>
            <a:r>
              <a:rPr lang="en-US" sz="2800" dirty="0"/>
              <a:t>, MySpace, YouTube.</a:t>
            </a:r>
          </a:p>
          <a:p>
            <a:pPr algn="just"/>
            <a:r>
              <a:rPr lang="en-US" sz="2800" dirty="0"/>
              <a:t>Participate in Audio and/or Video Conferencing: same time voice and/or video communications.</a:t>
            </a:r>
          </a:p>
          <a:p>
            <a:pPr algn="just"/>
            <a:r>
              <a:rPr lang="en-US" sz="2800" dirty="0"/>
              <a:t>Participate in mailing and discussion lists and newsgroups: you can get help and receive news.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/>
              <a:t>Web browsers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/>
              <a:t>A Web browser contains the basic software you need in order to find, retrieve, view, and send information over the Internet.</a:t>
            </a:r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en-US" sz="2000"/>
              <a:t>This includes software that lets you: </a:t>
            </a:r>
          </a:p>
          <a:p>
            <a:pPr>
              <a:buFontTx/>
              <a:buNone/>
            </a:pPr>
            <a:r>
              <a:rPr lang="en-US" sz="2000"/>
              <a:t>                             Send and receive electronic-mail (or e-mail) messages</a:t>
            </a:r>
          </a:p>
          <a:p>
            <a:pPr>
              <a:buFontTx/>
              <a:buNone/>
            </a:pPr>
            <a:r>
              <a:rPr lang="en-US" sz="2000"/>
              <a:t>                             worldwide nearly instantaneously. </a:t>
            </a:r>
          </a:p>
          <a:p>
            <a:pPr>
              <a:buFontTx/>
              <a:buNone/>
            </a:pPr>
            <a:r>
              <a:rPr lang="en-US" sz="2000"/>
              <a:t>                             Read messages from newsgroups (or forums) about</a:t>
            </a:r>
          </a:p>
          <a:p>
            <a:pPr>
              <a:buFontTx/>
              <a:buNone/>
            </a:pPr>
            <a:r>
              <a:rPr lang="en-US" sz="2000"/>
              <a:t>                             thousands of topics in which users share information</a:t>
            </a:r>
          </a:p>
          <a:p>
            <a:pPr>
              <a:buFontTx/>
              <a:buNone/>
            </a:pPr>
            <a:r>
              <a:rPr lang="en-US" sz="2000"/>
              <a:t>                             and opinions. </a:t>
            </a:r>
          </a:p>
          <a:p>
            <a:pPr>
              <a:buFontTx/>
              <a:buNone/>
            </a:pPr>
            <a:r>
              <a:rPr lang="en-US" sz="2000"/>
              <a:t>                             Browse the World Wide Web (or Web) where you can</a:t>
            </a:r>
          </a:p>
          <a:p>
            <a:pPr>
              <a:buFontTx/>
              <a:buNone/>
            </a:pPr>
            <a:r>
              <a:rPr lang="en-US" sz="2000"/>
              <a:t>                             find a rich variety of text, graphics, and interactive</a:t>
            </a:r>
          </a:p>
          <a:p>
            <a:pPr>
              <a:buFontTx/>
              <a:buNone/>
            </a:pPr>
            <a:r>
              <a:rPr lang="en-US" sz="2000"/>
              <a:t>                             information.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search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search engines like Google, Ask.com, etc. </a:t>
            </a:r>
          </a:p>
          <a:p>
            <a:r>
              <a:rPr lang="en-US" dirty="0"/>
              <a:t>Web site directories (portals) like Yahoo, MSN, etc.</a:t>
            </a:r>
          </a:p>
          <a:p>
            <a:r>
              <a:rPr lang="en-US" dirty="0"/>
              <a:t>former tools like Gopher, Veronica and WAIS are rarely used today.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Locating resources</a:t>
            </a:r>
            <a:endParaRPr lang="en-CA" sz="36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order for the WWW to be useful, we need a way of referencing all the resourses 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URL</a:t>
            </a:r>
            <a:br>
              <a:rPr lang="en-US" sz="3600" dirty="0" smtClean="0"/>
            </a:br>
            <a:r>
              <a:rPr lang="en-US" sz="3600" dirty="0" smtClean="0"/>
              <a:t>Uniform Resource Locator</a:t>
            </a:r>
            <a:r>
              <a:rPr lang="en-CA" sz="3600" dirty="0" smtClean="0"/>
              <a:t/>
            </a:r>
            <a:br>
              <a:rPr lang="en-CA" sz="3600" dirty="0" smtClean="0"/>
            </a:br>
            <a:endParaRPr lang="en-CA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a URL do?</a:t>
            </a:r>
          </a:p>
          <a:p>
            <a:r>
              <a:rPr lang="en-US"/>
              <a:t>A URL allows every resource (e.g. HTML page, image, sound clip etc.) on the WWW to have a unique address.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Internet?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A network of networks, bringing together people, information, hardware and software around the World.</a:t>
            </a:r>
          </a:p>
          <a:p>
            <a:pPr algn="just"/>
            <a:r>
              <a:rPr lang="en-US" sz="2800" dirty="0"/>
              <a:t>You can connect to the Internet:</a:t>
            </a:r>
          </a:p>
          <a:p>
            <a:pPr lvl="1" algn="just"/>
            <a:r>
              <a:rPr lang="en-US" sz="2200" dirty="0"/>
              <a:t>dialing out to an Internet Service Provider (ISP) using SLIP (Serial Line Internet Protocol) or PPP (Point to Point Protocol).</a:t>
            </a:r>
          </a:p>
          <a:p>
            <a:pPr lvl="1" algn="just"/>
            <a:r>
              <a:rPr lang="en-US" sz="2200" dirty="0"/>
              <a:t>directly through  Cable Modem, DSL (Digital Subscriber Line), dedicated ISP connection, using TCP/IP (Transmission Control Protocol/ Internet Protocol).</a:t>
            </a:r>
          </a:p>
          <a:p>
            <a:pPr lvl="1"/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Parts of a URL</a:t>
            </a:r>
            <a:endParaRPr lang="en-CA" sz="3600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3581400" y="1981200"/>
          <a:ext cx="1981200" cy="1981200"/>
        </p:xfrm>
        <a:graphic>
          <a:graphicData uri="http://schemas.openxmlformats.org/presentationml/2006/ole">
            <p:oleObj spid="_x0000_s51202" name="Bitmap Image" r:id="rId3" imgW="1800476" imgH="1800476" progId="PBrush">
              <p:embed/>
            </p:oleObj>
          </a:graphicData>
        </a:graphic>
      </p:graphicFrame>
      <p:sp>
        <p:nvSpPr>
          <p:cNvPr id="1434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/>
              <a:t>The protocol gives the method of communication to be used.  http is most common, but you may see ftp as well.</a:t>
            </a:r>
            <a:endParaRPr lang="en-CA" sz="2800"/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685800" y="1981200"/>
          <a:ext cx="7848600" cy="1905000"/>
        </p:xfrm>
        <a:graphic>
          <a:graphicData uri="http://schemas.openxmlformats.org/presentationml/2006/ole">
            <p:oleObj spid="_x0000_s51203" name="Bitmap Image" r:id="rId4" imgW="4761905" imgH="180047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Parts of a URL</a:t>
            </a:r>
            <a:endParaRPr lang="en-CA" sz="3600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3581400" y="1981200"/>
          <a:ext cx="1981200" cy="1981200"/>
        </p:xfrm>
        <a:graphic>
          <a:graphicData uri="http://schemas.openxmlformats.org/presentationml/2006/ole">
            <p:oleObj spid="_x0000_s52226" name="Bitmap Image" r:id="rId3" imgW="1800476" imgH="1800476" progId="PBrush">
              <p:embed/>
            </p:oleObj>
          </a:graphicData>
        </a:graphic>
      </p:graphicFrame>
      <p:sp>
        <p:nvSpPr>
          <p:cNvPr id="1638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/>
              <a:t>The domain name is the name of the computer that has the resource you want.</a:t>
            </a:r>
          </a:p>
          <a:p>
            <a:r>
              <a:rPr lang="en-US" sz="2800"/>
              <a:t>This computer is often called the host.</a:t>
            </a:r>
            <a:endParaRPr lang="en-CA" sz="2800"/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685800" y="1981200"/>
          <a:ext cx="7848600" cy="1905000"/>
        </p:xfrm>
        <a:graphic>
          <a:graphicData uri="http://schemas.openxmlformats.org/presentationml/2006/ole">
            <p:oleObj spid="_x0000_s52227" name="Bitmap Image" r:id="rId4" imgW="4761905" imgH="180047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Domain names</a:t>
            </a:r>
            <a:endParaRPr lang="en-CA" sz="36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Domain names are broken down into different levels.</a:t>
            </a:r>
          </a:p>
          <a:p>
            <a:r>
              <a:rPr lang="en-US"/>
              <a:t>E.g.    www.someaddress.com</a:t>
            </a:r>
          </a:p>
          <a:p>
            <a:pPr lvl="1"/>
            <a:r>
              <a:rPr lang="en-US"/>
              <a:t>The top level domain name is com</a:t>
            </a:r>
          </a:p>
          <a:p>
            <a:pPr lvl="1"/>
            <a:r>
              <a:rPr lang="en-US"/>
              <a:t>The second level domain name is someaddress</a:t>
            </a:r>
          </a:p>
          <a:p>
            <a:pPr lvl="1"/>
            <a:r>
              <a:rPr lang="en-US"/>
              <a:t>The third level domain name is www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Parts of a URL</a:t>
            </a:r>
            <a:endParaRPr lang="en-CA" sz="3600"/>
          </a:p>
        </p:txBody>
      </p:sp>
      <p:graphicFrame>
        <p:nvGraphicFramePr>
          <p:cNvPr id="50176" name="Object 0"/>
          <p:cNvGraphicFramePr>
            <a:graphicFrameLocks noChangeAspect="1"/>
          </p:cNvGraphicFramePr>
          <p:nvPr>
            <p:ph sz="half" idx="1"/>
          </p:nvPr>
        </p:nvGraphicFramePr>
        <p:xfrm>
          <a:off x="3581400" y="1981200"/>
          <a:ext cx="1981200" cy="1981200"/>
        </p:xfrm>
        <a:graphic>
          <a:graphicData uri="http://schemas.openxmlformats.org/presentationml/2006/ole">
            <p:oleObj spid="_x0000_s50176" name="Bitmap Image" r:id="rId3" imgW="1800476" imgH="1800476" progId="PBrush">
              <p:embed/>
            </p:oleObj>
          </a:graphicData>
        </a:graphic>
      </p:graphicFrame>
      <p:sp>
        <p:nvSpPr>
          <p:cNvPr id="1946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/>
              <a:t>The exact path to the desired resource follows the domain name (and port number if given).</a:t>
            </a:r>
          </a:p>
        </p:txBody>
      </p:sp>
      <p:graphicFrame>
        <p:nvGraphicFramePr>
          <p:cNvPr id="50177" name="Object 1"/>
          <p:cNvGraphicFramePr>
            <a:graphicFrameLocks noChangeAspect="1"/>
          </p:cNvGraphicFramePr>
          <p:nvPr/>
        </p:nvGraphicFramePr>
        <p:xfrm>
          <a:off x="685800" y="1981200"/>
          <a:ext cx="7848600" cy="1905000"/>
        </p:xfrm>
        <a:graphic>
          <a:graphicData uri="http://schemas.openxmlformats.org/presentationml/2006/ole">
            <p:oleObj spid="_x0000_s50177" name="Bitmap Image" r:id="rId4" imgW="4761905" imgH="180047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Request/Response</a:t>
            </a:r>
            <a:endParaRPr lang="en-CA" sz="36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HTTP protocol is set up to work in terms of requests and responses.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In </a:t>
            </a:r>
            <a:r>
              <a:rPr lang="en-US" dirty="0"/>
              <a:t>a typical WWW example, you type in a URL in your browser’s location window, and press enter.</a:t>
            </a:r>
          </a:p>
          <a:p>
            <a:pPr>
              <a:lnSpc>
                <a:spcPct val="90000"/>
              </a:lnSpc>
            </a:pPr>
            <a:r>
              <a:rPr lang="en-US" dirty="0"/>
              <a:t>Your browser then sends a message (request) to a web server, asking for a given HTML page.</a:t>
            </a:r>
          </a:p>
          <a:p>
            <a:pPr>
              <a:lnSpc>
                <a:spcPct val="90000"/>
              </a:lnSpc>
            </a:pPr>
            <a:r>
              <a:rPr lang="en-US" dirty="0"/>
              <a:t>The web server sends  back the page, or a reason it can’t comply (response).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Standards on the Internet/WWW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Standards related to the World Wide Web (e.g. HTML) are set by the World Wide Web Consortium (W3C)</a:t>
            </a:r>
          </a:p>
          <a:p>
            <a:r>
              <a:rPr lang="en-US"/>
              <a:t>URL – www.w3.org</a:t>
            </a:r>
          </a:p>
          <a:p>
            <a:r>
              <a:rPr lang="en-US"/>
              <a:t>Standards released by the W3C are not necessarily implemented completely or in the same way by different web browsers.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E:\B.Tech WT\InternetHistory_Timeline_00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22060"/>
            <a:ext cx="7239000" cy="60787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What is the Internet?</a:t>
            </a:r>
            <a:endParaRPr lang="en-CA" sz="36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The Internet is a network of networks of computers.</a:t>
            </a:r>
            <a:endParaRPr lang="en-CA">
              <a:cs typeface="Times New Roman" pitchFamily="18" charset="0"/>
            </a:endParaRP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828801" y="3352800"/>
          <a:ext cx="4419600" cy="2209800"/>
        </p:xfrm>
        <a:graphic>
          <a:graphicData uri="http://schemas.openxmlformats.org/presentationml/2006/ole">
            <p:oleObj spid="_x0000_s32772" name="Bitmap Image" r:id="rId3" imgW="1800476" imgH="180047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Working</a:t>
            </a:r>
            <a:endParaRPr lang="en-US" dirty="0"/>
          </a:p>
        </p:txBody>
      </p:sp>
      <p:pic>
        <p:nvPicPr>
          <p:cNvPr id="72706" name="Picture 2" descr="E:\B.Tech WT\ruswp_diag3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62200"/>
            <a:ext cx="8012539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dirty="0" smtClean="0"/>
              <a:t>Internet Working</a:t>
            </a:r>
            <a:endParaRPr lang="en-US" dirty="0"/>
          </a:p>
        </p:txBody>
      </p:sp>
      <p:pic>
        <p:nvPicPr>
          <p:cNvPr id="73730" name="Picture 2" descr="E:\B.Tech WT\How-the-internet-works-infographic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8077199" cy="5210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066800"/>
          </a:xfrm>
        </p:spPr>
        <p:txBody>
          <a:bodyPr/>
          <a:lstStyle/>
          <a:p>
            <a:r>
              <a:rPr lang="en-US" sz="3600" dirty="0"/>
              <a:t>A Typical Internet Request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marL="609600" indent="-609600" algn="just"/>
            <a:r>
              <a:rPr lang="en-US" dirty="0"/>
              <a:t>You type in a URL in your web browser (http://</a:t>
            </a:r>
            <a:r>
              <a:rPr lang="en-US" dirty="0" smtClean="0"/>
              <a:t>www.google.com</a:t>
            </a:r>
            <a:r>
              <a:rPr lang="en-US" dirty="0"/>
              <a:t>)</a:t>
            </a:r>
          </a:p>
          <a:p>
            <a:pPr marL="609600" indent="-609600" algn="just"/>
            <a:r>
              <a:rPr lang="en-US" dirty="0"/>
              <a:t>The web browser needs to know the IP address that is assigned to this URL, so it makes a request to a Domain Name Server (DNS).  </a:t>
            </a:r>
            <a:endParaRPr lang="en-US" dirty="0" smtClean="0"/>
          </a:p>
          <a:p>
            <a:pPr marL="609600" indent="-609600" algn="just"/>
            <a:r>
              <a:rPr lang="en-US" dirty="0" smtClean="0"/>
              <a:t>The </a:t>
            </a:r>
            <a:r>
              <a:rPr lang="en-US" dirty="0"/>
              <a:t>request gets passed along from one name server to the next, until the address is found, or the request times out.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 Typical Internet Request</a:t>
            </a:r>
            <a:endParaRPr lang="en-CA" sz="36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marL="609600" indent="-609600" algn="just"/>
            <a:r>
              <a:rPr lang="en-US" dirty="0"/>
              <a:t>Once the browser has the IP address (123.456.789.123), it can prepare the HTTP request packets and send them to the server.</a:t>
            </a:r>
          </a:p>
          <a:p>
            <a:pPr marL="609600" indent="-609600" algn="just"/>
            <a:r>
              <a:rPr lang="en-US" dirty="0">
                <a:cs typeface="Times New Roman" pitchFamily="18" charset="0"/>
              </a:rPr>
              <a:t>The message is divided into packets, which can be addressed with the source and destination IP addresses.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 Typical Internet Request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just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The message packets are then sent on their way.</a:t>
            </a:r>
          </a:p>
          <a:p>
            <a:pPr marL="533400" indent="-533400" algn="just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From a dial-up connection, the first step is the ISP.</a:t>
            </a:r>
          </a:p>
          <a:p>
            <a:pPr marL="533400" indent="-533400" algn="just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The ISPs router looks at the destination address, and if it can’t deliver the message, it passes it on to another router, etc. until the message reaches its destination.</a:t>
            </a:r>
          </a:p>
          <a:p>
            <a:pPr marL="533400" indent="-533400" algn="just">
              <a:lnSpc>
                <a:spcPct val="90000"/>
              </a:lnSpc>
            </a:pP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 Typical Internet Request</a:t>
            </a:r>
            <a:endParaRPr lang="en-CA" sz="36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/>
            <a:r>
              <a:rPr lang="en-US" dirty="0">
                <a:cs typeface="Times New Roman" pitchFamily="18" charset="0"/>
              </a:rPr>
              <a:t>The message reaches its destination site, usually a web server, which processes the request.  </a:t>
            </a:r>
            <a:endParaRPr lang="en-US" dirty="0" smtClean="0">
              <a:cs typeface="Times New Roman" pitchFamily="18" charset="0"/>
            </a:endParaRPr>
          </a:p>
          <a:p>
            <a:pPr marL="609600" indent="-609600" algn="just"/>
            <a:r>
              <a:rPr lang="en-US" dirty="0" smtClean="0">
                <a:cs typeface="Times New Roman" pitchFamily="18" charset="0"/>
              </a:rPr>
              <a:t>It </a:t>
            </a:r>
            <a:r>
              <a:rPr lang="en-US" dirty="0">
                <a:cs typeface="Times New Roman" pitchFamily="18" charset="0"/>
              </a:rPr>
              <a:t>then gets the requested page, if available, and prepares a reply message, including the requested information, and then divides it into packets and sends it back to the originator of the request.</a:t>
            </a:r>
          </a:p>
          <a:p>
            <a:pPr marL="609600" indent="-6096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446CEF139A574A9B083C57F3B11932" ma:contentTypeVersion="13" ma:contentTypeDescription="Create a new document." ma:contentTypeScope="" ma:versionID="73121225bf3cc5230d4cb0466c03a849">
  <xsd:schema xmlns:xsd="http://www.w3.org/2001/XMLSchema" xmlns:xs="http://www.w3.org/2001/XMLSchema" xmlns:p="http://schemas.microsoft.com/office/2006/metadata/properties" xmlns:ns2="147cfbcc-6963-49a1-8878-0efa28665213" xmlns:ns3="08d94fdf-b342-4279-8130-62ef4a5bfb49" targetNamespace="http://schemas.microsoft.com/office/2006/metadata/properties" ma:root="true" ma:fieldsID="a8fcfc4669ef8662207f6d7f1c9f3f35" ns2:_="" ns3:_="">
    <xsd:import namespace="147cfbcc-6963-49a1-8878-0efa28665213"/>
    <xsd:import namespace="08d94fdf-b342-4279-8130-62ef4a5bfb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7cfbcc-6963-49a1-8878-0efa286652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94fdf-b342-4279-8130-62ef4a5bfb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94936D-F2F4-4E86-A7B8-D6C6019BA0B3}"/>
</file>

<file path=customXml/itemProps2.xml><?xml version="1.0" encoding="utf-8"?>
<ds:datastoreItem xmlns:ds="http://schemas.openxmlformats.org/officeDocument/2006/customXml" ds:itemID="{C6C372BD-CCF3-44B6-8031-D9BD2C249349}"/>
</file>

<file path=customXml/itemProps3.xml><?xml version="1.0" encoding="utf-8"?>
<ds:datastoreItem xmlns:ds="http://schemas.openxmlformats.org/officeDocument/2006/customXml" ds:itemID="{662FABD8-42D1-4905-A8AB-9628FC63F687}"/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1037</Words>
  <Application>Microsoft PowerPoint</Application>
  <PresentationFormat>On-screen Show (4:3)</PresentationFormat>
  <Paragraphs>94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Default Design</vt:lpstr>
      <vt:lpstr>Bitmap Image</vt:lpstr>
      <vt:lpstr>Internet Architecture &amp; Working</vt:lpstr>
      <vt:lpstr>What is the Internet?</vt:lpstr>
      <vt:lpstr>What is the Internet?</vt:lpstr>
      <vt:lpstr>Internet Working</vt:lpstr>
      <vt:lpstr>Internet Working</vt:lpstr>
      <vt:lpstr>A Typical Internet Request</vt:lpstr>
      <vt:lpstr>A Typical Internet Request</vt:lpstr>
      <vt:lpstr>A Typical Internet Request</vt:lpstr>
      <vt:lpstr>A Typical Internet Request</vt:lpstr>
      <vt:lpstr>Architecture Web Server</vt:lpstr>
      <vt:lpstr>Internet Layers</vt:lpstr>
      <vt:lpstr>What is the World Wide Web?</vt:lpstr>
      <vt:lpstr>How Domain  work?</vt:lpstr>
      <vt:lpstr>What can you do in the Internet?</vt:lpstr>
      <vt:lpstr>Communications</vt:lpstr>
      <vt:lpstr>Web browsers</vt:lpstr>
      <vt:lpstr>Information search</vt:lpstr>
      <vt:lpstr>Locating resources</vt:lpstr>
      <vt:lpstr>URL Uniform Resource Locator </vt:lpstr>
      <vt:lpstr>Parts of a URL</vt:lpstr>
      <vt:lpstr>Parts of a URL</vt:lpstr>
      <vt:lpstr>Domain names</vt:lpstr>
      <vt:lpstr>Parts of a URL</vt:lpstr>
      <vt:lpstr>Request/Response</vt:lpstr>
      <vt:lpstr>Standards on the Internet/WWW</vt:lpstr>
      <vt:lpstr>Slide 26</vt:lpstr>
    </vt:vector>
  </TitlesOfParts>
  <Company>seneca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Basics</dc:title>
  <dc:creator>default</dc:creator>
  <cp:lastModifiedBy>ANAND</cp:lastModifiedBy>
  <cp:revision>51</cp:revision>
  <dcterms:created xsi:type="dcterms:W3CDTF">2001-01-10T16:49:52Z</dcterms:created>
  <dcterms:modified xsi:type="dcterms:W3CDTF">2021-07-06T05:55:50Z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0x01010002446CEF139A574A9B083C57F3B11932</vt:lpwstr>
  </property>
</Properties>
</file>