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61" r:id="rId5"/>
    <p:sldId id="260" r:id="rId6"/>
    <p:sldId id="266" r:id="rId7"/>
    <p:sldId id="267" r:id="rId8"/>
    <p:sldId id="268" r:id="rId9"/>
    <p:sldId id="269" r:id="rId10"/>
    <p:sldId id="259" r:id="rId11"/>
    <p:sldId id="262" r:id="rId12"/>
    <p:sldId id="263" r:id="rId13"/>
    <p:sldId id="264" r:id="rId14"/>
    <p:sldId id="265" r:id="rId15"/>
    <p:sldId id="270" r:id="rId16"/>
    <p:sldId id="271" r:id="rId17"/>
    <p:sldId id="311" r:id="rId18"/>
    <p:sldId id="312" r:id="rId19"/>
    <p:sldId id="313" r:id="rId20"/>
    <p:sldId id="314" r:id="rId21"/>
    <p:sldId id="315" r:id="rId22"/>
    <p:sldId id="320" r:id="rId23"/>
    <p:sldId id="321" r:id="rId24"/>
    <p:sldId id="317" r:id="rId25"/>
    <p:sldId id="318" r:id="rId26"/>
    <p:sldId id="319" r:id="rId27"/>
    <p:sldId id="329" r:id="rId28"/>
    <p:sldId id="272" r:id="rId29"/>
    <p:sldId id="273" r:id="rId30"/>
    <p:sldId id="328" r:id="rId31"/>
    <p:sldId id="274" r:id="rId32"/>
    <p:sldId id="275" r:id="rId33"/>
    <p:sldId id="276" r:id="rId34"/>
    <p:sldId id="280" r:id="rId35"/>
    <p:sldId id="322" r:id="rId36"/>
    <p:sldId id="323" r:id="rId37"/>
    <p:sldId id="281" r:id="rId38"/>
    <p:sldId id="282"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283" r:id="rId54"/>
    <p:sldId id="284" r:id="rId55"/>
    <p:sldId id="285" r:id="rId56"/>
    <p:sldId id="277" r:id="rId57"/>
    <p:sldId id="278" r:id="rId58"/>
    <p:sldId id="304" r:id="rId59"/>
    <p:sldId id="305" r:id="rId60"/>
    <p:sldId id="306" r:id="rId61"/>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9" autoAdjust="0"/>
    <p:restoredTop sz="94660"/>
  </p:normalViewPr>
  <p:slideViewPr>
    <p:cSldViewPr>
      <p:cViewPr varScale="1">
        <p:scale>
          <a:sx n="68" d="100"/>
          <a:sy n="68" d="100"/>
        </p:scale>
        <p:origin x="-534" y="-96"/>
      </p:cViewPr>
      <p:guideLst>
        <p:guide orient="horz" pos="2160"/>
        <p:guide pos="2880"/>
      </p:guideLst>
    </p:cSldViewPr>
  </p:slideViewPr>
  <p:notesTextViewPr>
    <p:cViewPr>
      <p:scale>
        <a:sx n="400" d="100"/>
        <a:sy n="4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37FD9-B8BA-40D5-AA50-232C150D3918}" type="datetimeFigureOut">
              <a:rPr lang="en-US" smtClean="0"/>
              <a:pPr/>
              <a:t>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BB5963-9E09-4FF9-83D5-061BDE33B6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43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45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BB5963-9E09-4FF9-83D5-061BDE33B6DC}"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87C96-DEE6-46F9-811A-5B8281AB43C5}"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7C96-DEE6-46F9-811A-5B8281AB43C5}"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7C96-DEE6-46F9-811A-5B8281AB43C5}"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7C96-DEE6-46F9-811A-5B8281AB43C5}"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87C96-DEE6-46F9-811A-5B8281AB43C5}"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87C96-DEE6-46F9-811A-5B8281AB43C5}"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87C96-DEE6-46F9-811A-5B8281AB43C5}" type="datetimeFigureOut">
              <a:rPr lang="en-US" smtClean="0"/>
              <a:pPr/>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7C96-DEE6-46F9-811A-5B8281AB43C5}" type="datetimeFigureOut">
              <a:rPr lang="en-US" smtClean="0"/>
              <a:pPr/>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7C96-DEE6-46F9-811A-5B8281AB43C5}" type="datetimeFigureOut">
              <a:rPr lang="en-US" smtClean="0"/>
              <a:pPr/>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87C96-DEE6-46F9-811A-5B8281AB43C5}"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87C96-DEE6-46F9-811A-5B8281AB43C5}"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D0883-50DD-4F13-8F46-5A4B9699ED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87C96-DEE6-46F9-811A-5B8281AB43C5}" type="datetimeFigureOut">
              <a:rPr lang="en-US" smtClean="0"/>
              <a:pPr/>
              <a:t>2/27/2023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D0883-50DD-4F13-8F46-5A4B9699ED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993300"/>
                </a:solidFill>
              </a:rPr>
              <a:t>Dimensionality Reduction</a:t>
            </a:r>
            <a:endParaRPr lang="en-US" dirty="0"/>
          </a:p>
        </p:txBody>
      </p:sp>
      <p:sp>
        <p:nvSpPr>
          <p:cNvPr id="3" name="Subtitle 2"/>
          <p:cNvSpPr>
            <a:spLocks noGrp="1"/>
          </p:cNvSpPr>
          <p:nvPr>
            <p:ph type="subTitle" idx="1"/>
          </p:nvPr>
        </p:nvSpPr>
        <p:spPr/>
        <p:txBody>
          <a:bodyPr/>
          <a:lstStyle/>
          <a:p>
            <a:r>
              <a:rPr lang="en-US" b="1" dirty="0" smtClean="0"/>
              <a:t>UNIT 2</a:t>
            </a:r>
          </a:p>
          <a:p>
            <a:r>
              <a:rPr lang="en-US" b="1" dirty="0" smtClean="0"/>
              <a:t>PCA</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Prerequisite for Principal Component Analysis (PCA)</a:t>
            </a:r>
            <a:endParaRPr lang="en-US" dirty="0"/>
          </a:p>
        </p:txBody>
      </p:sp>
      <p:sp>
        <p:nvSpPr>
          <p:cNvPr id="3" name="Content Placeholder 2"/>
          <p:cNvSpPr>
            <a:spLocks noGrp="1"/>
          </p:cNvSpPr>
          <p:nvPr>
            <p:ph idx="1"/>
          </p:nvPr>
        </p:nvSpPr>
        <p:spPr/>
        <p:txBody>
          <a:bodyPr>
            <a:normAutofit/>
          </a:bodyPr>
          <a:lstStyle/>
          <a:p>
            <a:pPr>
              <a:buNone/>
            </a:pPr>
            <a:r>
              <a:rPr lang="en-US" dirty="0"/>
              <a:t> </a:t>
            </a:r>
            <a:r>
              <a:rPr lang="en-US" dirty="0" smtClean="0"/>
              <a:t>  Principal </a:t>
            </a:r>
            <a:r>
              <a:rPr lang="en-US" dirty="0"/>
              <a:t>Component Analysis (PCA) is nothing but the dimension reduction technique used to reduce the dimensions by forming linear combinations of features which retain maximum information/variance </a:t>
            </a:r>
            <a:r>
              <a:rPr lang="en-US" dirty="0" smtClean="0"/>
              <a:t>of</a:t>
            </a:r>
            <a:endParaRPr lang="en-US" dirty="0"/>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chor="t">
            <a:normAutofit fontScale="90000"/>
          </a:bodyPr>
          <a:lstStyle/>
          <a:p>
            <a:r>
              <a:rPr lang="en-US" dirty="0" smtClean="0"/>
              <a:t>concepts </a:t>
            </a:r>
            <a:r>
              <a:rPr lang="en-US" dirty="0"/>
              <a:t>that required to understand PCA thoroughly —</a:t>
            </a:r>
            <a:br>
              <a:rPr lang="en-US" dirty="0"/>
            </a:br>
            <a:endParaRPr lang="en-US" dirty="0"/>
          </a:p>
        </p:txBody>
      </p:sp>
      <p:sp>
        <p:nvSpPr>
          <p:cNvPr id="3" name="Content Placeholder 2"/>
          <p:cNvSpPr>
            <a:spLocks noGrp="1"/>
          </p:cNvSpPr>
          <p:nvPr>
            <p:ph idx="1"/>
          </p:nvPr>
        </p:nvSpPr>
        <p:spPr>
          <a:xfrm>
            <a:off x="228600" y="1600200"/>
            <a:ext cx="8686800" cy="5105400"/>
          </a:xfrm>
        </p:spPr>
        <p:txBody>
          <a:bodyPr/>
          <a:lstStyle/>
          <a:p>
            <a:pPr lvl="0"/>
            <a:r>
              <a:rPr lang="en-US" dirty="0"/>
              <a:t>Vector (Row &amp; Column)</a:t>
            </a:r>
          </a:p>
          <a:p>
            <a:pPr lvl="0"/>
            <a:r>
              <a:rPr lang="en-US" dirty="0"/>
              <a:t>How to represent dataset as a matrix?</a:t>
            </a:r>
          </a:p>
          <a:p>
            <a:pPr lvl="0"/>
            <a:r>
              <a:rPr lang="en-US" dirty="0"/>
              <a:t>Mean</a:t>
            </a:r>
          </a:p>
          <a:p>
            <a:pPr lvl="0"/>
            <a:r>
              <a:rPr lang="en-US" dirty="0"/>
              <a:t>Variance</a:t>
            </a:r>
          </a:p>
          <a:p>
            <a:pPr lvl="0"/>
            <a:r>
              <a:rPr lang="en-US" dirty="0"/>
              <a:t>Standardization of dataset</a:t>
            </a:r>
          </a:p>
          <a:p>
            <a:pPr lvl="0"/>
            <a:r>
              <a:rPr lang="en-US" dirty="0"/>
              <a:t>Covariance &amp; Covariance Matrix</a:t>
            </a:r>
          </a:p>
          <a:p>
            <a:pPr lvl="0"/>
            <a:r>
              <a:rPr lang="en-US" dirty="0"/>
              <a:t>Eigen Value &amp; Eigen Vectors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Row Vector &amp; Column Vector: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linear algebra the data points that are real-valued represented as</a:t>
            </a:r>
          </a:p>
          <a:p>
            <a:endParaRPr lang="en-US" dirty="0" smtClean="0"/>
          </a:p>
          <a:p>
            <a:endParaRPr lang="en-US" dirty="0" smtClean="0"/>
          </a:p>
          <a:p>
            <a:endParaRPr lang="en-US" dirty="0" smtClean="0"/>
          </a:p>
          <a:p>
            <a:endParaRPr lang="en-US" dirty="0"/>
          </a:p>
        </p:txBody>
      </p:sp>
      <p:pic>
        <p:nvPicPr>
          <p:cNvPr id="6" name="Picture 5" descr="C:\Users\gunjan\Desktop\allocation ram\NOTES\ML\ml unit2\reduction image\MAINUNIT2IMAGE\ROWVEC1.jpg"/>
          <p:cNvPicPr/>
          <p:nvPr/>
        </p:nvPicPr>
        <p:blipFill>
          <a:blip r:embed="rId2"/>
          <a:srcRect/>
          <a:stretch>
            <a:fillRect/>
          </a:stretch>
        </p:blipFill>
        <p:spPr bwMode="auto">
          <a:xfrm>
            <a:off x="685800" y="2743200"/>
            <a:ext cx="3245145" cy="956930"/>
          </a:xfrm>
          <a:prstGeom prst="rect">
            <a:avLst/>
          </a:prstGeom>
          <a:noFill/>
          <a:ln w="9525">
            <a:noFill/>
            <a:miter lim="800000"/>
            <a:headEnd/>
            <a:tailEnd/>
          </a:ln>
        </p:spPr>
      </p:pic>
      <p:pic>
        <p:nvPicPr>
          <p:cNvPr id="7" name="Picture 6" descr="C:\Users\gunjan\Desktop\allocation ram\NOTES\ML\ml unit2\reduction image\MAINUNIT2IMAGE\COLUMNVECT1.jpg"/>
          <p:cNvPicPr/>
          <p:nvPr/>
        </p:nvPicPr>
        <p:blipFill>
          <a:blip r:embed="rId3"/>
          <a:srcRect/>
          <a:stretch>
            <a:fillRect/>
          </a:stretch>
        </p:blipFill>
        <p:spPr bwMode="auto">
          <a:xfrm>
            <a:off x="533400" y="3733800"/>
            <a:ext cx="6068090" cy="2895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Each column is considered a vector is known as a column vector. In the above figure, it is clear that </a:t>
            </a:r>
            <a:r>
              <a:rPr lang="en-US" b="1" dirty="0"/>
              <a:t>Xi </a:t>
            </a:r>
            <a:r>
              <a:rPr lang="en-US" dirty="0"/>
              <a:t>is the column vector. (No information is available by default is column vector)</a:t>
            </a:r>
          </a:p>
          <a:p>
            <a:r>
              <a:rPr lang="en-US" dirty="0"/>
              <a:t>The transpose of a column vector is known as a row vector. Each row in a dataset is considered as a row vector. In the above example, if you take the transpose then we will get a row vector.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chor="t">
            <a:normAutofit fontScale="90000"/>
          </a:bodyPr>
          <a:lstStyle/>
          <a:p>
            <a:r>
              <a:rPr lang="en-US" b="1" dirty="0" smtClean="0"/>
              <a:t>Example: </a:t>
            </a:r>
            <a:r>
              <a:rPr lang="en-US" dirty="0" smtClean="0"/>
              <a:t>A </a:t>
            </a:r>
            <a:r>
              <a:rPr lang="en-US" dirty="0"/>
              <a:t>column vector is on the left side, and a row vector is shown on the right side.</a:t>
            </a:r>
            <a:br>
              <a:rPr lang="en-US" dirty="0"/>
            </a:br>
            <a:r>
              <a:rPr lang="en-US" dirty="0"/>
              <a:t/>
            </a:r>
            <a:br>
              <a:rPr lang="en-US" dirty="0"/>
            </a:br>
            <a:endParaRPr lang="en-US" dirty="0"/>
          </a:p>
        </p:txBody>
      </p:sp>
      <p:pic>
        <p:nvPicPr>
          <p:cNvPr id="4" name="Content Placeholder 3" descr="C:\Users\gunjan\Desktop\allocation ram\NOTES\ML\ml unit2\reduction image\MAINUNIT2IMAGE\TRANSPOSE.jpg"/>
          <p:cNvPicPr>
            <a:picLocks noGrp="1"/>
          </p:cNvPicPr>
          <p:nvPr>
            <p:ph idx="1"/>
          </p:nvPr>
        </p:nvPicPr>
        <p:blipFill>
          <a:blip r:embed="rId2"/>
          <a:srcRect/>
          <a:stretch>
            <a:fillRect/>
          </a:stretch>
        </p:blipFill>
        <p:spPr bwMode="auto">
          <a:xfrm>
            <a:off x="609600" y="1924050"/>
            <a:ext cx="7772400" cy="46291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b="1" dirty="0" smtClean="0"/>
              <a:t>2. How to represent dataset as a matrix:</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Each </a:t>
            </a:r>
            <a:r>
              <a:rPr lang="en-US" dirty="0"/>
              <a:t>row in the dataset is considered as a data point and each column in the dataset is considered as features</a:t>
            </a:r>
            <a:r>
              <a:rPr lang="en-US" dirty="0" smtClean="0"/>
              <a:t>.</a:t>
            </a:r>
          </a:p>
          <a:p>
            <a:pPr>
              <a:buNone/>
            </a:pPr>
            <a:endParaRPr lang="en-US" dirty="0" smtClean="0"/>
          </a:p>
          <a:p>
            <a:endParaRPr lang="en-US" dirty="0"/>
          </a:p>
          <a:p>
            <a:endParaRPr lang="en-US" dirty="0"/>
          </a:p>
        </p:txBody>
      </p:sp>
      <p:pic>
        <p:nvPicPr>
          <p:cNvPr id="4" name="Picture 3" descr="C:\Users\gunjan\Desktop\allocation ram\NOTES\ML\ml unit2\reduction image\MAINUNIT2IMAGE\DATASET  MATRIX.jpg"/>
          <p:cNvPicPr/>
          <p:nvPr/>
        </p:nvPicPr>
        <p:blipFill>
          <a:blip r:embed="rId3"/>
          <a:srcRect/>
          <a:stretch>
            <a:fillRect/>
          </a:stretch>
        </p:blipFill>
        <p:spPr bwMode="auto">
          <a:xfrm>
            <a:off x="914400" y="3048000"/>
            <a:ext cx="7315200" cy="361507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Mean: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mean is the average of the numbers. It is very easy to calculate: add up all the numbers, then divide how many numbers there are.</a:t>
            </a:r>
          </a:p>
          <a:p>
            <a:pPr>
              <a:buNone/>
            </a:pPr>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Normalization in Machine Learning</a:t>
            </a:r>
            <a:br>
              <a:rPr lang="en-US" dirty="0" smtClean="0"/>
            </a:br>
            <a:endParaRPr lang="en-US" dirty="0"/>
          </a:p>
        </p:txBody>
      </p:sp>
      <p:sp>
        <p:nvSpPr>
          <p:cNvPr id="3" name="Content Placeholder 2"/>
          <p:cNvSpPr>
            <a:spLocks noGrp="1"/>
          </p:cNvSpPr>
          <p:nvPr>
            <p:ph idx="1"/>
          </p:nvPr>
        </p:nvSpPr>
        <p:spPr>
          <a:xfrm>
            <a:off x="0" y="1447800"/>
            <a:ext cx="8991600" cy="5181600"/>
          </a:xfrm>
        </p:spPr>
        <p:txBody>
          <a:bodyPr>
            <a:normAutofit/>
          </a:bodyPr>
          <a:lstStyle/>
          <a:p>
            <a:r>
              <a:rPr lang="en-US" dirty="0" smtClean="0"/>
              <a:t>   Normalization is a scaling technique in Machine Learning applied during data preparation to change the values of numeric columns in the dataset to use a common scale.</a:t>
            </a:r>
          </a:p>
          <a:p>
            <a:r>
              <a:rPr lang="en-US" dirty="0" smtClean="0"/>
              <a:t> It is not necessary for all datasets in a model. It is required only when features of machine learning models have different ranges.</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dirty="0" smtClean="0"/>
              <a:t>Mathematical formula</a:t>
            </a:r>
            <a:endParaRPr lang="en-US" dirty="0"/>
          </a:p>
        </p:txBody>
      </p:sp>
      <p:sp>
        <p:nvSpPr>
          <p:cNvPr id="3" name="Content Placeholder 2"/>
          <p:cNvSpPr>
            <a:spLocks noGrp="1"/>
          </p:cNvSpPr>
          <p:nvPr>
            <p:ph idx="1"/>
          </p:nvPr>
        </p:nvSpPr>
        <p:spPr>
          <a:xfrm>
            <a:off x="152400" y="914400"/>
            <a:ext cx="8991600" cy="5943600"/>
          </a:xfrm>
        </p:spPr>
        <p:txBody>
          <a:bodyPr>
            <a:normAutofit fontScale="92500" lnSpcReduction="20000"/>
          </a:bodyPr>
          <a:lstStyle/>
          <a:p>
            <a:pPr>
              <a:buNone/>
            </a:pPr>
            <a:r>
              <a:rPr lang="en-US" dirty="0" smtClean="0"/>
              <a:t>we can calculate normalization with the below formula:</a:t>
            </a:r>
          </a:p>
          <a:p>
            <a:pPr fontAlgn="base">
              <a:buNone/>
            </a:pPr>
            <a:endParaRPr lang="en-US" dirty="0" smtClean="0"/>
          </a:p>
          <a:p>
            <a:pPr lvl="0"/>
            <a:r>
              <a:rPr lang="en-US" dirty="0" err="1" smtClean="0"/>
              <a:t>Xn</a:t>
            </a:r>
            <a:r>
              <a:rPr lang="en-US" dirty="0" smtClean="0"/>
              <a:t> = (X - </a:t>
            </a:r>
            <a:r>
              <a:rPr lang="en-US" dirty="0" err="1" smtClean="0"/>
              <a:t>Xminimum</a:t>
            </a:r>
            <a:r>
              <a:rPr lang="en-US" dirty="0" smtClean="0"/>
              <a:t>) / ( </a:t>
            </a:r>
            <a:r>
              <a:rPr lang="en-US" dirty="0" err="1" smtClean="0"/>
              <a:t>Xmaximum</a:t>
            </a:r>
            <a:r>
              <a:rPr lang="en-US" dirty="0" smtClean="0"/>
              <a:t> - </a:t>
            </a:r>
            <a:r>
              <a:rPr lang="en-US" dirty="0" err="1" smtClean="0"/>
              <a:t>Xminimum</a:t>
            </a:r>
            <a:r>
              <a:rPr lang="en-US" dirty="0" smtClean="0"/>
              <a:t>)  </a:t>
            </a:r>
          </a:p>
          <a:p>
            <a:pPr lvl="0"/>
            <a:r>
              <a:rPr lang="en-US" dirty="0" err="1" smtClean="0"/>
              <a:t>Xn</a:t>
            </a:r>
            <a:r>
              <a:rPr lang="en-US" dirty="0" smtClean="0"/>
              <a:t> = Value of Normalization</a:t>
            </a:r>
          </a:p>
          <a:p>
            <a:pPr lvl="0"/>
            <a:r>
              <a:rPr lang="en-US" dirty="0" err="1" smtClean="0"/>
              <a:t>Xmaximum</a:t>
            </a:r>
            <a:r>
              <a:rPr lang="en-US" dirty="0" smtClean="0"/>
              <a:t> = Maximum value of a feature</a:t>
            </a:r>
          </a:p>
          <a:p>
            <a:pPr lvl="0"/>
            <a:r>
              <a:rPr lang="en-US" dirty="0" err="1" smtClean="0"/>
              <a:t>Xminimum</a:t>
            </a:r>
            <a:r>
              <a:rPr lang="en-US" dirty="0" smtClean="0"/>
              <a:t> = Minimum value of a feature</a:t>
            </a:r>
          </a:p>
          <a:p>
            <a:r>
              <a:rPr lang="en-US" b="1" dirty="0" smtClean="0"/>
              <a:t>Example:</a:t>
            </a:r>
            <a:r>
              <a:rPr lang="en-US" dirty="0" smtClean="0"/>
              <a:t> Let's assume we have a model dataset having maximum and minimum values of feature as mentioned above. </a:t>
            </a:r>
          </a:p>
          <a:p>
            <a:r>
              <a:rPr lang="en-US" dirty="0" smtClean="0"/>
              <a:t>To normalize the machine learning model, values are shifted and rescaled so their range can vary between 0 and 1. This technique is also known as </a:t>
            </a:r>
            <a:r>
              <a:rPr lang="en-US" b="1" dirty="0" smtClean="0"/>
              <a:t>Min-Max scaling</a:t>
            </a:r>
            <a:r>
              <a:rPr lang="en-US" dirty="0" smtClean="0"/>
              <a:t>. In this scaling technique, we will change the feature values as follows: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endParaRPr lang="en-US" dirty="0"/>
          </a:p>
        </p:txBody>
      </p:sp>
      <p:sp>
        <p:nvSpPr>
          <p:cNvPr id="3" name="Content Placeholder 2"/>
          <p:cNvSpPr>
            <a:spLocks noGrp="1"/>
          </p:cNvSpPr>
          <p:nvPr>
            <p:ph idx="1"/>
          </p:nvPr>
        </p:nvSpPr>
        <p:spPr>
          <a:xfrm>
            <a:off x="228600" y="990600"/>
            <a:ext cx="8686800" cy="5638800"/>
          </a:xfrm>
        </p:spPr>
        <p:txBody>
          <a:bodyPr>
            <a:normAutofit fontScale="92500"/>
          </a:bodyPr>
          <a:lstStyle/>
          <a:p>
            <a:r>
              <a:rPr lang="en-US" b="1" dirty="0" smtClean="0"/>
              <a:t>Case1-</a:t>
            </a:r>
            <a:r>
              <a:rPr lang="en-US" dirty="0" smtClean="0"/>
              <a:t> If the value of X is minimum, the value of Numerator will be 0; hence Normalization will also be 0.</a:t>
            </a:r>
          </a:p>
          <a:p>
            <a:pPr lvl="0"/>
            <a:r>
              <a:rPr lang="en-US" dirty="0" err="1" smtClean="0"/>
              <a:t>Xn</a:t>
            </a:r>
            <a:r>
              <a:rPr lang="en-US" dirty="0" smtClean="0"/>
              <a:t> = (X - </a:t>
            </a:r>
            <a:r>
              <a:rPr lang="en-US" dirty="0" err="1" smtClean="0"/>
              <a:t>Xminimum</a:t>
            </a:r>
            <a:r>
              <a:rPr lang="en-US" dirty="0" smtClean="0"/>
              <a:t>) / ( </a:t>
            </a:r>
            <a:r>
              <a:rPr lang="en-US" dirty="0" err="1" smtClean="0"/>
              <a:t>Xmaximum</a:t>
            </a:r>
            <a:r>
              <a:rPr lang="en-US" dirty="0" smtClean="0"/>
              <a:t> - </a:t>
            </a:r>
            <a:r>
              <a:rPr lang="en-US" dirty="0" err="1" smtClean="0"/>
              <a:t>Xminimum</a:t>
            </a:r>
            <a:r>
              <a:rPr lang="en-US" dirty="0" smtClean="0"/>
              <a:t>)  </a:t>
            </a:r>
          </a:p>
          <a:p>
            <a:r>
              <a:rPr lang="en-US" dirty="0" smtClean="0"/>
              <a:t>Put X =</a:t>
            </a:r>
            <a:r>
              <a:rPr lang="en-US" dirty="0" err="1" smtClean="0"/>
              <a:t>Xminimum</a:t>
            </a:r>
            <a:r>
              <a:rPr lang="en-US" dirty="0" smtClean="0"/>
              <a:t> in above formula, we get;</a:t>
            </a:r>
          </a:p>
          <a:p>
            <a:r>
              <a:rPr lang="en-US" dirty="0" err="1" smtClean="0"/>
              <a:t>Xn</a:t>
            </a:r>
            <a:r>
              <a:rPr lang="en-US" dirty="0" smtClean="0"/>
              <a:t> = </a:t>
            </a:r>
            <a:r>
              <a:rPr lang="en-US" dirty="0" err="1" smtClean="0"/>
              <a:t>Xminimum</a:t>
            </a:r>
            <a:r>
              <a:rPr lang="en-US" dirty="0" smtClean="0"/>
              <a:t>- </a:t>
            </a:r>
            <a:r>
              <a:rPr lang="en-US" dirty="0" err="1" smtClean="0"/>
              <a:t>Xminimum</a:t>
            </a:r>
            <a:r>
              <a:rPr lang="en-US" dirty="0" smtClean="0"/>
              <a:t>/ ( </a:t>
            </a:r>
            <a:r>
              <a:rPr lang="en-US" dirty="0" err="1" smtClean="0"/>
              <a:t>Xmaximum</a:t>
            </a:r>
            <a:r>
              <a:rPr lang="en-US" dirty="0" smtClean="0"/>
              <a:t> - </a:t>
            </a:r>
            <a:r>
              <a:rPr lang="en-US" dirty="0" err="1" smtClean="0"/>
              <a:t>Xminimum</a:t>
            </a:r>
            <a:r>
              <a:rPr lang="en-US" dirty="0" smtClean="0"/>
              <a:t>)</a:t>
            </a:r>
          </a:p>
          <a:p>
            <a:r>
              <a:rPr lang="en-US" dirty="0" err="1" smtClean="0"/>
              <a:t>Xn</a:t>
            </a:r>
            <a:r>
              <a:rPr lang="en-US" dirty="0" smtClean="0"/>
              <a:t> = 0</a:t>
            </a:r>
          </a:p>
          <a:p>
            <a:r>
              <a:rPr lang="en-US" b="1" dirty="0" smtClean="0"/>
              <a:t>Case2-</a:t>
            </a:r>
            <a:r>
              <a:rPr lang="en-US" dirty="0" smtClean="0"/>
              <a:t> If the value of X is maximum, then the value of the numerator is equal to the denominator; hence Normalization will be 1.</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1143000"/>
          </a:xfrm>
        </p:spPr>
        <p:txBody>
          <a:bodyPr>
            <a:normAutofit fontScale="90000"/>
          </a:bodyPr>
          <a:lstStyle/>
          <a:p>
            <a:r>
              <a:rPr lang="en-US" b="1" dirty="0" smtClean="0"/>
              <a:t>Introduction to Dimensionality Reduction</a:t>
            </a:r>
            <a:endParaRPr lang="en-US" dirty="0"/>
          </a:p>
        </p:txBody>
      </p:sp>
      <p:sp>
        <p:nvSpPr>
          <p:cNvPr id="3" name="Content Placeholder 2"/>
          <p:cNvSpPr>
            <a:spLocks noGrp="1"/>
          </p:cNvSpPr>
          <p:nvPr>
            <p:ph idx="1"/>
          </p:nvPr>
        </p:nvSpPr>
        <p:spPr>
          <a:xfrm>
            <a:off x="228600" y="1066800"/>
            <a:ext cx="8686800" cy="5562600"/>
          </a:xfrm>
        </p:spPr>
        <p:txBody>
          <a:bodyPr/>
          <a:lstStyle/>
          <a:p>
            <a:pPr>
              <a:buNone/>
            </a:pPr>
            <a:endParaRPr lang="en-US" dirty="0"/>
          </a:p>
          <a:p>
            <a:r>
              <a:rPr lang="en-US" dirty="0"/>
              <a:t>First, let’s start with understanding the simple definition of ‘Dimensionality Reduction’ -</a:t>
            </a:r>
          </a:p>
          <a:p>
            <a:r>
              <a:rPr lang="en-US" i="1" dirty="0"/>
              <a:t>“It is a process of reducing the number of random variables under the consideration by obtaining a set of principal values”</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152400" y="838200"/>
            <a:ext cx="8763000" cy="5715000"/>
          </a:xfrm>
        </p:spPr>
        <p:txBody>
          <a:bodyPr>
            <a:normAutofit fontScale="92500" lnSpcReduction="20000"/>
          </a:bodyPr>
          <a:lstStyle/>
          <a:p>
            <a:pPr lvl="0"/>
            <a:r>
              <a:rPr lang="en-US" dirty="0" err="1" smtClean="0"/>
              <a:t>Xn</a:t>
            </a:r>
            <a:r>
              <a:rPr lang="en-US" dirty="0" smtClean="0"/>
              <a:t> = (X - </a:t>
            </a:r>
            <a:r>
              <a:rPr lang="en-US" dirty="0" err="1" smtClean="0"/>
              <a:t>Xminimum</a:t>
            </a:r>
            <a:r>
              <a:rPr lang="en-US" dirty="0" smtClean="0"/>
              <a:t>) / ( </a:t>
            </a:r>
            <a:r>
              <a:rPr lang="en-US" dirty="0" err="1" smtClean="0"/>
              <a:t>Xmaximum</a:t>
            </a:r>
            <a:r>
              <a:rPr lang="en-US" dirty="0" smtClean="0"/>
              <a:t> - </a:t>
            </a:r>
            <a:r>
              <a:rPr lang="en-US" dirty="0" err="1" smtClean="0"/>
              <a:t>Xminimum</a:t>
            </a:r>
            <a:r>
              <a:rPr lang="en-US" dirty="0" smtClean="0"/>
              <a:t>)  </a:t>
            </a:r>
          </a:p>
          <a:p>
            <a:r>
              <a:rPr lang="en-US" dirty="0" smtClean="0"/>
              <a:t>Put X =</a:t>
            </a:r>
            <a:r>
              <a:rPr lang="en-US" dirty="0" err="1" smtClean="0"/>
              <a:t>Xmaximum</a:t>
            </a:r>
            <a:r>
              <a:rPr lang="en-US" dirty="0" smtClean="0"/>
              <a:t> in above formula, we get;</a:t>
            </a:r>
          </a:p>
          <a:p>
            <a:r>
              <a:rPr lang="en-US" dirty="0" err="1" smtClean="0"/>
              <a:t>Xn</a:t>
            </a:r>
            <a:r>
              <a:rPr lang="en-US" dirty="0" smtClean="0"/>
              <a:t> = </a:t>
            </a:r>
            <a:r>
              <a:rPr lang="en-US" dirty="0" err="1" smtClean="0"/>
              <a:t>Xmaximum</a:t>
            </a:r>
            <a:r>
              <a:rPr lang="en-US" dirty="0" smtClean="0"/>
              <a:t> - </a:t>
            </a:r>
            <a:r>
              <a:rPr lang="en-US" dirty="0" err="1" smtClean="0"/>
              <a:t>Xminimum</a:t>
            </a:r>
            <a:r>
              <a:rPr lang="en-US" dirty="0" smtClean="0"/>
              <a:t>/ ( </a:t>
            </a:r>
            <a:r>
              <a:rPr lang="en-US" dirty="0" err="1" smtClean="0"/>
              <a:t>Xmaximum</a:t>
            </a:r>
            <a:r>
              <a:rPr lang="en-US" dirty="0" smtClean="0"/>
              <a:t> - </a:t>
            </a:r>
            <a:r>
              <a:rPr lang="en-US" dirty="0" err="1" smtClean="0"/>
              <a:t>Xminimum</a:t>
            </a:r>
            <a:r>
              <a:rPr lang="en-US" dirty="0" smtClean="0"/>
              <a:t>)</a:t>
            </a:r>
          </a:p>
          <a:p>
            <a:r>
              <a:rPr lang="en-US" dirty="0" err="1" smtClean="0"/>
              <a:t>Xn</a:t>
            </a:r>
            <a:r>
              <a:rPr lang="en-US" dirty="0" smtClean="0"/>
              <a:t> = 1</a:t>
            </a:r>
          </a:p>
          <a:p>
            <a:r>
              <a:rPr lang="en-US" b="1" dirty="0" smtClean="0"/>
              <a:t>Case3-</a:t>
            </a:r>
            <a:r>
              <a:rPr lang="en-US" dirty="0" smtClean="0"/>
              <a:t> On the other hand, if the value of X is neither maximum nor minimum, then values of normalization will also be between 0 and 1.</a:t>
            </a:r>
          </a:p>
          <a:p>
            <a:r>
              <a:rPr lang="en-US" dirty="0" smtClean="0"/>
              <a:t>Hence, Normalization can be defined as a scaling method where values are shifted and rescaled to maintain their ranges between 0 and 1, or in other words; it can be referred to as </a:t>
            </a:r>
            <a:r>
              <a:rPr lang="en-US" b="1" dirty="0" smtClean="0"/>
              <a:t>Min-Max scaling technique</a:t>
            </a:r>
            <a:r>
              <a:rPr lang="en-US"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chor="t">
            <a:normAutofit fontScale="90000"/>
          </a:bodyPr>
          <a:lstStyle/>
          <a:p>
            <a:r>
              <a:rPr lang="en-US" dirty="0" smtClean="0"/>
              <a:t>When to use Normalization or Standardization?</a:t>
            </a:r>
            <a:br>
              <a:rPr lang="en-US" dirty="0" smtClean="0"/>
            </a:br>
            <a:endParaRPr lang="en-US" dirty="0"/>
          </a:p>
        </p:txBody>
      </p:sp>
      <p:sp>
        <p:nvSpPr>
          <p:cNvPr id="3" name="Content Placeholder 2"/>
          <p:cNvSpPr>
            <a:spLocks noGrp="1"/>
          </p:cNvSpPr>
          <p:nvPr>
            <p:ph idx="1"/>
          </p:nvPr>
        </p:nvSpPr>
        <p:spPr>
          <a:xfrm>
            <a:off x="152400" y="1600200"/>
            <a:ext cx="8763000" cy="5029200"/>
          </a:xfrm>
        </p:spPr>
        <p:txBody>
          <a:bodyPr/>
          <a:lstStyle/>
          <a:p>
            <a:r>
              <a:rPr lang="en-US" dirty="0" smtClean="0"/>
              <a:t>Which is suitable for our machine learning model, Normalization or Standardization?.  both terms have the almost same meaning choice of using normalization or standardization will depend on your problem and the algorithm you are using in models.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sp>
        <p:nvSpPr>
          <p:cNvPr id="3" name="Content Placeholder 2"/>
          <p:cNvSpPr>
            <a:spLocks noGrp="1"/>
          </p:cNvSpPr>
          <p:nvPr>
            <p:ph idx="1"/>
          </p:nvPr>
        </p:nvSpPr>
        <p:spPr>
          <a:xfrm>
            <a:off x="152400" y="762000"/>
            <a:ext cx="8763000" cy="5867400"/>
          </a:xfrm>
        </p:spPr>
        <p:txBody>
          <a:bodyPr>
            <a:normAutofit fontScale="92500" lnSpcReduction="20000"/>
          </a:bodyPr>
          <a:lstStyle/>
          <a:p>
            <a:r>
              <a:rPr lang="en-US" dirty="0" smtClean="0"/>
              <a:t>1. Normalization is a transformation technique that helps to improve the performance as well as the accuracy of your model better. Normalization of a machine learning model is useful when you don't know feature distribution exactly. </a:t>
            </a:r>
          </a:p>
          <a:p>
            <a:r>
              <a:rPr lang="en-US" dirty="0" smtClean="0"/>
              <a:t>In other words, the feature distribution of data does not follow a </a:t>
            </a:r>
            <a:r>
              <a:rPr lang="en-US" b="1" dirty="0" smtClean="0"/>
              <a:t>Gaussian</a:t>
            </a:r>
            <a:r>
              <a:rPr lang="en-US" dirty="0" smtClean="0"/>
              <a:t> (bell curve) distribution. Normalization must have an abounding range, so if you have outliers in data, they will be affected by Normalization.</a:t>
            </a:r>
          </a:p>
          <a:p>
            <a:r>
              <a:rPr lang="en-US" dirty="0" smtClean="0"/>
              <a:t>Further, it is also useful for data having variable scaling techniques such as </a:t>
            </a:r>
            <a:r>
              <a:rPr lang="en-US" b="1" dirty="0" smtClean="0"/>
              <a:t>KNN, artificial neural network</a:t>
            </a:r>
            <a:r>
              <a:rPr lang="en-US" dirty="0" smtClean="0"/>
              <a:t>s. Hence, you can't use assumptions for the distribution of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Standardization</a:t>
            </a:r>
            <a:endParaRPr lang="en-US" dirty="0"/>
          </a:p>
        </p:txBody>
      </p:sp>
      <p:sp>
        <p:nvSpPr>
          <p:cNvPr id="3" name="Content Placeholder 2"/>
          <p:cNvSpPr>
            <a:spLocks noGrp="1"/>
          </p:cNvSpPr>
          <p:nvPr>
            <p:ph idx="1"/>
          </p:nvPr>
        </p:nvSpPr>
        <p:spPr>
          <a:xfrm>
            <a:off x="228600" y="1066800"/>
            <a:ext cx="8686800" cy="5562600"/>
          </a:xfrm>
        </p:spPr>
        <p:txBody>
          <a:bodyPr>
            <a:normAutofit fontScale="92500" lnSpcReduction="20000"/>
          </a:bodyPr>
          <a:lstStyle/>
          <a:p>
            <a:r>
              <a:rPr lang="en-US" dirty="0" smtClean="0"/>
              <a:t>2. Standardization in the machine learning model is useful when you are exactly aware of the feature distribution of data or, in other words, your data follows a Gaussian distribution. However, this does not have to be necessarily true. </a:t>
            </a:r>
          </a:p>
          <a:p>
            <a:r>
              <a:rPr lang="en-US" dirty="0" smtClean="0"/>
              <a:t>Unlike Normalization, Standardization does not necessarily have a bounding range, so if you have outliers in your data, they will not be affected by Standardization.</a:t>
            </a:r>
          </a:p>
          <a:p>
            <a:r>
              <a:rPr lang="en-US" dirty="0" smtClean="0"/>
              <a:t>Further, it is also useful when data has variable dimensions and techniques such as </a:t>
            </a:r>
            <a:r>
              <a:rPr lang="en-US" b="1" dirty="0" smtClean="0"/>
              <a:t>linear regression, logistic regression, and linear </a:t>
            </a:r>
            <a:r>
              <a:rPr lang="en-US" b="1" dirty="0" err="1" smtClean="0"/>
              <a:t>discriminant</a:t>
            </a:r>
            <a:r>
              <a:rPr lang="en-US" b="1" dirty="0" smtClean="0"/>
              <a:t> analysis</a:t>
            </a:r>
            <a:r>
              <a:rPr lang="en-US" dirty="0" smtClean="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endParaRPr lang="en-US" dirty="0"/>
          </a:p>
        </p:txBody>
      </p:sp>
      <p:sp>
        <p:nvSpPr>
          <p:cNvPr id="3" name="Content Placeholder 2"/>
          <p:cNvSpPr>
            <a:spLocks noGrp="1"/>
          </p:cNvSpPr>
          <p:nvPr>
            <p:ph idx="1"/>
          </p:nvPr>
        </p:nvSpPr>
        <p:spPr>
          <a:xfrm>
            <a:off x="228600" y="1066800"/>
            <a:ext cx="8686800" cy="5562600"/>
          </a:xfrm>
        </p:spPr>
        <p:txBody>
          <a:bodyPr/>
          <a:lstStyle/>
          <a:p>
            <a:r>
              <a:rPr lang="en-US" b="1" dirty="0" smtClean="0"/>
              <a:t>Example:</a:t>
            </a:r>
            <a:r>
              <a:rPr lang="en-US" dirty="0" smtClean="0"/>
              <a:t> Let's understand an experiment where we have a dataset having two attributes, i.e., age and salary. Where the age ranges from 0 to 80 years old, and the income varies from 0 to 75,000 dollars or more. Income is assumed to be 1,000 times that of age. As a result, the ranges of these two attributes are much different from one another.</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sp>
        <p:nvSpPr>
          <p:cNvPr id="3" name="Content Placeholder 2"/>
          <p:cNvSpPr>
            <a:spLocks noGrp="1"/>
          </p:cNvSpPr>
          <p:nvPr>
            <p:ph idx="1"/>
          </p:nvPr>
        </p:nvSpPr>
        <p:spPr>
          <a:xfrm>
            <a:off x="152400" y="762000"/>
            <a:ext cx="8763000" cy="5867400"/>
          </a:xfrm>
        </p:spPr>
        <p:txBody>
          <a:bodyPr/>
          <a:lstStyle/>
          <a:p>
            <a:r>
              <a:rPr lang="en-US" dirty="0" smtClean="0"/>
              <a:t>Because of its bigger value, the attributed income will organically influence the conclusion more when we undertake further analysis, such as multivariate linear regression. However, this does not necessarily imply that it is a better predictor. As a result, we normalize the data so that all of the variables are in the same range.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endParaRPr lang="en-US" dirty="0"/>
          </a:p>
        </p:txBody>
      </p:sp>
      <p:sp>
        <p:nvSpPr>
          <p:cNvPr id="3" name="Content Placeholder 2"/>
          <p:cNvSpPr>
            <a:spLocks noGrp="1"/>
          </p:cNvSpPr>
          <p:nvPr>
            <p:ph idx="1"/>
          </p:nvPr>
        </p:nvSpPr>
        <p:spPr>
          <a:xfrm>
            <a:off x="228600" y="1066800"/>
            <a:ext cx="8686800" cy="5562600"/>
          </a:xfrm>
        </p:spPr>
        <p:txBody>
          <a:bodyPr/>
          <a:lstStyle/>
          <a:p>
            <a:r>
              <a:rPr lang="en-US" dirty="0" smtClean="0"/>
              <a:t>Further, it is also helpful for the prediction of credit risk scores where normalization is applied to all numeric data except the class column. It uses the </a:t>
            </a:r>
            <a:r>
              <a:rPr lang="en-US" b="1" dirty="0" err="1" smtClean="0"/>
              <a:t>tanh</a:t>
            </a:r>
            <a:r>
              <a:rPr lang="en-US" b="1" dirty="0" smtClean="0"/>
              <a:t> transformation</a:t>
            </a:r>
            <a:r>
              <a:rPr lang="en-US" dirty="0" smtClean="0"/>
              <a:t> technique, which converts all numeric features into values of range between 0 to 1.</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technique is helpful for various machine learning algorithms that use distance measures such as </a:t>
            </a:r>
            <a:r>
              <a:rPr lang="en-US" b="1" dirty="0" smtClean="0"/>
              <a:t> K-means clustering, and Principal component analysis</a:t>
            </a:r>
            <a:r>
              <a:rPr lang="en-US" dirty="0" smtClean="0"/>
              <a:t>, etc.</a:t>
            </a:r>
          </a:p>
          <a:p>
            <a:r>
              <a:rPr lang="en-US" dirty="0" smtClean="0"/>
              <a:t> Further, it is also important that the model is built on assumptions and data is normally distributed.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Variance &amp; Standard Deviation:</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The </a:t>
            </a:r>
            <a:r>
              <a:rPr lang="en-US" dirty="0"/>
              <a:t>variance is defined as-</a:t>
            </a:r>
          </a:p>
          <a:p>
            <a:r>
              <a:rPr lang="en-US" i="1" dirty="0"/>
              <a:t>“The average of the squared differences from the mean”</a:t>
            </a:r>
            <a:endParaRPr lang="en-US" dirty="0"/>
          </a:p>
          <a:p>
            <a:r>
              <a:rPr lang="en-US" dirty="0"/>
              <a:t>The variance tells us how much your data has spread out from the mean of the </a:t>
            </a:r>
            <a:r>
              <a:rPr lang="en-US" dirty="0" smtClean="0"/>
              <a:t>dataset.</a:t>
            </a:r>
          </a:p>
          <a:p>
            <a:r>
              <a:rPr lang="en-US" dirty="0" smtClean="0"/>
              <a:t>Once </a:t>
            </a:r>
            <a:r>
              <a:rPr lang="en-US" dirty="0"/>
              <a:t>we have variance we can easily calculate a standard deviation once we have variance. Standard deviation is nothing but the square root of the variance.</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5257800"/>
          </a:xfrm>
        </p:spPr>
        <p:txBody>
          <a:bodyPr/>
          <a:lstStyle/>
          <a:p>
            <a:endParaRPr lang="en-US" dirty="0"/>
          </a:p>
        </p:txBody>
      </p:sp>
      <p:pic>
        <p:nvPicPr>
          <p:cNvPr id="4" name="Picture 3" descr="C:\Users\gunjan\Desktop\allocation ram\NOTES\ML\ml unit2\reduction image\MAINUNIT2IMAGE\VARIANCE.jpg"/>
          <p:cNvPicPr/>
          <p:nvPr/>
        </p:nvPicPr>
        <p:blipFill>
          <a:blip r:embed="rId2"/>
          <a:srcRect/>
          <a:stretch>
            <a:fillRect/>
          </a:stretch>
        </p:blipFill>
        <p:spPr bwMode="auto">
          <a:xfrm>
            <a:off x="457200" y="1600200"/>
            <a:ext cx="8305800" cy="5257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Think as you have many columns in the dataset and many columns are just redundant or not useful in capturing the information that is required in our objective. </a:t>
            </a:r>
            <a:endParaRPr lang="en-US" dirty="0" smtClean="0"/>
          </a:p>
          <a:p>
            <a:r>
              <a:rPr lang="en-US" dirty="0" smtClean="0"/>
              <a:t>We </a:t>
            </a:r>
            <a:r>
              <a:rPr lang="en-US" dirty="0"/>
              <a:t>remove such features and by removing it we actually reduce the dimensions of our data.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chor="t">
            <a:normAutofit fontScale="90000"/>
          </a:bodyPr>
          <a:lstStyle/>
          <a:p>
            <a:r>
              <a:rPr lang="en-US" dirty="0" smtClean="0"/>
              <a:t>Standardization</a:t>
            </a:r>
            <a:endParaRPr lang="en-US" dirty="0"/>
          </a:p>
        </p:txBody>
      </p:sp>
      <p:sp>
        <p:nvSpPr>
          <p:cNvPr id="3" name="Content Placeholder 2"/>
          <p:cNvSpPr>
            <a:spLocks noGrp="1"/>
          </p:cNvSpPr>
          <p:nvPr>
            <p:ph idx="1"/>
          </p:nvPr>
        </p:nvSpPr>
        <p:spPr>
          <a:xfrm>
            <a:off x="228600" y="990600"/>
            <a:ext cx="8686800" cy="5867400"/>
          </a:xfrm>
        </p:spPr>
        <p:txBody>
          <a:bodyPr>
            <a:normAutofit/>
          </a:bodyPr>
          <a:lstStyle/>
          <a:p>
            <a:r>
              <a:rPr lang="en-US" dirty="0" smtClean="0"/>
              <a:t>Standardization scaling is also known as </a:t>
            </a:r>
            <a:r>
              <a:rPr lang="en-US" b="1" dirty="0" smtClean="0"/>
              <a:t>Z-score</a:t>
            </a:r>
            <a:r>
              <a:rPr lang="en-US" dirty="0" smtClean="0"/>
              <a:t> normalization, in which values are centered around the mean with a unit standard deviation, which means the attribute becomes zero and the resultant distribution has a unit standard deviation. </a:t>
            </a:r>
            <a:r>
              <a:rPr lang="en-US" dirty="0" err="1" smtClean="0"/>
              <a:t>Mathmatically</a:t>
            </a:r>
            <a:r>
              <a:rPr lang="en-US" dirty="0" smtClean="0"/>
              <a:t>, Standardization</a:t>
            </a:r>
          </a:p>
          <a:p>
            <a:endParaRPr lang="en-US" dirty="0" smtClean="0"/>
          </a:p>
          <a:p>
            <a:r>
              <a:rPr lang="en-US" dirty="0" smtClean="0"/>
              <a:t>Here, </a:t>
            </a:r>
            <a:r>
              <a:rPr lang="en-US" b="1" dirty="0" smtClean="0"/>
              <a:t>µ</a:t>
            </a:r>
            <a:r>
              <a:rPr lang="en-US" dirty="0" smtClean="0"/>
              <a:t> represents the mean of feature value, and </a:t>
            </a:r>
            <a:r>
              <a:rPr lang="en-US" b="1" dirty="0" smtClean="0"/>
              <a:t>σ</a:t>
            </a:r>
            <a:r>
              <a:rPr lang="en-US" dirty="0" smtClean="0"/>
              <a:t> represents the standard deviation of feature values.</a:t>
            </a:r>
          </a:p>
          <a:p>
            <a:endParaRPr lang="en-US" dirty="0"/>
          </a:p>
        </p:txBody>
      </p:sp>
      <p:pic>
        <p:nvPicPr>
          <p:cNvPr id="4" name="Picture 3" descr="Normalization in Machine Learning"/>
          <p:cNvPicPr/>
          <p:nvPr/>
        </p:nvPicPr>
        <p:blipFill>
          <a:blip r:embed="rId2"/>
          <a:srcRect/>
          <a:stretch>
            <a:fillRect/>
          </a:stretch>
        </p:blipFill>
        <p:spPr bwMode="auto">
          <a:xfrm>
            <a:off x="5334000" y="4191000"/>
            <a:ext cx="1676400" cy="838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Standardization of Dataset:</a:t>
            </a:r>
            <a:r>
              <a:rPr lang="en-US" dirty="0" smtClean="0"/>
              <a:t/>
            </a:r>
            <a:br>
              <a:rPr lang="en-US" dirty="0" smtClean="0"/>
            </a:br>
            <a:endParaRPr lang="en-US"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US" dirty="0" smtClean="0"/>
              <a:t>Sometimes </a:t>
            </a:r>
            <a:r>
              <a:rPr lang="en-US" dirty="0"/>
              <a:t>many features come with different scales</a:t>
            </a:r>
            <a:r>
              <a:rPr lang="en-US" dirty="0" smtClean="0"/>
              <a:t>.</a:t>
            </a:r>
          </a:p>
          <a:p>
            <a:r>
              <a:rPr lang="en-US" dirty="0" smtClean="0"/>
              <a:t> </a:t>
            </a:r>
            <a:r>
              <a:rPr lang="en-US" dirty="0"/>
              <a:t>It means these variables or feature do not give an equal contribution to the analysis. Let’s say you’ve two variables height(cm) of the student and weight (KG). </a:t>
            </a:r>
            <a:endParaRPr lang="en-US" dirty="0" smtClean="0"/>
          </a:p>
          <a:p>
            <a:r>
              <a:rPr lang="en-US" dirty="0" smtClean="0"/>
              <a:t>Since </a:t>
            </a:r>
            <a:r>
              <a:rPr lang="en-US" dirty="0"/>
              <a:t>both the variable are having different scales cause a serious issue in our analysis</a:t>
            </a:r>
            <a:r>
              <a:rPr lang="en-US" dirty="0" smtClean="0"/>
              <a:t>.</a:t>
            </a:r>
          </a:p>
          <a:p>
            <a:r>
              <a:rPr lang="en-US" dirty="0" smtClean="0"/>
              <a:t> </a:t>
            </a:r>
            <a:r>
              <a:rPr lang="en-US" dirty="0"/>
              <a:t>When we standardize variable we make sure that the mean of the feature is 0 and the standard deviation is equal to 1. By doing this we can get rid of scales.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gunjan\Desktop\allocation ram\NOTES\ML\ml unit2\reduction image\MAINUNIT2IMAGE\STANDARIZATION.jpg"/>
          <p:cNvPicPr>
            <a:picLocks noGrp="1"/>
          </p:cNvPicPr>
          <p:nvPr>
            <p:ph idx="1"/>
          </p:nvPr>
        </p:nvPicPr>
        <p:blipFill>
          <a:blip r:embed="rId2"/>
          <a:srcRect/>
          <a:stretch>
            <a:fillRect/>
          </a:stretch>
        </p:blipFill>
        <p:spPr bwMode="auto">
          <a:xfrm>
            <a:off x="533400" y="2332037"/>
            <a:ext cx="7924799" cy="45259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 we standardize our 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Z-score </a:t>
            </a:r>
            <a:r>
              <a:rPr lang="en-US" dirty="0"/>
              <a:t>standardization is one of the most popular methods to normalize data. In this case, we rescale an original variable to have a </a:t>
            </a:r>
            <a:r>
              <a:rPr lang="en-US" b="1" dirty="0"/>
              <a:t>mean of zero</a:t>
            </a:r>
            <a:r>
              <a:rPr lang="en-US" dirty="0"/>
              <a:t> and a </a:t>
            </a:r>
            <a:r>
              <a:rPr lang="en-US" b="1" dirty="0"/>
              <a:t>standard deviation of one.</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Users\gunjan\Desktop\allocation ram\NOTES\ML\ml unit2\reduction image\MAINUNIT2IMAGE\STANDARIZATION1.jpg"/>
          <p:cNvPicPr>
            <a:picLocks noGrp="1"/>
          </p:cNvPicPr>
          <p:nvPr>
            <p:ph idx="1"/>
          </p:nvPr>
        </p:nvPicPr>
        <p:blipFill>
          <a:blip r:embed="rId2"/>
          <a:srcRect/>
          <a:stretch>
            <a:fillRect/>
          </a:stretch>
        </p:blipFill>
        <p:spPr bwMode="auto">
          <a:xfrm>
            <a:off x="228600" y="1600200"/>
            <a:ext cx="8610599" cy="4876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953000"/>
          </a:xfrm>
        </p:spPr>
        <p:txBody>
          <a:bodyPr>
            <a:normAutofit fontScale="92500" lnSpcReduction="20000"/>
          </a:bodyPr>
          <a:lstStyle/>
          <a:p>
            <a:r>
              <a:rPr lang="en-US" i="1" dirty="0" smtClean="0"/>
              <a:t>When we normalize using the Standard score as given below, it’s also commonly known as Standardization or Z-Score.</a:t>
            </a:r>
            <a:endParaRPr lang="en-US" dirty="0" smtClean="0"/>
          </a:p>
          <a:p>
            <a:pPr>
              <a:buNone/>
            </a:pPr>
            <a:r>
              <a:rPr lang="en-US" b="1" dirty="0" smtClean="0"/>
              <a:t>   More about Z-Score</a:t>
            </a:r>
            <a:endParaRPr lang="en-US" dirty="0" smtClean="0"/>
          </a:p>
          <a:p>
            <a:r>
              <a:rPr lang="en-US" dirty="0" smtClean="0"/>
              <a:t>The z score tells us how many standard deviations away from the mean your score is.</a:t>
            </a:r>
          </a:p>
          <a:p>
            <a:r>
              <a:rPr lang="en-US" dirty="0" smtClean="0"/>
              <a:t>For example —</a:t>
            </a:r>
          </a:p>
          <a:p>
            <a:pPr lvl="0"/>
            <a:r>
              <a:rPr lang="en-US" dirty="0" smtClean="0"/>
              <a:t>Z-score of 1.5 then it implies it’s 1.5 standard deviations </a:t>
            </a:r>
            <a:r>
              <a:rPr lang="en-US" i="1" dirty="0" smtClean="0"/>
              <a:t>above</a:t>
            </a:r>
            <a:r>
              <a:rPr lang="en-US" dirty="0" smtClean="0"/>
              <a:t> the mean.</a:t>
            </a:r>
          </a:p>
          <a:p>
            <a:pPr lvl="0"/>
            <a:r>
              <a:rPr lang="en-US" dirty="0" smtClean="0"/>
              <a:t>Z-score of -0.8 indicates our value is 0.8 standard deviations </a:t>
            </a:r>
            <a:r>
              <a:rPr lang="en-US" i="1" dirty="0" smtClean="0"/>
              <a:t>below</a:t>
            </a:r>
            <a:r>
              <a:rPr lang="en-US" dirty="0" smtClean="0"/>
              <a:t> the mean.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66799"/>
          <a:ext cx="8229600" cy="5486401"/>
        </p:xfrm>
        <a:graphic>
          <a:graphicData uri="http://schemas.openxmlformats.org/drawingml/2006/table">
            <a:tbl>
              <a:tblPr firstRow="1" bandRow="1">
                <a:tableStyleId>{5C22544A-7EE6-4342-B048-85BDC9FD1C3A}</a:tableStyleId>
              </a:tblPr>
              <a:tblGrid>
                <a:gridCol w="4114800"/>
                <a:gridCol w="4114800"/>
              </a:tblGrid>
              <a:tr h="687234">
                <a:tc>
                  <a:txBody>
                    <a:bodyPr/>
                    <a:lstStyle/>
                    <a:p>
                      <a:pPr marL="0" marR="0">
                        <a:lnSpc>
                          <a:spcPct val="115000"/>
                        </a:lnSpc>
                        <a:spcBef>
                          <a:spcPts val="0"/>
                        </a:spcBef>
                        <a:spcAft>
                          <a:spcPts val="0"/>
                        </a:spcAft>
                      </a:pPr>
                      <a:r>
                        <a:rPr lang="en-US" sz="1450" b="1" dirty="0">
                          <a:solidFill>
                            <a:srgbClr val="000000"/>
                          </a:solidFill>
                          <a:latin typeface="Times New Roman"/>
                          <a:ea typeface="Times New Roman"/>
                          <a:cs typeface="Times New Roman"/>
                        </a:rPr>
                        <a:t>Normalization</a:t>
                      </a:r>
                      <a:endParaRPr lang="en-US" sz="1100" dirty="0">
                        <a:latin typeface="Calibri"/>
                        <a:ea typeface="Calibri"/>
                        <a:cs typeface="Times New Roman"/>
                      </a:endParaRPr>
                    </a:p>
                  </a:txBody>
                  <a:tcPr marL="127635" marR="127635" marT="127635" marB="127635"/>
                </a:tc>
                <a:tc>
                  <a:txBody>
                    <a:bodyPr/>
                    <a:lstStyle/>
                    <a:p>
                      <a:pPr marL="0" marR="0">
                        <a:lnSpc>
                          <a:spcPct val="115000"/>
                        </a:lnSpc>
                        <a:spcBef>
                          <a:spcPts val="0"/>
                        </a:spcBef>
                        <a:spcAft>
                          <a:spcPts val="0"/>
                        </a:spcAft>
                      </a:pPr>
                      <a:r>
                        <a:rPr lang="en-US" sz="1450" b="1">
                          <a:solidFill>
                            <a:srgbClr val="000000"/>
                          </a:solidFill>
                          <a:latin typeface="Times New Roman"/>
                          <a:ea typeface="Times New Roman"/>
                          <a:cs typeface="Times New Roman"/>
                        </a:rPr>
                        <a:t>Standardization</a:t>
                      </a:r>
                      <a:endParaRPr lang="en-US" sz="1100">
                        <a:latin typeface="Calibri"/>
                        <a:ea typeface="Calibri"/>
                        <a:cs typeface="Times New Roman"/>
                      </a:endParaRPr>
                    </a:p>
                  </a:txBody>
                  <a:tcPr marL="127635" marR="127635" marT="127635" marB="127635"/>
                </a:tc>
              </a:tr>
              <a:tr h="867997">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This technique uses minimum and max values for scaling of model.</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This technique uses mean and standard deviation for scaling of model.</a:t>
                      </a:r>
                      <a:endParaRPr lang="en-US" sz="1100">
                        <a:latin typeface="Calibri"/>
                        <a:ea typeface="Calibri"/>
                        <a:cs typeface="Times New Roman"/>
                      </a:endParaRPr>
                    </a:p>
                  </a:txBody>
                  <a:tcPr marL="85090" marR="85090" marT="85090" marB="85090"/>
                </a:tc>
              </a:tr>
              <a:tr h="867997">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is helpful when features are of different scales.</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is helpful when the mean of a variable is set to 0 and the standard deviation is set to 1.</a:t>
                      </a:r>
                      <a:endParaRPr lang="en-US" sz="1100">
                        <a:latin typeface="Calibri"/>
                        <a:ea typeface="Calibri"/>
                        <a:cs typeface="Times New Roman"/>
                      </a:endParaRPr>
                    </a:p>
                  </a:txBody>
                  <a:tcPr marL="85090" marR="85090" marT="85090" marB="85090"/>
                </a:tc>
              </a:tr>
              <a:tr h="548794">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Scales values ranges between [0, 1] or [-1, 1].</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Scale values are not restricted to a specific range.</a:t>
                      </a:r>
                      <a:endParaRPr lang="en-US" sz="1100">
                        <a:latin typeface="Calibri"/>
                        <a:ea typeface="Calibri"/>
                        <a:cs typeface="Times New Roman"/>
                      </a:endParaRPr>
                    </a:p>
                  </a:txBody>
                  <a:tcPr marL="85090" marR="85090" marT="85090" marB="85090"/>
                </a:tc>
              </a:tr>
              <a:tr h="548794">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got affected by outliers.</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is comparatively less affected by outliers.</a:t>
                      </a:r>
                      <a:endParaRPr lang="en-US" sz="1100">
                        <a:latin typeface="Calibri"/>
                        <a:ea typeface="Calibri"/>
                        <a:cs typeface="Times New Roman"/>
                      </a:endParaRPr>
                    </a:p>
                  </a:txBody>
                  <a:tcPr marL="85090" marR="85090" marT="85090" marB="85090"/>
                </a:tc>
              </a:tr>
              <a:tr h="867997">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Scikit-Learn provides a transformer called MinMaxScaler for Normalization.</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Scikit-Learn provides a transformer called StandardScaler for Normalization.</a:t>
                      </a:r>
                      <a:endParaRPr lang="en-US" sz="1100">
                        <a:latin typeface="Calibri"/>
                        <a:ea typeface="Calibri"/>
                        <a:cs typeface="Times New Roman"/>
                      </a:endParaRPr>
                    </a:p>
                  </a:txBody>
                  <a:tcPr marL="85090" marR="85090" marT="85090" marB="85090"/>
                </a:tc>
              </a:tr>
              <a:tr h="548794">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is also called Scaling normalization.</a:t>
                      </a:r>
                      <a:endParaRPr lang="en-US" sz="110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a:solidFill>
                            <a:srgbClr val="333333"/>
                          </a:solidFill>
                          <a:latin typeface="Segoe UI"/>
                          <a:ea typeface="Times New Roman"/>
                          <a:cs typeface="Times New Roman"/>
                        </a:rPr>
                        <a:t>It is known as Z-score normalization.</a:t>
                      </a:r>
                      <a:endParaRPr lang="en-US" sz="1100">
                        <a:latin typeface="Calibri"/>
                        <a:ea typeface="Calibri"/>
                        <a:cs typeface="Times New Roman"/>
                      </a:endParaRPr>
                    </a:p>
                  </a:txBody>
                  <a:tcPr marL="85090" marR="85090" marT="85090" marB="85090"/>
                </a:tc>
              </a:tr>
              <a:tr h="548794">
                <a:tc>
                  <a:txBody>
                    <a:bodyPr/>
                    <a:lstStyle/>
                    <a:p>
                      <a:pPr marL="0" marR="0" algn="just">
                        <a:lnSpc>
                          <a:spcPct val="115000"/>
                        </a:lnSpc>
                        <a:spcBef>
                          <a:spcPts val="0"/>
                        </a:spcBef>
                        <a:spcAft>
                          <a:spcPts val="0"/>
                        </a:spcAft>
                      </a:pPr>
                      <a:r>
                        <a:rPr lang="en-US" sz="1350" dirty="0">
                          <a:solidFill>
                            <a:srgbClr val="333333"/>
                          </a:solidFill>
                          <a:latin typeface="Segoe UI"/>
                          <a:ea typeface="Times New Roman"/>
                          <a:cs typeface="Times New Roman"/>
                        </a:rPr>
                        <a:t>It is useful when feature distribution is unknown.</a:t>
                      </a:r>
                      <a:endParaRPr lang="en-US" sz="1100" dirty="0">
                        <a:latin typeface="Calibri"/>
                        <a:ea typeface="Calibri"/>
                        <a:cs typeface="Times New Roman"/>
                      </a:endParaRPr>
                    </a:p>
                  </a:txBody>
                  <a:tcPr marL="85090" marR="85090" marT="85090" marB="85090"/>
                </a:tc>
                <a:tc>
                  <a:txBody>
                    <a:bodyPr/>
                    <a:lstStyle/>
                    <a:p>
                      <a:pPr marL="0" marR="0" algn="just">
                        <a:lnSpc>
                          <a:spcPct val="115000"/>
                        </a:lnSpc>
                        <a:spcBef>
                          <a:spcPts val="0"/>
                        </a:spcBef>
                        <a:spcAft>
                          <a:spcPts val="0"/>
                        </a:spcAft>
                      </a:pPr>
                      <a:r>
                        <a:rPr lang="en-US" sz="1350" dirty="0">
                          <a:solidFill>
                            <a:srgbClr val="333333"/>
                          </a:solidFill>
                          <a:latin typeface="Segoe UI"/>
                          <a:ea typeface="Times New Roman"/>
                          <a:cs typeface="Times New Roman"/>
                        </a:rPr>
                        <a:t>It is useful when feature distribution is normal.</a:t>
                      </a:r>
                      <a:endParaRPr lang="en-US" sz="1100" dirty="0">
                        <a:latin typeface="Calibri"/>
                        <a:ea typeface="Calibri"/>
                        <a:cs typeface="Times New Roman"/>
                      </a:endParaRPr>
                    </a:p>
                  </a:txBody>
                  <a:tcPr marL="85090" marR="85090" marT="85090" marB="85090"/>
                </a:tc>
              </a:tr>
            </a:tbl>
          </a:graphicData>
        </a:graphic>
      </p:graphicFrame>
      <p:sp>
        <p:nvSpPr>
          <p:cNvPr id="5" name="Title 4"/>
          <p:cNvSpPr>
            <a:spLocks noGrp="1"/>
          </p:cNvSpPr>
          <p:nvPr>
            <p:ph type="title"/>
          </p:nvPr>
        </p:nvSpPr>
        <p:spPr>
          <a:xfrm>
            <a:off x="457200" y="274638"/>
            <a:ext cx="8229600" cy="792162"/>
          </a:xfrm>
        </p:spPr>
        <p:txBody>
          <a:bodyPr anchor="t">
            <a:normAutofit fontScale="90000"/>
          </a:bodyPr>
          <a:lstStyle/>
          <a:p>
            <a:r>
              <a:rPr lang="en-US" dirty="0" smtClean="0"/>
              <a:t>Normalization Vs Standardization</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Covariance &amp; Covariance Matrix:</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Covariance </a:t>
            </a:r>
            <a:r>
              <a:rPr lang="en-US" dirty="0"/>
              <a:t>is one of a family statistical measures used to </a:t>
            </a:r>
            <a:r>
              <a:rPr lang="en-US" dirty="0" err="1"/>
              <a:t>analyse</a:t>
            </a:r>
            <a:r>
              <a:rPr lang="en-US" dirty="0"/>
              <a:t> the linear relationship between two variables</a:t>
            </a:r>
            <a:r>
              <a:rPr lang="en-US" dirty="0" smtClean="0"/>
              <a:t>.</a:t>
            </a:r>
          </a:p>
          <a:p>
            <a:r>
              <a:rPr lang="en-US" dirty="0"/>
              <a:t> </a:t>
            </a:r>
            <a:r>
              <a:rPr lang="en-US" b="1" dirty="0"/>
              <a:t>How do two variables behave as a pair? </a:t>
            </a:r>
            <a:r>
              <a:rPr lang="en-US" dirty="0"/>
              <a:t>Covariance can take any value between </a:t>
            </a:r>
            <a:r>
              <a:rPr lang="en-US" b="1" dirty="0"/>
              <a:t>-</a:t>
            </a:r>
            <a:r>
              <a:rPr lang="en-US" b="1" dirty="0" err="1"/>
              <a:t>Inf</a:t>
            </a:r>
            <a:r>
              <a:rPr lang="en-US" b="1" dirty="0"/>
              <a:t> to +Inf. </a:t>
            </a:r>
            <a:endParaRPr lang="en-US" b="1" dirty="0" smtClean="0"/>
          </a:p>
          <a:p>
            <a:r>
              <a:rPr lang="en-US" dirty="0" smtClean="0"/>
              <a:t>A </a:t>
            </a:r>
            <a:r>
              <a:rPr lang="en-US" dirty="0"/>
              <a:t>positive value indicates an increasing linear relationship and a negative value indicates a decreasing relationship. </a:t>
            </a:r>
            <a:endParaRPr lang="en-US" dirty="0" smtClean="0"/>
          </a:p>
          <a:p>
            <a:r>
              <a:rPr lang="en-US" dirty="0" smtClean="0"/>
              <a:t>Covariance </a:t>
            </a:r>
            <a:r>
              <a:rPr lang="en-US" dirty="0"/>
              <a:t>near to </a:t>
            </a:r>
            <a:r>
              <a:rPr lang="en-US" b="1" dirty="0"/>
              <a:t>ZERO </a:t>
            </a:r>
            <a:r>
              <a:rPr lang="en-US" dirty="0"/>
              <a:t>indicates no relationship between the variables.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1066800"/>
            <a:ext cx="8915400" cy="5791200"/>
          </a:xfrm>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C:\Users\gunjan\Desktop\allocation ram\NOTES\ML\ml unit2\reduction image\MAINUNIT2IMAGE\COVIARANCE.jpg"/>
          <p:cNvPicPr/>
          <p:nvPr/>
        </p:nvPicPr>
        <p:blipFill>
          <a:blip r:embed="rId3"/>
          <a:srcRect/>
          <a:stretch>
            <a:fillRect/>
          </a:stretch>
        </p:blipFill>
        <p:spPr bwMode="auto">
          <a:xfrm>
            <a:off x="762000" y="990600"/>
            <a:ext cx="6172200" cy="2895600"/>
          </a:xfrm>
          <a:prstGeom prst="rect">
            <a:avLst/>
          </a:prstGeom>
          <a:noFill/>
          <a:ln w="9525">
            <a:noFill/>
            <a:miter lim="800000"/>
            <a:headEnd/>
            <a:tailEnd/>
          </a:ln>
        </p:spPr>
      </p:pic>
      <p:pic>
        <p:nvPicPr>
          <p:cNvPr id="5" name="Picture 4" descr="C:\Users\gunjan\Desktop\allocation ram\NOTES\ML\ml unit2\reduction image\MAINUNIT2IMAGE\COVIARANCE1.jpg"/>
          <p:cNvPicPr/>
          <p:nvPr/>
        </p:nvPicPr>
        <p:blipFill>
          <a:blip r:embed="rId4"/>
          <a:srcRect/>
          <a:stretch>
            <a:fillRect/>
          </a:stretch>
        </p:blipFill>
        <p:spPr bwMode="auto">
          <a:xfrm>
            <a:off x="1219200" y="4191000"/>
            <a:ext cx="5162550" cy="2667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calculate COV(X, Y)</a:t>
            </a:r>
            <a:br>
              <a:rPr lang="en-US" dirty="0"/>
            </a:br>
            <a:endParaRPr lang="en-US" dirty="0"/>
          </a:p>
        </p:txBody>
      </p:sp>
      <p:sp>
        <p:nvSpPr>
          <p:cNvPr id="3" name="Content Placeholder 2"/>
          <p:cNvSpPr>
            <a:spLocks noGrp="1"/>
          </p:cNvSpPr>
          <p:nvPr>
            <p:ph idx="1"/>
          </p:nvPr>
        </p:nvSpPr>
        <p:spPr>
          <a:xfrm>
            <a:off x="228600" y="1600200"/>
            <a:ext cx="8686800" cy="5029200"/>
          </a:xfrm>
        </p:spPr>
        <p:txBody>
          <a:bodyPr/>
          <a:lstStyle/>
          <a:p>
            <a:r>
              <a:rPr lang="en-US" b="1" i="1" dirty="0"/>
              <a:t>Note:</a:t>
            </a:r>
            <a:r>
              <a:rPr lang="en-US" i="1" dirty="0"/>
              <a:t> Covariance does not tell you about ‘Strength of relationship’. It just tells you whether there is a positive or negative linear relationship exists or not.</a:t>
            </a:r>
            <a:endParaRPr lang="en-US" dirty="0"/>
          </a:p>
          <a:p>
            <a:r>
              <a:rPr lang="en-US" dirty="0" smtClean="0"/>
              <a:t> </a:t>
            </a:r>
            <a:r>
              <a:rPr lang="en-US" dirty="0"/>
              <a:t>Covariance </a:t>
            </a:r>
            <a:r>
              <a:rPr lang="en-US" dirty="0" err="1" smtClean="0"/>
              <a:t>Matrix:</a:t>
            </a:r>
            <a:r>
              <a:rPr lang="en-US" dirty="0" err="1"/>
              <a:t>A</a:t>
            </a:r>
            <a:r>
              <a:rPr lang="en-US" dirty="0"/>
              <a:t> covariance matrix is nothing but the information about auto-covariance (Covariance with itself) and Covariance between two different variables presented in matrix format as shown below-</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Columns 3 is removed</a:t>
            </a:r>
          </a:p>
        </p:txBody>
      </p:sp>
      <p:pic>
        <p:nvPicPr>
          <p:cNvPr id="4" name="Content Placeholder 3" descr="C:\Users\gunjan\Desktop\allocation ram\NOTES\ML\ml unit2\reduction image\MAINUNIT2IMAGE\ROWVEC2.jpg"/>
          <p:cNvPicPr>
            <a:picLocks noGrp="1"/>
          </p:cNvPicPr>
          <p:nvPr>
            <p:ph idx="1"/>
          </p:nvPr>
        </p:nvPicPr>
        <p:blipFill>
          <a:blip r:embed="rId2"/>
          <a:srcRect/>
          <a:stretch>
            <a:fillRect/>
          </a:stretch>
        </p:blipFill>
        <p:spPr bwMode="auto">
          <a:xfrm>
            <a:off x="457200" y="1672431"/>
            <a:ext cx="8001000" cy="434737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Covariance Matrix </a:t>
            </a:r>
          </a:p>
        </p:txBody>
      </p:sp>
      <p:sp>
        <p:nvSpPr>
          <p:cNvPr id="3" name="Content Placeholder 2"/>
          <p:cNvSpPr>
            <a:spLocks noGrp="1"/>
          </p:cNvSpPr>
          <p:nvPr>
            <p:ph idx="1"/>
          </p:nvPr>
        </p:nvSpPr>
        <p:spPr>
          <a:xfrm>
            <a:off x="152400" y="1295400"/>
            <a:ext cx="8534400" cy="5410200"/>
          </a:xfrm>
        </p:spPr>
        <p:txBody>
          <a:bodyPr/>
          <a:lstStyle/>
          <a:p>
            <a:pPr>
              <a:buNone/>
            </a:pPr>
            <a:endParaRPr lang="en-US" dirty="0" smtClean="0"/>
          </a:p>
          <a:p>
            <a:endParaRPr lang="en-US" dirty="0" smtClean="0"/>
          </a:p>
          <a:p>
            <a:endParaRPr lang="en-US" dirty="0"/>
          </a:p>
          <a:p>
            <a:endParaRPr lang="en-US" dirty="0" smtClean="0"/>
          </a:p>
          <a:p>
            <a:endParaRPr lang="en-US" dirty="0"/>
          </a:p>
          <a:p>
            <a:endParaRPr lang="en-US" dirty="0" smtClean="0"/>
          </a:p>
          <a:p>
            <a:pPr>
              <a:buNone/>
            </a:pPr>
            <a:endParaRPr lang="en-US" dirty="0" smtClean="0"/>
          </a:p>
          <a:p>
            <a:endParaRPr lang="en-US" dirty="0"/>
          </a:p>
        </p:txBody>
      </p:sp>
      <p:pic>
        <p:nvPicPr>
          <p:cNvPr id="4" name="Picture 3" descr="C:\Users\gunjan\Desktop\allocation ram\NOTES\ML\ml unit2\reduction image\MAINUNIT2IMAGE\COVERIANCE3.jpg"/>
          <p:cNvPicPr/>
          <p:nvPr/>
        </p:nvPicPr>
        <p:blipFill>
          <a:blip r:embed="rId3"/>
          <a:srcRect/>
          <a:stretch>
            <a:fillRect/>
          </a:stretch>
        </p:blipFill>
        <p:spPr bwMode="auto">
          <a:xfrm>
            <a:off x="609600" y="1524000"/>
            <a:ext cx="7239000" cy="3962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observe the above matrix carefully you can see all diagonal elements are nothing but the covariance with itself. These are also called variance of the variable. Thus we can say,</a:t>
            </a:r>
          </a:p>
          <a:p>
            <a:r>
              <a:rPr lang="en-US" b="1" dirty="0" err="1"/>
              <a:t>Cov</a:t>
            </a:r>
            <a:r>
              <a:rPr lang="en-US" b="1" dirty="0"/>
              <a:t>(X,X) = </a:t>
            </a:r>
            <a:r>
              <a:rPr lang="en-US" b="1" dirty="0" err="1"/>
              <a:t>Var</a:t>
            </a:r>
            <a:r>
              <a:rPr lang="en-US" b="1" dirty="0"/>
              <a:t>(X) | </a:t>
            </a:r>
            <a:r>
              <a:rPr lang="en-US" b="1" dirty="0" err="1"/>
              <a:t>Cov</a:t>
            </a:r>
            <a:r>
              <a:rPr lang="en-US" b="1" dirty="0"/>
              <a:t>(Y,Y) = </a:t>
            </a:r>
            <a:r>
              <a:rPr lang="en-US" b="1" dirty="0" err="1"/>
              <a:t>Var</a:t>
            </a:r>
            <a:r>
              <a:rPr lang="en-US" b="1" dirty="0"/>
              <a:t>(Y) | </a:t>
            </a:r>
            <a:r>
              <a:rPr lang="en-US" b="1" dirty="0" err="1"/>
              <a:t>Cov</a:t>
            </a:r>
            <a:r>
              <a:rPr lang="en-US" b="1" dirty="0"/>
              <a:t>(Z,Z) = </a:t>
            </a:r>
            <a:r>
              <a:rPr lang="en-US" b="1" dirty="0" err="1"/>
              <a:t>Var</a:t>
            </a:r>
            <a:r>
              <a:rPr lang="en-US" b="1" dirty="0"/>
              <a:t>(Z)</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gunjan\Desktop\allocation ram\NOTES\ML\ml unit2\reduction image\MAINUNIT2IMAGE\COVERIANCE4.jpg"/>
          <p:cNvPicPr>
            <a:picLocks noGrp="1"/>
          </p:cNvPicPr>
          <p:nvPr>
            <p:ph idx="1"/>
          </p:nvPr>
        </p:nvPicPr>
        <p:blipFill>
          <a:blip r:embed="rId2"/>
          <a:srcRect/>
          <a:stretch>
            <a:fillRect/>
          </a:stretch>
        </p:blipFill>
        <p:spPr bwMode="auto">
          <a:xfrm>
            <a:off x="762000" y="1600200"/>
            <a:ext cx="7391399" cy="452596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lstStyle/>
          <a:p>
            <a:r>
              <a:rPr lang="en-US" dirty="0"/>
              <a:t>Let’s calculate the covariance of two columns COV(F1, F2) to understand the concept that we discussed above in a better </a:t>
            </a:r>
            <a:r>
              <a:rPr lang="en-US" dirty="0" smtClean="0"/>
              <a:t>way.</a:t>
            </a:r>
          </a:p>
          <a:p>
            <a:r>
              <a:rPr lang="en-US" dirty="0"/>
              <a:t>Covariance Between 2 </a:t>
            </a:r>
            <a:r>
              <a:rPr lang="en-US" dirty="0" smtClean="0"/>
              <a:t>Features</a:t>
            </a:r>
          </a:p>
          <a:p>
            <a:endParaRPr lang="en-US" dirty="0" smtClean="0"/>
          </a:p>
          <a:p>
            <a:endParaRPr lang="en-US" dirty="0"/>
          </a:p>
          <a:p>
            <a:pPr>
              <a:buNone/>
            </a:pPr>
            <a:endParaRPr lang="en-US" dirty="0"/>
          </a:p>
          <a:p>
            <a:endParaRPr lang="en-US" dirty="0"/>
          </a:p>
        </p:txBody>
      </p:sp>
      <p:pic>
        <p:nvPicPr>
          <p:cNvPr id="4" name="Picture 3" descr="C:\Users\gunjan\Desktop\allocation ram\NOTES\ML\ml unit2\reduction image\MAINUNIT2IMAGE\COVERIANCE4.jpg"/>
          <p:cNvPicPr/>
          <p:nvPr/>
        </p:nvPicPr>
        <p:blipFill>
          <a:blip r:embed="rId3"/>
          <a:srcRect/>
          <a:stretch>
            <a:fillRect/>
          </a:stretch>
        </p:blipFill>
        <p:spPr bwMode="auto">
          <a:xfrm>
            <a:off x="762000" y="4267200"/>
            <a:ext cx="7315200" cy="1981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where,</a:t>
            </a:r>
          </a:p>
          <a:p>
            <a:r>
              <a:rPr lang="en-US" dirty="0"/>
              <a:t>Xi1 : Data points of F1 | Xi2 : Data points of F2 | μ1 &amp; μ2: Mean of the respective columns.</a:t>
            </a:r>
          </a:p>
          <a:p>
            <a:r>
              <a:rPr lang="en-US" dirty="0"/>
              <a:t>Lets assume data is standardized which means </a:t>
            </a:r>
            <a:r>
              <a:rPr lang="en-US" b="1" dirty="0"/>
              <a:t>μ = 0 &amp; σ = 1</a:t>
            </a:r>
            <a:r>
              <a:rPr lang="en-US" dirty="0"/>
              <a:t>. Therefore the above equation becomes-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Covariance when </a:t>
            </a:r>
            <a:r>
              <a:rPr lang="en-US" b="1" dirty="0" smtClean="0"/>
              <a:t>μ = 0 &amp; σ = 1</a:t>
            </a:r>
            <a:endParaRPr lang="en-US" dirty="0" smtClean="0"/>
          </a:p>
          <a:p>
            <a:endParaRPr lang="en-US" dirty="0" smtClean="0"/>
          </a:p>
          <a:p>
            <a:r>
              <a:rPr lang="en-US" dirty="0" smtClean="0"/>
              <a:t>Therefore,</a:t>
            </a:r>
          </a:p>
          <a:p>
            <a:endParaRPr lang="en-US" dirty="0" smtClean="0"/>
          </a:p>
          <a:p>
            <a:pPr>
              <a:buNone/>
            </a:pPr>
            <a:endParaRPr lang="en-US" dirty="0" smtClean="0"/>
          </a:p>
          <a:p>
            <a:endParaRPr lang="en-US" dirty="0"/>
          </a:p>
        </p:txBody>
      </p:sp>
      <p:pic>
        <p:nvPicPr>
          <p:cNvPr id="7" name="Picture 6" descr="C:\Users\gunjan\Desktop\allocation ram\NOTES\ML\ml unit2\reduction image\MAINUNIT2IMAGE\COVERIANCE5.jpg"/>
          <p:cNvPicPr/>
          <p:nvPr/>
        </p:nvPicPr>
        <p:blipFill>
          <a:blip r:embed="rId3"/>
          <a:srcRect/>
          <a:stretch>
            <a:fillRect/>
          </a:stretch>
        </p:blipFill>
        <p:spPr bwMode="auto">
          <a:xfrm>
            <a:off x="685800" y="1828800"/>
            <a:ext cx="4829397" cy="200955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gunjan\Desktop\allocation ram\NOTES\ML\ml unit2\reduction image\MAINUNIT2IMAGE\COVERIANCE6.jpg"/>
          <p:cNvPicPr>
            <a:picLocks noGrp="1"/>
          </p:cNvPicPr>
          <p:nvPr>
            <p:ph idx="1"/>
          </p:nvPr>
        </p:nvPicPr>
        <p:blipFill>
          <a:blip r:embed="rId2"/>
          <a:srcRect/>
          <a:stretch>
            <a:fillRect/>
          </a:stretch>
        </p:blipFill>
        <p:spPr bwMode="auto">
          <a:xfrm>
            <a:off x="838201" y="1600201"/>
            <a:ext cx="6751108" cy="3581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dirty="0"/>
              <a:t>Thus we can generalize it like </a:t>
            </a:r>
            <a:r>
              <a:rPr lang="en-US" dirty="0" smtClean="0"/>
              <a:t>below</a:t>
            </a:r>
          </a:p>
          <a:p>
            <a:endParaRPr lang="en-US" dirty="0"/>
          </a:p>
          <a:p>
            <a:endParaRPr lang="en-US" dirty="0" smtClean="0"/>
          </a:p>
          <a:p>
            <a:endParaRPr lang="en-US" dirty="0"/>
          </a:p>
          <a:p>
            <a:pPr>
              <a:buNone/>
            </a:pPr>
            <a:r>
              <a:rPr lang="en-US" sz="1800" dirty="0" smtClean="0"/>
              <a:t>Covariance Matrix</a:t>
            </a:r>
          </a:p>
          <a:p>
            <a:pPr>
              <a:buNone/>
            </a:pPr>
            <a:r>
              <a:rPr lang="en-US" sz="1800" dirty="0"/>
              <a:t>where S = Covariance Matrix | X = </a:t>
            </a:r>
            <a:r>
              <a:rPr lang="en-US" sz="1800" dirty="0" err="1"/>
              <a:t>Datapoints</a:t>
            </a:r>
            <a:endParaRPr lang="en-US" sz="1800" dirty="0"/>
          </a:p>
          <a:p>
            <a:pPr>
              <a:buNone/>
            </a:pPr>
            <a:endParaRPr lang="en-US" sz="1800" dirty="0"/>
          </a:p>
          <a:p>
            <a:endParaRPr lang="en-US" dirty="0" smtClean="0"/>
          </a:p>
          <a:p>
            <a:endParaRPr lang="en-US" dirty="0" smtClean="0"/>
          </a:p>
          <a:p>
            <a:endParaRPr lang="en-US" dirty="0"/>
          </a:p>
          <a:p>
            <a:endParaRPr lang="en-US" dirty="0" smtClean="0"/>
          </a:p>
          <a:p>
            <a:endParaRPr lang="en-US" dirty="0" smtClean="0"/>
          </a:p>
          <a:p>
            <a:endParaRPr lang="en-US" dirty="0"/>
          </a:p>
        </p:txBody>
      </p:sp>
      <p:pic>
        <p:nvPicPr>
          <p:cNvPr id="5" name="Picture 4" descr="C:\Users\gunjan\Desktop\allocation ram\NOTES\ML\ml unit2\reduction image\MAINUNIT2IMAGE\COVERIANCE7.jpg"/>
          <p:cNvPicPr/>
          <p:nvPr/>
        </p:nvPicPr>
        <p:blipFill>
          <a:blip r:embed="rId2"/>
          <a:srcRect/>
          <a:stretch>
            <a:fillRect/>
          </a:stretch>
        </p:blipFill>
        <p:spPr bwMode="auto">
          <a:xfrm>
            <a:off x="1295400" y="3429000"/>
            <a:ext cx="3883099" cy="1137684"/>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Eigen Value &amp; Eigen Vector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word ‘Eigen’ is taken from ‘German’ which means ‘Self or own’. It describes a special relationship between two things. </a:t>
            </a:r>
            <a:endParaRPr lang="en-US" dirty="0" smtClean="0"/>
          </a:p>
          <a:p>
            <a:r>
              <a:rPr lang="en-US" dirty="0" smtClean="0"/>
              <a:t>For </a:t>
            </a:r>
            <a:r>
              <a:rPr lang="en-US" dirty="0"/>
              <a:t>example, “</a:t>
            </a:r>
            <a:r>
              <a:rPr lang="en-US" dirty="0" err="1"/>
              <a:t>mein</a:t>
            </a:r>
            <a:r>
              <a:rPr lang="en-US" dirty="0"/>
              <a:t> </a:t>
            </a:r>
            <a:r>
              <a:rPr lang="en-US" dirty="0" err="1"/>
              <a:t>eigenes</a:t>
            </a:r>
            <a:r>
              <a:rPr lang="en-US" dirty="0"/>
              <a:t> Auto” in German means “My Own Car”. Here </a:t>
            </a:r>
            <a:r>
              <a:rPr lang="en-US" dirty="0" err="1"/>
              <a:t>eigen</a:t>
            </a:r>
            <a:r>
              <a:rPr lang="en-US" dirty="0"/>
              <a:t> is explaining the relationship between ‘car and my own’. Thus we can think of the same relationship of eigenvectors with a square matrix</a:t>
            </a:r>
            <a:r>
              <a:rPr lang="en-US" dirty="0" smtClean="0"/>
              <a:t>.</a:t>
            </a:r>
          </a:p>
          <a:p>
            <a:r>
              <a:rPr lang="en-US" dirty="0" smtClean="0"/>
              <a:t> </a:t>
            </a:r>
            <a:r>
              <a:rPr lang="en-US" dirty="0"/>
              <a:t>In the world of linear algebra, all the square matrix (for example, 2x2 or 4x4)have eigenvectors associated with them.</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A be the square matrix of order (n x n), then a number (Real or Complex) </a:t>
            </a:r>
            <a:r>
              <a:rPr lang="en-US" b="1" dirty="0"/>
              <a:t>λ </a:t>
            </a:r>
            <a:r>
              <a:rPr lang="en-US" dirty="0"/>
              <a:t>is said to be the </a:t>
            </a:r>
            <a:r>
              <a:rPr lang="en-US" dirty="0" err="1"/>
              <a:t>eigenvalue</a:t>
            </a:r>
            <a:r>
              <a:rPr lang="en-US" dirty="0"/>
              <a:t> of matrix </a:t>
            </a:r>
            <a:r>
              <a:rPr lang="en-US" b="1" dirty="0"/>
              <a:t>A</a:t>
            </a:r>
            <a:r>
              <a:rPr lang="en-US" dirty="0"/>
              <a:t> if there exists a column matrix </a:t>
            </a:r>
            <a:r>
              <a:rPr lang="en-US" b="1" dirty="0"/>
              <a:t>x</a:t>
            </a:r>
            <a:r>
              <a:rPr lang="en-US" dirty="0"/>
              <a:t> of order (n x 1) such that -</a:t>
            </a:r>
          </a:p>
          <a:p>
            <a:endParaRPr lang="en-US" dirty="0"/>
          </a:p>
        </p:txBody>
      </p:sp>
      <p:pic>
        <p:nvPicPr>
          <p:cNvPr id="4" name="Picture 3" descr="C:\Users\gunjan\Desktop\allocation ram\NOTES\ML\ml unit2\reduction image\MAINUNIT2IMAGE\EIGENVE1.jpg"/>
          <p:cNvPicPr/>
          <p:nvPr/>
        </p:nvPicPr>
        <p:blipFill>
          <a:blip r:embed="rId2"/>
          <a:srcRect/>
          <a:stretch>
            <a:fillRect/>
          </a:stretch>
        </p:blipFill>
        <p:spPr bwMode="auto">
          <a:xfrm>
            <a:off x="0" y="3962400"/>
            <a:ext cx="7467600" cy="289560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
            </a:r>
            <a:r>
              <a:rPr lang="en-US" dirty="0" smtClean="0"/>
              <a:t>ain components in </a:t>
            </a:r>
            <a:r>
              <a:rPr lang="en-US" dirty="0"/>
              <a:t>D</a:t>
            </a:r>
            <a:r>
              <a:rPr lang="en-US" dirty="0" smtClean="0"/>
              <a:t>imensionality Reduction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lvl="0"/>
            <a:r>
              <a:rPr lang="en-US" b="1" dirty="0" smtClean="0"/>
              <a:t>Feature </a:t>
            </a:r>
            <a:r>
              <a:rPr lang="en-US" b="1" dirty="0"/>
              <a:t>Selection:</a:t>
            </a:r>
            <a:r>
              <a:rPr lang="en-US" dirty="0"/>
              <a:t> In feature selection, we try to find the best subset of features that are required to </a:t>
            </a:r>
            <a:r>
              <a:rPr lang="en-US" dirty="0" err="1"/>
              <a:t>fulfil</a:t>
            </a:r>
            <a:r>
              <a:rPr lang="en-US" dirty="0"/>
              <a:t> our objective.</a:t>
            </a:r>
          </a:p>
          <a:p>
            <a:pPr lvl="0"/>
            <a:r>
              <a:rPr lang="en-US" b="1" dirty="0"/>
              <a:t>Feature Extraction: </a:t>
            </a:r>
            <a:r>
              <a:rPr lang="en-US" dirty="0"/>
              <a:t>In feature extraction, we create new features based on transformation or combinations of the original feature set.</a:t>
            </a:r>
          </a:p>
          <a:p>
            <a:r>
              <a:rPr lang="en-US" b="1" i="1" dirty="0"/>
              <a:t>Note: </a:t>
            </a:r>
            <a:r>
              <a:rPr lang="en-US" i="1" dirty="0"/>
              <a:t>Both feature selection and extraction leads to dimensionality reduction. No evidence that one of them is superior to other on all types of task.</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Therefore,</a:t>
            </a:r>
          </a:p>
          <a:p>
            <a:r>
              <a:rPr lang="en-US" b="1" dirty="0"/>
              <a:t>Ax -</a:t>
            </a:r>
            <a:r>
              <a:rPr lang="en-US" b="1" dirty="0" err="1"/>
              <a:t>λx</a:t>
            </a:r>
            <a:r>
              <a:rPr lang="en-US" b="1" dirty="0"/>
              <a:t> = 0</a:t>
            </a:r>
            <a:endParaRPr lang="en-US" dirty="0"/>
          </a:p>
          <a:p>
            <a:r>
              <a:rPr lang="en-US" b="1" dirty="0"/>
              <a:t>(A-</a:t>
            </a:r>
            <a:r>
              <a:rPr lang="en-US" b="1" dirty="0" err="1"/>
              <a:t>λI</a:t>
            </a:r>
            <a:r>
              <a:rPr lang="en-US" b="1" dirty="0"/>
              <a:t>)x = 0</a:t>
            </a:r>
            <a:endParaRPr lang="en-US" dirty="0"/>
          </a:p>
          <a:p>
            <a:r>
              <a:rPr lang="en-US" dirty="0"/>
              <a:t>where I = Identity matrix.</a:t>
            </a:r>
          </a:p>
          <a:p>
            <a:r>
              <a:rPr lang="en-US" dirty="0"/>
              <a:t>In order to find </a:t>
            </a:r>
            <a:r>
              <a:rPr lang="en-US" dirty="0" err="1"/>
              <a:t>eigenvalues</a:t>
            </a:r>
            <a:r>
              <a:rPr lang="en-US" dirty="0"/>
              <a:t> and eigenvectors first, we need to convert the above equation to a characteristic equation -</a:t>
            </a:r>
          </a:p>
          <a:p>
            <a:r>
              <a:rPr lang="en-US" b="1" dirty="0"/>
              <a:t>|</a:t>
            </a:r>
            <a:r>
              <a:rPr lang="en-US" dirty="0"/>
              <a:t> </a:t>
            </a:r>
            <a:r>
              <a:rPr lang="en-US" b="1" dirty="0"/>
              <a:t>A-</a:t>
            </a:r>
            <a:r>
              <a:rPr lang="en-US" b="1" dirty="0" err="1"/>
              <a:t>λI</a:t>
            </a:r>
            <a:r>
              <a:rPr lang="en-US" b="1" dirty="0"/>
              <a:t> | = 0 …..(Characteristic Equation)</a:t>
            </a:r>
            <a:endParaRPr lang="en-US" dirty="0"/>
          </a:p>
          <a:p>
            <a:r>
              <a:rPr lang="en-US" dirty="0"/>
              <a:t>Here basically we are subtracting </a:t>
            </a:r>
            <a:r>
              <a:rPr lang="en-US" b="1" dirty="0"/>
              <a:t>λ </a:t>
            </a:r>
            <a:r>
              <a:rPr lang="en-US" dirty="0"/>
              <a:t>value from the diagonal of the square matrix </a:t>
            </a:r>
            <a:r>
              <a:rPr lang="en-US" b="1" dirty="0"/>
              <a:t>A </a:t>
            </a:r>
            <a:r>
              <a:rPr lang="en-US" dirty="0"/>
              <a:t>then we are taking the determinant of the resulting matrix. </a:t>
            </a:r>
            <a:endParaRPr lang="en-US" dirty="0" smtClean="0"/>
          </a:p>
          <a:p>
            <a:r>
              <a:rPr lang="en-US" dirty="0" smtClean="0"/>
              <a:t>Thus </a:t>
            </a:r>
            <a:r>
              <a:rPr lang="en-US" dirty="0"/>
              <a:t>the solution to the characteristic equation will give you </a:t>
            </a:r>
            <a:r>
              <a:rPr lang="en-US" dirty="0" err="1"/>
              <a:t>eigenvalues</a:t>
            </a:r>
            <a:r>
              <a:rPr lang="en-US" dirty="0"/>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i="1" dirty="0"/>
              <a:t>Note:</a:t>
            </a:r>
            <a:r>
              <a:rPr lang="en-US" i="1" dirty="0"/>
              <a:t> Total number of </a:t>
            </a:r>
            <a:r>
              <a:rPr lang="en-US" i="1" dirty="0" err="1"/>
              <a:t>eigenvalues</a:t>
            </a:r>
            <a:r>
              <a:rPr lang="en-US" i="1" dirty="0"/>
              <a:t> is same as an order of square matrix. Let say we have 2 x 2 data matrix then there will be 2 </a:t>
            </a:r>
            <a:r>
              <a:rPr lang="en-US" i="1" dirty="0" err="1"/>
              <a:t>eigenvalues</a:t>
            </a:r>
            <a:r>
              <a:rPr lang="en-US" i="1" dirty="0"/>
              <a:t>. And we find eigenvectors </a:t>
            </a:r>
            <a:r>
              <a:rPr lang="en-US" i="1" dirty="0" err="1"/>
              <a:t>corrosponding</a:t>
            </a:r>
            <a:r>
              <a:rPr lang="en-US" i="1" dirty="0"/>
              <a:t> to </a:t>
            </a:r>
            <a:r>
              <a:rPr lang="en-US" i="1" dirty="0" err="1"/>
              <a:t>eigenvalues</a:t>
            </a:r>
            <a:r>
              <a:rPr lang="en-US" i="1" dirty="0"/>
              <a:t>.</a:t>
            </a:r>
            <a:endParaRPr lang="en-US" dirty="0"/>
          </a:p>
          <a:p>
            <a:r>
              <a:rPr lang="en-US" dirty="0"/>
              <a:t>Once we get </a:t>
            </a:r>
            <a:r>
              <a:rPr lang="en-US" b="1" dirty="0"/>
              <a:t>λ </a:t>
            </a:r>
            <a:r>
              <a:rPr lang="en-US" dirty="0"/>
              <a:t>value by using the above equation then put the value of </a:t>
            </a:r>
            <a:r>
              <a:rPr lang="en-US" b="1" dirty="0"/>
              <a:t>λ </a:t>
            </a:r>
            <a:r>
              <a:rPr lang="en-US" dirty="0"/>
              <a:t>in the equation </a:t>
            </a:r>
            <a:r>
              <a:rPr lang="en-US" b="1" dirty="0"/>
              <a:t>(A-</a:t>
            </a:r>
            <a:r>
              <a:rPr lang="en-US" b="1" dirty="0" err="1"/>
              <a:t>λI</a:t>
            </a:r>
            <a:r>
              <a:rPr lang="en-US" b="1" dirty="0"/>
              <a:t>)x = 0 </a:t>
            </a:r>
            <a:r>
              <a:rPr lang="en-US" dirty="0"/>
              <a:t>to get the corresponding eigenvector.</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Pointers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If you multiply matrix A with vector X then we will get another vector where we can say matrix performed linear transformation on an input vector</a:t>
            </a:r>
          </a:p>
          <a:p>
            <a:pPr lvl="0"/>
            <a:r>
              <a:rPr lang="en-US" dirty="0" smtClean="0"/>
              <a:t>An eigenvector is a vector whose direction remains unchanged when a linear transformation is applied to it.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228600" y="533400"/>
            <a:ext cx="8763000" cy="6324600"/>
          </a:xfrm>
        </p:spPr>
        <p:txBody>
          <a:bodyPr>
            <a:normAutofit/>
          </a:bodyPr>
          <a:lstStyle/>
          <a:p>
            <a:pPr>
              <a:buNone/>
            </a:pPr>
            <a:r>
              <a:rPr lang="en-US" dirty="0" smtClean="0"/>
              <a:t> </a:t>
            </a:r>
          </a:p>
          <a:p>
            <a:endParaRPr lang="en-US" dirty="0" smtClean="0"/>
          </a:p>
          <a:p>
            <a:endParaRPr lang="en-US" dirty="0" smtClean="0"/>
          </a:p>
          <a:p>
            <a:endParaRPr lang="en-US" dirty="0" smtClean="0"/>
          </a:p>
          <a:p>
            <a:endParaRPr lang="en-US" dirty="0" smtClean="0"/>
          </a:p>
          <a:p>
            <a:pPr>
              <a:buNone/>
            </a:pPr>
            <a:r>
              <a:rPr lang="en-US" dirty="0" smtClean="0"/>
              <a:t>Eigenvectors (red) do not change direction when a linear transformation (e.g. scaling) is applied to them. Other vectors (yellow) do. </a:t>
            </a:r>
          </a:p>
          <a:p>
            <a:pPr>
              <a:buNone/>
            </a:pPr>
            <a:r>
              <a:rPr lang="en-US" dirty="0" smtClean="0"/>
              <a:t>The green square is only drawn to illustrate the linear transformation that is applied to each of these three vectors.</a:t>
            </a:r>
          </a:p>
          <a:p>
            <a:pPr>
              <a:buNone/>
            </a:pPr>
            <a:endParaRPr lang="en-US" dirty="0"/>
          </a:p>
        </p:txBody>
      </p:sp>
      <p:pic>
        <p:nvPicPr>
          <p:cNvPr id="5" name="Content Placeholder 3" descr="C:\Users\gunjan\Desktop\allocation ram\NOTES\ML\ml unit2\reduction image\MAINUNIT2IMAGE\EIGENVE2.jpg"/>
          <p:cNvPicPr>
            <a:picLocks/>
          </p:cNvPicPr>
          <p:nvPr/>
        </p:nvPicPr>
        <p:blipFill>
          <a:blip r:embed="rId2"/>
          <a:srcRect/>
          <a:stretch>
            <a:fillRect/>
          </a:stretch>
        </p:blipFill>
        <p:spPr bwMode="auto">
          <a:xfrm>
            <a:off x="304800" y="457200"/>
            <a:ext cx="8610599" cy="28956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533400"/>
            <a:ext cx="8915400" cy="6324600"/>
          </a:xfrm>
        </p:spPr>
        <p:txBody>
          <a:bodyPr/>
          <a:lstStyle/>
          <a:p>
            <a:r>
              <a:rPr lang="en-US" dirty="0" smtClean="0"/>
              <a:t>3. Here square matrix is nothing but our calculated covariance matrix and we are using that to find </a:t>
            </a:r>
            <a:r>
              <a:rPr lang="en-US" dirty="0" err="1" smtClean="0"/>
              <a:t>eigenvalues</a:t>
            </a:r>
            <a:r>
              <a:rPr lang="en-US" dirty="0" smtClean="0"/>
              <a:t> and eigenvectors. </a:t>
            </a:r>
          </a:p>
          <a:p>
            <a:r>
              <a:rPr lang="en-US" dirty="0" smtClean="0"/>
              <a:t>Let </a:t>
            </a:r>
            <a:r>
              <a:rPr lang="en-US" b="1" dirty="0" smtClean="0"/>
              <a:t>S</a:t>
            </a:r>
            <a:r>
              <a:rPr lang="en-US" dirty="0" smtClean="0"/>
              <a:t> be the covariance matrix then corresponding </a:t>
            </a:r>
            <a:r>
              <a:rPr lang="en-US" dirty="0" err="1" smtClean="0"/>
              <a:t>eigenvalue</a:t>
            </a:r>
            <a:r>
              <a:rPr lang="en-US" dirty="0" smtClean="0"/>
              <a:t> and eigenvectors are -</a:t>
            </a:r>
          </a:p>
          <a:p>
            <a:pPr>
              <a:buNone/>
            </a:pPr>
            <a:r>
              <a:rPr lang="en-US" dirty="0" err="1" smtClean="0"/>
              <a:t>Eigenvalues</a:t>
            </a:r>
            <a:r>
              <a:rPr lang="en-US" dirty="0" smtClean="0"/>
              <a:t>(S) = </a:t>
            </a:r>
            <a:r>
              <a:rPr lang="en-US" b="1" dirty="0" smtClean="0"/>
              <a:t>λ 1≥ λ2 ≥ λ3 ≥ … ≥ </a:t>
            </a:r>
            <a:r>
              <a:rPr lang="en-US" b="1" dirty="0" err="1" smtClean="0"/>
              <a:t>λd</a:t>
            </a:r>
            <a:endParaRPr lang="en-US" dirty="0" smtClean="0"/>
          </a:p>
          <a:p>
            <a:pPr>
              <a:buNone/>
            </a:pPr>
            <a:r>
              <a:rPr lang="en-US" dirty="0" smtClean="0"/>
              <a:t>Eigenvectors(S)= </a:t>
            </a:r>
            <a:r>
              <a:rPr lang="en-US" b="1" dirty="0" smtClean="0"/>
              <a:t>V1 ≥ V2 ≥ V3 ≥ … ≥ </a:t>
            </a:r>
            <a:r>
              <a:rPr lang="en-US" b="1" dirty="0" err="1" smtClean="0"/>
              <a:t>Vd</a:t>
            </a:r>
            <a:endParaRPr lang="en-US" dirty="0" smtClean="0"/>
          </a:p>
          <a:p>
            <a:r>
              <a:rPr lang="en-US" dirty="0" smtClean="0"/>
              <a:t>Where </a:t>
            </a:r>
            <a:r>
              <a:rPr lang="en-US" b="1" dirty="0" smtClean="0"/>
              <a:t>λ1</a:t>
            </a:r>
            <a:r>
              <a:rPr lang="en-US" dirty="0" smtClean="0"/>
              <a:t> = Maximal </a:t>
            </a:r>
            <a:r>
              <a:rPr lang="en-US" dirty="0" err="1" smtClean="0"/>
              <a:t>eigenvalue</a:t>
            </a:r>
            <a:r>
              <a:rPr lang="en-US" dirty="0" smtClean="0"/>
              <a:t> (means maximum variance) &amp; </a:t>
            </a:r>
            <a:r>
              <a:rPr lang="en-US" b="1" dirty="0" smtClean="0"/>
              <a:t>V1</a:t>
            </a:r>
            <a:r>
              <a:rPr lang="en-US" dirty="0" smtClean="0"/>
              <a:t> is an eigenvector corresponding to maximal </a:t>
            </a:r>
            <a:r>
              <a:rPr lang="en-US" dirty="0" err="1" smtClean="0"/>
              <a:t>eigenvalues</a:t>
            </a: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Thus we can say,</a:t>
            </a:r>
            <a:endParaRPr lang="en-US" b="1" dirty="0" smtClean="0"/>
          </a:p>
          <a:p>
            <a:r>
              <a:rPr lang="en-US" b="1" dirty="0" smtClean="0"/>
              <a:t>Vi ⊥ </a:t>
            </a:r>
            <a:r>
              <a:rPr lang="en-US" b="1" dirty="0" err="1" smtClean="0"/>
              <a:t>Vj</a:t>
            </a:r>
            <a:r>
              <a:rPr lang="en-US" b="1" dirty="0" smtClean="0"/>
              <a:t> = Vi * </a:t>
            </a:r>
            <a:r>
              <a:rPr lang="en-US" b="1" dirty="0" err="1" smtClean="0"/>
              <a:t>Vj</a:t>
            </a:r>
            <a:r>
              <a:rPr lang="en-US" b="1" dirty="0" smtClean="0"/>
              <a:t> = ||Vi|| * ||</a:t>
            </a:r>
            <a:r>
              <a:rPr lang="en-US" b="1" dirty="0" err="1" smtClean="0"/>
              <a:t>Vj</a:t>
            </a:r>
            <a:r>
              <a:rPr lang="en-US" b="1" dirty="0" smtClean="0"/>
              <a:t>||* </a:t>
            </a:r>
            <a:r>
              <a:rPr lang="en-US" b="1" dirty="0" err="1" smtClean="0"/>
              <a:t>cos</a:t>
            </a:r>
            <a:r>
              <a:rPr lang="en-US" b="1" dirty="0" smtClean="0"/>
              <a:t> ϴ</a:t>
            </a:r>
            <a:endParaRPr lang="en-US" dirty="0" smtClean="0"/>
          </a:p>
          <a:p>
            <a:pPr>
              <a:buNone/>
            </a:pPr>
            <a:r>
              <a:rPr lang="en-US" dirty="0" smtClean="0"/>
              <a:t>Since </a:t>
            </a:r>
            <a:r>
              <a:rPr lang="en-US" b="1" dirty="0" smtClean="0"/>
              <a:t>Vi ⊥ </a:t>
            </a:r>
            <a:r>
              <a:rPr lang="en-US" b="1" dirty="0" err="1" smtClean="0"/>
              <a:t>Vj</a:t>
            </a:r>
            <a:r>
              <a:rPr lang="en-US" b="1" dirty="0" smtClean="0"/>
              <a:t> </a:t>
            </a:r>
            <a:r>
              <a:rPr lang="en-US" dirty="0" smtClean="0"/>
              <a:t>then </a:t>
            </a:r>
            <a:r>
              <a:rPr lang="en-US" b="1" dirty="0" err="1" smtClean="0"/>
              <a:t>cos</a:t>
            </a:r>
            <a:r>
              <a:rPr lang="en-US" b="1" dirty="0" smtClean="0"/>
              <a:t> ϴ = </a:t>
            </a:r>
            <a:r>
              <a:rPr lang="en-US" b="1" dirty="0" err="1" smtClean="0"/>
              <a:t>cos</a:t>
            </a:r>
            <a:r>
              <a:rPr lang="en-US" b="1" dirty="0" smtClean="0"/>
              <a:t> 90 = 0</a:t>
            </a:r>
            <a:endParaRPr lang="en-US" dirty="0" smtClean="0"/>
          </a:p>
          <a:p>
            <a:r>
              <a:rPr lang="en-US" b="1" dirty="0" smtClean="0"/>
              <a:t>Vi ⊥ </a:t>
            </a:r>
            <a:r>
              <a:rPr lang="en-US" b="1" dirty="0" err="1" smtClean="0"/>
              <a:t>Vj</a:t>
            </a:r>
            <a:r>
              <a:rPr lang="en-US" b="1" dirty="0" smtClean="0"/>
              <a:t> = Transpose(Vi) * </a:t>
            </a:r>
            <a:r>
              <a:rPr lang="en-US" b="1" dirty="0" err="1" smtClean="0"/>
              <a:t>Vj</a:t>
            </a:r>
            <a:r>
              <a:rPr lang="en-US" b="1" dirty="0" smtClean="0"/>
              <a:t> = 0</a:t>
            </a:r>
            <a:endParaRPr lang="en-US" dirty="0" smtClean="0"/>
          </a:p>
          <a:p>
            <a:r>
              <a:rPr lang="en-US" dirty="0" smtClean="0"/>
              <a:t>Therefore, every pair of the eigenvector is </a:t>
            </a:r>
            <a:r>
              <a:rPr lang="en-US" b="1" dirty="0" smtClean="0"/>
              <a:t>⊥ </a:t>
            </a:r>
            <a:r>
              <a:rPr lang="en-US" dirty="0" smtClean="0"/>
              <a:t>to each other.</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The eigenvector is a vector with the direction of maximum variance and </a:t>
            </a:r>
            <a:r>
              <a:rPr lang="en-US" dirty="0" err="1" smtClean="0"/>
              <a:t>eigenvalue</a:t>
            </a:r>
            <a:r>
              <a:rPr lang="en-US" dirty="0" smtClean="0"/>
              <a:t> is the number (scalar) which represent maximum variance.</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Curse of Dimensionality</a:t>
            </a:r>
            <a:endParaRPr lang="en-US" dirty="0"/>
          </a:p>
        </p:txBody>
      </p:sp>
      <p:sp>
        <p:nvSpPr>
          <p:cNvPr id="3" name="Content Placeholder 2"/>
          <p:cNvSpPr>
            <a:spLocks noGrp="1"/>
          </p:cNvSpPr>
          <p:nvPr>
            <p:ph idx="1"/>
          </p:nvPr>
        </p:nvSpPr>
        <p:spPr/>
        <p:txBody>
          <a:bodyPr/>
          <a:lstStyle/>
          <a:p>
            <a:r>
              <a:rPr lang="en-US" dirty="0"/>
              <a:t>There are situations when we deal with high dimensional data (Think as thousands of rows and millions of columns) in machine </a:t>
            </a:r>
            <a:r>
              <a:rPr lang="en-US" dirty="0" smtClean="0"/>
              <a:t>learning.</a:t>
            </a:r>
          </a:p>
          <a:p>
            <a:r>
              <a:rPr lang="en-US" dirty="0" smtClean="0"/>
              <a:t>In </a:t>
            </a:r>
            <a:r>
              <a:rPr lang="en-US" dirty="0"/>
              <a:t>such a situation, our machine learning algorithm may not work properly. This situation broadly referred to as </a:t>
            </a:r>
            <a:r>
              <a:rPr lang="en-US" b="1" dirty="0"/>
              <a:t>“ The Curse of Dimensionality.”</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Hughes Phenomena</a:t>
            </a:r>
            <a:endParaRPr lang="en-US" dirty="0"/>
          </a:p>
        </p:txBody>
      </p:sp>
      <p:sp>
        <p:nvSpPr>
          <p:cNvPr id="3" name="Content Placeholder 2"/>
          <p:cNvSpPr>
            <a:spLocks noGrp="1"/>
          </p:cNvSpPr>
          <p:nvPr>
            <p:ph idx="1"/>
          </p:nvPr>
        </p:nvSpPr>
        <p:spPr/>
        <p:txBody>
          <a:bodyPr>
            <a:normAutofit fontScale="92500"/>
          </a:bodyPr>
          <a:lstStyle/>
          <a:p>
            <a:r>
              <a:rPr lang="en-US" dirty="0"/>
              <a:t>Since we know that as dimensionality increases, the number of data points to perform </a:t>
            </a:r>
            <a:r>
              <a:rPr lang="en-US" dirty="0" smtClean="0"/>
              <a:t>good classification/regression/clustering </a:t>
            </a:r>
            <a:r>
              <a:rPr lang="en-US" dirty="0"/>
              <a:t>etc. machine learning task increases </a:t>
            </a:r>
            <a:r>
              <a:rPr lang="en-US" dirty="0" smtClean="0"/>
              <a:t>exponentially</a:t>
            </a:r>
          </a:p>
          <a:p>
            <a:r>
              <a:rPr lang="en-US" dirty="0" smtClean="0"/>
              <a:t> </a:t>
            </a:r>
            <a:r>
              <a:rPr lang="en-US" dirty="0"/>
              <a:t>There are some cases where the number of rows (n) of the dataset is fixed and performance decreases as the dimensionality increases. This phenomenon is known as </a:t>
            </a:r>
            <a:r>
              <a:rPr lang="en-US" b="1" dirty="0"/>
              <a:t>‘Hughes Phenomena’.</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 we check whether data is high dimensional or not?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There </a:t>
            </a:r>
            <a:r>
              <a:rPr lang="en-US" dirty="0"/>
              <a:t>is no proper measure that can be deployed to check the high dimensionality of data. </a:t>
            </a:r>
            <a:endParaRPr lang="en-US" dirty="0" smtClean="0"/>
          </a:p>
          <a:p>
            <a:r>
              <a:rPr lang="en-US" dirty="0" smtClean="0"/>
              <a:t>Since </a:t>
            </a:r>
            <a:r>
              <a:rPr lang="en-US" dirty="0"/>
              <a:t>in machine learning a lot of things we decide based on some thumb rule. Here also we will use one thumb rule to decide whether data is high dimensional or not.</a:t>
            </a:r>
          </a:p>
          <a:p>
            <a:r>
              <a:rPr lang="en-US" b="1" dirty="0"/>
              <a:t>Thumb Rule:</a:t>
            </a:r>
            <a:r>
              <a:rPr lang="en-US" dirty="0"/>
              <a:t> If data is greater than</a:t>
            </a:r>
            <a:r>
              <a:rPr lang="en-US" b="1" dirty="0"/>
              <a:t> 2^(No of Columns) </a:t>
            </a:r>
            <a:r>
              <a:rPr lang="en-US" dirty="0"/>
              <a:t>will be considered as high dimensional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Methods/Algorithms</a:t>
            </a:r>
            <a:r>
              <a:rPr lang="en-US" dirty="0" smtClean="0"/>
              <a:t> to reduce high dimensionality</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There are many methods/algorithms are available to reduce high dimensionality from a dataset. Some of them are mentioned below-</a:t>
            </a:r>
          </a:p>
          <a:p>
            <a:pPr lvl="0"/>
            <a:r>
              <a:rPr lang="en-US" b="1" dirty="0"/>
              <a:t>Principal Component Analysis (PCA)</a:t>
            </a:r>
          </a:p>
          <a:p>
            <a:pPr lvl="0"/>
            <a:r>
              <a:rPr lang="en-US" b="1" dirty="0"/>
              <a:t>Linear </a:t>
            </a:r>
            <a:r>
              <a:rPr lang="en-US" b="1" dirty="0" err="1"/>
              <a:t>Discriminant</a:t>
            </a:r>
            <a:r>
              <a:rPr lang="en-US" b="1" dirty="0"/>
              <a:t> Analysis (LDA)</a:t>
            </a:r>
          </a:p>
          <a:p>
            <a:pPr lvl="0"/>
            <a:r>
              <a:rPr lang="en-US" b="1" dirty="0"/>
              <a:t>Generalized </a:t>
            </a:r>
            <a:r>
              <a:rPr lang="en-US" b="1" dirty="0" err="1"/>
              <a:t>Discriminant</a:t>
            </a:r>
            <a:r>
              <a:rPr lang="en-US" b="1" dirty="0"/>
              <a:t> Analysis (GDA)</a:t>
            </a:r>
          </a:p>
          <a:p>
            <a:r>
              <a:rPr lang="en-US" dirty="0"/>
              <a:t>Dimensionality reduction may be linear or non-linear depending upon the method used. </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imensionality Reduction&amp;quot;&quot;/&gt;&lt;property id=&quot;20307&quot; value=&quot;256&quot;/&gt;&lt;/object&gt;&lt;object type=&quot;3&quot; unique_id=&quot;10005&quot;&gt;&lt;property id=&quot;20148&quot; value=&quot;5&quot;/&gt;&lt;property id=&quot;20300&quot; value=&quot;Slide 2 - &amp;quot;Introduction to Dimensionality Reduction&amp;quot;&quot;/&gt;&lt;property id=&quot;20307&quot; value=&quot;257&quot;/&gt;&lt;/object&gt;&lt;object type=&quot;3&quot; unique_id=&quot;10006&quot;&gt;&lt;property id=&quot;20148&quot; value=&quot;5&quot;/&gt;&lt;property id=&quot;20300&quot; value=&quot;Slide 3&quot;/&gt;&lt;property id=&quot;20307&quot; value=&quot;258&quot;/&gt;&lt;/object&gt;&lt;object type=&quot;3&quot; unique_id=&quot;10007&quot;&gt;&lt;property id=&quot;20148&quot; value=&quot;5&quot;/&gt;&lt;property id=&quot;20300&quot; value=&quot;Slide 4 - &amp;quot;Columns 3 is removed&amp;quot;&quot;/&gt;&lt;property id=&quot;20307&quot; value=&quot;261&quot;/&gt;&lt;/object&gt;&lt;object type=&quot;3&quot; unique_id=&quot;10008&quot;&gt;&lt;property id=&quot;20148&quot; value=&quot;5&quot;/&gt;&lt;property id=&quot;20300&quot; value=&quot;Slide 5 - &amp;quot;Main components in Dimensionality Reduction&amp;quot;&quot;/&gt;&lt;property id=&quot;20307&quot; value=&quot;260&quot;/&gt;&lt;/object&gt;&lt;object type=&quot;3&quot; unique_id=&quot;10009&quot;&gt;&lt;property id=&quot;20148&quot; value=&quot;5&quot;/&gt;&lt;property id=&quot;20300&quot; value=&quot;Slide 6 - &amp;quot;The Curse of Dimensionality&amp;quot;&quot;/&gt;&lt;property id=&quot;20307&quot; value=&quot;266&quot;/&gt;&lt;/object&gt;&lt;object type=&quot;3&quot; unique_id=&quot;10010&quot;&gt;&lt;property id=&quot;20148&quot; value=&quot;5&quot;/&gt;&lt;property id=&quot;20300&quot; value=&quot;Slide 7 - &amp;quot;Hughes Phenomena&amp;quot;&quot;/&gt;&lt;property id=&quot;20307&quot; value=&quot;267&quot;/&gt;&lt;/object&gt;&lt;object type=&quot;3&quot; unique_id=&quot;10011&quot;&gt;&lt;property id=&quot;20148&quot; value=&quot;5&quot;/&gt;&lt;property id=&quot;20300&quot; value=&quot;Slide 8 - &amp;quot;How do we check whether data is high dimensional or not?&amp;#x0D;&amp;#x0A;&amp;quot;&quot;/&gt;&lt;property id=&quot;20307&quot; value=&quot;268&quot;/&gt;&lt;/object&gt;&lt;object type=&quot;3&quot; unique_id=&quot;10012&quot;&gt;&lt;property id=&quot;20148&quot; value=&quot;5&quot;/&gt;&lt;property id=&quot;20300&quot; value=&quot;Slide 9 - &amp;quot;Methods/Algorithms to reduce high dimensionality&amp;quot;&quot;/&gt;&lt;property id=&quot;20307&quot; value=&quot;269&quot;/&gt;&lt;/object&gt;&lt;object type=&quot;3&quot; unique_id=&quot;10013&quot;&gt;&lt;property id=&quot;20148&quot; value=&quot;5&quot;/&gt;&lt;property id=&quot;20300&quot; value=&quot;Slide 10 - &amp;quot;Prerequisite for Principal Component Analysis (PCA)&amp;quot;&quot;/&gt;&lt;property id=&quot;20307&quot; value=&quot;259&quot;/&gt;&lt;/object&gt;&lt;object type=&quot;3&quot; unique_id=&quot;10014&quot;&gt;&lt;property id=&quot;20148&quot; value=&quot;5&quot;/&gt;&lt;property id=&quot;20300&quot; value=&quot;Slide 11 - &amp;quot;concepts that required to understand PCA thoroughly —&amp;#x0D;&amp;#x0A;&amp;quot;&quot;/&gt;&lt;property id=&quot;20307&quot; value=&quot;262&quot;/&gt;&lt;/object&gt;&lt;object type=&quot;3&quot; unique_id=&quot;10015&quot;&gt;&lt;property id=&quot;20148&quot; value=&quot;5&quot;/&gt;&lt;property id=&quot;20300&quot; value=&quot;Slide 12 - &amp;quot;1. Row Vector &amp;amp; Column Vector:&amp;#x0D;&amp;#x0A;&amp;quot;&quot;/&gt;&lt;property id=&quot;20307&quot; value=&quot;263&quot;/&gt;&lt;/object&gt;&lt;object type=&quot;3&quot; unique_id=&quot;10016&quot;&gt;&lt;property id=&quot;20148&quot; value=&quot;5&quot;/&gt;&lt;property id=&quot;20300&quot; value=&quot;Slide 13&quot;/&gt;&lt;property id=&quot;20307&quot; value=&quot;264&quot;/&gt;&lt;/object&gt;&lt;object type=&quot;3&quot; unique_id=&quot;10017&quot;&gt;&lt;property id=&quot;20148&quot; value=&quot;5&quot;/&gt;&lt;property id=&quot;20300&quot; value=&quot;Slide 14 - &amp;quot;Example: A column vector is on the left side, and a row vector is shown on the right side.&amp;#x0D;&amp;#x0A;&amp;#x0D;&amp;#x0A;&amp;quot;&quot;/&gt;&lt;property id=&quot;20307&quot; value=&quot;265&quot;/&gt;&lt;/object&gt;&lt;object type=&quot;3&quot; unique_id=&quot;10018&quot;&gt;&lt;property id=&quot;20148&quot; value=&quot;5&quot;/&gt;&lt;property id=&quot;20300&quot; value=&quot;Slide 15 - &amp;quot;2. How to represent dataset as a matrix:&amp;#x0D;&amp;#x0A;&amp;quot;&quot;/&gt;&lt;property id=&quot;20307&quot; value=&quot;270&quot;/&gt;&lt;/object&gt;&lt;object type=&quot;3&quot; unique_id=&quot;10019&quot;&gt;&lt;property id=&quot;20148&quot; value=&quot;5&quot;/&gt;&lt;property id=&quot;20300&quot; value=&quot;Slide 16 - &amp;quot;3. Mean:&amp;#x0D;&amp;#x0A;&amp;quot;&quot;/&gt;&lt;property id=&quot;20307&quot; value=&quot;271&quot;/&gt;&lt;/object&gt;&lt;object type=&quot;3&quot; unique_id=&quot;10020&quot;&gt;&lt;property id=&quot;20148&quot; value=&quot;5&quot;/&gt;&lt;property id=&quot;20300&quot; value=&quot;Slide 28 - &amp;quot;4. Variance &amp;amp; Standard Deviation:&amp;#x0D;&amp;#x0A;&amp;quot;&quot;/&gt;&lt;property id=&quot;20307&quot; value=&quot;272&quot;/&gt;&lt;/object&gt;&lt;object type=&quot;3&quot; unique_id=&quot;10021&quot;&gt;&lt;property id=&quot;20148&quot; value=&quot;5&quot;/&gt;&lt;property id=&quot;20300&quot; value=&quot;Slide 29&quot;/&gt;&lt;property id=&quot;20307&quot; value=&quot;273&quot;/&gt;&lt;/object&gt;&lt;object type=&quot;3&quot; unique_id=&quot;10022&quot;&gt;&lt;property id=&quot;20148&quot; value=&quot;5&quot;/&gt;&lt;property id=&quot;20300&quot; value=&quot;Slide 31 - &amp;quot;5. Standardization of Dataset:&amp;#x0D;&amp;#x0A;&amp;quot;&quot;/&gt;&lt;property id=&quot;20307&quot; value=&quot;274&quot;/&gt;&lt;/object&gt;&lt;object type=&quot;3&quot; unique_id=&quot;10023&quot;&gt;&lt;property id=&quot;20148&quot; value=&quot;5&quot;/&gt;&lt;property id=&quot;20300&quot; value=&quot;Slide 32&quot;/&gt;&lt;property id=&quot;20307&quot; value=&quot;275&quot;/&gt;&lt;/object&gt;&lt;object type=&quot;3&quot; unique_id=&quot;10024&quot;&gt;&lt;property id=&quot;20148&quot; value=&quot;5&quot;/&gt;&lt;property id=&quot;20300&quot; value=&quot;Slide 33 - &amp;quot;How do we standardize our data?&amp;#x0D;&amp;#x0A;&amp;quot;&quot;/&gt;&lt;property id=&quot;20307&quot; value=&quot;276&quot;/&gt;&lt;/object&gt;&lt;object type=&quot;3&quot; unique_id=&quot;10025&quot;&gt;&lt;property id=&quot;20148&quot; value=&quot;5&quot;/&gt;&lt;property id=&quot;20300&quot; value=&quot;Slide 34&quot;/&gt;&lt;property id=&quot;20307&quot; value=&quot;280&quot;/&gt;&lt;/object&gt;&lt;object type=&quot;3&quot; unique_id=&quot;10026&quot;&gt;&lt;property id=&quot;20148&quot; value=&quot;5&quot;/&gt;&lt;property id=&quot;20300&quot; value=&quot;Slide 37 - &amp;quot;6. Covariance &amp;amp; Covariance Matrix:&amp;#x0D;&amp;#x0A;&amp;quot;&quot;/&gt;&lt;property id=&quot;20307&quot; value=&quot;281&quot;/&gt;&lt;/object&gt;&lt;object type=&quot;3&quot; unique_id=&quot;10027&quot;&gt;&lt;property id=&quot;20148&quot; value=&quot;5&quot;/&gt;&lt;property id=&quot;20300&quot; value=&quot;Slide 38&quot;/&gt;&lt;property id=&quot;20307&quot; value=&quot;282&quot;/&gt;&lt;/object&gt;&lt;object type=&quot;3&quot; unique_id=&quot;10028&quot;&gt;&lt;property id=&quot;20148&quot; value=&quot;5&quot;/&gt;&lt;property id=&quot;20300&quot; value=&quot;Slide 39 - &amp;quot;How to calculate COV(X, Y)&amp;#x0D;&amp;#x0A;&amp;quot;&quot;/&gt;&lt;property id=&quot;20307&quot; value=&quot;286&quot;/&gt;&lt;/object&gt;&lt;object type=&quot;3&quot; unique_id=&quot;10029&quot;&gt;&lt;property id=&quot;20148&quot; value=&quot;5&quot;/&gt;&lt;property id=&quot;20300&quot; value=&quot;Slide 40 - &amp;quot;Covariance Matrix &amp;quot;&quot;/&gt;&lt;property id=&quot;20307&quot; value=&quot;287&quot;/&gt;&lt;/object&gt;&lt;object type=&quot;3&quot; unique_id=&quot;10030&quot;&gt;&lt;property id=&quot;20148&quot; value=&quot;5&quot;/&gt;&lt;property id=&quot;20300&quot; value=&quot;Slide 41&quot;/&gt;&lt;property id=&quot;20307&quot; value=&quot;288&quot;/&gt;&lt;/object&gt;&lt;object type=&quot;3&quot; unique_id=&quot;10031&quot;&gt;&lt;property id=&quot;20148&quot; value=&quot;5&quot;/&gt;&lt;property id=&quot;20300&quot; value=&quot;Slide 42&quot;/&gt;&lt;property id=&quot;20307&quot; value=&quot;289&quot;/&gt;&lt;/object&gt;&lt;object type=&quot;3&quot; unique_id=&quot;10032&quot;&gt;&lt;property id=&quot;20148&quot; value=&quot;5&quot;/&gt;&lt;property id=&quot;20300&quot; value=&quot;Slide 43&quot;/&gt;&lt;property id=&quot;20307&quot; value=&quot;290&quot;/&gt;&lt;/object&gt;&lt;object type=&quot;3&quot; unique_id=&quot;10033&quot;&gt;&lt;property id=&quot;20148&quot; value=&quot;5&quot;/&gt;&lt;property id=&quot;20300&quot; value=&quot;Slide 44&quot;/&gt;&lt;property id=&quot;20307&quot; value=&quot;291&quot;/&gt;&lt;/object&gt;&lt;object type=&quot;3&quot; unique_id=&quot;10034&quot;&gt;&lt;property id=&quot;20148&quot; value=&quot;5&quot;/&gt;&lt;property id=&quot;20300&quot; value=&quot;Slide 45&quot;/&gt;&lt;property id=&quot;20307&quot; value=&quot;292&quot;/&gt;&lt;/object&gt;&lt;object type=&quot;3&quot; unique_id=&quot;10035&quot;&gt;&lt;property id=&quot;20148&quot; value=&quot;5&quot;/&gt;&lt;property id=&quot;20300&quot; value=&quot;Slide 46&quot;/&gt;&lt;property id=&quot;20307&quot; value=&quot;293&quot;/&gt;&lt;/object&gt;&lt;object type=&quot;3&quot; unique_id=&quot;10036&quot;&gt;&lt;property id=&quot;20148&quot; value=&quot;5&quot;/&gt;&lt;property id=&quot;20300&quot; value=&quot;Slide 47&quot;/&gt;&lt;property id=&quot;20307&quot; value=&quot;294&quot;/&gt;&lt;/object&gt;&lt;object type=&quot;3&quot; unique_id=&quot;10037&quot;&gt;&lt;property id=&quot;20148&quot; value=&quot;5&quot;/&gt;&lt;property id=&quot;20300&quot; value=&quot;Slide 48 - &amp;quot;7. Eigen Value &amp;amp; Eigen Vector&amp;quot;&quot;/&gt;&lt;property id=&quot;20307&quot; value=&quot;295&quot;/&gt;&lt;/object&gt;&lt;object type=&quot;3&quot; unique_id=&quot;10038&quot;&gt;&lt;property id=&quot;20148&quot; value=&quot;5&quot;/&gt;&lt;property id=&quot;20300&quot; value=&quot;Slide 49&quot;/&gt;&lt;property id=&quot;20307&quot; value=&quot;296&quot;/&gt;&lt;/object&gt;&lt;object type=&quot;3&quot; unique_id=&quot;10039&quot;&gt;&lt;property id=&quot;20148&quot; value=&quot;5&quot;/&gt;&lt;property id=&quot;20300&quot; value=&quot;Slide 50&quot;/&gt;&lt;property id=&quot;20307&quot; value=&quot;297&quot;/&gt;&lt;/object&gt;&lt;object type=&quot;3&quot; unique_id=&quot;10040&quot;&gt;&lt;property id=&quot;20148&quot; value=&quot;5&quot;/&gt;&lt;property id=&quot;20300&quot; value=&quot;Slide 51&quot;/&gt;&lt;property id=&quot;20307&quot; value=&quot;298&quot;/&gt;&lt;/object&gt;&lt;object type=&quot;3&quot; unique_id=&quot;10041&quot;&gt;&lt;property id=&quot;20148&quot; value=&quot;5&quot;/&gt;&lt;property id=&quot;20300&quot; value=&quot;Slide 52 - &amp;quot;Important Pointers&amp;#x0D;&amp;#x0A;&amp;quot;&quot;/&gt;&lt;property id=&quot;20307&quot; value=&quot;299&quot;/&gt;&lt;/object&gt;&lt;object type=&quot;3&quot; unique_id=&quot;10042&quot;&gt;&lt;property id=&quot;20148&quot; value=&quot;5&quot;/&gt;&lt;property id=&quot;20300&quot; value=&quot;Slide 53&quot;/&gt;&lt;property id=&quot;20307&quot; value=&quot;283&quot;/&gt;&lt;/object&gt;&lt;object type=&quot;3&quot; unique_id=&quot;10043&quot;&gt;&lt;property id=&quot;20148&quot; value=&quot;5&quot;/&gt;&lt;property id=&quot;20300&quot; value=&quot;Slide 54&quot;/&gt;&lt;property id=&quot;20307&quot; value=&quot;284&quot;/&gt;&lt;/object&gt;&lt;object type=&quot;3&quot; unique_id=&quot;10044&quot;&gt;&lt;property id=&quot;20148&quot; value=&quot;5&quot;/&gt;&lt;property id=&quot;20300&quot; value=&quot;Slide 55&quot;/&gt;&lt;property id=&quot;20307&quot; value=&quot;285&quot;/&gt;&lt;/object&gt;&lt;object type=&quot;3&quot; unique_id=&quot;10045&quot;&gt;&lt;property id=&quot;20148&quot; value=&quot;5&quot;/&gt;&lt;property id=&quot;20300&quot; value=&quot;Slide 56&quot;/&gt;&lt;property id=&quot;20307&quot; value=&quot;277&quot;/&gt;&lt;/object&gt;&lt;object type=&quot;3&quot; unique_id=&quot;10046&quot;&gt;&lt;property id=&quot;20148&quot; value=&quot;5&quot;/&gt;&lt;property id=&quot;20300&quot; value=&quot;Slide 57&quot;/&gt;&lt;property id=&quot;20307&quot; value=&quot;278&quot;/&gt;&lt;/object&gt;&lt;object type=&quot;3&quot; unique_id=&quot;10050&quot;&gt;&lt;property id=&quot;20148&quot; value=&quot;5&quot;/&gt;&lt;property id=&quot;20300&quot; value=&quot;Slide 58&quot;/&gt;&lt;property id=&quot;20307&quot; value=&quot;304&quot;/&gt;&lt;/object&gt;&lt;object type=&quot;3&quot; unique_id=&quot;10051&quot;&gt;&lt;property id=&quot;20148&quot; value=&quot;5&quot;/&gt;&lt;property id=&quot;20300&quot; value=&quot;Slide 59&quot;/&gt;&lt;property id=&quot;20307&quot; value=&quot;305&quot;/&gt;&lt;/object&gt;&lt;object type=&quot;3&quot; unique_id=&quot;10052&quot;&gt;&lt;property id=&quot;20148&quot; value=&quot;5&quot;/&gt;&lt;property id=&quot;20300&quot; value=&quot;Slide 60&quot;/&gt;&lt;property id=&quot;20307&quot; value=&quot;306&quot;/&gt;&lt;/object&gt;&lt;object type=&quot;3&quot; unique_id=&quot;10282&quot;&gt;&lt;property id=&quot;20148&quot; value=&quot;5&quot;/&gt;&lt;property id=&quot;20300&quot; value=&quot;Slide 17 - &amp;quot;Normalization in Machine Learning&amp;#x0D;&amp;#x0A;&amp;quot;&quot;/&gt;&lt;property id=&quot;20307&quot; value=&quot;311&quot;/&gt;&lt;/object&gt;&lt;object type=&quot;3&quot; unique_id=&quot;10625&quot;&gt;&lt;property id=&quot;20148&quot; value=&quot;5&quot;/&gt;&lt;property id=&quot;20300&quot; value=&quot;Slide 18 - &amp;quot;Mathematical formula&amp;quot;&quot;/&gt;&lt;property id=&quot;20307&quot; value=&quot;312&quot;/&gt;&lt;/object&gt;&lt;object type=&quot;3&quot; unique_id=&quot;10626&quot;&gt;&lt;property id=&quot;20148&quot; value=&quot;5&quot;/&gt;&lt;property id=&quot;20300&quot; value=&quot;Slide 19&quot;/&gt;&lt;property id=&quot;20307&quot; value=&quot;313&quot;/&gt;&lt;/object&gt;&lt;object type=&quot;3&quot; unique_id=&quot;10627&quot;&gt;&lt;property id=&quot;20148&quot; value=&quot;5&quot;/&gt;&lt;property id=&quot;20300&quot; value=&quot;Slide 20&quot;/&gt;&lt;property id=&quot;20307&quot; value=&quot;314&quot;/&gt;&lt;/object&gt;&lt;object type=&quot;3&quot; unique_id=&quot;10628&quot;&gt;&lt;property id=&quot;20148&quot; value=&quot;5&quot;/&gt;&lt;property id=&quot;20300&quot; value=&quot;Slide 21 - &amp;quot;When to use Normalization or Standardization?&amp;#x0D;&amp;#x0A;&amp;quot;&quot;/&gt;&lt;property id=&quot;20307&quot; value=&quot;315&quot;/&gt;&lt;/object&gt;&lt;object type=&quot;3&quot; unique_id=&quot;11483&quot;&gt;&lt;property id=&quot;20148&quot; value=&quot;5&quot;/&gt;&lt;property id=&quot;20300&quot; value=&quot;Slide 22&quot;/&gt;&lt;property id=&quot;20307&quot; value=&quot;320&quot;/&gt;&lt;/object&gt;&lt;object type=&quot;3&quot; unique_id=&quot;11484&quot;&gt;&lt;property id=&quot;20148&quot; value=&quot;5&quot;/&gt;&lt;property id=&quot;20300&quot; value=&quot;Slide 23 - &amp;quot;Standardization&amp;quot;&quot;/&gt;&lt;property id=&quot;20307&quot; value=&quot;321&quot;/&gt;&lt;/object&gt;&lt;object type=&quot;3&quot; unique_id=&quot;11485&quot;&gt;&lt;property id=&quot;20148&quot; value=&quot;5&quot;/&gt;&lt;property id=&quot;20300&quot; value=&quot;Slide 24&quot;/&gt;&lt;property id=&quot;20307&quot; value=&quot;317&quot;/&gt;&lt;/object&gt;&lt;object type=&quot;3&quot; unique_id=&quot;11486&quot;&gt;&lt;property id=&quot;20148&quot; value=&quot;5&quot;/&gt;&lt;property id=&quot;20300&quot; value=&quot;Slide 25&quot;/&gt;&lt;property id=&quot;20307&quot; value=&quot;318&quot;/&gt;&lt;/object&gt;&lt;object type=&quot;3&quot; unique_id=&quot;11487&quot;&gt;&lt;property id=&quot;20148&quot; value=&quot;5&quot;/&gt;&lt;property id=&quot;20300&quot; value=&quot;Slide 26&quot;/&gt;&lt;property id=&quot;20307&quot; value=&quot;319&quot;/&gt;&lt;/object&gt;&lt;object type=&quot;3&quot; unique_id=&quot;12494&quot;&gt;&lt;property id=&quot;20148&quot; value=&quot;5&quot;/&gt;&lt;property id=&quot;20300&quot; value=&quot;Slide 30 - &amp;quot;Standardization&amp;quot;&quot;/&gt;&lt;property id=&quot;20307&quot; value=&quot;328&quot;/&gt;&lt;/object&gt;&lt;object type=&quot;3&quot; unique_id=&quot;12495&quot;&gt;&lt;property id=&quot;20148&quot; value=&quot;5&quot;/&gt;&lt;property id=&quot;20300&quot; value=&quot;Slide 35&quot;/&gt;&lt;property id=&quot;20307&quot; value=&quot;322&quot;/&gt;&lt;/object&gt;&lt;object type=&quot;3&quot; unique_id=&quot;12496&quot;&gt;&lt;property id=&quot;20148&quot; value=&quot;5&quot;/&gt;&lt;property id=&quot;20300&quot; value=&quot;Slide 36 - &amp;quot;Normalization Vs Standardization&amp;#x0D;&amp;#x0A;&amp;quot;&quot;/&gt;&lt;property id=&quot;20307&quot; value=&quot;323&quot;/&gt;&lt;/object&gt;&lt;object type=&quot;3&quot; unique_id=&quot;12721&quot;&gt;&lt;property id=&quot;20148&quot; value=&quot;5&quot;/&gt;&lt;property id=&quot;20300&quot; value=&quot;Slide 27&quot;/&gt;&lt;property id=&quot;20307&quot; value=&quot;329&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1827</Words>
  <Application>Microsoft Office PowerPoint</Application>
  <PresentationFormat>On-screen Show (4:3)</PresentationFormat>
  <Paragraphs>226</Paragraphs>
  <Slides>60</Slides>
  <Notes>10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Dimensionality Reduction</vt:lpstr>
      <vt:lpstr>Introduction to Dimensionality Reduction</vt:lpstr>
      <vt:lpstr>Slide 3</vt:lpstr>
      <vt:lpstr>Columns 3 is removed</vt:lpstr>
      <vt:lpstr>Main components in Dimensionality Reduction</vt:lpstr>
      <vt:lpstr>The Curse of Dimensionality</vt:lpstr>
      <vt:lpstr>Hughes Phenomena</vt:lpstr>
      <vt:lpstr>How do we check whether data is high dimensional or not? </vt:lpstr>
      <vt:lpstr>Methods/Algorithms to reduce high dimensionality</vt:lpstr>
      <vt:lpstr>Prerequisite for Principal Component Analysis (PCA)</vt:lpstr>
      <vt:lpstr>concepts that required to understand PCA thoroughly — </vt:lpstr>
      <vt:lpstr>1. Row Vector &amp; Column Vector: </vt:lpstr>
      <vt:lpstr>Slide 13</vt:lpstr>
      <vt:lpstr>Example: A column vector is on the left side, and a row vector is shown on the right side.  </vt:lpstr>
      <vt:lpstr>2. How to represent dataset as a matrix: </vt:lpstr>
      <vt:lpstr>3. Mean: </vt:lpstr>
      <vt:lpstr>Normalization in Machine Learning </vt:lpstr>
      <vt:lpstr>Mathematical formula</vt:lpstr>
      <vt:lpstr>Slide 19</vt:lpstr>
      <vt:lpstr>Slide 20</vt:lpstr>
      <vt:lpstr>When to use Normalization or Standardization? </vt:lpstr>
      <vt:lpstr>Slide 22</vt:lpstr>
      <vt:lpstr>Standardization</vt:lpstr>
      <vt:lpstr>Slide 24</vt:lpstr>
      <vt:lpstr>Slide 25</vt:lpstr>
      <vt:lpstr>Slide 26</vt:lpstr>
      <vt:lpstr>Slide 27</vt:lpstr>
      <vt:lpstr>4. Variance &amp; Standard Deviation: </vt:lpstr>
      <vt:lpstr>Slide 29</vt:lpstr>
      <vt:lpstr>Standardization</vt:lpstr>
      <vt:lpstr>5. Standardization of Dataset: </vt:lpstr>
      <vt:lpstr>Slide 32</vt:lpstr>
      <vt:lpstr>How do we standardize our data? </vt:lpstr>
      <vt:lpstr>Slide 34</vt:lpstr>
      <vt:lpstr>Slide 35</vt:lpstr>
      <vt:lpstr>Normalization Vs Standardization </vt:lpstr>
      <vt:lpstr>6. Covariance &amp; Covariance Matrix: </vt:lpstr>
      <vt:lpstr>Slide 38</vt:lpstr>
      <vt:lpstr>How to calculate COV(X, Y) </vt:lpstr>
      <vt:lpstr>Covariance Matrix </vt:lpstr>
      <vt:lpstr>Slide 41</vt:lpstr>
      <vt:lpstr>Slide 42</vt:lpstr>
      <vt:lpstr>Slide 43</vt:lpstr>
      <vt:lpstr>Slide 44</vt:lpstr>
      <vt:lpstr>Slide 45</vt:lpstr>
      <vt:lpstr>Slide 46</vt:lpstr>
      <vt:lpstr>Slide 47</vt:lpstr>
      <vt:lpstr>7. Eigen Value &amp; Eigen Vector</vt:lpstr>
      <vt:lpstr>Slide 49</vt:lpstr>
      <vt:lpstr>Slide 50</vt:lpstr>
      <vt:lpstr>Slide 51</vt:lpstr>
      <vt:lpstr>Important Pointers </vt:lpstr>
      <vt:lpstr>Slide 53</vt:lpstr>
      <vt:lpstr>Slide 54</vt:lpstr>
      <vt:lpstr>Slide 55</vt:lpstr>
      <vt:lpstr>Slide 56</vt:lpstr>
      <vt:lpstr>Slide 57</vt:lpstr>
      <vt:lpstr>Slide 58</vt:lpstr>
      <vt:lpstr>Slide 59</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gunjan</dc:creator>
  <cp:lastModifiedBy>RAM</cp:lastModifiedBy>
  <cp:revision>51</cp:revision>
  <dcterms:created xsi:type="dcterms:W3CDTF">2023-02-06T04:41:05Z</dcterms:created>
  <dcterms:modified xsi:type="dcterms:W3CDTF">2023-02-27T06:38:29Z</dcterms:modified>
</cp:coreProperties>
</file>