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4" r:id="rId4"/>
    <p:sldId id="275" r:id="rId5"/>
    <p:sldId id="276" r:id="rId6"/>
    <p:sldId id="269" r:id="rId7"/>
    <p:sldId id="267" r:id="rId8"/>
    <p:sldId id="282" r:id="rId9"/>
    <p:sldId id="290" r:id="rId10"/>
    <p:sldId id="283" r:id="rId11"/>
    <p:sldId id="285" r:id="rId12"/>
    <p:sldId id="286" r:id="rId13"/>
    <p:sldId id="287" r:id="rId14"/>
    <p:sldId id="288" r:id="rId15"/>
    <p:sldId id="271" r:id="rId16"/>
    <p:sldId id="272" r:id="rId17"/>
    <p:sldId id="268" r:id="rId18"/>
    <p:sldId id="295" r:id="rId19"/>
    <p:sldId id="296" r:id="rId20"/>
    <p:sldId id="291" r:id="rId21"/>
    <p:sldId id="292" r:id="rId22"/>
    <p:sldId id="297" r:id="rId23"/>
    <p:sldId id="265" r:id="rId24"/>
  </p:sldIdLst>
  <p:sldSz cx="9144000" cy="6858000" type="screen4x3"/>
  <p:notesSz cx="6858000" cy="9144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6B85C8-4E73-436D-8FBA-8FD2E09CD35F}"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CF97C-F0AC-45B9-BB10-9CDB234F14B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6B85C8-4E73-436D-8FBA-8FD2E09CD35F}"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CF97C-F0AC-45B9-BB10-9CDB234F14B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6B85C8-4E73-436D-8FBA-8FD2E09CD35F}"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CF97C-F0AC-45B9-BB10-9CDB234F14B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6B85C8-4E73-436D-8FBA-8FD2E09CD35F}"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CF97C-F0AC-45B9-BB10-9CDB234F14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6B85C8-4E73-436D-8FBA-8FD2E09CD35F}"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CF97C-F0AC-45B9-BB10-9CDB234F14B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6B85C8-4E73-436D-8FBA-8FD2E09CD35F}" type="datetimeFigureOut">
              <a:rPr lang="en-US" smtClean="0"/>
              <a:pPr/>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CF97C-F0AC-45B9-BB10-9CDB234F14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6B85C8-4E73-436D-8FBA-8FD2E09CD35F}" type="datetimeFigureOut">
              <a:rPr lang="en-US" smtClean="0"/>
              <a:pPr/>
              <a:t>2/15/2023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CF97C-F0AC-45B9-BB10-9CDB234F14B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6B85C8-4E73-436D-8FBA-8FD2E09CD35F}" type="datetimeFigureOut">
              <a:rPr lang="en-US" smtClean="0"/>
              <a:pPr/>
              <a:t>2/15/2023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CF97C-F0AC-45B9-BB10-9CDB234F14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6B85C8-4E73-436D-8FBA-8FD2E09CD35F}" type="datetimeFigureOut">
              <a:rPr lang="en-US" smtClean="0"/>
              <a:pPr/>
              <a:t>2/15/2023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CF97C-F0AC-45B9-BB10-9CDB234F14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6B85C8-4E73-436D-8FBA-8FD2E09CD35F}" type="datetimeFigureOut">
              <a:rPr lang="en-US" smtClean="0"/>
              <a:pPr/>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CF97C-F0AC-45B9-BB10-9CDB234F14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6B85C8-4E73-436D-8FBA-8FD2E09CD35F}" type="datetimeFigureOut">
              <a:rPr lang="en-US" smtClean="0"/>
              <a:pPr/>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CF97C-F0AC-45B9-BB10-9CDB234F14B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6B85C8-4E73-436D-8FBA-8FD2E09CD35F}" type="datetimeFigureOut">
              <a:rPr lang="en-US" smtClean="0"/>
              <a:pPr/>
              <a:t>2/15/2023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DCF97C-F0AC-45B9-BB10-9CDB234F14B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citeseerx.ist.psu.edu/viewdoc/download?doi=10.1.1.418.6517&amp;rep=rep1&amp;type=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Unit-3</a:t>
            </a:r>
            <a:endParaRPr lang="en-US" dirty="0"/>
          </a:p>
        </p:txBody>
      </p:sp>
      <p:sp>
        <p:nvSpPr>
          <p:cNvPr id="3" name="Subtitle 2"/>
          <p:cNvSpPr>
            <a:spLocks noGrp="1"/>
          </p:cNvSpPr>
          <p:nvPr>
            <p:ph type="subTitle" idx="1"/>
          </p:nvPr>
        </p:nvSpPr>
        <p:spPr/>
        <p:txBody>
          <a:bodyPr/>
          <a:lstStyle/>
          <a:p>
            <a:r>
              <a:rPr lang="en-US" b="1" dirty="0" smtClean="0">
                <a:latin typeface="Andalus" pitchFamily="18" charset="-78"/>
                <a:cs typeface="Andalus" pitchFamily="18" charset="-78"/>
              </a:rPr>
              <a:t>K-</a:t>
            </a:r>
            <a:r>
              <a:rPr lang="en-US" b="1" dirty="0" err="1" smtClean="0">
                <a:latin typeface="Andalus" pitchFamily="18" charset="-78"/>
                <a:cs typeface="Andalus" pitchFamily="18" charset="-78"/>
              </a:rPr>
              <a:t>Nearset</a:t>
            </a:r>
            <a:r>
              <a:rPr lang="en-US" b="1" dirty="0" smtClean="0">
                <a:latin typeface="Andalus" pitchFamily="18" charset="-78"/>
                <a:cs typeface="Andalus" pitchFamily="18" charset="-78"/>
              </a:rPr>
              <a:t> </a:t>
            </a:r>
            <a:r>
              <a:rPr lang="en-US" b="1" dirty="0" err="1" smtClean="0">
                <a:latin typeface="Andalus" pitchFamily="18" charset="-78"/>
                <a:cs typeface="Andalus" pitchFamily="18" charset="-78"/>
              </a:rPr>
              <a:t>Neighbour</a:t>
            </a:r>
            <a:r>
              <a:rPr lang="en-US" b="1" dirty="0" smtClean="0">
                <a:latin typeface="Andalus" pitchFamily="18" charset="-78"/>
                <a:cs typeface="Andalus" pitchFamily="18" charset="-78"/>
              </a:rPr>
              <a:t> (KNN)</a:t>
            </a:r>
            <a:endParaRPr lang="en-US" b="1" dirty="0">
              <a:latin typeface="Andalus" pitchFamily="18" charset="-78"/>
              <a:cs typeface="Andalus" pitchFamily="18" charset="-7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K-Nearest Neighbor(KNN) Algorithm for Machine Learning"/>
          <p:cNvPicPr>
            <a:picLocks noGrp="1"/>
          </p:cNvPicPr>
          <p:nvPr>
            <p:ph idx="1"/>
          </p:nvPr>
        </p:nvPicPr>
        <p:blipFill>
          <a:blip r:embed="rId2"/>
          <a:srcRect/>
          <a:stretch>
            <a:fillRect/>
          </a:stretch>
        </p:blipFill>
        <p:spPr bwMode="auto">
          <a:xfrm>
            <a:off x="609600" y="1524000"/>
            <a:ext cx="7696200" cy="4952999"/>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676400"/>
          </a:xfrm>
        </p:spPr>
        <p:txBody>
          <a:bodyPr anchor="t">
            <a:normAutofit fontScale="90000"/>
          </a:bodyPr>
          <a:lstStyle/>
          <a:p>
            <a:r>
              <a:rPr lang="en-US" dirty="0" smtClean="0"/>
              <a:t>Suppose we have a new data point and we need to put it in the required category. Consider the below image:</a:t>
            </a:r>
            <a:br>
              <a:rPr lang="en-US" dirty="0" smtClean="0"/>
            </a:br>
            <a:endParaRPr lang="en-US" dirty="0"/>
          </a:p>
        </p:txBody>
      </p:sp>
      <p:pic>
        <p:nvPicPr>
          <p:cNvPr id="4" name="Content Placeholder 3" descr="K-Nearest Neighbor(KNN) Algorithm for Machine Learning"/>
          <p:cNvPicPr>
            <a:picLocks noGrp="1"/>
          </p:cNvPicPr>
          <p:nvPr>
            <p:ph idx="1"/>
          </p:nvPr>
        </p:nvPicPr>
        <p:blipFill>
          <a:blip r:embed="rId2"/>
          <a:srcRect/>
          <a:stretch>
            <a:fillRect/>
          </a:stretch>
        </p:blipFill>
        <p:spPr bwMode="auto">
          <a:xfrm>
            <a:off x="838200" y="2339181"/>
            <a:ext cx="7315200" cy="38100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smtClean="0"/>
              <a:t>Firstly, we will choose the number of neighbors, so we will choose the k=5.</a:t>
            </a:r>
          </a:p>
          <a:p>
            <a:r>
              <a:rPr lang="en-US" dirty="0" smtClean="0"/>
              <a:t>Next, we will calculate the </a:t>
            </a:r>
            <a:r>
              <a:rPr lang="en-US" b="1" dirty="0" smtClean="0"/>
              <a:t>Euclidean distance</a:t>
            </a:r>
            <a:r>
              <a:rPr lang="en-US" dirty="0" smtClean="0"/>
              <a:t> between the data points. The Euclidean distance is the distance between two points, which we have already studied in geometry.</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82762"/>
          </a:xfrm>
        </p:spPr>
        <p:txBody>
          <a:bodyPr>
            <a:normAutofit fontScale="90000"/>
          </a:bodyPr>
          <a:lstStyle/>
          <a:p>
            <a:r>
              <a:rPr lang="en-US" dirty="0" smtClean="0"/>
              <a:t>By calculating the Euclidean distance we got the nearest neighbors, as three nearest neighbors in category A and two nearest neighbors in category B</a:t>
            </a:r>
            <a:endParaRPr lang="en-US" dirty="0"/>
          </a:p>
        </p:txBody>
      </p:sp>
      <p:sp>
        <p:nvSpPr>
          <p:cNvPr id="3" name="Content Placeholder 2"/>
          <p:cNvSpPr>
            <a:spLocks noGrp="1"/>
          </p:cNvSpPr>
          <p:nvPr>
            <p:ph idx="1"/>
          </p:nvPr>
        </p:nvSpPr>
        <p:spPr>
          <a:xfrm>
            <a:off x="228600" y="1600200"/>
            <a:ext cx="8686800" cy="5257800"/>
          </a:xfrm>
        </p:spPr>
        <p:txBody>
          <a:bodyPr/>
          <a:lstStyle/>
          <a:p>
            <a:endParaRPr lang="en-US" dirty="0" smtClean="0"/>
          </a:p>
          <a:p>
            <a:pPr>
              <a:buNone/>
            </a:pPr>
            <a:r>
              <a:rPr lang="en-US" dirty="0" smtClean="0"/>
              <a:t>.</a:t>
            </a:r>
          </a:p>
          <a:p>
            <a:endParaRPr lang="en-US" dirty="0"/>
          </a:p>
        </p:txBody>
      </p:sp>
      <p:pic>
        <p:nvPicPr>
          <p:cNvPr id="4" name="Picture 3" descr="K-Nearest Neighbor(KNN) Algorithm for Machine Learning"/>
          <p:cNvPicPr/>
          <p:nvPr/>
        </p:nvPicPr>
        <p:blipFill>
          <a:blip r:embed="rId2"/>
          <a:srcRect/>
          <a:stretch>
            <a:fillRect/>
          </a:stretch>
        </p:blipFill>
        <p:spPr bwMode="auto">
          <a:xfrm>
            <a:off x="762000" y="2286000"/>
            <a:ext cx="6477000" cy="380619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smtClean="0"/>
              <a:t>As we can see the 3 nearest neighbors are from category A, hence this new data point must belong to category A.</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09600"/>
          </a:xfrm>
        </p:spPr>
        <p:txBody>
          <a:bodyPr>
            <a:normAutofit fontScale="90000"/>
          </a:bodyPr>
          <a:lstStyle/>
          <a:p>
            <a:endParaRPr lang="en-US" dirty="0"/>
          </a:p>
        </p:txBody>
      </p:sp>
      <p:sp>
        <p:nvSpPr>
          <p:cNvPr id="3" name="Content Placeholder 2"/>
          <p:cNvSpPr>
            <a:spLocks noGrp="1"/>
          </p:cNvSpPr>
          <p:nvPr>
            <p:ph idx="1"/>
          </p:nvPr>
        </p:nvSpPr>
        <p:spPr>
          <a:xfrm>
            <a:off x="228600" y="1600200"/>
            <a:ext cx="8686800" cy="5105400"/>
          </a:xfrm>
        </p:spPr>
        <p:txBody>
          <a:bodyPr>
            <a:normAutofit/>
          </a:bodyPr>
          <a:lstStyle/>
          <a:p>
            <a:r>
              <a:rPr lang="en-US" dirty="0" smtClean="0"/>
              <a:t>The k-nearest neighbors algorithm, also known as KNN or k-NN, is a non-parametric, supervised learning classifier, which uses proximity to make classifications or predictions about the grouping of an individual data point. </a:t>
            </a:r>
          </a:p>
          <a:p>
            <a:r>
              <a:rPr lang="en-US" dirty="0" smtClean="0"/>
              <a:t>While it can be used for either regression or classification problems, it is typically used as a classification algorithm, working off the assumption that similar points can be found near one another.</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8686800" cy="5029200"/>
          </a:xfrm>
        </p:spPr>
        <p:txBody>
          <a:bodyPr>
            <a:normAutofit fontScale="92500" lnSpcReduction="10000"/>
          </a:bodyPr>
          <a:lstStyle/>
          <a:p>
            <a:r>
              <a:rPr lang="en-US" dirty="0" smtClean="0"/>
              <a:t>For classification problems, a class label is assigned on the basis of a majority vote—i.e. the label that is most frequently represented around a given data point is used. While this is technically considered “plurality voting”, the term, “majority vote” is more commonly used in literature. The distinction between these terminologies is that “majority voting” technically requires a majority of greater than 50%, which primarily works when there are only two categories. When you have multiple classes—e.g. four categories, you don’t necessarily need 50% of the vote to make a conclusion about a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endParaRPr lang="en-US" dirty="0"/>
          </a:p>
        </p:txBody>
      </p:sp>
      <p:sp>
        <p:nvSpPr>
          <p:cNvPr id="3" name="Content Placeholder 2"/>
          <p:cNvSpPr>
            <a:spLocks noGrp="1"/>
          </p:cNvSpPr>
          <p:nvPr>
            <p:ph idx="1"/>
          </p:nvPr>
        </p:nvSpPr>
        <p:spPr>
          <a:xfrm>
            <a:off x="228600" y="1219200"/>
            <a:ext cx="8763000" cy="5410200"/>
          </a:xfrm>
        </p:spPr>
        <p:txBody>
          <a:bodyPr>
            <a:normAutofit fontScale="92500" lnSpcReduction="20000"/>
          </a:bodyPr>
          <a:lstStyle/>
          <a:p>
            <a:r>
              <a:rPr lang="en-US" dirty="0" smtClean="0"/>
              <a:t>Regression problems use a similar concept as classification problem, but in this case, the average the k nearest neighbors is taken to make a prediction about a classification. </a:t>
            </a:r>
          </a:p>
          <a:p>
            <a:r>
              <a:rPr lang="en-US" b="1" dirty="0" smtClean="0"/>
              <a:t>The main distinction here is that classification is used for discrete values, whereas regression is used with continuous ones.</a:t>
            </a:r>
          </a:p>
          <a:p>
            <a:r>
              <a:rPr lang="en-US" dirty="0" smtClean="0"/>
              <a:t> However, before a classification can be made, the distance must be defined. Euclidean distance is most commonly used, which we’ll delve into more below.</a:t>
            </a:r>
            <a:br>
              <a:rPr lang="en-US" dirty="0" smtClean="0"/>
            </a:br>
            <a:r>
              <a:rPr lang="en-US" dirty="0" smtClean="0"/>
              <a:t>It's also worth noting that the KNN algorithm is also part of a family of “lazy learning” models, meaning that it only stores a training dataset versus undergoing a training stage.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However, as a dataset grows, KNN becomes increasingly inefficient, compromising overall model performance. It is commonly used for simple recommendation systems, pattern recognition, data mining, financial market predictions, intrusion detection, and more.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This also means that all the computation occurs when a classification or prediction is being made. </a:t>
            </a:r>
          </a:p>
          <a:p>
            <a:r>
              <a:rPr lang="en-US" dirty="0" smtClean="0"/>
              <a:t>Since it heavily relies on memory to store all its training data, it is also referred to as an instance-based or memory-based learning method.</a:t>
            </a:r>
            <a:br>
              <a:rPr lang="en-US" dirty="0" smtClean="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everal distance measures</a:t>
            </a:r>
            <a:endParaRPr lang="en-US" dirty="0"/>
          </a:p>
        </p:txBody>
      </p:sp>
      <p:sp>
        <p:nvSpPr>
          <p:cNvPr id="3" name="Content Placeholder 2"/>
          <p:cNvSpPr>
            <a:spLocks noGrp="1"/>
          </p:cNvSpPr>
          <p:nvPr>
            <p:ph idx="1"/>
          </p:nvPr>
        </p:nvSpPr>
        <p:spPr>
          <a:xfrm>
            <a:off x="457200" y="1600200"/>
            <a:ext cx="8534400" cy="4953000"/>
          </a:xfrm>
        </p:spPr>
        <p:txBody>
          <a:bodyPr>
            <a:normAutofit fontScale="70000" lnSpcReduction="20000"/>
          </a:bodyPr>
          <a:lstStyle/>
          <a:p>
            <a:pPr fontAlgn="base"/>
            <a:r>
              <a:rPr lang="en-US" b="1" dirty="0" smtClean="0"/>
              <a:t>Euclidean </a:t>
            </a:r>
            <a:r>
              <a:rPr lang="en-US" b="1" dirty="0"/>
              <a:t>distance (p=2):</a:t>
            </a:r>
            <a:r>
              <a:rPr lang="en-US" dirty="0"/>
              <a:t> This is the most commonly used distance measure, and it is limited to real-valued vectors. Using the below formula, it measures a straight line between the query point and the other point being measured.</a:t>
            </a:r>
          </a:p>
          <a:p>
            <a:pPr fontAlgn="base">
              <a:buNone/>
            </a:pPr>
            <a:r>
              <a:rPr lang="en-US" dirty="0"/>
              <a:t> </a:t>
            </a:r>
            <a:r>
              <a:rPr lang="en-US" dirty="0" smtClean="0"/>
              <a:t>Euclidean </a:t>
            </a:r>
            <a:r>
              <a:rPr lang="en-US" dirty="0"/>
              <a:t>distance </a:t>
            </a:r>
            <a:r>
              <a:rPr lang="en-US" dirty="0" smtClean="0"/>
              <a:t>formula</a:t>
            </a:r>
          </a:p>
          <a:p>
            <a:pPr fontAlgn="base"/>
            <a:endParaRPr lang="en-US" dirty="0"/>
          </a:p>
          <a:p>
            <a:pPr fontAlgn="base"/>
            <a:endParaRPr lang="en-US" b="1" dirty="0" smtClean="0"/>
          </a:p>
          <a:p>
            <a:pPr fontAlgn="base"/>
            <a:endParaRPr lang="en-US" b="1" dirty="0"/>
          </a:p>
          <a:p>
            <a:pPr fontAlgn="base"/>
            <a:endParaRPr lang="en-US" b="1" dirty="0" smtClean="0"/>
          </a:p>
          <a:p>
            <a:pPr fontAlgn="base"/>
            <a:r>
              <a:rPr lang="en-US" b="1" dirty="0" smtClean="0"/>
              <a:t>Manhattan </a:t>
            </a:r>
            <a:r>
              <a:rPr lang="en-US" b="1" dirty="0"/>
              <a:t>distance (p=1)</a:t>
            </a:r>
            <a:r>
              <a:rPr lang="en-US" dirty="0"/>
              <a:t>: This is also another popular distance metric, which measures the absolute value between two points. It is also referred to as taxicab distance or city block distance as it is commonly visualized with a grid, illustrating how one might navigate from one address to another via city streets.</a:t>
            </a:r>
          </a:p>
          <a:p>
            <a:pPr fontAlgn="base"/>
            <a:r>
              <a:rPr lang="en-US" dirty="0"/>
              <a:t> </a:t>
            </a:r>
          </a:p>
          <a:p>
            <a:endParaRPr lang="en-US" dirty="0"/>
          </a:p>
        </p:txBody>
      </p:sp>
      <p:pic>
        <p:nvPicPr>
          <p:cNvPr id="5" name="Picture 2" descr="E:\IITM JANAKPURI\even sem\2023 EVEN\ML\ML Main\UNIT3\KNN\KNN IMAGE\ECLUDIAN.jpg"/>
          <p:cNvPicPr>
            <a:picLocks noChangeAspect="1" noChangeArrowheads="1"/>
          </p:cNvPicPr>
          <p:nvPr/>
        </p:nvPicPr>
        <p:blipFill>
          <a:blip r:embed="rId2" cstate="print"/>
          <a:srcRect/>
          <a:stretch>
            <a:fillRect/>
          </a:stretch>
        </p:blipFill>
        <p:spPr bwMode="auto">
          <a:xfrm>
            <a:off x="4343400" y="2590800"/>
            <a:ext cx="3886200" cy="1676400"/>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 of k-NN in machine learning</a:t>
            </a:r>
            <a:br>
              <a:rPr lang="en-US" dirty="0" smtClean="0"/>
            </a:b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pPr fontAlgn="base"/>
            <a:r>
              <a:rPr lang="en-US" dirty="0" smtClean="0"/>
              <a:t>The </a:t>
            </a:r>
            <a:r>
              <a:rPr lang="en-US" dirty="0"/>
              <a:t>k-NN algorithm has been utilized within a variety of applications, largely within classification. Some of these use cases include:</a:t>
            </a:r>
          </a:p>
          <a:p>
            <a:pPr fontAlgn="base"/>
            <a:r>
              <a:rPr lang="en-US" b="1" dirty="0"/>
              <a:t>- Data preprocessing</a:t>
            </a:r>
            <a:r>
              <a:rPr lang="en-US" dirty="0"/>
              <a:t>: Datasets frequently have missing values, but the KNN algorithm can estimate for those values in a process known as missing data imputation.</a:t>
            </a:r>
          </a:p>
          <a:p>
            <a:pPr fontAlgn="base"/>
            <a:r>
              <a:rPr lang="en-US" b="1" dirty="0"/>
              <a:t>- Recommendation Engines</a:t>
            </a:r>
            <a:r>
              <a:rPr lang="en-US" dirty="0"/>
              <a:t>: Using </a:t>
            </a:r>
            <a:r>
              <a:rPr lang="en-US" dirty="0" err="1"/>
              <a:t>clickstream</a:t>
            </a:r>
            <a:r>
              <a:rPr lang="en-US" dirty="0"/>
              <a:t> data from websites, the KNN algorithm has been used to provide automatic recommendations to users on additional content. </a:t>
            </a:r>
            <a:r>
              <a:rPr lang="en-US" dirty="0" smtClean="0"/>
              <a:t>shows </a:t>
            </a:r>
            <a:r>
              <a:rPr lang="en-US" dirty="0"/>
              <a:t>that the a user is assigned to a particular group, and based on that group’s user behavior, they are given a recommendation. However, given the scaling issues with KNN, this approach may not be optimal for larger datasets.</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fontAlgn="base"/>
            <a:r>
              <a:rPr lang="en-US" b="1" dirty="0"/>
              <a:t>- Finance</a:t>
            </a:r>
            <a:r>
              <a:rPr lang="en-US" dirty="0"/>
              <a:t>: It has also been used in a variety of finance and economic use cases. For example,  shows how using KNN on credit data can help banks assess risk of a loan to an organization or individual. It is used to determine the credit-worthiness of a loan applicant.  highlights its use in stock market forecasting, currency exchange rates, trading futures, and money laundering analyses.</a:t>
            </a:r>
          </a:p>
          <a:p>
            <a:pPr fontAlgn="base"/>
            <a:r>
              <a:rPr lang="en-US" b="1" dirty="0"/>
              <a:t>- Healthcare</a:t>
            </a:r>
            <a:r>
              <a:rPr lang="en-US" dirty="0"/>
              <a:t>: KNN has also had application within the healthcare industry, making predictions on the risk of heart attacks and prostate cancer. The algorithm works by calculating the most likely gene expressions.</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Advantages</a:t>
            </a:r>
            <a:br>
              <a:rPr lang="en-US" b="1" dirty="0" smtClean="0"/>
            </a:br>
            <a:endParaRPr lang="en-US" b="1" dirty="0"/>
          </a:p>
        </p:txBody>
      </p:sp>
      <p:sp>
        <p:nvSpPr>
          <p:cNvPr id="3" name="Content Placeholder 2"/>
          <p:cNvSpPr>
            <a:spLocks noGrp="1"/>
          </p:cNvSpPr>
          <p:nvPr>
            <p:ph idx="1"/>
          </p:nvPr>
        </p:nvSpPr>
        <p:spPr>
          <a:xfrm>
            <a:off x="228600" y="1143000"/>
            <a:ext cx="8763000" cy="5486400"/>
          </a:xfrm>
        </p:spPr>
        <p:txBody>
          <a:bodyPr>
            <a:normAutofit/>
          </a:bodyPr>
          <a:lstStyle/>
          <a:p>
            <a:pPr fontAlgn="base"/>
            <a:r>
              <a:rPr lang="en-US" b="1" dirty="0" smtClean="0"/>
              <a:t>- </a:t>
            </a:r>
            <a:r>
              <a:rPr lang="en-US" b="1" dirty="0" smtClean="0"/>
              <a:t>Easy to implement</a:t>
            </a:r>
            <a:r>
              <a:rPr lang="en-US" dirty="0" smtClean="0"/>
              <a:t>: Given the algorithm’s simplicity and accuracy, it is one of the first classifiers that a new data scientist will learn.</a:t>
            </a:r>
          </a:p>
          <a:p>
            <a:pPr fontAlgn="base"/>
            <a:r>
              <a:rPr lang="en-US" b="1" dirty="0" smtClean="0"/>
              <a:t>- Adapts easily</a:t>
            </a:r>
            <a:r>
              <a:rPr lang="en-US" dirty="0" smtClean="0"/>
              <a:t>: As new training samples are added, the algorithm adjusts to account for any new data since all training data is stored into memory.</a:t>
            </a:r>
          </a:p>
          <a:p>
            <a:r>
              <a:rPr lang="en-US" b="1" dirty="0" smtClean="0"/>
              <a:t>- Few </a:t>
            </a:r>
            <a:r>
              <a:rPr lang="en-US" b="1" dirty="0" err="1" smtClean="0"/>
              <a:t>hyperparameters</a:t>
            </a:r>
            <a:r>
              <a:rPr lang="en-US" dirty="0" smtClean="0"/>
              <a:t>: KNN only requires a k value and a distance metric, which is low when compared to other machine learning algorithms.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chor="t">
            <a:normAutofit fontScale="90000"/>
          </a:bodyPr>
          <a:lstStyle/>
          <a:p>
            <a:r>
              <a:rPr lang="en-US" dirty="0" smtClean="0"/>
              <a:t>Disadvantages</a:t>
            </a:r>
            <a:br>
              <a:rPr lang="en-US" dirty="0" smtClean="0"/>
            </a:br>
            <a:endParaRPr lang="en-US" dirty="0"/>
          </a:p>
        </p:txBody>
      </p:sp>
      <p:sp>
        <p:nvSpPr>
          <p:cNvPr id="3" name="Content Placeholder 2"/>
          <p:cNvSpPr>
            <a:spLocks noGrp="1"/>
          </p:cNvSpPr>
          <p:nvPr>
            <p:ph idx="1"/>
          </p:nvPr>
        </p:nvSpPr>
        <p:spPr>
          <a:xfrm>
            <a:off x="0" y="762000"/>
            <a:ext cx="8915400" cy="5867400"/>
          </a:xfrm>
        </p:spPr>
        <p:txBody>
          <a:bodyPr>
            <a:normAutofit fontScale="62500" lnSpcReduction="20000"/>
          </a:bodyPr>
          <a:lstStyle/>
          <a:p>
            <a:pPr fontAlgn="base"/>
            <a:r>
              <a:rPr lang="en-US" b="1" dirty="0" smtClean="0"/>
              <a:t>- Does not scale well</a:t>
            </a:r>
            <a:r>
              <a:rPr lang="en-US" dirty="0" smtClean="0"/>
              <a:t>: Since KNN is a lazy algorithm, it takes up more memory and data storage compared to other classifiers. This can be costly from both a time and money perspective. More memory and storage will drive up business expenses and more data can take longer to compute. While different data structures, such as Ball-Tree, have been created to address the computational inefficiencies, a different classifier may be ideal depending on the business problem.</a:t>
            </a:r>
          </a:p>
          <a:p>
            <a:pPr fontAlgn="base"/>
            <a:r>
              <a:rPr lang="en-US" b="1" dirty="0" smtClean="0"/>
              <a:t>- Curse of dimensionality</a:t>
            </a:r>
            <a:r>
              <a:rPr lang="en-US" dirty="0" smtClean="0"/>
              <a:t>: The KNN algorithm tends to fall victim to the curse of dimensionality, which means that it doesn’t perform well with high-dimensional data inputs. This is sometimes also referred to as the </a:t>
            </a:r>
            <a:r>
              <a:rPr lang="en-US" dirty="0" smtClean="0">
                <a:hlinkClick r:id="rId2" tooltip="Document on The peaking phenomenon in the presence of feature-selection       "/>
              </a:rPr>
              <a:t>peaking phenomenon</a:t>
            </a:r>
            <a:r>
              <a:rPr lang="en-US" dirty="0" smtClean="0"/>
              <a:t> , where after the algorithm attains the optimal number of features, additional features increases the amount of classification errors, especially when the sample size is smaller.</a:t>
            </a:r>
          </a:p>
          <a:p>
            <a:pPr fontAlgn="base"/>
            <a:r>
              <a:rPr lang="en-US" b="1" dirty="0" smtClean="0"/>
              <a:t>- Prone to </a:t>
            </a:r>
            <a:r>
              <a:rPr lang="en-US" b="1" dirty="0" err="1" smtClean="0"/>
              <a:t>overfitting</a:t>
            </a:r>
            <a:r>
              <a:rPr lang="en-US" dirty="0" smtClean="0"/>
              <a:t>: Due to the “curse of dimensionality”, KNN is also more prone to </a:t>
            </a:r>
            <a:r>
              <a:rPr lang="en-US" dirty="0" err="1" smtClean="0"/>
              <a:t>overfitting</a:t>
            </a:r>
            <a:r>
              <a:rPr lang="en-US" dirty="0" smtClean="0"/>
              <a:t>. While feature selection and dimensionality reduction techniques are leveraged to prevent this from occurring, the value of k can also impact the model’s behavior. Lower values of k can </a:t>
            </a:r>
            <a:r>
              <a:rPr lang="en-US" dirty="0" err="1" smtClean="0"/>
              <a:t>overfit</a:t>
            </a:r>
            <a:r>
              <a:rPr lang="en-US" dirty="0" smtClean="0"/>
              <a:t> the data, whereas higher values of k tend to “smooth out” the prediction values since it is averaging the values over a greater area, or neighborhood. However, if the value of k is too high, then it can </a:t>
            </a:r>
            <a:r>
              <a:rPr lang="en-US" dirty="0" err="1" smtClean="0"/>
              <a:t>underfit</a:t>
            </a:r>
            <a:r>
              <a:rPr lang="en-US" dirty="0" smtClean="0"/>
              <a:t> the data. </a:t>
            </a:r>
          </a:p>
          <a:p>
            <a:pPr>
              <a:buNone/>
            </a:pPr>
            <a:r>
              <a:rPr lang="en-US" dirty="0" smtClean="0"/>
              <a:t>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E:\IITM JANAKPURI\even sem\2023 EVEN\ML\ML Main\UNIT3\KNN\KNN IMAGE\MANHATTAN.jpg"/>
          <p:cNvPicPr>
            <a:picLocks noGrp="1" noChangeAspect="1" noChangeArrowheads="1"/>
          </p:cNvPicPr>
          <p:nvPr>
            <p:ph idx="1"/>
          </p:nvPr>
        </p:nvPicPr>
        <p:blipFill>
          <a:blip r:embed="rId2"/>
          <a:srcRect/>
          <a:stretch>
            <a:fillRect/>
          </a:stretch>
        </p:blipFill>
        <p:spPr bwMode="auto">
          <a:xfrm>
            <a:off x="548922" y="1600200"/>
            <a:ext cx="8046156" cy="4525963"/>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endParaRPr lang="en-US" dirty="0"/>
          </a:p>
        </p:txBody>
      </p:sp>
      <p:sp>
        <p:nvSpPr>
          <p:cNvPr id="3" name="Content Placeholder 2"/>
          <p:cNvSpPr>
            <a:spLocks noGrp="1"/>
          </p:cNvSpPr>
          <p:nvPr>
            <p:ph idx="1"/>
          </p:nvPr>
        </p:nvSpPr>
        <p:spPr>
          <a:xfrm>
            <a:off x="228600" y="1219200"/>
            <a:ext cx="8686800" cy="5486400"/>
          </a:xfrm>
        </p:spPr>
        <p:txBody>
          <a:bodyPr>
            <a:normAutofit fontScale="77500" lnSpcReduction="20000"/>
          </a:bodyPr>
          <a:lstStyle/>
          <a:p>
            <a:pPr fontAlgn="base"/>
            <a:r>
              <a:rPr lang="en-US" b="1" dirty="0" err="1"/>
              <a:t>Minkowski</a:t>
            </a:r>
            <a:r>
              <a:rPr lang="en-US" b="1" dirty="0"/>
              <a:t> distance</a:t>
            </a:r>
            <a:r>
              <a:rPr lang="en-US" dirty="0"/>
              <a:t>: This distance measure is the generalized form of Euclidean and Manhattan distance metrics. The parameter, p, in the formula below, allows for the creation of other distance metrics. Euclidean distance is represented by this formula when p is equal to two, and Manhattan distance is denoted with p equal to one.</a:t>
            </a:r>
          </a:p>
          <a:p>
            <a:pPr fontAlgn="base">
              <a:buNone/>
            </a:pPr>
            <a:r>
              <a:rPr lang="en-US" dirty="0"/>
              <a:t> </a:t>
            </a:r>
            <a:r>
              <a:rPr lang="en-US" dirty="0" err="1" smtClean="0"/>
              <a:t>Minkowski</a:t>
            </a:r>
            <a:r>
              <a:rPr lang="en-US" dirty="0" smtClean="0"/>
              <a:t> distance formula</a:t>
            </a:r>
            <a:endParaRPr lang="en-US" dirty="0"/>
          </a:p>
          <a:p>
            <a:pPr fontAlgn="base"/>
            <a:endParaRPr lang="en-US" b="1" dirty="0" smtClean="0"/>
          </a:p>
          <a:p>
            <a:pPr fontAlgn="base">
              <a:buNone/>
            </a:pPr>
            <a:endParaRPr lang="en-US" b="1" dirty="0" smtClean="0"/>
          </a:p>
          <a:p>
            <a:pPr fontAlgn="base"/>
            <a:endParaRPr lang="en-US" b="1" dirty="0" smtClean="0"/>
          </a:p>
          <a:p>
            <a:pPr fontAlgn="base"/>
            <a:endParaRPr lang="en-US" b="1" dirty="0" smtClean="0"/>
          </a:p>
          <a:p>
            <a:pPr fontAlgn="base"/>
            <a:r>
              <a:rPr lang="en-US" b="1" dirty="0" smtClean="0"/>
              <a:t>Hamming </a:t>
            </a:r>
            <a:r>
              <a:rPr lang="en-US" b="1" dirty="0"/>
              <a:t>distance:</a:t>
            </a:r>
            <a:r>
              <a:rPr lang="en-US" dirty="0"/>
              <a:t> This technique is used typically used with Boolean or string vectors, identifying the points where the vectors do not match. As a result, it has also been referred to as the overlap metric. This can be represented with the following formula:</a:t>
            </a:r>
          </a:p>
          <a:p>
            <a:pPr fontAlgn="base"/>
            <a:endParaRPr lang="en-US" dirty="0"/>
          </a:p>
          <a:p>
            <a:endParaRPr lang="en-US" dirty="0"/>
          </a:p>
        </p:txBody>
      </p:sp>
      <p:pic>
        <p:nvPicPr>
          <p:cNvPr id="5" name="Picture 2" descr="E:\IITM JANAKPURI\even sem\2023 EVEN\ML\ML Main\UNIT3\KNN\KNN IMAGE\MINIKIOSKI.jpg"/>
          <p:cNvPicPr>
            <a:picLocks noChangeAspect="1" noChangeArrowheads="1"/>
          </p:cNvPicPr>
          <p:nvPr/>
        </p:nvPicPr>
        <p:blipFill>
          <a:blip r:embed="rId2"/>
          <a:srcRect/>
          <a:stretch>
            <a:fillRect/>
          </a:stretch>
        </p:blipFill>
        <p:spPr bwMode="auto">
          <a:xfrm>
            <a:off x="1905000" y="3505200"/>
            <a:ext cx="5486400" cy="1452563"/>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E:\IITM JANAKPURI\even sem\2023 EVEN\ML\ML Main\UNIT3\KNN\KNN IMAGE\HAMMING DIS.jpg"/>
          <p:cNvPicPr>
            <a:picLocks noGrp="1" noChangeAspect="1" noChangeArrowheads="1"/>
          </p:cNvPicPr>
          <p:nvPr>
            <p:ph idx="1"/>
          </p:nvPr>
        </p:nvPicPr>
        <p:blipFill>
          <a:blip r:embed="rId2"/>
          <a:srcRect/>
          <a:stretch>
            <a:fillRect/>
          </a:stretch>
        </p:blipFill>
        <p:spPr bwMode="auto">
          <a:xfrm>
            <a:off x="549275" y="1600398"/>
            <a:ext cx="8045450" cy="4525566"/>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chor="t">
            <a:normAutofit fontScale="90000"/>
          </a:bodyPr>
          <a:lstStyle/>
          <a:p>
            <a:r>
              <a:rPr lang="en-US" dirty="0" smtClean="0"/>
              <a:t>Introduction</a:t>
            </a:r>
            <a:r>
              <a:rPr lang="en-US" b="1" dirty="0" smtClean="0"/>
              <a:t/>
            </a:r>
            <a:br>
              <a:rPr lang="en-US" b="1" dirty="0" smtClean="0"/>
            </a:br>
            <a:endParaRPr lang="en-US" dirty="0"/>
          </a:p>
        </p:txBody>
      </p:sp>
      <p:sp>
        <p:nvSpPr>
          <p:cNvPr id="3" name="Content Placeholder 2"/>
          <p:cNvSpPr>
            <a:spLocks noGrp="1"/>
          </p:cNvSpPr>
          <p:nvPr>
            <p:ph idx="1"/>
          </p:nvPr>
        </p:nvSpPr>
        <p:spPr>
          <a:xfrm>
            <a:off x="152400" y="1066800"/>
            <a:ext cx="8763000" cy="5486400"/>
          </a:xfrm>
        </p:spPr>
        <p:txBody>
          <a:bodyPr>
            <a:normAutofit fontScale="92500" lnSpcReduction="20000"/>
          </a:bodyPr>
          <a:lstStyle/>
          <a:p>
            <a:r>
              <a:rPr lang="en-US" dirty="0" smtClean="0"/>
              <a:t>K-nearest </a:t>
            </a:r>
            <a:r>
              <a:rPr lang="en-US" dirty="0"/>
              <a:t>neighbors (KNN) algorithm is a type of supervised ML algorithm which can be used for both classification as well as regression predictive problems. However, it is mainly used for classification predictive problems in industry. The following two properties would define KNN well −</a:t>
            </a:r>
          </a:p>
          <a:p>
            <a:pPr lvl="0"/>
            <a:r>
              <a:rPr lang="en-US" b="1" dirty="0"/>
              <a:t>Lazy learning algorithm</a:t>
            </a:r>
            <a:r>
              <a:rPr lang="en-US" dirty="0"/>
              <a:t> − KNN is a lazy learning algorithm because it does not have a specialized training phase and uses all the data for training while classification.</a:t>
            </a:r>
          </a:p>
          <a:p>
            <a:pPr lvl="0"/>
            <a:r>
              <a:rPr lang="en-US" b="1" dirty="0"/>
              <a:t>Non-parametric learning algorithm</a:t>
            </a:r>
            <a:r>
              <a:rPr lang="en-US" dirty="0"/>
              <a:t> − KNN is also a non-parametric learning algorithm because it doesn’t assume anything about the underlying data.</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Working of KNN Algorithm</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K-nearest </a:t>
            </a:r>
            <a:r>
              <a:rPr lang="en-US" dirty="0"/>
              <a:t>neighbors (KNN) algorithm uses ‘feature similarity’ to predict the values of new </a:t>
            </a:r>
            <a:r>
              <a:rPr lang="en-US" dirty="0" err="1"/>
              <a:t>datapoints</a:t>
            </a:r>
            <a:r>
              <a:rPr lang="en-US" dirty="0"/>
              <a:t> which further means that the new data point will be assigned a value based on how closely it matches the points in the training set. We can understand its working with the help of following steps −</a:t>
            </a:r>
          </a:p>
          <a:p>
            <a:r>
              <a:rPr lang="en-US" b="1" dirty="0"/>
              <a:t>Step 1</a:t>
            </a:r>
            <a:r>
              <a:rPr lang="en-US" dirty="0"/>
              <a:t> − For implementing any algorithm, we need dataset. So during the first step of KNN, we must load the training as well as test data.</a:t>
            </a:r>
          </a:p>
          <a:p>
            <a:r>
              <a:rPr lang="en-US" b="1" dirty="0"/>
              <a:t>Step 2</a:t>
            </a:r>
            <a:r>
              <a:rPr lang="en-US" dirty="0"/>
              <a:t> − Next, we need to choose the value of K i.e. the nearest data points. K can be any integer.</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endParaRPr lang="en-US" dirty="0"/>
          </a:p>
        </p:txBody>
      </p:sp>
      <p:sp>
        <p:nvSpPr>
          <p:cNvPr id="3" name="Content Placeholder 2"/>
          <p:cNvSpPr>
            <a:spLocks noGrp="1"/>
          </p:cNvSpPr>
          <p:nvPr>
            <p:ph idx="1"/>
          </p:nvPr>
        </p:nvSpPr>
        <p:spPr>
          <a:xfrm>
            <a:off x="228600" y="914400"/>
            <a:ext cx="8610600" cy="5410200"/>
          </a:xfrm>
        </p:spPr>
        <p:txBody>
          <a:bodyPr>
            <a:normAutofit fontScale="85000" lnSpcReduction="10000"/>
          </a:bodyPr>
          <a:lstStyle/>
          <a:p>
            <a:r>
              <a:rPr lang="en-US" b="1" dirty="0" smtClean="0"/>
              <a:t>Step 3</a:t>
            </a:r>
            <a:r>
              <a:rPr lang="en-US" dirty="0" smtClean="0"/>
              <a:t> − For each point in the test data do the following −</a:t>
            </a:r>
          </a:p>
          <a:p>
            <a:pPr lvl="0"/>
            <a:r>
              <a:rPr lang="en-US" b="1" dirty="0" smtClean="0"/>
              <a:t>3.1</a:t>
            </a:r>
            <a:r>
              <a:rPr lang="en-US" dirty="0" smtClean="0"/>
              <a:t> − Calculate the distance between test data and each row of training data with the help of any of the method namely: Euclidean, Manhattan or Hamming distance. The most commonly used method to calculate distance is Euclidean.</a:t>
            </a:r>
          </a:p>
          <a:p>
            <a:pPr lvl="0"/>
            <a:r>
              <a:rPr lang="en-US" b="1" dirty="0" smtClean="0"/>
              <a:t>3.2</a:t>
            </a:r>
            <a:r>
              <a:rPr lang="en-US" dirty="0" smtClean="0"/>
              <a:t> − Now, based on the distance value, sort them in ascending order.</a:t>
            </a:r>
          </a:p>
          <a:p>
            <a:pPr lvl="0"/>
            <a:r>
              <a:rPr lang="en-US" b="1" dirty="0" smtClean="0"/>
              <a:t>3.3</a:t>
            </a:r>
            <a:r>
              <a:rPr lang="en-US" dirty="0" smtClean="0"/>
              <a:t> − Next, it will choose the top K rows from the sorted array.</a:t>
            </a:r>
          </a:p>
          <a:p>
            <a:pPr lvl="0"/>
            <a:r>
              <a:rPr lang="en-US" b="1" dirty="0" smtClean="0"/>
              <a:t>3.4</a:t>
            </a:r>
            <a:r>
              <a:rPr lang="en-US" dirty="0" smtClean="0"/>
              <a:t> − Now, it will assign a class to the test point based on most frequent class of these rows.</a:t>
            </a:r>
          </a:p>
          <a:p>
            <a:r>
              <a:rPr lang="en-US" b="1" dirty="0" smtClean="0"/>
              <a:t>Step 4</a:t>
            </a:r>
            <a:r>
              <a:rPr lang="en-US" dirty="0" smtClean="0"/>
              <a:t> − End</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152400" y="1143000"/>
            <a:ext cx="8763000" cy="5410200"/>
          </a:xfrm>
        </p:spPr>
        <p:txBody>
          <a:bodyPr/>
          <a:lstStyle/>
          <a:p>
            <a:r>
              <a:rPr lang="en-US" u="sng" dirty="0" smtClean="0"/>
              <a:t>Why do we need a K-NN Algorithm?</a:t>
            </a:r>
            <a:endParaRPr lang="en-US" dirty="0" smtClean="0"/>
          </a:p>
          <a:p>
            <a:r>
              <a:rPr lang="en-US" dirty="0" smtClean="0"/>
              <a:t>Suppose there are two categories, i.e., Category A and Category B, and we have a new data point x1, so this data point will lie in which of these categories. To solve this type of problem, we need a K-NN algorithm. With the help of K-NN, we can easily identify the category or class of a particular dataset. Consider the below diagram:</a:t>
            </a:r>
          </a:p>
          <a:p>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Unit-3&amp;quot;&quot;/&gt;&lt;property id=&quot;20307&quot; value=&quot;256&quot;/&gt;&lt;/object&gt;&lt;object type=&quot;3&quot; unique_id=&quot;10005&quot;&gt;&lt;property id=&quot;20148&quot; value=&quot;5&quot;/&gt;&lt;property id=&quot;20300&quot; value=&quot;Slide 2 - &amp;quot;Several distance measures&amp;quot;&quot;/&gt;&lt;property id=&quot;20307&quot; value=&quot;273&quot;/&gt;&lt;/object&gt;&lt;object type=&quot;3&quot; unique_id=&quot;10006&quot;&gt;&lt;property id=&quot;20148&quot; value=&quot;5&quot;/&gt;&lt;property id=&quot;20300&quot; value=&quot;Slide 3&quot;/&gt;&lt;property id=&quot;20307&quot; value=&quot;274&quot;/&gt;&lt;/object&gt;&lt;object type=&quot;3&quot; unique_id=&quot;10007&quot;&gt;&lt;property id=&quot;20148&quot; value=&quot;5&quot;/&gt;&lt;property id=&quot;20300&quot; value=&quot;Slide 6 - &amp;quot;Introduction&amp;#x0D;&amp;#x0A;&amp;quot;&quot;/&gt;&lt;property id=&quot;20307&quot; value=&quot;269&quot;/&gt;&lt;/object&gt;&lt;object type=&quot;3&quot; unique_id=&quot;10008&quot;&gt;&lt;property id=&quot;20148&quot; value=&quot;5&quot;/&gt;&lt;property id=&quot;20300&quot; value=&quot;Slide 7 - &amp;quot;Working of KNN Algorithm&amp;#x0D;&amp;#x0A;&amp;quot;&quot;/&gt;&lt;property id=&quot;20307&quot; value=&quot;267&quot;/&gt;&lt;/object&gt;&lt;object type=&quot;3&quot; unique_id=&quot;10010&quot;&gt;&lt;property id=&quot;20148&quot; value=&quot;5&quot;/&gt;&lt;property id=&quot;20300&quot; value=&quot;Slide 15&quot;/&gt;&lt;property id=&quot;20307&quot; value=&quot;271&quot;/&gt;&lt;/object&gt;&lt;object type=&quot;3&quot; unique_id=&quot;10011&quot;&gt;&lt;property id=&quot;20148&quot; value=&quot;5&quot;/&gt;&lt;property id=&quot;20300&quot; value=&quot;Slide 16&quot;/&gt;&lt;property id=&quot;20307&quot; value=&quot;272&quot;/&gt;&lt;/object&gt;&lt;object type=&quot;3&quot; unique_id=&quot;10012&quot;&gt;&lt;property id=&quot;20148&quot; value=&quot;5&quot;/&gt;&lt;property id=&quot;20300&quot; value=&quot;Slide 17&quot;/&gt;&lt;property id=&quot;20307&quot; value=&quot;268&quot;/&gt;&lt;/object&gt;&lt;object type=&quot;3&quot; unique_id=&quot;10015&quot;&gt;&lt;property id=&quot;20148&quot; value=&quot;5&quot;/&gt;&lt;property id=&quot;20300&quot; value=&quot;Slide 23 - &amp;quot;Disadvantages&amp;#x0D;&amp;#x0A;&amp;quot;&quot;/&gt;&lt;property id=&quot;20307&quot; value=&quot;265&quot;/&gt;&lt;/object&gt;&lt;object type=&quot;3&quot; unique_id=&quot;10240&quot;&gt;&lt;property id=&quot;20148&quot; value=&quot;5&quot;/&gt;&lt;property id=&quot;20300&quot; value=&quot;Slide 4&quot;/&gt;&lt;property id=&quot;20307&quot; value=&quot;275&quot;/&gt;&lt;/object&gt;&lt;object type=&quot;3&quot; unique_id=&quot;10241&quot;&gt;&lt;property id=&quot;20148&quot; value=&quot;5&quot;/&gt;&lt;property id=&quot;20300&quot; value=&quot;Slide 5&quot;/&gt;&lt;property id=&quot;20307&quot; value=&quot;276&quot;/&gt;&lt;/object&gt;&lt;object type=&quot;3&quot; unique_id=&quot;10405&quot;&gt;&lt;property id=&quot;20148&quot; value=&quot;5&quot;/&gt;&lt;property id=&quot;20300&quot; value=&quot;Slide 8&quot;/&gt;&lt;property id=&quot;20307&quot; value=&quot;282&quot;/&gt;&lt;/object&gt;&lt;object type=&quot;3&quot; unique_id=&quot;10910&quot;&gt;&lt;property id=&quot;20148&quot; value=&quot;5&quot;/&gt;&lt;property id=&quot;20300&quot; value=&quot;Slide 9 - &amp;quot;Example&amp;quot;&quot;/&gt;&lt;property id=&quot;20307&quot; value=&quot;290&quot;/&gt;&lt;/object&gt;&lt;object type=&quot;3&quot; unique_id=&quot;10911&quot;&gt;&lt;property id=&quot;20148&quot; value=&quot;5&quot;/&gt;&lt;property id=&quot;20300&quot; value=&quot;Slide 10&quot;/&gt;&lt;property id=&quot;20307&quot; value=&quot;283&quot;/&gt;&lt;/object&gt;&lt;object type=&quot;3&quot; unique_id=&quot;10912&quot;&gt;&lt;property id=&quot;20148&quot; value=&quot;5&quot;/&gt;&lt;property id=&quot;20300&quot; value=&quot;Slide 11 - &amp;quot;Suppose we have a new data point and we need to put it in the required category. Consider the below image:&amp;#x0D;&amp;#x0A;&amp;quot;&quot;/&gt;&lt;property id=&quot;20307&quot; value=&quot;285&quot;/&gt;&lt;/object&gt;&lt;object type=&quot;3&quot; unique_id=&quot;10913&quot;&gt;&lt;property id=&quot;20148&quot; value=&quot;5&quot;/&gt;&lt;property id=&quot;20300&quot; value=&quot;Slide 12&quot;/&gt;&lt;property id=&quot;20307&quot; value=&quot;286&quot;/&gt;&lt;/object&gt;&lt;object type=&quot;3&quot; unique_id=&quot;10914&quot;&gt;&lt;property id=&quot;20148&quot; value=&quot;5&quot;/&gt;&lt;property id=&quot;20300&quot; value=&quot;Slide 13 - &amp;quot;By calculating the Euclidean distance we got the nearest neighbors, as three nearest neighbors in category A and t&quot;/&gt;&lt;property id=&quot;20307&quot; value=&quot;287&quot;/&gt;&lt;/object&gt;&lt;object type=&quot;3&quot; unique_id=&quot;10915&quot;&gt;&lt;property id=&quot;20148&quot; value=&quot;5&quot;/&gt;&lt;property id=&quot;20300&quot; value=&quot;Slide 14&quot;/&gt;&lt;property id=&quot;20307&quot; value=&quot;288&quot;/&gt;&lt;/object&gt;&lt;object type=&quot;3&quot; unique_id=&quot;10916&quot;&gt;&lt;property id=&quot;20148&quot; value=&quot;5&quot;/&gt;&lt;property id=&quot;20300&quot; value=&quot;Slide 18&quot;/&gt;&lt;property id=&quot;20307&quot; value=&quot;295&quot;/&gt;&lt;/object&gt;&lt;object type=&quot;3&quot; unique_id=&quot;10917&quot;&gt;&lt;property id=&quot;20148&quot; value=&quot;5&quot;/&gt;&lt;property id=&quot;20300&quot; value=&quot;Slide 19&quot;/&gt;&lt;property id=&quot;20307&quot; value=&quot;296&quot;/&gt;&lt;/object&gt;&lt;object type=&quot;3&quot; unique_id=&quot;10918&quot;&gt;&lt;property id=&quot;20148&quot; value=&quot;5&quot;/&gt;&lt;property id=&quot;20300&quot; value=&quot;Slide 20 - &amp;quot;Applications of k-NN in machine learning&amp;#x0D;&amp;#x0A;&amp;quot;&quot;/&gt;&lt;property id=&quot;20307&quot; value=&quot;291&quot;/&gt;&lt;/object&gt;&lt;object type=&quot;3&quot; unique_id=&quot;10919&quot;&gt;&lt;property id=&quot;20148&quot; value=&quot;5&quot;/&gt;&lt;property id=&quot;20300&quot; value=&quot;Slide 21&quot;/&gt;&lt;property id=&quot;20307&quot; value=&quot;292&quot;/&gt;&lt;/object&gt;&lt;object type=&quot;3&quot; unique_id=&quot;10944&quot;&gt;&lt;property id=&quot;20148&quot; value=&quot;5&quot;/&gt;&lt;property id=&quot;20300&quot; value=&quot;Slide 22 - &amp;quot;Advantages&amp;#x0D;&amp;#x0A;&amp;quot;&quot;/&gt;&lt;property id=&quot;20307&quot; value=&quot;297&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TotalTime>
  <Words>1074</Words>
  <Application>Microsoft Office PowerPoint</Application>
  <PresentationFormat>On-screen Show (4:3)</PresentationFormat>
  <Paragraphs>66</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Unit-3</vt:lpstr>
      <vt:lpstr>Several distance measures</vt:lpstr>
      <vt:lpstr>Slide 3</vt:lpstr>
      <vt:lpstr>Slide 4</vt:lpstr>
      <vt:lpstr>Slide 5</vt:lpstr>
      <vt:lpstr>Introduction </vt:lpstr>
      <vt:lpstr>Working of KNN Algorithm </vt:lpstr>
      <vt:lpstr>Slide 8</vt:lpstr>
      <vt:lpstr>Example</vt:lpstr>
      <vt:lpstr>Slide 10</vt:lpstr>
      <vt:lpstr>Suppose we have a new data point and we need to put it in the required category. Consider the below image: </vt:lpstr>
      <vt:lpstr>Slide 12</vt:lpstr>
      <vt:lpstr>By calculating the Euclidean distance we got the nearest neighbors, as three nearest neighbors in category A and two nearest neighbors in category B</vt:lpstr>
      <vt:lpstr>Slide 14</vt:lpstr>
      <vt:lpstr>Slide 15</vt:lpstr>
      <vt:lpstr>Slide 16</vt:lpstr>
      <vt:lpstr>Slide 17</vt:lpstr>
      <vt:lpstr>Slide 18</vt:lpstr>
      <vt:lpstr>Slide 19</vt:lpstr>
      <vt:lpstr>Applications of k-NN in machine learning </vt:lpstr>
      <vt:lpstr>Slide 21</vt:lpstr>
      <vt:lpstr>Advantages </vt:lpstr>
      <vt:lpstr>Disadvantages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Unit-3</dc:title>
  <dc:creator>RAM</dc:creator>
  <cp:lastModifiedBy>RAM</cp:lastModifiedBy>
  <cp:revision>13</cp:revision>
  <dcterms:created xsi:type="dcterms:W3CDTF">2023-02-09T05:26:41Z</dcterms:created>
  <dcterms:modified xsi:type="dcterms:W3CDTF">2023-02-15T09:07:18Z</dcterms:modified>
</cp:coreProperties>
</file>