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2" r:id="rId1"/>
  </p:sldMasterIdLst>
  <p:notesMasterIdLst>
    <p:notesMasterId r:id="rId25"/>
  </p:notesMasterIdLst>
  <p:handoutMasterIdLst>
    <p:handoutMasterId r:id="rId26"/>
  </p:handoutMasterIdLst>
  <p:sldIdLst>
    <p:sldId id="256" r:id="rId2"/>
    <p:sldId id="257" r:id="rId3"/>
    <p:sldId id="259" r:id="rId4"/>
    <p:sldId id="260" r:id="rId5"/>
    <p:sldId id="262" r:id="rId6"/>
    <p:sldId id="263" r:id="rId7"/>
    <p:sldId id="264" r:id="rId8"/>
    <p:sldId id="265" r:id="rId9"/>
    <p:sldId id="266" r:id="rId10"/>
    <p:sldId id="267" r:id="rId11"/>
    <p:sldId id="273" r:id="rId12"/>
    <p:sldId id="271" r:id="rId13"/>
    <p:sldId id="272" r:id="rId14"/>
    <p:sldId id="276" r:id="rId15"/>
    <p:sldId id="277" r:id="rId16"/>
    <p:sldId id="278" r:id="rId17"/>
    <p:sldId id="279" r:id="rId18"/>
    <p:sldId id="280" r:id="rId19"/>
    <p:sldId id="281" r:id="rId20"/>
    <p:sldId id="274" r:id="rId21"/>
    <p:sldId id="269" r:id="rId22"/>
    <p:sldId id="270" r:id="rId23"/>
    <p:sldId id="275" r:id="rId24"/>
  </p:sldIdLst>
  <p:sldSz cx="9144000" cy="6858000" type="screen4x3"/>
  <p:notesSz cx="6746875" cy="9913938"/>
  <p:defaultTextStyle>
    <a:defPPr>
      <a:defRPr lang="en-GB"/>
    </a:defPPr>
    <a:lvl1pPr algn="l" rtl="0" eaLnBrk="0" fontAlgn="base" hangingPunct="0">
      <a:spcBef>
        <a:spcPct val="0"/>
      </a:spcBef>
      <a:spcAft>
        <a:spcPct val="0"/>
      </a:spcAft>
      <a:defRPr sz="2000" kern="1200">
        <a:solidFill>
          <a:schemeClr val="tx1"/>
        </a:solidFill>
        <a:latin typeface="Arial" charset="0"/>
        <a:ea typeface="+mn-ea"/>
        <a:cs typeface="+mn-cs"/>
      </a:defRPr>
    </a:lvl1pPr>
    <a:lvl2pPr marL="457200" algn="l" rtl="0" eaLnBrk="0" fontAlgn="base" hangingPunct="0">
      <a:spcBef>
        <a:spcPct val="0"/>
      </a:spcBef>
      <a:spcAft>
        <a:spcPct val="0"/>
      </a:spcAft>
      <a:defRPr sz="2000" kern="1200">
        <a:solidFill>
          <a:schemeClr val="tx1"/>
        </a:solidFill>
        <a:latin typeface="Arial" charset="0"/>
        <a:ea typeface="+mn-ea"/>
        <a:cs typeface="+mn-cs"/>
      </a:defRPr>
    </a:lvl2pPr>
    <a:lvl3pPr marL="914400" algn="l" rtl="0" eaLnBrk="0" fontAlgn="base" hangingPunct="0">
      <a:spcBef>
        <a:spcPct val="0"/>
      </a:spcBef>
      <a:spcAft>
        <a:spcPct val="0"/>
      </a:spcAft>
      <a:defRPr sz="2000" kern="1200">
        <a:solidFill>
          <a:schemeClr val="tx1"/>
        </a:solidFill>
        <a:latin typeface="Arial" charset="0"/>
        <a:ea typeface="+mn-ea"/>
        <a:cs typeface="+mn-cs"/>
      </a:defRPr>
    </a:lvl3pPr>
    <a:lvl4pPr marL="1371600" algn="l" rtl="0" eaLnBrk="0" fontAlgn="base" hangingPunct="0">
      <a:spcBef>
        <a:spcPct val="0"/>
      </a:spcBef>
      <a:spcAft>
        <a:spcPct val="0"/>
      </a:spcAft>
      <a:defRPr sz="2000" kern="1200">
        <a:solidFill>
          <a:schemeClr val="tx1"/>
        </a:solidFill>
        <a:latin typeface="Arial" charset="0"/>
        <a:ea typeface="+mn-ea"/>
        <a:cs typeface="+mn-cs"/>
      </a:defRPr>
    </a:lvl4pPr>
    <a:lvl5pPr marL="1828800" algn="l" rtl="0" eaLnBrk="0" fontAlgn="base" hangingPunct="0">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800000"/>
    <a:srgbClr val="00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82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31750" y="12700"/>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942975">
              <a:defRPr sz="1000" i="1"/>
            </a:lvl1pPr>
          </a:lstStyle>
          <a:p>
            <a:endParaRPr lang="en-GB"/>
          </a:p>
        </p:txBody>
      </p:sp>
      <p:sp>
        <p:nvSpPr>
          <p:cNvPr id="3075" name="Rectangle 3"/>
          <p:cNvSpPr>
            <a:spLocks noGrp="1" noChangeArrowheads="1"/>
          </p:cNvSpPr>
          <p:nvPr>
            <p:ph type="dt" sz="quarter" idx="1"/>
          </p:nvPr>
        </p:nvSpPr>
        <p:spPr bwMode="auto">
          <a:xfrm>
            <a:off x="3838575" y="12700"/>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942975">
              <a:defRPr sz="1000" i="1"/>
            </a:lvl1pPr>
          </a:lstStyle>
          <a:p>
            <a:endParaRPr lang="en-GB"/>
          </a:p>
        </p:txBody>
      </p:sp>
      <p:sp>
        <p:nvSpPr>
          <p:cNvPr id="3076" name="Rectangle 4"/>
          <p:cNvSpPr>
            <a:spLocks noGrp="1" noChangeArrowheads="1"/>
          </p:cNvSpPr>
          <p:nvPr>
            <p:ph type="ftr" sz="quarter" idx="2"/>
          </p:nvPr>
        </p:nvSpPr>
        <p:spPr bwMode="auto">
          <a:xfrm>
            <a:off x="-31750" y="9436100"/>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942975">
              <a:defRPr sz="1000" i="1"/>
            </a:lvl1pPr>
          </a:lstStyle>
          <a:p>
            <a:endParaRPr lang="en-GB"/>
          </a:p>
        </p:txBody>
      </p:sp>
      <p:sp>
        <p:nvSpPr>
          <p:cNvPr id="3077" name="Rectangle 5"/>
          <p:cNvSpPr>
            <a:spLocks noGrp="1" noChangeArrowheads="1"/>
          </p:cNvSpPr>
          <p:nvPr>
            <p:ph type="sldNum" sz="quarter" idx="3"/>
          </p:nvPr>
        </p:nvSpPr>
        <p:spPr bwMode="auto">
          <a:xfrm>
            <a:off x="3838575" y="9436100"/>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942975">
              <a:defRPr sz="1000" i="1"/>
            </a:lvl1pPr>
          </a:lstStyle>
          <a:p>
            <a:fld id="{92CFD5A0-1BB0-4B75-B365-453209257F52}" type="slidenum">
              <a:rPr lang="en-GB"/>
              <a:pPr/>
              <a:t>‹#›</a:t>
            </a:fld>
            <a:endParaRPr lang="en-GB"/>
          </a:p>
        </p:txBody>
      </p:sp>
      <p:sp>
        <p:nvSpPr>
          <p:cNvPr id="3078" name="Rectangle 6"/>
          <p:cNvSpPr>
            <a:spLocks noChangeArrowheads="1"/>
          </p:cNvSpPr>
          <p:nvPr/>
        </p:nvSpPr>
        <p:spPr bwMode="auto">
          <a:xfrm>
            <a:off x="6276975" y="9507538"/>
            <a:ext cx="404813" cy="304800"/>
          </a:xfrm>
          <a:prstGeom prst="rect">
            <a:avLst/>
          </a:prstGeom>
          <a:noFill/>
          <a:ln w="9525">
            <a:noFill/>
            <a:miter lim="800000"/>
            <a:headEnd/>
            <a:tailEnd/>
          </a:ln>
          <a:effectLst/>
        </p:spPr>
        <p:txBody>
          <a:bodyPr wrap="none" lIns="93662" tIns="46037" rIns="93662" bIns="46037" anchor="ctr">
            <a:spAutoFit/>
          </a:bodyPr>
          <a:lstStyle/>
          <a:p>
            <a:pPr algn="r" defTabSz="942975"/>
            <a:fld id="{FFDD77A0-1EEC-4E97-8951-B45C976FB06B}" type="slidenum">
              <a:rPr lang="en-GB" sz="1400" i="1">
                <a:effectLst>
                  <a:outerShdw blurRad="38100" dist="38100" dir="2700000" algn="tl">
                    <a:srgbClr val="C0C0C0"/>
                  </a:outerShdw>
                </a:effectLst>
              </a:rPr>
              <a:pPr algn="r" defTabSz="942975"/>
              <a:t>‹#›</a:t>
            </a:fld>
            <a:endParaRPr lang="en-GB" sz="1400" i="1">
              <a:effectLst>
                <a:outerShdw blurRad="38100" dist="38100" dir="2700000" algn="tl">
                  <a:srgbClr val="C0C0C0"/>
                </a:outerShdw>
              </a:effectLst>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31750" y="12700"/>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942975">
              <a:defRPr sz="1000" i="1">
                <a:latin typeface="Times New Roman" pitchFamily="18" charset="0"/>
              </a:defRPr>
            </a:lvl1pPr>
          </a:lstStyle>
          <a:p>
            <a:endParaRPr lang="en-GB"/>
          </a:p>
        </p:txBody>
      </p:sp>
      <p:sp>
        <p:nvSpPr>
          <p:cNvPr id="2051" name="Rectangle 3"/>
          <p:cNvSpPr>
            <a:spLocks noGrp="1" noChangeArrowheads="1"/>
          </p:cNvSpPr>
          <p:nvPr>
            <p:ph type="dt" idx="1"/>
          </p:nvPr>
        </p:nvSpPr>
        <p:spPr bwMode="auto">
          <a:xfrm>
            <a:off x="3838575" y="12700"/>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942975">
              <a:defRPr sz="1000" i="1">
                <a:latin typeface="Times New Roman" pitchFamily="18" charset="0"/>
              </a:defRPr>
            </a:lvl1pPr>
          </a:lstStyle>
          <a:p>
            <a:endParaRPr lang="en-GB"/>
          </a:p>
        </p:txBody>
      </p:sp>
      <p:sp>
        <p:nvSpPr>
          <p:cNvPr id="2052" name="Rectangle 4"/>
          <p:cNvSpPr>
            <a:spLocks noGrp="1" noChangeArrowheads="1"/>
          </p:cNvSpPr>
          <p:nvPr>
            <p:ph type="ftr" sz="quarter" idx="4"/>
          </p:nvPr>
        </p:nvSpPr>
        <p:spPr bwMode="auto">
          <a:xfrm>
            <a:off x="-31750" y="9436100"/>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942975">
              <a:defRPr sz="1000" i="1">
                <a:latin typeface="Times New Roman" pitchFamily="18" charset="0"/>
              </a:defRPr>
            </a:lvl1pPr>
          </a:lstStyle>
          <a:p>
            <a:endParaRPr lang="en-GB"/>
          </a:p>
        </p:txBody>
      </p:sp>
      <p:sp>
        <p:nvSpPr>
          <p:cNvPr id="2053" name="Rectangle 5"/>
          <p:cNvSpPr>
            <a:spLocks noGrp="1" noChangeArrowheads="1"/>
          </p:cNvSpPr>
          <p:nvPr>
            <p:ph type="sldNum" sz="quarter" idx="5"/>
          </p:nvPr>
        </p:nvSpPr>
        <p:spPr bwMode="auto">
          <a:xfrm>
            <a:off x="3838575" y="9436100"/>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942975">
              <a:defRPr sz="1000" i="1">
                <a:latin typeface="Times New Roman" pitchFamily="18" charset="0"/>
              </a:defRPr>
            </a:lvl1pPr>
          </a:lstStyle>
          <a:p>
            <a:fld id="{E0212D48-4733-4564-A465-6098772CDE99}" type="slidenum">
              <a:rPr lang="en-GB"/>
              <a:pPr/>
              <a:t>‹#›</a:t>
            </a:fld>
            <a:endParaRPr lang="en-GB"/>
          </a:p>
        </p:txBody>
      </p:sp>
      <p:sp>
        <p:nvSpPr>
          <p:cNvPr id="2054" name="Rectangle 6"/>
          <p:cNvSpPr>
            <a:spLocks noGrp="1" noChangeArrowheads="1"/>
          </p:cNvSpPr>
          <p:nvPr>
            <p:ph type="body" sz="quarter" idx="3"/>
          </p:nvPr>
        </p:nvSpPr>
        <p:spPr bwMode="auto">
          <a:xfrm>
            <a:off x="900113" y="4708525"/>
            <a:ext cx="4946650" cy="4460875"/>
          </a:xfrm>
          <a:prstGeom prst="rect">
            <a:avLst/>
          </a:prstGeom>
          <a:noFill/>
          <a:ln w="9525">
            <a:noFill/>
            <a:miter lim="800000"/>
            <a:headEnd/>
            <a:tailEnd/>
          </a:ln>
          <a:effectLst/>
        </p:spPr>
        <p:txBody>
          <a:bodyPr vert="horz" wrap="square" lIns="93662" tIns="46037" rIns="93662" bIns="46037" numCol="1" anchor="t" anchorCtr="0" compatLnSpc="1">
            <a:prstTxWarp prst="textNoShape">
              <a:avLst/>
            </a:prstTxWarp>
          </a:bodyPr>
          <a:lstStyle/>
          <a:p>
            <a:pPr lvl="0"/>
            <a:r>
              <a:rPr lang="en-GB" smtClean="0"/>
              <a:t>Click to edit Master notes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2055" name="Rectangle 7"/>
          <p:cNvSpPr>
            <a:spLocks noGrp="1" noRot="1" noChangeAspect="1" noChangeArrowheads="1" noTextEdit="1"/>
          </p:cNvSpPr>
          <p:nvPr>
            <p:ph type="sldImg" idx="2"/>
          </p:nvPr>
        </p:nvSpPr>
        <p:spPr bwMode="auto">
          <a:xfrm>
            <a:off x="1054100" y="863600"/>
            <a:ext cx="4638675" cy="3476625"/>
          </a:xfrm>
          <a:prstGeom prst="rect">
            <a:avLst/>
          </a:prstGeom>
          <a:noFill/>
          <a:ln w="12700">
            <a:solidFill>
              <a:schemeClr val="tx1"/>
            </a:solidFill>
            <a:miter lim="800000"/>
            <a:headEnd/>
            <a:tailEnd/>
          </a:ln>
          <a:effectLst/>
        </p:spPr>
      </p:sp>
      <p:sp>
        <p:nvSpPr>
          <p:cNvPr id="2056" name="Rectangle 8"/>
          <p:cNvSpPr>
            <a:spLocks noChangeArrowheads="1"/>
          </p:cNvSpPr>
          <p:nvPr/>
        </p:nvSpPr>
        <p:spPr bwMode="auto">
          <a:xfrm>
            <a:off x="6276975" y="9507538"/>
            <a:ext cx="404813" cy="304800"/>
          </a:xfrm>
          <a:prstGeom prst="rect">
            <a:avLst/>
          </a:prstGeom>
          <a:noFill/>
          <a:ln w="9525">
            <a:noFill/>
            <a:miter lim="800000"/>
            <a:headEnd/>
            <a:tailEnd/>
          </a:ln>
          <a:effectLst/>
        </p:spPr>
        <p:txBody>
          <a:bodyPr wrap="none" lIns="93662" tIns="46037" rIns="93662" bIns="46037" anchor="ctr">
            <a:spAutoFit/>
          </a:bodyPr>
          <a:lstStyle/>
          <a:p>
            <a:pPr algn="r" defTabSz="942975"/>
            <a:fld id="{BD2316D0-053C-42A8-B7E2-6A7590AC99FA}" type="slidenum">
              <a:rPr lang="en-GB" sz="1400" i="1">
                <a:effectLst>
                  <a:outerShdw blurRad="38100" dist="38100" dir="2700000" algn="tl">
                    <a:srgbClr val="C0C0C0"/>
                  </a:outerShdw>
                </a:effectLst>
              </a:rPr>
              <a:pPr algn="r" defTabSz="942975"/>
              <a:t>‹#›</a:t>
            </a:fld>
            <a:endParaRPr lang="en-GB" sz="1400" i="1">
              <a:effectLst>
                <a:outerShdw blurRad="38100" dist="38100" dir="2700000" algn="tl">
                  <a:srgbClr val="C0C0C0"/>
                </a:outerShdw>
              </a:effectLst>
            </a:endParaRPr>
          </a:p>
        </p:txBody>
      </p:sp>
    </p:spTree>
  </p:cSld>
  <p:clrMap bg1="lt1" tx1="dk1" bg2="lt2" tx2="dk2" accent1="accent1" accent2="accent2" accent3="accent3" accent4="accent4" accent5="accent5" accent6="accent6" hlink="hlink" folHlink="folHlink"/>
  <p:notesStyle>
    <a:lvl1pPr algn="l" defTabSz="942975" rtl="0" eaLnBrk="0" fontAlgn="base" hangingPunct="0">
      <a:spcBef>
        <a:spcPct val="30000"/>
      </a:spcBef>
      <a:spcAft>
        <a:spcPct val="0"/>
      </a:spcAft>
      <a:defRPr sz="1200" kern="1200">
        <a:solidFill>
          <a:schemeClr val="tx1"/>
        </a:solidFill>
        <a:latin typeface="Arial" charset="0"/>
        <a:ea typeface="+mn-ea"/>
        <a:cs typeface="+mn-cs"/>
      </a:defRPr>
    </a:lvl1pPr>
    <a:lvl2pPr marL="465138" algn="l" defTabSz="942975" rtl="0" eaLnBrk="0" fontAlgn="base" hangingPunct="0">
      <a:spcBef>
        <a:spcPct val="30000"/>
      </a:spcBef>
      <a:spcAft>
        <a:spcPct val="0"/>
      </a:spcAft>
      <a:defRPr sz="1200" kern="1200">
        <a:solidFill>
          <a:schemeClr val="tx1"/>
        </a:solidFill>
        <a:latin typeface="Arial" charset="0"/>
        <a:ea typeface="+mn-ea"/>
        <a:cs typeface="+mn-cs"/>
      </a:defRPr>
    </a:lvl2pPr>
    <a:lvl3pPr marL="928688" algn="l" defTabSz="942975" rtl="0" eaLnBrk="0" fontAlgn="base" hangingPunct="0">
      <a:spcBef>
        <a:spcPct val="30000"/>
      </a:spcBef>
      <a:spcAft>
        <a:spcPct val="0"/>
      </a:spcAft>
      <a:defRPr sz="1200" kern="1200">
        <a:solidFill>
          <a:schemeClr val="tx1"/>
        </a:solidFill>
        <a:latin typeface="Arial" charset="0"/>
        <a:ea typeface="+mn-ea"/>
        <a:cs typeface="+mn-cs"/>
      </a:defRPr>
    </a:lvl3pPr>
    <a:lvl4pPr marL="1393825" algn="l" defTabSz="942975" rtl="0" eaLnBrk="0" fontAlgn="base" hangingPunct="0">
      <a:spcBef>
        <a:spcPct val="30000"/>
      </a:spcBef>
      <a:spcAft>
        <a:spcPct val="0"/>
      </a:spcAft>
      <a:defRPr sz="1200" kern="1200">
        <a:solidFill>
          <a:schemeClr val="tx1"/>
        </a:solidFill>
        <a:latin typeface="Arial" charset="0"/>
        <a:ea typeface="+mn-ea"/>
        <a:cs typeface="+mn-cs"/>
      </a:defRPr>
    </a:lvl4pPr>
    <a:lvl5pPr marL="1857375" algn="l" defTabSz="942975"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863600"/>
            <a:ext cx="4635500" cy="34766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0212D48-4733-4564-A465-6098772CDE99}"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863600"/>
            <a:ext cx="4635500" cy="34766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0212D48-4733-4564-A465-6098772CDE99}" type="slidenum">
              <a:rPr lang="en-GB" smtClean="0"/>
              <a:pPr/>
              <a:t>10</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863600"/>
            <a:ext cx="4635500" cy="34766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0212D48-4733-4564-A465-6098772CDE99}" type="slidenum">
              <a:rPr lang="en-GB" smtClean="0"/>
              <a:pPr/>
              <a:t>11</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863600"/>
            <a:ext cx="4635500" cy="34766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0212D48-4733-4564-A465-6098772CDE99}" type="slidenum">
              <a:rPr lang="en-GB" smtClean="0"/>
              <a:pPr/>
              <a:t>12</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863600"/>
            <a:ext cx="4635500" cy="34766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0212D48-4733-4564-A465-6098772CDE99}" type="slidenum">
              <a:rPr lang="en-GB" smtClean="0"/>
              <a:pPr/>
              <a:t>13</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863600"/>
            <a:ext cx="4635500" cy="34766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0212D48-4733-4564-A465-6098772CDE99}" type="slidenum">
              <a:rPr lang="en-GB" smtClean="0"/>
              <a:pPr/>
              <a:t>14</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863600"/>
            <a:ext cx="4635500" cy="34766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0212D48-4733-4564-A465-6098772CDE99}" type="slidenum">
              <a:rPr lang="en-GB" smtClean="0"/>
              <a:pPr/>
              <a:t>15</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863600"/>
            <a:ext cx="4635500" cy="34766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0212D48-4733-4564-A465-6098772CDE99}" type="slidenum">
              <a:rPr lang="en-GB" smtClean="0"/>
              <a:pPr/>
              <a:t>16</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863600"/>
            <a:ext cx="4635500" cy="34766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0212D48-4733-4564-A465-6098772CDE99}" type="slidenum">
              <a:rPr lang="en-GB" smtClean="0"/>
              <a:pPr/>
              <a:t>17</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863600"/>
            <a:ext cx="4635500" cy="34766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0212D48-4733-4564-A465-6098772CDE99}" type="slidenum">
              <a:rPr lang="en-GB" smtClean="0"/>
              <a:pPr/>
              <a:t>18</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863600"/>
            <a:ext cx="4635500" cy="34766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0212D48-4733-4564-A465-6098772CDE99}" type="slidenum">
              <a:rPr lang="en-GB" smtClean="0"/>
              <a:pPr/>
              <a:t>19</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863600"/>
            <a:ext cx="4635500" cy="34766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0212D48-4733-4564-A465-6098772CDE99}" type="slidenum">
              <a:rPr lang="en-GB" smtClean="0"/>
              <a:pPr/>
              <a:t>2</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863600"/>
            <a:ext cx="4635500" cy="34766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0212D48-4733-4564-A465-6098772CDE99}" type="slidenum">
              <a:rPr lang="en-GB" smtClean="0"/>
              <a:pPr/>
              <a:t>20</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863600"/>
            <a:ext cx="4635500" cy="34766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0212D48-4733-4564-A465-6098772CDE99}" type="slidenum">
              <a:rPr lang="en-GB" smtClean="0"/>
              <a:pPr/>
              <a:t>21</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863600"/>
            <a:ext cx="4635500" cy="34766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0212D48-4733-4564-A465-6098772CDE99}" type="slidenum">
              <a:rPr lang="en-GB" smtClean="0"/>
              <a:pPr/>
              <a:t>22</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863600"/>
            <a:ext cx="4635500" cy="34766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0212D48-4733-4564-A465-6098772CDE99}" type="slidenum">
              <a:rPr lang="en-GB" smtClean="0"/>
              <a:pPr/>
              <a:t>23</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863600"/>
            <a:ext cx="4635500" cy="34766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0212D48-4733-4564-A465-6098772CDE99}" type="slidenum">
              <a:rPr lang="en-GB" smtClean="0"/>
              <a:pPr/>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863600"/>
            <a:ext cx="4635500" cy="34766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0212D48-4733-4564-A465-6098772CDE99}" type="slidenum">
              <a:rPr lang="en-GB" smtClean="0"/>
              <a:pPr/>
              <a:t>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863600"/>
            <a:ext cx="4635500" cy="34766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0212D48-4733-4564-A465-6098772CDE99}" type="slidenum">
              <a:rPr lang="en-GB" smtClean="0"/>
              <a:pPr/>
              <a:t>5</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863600"/>
            <a:ext cx="4635500" cy="34766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0212D48-4733-4564-A465-6098772CDE99}" type="slidenum">
              <a:rPr lang="en-GB" smtClean="0"/>
              <a:pPr/>
              <a:t>6</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863600"/>
            <a:ext cx="4635500" cy="34766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0212D48-4733-4564-A465-6098772CDE99}" type="slidenum">
              <a:rPr lang="en-GB" smtClean="0"/>
              <a:pPr/>
              <a:t>7</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863600"/>
            <a:ext cx="4635500" cy="34766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0212D48-4733-4564-A465-6098772CDE99}" type="slidenum">
              <a:rPr lang="en-GB" smtClean="0"/>
              <a:pPr/>
              <a:t>8</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863600"/>
            <a:ext cx="4635500" cy="34766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0212D48-4733-4564-A465-6098772CDE99}" type="slidenum">
              <a:rPr lang="en-GB" smtClean="0"/>
              <a:pPr/>
              <a:t>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3490" name="Rectangle 2"/>
          <p:cNvSpPr>
            <a:spLocks noGrp="1" noChangeArrowheads="1"/>
          </p:cNvSpPr>
          <p:nvPr>
            <p:ph type="ctrTitle"/>
          </p:nvPr>
        </p:nvSpPr>
        <p:spPr>
          <a:xfrm>
            <a:off x="685800" y="2286000"/>
            <a:ext cx="7772400" cy="1143000"/>
          </a:xfrm>
          <a:ln>
            <a:noFill/>
          </a:ln>
        </p:spPr>
        <p:txBody>
          <a:bodyPr/>
          <a:lstStyle>
            <a:lvl1pPr>
              <a:defRPr/>
            </a:lvl1pPr>
          </a:lstStyle>
          <a:p>
            <a:r>
              <a:rPr lang="en-US"/>
              <a:t>Click to edit Master title style</a:t>
            </a:r>
          </a:p>
        </p:txBody>
      </p:sp>
      <p:sp>
        <p:nvSpPr>
          <p:cNvPr id="63491" name="Rectangle 3"/>
          <p:cNvSpPr>
            <a:spLocks noGrp="1" noChangeArrowheads="1"/>
          </p:cNvSpPr>
          <p:nvPr>
            <p:ph type="subTitle" idx="1"/>
          </p:nvPr>
        </p:nvSpPr>
        <p:spPr>
          <a:xfrm>
            <a:off x="1371600" y="3886200"/>
            <a:ext cx="6400800" cy="1752600"/>
          </a:xfrm>
          <a:ln>
            <a:noFill/>
          </a:ln>
        </p:spPr>
        <p:txBody>
          <a:bodyPr/>
          <a:lstStyle>
            <a:lvl1pPr marL="0" indent="0" algn="ctr">
              <a:buFontTx/>
              <a:buNone/>
              <a:defRPr/>
            </a:lvl1pPr>
          </a:lstStyle>
          <a:p>
            <a:r>
              <a:rPr lang="en-US"/>
              <a:t>Click to edit Master subtitle style</a:t>
            </a:r>
          </a:p>
        </p:txBody>
      </p:sp>
      <p:sp>
        <p:nvSpPr>
          <p:cNvPr id="63492" name="Rectangle 4"/>
          <p:cNvSpPr>
            <a:spLocks noGrp="1" noChangeArrowheads="1"/>
          </p:cNvSpPr>
          <p:nvPr>
            <p:ph type="ftr" sz="quarter" idx="3"/>
          </p:nvPr>
        </p:nvSpPr>
        <p:spPr>
          <a:xfrm>
            <a:off x="609600" y="6096000"/>
            <a:ext cx="2895600" cy="457200"/>
          </a:xfrm>
        </p:spPr>
        <p:txBody>
          <a:bodyPr/>
          <a:lstStyle>
            <a:lvl1pPr>
              <a:defRPr/>
            </a:lvl1pPr>
          </a:lstStyle>
          <a:p>
            <a:r>
              <a:rPr lang="en-US" altLang="en-US"/>
              <a:t>B-Trees</a:t>
            </a:r>
          </a:p>
        </p:txBody>
      </p:sp>
      <p:sp>
        <p:nvSpPr>
          <p:cNvPr id="63493" name="Rectangle 5"/>
          <p:cNvSpPr>
            <a:spLocks noGrp="1" noChangeArrowheads="1"/>
          </p:cNvSpPr>
          <p:nvPr>
            <p:ph type="sldNum" sz="quarter" idx="4"/>
          </p:nvPr>
        </p:nvSpPr>
        <p:spPr>
          <a:xfrm>
            <a:off x="6553200" y="6248400"/>
            <a:ext cx="1905000" cy="457200"/>
          </a:xfrm>
        </p:spPr>
        <p:txBody>
          <a:bodyPr/>
          <a:lstStyle>
            <a:lvl1pPr>
              <a:defRPr/>
            </a:lvl1pPr>
          </a:lstStyle>
          <a:p>
            <a:fld id="{8D95B3A5-913D-49EA-9C63-B65EB144B0A0}"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t>B-Trees</a:t>
            </a:r>
          </a:p>
        </p:txBody>
      </p:sp>
      <p:sp>
        <p:nvSpPr>
          <p:cNvPr id="5" name="Slide Number Placeholder 4"/>
          <p:cNvSpPr>
            <a:spLocks noGrp="1"/>
          </p:cNvSpPr>
          <p:nvPr>
            <p:ph type="sldNum" sz="quarter" idx="11"/>
          </p:nvPr>
        </p:nvSpPr>
        <p:spPr/>
        <p:txBody>
          <a:bodyPr/>
          <a:lstStyle>
            <a:lvl1pPr>
              <a:defRPr/>
            </a:lvl1pPr>
          </a:lstStyle>
          <a:p>
            <a:fld id="{E9EBDC6C-6274-4F50-8302-8D2E04C1758F}" type="slidenum">
              <a:rPr lang="en-US"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6700" y="228600"/>
            <a:ext cx="2070100" cy="5829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1638" y="228600"/>
            <a:ext cx="6062662" cy="5829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t>B-Trees</a:t>
            </a:r>
          </a:p>
        </p:txBody>
      </p:sp>
      <p:sp>
        <p:nvSpPr>
          <p:cNvPr id="5" name="Slide Number Placeholder 4"/>
          <p:cNvSpPr>
            <a:spLocks noGrp="1"/>
          </p:cNvSpPr>
          <p:nvPr>
            <p:ph type="sldNum" sz="quarter" idx="11"/>
          </p:nvPr>
        </p:nvSpPr>
        <p:spPr/>
        <p:txBody>
          <a:bodyPr/>
          <a:lstStyle>
            <a:lvl1pPr>
              <a:defRPr/>
            </a:lvl1pPr>
          </a:lstStyle>
          <a:p>
            <a:fld id="{7DCE047D-C750-414B-B50E-767AF0AD9C16}"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t>B-Trees</a:t>
            </a:r>
          </a:p>
        </p:txBody>
      </p:sp>
      <p:sp>
        <p:nvSpPr>
          <p:cNvPr id="5" name="Slide Number Placeholder 4"/>
          <p:cNvSpPr>
            <a:spLocks noGrp="1"/>
          </p:cNvSpPr>
          <p:nvPr>
            <p:ph type="sldNum" sz="quarter" idx="11"/>
          </p:nvPr>
        </p:nvSpPr>
        <p:spPr/>
        <p:txBody>
          <a:bodyPr/>
          <a:lstStyle>
            <a:lvl1pPr>
              <a:defRPr/>
            </a:lvl1pPr>
          </a:lstStyle>
          <a:p>
            <a:fld id="{18FB7C3F-5578-467D-AA31-CF5C0BC4693B}"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a:t>B-Trees</a:t>
            </a:r>
          </a:p>
        </p:txBody>
      </p:sp>
      <p:sp>
        <p:nvSpPr>
          <p:cNvPr id="5" name="Slide Number Placeholder 4"/>
          <p:cNvSpPr>
            <a:spLocks noGrp="1"/>
          </p:cNvSpPr>
          <p:nvPr>
            <p:ph type="sldNum" sz="quarter" idx="11"/>
          </p:nvPr>
        </p:nvSpPr>
        <p:spPr/>
        <p:txBody>
          <a:bodyPr/>
          <a:lstStyle>
            <a:lvl1pPr>
              <a:defRPr/>
            </a:lvl1pPr>
          </a:lstStyle>
          <a:p>
            <a:fld id="{C6BD6FB3-1199-4592-A054-0DD058CAB33B}" type="slidenum">
              <a:rPr lang="en-US" altLang="en-US"/>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2438" y="1885950"/>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8038" y="1885950"/>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a:t>B-Trees</a:t>
            </a:r>
          </a:p>
        </p:txBody>
      </p:sp>
      <p:sp>
        <p:nvSpPr>
          <p:cNvPr id="6" name="Slide Number Placeholder 5"/>
          <p:cNvSpPr>
            <a:spLocks noGrp="1"/>
          </p:cNvSpPr>
          <p:nvPr>
            <p:ph type="sldNum" sz="quarter" idx="11"/>
          </p:nvPr>
        </p:nvSpPr>
        <p:spPr/>
        <p:txBody>
          <a:bodyPr/>
          <a:lstStyle>
            <a:lvl1pPr>
              <a:defRPr/>
            </a:lvl1pPr>
          </a:lstStyle>
          <a:p>
            <a:fld id="{AA070D7A-E0B5-43D7-9D22-DB374ACF8D45}" type="slidenum">
              <a:rPr lang="en-US" altLang="en-US"/>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a:t>B-Trees</a:t>
            </a:r>
          </a:p>
        </p:txBody>
      </p:sp>
      <p:sp>
        <p:nvSpPr>
          <p:cNvPr id="8" name="Slide Number Placeholder 7"/>
          <p:cNvSpPr>
            <a:spLocks noGrp="1"/>
          </p:cNvSpPr>
          <p:nvPr>
            <p:ph type="sldNum" sz="quarter" idx="11"/>
          </p:nvPr>
        </p:nvSpPr>
        <p:spPr/>
        <p:txBody>
          <a:bodyPr/>
          <a:lstStyle>
            <a:lvl1pPr>
              <a:defRPr/>
            </a:lvl1pPr>
          </a:lstStyle>
          <a:p>
            <a:fld id="{57BA6C95-BD32-4087-B860-8DCEAB681E85}" type="slidenum">
              <a:rPr lang="en-US" altLang="en-US"/>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a:t>B-Trees</a:t>
            </a:r>
          </a:p>
        </p:txBody>
      </p:sp>
      <p:sp>
        <p:nvSpPr>
          <p:cNvPr id="4" name="Slide Number Placeholder 3"/>
          <p:cNvSpPr>
            <a:spLocks noGrp="1"/>
          </p:cNvSpPr>
          <p:nvPr>
            <p:ph type="sldNum" sz="quarter" idx="11"/>
          </p:nvPr>
        </p:nvSpPr>
        <p:spPr/>
        <p:txBody>
          <a:bodyPr/>
          <a:lstStyle>
            <a:lvl1pPr>
              <a:defRPr/>
            </a:lvl1pPr>
          </a:lstStyle>
          <a:p>
            <a:fld id="{CD908C6D-577E-4E62-BAF1-F92D4E81F9A1}" type="slidenum">
              <a:rPr lang="en-US" altLang="en-US"/>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a:t>B-Trees</a:t>
            </a:r>
          </a:p>
        </p:txBody>
      </p:sp>
      <p:sp>
        <p:nvSpPr>
          <p:cNvPr id="3" name="Slide Number Placeholder 2"/>
          <p:cNvSpPr>
            <a:spLocks noGrp="1"/>
          </p:cNvSpPr>
          <p:nvPr>
            <p:ph type="sldNum" sz="quarter" idx="11"/>
          </p:nvPr>
        </p:nvSpPr>
        <p:spPr/>
        <p:txBody>
          <a:bodyPr/>
          <a:lstStyle>
            <a:lvl1pPr>
              <a:defRPr/>
            </a:lvl1pPr>
          </a:lstStyle>
          <a:p>
            <a:fld id="{97D44AB0-8D25-4F5D-825A-06E45A2ABCD6}" type="slidenum">
              <a:rPr lang="en-US" altLang="en-US"/>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t>B-Trees</a:t>
            </a:r>
          </a:p>
        </p:txBody>
      </p:sp>
      <p:sp>
        <p:nvSpPr>
          <p:cNvPr id="6" name="Slide Number Placeholder 5"/>
          <p:cNvSpPr>
            <a:spLocks noGrp="1"/>
          </p:cNvSpPr>
          <p:nvPr>
            <p:ph type="sldNum" sz="quarter" idx="11"/>
          </p:nvPr>
        </p:nvSpPr>
        <p:spPr/>
        <p:txBody>
          <a:bodyPr/>
          <a:lstStyle>
            <a:lvl1pPr>
              <a:defRPr/>
            </a:lvl1pPr>
          </a:lstStyle>
          <a:p>
            <a:fld id="{72C1BA5A-1C0E-4736-B354-634039C02DB4}" type="slidenum">
              <a:rPr lang="en-US" altLang="en-US"/>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t>B-Trees</a:t>
            </a:r>
          </a:p>
        </p:txBody>
      </p:sp>
      <p:sp>
        <p:nvSpPr>
          <p:cNvPr id="6" name="Slide Number Placeholder 5"/>
          <p:cNvSpPr>
            <a:spLocks noGrp="1"/>
          </p:cNvSpPr>
          <p:nvPr>
            <p:ph type="sldNum" sz="quarter" idx="11"/>
          </p:nvPr>
        </p:nvSpPr>
        <p:spPr/>
        <p:txBody>
          <a:bodyPr/>
          <a:lstStyle>
            <a:lvl1pPr>
              <a:defRPr/>
            </a:lvl1pPr>
          </a:lstStyle>
          <a:p>
            <a:fld id="{73F963F7-98C1-4AF0-B9F2-B3ED81C75D39}" type="slidenum">
              <a:rPr lang="en-US"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bwMode="auto">
          <a:xfrm>
            <a:off x="401638" y="228600"/>
            <a:ext cx="8285162" cy="1143000"/>
          </a:xfrm>
          <a:prstGeom prst="rect">
            <a:avLst/>
          </a:prstGeom>
          <a:noFill/>
          <a:ln w="9525">
            <a:solidFill>
              <a:schemeClr val="tx1"/>
            </a:solidFill>
            <a:miter lim="800000"/>
            <a:headEnd/>
            <a:tailEnd/>
          </a:ln>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62467" name="Rectangle 3"/>
          <p:cNvSpPr>
            <a:spLocks noGrp="1" noChangeArrowheads="1"/>
          </p:cNvSpPr>
          <p:nvPr>
            <p:ph type="body" idx="1"/>
          </p:nvPr>
        </p:nvSpPr>
        <p:spPr bwMode="auto">
          <a:xfrm>
            <a:off x="452438" y="1885950"/>
            <a:ext cx="8178800" cy="4171950"/>
          </a:xfrm>
          <a:prstGeom prst="rect">
            <a:avLst/>
          </a:prstGeom>
          <a:no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2468" name="Rectangle 4"/>
          <p:cNvSpPr>
            <a:spLocks noGrp="1" noChangeArrowheads="1"/>
          </p:cNvSpPr>
          <p:nvPr>
            <p:ph type="ftr" sz="quarter" idx="3"/>
          </p:nvPr>
        </p:nvSpPr>
        <p:spPr bwMode="auto">
          <a:xfrm>
            <a:off x="452438" y="6172200"/>
            <a:ext cx="27432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spcBef>
                <a:spcPct val="50000"/>
              </a:spcBef>
              <a:defRPr sz="1200">
                <a:solidFill>
                  <a:schemeClr val="bg2"/>
                </a:solidFill>
              </a:defRPr>
            </a:lvl1pPr>
          </a:lstStyle>
          <a:p>
            <a:r>
              <a:rPr lang="en-US" altLang="en-US"/>
              <a:t>B-Trees</a:t>
            </a:r>
          </a:p>
        </p:txBody>
      </p:sp>
      <p:sp>
        <p:nvSpPr>
          <p:cNvPr id="62469" name="Rectangle 5"/>
          <p:cNvSpPr>
            <a:spLocks noGrp="1" noChangeArrowheads="1"/>
          </p:cNvSpPr>
          <p:nvPr>
            <p:ph type="sldNum" sz="quarter" idx="4"/>
          </p:nvPr>
        </p:nvSpPr>
        <p:spPr bwMode="auto">
          <a:xfrm>
            <a:off x="6700838" y="617220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spcBef>
                <a:spcPct val="50000"/>
              </a:spcBef>
              <a:defRPr sz="1400">
                <a:solidFill>
                  <a:schemeClr val="bg2"/>
                </a:solidFill>
              </a:defRPr>
            </a:lvl1pPr>
          </a:lstStyle>
          <a:p>
            <a:fld id="{CA8E5CB6-A528-481D-B3E2-5F227E5EC3A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dt="0"/>
  <p:txStyles>
    <p:titleStyle>
      <a:lvl1pPr algn="ctr" rtl="0" eaLnBrk="0" fontAlgn="base" hangingPunct="0">
        <a:spcBef>
          <a:spcPct val="0"/>
        </a:spcBef>
        <a:spcAft>
          <a:spcPct val="0"/>
        </a:spcAft>
        <a:defRPr sz="3600" b="1">
          <a:solidFill>
            <a:srgbClr val="800000"/>
          </a:solidFill>
          <a:latin typeface="+mj-lt"/>
          <a:ea typeface="+mj-ea"/>
          <a:cs typeface="+mj-cs"/>
        </a:defRPr>
      </a:lvl1pPr>
      <a:lvl2pPr algn="ctr" rtl="0" eaLnBrk="0" fontAlgn="base" hangingPunct="0">
        <a:spcBef>
          <a:spcPct val="0"/>
        </a:spcBef>
        <a:spcAft>
          <a:spcPct val="0"/>
        </a:spcAft>
        <a:defRPr sz="3600" b="1">
          <a:solidFill>
            <a:srgbClr val="800000"/>
          </a:solidFill>
          <a:latin typeface="Arial" charset="0"/>
        </a:defRPr>
      </a:lvl2pPr>
      <a:lvl3pPr algn="ctr" rtl="0" eaLnBrk="0" fontAlgn="base" hangingPunct="0">
        <a:spcBef>
          <a:spcPct val="0"/>
        </a:spcBef>
        <a:spcAft>
          <a:spcPct val="0"/>
        </a:spcAft>
        <a:defRPr sz="3600" b="1">
          <a:solidFill>
            <a:srgbClr val="800000"/>
          </a:solidFill>
          <a:latin typeface="Arial" charset="0"/>
        </a:defRPr>
      </a:lvl3pPr>
      <a:lvl4pPr algn="ctr" rtl="0" eaLnBrk="0" fontAlgn="base" hangingPunct="0">
        <a:spcBef>
          <a:spcPct val="0"/>
        </a:spcBef>
        <a:spcAft>
          <a:spcPct val="0"/>
        </a:spcAft>
        <a:defRPr sz="3600" b="1">
          <a:solidFill>
            <a:srgbClr val="800000"/>
          </a:solidFill>
          <a:latin typeface="Arial" charset="0"/>
        </a:defRPr>
      </a:lvl4pPr>
      <a:lvl5pPr algn="ctr" rtl="0" eaLnBrk="0" fontAlgn="base" hangingPunct="0">
        <a:spcBef>
          <a:spcPct val="0"/>
        </a:spcBef>
        <a:spcAft>
          <a:spcPct val="0"/>
        </a:spcAft>
        <a:defRPr sz="3600" b="1">
          <a:solidFill>
            <a:srgbClr val="800000"/>
          </a:solidFill>
          <a:latin typeface="Arial" charset="0"/>
        </a:defRPr>
      </a:lvl5pPr>
      <a:lvl6pPr marL="457200" algn="ctr" rtl="0" eaLnBrk="0" fontAlgn="base" hangingPunct="0">
        <a:spcBef>
          <a:spcPct val="0"/>
        </a:spcBef>
        <a:spcAft>
          <a:spcPct val="0"/>
        </a:spcAft>
        <a:defRPr sz="3600" b="1">
          <a:solidFill>
            <a:srgbClr val="800000"/>
          </a:solidFill>
          <a:latin typeface="Arial" charset="0"/>
        </a:defRPr>
      </a:lvl6pPr>
      <a:lvl7pPr marL="914400" algn="ctr" rtl="0" eaLnBrk="0" fontAlgn="base" hangingPunct="0">
        <a:spcBef>
          <a:spcPct val="0"/>
        </a:spcBef>
        <a:spcAft>
          <a:spcPct val="0"/>
        </a:spcAft>
        <a:defRPr sz="3600" b="1">
          <a:solidFill>
            <a:srgbClr val="800000"/>
          </a:solidFill>
          <a:latin typeface="Arial" charset="0"/>
        </a:defRPr>
      </a:lvl7pPr>
      <a:lvl8pPr marL="1371600" algn="ctr" rtl="0" eaLnBrk="0" fontAlgn="base" hangingPunct="0">
        <a:spcBef>
          <a:spcPct val="0"/>
        </a:spcBef>
        <a:spcAft>
          <a:spcPct val="0"/>
        </a:spcAft>
        <a:defRPr sz="3600" b="1">
          <a:solidFill>
            <a:srgbClr val="800000"/>
          </a:solidFill>
          <a:latin typeface="Arial" charset="0"/>
        </a:defRPr>
      </a:lvl8pPr>
      <a:lvl9pPr marL="1828800" algn="ctr" rtl="0" eaLnBrk="0" fontAlgn="base" hangingPunct="0">
        <a:spcBef>
          <a:spcPct val="0"/>
        </a:spcBef>
        <a:spcAft>
          <a:spcPct val="0"/>
        </a:spcAft>
        <a:defRPr sz="3600" b="1">
          <a:solidFill>
            <a:srgbClr val="800000"/>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eaLnBrk="0" fontAlgn="base" hangingPunct="0">
        <a:spcBef>
          <a:spcPct val="20000"/>
        </a:spcBef>
        <a:spcAft>
          <a:spcPct val="0"/>
        </a:spcAft>
        <a:buChar char="»"/>
        <a:defRPr>
          <a:solidFill>
            <a:schemeClr val="tx1"/>
          </a:solidFill>
          <a:latin typeface="+mn-lt"/>
        </a:defRPr>
      </a:lvl6pPr>
      <a:lvl7pPr marL="2971800" indent="-228600" algn="l" rtl="0" eaLnBrk="0" fontAlgn="base" hangingPunct="0">
        <a:spcBef>
          <a:spcPct val="20000"/>
        </a:spcBef>
        <a:spcAft>
          <a:spcPct val="0"/>
        </a:spcAft>
        <a:buChar char="»"/>
        <a:defRPr>
          <a:solidFill>
            <a:schemeClr val="tx1"/>
          </a:solidFill>
          <a:latin typeface="+mn-lt"/>
        </a:defRPr>
      </a:lvl7pPr>
      <a:lvl8pPr marL="3429000" indent="-228600" algn="l" rtl="0" eaLnBrk="0" fontAlgn="base" hangingPunct="0">
        <a:spcBef>
          <a:spcPct val="20000"/>
        </a:spcBef>
        <a:spcAft>
          <a:spcPct val="0"/>
        </a:spcAft>
        <a:buChar char="»"/>
        <a:defRPr>
          <a:solidFill>
            <a:schemeClr val="tx1"/>
          </a:solidFill>
          <a:latin typeface="+mn-lt"/>
        </a:defRPr>
      </a:lvl8pPr>
      <a:lvl9pPr marL="3886200" indent="-228600" algn="l" rtl="0" eaLnBrk="0" fontAlgn="base" hangingPunct="0">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ftr" sz="quarter" idx="3"/>
          </p:nvPr>
        </p:nvSpPr>
        <p:spPr/>
        <p:txBody>
          <a:bodyPr/>
          <a:lstStyle/>
          <a:p>
            <a:r>
              <a:rPr lang="en-US" altLang="en-US"/>
              <a:t>B-Trees</a:t>
            </a:r>
          </a:p>
        </p:txBody>
      </p:sp>
      <p:sp>
        <p:nvSpPr>
          <p:cNvPr id="4" name="Rectangle 5"/>
          <p:cNvSpPr>
            <a:spLocks noGrp="1" noChangeArrowheads="1"/>
          </p:cNvSpPr>
          <p:nvPr>
            <p:ph type="sldNum" sz="quarter" idx="4"/>
          </p:nvPr>
        </p:nvSpPr>
        <p:spPr/>
        <p:txBody>
          <a:bodyPr/>
          <a:lstStyle/>
          <a:p>
            <a:fld id="{2DDA4838-6297-4C78-8DCC-6C8AE87096F3}" type="slidenum">
              <a:rPr lang="en-US" altLang="en-US"/>
              <a:pPr/>
              <a:t>1</a:t>
            </a:fld>
            <a:endParaRPr lang="en-US" altLang="en-US"/>
          </a:p>
        </p:txBody>
      </p:sp>
      <p:sp>
        <p:nvSpPr>
          <p:cNvPr id="24578" name="Rectangle 2"/>
          <p:cNvSpPr>
            <a:spLocks noGrp="1" noChangeArrowheads="1"/>
          </p:cNvSpPr>
          <p:nvPr>
            <p:ph type="ctrTitle"/>
          </p:nvPr>
        </p:nvSpPr>
        <p:spPr>
          <a:xfrm>
            <a:off x="685800" y="1905000"/>
            <a:ext cx="7772400" cy="1524000"/>
          </a:xfrm>
          <a:ln>
            <a:solidFill>
              <a:schemeClr val="tx1"/>
            </a:solidFill>
          </a:ln>
        </p:spPr>
        <p:txBody>
          <a:bodyPr/>
          <a:lstStyle/>
          <a:p>
            <a:r>
              <a:rPr lang="en-US"/>
              <a:t>B-Trees</a:t>
            </a:r>
            <a:br>
              <a:rPr lang="en-US"/>
            </a:b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B-Trees</a:t>
            </a:r>
          </a:p>
        </p:txBody>
      </p:sp>
      <p:sp>
        <p:nvSpPr>
          <p:cNvPr id="5" name="Slide Number Placeholder 4"/>
          <p:cNvSpPr>
            <a:spLocks noGrp="1"/>
          </p:cNvSpPr>
          <p:nvPr>
            <p:ph type="sldNum" sz="quarter" idx="11"/>
          </p:nvPr>
        </p:nvSpPr>
        <p:spPr/>
        <p:txBody>
          <a:bodyPr/>
          <a:lstStyle/>
          <a:p>
            <a:fld id="{A4DE2B7D-4BCD-4A22-A6C4-F6C347DF068A}" type="slidenum">
              <a:rPr lang="en-US" altLang="en-US"/>
              <a:pPr/>
              <a:t>10</a:t>
            </a:fld>
            <a:endParaRPr lang="en-US" altLang="en-US"/>
          </a:p>
        </p:txBody>
      </p:sp>
      <p:sp>
        <p:nvSpPr>
          <p:cNvPr id="35842" name="Rectangle 2"/>
          <p:cNvSpPr>
            <a:spLocks noGrp="1" noChangeArrowheads="1"/>
          </p:cNvSpPr>
          <p:nvPr>
            <p:ph type="title"/>
          </p:nvPr>
        </p:nvSpPr>
        <p:spPr>
          <a:ln/>
        </p:spPr>
        <p:txBody>
          <a:bodyPr/>
          <a:lstStyle/>
          <a:p>
            <a:r>
              <a:rPr lang="en-US"/>
              <a:t>Inserting into a B-Tree</a:t>
            </a:r>
          </a:p>
        </p:txBody>
      </p:sp>
      <p:sp>
        <p:nvSpPr>
          <p:cNvPr id="35843" name="Rectangle 3"/>
          <p:cNvSpPr>
            <a:spLocks noGrp="1" noChangeArrowheads="1"/>
          </p:cNvSpPr>
          <p:nvPr>
            <p:ph type="body" idx="1"/>
          </p:nvPr>
        </p:nvSpPr>
        <p:spPr>
          <a:ln/>
        </p:spPr>
        <p:txBody>
          <a:bodyPr/>
          <a:lstStyle/>
          <a:p>
            <a:r>
              <a:rPr lang="en-US"/>
              <a:t>Attempt to insert the new key into a leaf</a:t>
            </a:r>
          </a:p>
          <a:p>
            <a:r>
              <a:rPr lang="en-US"/>
              <a:t>If this would result in that leaf becoming too big, split the leaf into two, promoting the middle key to the leaf’s parent</a:t>
            </a:r>
          </a:p>
          <a:p>
            <a:r>
              <a:rPr lang="en-US"/>
              <a:t>If this would result in the parent becoming too big, split the parent into two, promoting the middle key</a:t>
            </a:r>
          </a:p>
          <a:p>
            <a:r>
              <a:rPr lang="en-US"/>
              <a:t>This strategy might have to be repeated all the way to the top</a:t>
            </a:r>
          </a:p>
          <a:p>
            <a:r>
              <a:rPr lang="en-US"/>
              <a:t>If necessary, the root is split in two and the middle key is promoted to a new root, making the tree one level higher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B-Trees</a:t>
            </a:r>
          </a:p>
        </p:txBody>
      </p:sp>
      <p:sp>
        <p:nvSpPr>
          <p:cNvPr id="5" name="Slide Number Placeholder 4"/>
          <p:cNvSpPr>
            <a:spLocks noGrp="1"/>
          </p:cNvSpPr>
          <p:nvPr>
            <p:ph type="sldNum" sz="quarter" idx="11"/>
          </p:nvPr>
        </p:nvSpPr>
        <p:spPr/>
        <p:txBody>
          <a:bodyPr/>
          <a:lstStyle/>
          <a:p>
            <a:fld id="{AE589576-6E73-44CE-8B08-BFC4351E7065}" type="slidenum">
              <a:rPr lang="en-US" altLang="en-US"/>
              <a:pPr/>
              <a:t>11</a:t>
            </a:fld>
            <a:endParaRPr lang="en-US" altLang="en-US"/>
          </a:p>
        </p:txBody>
      </p:sp>
      <p:sp>
        <p:nvSpPr>
          <p:cNvPr id="43010" name="Rectangle 2"/>
          <p:cNvSpPr>
            <a:spLocks noGrp="1" noChangeArrowheads="1"/>
          </p:cNvSpPr>
          <p:nvPr>
            <p:ph type="title"/>
          </p:nvPr>
        </p:nvSpPr>
        <p:spPr>
          <a:ln/>
        </p:spPr>
        <p:txBody>
          <a:bodyPr/>
          <a:lstStyle/>
          <a:p>
            <a:r>
              <a:rPr lang="en-GB"/>
              <a:t>Exercise in Inserting a B-Tree </a:t>
            </a:r>
          </a:p>
        </p:txBody>
      </p:sp>
      <p:sp>
        <p:nvSpPr>
          <p:cNvPr id="43011" name="Rectangle 3"/>
          <p:cNvSpPr>
            <a:spLocks noGrp="1" noChangeArrowheads="1"/>
          </p:cNvSpPr>
          <p:nvPr>
            <p:ph type="body" idx="1"/>
          </p:nvPr>
        </p:nvSpPr>
        <p:spPr>
          <a:ln/>
        </p:spPr>
        <p:txBody>
          <a:bodyPr/>
          <a:lstStyle/>
          <a:p>
            <a:r>
              <a:rPr lang="en-GB"/>
              <a:t>Insert the following keys to a 5-way B-tree:</a:t>
            </a:r>
          </a:p>
          <a:p>
            <a:r>
              <a:rPr lang="en-GB"/>
              <a:t>3, 7, 9, 23, 45, 1, 5, 14, 25, 24, 13, 11, 8, 19, 4, 31, 35, 56</a:t>
            </a:r>
          </a:p>
          <a:p>
            <a:endParaRPr lang="en-GB"/>
          </a:p>
          <a:p>
            <a:r>
              <a:rPr lang="en-GB"/>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B-Trees</a:t>
            </a:r>
          </a:p>
        </p:txBody>
      </p:sp>
      <p:sp>
        <p:nvSpPr>
          <p:cNvPr id="5" name="Slide Number Placeholder 4"/>
          <p:cNvSpPr>
            <a:spLocks noGrp="1"/>
          </p:cNvSpPr>
          <p:nvPr>
            <p:ph type="sldNum" sz="quarter" idx="11"/>
          </p:nvPr>
        </p:nvSpPr>
        <p:spPr/>
        <p:txBody>
          <a:bodyPr/>
          <a:lstStyle/>
          <a:p>
            <a:fld id="{513CE853-9169-4CC6-BCBE-3E5542F2499D}" type="slidenum">
              <a:rPr lang="en-US" altLang="en-US"/>
              <a:pPr/>
              <a:t>12</a:t>
            </a:fld>
            <a:endParaRPr lang="en-US" altLang="en-US"/>
          </a:p>
        </p:txBody>
      </p:sp>
      <p:sp>
        <p:nvSpPr>
          <p:cNvPr id="40962" name="Rectangle 2"/>
          <p:cNvSpPr>
            <a:spLocks noGrp="1" noChangeArrowheads="1"/>
          </p:cNvSpPr>
          <p:nvPr>
            <p:ph type="title"/>
          </p:nvPr>
        </p:nvSpPr>
        <p:spPr>
          <a:ln/>
        </p:spPr>
        <p:txBody>
          <a:bodyPr/>
          <a:lstStyle/>
          <a:p>
            <a:r>
              <a:rPr lang="en-GB"/>
              <a:t>Removal from a B-tree</a:t>
            </a:r>
          </a:p>
        </p:txBody>
      </p:sp>
      <p:sp>
        <p:nvSpPr>
          <p:cNvPr id="40963" name="Rectangle 3"/>
          <p:cNvSpPr>
            <a:spLocks noGrp="1" noChangeArrowheads="1"/>
          </p:cNvSpPr>
          <p:nvPr>
            <p:ph type="body" idx="1"/>
          </p:nvPr>
        </p:nvSpPr>
        <p:spPr>
          <a:ln/>
        </p:spPr>
        <p:txBody>
          <a:bodyPr/>
          <a:lstStyle/>
          <a:p>
            <a:pPr>
              <a:lnSpc>
                <a:spcPct val="90000"/>
              </a:lnSpc>
            </a:pPr>
            <a:r>
              <a:rPr lang="en-GB"/>
              <a:t>During insertion, the key always goes </a:t>
            </a:r>
            <a:r>
              <a:rPr lang="en-GB" i="1"/>
              <a:t>into</a:t>
            </a:r>
            <a:r>
              <a:rPr lang="en-GB"/>
              <a:t> a </a:t>
            </a:r>
            <a:r>
              <a:rPr lang="en-GB" i="1"/>
              <a:t>leaf</a:t>
            </a:r>
            <a:r>
              <a:rPr lang="en-GB"/>
              <a:t>.  For deletion we wish to remove </a:t>
            </a:r>
            <a:r>
              <a:rPr lang="en-GB" i="1"/>
              <a:t>from</a:t>
            </a:r>
            <a:r>
              <a:rPr lang="en-GB"/>
              <a:t> a leaf.  There are three possible ways we can do this:</a:t>
            </a:r>
          </a:p>
          <a:p>
            <a:pPr>
              <a:lnSpc>
                <a:spcPct val="90000"/>
              </a:lnSpc>
            </a:pPr>
            <a:r>
              <a:rPr lang="en-GB"/>
              <a:t>1 - If the key is already in a leaf node, and removing it doesn’t cause that leaf node to have too few keys, then simply remove the key to be deleted.</a:t>
            </a:r>
          </a:p>
          <a:p>
            <a:pPr>
              <a:lnSpc>
                <a:spcPct val="90000"/>
              </a:lnSpc>
            </a:pPr>
            <a:r>
              <a:rPr lang="en-GB"/>
              <a:t>2 - If the key is </a:t>
            </a:r>
            <a:r>
              <a:rPr lang="en-GB" i="1"/>
              <a:t>not</a:t>
            </a:r>
            <a:r>
              <a:rPr lang="en-GB"/>
              <a:t> in a leaf then it is guaranteed (by the nature of a B-tree) that its predecessor or successor will be in a leaf -- in this case we can delete the key and promote the predecessor or successor key to the non-leaf deleted key’s position.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B-Trees</a:t>
            </a:r>
          </a:p>
        </p:txBody>
      </p:sp>
      <p:sp>
        <p:nvSpPr>
          <p:cNvPr id="5" name="Slide Number Placeholder 4"/>
          <p:cNvSpPr>
            <a:spLocks noGrp="1"/>
          </p:cNvSpPr>
          <p:nvPr>
            <p:ph type="sldNum" sz="quarter" idx="11"/>
          </p:nvPr>
        </p:nvSpPr>
        <p:spPr/>
        <p:txBody>
          <a:bodyPr/>
          <a:lstStyle/>
          <a:p>
            <a:fld id="{5591BE55-FEDA-4DE9-856D-FE6FB6CCF72B}" type="slidenum">
              <a:rPr lang="en-US" altLang="en-US"/>
              <a:pPr/>
              <a:t>13</a:t>
            </a:fld>
            <a:endParaRPr lang="en-US" altLang="en-US"/>
          </a:p>
        </p:txBody>
      </p:sp>
      <p:sp>
        <p:nvSpPr>
          <p:cNvPr id="41986" name="Rectangle 2"/>
          <p:cNvSpPr>
            <a:spLocks noGrp="1" noChangeArrowheads="1"/>
          </p:cNvSpPr>
          <p:nvPr>
            <p:ph type="title"/>
          </p:nvPr>
        </p:nvSpPr>
        <p:spPr>
          <a:ln/>
        </p:spPr>
        <p:txBody>
          <a:bodyPr/>
          <a:lstStyle/>
          <a:p>
            <a:r>
              <a:rPr lang="en-GB"/>
              <a:t>Removal from a B-tree (2)</a:t>
            </a:r>
          </a:p>
        </p:txBody>
      </p:sp>
      <p:sp>
        <p:nvSpPr>
          <p:cNvPr id="41987" name="Rectangle 3"/>
          <p:cNvSpPr>
            <a:spLocks noGrp="1" noChangeArrowheads="1"/>
          </p:cNvSpPr>
          <p:nvPr>
            <p:ph type="body" idx="1"/>
          </p:nvPr>
        </p:nvSpPr>
        <p:spPr>
          <a:ln/>
        </p:spPr>
        <p:txBody>
          <a:bodyPr/>
          <a:lstStyle/>
          <a:p>
            <a:r>
              <a:rPr lang="en-GB"/>
              <a:t>If (1) or (2) lead to a leaf node containing less than the minimum number of keys then we have to look at the siblings immediately adjacent to the leaf in question:  </a:t>
            </a:r>
          </a:p>
          <a:p>
            <a:pPr lvl="1"/>
            <a:r>
              <a:rPr lang="en-GB"/>
              <a:t>3: if one of them has more than the min. number of keys then we can promote one of its keys to the parent and take the parent key into our lacking leaf </a:t>
            </a:r>
          </a:p>
          <a:p>
            <a:pPr lvl="1"/>
            <a:r>
              <a:rPr lang="en-GB"/>
              <a:t>4: if neither of them has more than the min. number of keys then the lacking leaf and one of its neighbours can be combined with their shared parent (the opposite of promoting a key) and the new leaf will have the correct number of keys; if this step leave the parent with too few keys then we repeat the process up to the root itself, if required </a:t>
            </a:r>
          </a:p>
          <a:p>
            <a:pPr lvl="1"/>
            <a:endParaRPr lang="en-GB"/>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ooter Placeholder 2"/>
          <p:cNvSpPr>
            <a:spLocks noGrp="1"/>
          </p:cNvSpPr>
          <p:nvPr>
            <p:ph type="ftr" sz="quarter" idx="10"/>
          </p:nvPr>
        </p:nvSpPr>
        <p:spPr/>
        <p:txBody>
          <a:bodyPr/>
          <a:lstStyle/>
          <a:p>
            <a:r>
              <a:rPr lang="en-US" altLang="en-US"/>
              <a:t>B-Trees</a:t>
            </a:r>
          </a:p>
        </p:txBody>
      </p:sp>
      <p:sp>
        <p:nvSpPr>
          <p:cNvPr id="39" name="Slide Number Placeholder 3"/>
          <p:cNvSpPr>
            <a:spLocks noGrp="1"/>
          </p:cNvSpPr>
          <p:nvPr>
            <p:ph type="sldNum" sz="quarter" idx="11"/>
          </p:nvPr>
        </p:nvSpPr>
        <p:spPr/>
        <p:txBody>
          <a:bodyPr/>
          <a:lstStyle/>
          <a:p>
            <a:fld id="{BFE5A6D5-BDEA-44EB-A039-944BD50AE75F}" type="slidenum">
              <a:rPr lang="en-US" altLang="en-US"/>
              <a:pPr/>
              <a:t>14</a:t>
            </a:fld>
            <a:endParaRPr lang="en-US" altLang="en-US"/>
          </a:p>
        </p:txBody>
      </p:sp>
      <p:sp>
        <p:nvSpPr>
          <p:cNvPr id="46082" name="Rectangle 2"/>
          <p:cNvSpPr>
            <a:spLocks noGrp="1" noChangeArrowheads="1"/>
          </p:cNvSpPr>
          <p:nvPr>
            <p:ph type="title"/>
          </p:nvPr>
        </p:nvSpPr>
        <p:spPr>
          <a:ln/>
        </p:spPr>
        <p:txBody>
          <a:bodyPr/>
          <a:lstStyle/>
          <a:p>
            <a:r>
              <a:rPr lang="en-GB"/>
              <a:t>Type #1: Simple leaf deletion</a:t>
            </a:r>
          </a:p>
        </p:txBody>
      </p:sp>
      <p:grpSp>
        <p:nvGrpSpPr>
          <p:cNvPr id="46126" name="Group 46"/>
          <p:cNvGrpSpPr>
            <a:grpSpLocks/>
          </p:cNvGrpSpPr>
          <p:nvPr/>
        </p:nvGrpSpPr>
        <p:grpSpPr bwMode="auto">
          <a:xfrm>
            <a:off x="990600" y="2209800"/>
            <a:ext cx="6858000" cy="2133600"/>
            <a:chOff x="624" y="1392"/>
            <a:chExt cx="4320" cy="1344"/>
          </a:xfrm>
        </p:grpSpPr>
        <p:grpSp>
          <p:nvGrpSpPr>
            <p:cNvPr id="46094" name="Group 14"/>
            <p:cNvGrpSpPr>
              <a:grpSpLocks/>
            </p:cNvGrpSpPr>
            <p:nvPr/>
          </p:nvGrpSpPr>
          <p:grpSpPr bwMode="auto">
            <a:xfrm>
              <a:off x="2160" y="1392"/>
              <a:ext cx="1200" cy="432"/>
              <a:chOff x="2160" y="1392"/>
              <a:chExt cx="1200" cy="432"/>
            </a:xfrm>
          </p:grpSpPr>
          <p:sp>
            <p:nvSpPr>
              <p:cNvPr id="46085" name="Rectangle 5"/>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46088" name="Rectangle 8"/>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rPr>
                  <a:t>12</a:t>
                </a:r>
              </a:p>
            </p:txBody>
          </p:sp>
          <p:sp>
            <p:nvSpPr>
              <p:cNvPr id="46089" name="Rectangle 9"/>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rPr>
                  <a:t>29</a:t>
                </a:r>
              </a:p>
            </p:txBody>
          </p:sp>
          <p:sp>
            <p:nvSpPr>
              <p:cNvPr id="46090" name="Rectangle 10"/>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rPr>
                  <a:t>52</a:t>
                </a:r>
              </a:p>
            </p:txBody>
          </p:sp>
        </p:grpSp>
        <p:grpSp>
          <p:nvGrpSpPr>
            <p:cNvPr id="46095" name="Group 15"/>
            <p:cNvGrpSpPr>
              <a:grpSpLocks/>
            </p:cNvGrpSpPr>
            <p:nvPr/>
          </p:nvGrpSpPr>
          <p:grpSpPr bwMode="auto">
            <a:xfrm>
              <a:off x="624" y="2304"/>
              <a:ext cx="1200" cy="432"/>
              <a:chOff x="2160" y="1392"/>
              <a:chExt cx="1200" cy="432"/>
            </a:xfrm>
          </p:grpSpPr>
          <p:sp>
            <p:nvSpPr>
              <p:cNvPr id="46096" name="Rectangle 16"/>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46097" name="Rectangle 17"/>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rPr>
                  <a:t>2</a:t>
                </a:r>
              </a:p>
            </p:txBody>
          </p:sp>
          <p:sp>
            <p:nvSpPr>
              <p:cNvPr id="46098" name="Rectangle 18"/>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rPr>
                  <a:t>7</a:t>
                </a:r>
              </a:p>
            </p:txBody>
          </p:sp>
          <p:sp>
            <p:nvSpPr>
              <p:cNvPr id="46099" name="Rectangle 19"/>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rPr>
                  <a:t>9</a:t>
                </a:r>
              </a:p>
            </p:txBody>
          </p:sp>
        </p:grpSp>
        <p:grpSp>
          <p:nvGrpSpPr>
            <p:cNvPr id="46114" name="Group 34"/>
            <p:cNvGrpSpPr>
              <a:grpSpLocks/>
            </p:cNvGrpSpPr>
            <p:nvPr/>
          </p:nvGrpSpPr>
          <p:grpSpPr bwMode="auto">
            <a:xfrm>
              <a:off x="1920" y="2304"/>
              <a:ext cx="816" cy="432"/>
              <a:chOff x="2160" y="2304"/>
              <a:chExt cx="816" cy="432"/>
            </a:xfrm>
          </p:grpSpPr>
          <p:sp>
            <p:nvSpPr>
              <p:cNvPr id="46101" name="Rectangle 21"/>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46102" name="Rectangle 22"/>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rPr>
                  <a:t>15</a:t>
                </a:r>
              </a:p>
            </p:txBody>
          </p:sp>
          <p:sp>
            <p:nvSpPr>
              <p:cNvPr id="46103" name="Rectangle 23"/>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rPr>
                  <a:t>22</a:t>
                </a:r>
              </a:p>
            </p:txBody>
          </p:sp>
        </p:grpSp>
        <p:grpSp>
          <p:nvGrpSpPr>
            <p:cNvPr id="46105" name="Group 25"/>
            <p:cNvGrpSpPr>
              <a:grpSpLocks/>
            </p:cNvGrpSpPr>
            <p:nvPr/>
          </p:nvGrpSpPr>
          <p:grpSpPr bwMode="auto">
            <a:xfrm>
              <a:off x="3744" y="2304"/>
              <a:ext cx="1200" cy="432"/>
              <a:chOff x="2160" y="1392"/>
              <a:chExt cx="1200" cy="432"/>
            </a:xfrm>
          </p:grpSpPr>
          <p:sp>
            <p:nvSpPr>
              <p:cNvPr id="46106" name="Rectangle 26"/>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46107" name="Rectangle 27"/>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rPr>
                  <a:t>56</a:t>
                </a:r>
              </a:p>
            </p:txBody>
          </p:sp>
          <p:sp>
            <p:nvSpPr>
              <p:cNvPr id="46108" name="Rectangle 28"/>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rPr>
                  <a:t>69</a:t>
                </a:r>
              </a:p>
            </p:txBody>
          </p:sp>
          <p:sp>
            <p:nvSpPr>
              <p:cNvPr id="46109" name="Rectangle 29"/>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rPr>
                  <a:t>72</a:t>
                </a:r>
              </a:p>
            </p:txBody>
          </p:sp>
        </p:grpSp>
        <p:sp>
          <p:nvSpPr>
            <p:cNvPr id="46110" name="Line 30"/>
            <p:cNvSpPr>
              <a:spLocks noChangeShapeType="1"/>
            </p:cNvSpPr>
            <p:nvPr/>
          </p:nvSpPr>
          <p:spPr bwMode="auto">
            <a:xfrm flipH="1">
              <a:off x="1824" y="1824"/>
              <a:ext cx="336" cy="480"/>
            </a:xfrm>
            <a:prstGeom prst="line">
              <a:avLst/>
            </a:prstGeom>
            <a:noFill/>
            <a:ln w="12700">
              <a:solidFill>
                <a:schemeClr val="tx1"/>
              </a:solidFill>
              <a:round/>
              <a:headEnd/>
              <a:tailEnd/>
            </a:ln>
            <a:effectLst/>
          </p:spPr>
          <p:txBody>
            <a:bodyPr wrap="none" anchor="ctr"/>
            <a:lstStyle/>
            <a:p>
              <a:endParaRPr lang="en-US"/>
            </a:p>
          </p:txBody>
        </p:sp>
        <p:sp>
          <p:nvSpPr>
            <p:cNvPr id="46111" name="Line 31"/>
            <p:cNvSpPr>
              <a:spLocks noChangeShapeType="1"/>
            </p:cNvSpPr>
            <p:nvPr/>
          </p:nvSpPr>
          <p:spPr bwMode="auto">
            <a:xfrm flipH="1">
              <a:off x="2448" y="1824"/>
              <a:ext cx="96" cy="480"/>
            </a:xfrm>
            <a:prstGeom prst="line">
              <a:avLst/>
            </a:prstGeom>
            <a:noFill/>
            <a:ln w="12700">
              <a:solidFill>
                <a:schemeClr val="tx1"/>
              </a:solidFill>
              <a:round/>
              <a:headEnd/>
              <a:tailEnd/>
            </a:ln>
            <a:effectLst/>
          </p:spPr>
          <p:txBody>
            <a:bodyPr wrap="none" anchor="ctr"/>
            <a:lstStyle/>
            <a:p>
              <a:endParaRPr lang="en-US"/>
            </a:p>
          </p:txBody>
        </p:sp>
        <p:sp>
          <p:nvSpPr>
            <p:cNvPr id="46112" name="Line 32"/>
            <p:cNvSpPr>
              <a:spLocks noChangeShapeType="1"/>
            </p:cNvSpPr>
            <p:nvPr/>
          </p:nvSpPr>
          <p:spPr bwMode="auto">
            <a:xfrm>
              <a:off x="3360" y="1824"/>
              <a:ext cx="384" cy="480"/>
            </a:xfrm>
            <a:prstGeom prst="line">
              <a:avLst/>
            </a:prstGeom>
            <a:noFill/>
            <a:ln w="12700">
              <a:solidFill>
                <a:schemeClr val="tx1"/>
              </a:solidFill>
              <a:round/>
              <a:headEnd/>
              <a:tailEnd/>
            </a:ln>
            <a:effectLst/>
          </p:spPr>
          <p:txBody>
            <a:bodyPr wrap="none" anchor="ctr"/>
            <a:lstStyle/>
            <a:p>
              <a:endParaRPr lang="en-US"/>
            </a:p>
          </p:txBody>
        </p:sp>
        <p:sp>
          <p:nvSpPr>
            <p:cNvPr id="46113" name="Line 33"/>
            <p:cNvSpPr>
              <a:spLocks noChangeShapeType="1"/>
            </p:cNvSpPr>
            <p:nvPr/>
          </p:nvSpPr>
          <p:spPr bwMode="auto">
            <a:xfrm>
              <a:off x="2976" y="1824"/>
              <a:ext cx="144" cy="480"/>
            </a:xfrm>
            <a:prstGeom prst="line">
              <a:avLst/>
            </a:prstGeom>
            <a:noFill/>
            <a:ln w="12700">
              <a:solidFill>
                <a:schemeClr val="tx1"/>
              </a:solidFill>
              <a:round/>
              <a:headEnd/>
              <a:tailEnd/>
            </a:ln>
            <a:effectLst/>
          </p:spPr>
          <p:txBody>
            <a:bodyPr wrap="none" anchor="ctr"/>
            <a:lstStyle/>
            <a:p>
              <a:endParaRPr lang="en-US"/>
            </a:p>
          </p:txBody>
        </p:sp>
        <p:grpSp>
          <p:nvGrpSpPr>
            <p:cNvPr id="46120" name="Group 40"/>
            <p:cNvGrpSpPr>
              <a:grpSpLocks/>
            </p:cNvGrpSpPr>
            <p:nvPr/>
          </p:nvGrpSpPr>
          <p:grpSpPr bwMode="auto">
            <a:xfrm>
              <a:off x="2832" y="2304"/>
              <a:ext cx="816" cy="432"/>
              <a:chOff x="2160" y="2304"/>
              <a:chExt cx="816" cy="432"/>
            </a:xfrm>
          </p:grpSpPr>
          <p:sp>
            <p:nvSpPr>
              <p:cNvPr id="46121" name="Rectangle 41"/>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46122" name="Rectangle 42"/>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rPr>
                  <a:t>31</a:t>
                </a:r>
              </a:p>
            </p:txBody>
          </p:sp>
          <p:sp>
            <p:nvSpPr>
              <p:cNvPr id="46123" name="Rectangle 43"/>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rPr>
                  <a:t>43</a:t>
                </a:r>
              </a:p>
            </p:txBody>
          </p:sp>
        </p:grpSp>
      </p:grpSp>
      <p:sp>
        <p:nvSpPr>
          <p:cNvPr id="46124" name="Text Box 44"/>
          <p:cNvSpPr txBox="1">
            <a:spLocks noChangeArrowheads="1"/>
          </p:cNvSpPr>
          <p:nvPr/>
        </p:nvSpPr>
        <p:spPr bwMode="auto">
          <a:xfrm>
            <a:off x="958850" y="5089525"/>
            <a:ext cx="3600450" cy="641350"/>
          </a:xfrm>
          <a:prstGeom prst="rect">
            <a:avLst/>
          </a:prstGeom>
          <a:noFill/>
          <a:ln w="12700">
            <a:noFill/>
            <a:miter lim="800000"/>
            <a:headEnd/>
            <a:tailEnd/>
          </a:ln>
          <a:effectLst/>
        </p:spPr>
        <p:txBody>
          <a:bodyPr wrap="none" anchor="ctr">
            <a:spAutoFit/>
          </a:bodyPr>
          <a:lstStyle/>
          <a:p>
            <a:pPr algn="ctr"/>
            <a:r>
              <a:rPr lang="en-GB" sz="1800"/>
              <a:t>Delete 2:  Since there are enough</a:t>
            </a:r>
          </a:p>
          <a:p>
            <a:pPr algn="ctr"/>
            <a:r>
              <a:rPr lang="en-GB" sz="1800"/>
              <a:t>keys in the node, just delete it</a:t>
            </a:r>
            <a:endParaRPr lang="en-GB" sz="2800"/>
          </a:p>
        </p:txBody>
      </p:sp>
      <p:sp>
        <p:nvSpPr>
          <p:cNvPr id="46125" name="Line 45"/>
          <p:cNvSpPr>
            <a:spLocks noChangeShapeType="1"/>
          </p:cNvSpPr>
          <p:nvPr/>
        </p:nvSpPr>
        <p:spPr bwMode="auto">
          <a:xfrm flipH="1" flipV="1">
            <a:off x="1447800" y="4495800"/>
            <a:ext cx="152400" cy="3810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46128" name="Text Box 48"/>
          <p:cNvSpPr txBox="1">
            <a:spLocks noChangeArrowheads="1"/>
          </p:cNvSpPr>
          <p:nvPr/>
        </p:nvSpPr>
        <p:spPr bwMode="auto">
          <a:xfrm>
            <a:off x="457200" y="2133600"/>
            <a:ext cx="2152650" cy="641350"/>
          </a:xfrm>
          <a:prstGeom prst="rect">
            <a:avLst/>
          </a:prstGeom>
          <a:noFill/>
          <a:ln w="12700">
            <a:noFill/>
            <a:miter lim="800000"/>
            <a:headEnd/>
            <a:tailEnd/>
          </a:ln>
          <a:effectLst/>
        </p:spPr>
        <p:txBody>
          <a:bodyPr wrap="none" anchor="ctr">
            <a:spAutoFit/>
          </a:bodyPr>
          <a:lstStyle/>
          <a:p>
            <a:pPr algn="ctr"/>
            <a:r>
              <a:rPr lang="en-GB" sz="1800"/>
              <a:t>Assuming a 5-way</a:t>
            </a:r>
          </a:p>
          <a:p>
            <a:pPr algn="ctr"/>
            <a:r>
              <a:rPr lang="en-GB" sz="1800"/>
              <a:t>B-Tree, as before...</a:t>
            </a:r>
            <a:endParaRPr lang="en-GB" sz="2800" i="1">
              <a:effectLst>
                <a:outerShdw blurRad="38100" dist="38100" dir="2700000" algn="tl">
                  <a:srgbClr val="C0C0C0"/>
                </a:outerShdw>
              </a:effectLst>
            </a:endParaRPr>
          </a:p>
        </p:txBody>
      </p:sp>
      <p:sp>
        <p:nvSpPr>
          <p:cNvPr id="46129" name="Text Box 49"/>
          <p:cNvSpPr txBox="1">
            <a:spLocks noChangeArrowheads="1"/>
          </p:cNvSpPr>
          <p:nvPr/>
        </p:nvSpPr>
        <p:spPr bwMode="auto">
          <a:xfrm>
            <a:off x="5265738" y="5865813"/>
            <a:ext cx="3367087" cy="304800"/>
          </a:xfrm>
          <a:prstGeom prst="rect">
            <a:avLst/>
          </a:prstGeom>
          <a:noFill/>
          <a:ln w="12700">
            <a:noFill/>
            <a:miter lim="800000"/>
            <a:headEnd/>
            <a:tailEnd/>
          </a:ln>
          <a:effectLst/>
        </p:spPr>
        <p:txBody>
          <a:bodyPr wrap="none" anchor="ctr">
            <a:spAutoFit/>
          </a:bodyPr>
          <a:lstStyle/>
          <a:p>
            <a:pPr algn="ctr"/>
            <a:r>
              <a:rPr lang="en-GB" sz="1400" i="1"/>
              <a:t>Note when printed: this slide is animated</a:t>
            </a:r>
            <a:endParaRPr lang="en-GB" sz="2800" i="1">
              <a:effectLst>
                <a:outerShdw blurRad="38100" dist="38100" dir="2700000" algn="tl">
                  <a:srgbClr val="C0C0C0"/>
                </a:outerShdw>
              </a:effectLst>
            </a:endParaRPr>
          </a:p>
        </p:txBody>
      </p:sp>
      <p:grpSp>
        <p:nvGrpSpPr>
          <p:cNvPr id="46131" name="Group 51"/>
          <p:cNvGrpSpPr>
            <a:grpSpLocks/>
          </p:cNvGrpSpPr>
          <p:nvPr/>
        </p:nvGrpSpPr>
        <p:grpSpPr bwMode="auto">
          <a:xfrm>
            <a:off x="914400" y="3581400"/>
            <a:ext cx="685800" cy="914400"/>
            <a:chOff x="576" y="2256"/>
            <a:chExt cx="432" cy="576"/>
          </a:xfrm>
        </p:grpSpPr>
        <p:sp>
          <p:nvSpPr>
            <p:cNvPr id="46127" name="Rectangle 47"/>
            <p:cNvSpPr>
              <a:spLocks noChangeArrowheads="1"/>
            </p:cNvSpPr>
            <p:nvPr/>
          </p:nvSpPr>
          <p:spPr bwMode="auto">
            <a:xfrm>
              <a:off x="576" y="2256"/>
              <a:ext cx="432" cy="576"/>
            </a:xfrm>
            <a:prstGeom prst="rect">
              <a:avLst/>
            </a:prstGeom>
            <a:solidFill>
              <a:schemeClr val="bg1"/>
            </a:solidFill>
            <a:ln w="12700">
              <a:solidFill>
                <a:schemeClr val="bg1"/>
              </a:solidFill>
              <a:miter lim="800000"/>
              <a:headEnd/>
              <a:tailEnd/>
            </a:ln>
            <a:effectLst/>
          </p:spPr>
          <p:txBody>
            <a:bodyPr wrap="none" anchor="ctr"/>
            <a:lstStyle/>
            <a:p>
              <a:endParaRPr lang="en-US"/>
            </a:p>
          </p:txBody>
        </p:sp>
        <p:sp>
          <p:nvSpPr>
            <p:cNvPr id="46130" name="Line 50"/>
            <p:cNvSpPr>
              <a:spLocks noChangeShapeType="1"/>
            </p:cNvSpPr>
            <p:nvPr/>
          </p:nvSpPr>
          <p:spPr bwMode="auto">
            <a:xfrm>
              <a:off x="1008" y="2304"/>
              <a:ext cx="0" cy="432"/>
            </a:xfrm>
            <a:prstGeom prst="line">
              <a:avLst/>
            </a:prstGeom>
            <a:noFill/>
            <a:ln w="12700">
              <a:solidFill>
                <a:schemeClr val="tx1"/>
              </a:solidFill>
              <a:round/>
              <a:headEnd/>
              <a:tailEnd/>
            </a:ln>
            <a:effec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6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Footer Placeholder 2"/>
          <p:cNvSpPr>
            <a:spLocks noGrp="1"/>
          </p:cNvSpPr>
          <p:nvPr>
            <p:ph type="ftr" sz="quarter" idx="10"/>
          </p:nvPr>
        </p:nvSpPr>
        <p:spPr/>
        <p:txBody>
          <a:bodyPr/>
          <a:lstStyle/>
          <a:p>
            <a:r>
              <a:rPr lang="en-US" altLang="en-US"/>
              <a:t>B-Trees</a:t>
            </a:r>
          </a:p>
        </p:txBody>
      </p:sp>
      <p:sp>
        <p:nvSpPr>
          <p:cNvPr id="45" name="Slide Number Placeholder 3"/>
          <p:cNvSpPr>
            <a:spLocks noGrp="1"/>
          </p:cNvSpPr>
          <p:nvPr>
            <p:ph type="sldNum" sz="quarter" idx="11"/>
          </p:nvPr>
        </p:nvSpPr>
        <p:spPr/>
        <p:txBody>
          <a:bodyPr/>
          <a:lstStyle/>
          <a:p>
            <a:fld id="{7D3F5052-97E8-4145-B836-C453932BFF63}" type="slidenum">
              <a:rPr lang="en-US" altLang="en-US"/>
              <a:pPr/>
              <a:t>15</a:t>
            </a:fld>
            <a:endParaRPr lang="en-US" altLang="en-US"/>
          </a:p>
        </p:txBody>
      </p:sp>
      <p:sp>
        <p:nvSpPr>
          <p:cNvPr id="48130" name="Rectangle 2050"/>
          <p:cNvSpPr>
            <a:spLocks noGrp="1" noChangeArrowheads="1"/>
          </p:cNvSpPr>
          <p:nvPr>
            <p:ph type="title"/>
          </p:nvPr>
        </p:nvSpPr>
        <p:spPr>
          <a:ln/>
        </p:spPr>
        <p:txBody>
          <a:bodyPr/>
          <a:lstStyle/>
          <a:p>
            <a:r>
              <a:rPr lang="en-GB"/>
              <a:t>Type #2: Simple non-leaf deletion</a:t>
            </a:r>
          </a:p>
        </p:txBody>
      </p:sp>
      <p:grpSp>
        <p:nvGrpSpPr>
          <p:cNvPr id="48160" name="Group 2080"/>
          <p:cNvGrpSpPr>
            <a:grpSpLocks/>
          </p:cNvGrpSpPr>
          <p:nvPr/>
        </p:nvGrpSpPr>
        <p:grpSpPr bwMode="auto">
          <a:xfrm>
            <a:off x="1600200" y="2209800"/>
            <a:ext cx="6248400" cy="2133600"/>
            <a:chOff x="1008" y="1392"/>
            <a:chExt cx="3936" cy="1344"/>
          </a:xfrm>
        </p:grpSpPr>
        <p:grpSp>
          <p:nvGrpSpPr>
            <p:cNvPr id="48132" name="Group 2052"/>
            <p:cNvGrpSpPr>
              <a:grpSpLocks/>
            </p:cNvGrpSpPr>
            <p:nvPr/>
          </p:nvGrpSpPr>
          <p:grpSpPr bwMode="auto">
            <a:xfrm>
              <a:off x="2160" y="1392"/>
              <a:ext cx="1200" cy="432"/>
              <a:chOff x="2160" y="1392"/>
              <a:chExt cx="1200" cy="432"/>
            </a:xfrm>
          </p:grpSpPr>
          <p:sp>
            <p:nvSpPr>
              <p:cNvPr id="48133" name="Rectangle 2053"/>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48134" name="Rectangle 2054"/>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rPr>
                  <a:t>12</a:t>
                </a:r>
              </a:p>
            </p:txBody>
          </p:sp>
          <p:sp>
            <p:nvSpPr>
              <p:cNvPr id="48135" name="Rectangle 2055"/>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rPr>
                  <a:t>29</a:t>
                </a:r>
              </a:p>
            </p:txBody>
          </p:sp>
          <p:sp>
            <p:nvSpPr>
              <p:cNvPr id="48136" name="Rectangle 2056"/>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rPr>
                  <a:t>52</a:t>
                </a:r>
              </a:p>
            </p:txBody>
          </p:sp>
        </p:grpSp>
        <p:grpSp>
          <p:nvGrpSpPr>
            <p:cNvPr id="48159" name="Group 2079"/>
            <p:cNvGrpSpPr>
              <a:grpSpLocks/>
            </p:cNvGrpSpPr>
            <p:nvPr/>
          </p:nvGrpSpPr>
          <p:grpSpPr bwMode="auto">
            <a:xfrm>
              <a:off x="1008" y="2304"/>
              <a:ext cx="816" cy="432"/>
              <a:chOff x="1008" y="2304"/>
              <a:chExt cx="816" cy="432"/>
            </a:xfrm>
          </p:grpSpPr>
          <p:sp>
            <p:nvSpPr>
              <p:cNvPr id="48138" name="Rectangle 2058"/>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48140" name="Rectangle 2060"/>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rPr>
                  <a:t>7</a:t>
                </a:r>
              </a:p>
            </p:txBody>
          </p:sp>
          <p:sp>
            <p:nvSpPr>
              <p:cNvPr id="48141" name="Rectangle 2061"/>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rPr>
                  <a:t>9</a:t>
                </a:r>
              </a:p>
            </p:txBody>
          </p:sp>
        </p:grpSp>
        <p:grpSp>
          <p:nvGrpSpPr>
            <p:cNvPr id="48142" name="Group 2062"/>
            <p:cNvGrpSpPr>
              <a:grpSpLocks/>
            </p:cNvGrpSpPr>
            <p:nvPr/>
          </p:nvGrpSpPr>
          <p:grpSpPr bwMode="auto">
            <a:xfrm>
              <a:off x="1920" y="2304"/>
              <a:ext cx="816" cy="432"/>
              <a:chOff x="2160" y="2304"/>
              <a:chExt cx="816" cy="432"/>
            </a:xfrm>
          </p:grpSpPr>
          <p:sp>
            <p:nvSpPr>
              <p:cNvPr id="48143" name="Rectangle 2063"/>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48144" name="Rectangle 2064"/>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rPr>
                  <a:t>15</a:t>
                </a:r>
              </a:p>
            </p:txBody>
          </p:sp>
          <p:sp>
            <p:nvSpPr>
              <p:cNvPr id="48145" name="Rectangle 2065"/>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rPr>
                  <a:t>22</a:t>
                </a:r>
              </a:p>
            </p:txBody>
          </p:sp>
        </p:grpSp>
        <p:grpSp>
          <p:nvGrpSpPr>
            <p:cNvPr id="48146" name="Group 2066"/>
            <p:cNvGrpSpPr>
              <a:grpSpLocks/>
            </p:cNvGrpSpPr>
            <p:nvPr/>
          </p:nvGrpSpPr>
          <p:grpSpPr bwMode="auto">
            <a:xfrm>
              <a:off x="3744" y="2304"/>
              <a:ext cx="1200" cy="432"/>
              <a:chOff x="2160" y="1392"/>
              <a:chExt cx="1200" cy="432"/>
            </a:xfrm>
          </p:grpSpPr>
          <p:sp>
            <p:nvSpPr>
              <p:cNvPr id="48147" name="Rectangle 2067"/>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48148" name="Rectangle 2068"/>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rPr>
                  <a:t>56</a:t>
                </a:r>
              </a:p>
            </p:txBody>
          </p:sp>
          <p:sp>
            <p:nvSpPr>
              <p:cNvPr id="48149" name="Rectangle 2069"/>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rPr>
                  <a:t>69</a:t>
                </a:r>
              </a:p>
            </p:txBody>
          </p:sp>
          <p:sp>
            <p:nvSpPr>
              <p:cNvPr id="48150" name="Rectangle 2070"/>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rPr>
                  <a:t>72</a:t>
                </a:r>
              </a:p>
            </p:txBody>
          </p:sp>
        </p:grpSp>
        <p:sp>
          <p:nvSpPr>
            <p:cNvPr id="48151" name="Line 2071"/>
            <p:cNvSpPr>
              <a:spLocks noChangeShapeType="1"/>
            </p:cNvSpPr>
            <p:nvPr/>
          </p:nvSpPr>
          <p:spPr bwMode="auto">
            <a:xfrm flipH="1">
              <a:off x="1824" y="1824"/>
              <a:ext cx="336" cy="480"/>
            </a:xfrm>
            <a:prstGeom prst="line">
              <a:avLst/>
            </a:prstGeom>
            <a:noFill/>
            <a:ln w="12700">
              <a:solidFill>
                <a:schemeClr val="tx1"/>
              </a:solidFill>
              <a:round/>
              <a:headEnd/>
              <a:tailEnd/>
            </a:ln>
            <a:effectLst/>
          </p:spPr>
          <p:txBody>
            <a:bodyPr wrap="none" anchor="ctr"/>
            <a:lstStyle/>
            <a:p>
              <a:endParaRPr lang="en-US"/>
            </a:p>
          </p:txBody>
        </p:sp>
        <p:sp>
          <p:nvSpPr>
            <p:cNvPr id="48152" name="Line 2072"/>
            <p:cNvSpPr>
              <a:spLocks noChangeShapeType="1"/>
            </p:cNvSpPr>
            <p:nvPr/>
          </p:nvSpPr>
          <p:spPr bwMode="auto">
            <a:xfrm flipH="1">
              <a:off x="2448" y="1824"/>
              <a:ext cx="96" cy="480"/>
            </a:xfrm>
            <a:prstGeom prst="line">
              <a:avLst/>
            </a:prstGeom>
            <a:noFill/>
            <a:ln w="12700">
              <a:solidFill>
                <a:schemeClr val="tx1"/>
              </a:solidFill>
              <a:round/>
              <a:headEnd/>
              <a:tailEnd/>
            </a:ln>
            <a:effectLst/>
          </p:spPr>
          <p:txBody>
            <a:bodyPr wrap="none" anchor="ctr"/>
            <a:lstStyle/>
            <a:p>
              <a:endParaRPr lang="en-US"/>
            </a:p>
          </p:txBody>
        </p:sp>
        <p:sp>
          <p:nvSpPr>
            <p:cNvPr id="48153" name="Line 2073"/>
            <p:cNvSpPr>
              <a:spLocks noChangeShapeType="1"/>
            </p:cNvSpPr>
            <p:nvPr/>
          </p:nvSpPr>
          <p:spPr bwMode="auto">
            <a:xfrm>
              <a:off x="3360" y="1824"/>
              <a:ext cx="384" cy="480"/>
            </a:xfrm>
            <a:prstGeom prst="line">
              <a:avLst/>
            </a:prstGeom>
            <a:noFill/>
            <a:ln w="12700">
              <a:solidFill>
                <a:schemeClr val="tx1"/>
              </a:solidFill>
              <a:round/>
              <a:headEnd/>
              <a:tailEnd/>
            </a:ln>
            <a:effectLst/>
          </p:spPr>
          <p:txBody>
            <a:bodyPr wrap="none" anchor="ctr"/>
            <a:lstStyle/>
            <a:p>
              <a:endParaRPr lang="en-US"/>
            </a:p>
          </p:txBody>
        </p:sp>
        <p:sp>
          <p:nvSpPr>
            <p:cNvPr id="48154" name="Line 2074"/>
            <p:cNvSpPr>
              <a:spLocks noChangeShapeType="1"/>
            </p:cNvSpPr>
            <p:nvPr/>
          </p:nvSpPr>
          <p:spPr bwMode="auto">
            <a:xfrm>
              <a:off x="2976" y="1824"/>
              <a:ext cx="144" cy="480"/>
            </a:xfrm>
            <a:prstGeom prst="line">
              <a:avLst/>
            </a:prstGeom>
            <a:noFill/>
            <a:ln w="12700">
              <a:solidFill>
                <a:schemeClr val="tx1"/>
              </a:solidFill>
              <a:round/>
              <a:headEnd/>
              <a:tailEnd/>
            </a:ln>
            <a:effectLst/>
          </p:spPr>
          <p:txBody>
            <a:bodyPr wrap="none" anchor="ctr"/>
            <a:lstStyle/>
            <a:p>
              <a:endParaRPr lang="en-US"/>
            </a:p>
          </p:txBody>
        </p:sp>
        <p:grpSp>
          <p:nvGrpSpPr>
            <p:cNvPr id="48155" name="Group 2075"/>
            <p:cNvGrpSpPr>
              <a:grpSpLocks/>
            </p:cNvGrpSpPr>
            <p:nvPr/>
          </p:nvGrpSpPr>
          <p:grpSpPr bwMode="auto">
            <a:xfrm>
              <a:off x="2832" y="2304"/>
              <a:ext cx="816" cy="432"/>
              <a:chOff x="2160" y="2304"/>
              <a:chExt cx="816" cy="432"/>
            </a:xfrm>
          </p:grpSpPr>
          <p:sp>
            <p:nvSpPr>
              <p:cNvPr id="48156" name="Rectangle 2076"/>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48157" name="Rectangle 2077"/>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rPr>
                  <a:t>31</a:t>
                </a:r>
              </a:p>
            </p:txBody>
          </p:sp>
          <p:sp>
            <p:nvSpPr>
              <p:cNvPr id="48158" name="Rectangle 2078"/>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rPr>
                  <a:t>43</a:t>
                </a:r>
              </a:p>
            </p:txBody>
          </p:sp>
        </p:grpSp>
      </p:grpSp>
      <p:sp>
        <p:nvSpPr>
          <p:cNvPr id="48161" name="Text Box 2081"/>
          <p:cNvSpPr txBox="1">
            <a:spLocks noChangeArrowheads="1"/>
          </p:cNvSpPr>
          <p:nvPr/>
        </p:nvSpPr>
        <p:spPr bwMode="auto">
          <a:xfrm>
            <a:off x="6019800" y="2286000"/>
            <a:ext cx="1271588" cy="396875"/>
          </a:xfrm>
          <a:prstGeom prst="rect">
            <a:avLst/>
          </a:prstGeom>
          <a:noFill/>
          <a:ln w="12700">
            <a:noFill/>
            <a:miter lim="800000"/>
            <a:headEnd/>
            <a:tailEnd/>
          </a:ln>
          <a:effectLst/>
        </p:spPr>
        <p:txBody>
          <a:bodyPr wrap="none" anchor="ctr">
            <a:spAutoFit/>
          </a:bodyPr>
          <a:lstStyle/>
          <a:p>
            <a:pPr algn="ctr"/>
            <a:r>
              <a:rPr lang="en-GB"/>
              <a:t>Delete 52</a:t>
            </a:r>
            <a:endParaRPr lang="en-GB" sz="2800" i="1">
              <a:effectLst>
                <a:outerShdw blurRad="38100" dist="38100" dir="2700000" algn="tl">
                  <a:srgbClr val="C0C0C0"/>
                </a:outerShdw>
              </a:effectLst>
            </a:endParaRPr>
          </a:p>
        </p:txBody>
      </p:sp>
      <p:sp>
        <p:nvSpPr>
          <p:cNvPr id="48162" name="Line 2082"/>
          <p:cNvSpPr>
            <a:spLocks noChangeShapeType="1"/>
          </p:cNvSpPr>
          <p:nvPr/>
        </p:nvSpPr>
        <p:spPr bwMode="auto">
          <a:xfrm flipH="1">
            <a:off x="5410200" y="2514600"/>
            <a:ext cx="609600"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48163" name="Line 2083"/>
          <p:cNvSpPr>
            <a:spLocks noChangeShapeType="1"/>
          </p:cNvSpPr>
          <p:nvPr/>
        </p:nvSpPr>
        <p:spPr bwMode="auto">
          <a:xfrm flipV="1">
            <a:off x="6324600" y="4419600"/>
            <a:ext cx="0" cy="5334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48165" name="Text Box 2085"/>
          <p:cNvSpPr txBox="1">
            <a:spLocks noChangeArrowheads="1"/>
          </p:cNvSpPr>
          <p:nvPr/>
        </p:nvSpPr>
        <p:spPr bwMode="auto">
          <a:xfrm>
            <a:off x="5180013" y="4876800"/>
            <a:ext cx="3130550" cy="701675"/>
          </a:xfrm>
          <a:prstGeom prst="rect">
            <a:avLst/>
          </a:prstGeom>
          <a:noFill/>
          <a:ln w="12700">
            <a:noFill/>
            <a:miter lim="800000"/>
            <a:headEnd/>
            <a:tailEnd/>
          </a:ln>
          <a:effectLst/>
        </p:spPr>
        <p:txBody>
          <a:bodyPr wrap="none" anchor="ctr">
            <a:spAutoFit/>
          </a:bodyPr>
          <a:lstStyle/>
          <a:p>
            <a:pPr algn="ctr"/>
            <a:r>
              <a:rPr lang="en-GB"/>
              <a:t>Borrow the predecessor</a:t>
            </a:r>
          </a:p>
          <a:p>
            <a:pPr algn="ctr"/>
            <a:r>
              <a:rPr lang="en-GB"/>
              <a:t>or (in this case) successor</a:t>
            </a:r>
            <a:endParaRPr lang="en-GB" sz="2800" i="1">
              <a:effectLst>
                <a:outerShdw blurRad="38100" dist="38100" dir="2700000" algn="tl">
                  <a:srgbClr val="C0C0C0"/>
                </a:outerShdw>
              </a:effectLst>
            </a:endParaRPr>
          </a:p>
        </p:txBody>
      </p:sp>
      <p:grpSp>
        <p:nvGrpSpPr>
          <p:cNvPr id="48170" name="Group 2090"/>
          <p:cNvGrpSpPr>
            <a:grpSpLocks/>
          </p:cNvGrpSpPr>
          <p:nvPr/>
        </p:nvGrpSpPr>
        <p:grpSpPr bwMode="auto">
          <a:xfrm>
            <a:off x="4724400" y="2286000"/>
            <a:ext cx="838200" cy="1219200"/>
            <a:chOff x="2976" y="1440"/>
            <a:chExt cx="528" cy="768"/>
          </a:xfrm>
        </p:grpSpPr>
        <p:sp>
          <p:nvSpPr>
            <p:cNvPr id="48167" name="Line 2087"/>
            <p:cNvSpPr>
              <a:spLocks noChangeShapeType="1"/>
            </p:cNvSpPr>
            <p:nvPr/>
          </p:nvSpPr>
          <p:spPr bwMode="auto">
            <a:xfrm>
              <a:off x="3168" y="1776"/>
              <a:ext cx="336" cy="432"/>
            </a:xfrm>
            <a:prstGeom prst="line">
              <a:avLst/>
            </a:prstGeom>
            <a:noFill/>
            <a:ln w="12700">
              <a:solidFill>
                <a:srgbClr val="FF0000"/>
              </a:solidFill>
              <a:round/>
              <a:headEnd/>
              <a:tailEnd type="triangle" w="med" len="med"/>
            </a:ln>
            <a:effectLst/>
          </p:spPr>
          <p:txBody>
            <a:bodyPr wrap="none" anchor="ctr"/>
            <a:lstStyle/>
            <a:p>
              <a:endParaRPr lang="en-US"/>
            </a:p>
          </p:txBody>
        </p:sp>
        <p:sp>
          <p:nvSpPr>
            <p:cNvPr id="48169" name="Rectangle 2089"/>
            <p:cNvSpPr>
              <a:spLocks noChangeArrowheads="1"/>
            </p:cNvSpPr>
            <p:nvPr/>
          </p:nvSpPr>
          <p:spPr bwMode="auto">
            <a:xfrm>
              <a:off x="2976" y="1440"/>
              <a:ext cx="336" cy="336"/>
            </a:xfrm>
            <a:prstGeom prst="rect">
              <a:avLst/>
            </a:prstGeom>
            <a:solidFill>
              <a:schemeClr val="accent1"/>
            </a:solidFill>
            <a:ln w="12700">
              <a:solidFill>
                <a:schemeClr val="tx1"/>
              </a:solidFill>
              <a:miter lim="800000"/>
              <a:headEnd/>
              <a:tailEnd/>
            </a:ln>
            <a:effectLst/>
          </p:spPr>
          <p:txBody>
            <a:bodyPr wrap="none" anchor="ctr"/>
            <a:lstStyle/>
            <a:p>
              <a:endParaRPr lang="en-US"/>
            </a:p>
          </p:txBody>
        </p:sp>
      </p:grpSp>
      <p:grpSp>
        <p:nvGrpSpPr>
          <p:cNvPr id="48172" name="Group 2092"/>
          <p:cNvGrpSpPr>
            <a:grpSpLocks/>
          </p:cNvGrpSpPr>
          <p:nvPr/>
        </p:nvGrpSpPr>
        <p:grpSpPr bwMode="auto">
          <a:xfrm>
            <a:off x="5410200" y="2743200"/>
            <a:ext cx="1143000" cy="1524000"/>
            <a:chOff x="3408" y="1728"/>
            <a:chExt cx="720" cy="960"/>
          </a:xfrm>
        </p:grpSpPr>
        <p:sp>
          <p:nvSpPr>
            <p:cNvPr id="48166" name="Line 2086"/>
            <p:cNvSpPr>
              <a:spLocks noChangeShapeType="1"/>
            </p:cNvSpPr>
            <p:nvPr/>
          </p:nvSpPr>
          <p:spPr bwMode="auto">
            <a:xfrm flipH="1" flipV="1">
              <a:off x="3408" y="1728"/>
              <a:ext cx="528" cy="624"/>
            </a:xfrm>
            <a:prstGeom prst="line">
              <a:avLst/>
            </a:prstGeom>
            <a:noFill/>
            <a:ln w="12700">
              <a:solidFill>
                <a:srgbClr val="FF0000"/>
              </a:solidFill>
              <a:round/>
              <a:headEnd/>
              <a:tailEnd type="triangle" w="med" len="med"/>
            </a:ln>
            <a:effectLst/>
          </p:spPr>
          <p:txBody>
            <a:bodyPr wrap="none" anchor="ctr"/>
            <a:lstStyle/>
            <a:p>
              <a:endParaRPr lang="en-US"/>
            </a:p>
          </p:txBody>
        </p:sp>
        <p:sp>
          <p:nvSpPr>
            <p:cNvPr id="48171" name="Rectangle 2091"/>
            <p:cNvSpPr>
              <a:spLocks noChangeArrowheads="1"/>
            </p:cNvSpPr>
            <p:nvPr/>
          </p:nvSpPr>
          <p:spPr bwMode="auto">
            <a:xfrm>
              <a:off x="3792" y="2352"/>
              <a:ext cx="336" cy="336"/>
            </a:xfrm>
            <a:prstGeom prst="rect">
              <a:avLst/>
            </a:prstGeom>
            <a:solidFill>
              <a:schemeClr val="accent1"/>
            </a:solidFill>
            <a:ln w="12700">
              <a:solidFill>
                <a:schemeClr val="tx1"/>
              </a:solidFill>
              <a:miter lim="800000"/>
              <a:headEnd/>
              <a:tailEnd/>
            </a:ln>
            <a:effectLst/>
          </p:spPr>
          <p:txBody>
            <a:bodyPr wrap="none" anchor="ctr"/>
            <a:lstStyle/>
            <a:p>
              <a:endParaRPr lang="en-US"/>
            </a:p>
          </p:txBody>
        </p:sp>
      </p:grpSp>
      <p:sp>
        <p:nvSpPr>
          <p:cNvPr id="48173" name="Rectangle 2093"/>
          <p:cNvSpPr>
            <a:spLocks noChangeArrowheads="1"/>
          </p:cNvSpPr>
          <p:nvPr/>
        </p:nvSpPr>
        <p:spPr bwMode="auto">
          <a:xfrm>
            <a:off x="4724400" y="2286000"/>
            <a:ext cx="533400" cy="533400"/>
          </a:xfrm>
          <a:prstGeom prst="rect">
            <a:avLst/>
          </a:prstGeom>
          <a:solidFill>
            <a:schemeClr val="bg1"/>
          </a:solidFill>
          <a:ln w="12700">
            <a:solidFill>
              <a:schemeClr val="tx1"/>
            </a:solidFill>
            <a:miter lim="800000"/>
            <a:headEnd/>
            <a:tailEnd/>
          </a:ln>
          <a:effectLst/>
        </p:spPr>
        <p:txBody>
          <a:bodyPr wrap="none" anchor="ctr"/>
          <a:lstStyle/>
          <a:p>
            <a:pPr algn="ctr"/>
            <a:r>
              <a:rPr lang="en-GB" sz="2800" i="1">
                <a:effectLst>
                  <a:outerShdw blurRad="38100" dist="38100" dir="2700000" algn="tl">
                    <a:srgbClr val="C0C0C0"/>
                  </a:outerShdw>
                </a:effectLst>
              </a:rPr>
              <a:t>56</a:t>
            </a:r>
          </a:p>
        </p:txBody>
      </p:sp>
      <p:sp>
        <p:nvSpPr>
          <p:cNvPr id="48175" name="Rectangle 2095"/>
          <p:cNvSpPr>
            <a:spLocks noChangeArrowheads="1"/>
          </p:cNvSpPr>
          <p:nvPr/>
        </p:nvSpPr>
        <p:spPr bwMode="auto">
          <a:xfrm>
            <a:off x="5410200" y="2286000"/>
            <a:ext cx="1828800" cy="381000"/>
          </a:xfrm>
          <a:prstGeom prst="rect">
            <a:avLst/>
          </a:prstGeom>
          <a:solidFill>
            <a:schemeClr val="bg1"/>
          </a:solidFill>
          <a:ln w="12700">
            <a:solidFill>
              <a:schemeClr val="bg1"/>
            </a:solidFill>
            <a:miter lim="800000"/>
            <a:headEnd/>
            <a:tailEnd/>
          </a:ln>
          <a:effectLst/>
        </p:spPr>
        <p:txBody>
          <a:bodyPr wrap="none" anchor="ctr"/>
          <a:lstStyle/>
          <a:p>
            <a:endParaRPr lang="en-US"/>
          </a:p>
        </p:txBody>
      </p:sp>
      <p:sp>
        <p:nvSpPr>
          <p:cNvPr id="48176" name="Rectangle 2096"/>
          <p:cNvSpPr>
            <a:spLocks noChangeArrowheads="1"/>
          </p:cNvSpPr>
          <p:nvPr/>
        </p:nvSpPr>
        <p:spPr bwMode="auto">
          <a:xfrm>
            <a:off x="5181600" y="4419600"/>
            <a:ext cx="3124200" cy="1295400"/>
          </a:xfrm>
          <a:prstGeom prst="rect">
            <a:avLst/>
          </a:prstGeom>
          <a:solidFill>
            <a:schemeClr val="bg1"/>
          </a:solidFill>
          <a:ln w="12700">
            <a:solidFill>
              <a:schemeClr val="bg1"/>
            </a:solidFill>
            <a:miter lim="800000"/>
            <a:headEnd/>
            <a:tailEnd/>
          </a:ln>
          <a:effectLst/>
        </p:spPr>
        <p:txBody>
          <a:bodyPr wrap="none" anchor="ctr"/>
          <a:lstStyle/>
          <a:p>
            <a:endParaRPr lang="en-US"/>
          </a:p>
        </p:txBody>
      </p:sp>
      <p:sp>
        <p:nvSpPr>
          <p:cNvPr id="48177" name="Text Box 2097"/>
          <p:cNvSpPr txBox="1">
            <a:spLocks noChangeArrowheads="1"/>
          </p:cNvSpPr>
          <p:nvPr/>
        </p:nvSpPr>
        <p:spPr bwMode="auto">
          <a:xfrm>
            <a:off x="5265738" y="5865813"/>
            <a:ext cx="3367087" cy="304800"/>
          </a:xfrm>
          <a:prstGeom prst="rect">
            <a:avLst/>
          </a:prstGeom>
          <a:noFill/>
          <a:ln w="12700">
            <a:noFill/>
            <a:miter lim="800000"/>
            <a:headEnd/>
            <a:tailEnd/>
          </a:ln>
          <a:effectLst/>
        </p:spPr>
        <p:txBody>
          <a:bodyPr wrap="none" anchor="ctr">
            <a:spAutoFit/>
          </a:bodyPr>
          <a:lstStyle/>
          <a:p>
            <a:pPr algn="ctr"/>
            <a:r>
              <a:rPr lang="en-GB" sz="1400" i="1"/>
              <a:t>Note when printed: this slide is animated</a:t>
            </a:r>
            <a:endParaRPr lang="en-GB" sz="2800" i="1">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81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81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81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817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8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73" grpId="0" animBg="1" autoUpdateAnimBg="0"/>
      <p:bldP spid="48175" grpId="0" animBg="1"/>
      <p:bldP spid="4817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ooter Placeholder 2"/>
          <p:cNvSpPr>
            <a:spLocks noGrp="1"/>
          </p:cNvSpPr>
          <p:nvPr>
            <p:ph type="ftr" sz="quarter" idx="10"/>
          </p:nvPr>
        </p:nvSpPr>
        <p:spPr/>
        <p:txBody>
          <a:bodyPr/>
          <a:lstStyle/>
          <a:p>
            <a:r>
              <a:rPr lang="en-US" altLang="en-US"/>
              <a:t>B-Trees</a:t>
            </a:r>
          </a:p>
        </p:txBody>
      </p:sp>
      <p:sp>
        <p:nvSpPr>
          <p:cNvPr id="46" name="Slide Number Placeholder 3"/>
          <p:cNvSpPr>
            <a:spLocks noGrp="1"/>
          </p:cNvSpPr>
          <p:nvPr>
            <p:ph type="sldNum" sz="quarter" idx="11"/>
          </p:nvPr>
        </p:nvSpPr>
        <p:spPr/>
        <p:txBody>
          <a:bodyPr/>
          <a:lstStyle/>
          <a:p>
            <a:fld id="{6E29CFE9-8B4B-41A2-9318-E109505A30A8}" type="slidenum">
              <a:rPr lang="en-US" altLang="en-US"/>
              <a:pPr/>
              <a:t>16</a:t>
            </a:fld>
            <a:endParaRPr lang="en-US" altLang="en-US"/>
          </a:p>
        </p:txBody>
      </p:sp>
      <p:sp>
        <p:nvSpPr>
          <p:cNvPr id="49154" name="Rectangle 1026"/>
          <p:cNvSpPr>
            <a:spLocks noGrp="1" noChangeArrowheads="1"/>
          </p:cNvSpPr>
          <p:nvPr>
            <p:ph type="title"/>
          </p:nvPr>
        </p:nvSpPr>
        <p:spPr>
          <a:ln/>
        </p:spPr>
        <p:txBody>
          <a:bodyPr/>
          <a:lstStyle/>
          <a:p>
            <a:r>
              <a:rPr lang="en-GB"/>
              <a:t>Type #4: Too few keys in node and its siblings</a:t>
            </a:r>
          </a:p>
        </p:txBody>
      </p:sp>
      <p:grpSp>
        <p:nvGrpSpPr>
          <p:cNvPr id="49183" name="Group 1055"/>
          <p:cNvGrpSpPr>
            <a:grpSpLocks/>
          </p:cNvGrpSpPr>
          <p:nvPr/>
        </p:nvGrpSpPr>
        <p:grpSpPr bwMode="auto">
          <a:xfrm>
            <a:off x="1600200" y="2209800"/>
            <a:ext cx="5638800" cy="2133600"/>
            <a:chOff x="1008" y="1392"/>
            <a:chExt cx="3552" cy="1344"/>
          </a:xfrm>
        </p:grpSpPr>
        <p:grpSp>
          <p:nvGrpSpPr>
            <p:cNvPr id="49156" name="Group 1028"/>
            <p:cNvGrpSpPr>
              <a:grpSpLocks/>
            </p:cNvGrpSpPr>
            <p:nvPr/>
          </p:nvGrpSpPr>
          <p:grpSpPr bwMode="auto">
            <a:xfrm>
              <a:off x="2160" y="1392"/>
              <a:ext cx="1200" cy="432"/>
              <a:chOff x="2160" y="1392"/>
              <a:chExt cx="1200" cy="432"/>
            </a:xfrm>
          </p:grpSpPr>
          <p:sp>
            <p:nvSpPr>
              <p:cNvPr id="49157" name="Rectangle 1029"/>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49158" name="Rectangle 1030"/>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rPr>
                  <a:t>12</a:t>
                </a:r>
              </a:p>
            </p:txBody>
          </p:sp>
          <p:sp>
            <p:nvSpPr>
              <p:cNvPr id="49159" name="Rectangle 1031"/>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rPr>
                  <a:t>29</a:t>
                </a:r>
              </a:p>
            </p:txBody>
          </p:sp>
          <p:sp>
            <p:nvSpPr>
              <p:cNvPr id="49160" name="Rectangle 1032"/>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rPr>
                  <a:t>56</a:t>
                </a:r>
              </a:p>
            </p:txBody>
          </p:sp>
        </p:grpSp>
        <p:grpSp>
          <p:nvGrpSpPr>
            <p:cNvPr id="49161" name="Group 1033"/>
            <p:cNvGrpSpPr>
              <a:grpSpLocks/>
            </p:cNvGrpSpPr>
            <p:nvPr/>
          </p:nvGrpSpPr>
          <p:grpSpPr bwMode="auto">
            <a:xfrm>
              <a:off x="1008" y="2304"/>
              <a:ext cx="816" cy="432"/>
              <a:chOff x="1008" y="2304"/>
              <a:chExt cx="816" cy="432"/>
            </a:xfrm>
          </p:grpSpPr>
          <p:sp>
            <p:nvSpPr>
              <p:cNvPr id="49162" name="Rectangle 1034"/>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49163" name="Rectangle 1035"/>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rPr>
                  <a:t>7</a:t>
                </a:r>
              </a:p>
            </p:txBody>
          </p:sp>
          <p:sp>
            <p:nvSpPr>
              <p:cNvPr id="49164" name="Rectangle 1036"/>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rPr>
                  <a:t>9</a:t>
                </a:r>
              </a:p>
            </p:txBody>
          </p:sp>
        </p:grpSp>
        <p:grpSp>
          <p:nvGrpSpPr>
            <p:cNvPr id="49165" name="Group 1037"/>
            <p:cNvGrpSpPr>
              <a:grpSpLocks/>
            </p:cNvGrpSpPr>
            <p:nvPr/>
          </p:nvGrpSpPr>
          <p:grpSpPr bwMode="auto">
            <a:xfrm>
              <a:off x="1920" y="2304"/>
              <a:ext cx="816" cy="432"/>
              <a:chOff x="2160" y="2304"/>
              <a:chExt cx="816" cy="432"/>
            </a:xfrm>
          </p:grpSpPr>
          <p:sp>
            <p:nvSpPr>
              <p:cNvPr id="49166" name="Rectangle 1038"/>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49167" name="Rectangle 1039"/>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rPr>
                  <a:t>15</a:t>
                </a:r>
              </a:p>
            </p:txBody>
          </p:sp>
          <p:sp>
            <p:nvSpPr>
              <p:cNvPr id="49168" name="Rectangle 1040"/>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rPr>
                  <a:t>22</a:t>
                </a:r>
              </a:p>
            </p:txBody>
          </p:sp>
        </p:grpSp>
        <p:grpSp>
          <p:nvGrpSpPr>
            <p:cNvPr id="49182" name="Group 1054"/>
            <p:cNvGrpSpPr>
              <a:grpSpLocks/>
            </p:cNvGrpSpPr>
            <p:nvPr/>
          </p:nvGrpSpPr>
          <p:grpSpPr bwMode="auto">
            <a:xfrm>
              <a:off x="3744" y="2304"/>
              <a:ext cx="816" cy="432"/>
              <a:chOff x="4128" y="2304"/>
              <a:chExt cx="816" cy="432"/>
            </a:xfrm>
          </p:grpSpPr>
          <p:sp>
            <p:nvSpPr>
              <p:cNvPr id="49170" name="Rectangle 1042"/>
              <p:cNvSpPr>
                <a:spLocks noChangeArrowheads="1"/>
              </p:cNvSpPr>
              <p:nvPr/>
            </p:nvSpPr>
            <p:spPr bwMode="auto">
              <a:xfrm>
                <a:off x="4128" y="2304"/>
                <a:ext cx="816"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49172" name="Rectangle 1044"/>
              <p:cNvSpPr>
                <a:spLocks noChangeArrowheads="1"/>
              </p:cNvSpPr>
              <p:nvPr/>
            </p:nvSpPr>
            <p:spPr bwMode="auto">
              <a:xfrm>
                <a:off x="4176"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rPr>
                  <a:t>69</a:t>
                </a:r>
              </a:p>
            </p:txBody>
          </p:sp>
          <p:sp>
            <p:nvSpPr>
              <p:cNvPr id="49173" name="Rectangle 1045"/>
              <p:cNvSpPr>
                <a:spLocks noChangeArrowheads="1"/>
              </p:cNvSpPr>
              <p:nvPr/>
            </p:nvSpPr>
            <p:spPr bwMode="auto">
              <a:xfrm>
                <a:off x="4560"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rPr>
                  <a:t>72</a:t>
                </a:r>
              </a:p>
            </p:txBody>
          </p:sp>
        </p:grpSp>
        <p:sp>
          <p:nvSpPr>
            <p:cNvPr id="49174" name="Line 1046"/>
            <p:cNvSpPr>
              <a:spLocks noChangeShapeType="1"/>
            </p:cNvSpPr>
            <p:nvPr/>
          </p:nvSpPr>
          <p:spPr bwMode="auto">
            <a:xfrm flipH="1">
              <a:off x="1824" y="1824"/>
              <a:ext cx="336" cy="480"/>
            </a:xfrm>
            <a:prstGeom prst="line">
              <a:avLst/>
            </a:prstGeom>
            <a:noFill/>
            <a:ln w="12700">
              <a:solidFill>
                <a:schemeClr val="tx1"/>
              </a:solidFill>
              <a:round/>
              <a:headEnd/>
              <a:tailEnd/>
            </a:ln>
            <a:effectLst/>
          </p:spPr>
          <p:txBody>
            <a:bodyPr wrap="none" anchor="ctr"/>
            <a:lstStyle/>
            <a:p>
              <a:endParaRPr lang="en-US"/>
            </a:p>
          </p:txBody>
        </p:sp>
        <p:sp>
          <p:nvSpPr>
            <p:cNvPr id="49175" name="Line 1047"/>
            <p:cNvSpPr>
              <a:spLocks noChangeShapeType="1"/>
            </p:cNvSpPr>
            <p:nvPr/>
          </p:nvSpPr>
          <p:spPr bwMode="auto">
            <a:xfrm flipH="1">
              <a:off x="2448" y="1824"/>
              <a:ext cx="96" cy="480"/>
            </a:xfrm>
            <a:prstGeom prst="line">
              <a:avLst/>
            </a:prstGeom>
            <a:noFill/>
            <a:ln w="12700">
              <a:solidFill>
                <a:schemeClr val="tx1"/>
              </a:solidFill>
              <a:round/>
              <a:headEnd/>
              <a:tailEnd/>
            </a:ln>
            <a:effectLst/>
          </p:spPr>
          <p:txBody>
            <a:bodyPr wrap="none" anchor="ctr"/>
            <a:lstStyle/>
            <a:p>
              <a:endParaRPr lang="en-US"/>
            </a:p>
          </p:txBody>
        </p:sp>
        <p:sp>
          <p:nvSpPr>
            <p:cNvPr id="49176" name="Line 1048"/>
            <p:cNvSpPr>
              <a:spLocks noChangeShapeType="1"/>
            </p:cNvSpPr>
            <p:nvPr/>
          </p:nvSpPr>
          <p:spPr bwMode="auto">
            <a:xfrm>
              <a:off x="3360" y="1824"/>
              <a:ext cx="384" cy="480"/>
            </a:xfrm>
            <a:prstGeom prst="line">
              <a:avLst/>
            </a:prstGeom>
            <a:noFill/>
            <a:ln w="12700">
              <a:solidFill>
                <a:schemeClr val="tx1"/>
              </a:solidFill>
              <a:round/>
              <a:headEnd/>
              <a:tailEnd/>
            </a:ln>
            <a:effectLst/>
          </p:spPr>
          <p:txBody>
            <a:bodyPr wrap="none" anchor="ctr"/>
            <a:lstStyle/>
            <a:p>
              <a:endParaRPr lang="en-US"/>
            </a:p>
          </p:txBody>
        </p:sp>
        <p:sp>
          <p:nvSpPr>
            <p:cNvPr id="49177" name="Line 1049"/>
            <p:cNvSpPr>
              <a:spLocks noChangeShapeType="1"/>
            </p:cNvSpPr>
            <p:nvPr/>
          </p:nvSpPr>
          <p:spPr bwMode="auto">
            <a:xfrm>
              <a:off x="2976" y="1824"/>
              <a:ext cx="144" cy="480"/>
            </a:xfrm>
            <a:prstGeom prst="line">
              <a:avLst/>
            </a:prstGeom>
            <a:noFill/>
            <a:ln w="12700">
              <a:solidFill>
                <a:schemeClr val="tx1"/>
              </a:solidFill>
              <a:round/>
              <a:headEnd/>
              <a:tailEnd/>
            </a:ln>
            <a:effectLst/>
          </p:spPr>
          <p:txBody>
            <a:bodyPr wrap="none" anchor="ctr"/>
            <a:lstStyle/>
            <a:p>
              <a:endParaRPr lang="en-US"/>
            </a:p>
          </p:txBody>
        </p:sp>
        <p:grpSp>
          <p:nvGrpSpPr>
            <p:cNvPr id="49178" name="Group 1050"/>
            <p:cNvGrpSpPr>
              <a:grpSpLocks/>
            </p:cNvGrpSpPr>
            <p:nvPr/>
          </p:nvGrpSpPr>
          <p:grpSpPr bwMode="auto">
            <a:xfrm>
              <a:off x="2832" y="2304"/>
              <a:ext cx="816" cy="432"/>
              <a:chOff x="2160" y="2304"/>
              <a:chExt cx="816" cy="432"/>
            </a:xfrm>
          </p:grpSpPr>
          <p:sp>
            <p:nvSpPr>
              <p:cNvPr id="49179" name="Rectangle 1051"/>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49180" name="Rectangle 1052"/>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rPr>
                  <a:t>31</a:t>
                </a:r>
              </a:p>
            </p:txBody>
          </p:sp>
          <p:sp>
            <p:nvSpPr>
              <p:cNvPr id="49181" name="Rectangle 1053"/>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rPr>
                  <a:t>43</a:t>
                </a:r>
              </a:p>
            </p:txBody>
          </p:sp>
        </p:grpSp>
      </p:grpSp>
      <p:sp>
        <p:nvSpPr>
          <p:cNvPr id="49185" name="Text Box 1057"/>
          <p:cNvSpPr txBox="1">
            <a:spLocks noChangeArrowheads="1"/>
          </p:cNvSpPr>
          <p:nvPr/>
        </p:nvSpPr>
        <p:spPr bwMode="auto">
          <a:xfrm>
            <a:off x="6324600" y="4724400"/>
            <a:ext cx="1271588" cy="396875"/>
          </a:xfrm>
          <a:prstGeom prst="rect">
            <a:avLst/>
          </a:prstGeom>
          <a:noFill/>
          <a:ln w="12700">
            <a:noFill/>
            <a:miter lim="800000"/>
            <a:headEnd/>
            <a:tailEnd/>
          </a:ln>
          <a:effectLst/>
        </p:spPr>
        <p:txBody>
          <a:bodyPr wrap="none" anchor="ctr">
            <a:spAutoFit/>
          </a:bodyPr>
          <a:lstStyle/>
          <a:p>
            <a:pPr algn="ctr"/>
            <a:r>
              <a:rPr lang="en-GB"/>
              <a:t>Delete 72</a:t>
            </a:r>
            <a:endParaRPr lang="en-GB" sz="2800" i="1">
              <a:effectLst>
                <a:outerShdw blurRad="38100" dist="38100" dir="2700000" algn="tl">
                  <a:srgbClr val="C0C0C0"/>
                </a:outerShdw>
              </a:effectLst>
            </a:endParaRPr>
          </a:p>
        </p:txBody>
      </p:sp>
      <p:sp>
        <p:nvSpPr>
          <p:cNvPr id="49186" name="Line 1058"/>
          <p:cNvSpPr>
            <a:spLocks noChangeShapeType="1"/>
          </p:cNvSpPr>
          <p:nvPr/>
        </p:nvSpPr>
        <p:spPr bwMode="auto">
          <a:xfrm flipH="1" flipV="1">
            <a:off x="7086600" y="4419600"/>
            <a:ext cx="152400" cy="381000"/>
          </a:xfrm>
          <a:prstGeom prst="line">
            <a:avLst/>
          </a:prstGeom>
          <a:noFill/>
          <a:ln w="12700">
            <a:solidFill>
              <a:schemeClr val="tx1"/>
            </a:solidFill>
            <a:round/>
            <a:headEnd/>
            <a:tailEnd type="triangle" w="med" len="med"/>
          </a:ln>
          <a:effectLst/>
        </p:spPr>
        <p:txBody>
          <a:bodyPr anchor="ctr">
            <a:spAutoFit/>
          </a:bodyPr>
          <a:lstStyle/>
          <a:p>
            <a:endParaRPr lang="en-US"/>
          </a:p>
        </p:txBody>
      </p:sp>
      <p:grpSp>
        <p:nvGrpSpPr>
          <p:cNvPr id="49190" name="Group 1062"/>
          <p:cNvGrpSpPr>
            <a:grpSpLocks/>
          </p:cNvGrpSpPr>
          <p:nvPr/>
        </p:nvGrpSpPr>
        <p:grpSpPr bwMode="auto">
          <a:xfrm>
            <a:off x="6629400" y="3657600"/>
            <a:ext cx="685800" cy="762000"/>
            <a:chOff x="4176" y="2304"/>
            <a:chExt cx="432" cy="480"/>
          </a:xfrm>
        </p:grpSpPr>
        <p:sp>
          <p:nvSpPr>
            <p:cNvPr id="49188" name="Rectangle 1060"/>
            <p:cNvSpPr>
              <a:spLocks noChangeArrowheads="1"/>
            </p:cNvSpPr>
            <p:nvPr/>
          </p:nvSpPr>
          <p:spPr bwMode="auto">
            <a:xfrm>
              <a:off x="4176" y="2304"/>
              <a:ext cx="432" cy="480"/>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49189" name="Line 1061"/>
            <p:cNvSpPr>
              <a:spLocks noChangeShapeType="1"/>
            </p:cNvSpPr>
            <p:nvPr/>
          </p:nvSpPr>
          <p:spPr bwMode="auto">
            <a:xfrm>
              <a:off x="4176" y="2304"/>
              <a:ext cx="0" cy="432"/>
            </a:xfrm>
            <a:prstGeom prst="line">
              <a:avLst/>
            </a:prstGeom>
            <a:noFill/>
            <a:ln w="12700">
              <a:solidFill>
                <a:schemeClr val="tx1"/>
              </a:solidFill>
              <a:round/>
              <a:headEnd/>
              <a:tailEnd/>
            </a:ln>
            <a:effectLst/>
          </p:spPr>
          <p:txBody>
            <a:bodyPr wrap="none" anchor="ctr">
              <a:spAutoFit/>
            </a:bodyPr>
            <a:lstStyle/>
            <a:p>
              <a:endParaRPr lang="en-US"/>
            </a:p>
          </p:txBody>
        </p:sp>
      </p:grpSp>
      <p:sp>
        <p:nvSpPr>
          <p:cNvPr id="49191" name="Text Box 1063"/>
          <p:cNvSpPr txBox="1">
            <a:spLocks noChangeArrowheads="1"/>
          </p:cNvSpPr>
          <p:nvPr/>
        </p:nvSpPr>
        <p:spPr bwMode="auto">
          <a:xfrm>
            <a:off x="6096000" y="4427538"/>
            <a:ext cx="1828800" cy="823912"/>
          </a:xfrm>
          <a:prstGeom prst="rect">
            <a:avLst/>
          </a:prstGeom>
          <a:solidFill>
            <a:schemeClr val="bg1"/>
          </a:solidFill>
          <a:ln w="12700">
            <a:noFill/>
            <a:miter lim="800000"/>
            <a:headEnd/>
            <a:tailEnd/>
          </a:ln>
          <a:effectLst/>
        </p:spPr>
        <p:txBody>
          <a:bodyPr anchor="ctr">
            <a:spAutoFit/>
          </a:bodyPr>
          <a:lstStyle/>
          <a:p>
            <a:pPr algn="ctr"/>
            <a:r>
              <a:rPr lang="en-GB"/>
              <a:t>Too few keys!</a:t>
            </a:r>
          </a:p>
          <a:p>
            <a:pPr algn="ctr"/>
            <a:endParaRPr lang="en-GB" sz="2800" i="1">
              <a:effectLst>
                <a:outerShdw blurRad="38100" dist="38100" dir="2700000" algn="tl">
                  <a:srgbClr val="C0C0C0"/>
                </a:outerShdw>
              </a:effectLst>
            </a:endParaRPr>
          </a:p>
        </p:txBody>
      </p:sp>
      <p:grpSp>
        <p:nvGrpSpPr>
          <p:cNvPr id="49201" name="Group 1073"/>
          <p:cNvGrpSpPr>
            <a:grpSpLocks/>
          </p:cNvGrpSpPr>
          <p:nvPr/>
        </p:nvGrpSpPr>
        <p:grpSpPr bwMode="auto">
          <a:xfrm>
            <a:off x="4419600" y="2133600"/>
            <a:ext cx="2286000" cy="2286000"/>
            <a:chOff x="2784" y="1344"/>
            <a:chExt cx="1440" cy="1440"/>
          </a:xfrm>
        </p:grpSpPr>
        <p:grpSp>
          <p:nvGrpSpPr>
            <p:cNvPr id="49199" name="Group 1071"/>
            <p:cNvGrpSpPr>
              <a:grpSpLocks/>
            </p:cNvGrpSpPr>
            <p:nvPr/>
          </p:nvGrpSpPr>
          <p:grpSpPr bwMode="auto">
            <a:xfrm>
              <a:off x="2784" y="1344"/>
              <a:ext cx="1440" cy="1440"/>
              <a:chOff x="2784" y="1344"/>
              <a:chExt cx="1440" cy="1440"/>
            </a:xfrm>
          </p:grpSpPr>
          <p:sp>
            <p:nvSpPr>
              <p:cNvPr id="49193" name="Line 1065"/>
              <p:cNvSpPr>
                <a:spLocks noChangeShapeType="1"/>
              </p:cNvSpPr>
              <p:nvPr/>
            </p:nvSpPr>
            <p:spPr bwMode="auto">
              <a:xfrm flipV="1">
                <a:off x="2784" y="2016"/>
                <a:ext cx="0" cy="768"/>
              </a:xfrm>
              <a:prstGeom prst="line">
                <a:avLst/>
              </a:prstGeom>
              <a:noFill/>
              <a:ln w="12700">
                <a:solidFill>
                  <a:srgbClr val="FF0000"/>
                </a:solidFill>
                <a:round/>
                <a:headEnd/>
                <a:tailEnd/>
              </a:ln>
              <a:effectLst/>
            </p:spPr>
            <p:txBody>
              <a:bodyPr wrap="none" anchor="ctr">
                <a:spAutoFit/>
              </a:bodyPr>
              <a:lstStyle/>
              <a:p>
                <a:endParaRPr lang="en-US"/>
              </a:p>
            </p:txBody>
          </p:sp>
          <p:sp>
            <p:nvSpPr>
              <p:cNvPr id="49194" name="Line 1066"/>
              <p:cNvSpPr>
                <a:spLocks noChangeShapeType="1"/>
              </p:cNvSpPr>
              <p:nvPr/>
            </p:nvSpPr>
            <p:spPr bwMode="auto">
              <a:xfrm flipV="1">
                <a:off x="2784" y="1872"/>
                <a:ext cx="144" cy="144"/>
              </a:xfrm>
              <a:prstGeom prst="line">
                <a:avLst/>
              </a:prstGeom>
              <a:noFill/>
              <a:ln w="12700">
                <a:solidFill>
                  <a:srgbClr val="FF0000"/>
                </a:solidFill>
                <a:round/>
                <a:headEnd/>
                <a:tailEnd/>
              </a:ln>
              <a:effectLst/>
            </p:spPr>
            <p:txBody>
              <a:bodyPr wrap="none" anchor="ctr">
                <a:spAutoFit/>
              </a:bodyPr>
              <a:lstStyle/>
              <a:p>
                <a:endParaRPr lang="en-US"/>
              </a:p>
            </p:txBody>
          </p:sp>
          <p:sp>
            <p:nvSpPr>
              <p:cNvPr id="49195" name="Line 1067"/>
              <p:cNvSpPr>
                <a:spLocks noChangeShapeType="1"/>
              </p:cNvSpPr>
              <p:nvPr/>
            </p:nvSpPr>
            <p:spPr bwMode="auto">
              <a:xfrm flipV="1">
                <a:off x="2928" y="1344"/>
                <a:ext cx="48" cy="528"/>
              </a:xfrm>
              <a:prstGeom prst="line">
                <a:avLst/>
              </a:prstGeom>
              <a:noFill/>
              <a:ln w="12700">
                <a:solidFill>
                  <a:srgbClr val="FF0000"/>
                </a:solidFill>
                <a:round/>
                <a:headEnd/>
                <a:tailEnd/>
              </a:ln>
              <a:effectLst/>
            </p:spPr>
            <p:txBody>
              <a:bodyPr wrap="none" anchor="ctr">
                <a:spAutoFit/>
              </a:bodyPr>
              <a:lstStyle/>
              <a:p>
                <a:endParaRPr lang="en-US"/>
              </a:p>
            </p:txBody>
          </p:sp>
          <p:sp>
            <p:nvSpPr>
              <p:cNvPr id="49196" name="Line 1068"/>
              <p:cNvSpPr>
                <a:spLocks noChangeShapeType="1"/>
              </p:cNvSpPr>
              <p:nvPr/>
            </p:nvSpPr>
            <p:spPr bwMode="auto">
              <a:xfrm>
                <a:off x="2976" y="1344"/>
                <a:ext cx="1248" cy="0"/>
              </a:xfrm>
              <a:prstGeom prst="line">
                <a:avLst/>
              </a:prstGeom>
              <a:noFill/>
              <a:ln w="12700">
                <a:solidFill>
                  <a:srgbClr val="FF0000"/>
                </a:solidFill>
                <a:round/>
                <a:headEnd/>
                <a:tailEnd/>
              </a:ln>
              <a:effectLst/>
            </p:spPr>
            <p:txBody>
              <a:bodyPr anchor="ctr">
                <a:spAutoFit/>
              </a:bodyPr>
              <a:lstStyle/>
              <a:p>
                <a:endParaRPr lang="en-US"/>
              </a:p>
            </p:txBody>
          </p:sp>
          <p:sp>
            <p:nvSpPr>
              <p:cNvPr id="49197" name="Line 1069"/>
              <p:cNvSpPr>
                <a:spLocks noChangeShapeType="1"/>
              </p:cNvSpPr>
              <p:nvPr/>
            </p:nvSpPr>
            <p:spPr bwMode="auto">
              <a:xfrm>
                <a:off x="2784" y="2784"/>
                <a:ext cx="1440" cy="0"/>
              </a:xfrm>
              <a:prstGeom prst="line">
                <a:avLst/>
              </a:prstGeom>
              <a:noFill/>
              <a:ln w="12700">
                <a:solidFill>
                  <a:srgbClr val="FF0000"/>
                </a:solidFill>
                <a:round/>
                <a:headEnd/>
                <a:tailEnd/>
              </a:ln>
              <a:effectLst/>
            </p:spPr>
            <p:txBody>
              <a:bodyPr wrap="none" anchor="ctr">
                <a:spAutoFit/>
              </a:bodyPr>
              <a:lstStyle/>
              <a:p>
                <a:endParaRPr lang="en-US"/>
              </a:p>
            </p:txBody>
          </p:sp>
          <p:sp>
            <p:nvSpPr>
              <p:cNvPr id="49198" name="Line 1070"/>
              <p:cNvSpPr>
                <a:spLocks noChangeShapeType="1"/>
              </p:cNvSpPr>
              <p:nvPr/>
            </p:nvSpPr>
            <p:spPr bwMode="auto">
              <a:xfrm flipV="1">
                <a:off x="4224" y="1344"/>
                <a:ext cx="0" cy="1440"/>
              </a:xfrm>
              <a:prstGeom prst="line">
                <a:avLst/>
              </a:prstGeom>
              <a:noFill/>
              <a:ln w="12700">
                <a:solidFill>
                  <a:srgbClr val="FF0000"/>
                </a:solidFill>
                <a:round/>
                <a:headEnd/>
                <a:tailEnd/>
              </a:ln>
              <a:effectLst/>
            </p:spPr>
            <p:txBody>
              <a:bodyPr wrap="none" anchor="ctr">
                <a:spAutoFit/>
              </a:bodyPr>
              <a:lstStyle/>
              <a:p>
                <a:endParaRPr lang="en-US"/>
              </a:p>
            </p:txBody>
          </p:sp>
        </p:grpSp>
        <p:sp>
          <p:nvSpPr>
            <p:cNvPr id="49200" name="Text Box 1072"/>
            <p:cNvSpPr txBox="1">
              <a:spLocks noChangeArrowheads="1"/>
            </p:cNvSpPr>
            <p:nvPr/>
          </p:nvSpPr>
          <p:spPr bwMode="auto">
            <a:xfrm>
              <a:off x="2784" y="1968"/>
              <a:ext cx="1422" cy="250"/>
            </a:xfrm>
            <a:prstGeom prst="rect">
              <a:avLst/>
            </a:prstGeom>
            <a:noFill/>
            <a:ln w="12700">
              <a:noFill/>
              <a:miter lim="800000"/>
              <a:headEnd/>
              <a:tailEnd/>
            </a:ln>
            <a:effectLst/>
          </p:spPr>
          <p:txBody>
            <a:bodyPr wrap="none" anchor="ctr">
              <a:spAutoFit/>
            </a:bodyPr>
            <a:lstStyle/>
            <a:p>
              <a:pPr algn="ctr"/>
              <a:r>
                <a:rPr lang="en-GB"/>
                <a:t>Join back together</a:t>
              </a:r>
              <a:endParaRPr lang="en-GB" sz="2800" i="1">
                <a:effectLst>
                  <a:outerShdw blurRad="38100" dist="38100" dir="2700000" algn="tl">
                    <a:srgbClr val="C0C0C0"/>
                  </a:outerShdw>
                </a:effectLst>
              </a:endParaRPr>
            </a:p>
          </p:txBody>
        </p:sp>
      </p:grpSp>
      <p:sp>
        <p:nvSpPr>
          <p:cNvPr id="49202" name="Text Box 1074"/>
          <p:cNvSpPr txBox="1">
            <a:spLocks noChangeArrowheads="1"/>
          </p:cNvSpPr>
          <p:nvPr/>
        </p:nvSpPr>
        <p:spPr bwMode="auto">
          <a:xfrm>
            <a:off x="5265738" y="5865813"/>
            <a:ext cx="3367087" cy="304800"/>
          </a:xfrm>
          <a:prstGeom prst="rect">
            <a:avLst/>
          </a:prstGeom>
          <a:noFill/>
          <a:ln w="12700">
            <a:noFill/>
            <a:miter lim="800000"/>
            <a:headEnd/>
            <a:tailEnd/>
          </a:ln>
          <a:effectLst/>
        </p:spPr>
        <p:txBody>
          <a:bodyPr wrap="none" anchor="ctr">
            <a:spAutoFit/>
          </a:bodyPr>
          <a:lstStyle/>
          <a:p>
            <a:pPr algn="ctr"/>
            <a:r>
              <a:rPr lang="en-GB" sz="1400" i="1"/>
              <a:t>Note when printed: this slide is animated</a:t>
            </a:r>
            <a:endParaRPr lang="en-GB" sz="2800" i="1">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91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1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92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91"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ooter Placeholder 2"/>
          <p:cNvSpPr>
            <a:spLocks noGrp="1"/>
          </p:cNvSpPr>
          <p:nvPr>
            <p:ph type="ftr" sz="quarter" idx="10"/>
          </p:nvPr>
        </p:nvSpPr>
        <p:spPr/>
        <p:txBody>
          <a:bodyPr/>
          <a:lstStyle/>
          <a:p>
            <a:r>
              <a:rPr lang="en-US" altLang="en-US"/>
              <a:t>B-Trees</a:t>
            </a:r>
          </a:p>
        </p:txBody>
      </p:sp>
      <p:sp>
        <p:nvSpPr>
          <p:cNvPr id="27" name="Slide Number Placeholder 3"/>
          <p:cNvSpPr>
            <a:spLocks noGrp="1"/>
          </p:cNvSpPr>
          <p:nvPr>
            <p:ph type="sldNum" sz="quarter" idx="11"/>
          </p:nvPr>
        </p:nvSpPr>
        <p:spPr/>
        <p:txBody>
          <a:bodyPr/>
          <a:lstStyle/>
          <a:p>
            <a:fld id="{971A39A8-3362-43BE-98F1-5A98FA35802E}" type="slidenum">
              <a:rPr lang="en-US" altLang="en-US"/>
              <a:pPr/>
              <a:t>17</a:t>
            </a:fld>
            <a:endParaRPr lang="en-US" altLang="en-US"/>
          </a:p>
        </p:txBody>
      </p:sp>
      <p:sp>
        <p:nvSpPr>
          <p:cNvPr id="50178" name="Rectangle 1026"/>
          <p:cNvSpPr>
            <a:spLocks noGrp="1" noChangeArrowheads="1"/>
          </p:cNvSpPr>
          <p:nvPr>
            <p:ph type="title"/>
          </p:nvPr>
        </p:nvSpPr>
        <p:spPr>
          <a:ln/>
        </p:spPr>
        <p:txBody>
          <a:bodyPr/>
          <a:lstStyle/>
          <a:p>
            <a:r>
              <a:rPr lang="en-GB"/>
              <a:t>Type #4: Too few keys in node and its siblings</a:t>
            </a:r>
          </a:p>
        </p:txBody>
      </p:sp>
      <p:grpSp>
        <p:nvGrpSpPr>
          <p:cNvPr id="50207" name="Group 1055"/>
          <p:cNvGrpSpPr>
            <a:grpSpLocks/>
          </p:cNvGrpSpPr>
          <p:nvPr/>
        </p:nvGrpSpPr>
        <p:grpSpPr bwMode="auto">
          <a:xfrm>
            <a:off x="1600200" y="2209800"/>
            <a:ext cx="5486400" cy="2133600"/>
            <a:chOff x="1008" y="1392"/>
            <a:chExt cx="3456" cy="1344"/>
          </a:xfrm>
        </p:grpSpPr>
        <p:grpSp>
          <p:nvGrpSpPr>
            <p:cNvPr id="50206" name="Group 1054"/>
            <p:cNvGrpSpPr>
              <a:grpSpLocks/>
            </p:cNvGrpSpPr>
            <p:nvPr/>
          </p:nvGrpSpPr>
          <p:grpSpPr bwMode="auto">
            <a:xfrm>
              <a:off x="2160" y="1392"/>
              <a:ext cx="816" cy="432"/>
              <a:chOff x="2160" y="1392"/>
              <a:chExt cx="816" cy="432"/>
            </a:xfrm>
          </p:grpSpPr>
          <p:sp>
            <p:nvSpPr>
              <p:cNvPr id="50181" name="Rectangle 1029"/>
              <p:cNvSpPr>
                <a:spLocks noChangeArrowheads="1"/>
              </p:cNvSpPr>
              <p:nvPr/>
            </p:nvSpPr>
            <p:spPr bwMode="auto">
              <a:xfrm>
                <a:off x="2160" y="1392"/>
                <a:ext cx="816"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50182" name="Rectangle 1030"/>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rPr>
                  <a:t>12</a:t>
                </a:r>
              </a:p>
            </p:txBody>
          </p:sp>
          <p:sp>
            <p:nvSpPr>
              <p:cNvPr id="50183" name="Rectangle 1031"/>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rPr>
                  <a:t>29</a:t>
                </a:r>
              </a:p>
            </p:txBody>
          </p:sp>
        </p:grpSp>
        <p:grpSp>
          <p:nvGrpSpPr>
            <p:cNvPr id="50185" name="Group 1033"/>
            <p:cNvGrpSpPr>
              <a:grpSpLocks/>
            </p:cNvGrpSpPr>
            <p:nvPr/>
          </p:nvGrpSpPr>
          <p:grpSpPr bwMode="auto">
            <a:xfrm>
              <a:off x="1008" y="2304"/>
              <a:ext cx="816" cy="432"/>
              <a:chOff x="1008" y="2304"/>
              <a:chExt cx="816" cy="432"/>
            </a:xfrm>
          </p:grpSpPr>
          <p:sp>
            <p:nvSpPr>
              <p:cNvPr id="50186" name="Rectangle 1034"/>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50187" name="Rectangle 1035"/>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rPr>
                  <a:t>7</a:t>
                </a:r>
              </a:p>
            </p:txBody>
          </p:sp>
          <p:sp>
            <p:nvSpPr>
              <p:cNvPr id="50188" name="Rectangle 1036"/>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rPr>
                  <a:t>9</a:t>
                </a:r>
              </a:p>
            </p:txBody>
          </p:sp>
        </p:grpSp>
        <p:grpSp>
          <p:nvGrpSpPr>
            <p:cNvPr id="50189" name="Group 1037"/>
            <p:cNvGrpSpPr>
              <a:grpSpLocks/>
            </p:cNvGrpSpPr>
            <p:nvPr/>
          </p:nvGrpSpPr>
          <p:grpSpPr bwMode="auto">
            <a:xfrm>
              <a:off x="1920" y="2304"/>
              <a:ext cx="816" cy="432"/>
              <a:chOff x="2160" y="2304"/>
              <a:chExt cx="816" cy="432"/>
            </a:xfrm>
          </p:grpSpPr>
          <p:sp>
            <p:nvSpPr>
              <p:cNvPr id="50190" name="Rectangle 1038"/>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50191" name="Rectangle 1039"/>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rPr>
                  <a:t>15</a:t>
                </a:r>
              </a:p>
            </p:txBody>
          </p:sp>
          <p:sp>
            <p:nvSpPr>
              <p:cNvPr id="50192" name="Rectangle 1040"/>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rPr>
                  <a:t>22</a:t>
                </a:r>
              </a:p>
            </p:txBody>
          </p:sp>
        </p:grpSp>
        <p:sp>
          <p:nvSpPr>
            <p:cNvPr id="50197" name="Line 1045"/>
            <p:cNvSpPr>
              <a:spLocks noChangeShapeType="1"/>
            </p:cNvSpPr>
            <p:nvPr/>
          </p:nvSpPr>
          <p:spPr bwMode="auto">
            <a:xfrm flipH="1">
              <a:off x="1824" y="1824"/>
              <a:ext cx="336" cy="480"/>
            </a:xfrm>
            <a:prstGeom prst="line">
              <a:avLst/>
            </a:prstGeom>
            <a:noFill/>
            <a:ln w="12700">
              <a:solidFill>
                <a:schemeClr val="tx1"/>
              </a:solidFill>
              <a:round/>
              <a:headEnd/>
              <a:tailEnd/>
            </a:ln>
            <a:effectLst/>
          </p:spPr>
          <p:txBody>
            <a:bodyPr wrap="none" anchor="ctr"/>
            <a:lstStyle/>
            <a:p>
              <a:endParaRPr lang="en-US"/>
            </a:p>
          </p:txBody>
        </p:sp>
        <p:sp>
          <p:nvSpPr>
            <p:cNvPr id="50198" name="Line 1046"/>
            <p:cNvSpPr>
              <a:spLocks noChangeShapeType="1"/>
            </p:cNvSpPr>
            <p:nvPr/>
          </p:nvSpPr>
          <p:spPr bwMode="auto">
            <a:xfrm flipH="1">
              <a:off x="2448" y="1824"/>
              <a:ext cx="96" cy="480"/>
            </a:xfrm>
            <a:prstGeom prst="line">
              <a:avLst/>
            </a:prstGeom>
            <a:noFill/>
            <a:ln w="12700">
              <a:solidFill>
                <a:schemeClr val="tx1"/>
              </a:solidFill>
              <a:round/>
              <a:headEnd/>
              <a:tailEnd/>
            </a:ln>
            <a:effectLst/>
          </p:spPr>
          <p:txBody>
            <a:bodyPr wrap="none" anchor="ctr"/>
            <a:lstStyle/>
            <a:p>
              <a:endParaRPr lang="en-US"/>
            </a:p>
          </p:txBody>
        </p:sp>
        <p:sp>
          <p:nvSpPr>
            <p:cNvPr id="50200" name="Line 1048"/>
            <p:cNvSpPr>
              <a:spLocks noChangeShapeType="1"/>
            </p:cNvSpPr>
            <p:nvPr/>
          </p:nvSpPr>
          <p:spPr bwMode="auto">
            <a:xfrm>
              <a:off x="2976" y="1824"/>
              <a:ext cx="144" cy="480"/>
            </a:xfrm>
            <a:prstGeom prst="line">
              <a:avLst/>
            </a:prstGeom>
            <a:noFill/>
            <a:ln w="12700">
              <a:solidFill>
                <a:schemeClr val="tx1"/>
              </a:solidFill>
              <a:round/>
              <a:headEnd/>
              <a:tailEnd/>
            </a:ln>
            <a:effectLst/>
          </p:spPr>
          <p:txBody>
            <a:bodyPr wrap="none" anchor="ctr"/>
            <a:lstStyle/>
            <a:p>
              <a:endParaRPr lang="en-US"/>
            </a:p>
          </p:txBody>
        </p:sp>
        <p:grpSp>
          <p:nvGrpSpPr>
            <p:cNvPr id="50205" name="Group 1053"/>
            <p:cNvGrpSpPr>
              <a:grpSpLocks/>
            </p:cNvGrpSpPr>
            <p:nvPr/>
          </p:nvGrpSpPr>
          <p:grpSpPr bwMode="auto">
            <a:xfrm>
              <a:off x="2832" y="2304"/>
              <a:ext cx="1632" cy="432"/>
              <a:chOff x="2832" y="2304"/>
              <a:chExt cx="1632" cy="432"/>
            </a:xfrm>
          </p:grpSpPr>
          <p:sp>
            <p:nvSpPr>
              <p:cNvPr id="50202" name="Rectangle 1050"/>
              <p:cNvSpPr>
                <a:spLocks noChangeArrowheads="1"/>
              </p:cNvSpPr>
              <p:nvPr/>
            </p:nvSpPr>
            <p:spPr bwMode="auto">
              <a:xfrm>
                <a:off x="2832" y="2304"/>
                <a:ext cx="1632"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50195" name="Rectangle 1043"/>
              <p:cNvSpPr>
                <a:spLocks noChangeArrowheads="1"/>
              </p:cNvSpPr>
              <p:nvPr/>
            </p:nvSpPr>
            <p:spPr bwMode="auto">
              <a:xfrm>
                <a:off x="4080"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rPr>
                  <a:t>69</a:t>
                </a:r>
              </a:p>
            </p:txBody>
          </p:sp>
          <p:sp>
            <p:nvSpPr>
              <p:cNvPr id="50184" name="Rectangle 1032"/>
              <p:cNvSpPr>
                <a:spLocks noChangeArrowheads="1"/>
              </p:cNvSpPr>
              <p:nvPr/>
            </p:nvSpPr>
            <p:spPr bwMode="auto">
              <a:xfrm>
                <a:off x="3648"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rPr>
                  <a:t>56</a:t>
                </a:r>
              </a:p>
            </p:txBody>
          </p:sp>
          <p:sp>
            <p:nvSpPr>
              <p:cNvPr id="50203" name="Rectangle 1051"/>
              <p:cNvSpPr>
                <a:spLocks noChangeArrowheads="1"/>
              </p:cNvSpPr>
              <p:nvPr/>
            </p:nvSpPr>
            <p:spPr bwMode="auto">
              <a:xfrm>
                <a:off x="2880"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rPr>
                  <a:t>31</a:t>
                </a:r>
              </a:p>
            </p:txBody>
          </p:sp>
          <p:sp>
            <p:nvSpPr>
              <p:cNvPr id="50204" name="Rectangle 1052"/>
              <p:cNvSpPr>
                <a:spLocks noChangeArrowheads="1"/>
              </p:cNvSpPr>
              <p:nvPr/>
            </p:nvSpPr>
            <p:spPr bwMode="auto">
              <a:xfrm>
                <a:off x="3264"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rPr>
                  <a:t>43</a:t>
                </a:r>
              </a:p>
            </p:txBody>
          </p:sp>
        </p:grpSp>
      </p:grpSp>
      <p:sp>
        <p:nvSpPr>
          <p:cNvPr id="50208" name="Text Box 1056"/>
          <p:cNvSpPr txBox="1">
            <a:spLocks noChangeArrowheads="1"/>
          </p:cNvSpPr>
          <p:nvPr/>
        </p:nvSpPr>
        <p:spPr bwMode="auto">
          <a:xfrm>
            <a:off x="5265738" y="5865813"/>
            <a:ext cx="3367087" cy="304800"/>
          </a:xfrm>
          <a:prstGeom prst="rect">
            <a:avLst/>
          </a:prstGeom>
          <a:noFill/>
          <a:ln w="12700">
            <a:noFill/>
            <a:miter lim="800000"/>
            <a:headEnd/>
            <a:tailEnd/>
          </a:ln>
          <a:effectLst/>
        </p:spPr>
        <p:txBody>
          <a:bodyPr wrap="none" anchor="ctr">
            <a:spAutoFit/>
          </a:bodyPr>
          <a:lstStyle/>
          <a:p>
            <a:pPr algn="ctr"/>
            <a:r>
              <a:rPr lang="en-GB" sz="1400" i="1"/>
              <a:t>Note when printed: this slide is animated</a:t>
            </a:r>
            <a:endParaRPr lang="en-GB" sz="2800" i="1">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Footer Placeholder 2"/>
          <p:cNvSpPr>
            <a:spLocks noGrp="1"/>
          </p:cNvSpPr>
          <p:nvPr>
            <p:ph type="ftr" sz="quarter" idx="10"/>
          </p:nvPr>
        </p:nvSpPr>
        <p:spPr/>
        <p:txBody>
          <a:bodyPr/>
          <a:lstStyle/>
          <a:p>
            <a:r>
              <a:rPr lang="en-US" altLang="en-US"/>
              <a:t>B-Trees</a:t>
            </a:r>
          </a:p>
        </p:txBody>
      </p:sp>
      <p:sp>
        <p:nvSpPr>
          <p:cNvPr id="37" name="Slide Number Placeholder 3"/>
          <p:cNvSpPr>
            <a:spLocks noGrp="1"/>
          </p:cNvSpPr>
          <p:nvPr>
            <p:ph type="sldNum" sz="quarter" idx="11"/>
          </p:nvPr>
        </p:nvSpPr>
        <p:spPr/>
        <p:txBody>
          <a:bodyPr/>
          <a:lstStyle/>
          <a:p>
            <a:fld id="{653A5A38-87D4-4407-9B15-8FCC049CFE58}" type="slidenum">
              <a:rPr lang="en-US" altLang="en-US"/>
              <a:pPr/>
              <a:t>18</a:t>
            </a:fld>
            <a:endParaRPr lang="en-US" altLang="en-US"/>
          </a:p>
        </p:txBody>
      </p:sp>
      <p:sp>
        <p:nvSpPr>
          <p:cNvPr id="51202" name="Rectangle 2"/>
          <p:cNvSpPr>
            <a:spLocks noGrp="1" noChangeArrowheads="1"/>
          </p:cNvSpPr>
          <p:nvPr>
            <p:ph type="title"/>
          </p:nvPr>
        </p:nvSpPr>
        <p:spPr>
          <a:ln/>
        </p:spPr>
        <p:txBody>
          <a:bodyPr/>
          <a:lstStyle/>
          <a:p>
            <a:r>
              <a:rPr lang="en-GB"/>
              <a:t>Type #3: Enough siblings</a:t>
            </a:r>
          </a:p>
        </p:txBody>
      </p:sp>
      <p:grpSp>
        <p:nvGrpSpPr>
          <p:cNvPr id="51203" name="Group 3"/>
          <p:cNvGrpSpPr>
            <a:grpSpLocks/>
          </p:cNvGrpSpPr>
          <p:nvPr/>
        </p:nvGrpSpPr>
        <p:grpSpPr bwMode="auto">
          <a:xfrm>
            <a:off x="1600200" y="2209800"/>
            <a:ext cx="5486400" cy="2133600"/>
            <a:chOff x="1008" y="1392"/>
            <a:chExt cx="3456" cy="1344"/>
          </a:xfrm>
        </p:grpSpPr>
        <p:grpSp>
          <p:nvGrpSpPr>
            <p:cNvPr id="51204" name="Group 4"/>
            <p:cNvGrpSpPr>
              <a:grpSpLocks/>
            </p:cNvGrpSpPr>
            <p:nvPr/>
          </p:nvGrpSpPr>
          <p:grpSpPr bwMode="auto">
            <a:xfrm>
              <a:off x="2160" y="1392"/>
              <a:ext cx="816" cy="432"/>
              <a:chOff x="2160" y="1392"/>
              <a:chExt cx="816" cy="432"/>
            </a:xfrm>
          </p:grpSpPr>
          <p:sp>
            <p:nvSpPr>
              <p:cNvPr id="51205" name="Rectangle 5"/>
              <p:cNvSpPr>
                <a:spLocks noChangeArrowheads="1"/>
              </p:cNvSpPr>
              <p:nvPr/>
            </p:nvSpPr>
            <p:spPr bwMode="auto">
              <a:xfrm>
                <a:off x="2160" y="1392"/>
                <a:ext cx="816"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51206" name="Rectangle 6"/>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rPr>
                  <a:t>12</a:t>
                </a:r>
              </a:p>
            </p:txBody>
          </p:sp>
          <p:sp>
            <p:nvSpPr>
              <p:cNvPr id="51207" name="Rectangle 7"/>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rPr>
                  <a:t>29</a:t>
                </a:r>
              </a:p>
            </p:txBody>
          </p:sp>
        </p:grpSp>
        <p:grpSp>
          <p:nvGrpSpPr>
            <p:cNvPr id="51208" name="Group 8"/>
            <p:cNvGrpSpPr>
              <a:grpSpLocks/>
            </p:cNvGrpSpPr>
            <p:nvPr/>
          </p:nvGrpSpPr>
          <p:grpSpPr bwMode="auto">
            <a:xfrm>
              <a:off x="1008" y="2304"/>
              <a:ext cx="816" cy="432"/>
              <a:chOff x="1008" y="2304"/>
              <a:chExt cx="816" cy="432"/>
            </a:xfrm>
          </p:grpSpPr>
          <p:sp>
            <p:nvSpPr>
              <p:cNvPr id="51209" name="Rectangle 9"/>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51210" name="Rectangle 10"/>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rPr>
                  <a:t>7</a:t>
                </a:r>
              </a:p>
            </p:txBody>
          </p:sp>
          <p:sp>
            <p:nvSpPr>
              <p:cNvPr id="51211" name="Rectangle 11"/>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rPr>
                  <a:t>9</a:t>
                </a:r>
              </a:p>
            </p:txBody>
          </p:sp>
        </p:grpSp>
        <p:grpSp>
          <p:nvGrpSpPr>
            <p:cNvPr id="51212" name="Group 12"/>
            <p:cNvGrpSpPr>
              <a:grpSpLocks/>
            </p:cNvGrpSpPr>
            <p:nvPr/>
          </p:nvGrpSpPr>
          <p:grpSpPr bwMode="auto">
            <a:xfrm>
              <a:off x="1920" y="2304"/>
              <a:ext cx="816" cy="432"/>
              <a:chOff x="2160" y="2304"/>
              <a:chExt cx="816" cy="432"/>
            </a:xfrm>
          </p:grpSpPr>
          <p:sp>
            <p:nvSpPr>
              <p:cNvPr id="51213" name="Rectangle 13"/>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51214" name="Rectangle 14"/>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rPr>
                  <a:t>15</a:t>
                </a:r>
              </a:p>
            </p:txBody>
          </p:sp>
          <p:sp>
            <p:nvSpPr>
              <p:cNvPr id="51215" name="Rectangle 15"/>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rPr>
                  <a:t>22</a:t>
                </a:r>
              </a:p>
            </p:txBody>
          </p:sp>
        </p:grpSp>
        <p:sp>
          <p:nvSpPr>
            <p:cNvPr id="51216" name="Line 16"/>
            <p:cNvSpPr>
              <a:spLocks noChangeShapeType="1"/>
            </p:cNvSpPr>
            <p:nvPr/>
          </p:nvSpPr>
          <p:spPr bwMode="auto">
            <a:xfrm flipH="1">
              <a:off x="1824" y="1824"/>
              <a:ext cx="336" cy="480"/>
            </a:xfrm>
            <a:prstGeom prst="line">
              <a:avLst/>
            </a:prstGeom>
            <a:noFill/>
            <a:ln w="12700">
              <a:solidFill>
                <a:schemeClr val="tx1"/>
              </a:solidFill>
              <a:round/>
              <a:headEnd/>
              <a:tailEnd/>
            </a:ln>
            <a:effectLst/>
          </p:spPr>
          <p:txBody>
            <a:bodyPr wrap="none" anchor="ctr"/>
            <a:lstStyle/>
            <a:p>
              <a:endParaRPr lang="en-US"/>
            </a:p>
          </p:txBody>
        </p:sp>
        <p:sp>
          <p:nvSpPr>
            <p:cNvPr id="51217" name="Line 17"/>
            <p:cNvSpPr>
              <a:spLocks noChangeShapeType="1"/>
            </p:cNvSpPr>
            <p:nvPr/>
          </p:nvSpPr>
          <p:spPr bwMode="auto">
            <a:xfrm flipH="1">
              <a:off x="2448" y="1824"/>
              <a:ext cx="96" cy="480"/>
            </a:xfrm>
            <a:prstGeom prst="line">
              <a:avLst/>
            </a:prstGeom>
            <a:noFill/>
            <a:ln w="12700">
              <a:solidFill>
                <a:schemeClr val="tx1"/>
              </a:solidFill>
              <a:round/>
              <a:headEnd/>
              <a:tailEnd/>
            </a:ln>
            <a:effectLst/>
          </p:spPr>
          <p:txBody>
            <a:bodyPr wrap="none" anchor="ctr"/>
            <a:lstStyle/>
            <a:p>
              <a:endParaRPr lang="en-US"/>
            </a:p>
          </p:txBody>
        </p:sp>
        <p:sp>
          <p:nvSpPr>
            <p:cNvPr id="51218" name="Line 18"/>
            <p:cNvSpPr>
              <a:spLocks noChangeShapeType="1"/>
            </p:cNvSpPr>
            <p:nvPr/>
          </p:nvSpPr>
          <p:spPr bwMode="auto">
            <a:xfrm>
              <a:off x="2976" y="1824"/>
              <a:ext cx="144" cy="480"/>
            </a:xfrm>
            <a:prstGeom prst="line">
              <a:avLst/>
            </a:prstGeom>
            <a:noFill/>
            <a:ln w="12700">
              <a:solidFill>
                <a:schemeClr val="tx1"/>
              </a:solidFill>
              <a:round/>
              <a:headEnd/>
              <a:tailEnd/>
            </a:ln>
            <a:effectLst/>
          </p:spPr>
          <p:txBody>
            <a:bodyPr wrap="none" anchor="ctr"/>
            <a:lstStyle/>
            <a:p>
              <a:endParaRPr lang="en-US"/>
            </a:p>
          </p:txBody>
        </p:sp>
        <p:grpSp>
          <p:nvGrpSpPr>
            <p:cNvPr id="51219" name="Group 19"/>
            <p:cNvGrpSpPr>
              <a:grpSpLocks/>
            </p:cNvGrpSpPr>
            <p:nvPr/>
          </p:nvGrpSpPr>
          <p:grpSpPr bwMode="auto">
            <a:xfrm>
              <a:off x="2832" y="2304"/>
              <a:ext cx="1632" cy="432"/>
              <a:chOff x="2832" y="2304"/>
              <a:chExt cx="1632" cy="432"/>
            </a:xfrm>
          </p:grpSpPr>
          <p:sp>
            <p:nvSpPr>
              <p:cNvPr id="51220" name="Rectangle 20"/>
              <p:cNvSpPr>
                <a:spLocks noChangeArrowheads="1"/>
              </p:cNvSpPr>
              <p:nvPr/>
            </p:nvSpPr>
            <p:spPr bwMode="auto">
              <a:xfrm>
                <a:off x="2832" y="2304"/>
                <a:ext cx="1632"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51221" name="Rectangle 21"/>
              <p:cNvSpPr>
                <a:spLocks noChangeArrowheads="1"/>
              </p:cNvSpPr>
              <p:nvPr/>
            </p:nvSpPr>
            <p:spPr bwMode="auto">
              <a:xfrm>
                <a:off x="4080"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rPr>
                  <a:t>69</a:t>
                </a:r>
              </a:p>
            </p:txBody>
          </p:sp>
          <p:sp>
            <p:nvSpPr>
              <p:cNvPr id="51222" name="Rectangle 22"/>
              <p:cNvSpPr>
                <a:spLocks noChangeArrowheads="1"/>
              </p:cNvSpPr>
              <p:nvPr/>
            </p:nvSpPr>
            <p:spPr bwMode="auto">
              <a:xfrm>
                <a:off x="3648"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rPr>
                  <a:t>56</a:t>
                </a:r>
              </a:p>
            </p:txBody>
          </p:sp>
          <p:sp>
            <p:nvSpPr>
              <p:cNvPr id="51223" name="Rectangle 23"/>
              <p:cNvSpPr>
                <a:spLocks noChangeArrowheads="1"/>
              </p:cNvSpPr>
              <p:nvPr/>
            </p:nvSpPr>
            <p:spPr bwMode="auto">
              <a:xfrm>
                <a:off x="2880"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rPr>
                  <a:t>31</a:t>
                </a:r>
              </a:p>
            </p:txBody>
          </p:sp>
          <p:sp>
            <p:nvSpPr>
              <p:cNvPr id="51224" name="Rectangle 24"/>
              <p:cNvSpPr>
                <a:spLocks noChangeArrowheads="1"/>
              </p:cNvSpPr>
              <p:nvPr/>
            </p:nvSpPr>
            <p:spPr bwMode="auto">
              <a:xfrm>
                <a:off x="3264"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rPr>
                  <a:t>43</a:t>
                </a:r>
              </a:p>
            </p:txBody>
          </p:sp>
        </p:grpSp>
      </p:grpSp>
      <p:sp>
        <p:nvSpPr>
          <p:cNvPr id="51225" name="Text Box 25"/>
          <p:cNvSpPr txBox="1">
            <a:spLocks noChangeArrowheads="1"/>
          </p:cNvSpPr>
          <p:nvPr/>
        </p:nvSpPr>
        <p:spPr bwMode="auto">
          <a:xfrm>
            <a:off x="3571875" y="4937125"/>
            <a:ext cx="1271588" cy="396875"/>
          </a:xfrm>
          <a:prstGeom prst="rect">
            <a:avLst/>
          </a:prstGeom>
          <a:noFill/>
          <a:ln w="12700">
            <a:noFill/>
            <a:miter lim="800000"/>
            <a:headEnd/>
            <a:tailEnd/>
          </a:ln>
          <a:effectLst/>
        </p:spPr>
        <p:txBody>
          <a:bodyPr wrap="none" anchor="ctr">
            <a:spAutoFit/>
          </a:bodyPr>
          <a:lstStyle/>
          <a:p>
            <a:pPr algn="ctr"/>
            <a:r>
              <a:rPr lang="en-GB"/>
              <a:t>Delete 22</a:t>
            </a:r>
            <a:endParaRPr lang="en-GB" sz="2800" i="1">
              <a:effectLst>
                <a:outerShdw blurRad="38100" dist="38100" dir="2700000" algn="tl">
                  <a:srgbClr val="C0C0C0"/>
                </a:outerShdw>
              </a:effectLst>
            </a:endParaRPr>
          </a:p>
        </p:txBody>
      </p:sp>
      <p:grpSp>
        <p:nvGrpSpPr>
          <p:cNvPr id="51230" name="Group 30"/>
          <p:cNvGrpSpPr>
            <a:grpSpLocks/>
          </p:cNvGrpSpPr>
          <p:nvPr/>
        </p:nvGrpSpPr>
        <p:grpSpPr bwMode="auto">
          <a:xfrm>
            <a:off x="3657600" y="3733800"/>
            <a:ext cx="1143000" cy="1524000"/>
            <a:chOff x="2304" y="2352"/>
            <a:chExt cx="720" cy="960"/>
          </a:xfrm>
        </p:grpSpPr>
        <p:sp>
          <p:nvSpPr>
            <p:cNvPr id="51226" name="Line 26"/>
            <p:cNvSpPr>
              <a:spLocks noChangeShapeType="1"/>
            </p:cNvSpPr>
            <p:nvPr/>
          </p:nvSpPr>
          <p:spPr bwMode="auto">
            <a:xfrm flipH="1" flipV="1">
              <a:off x="2592" y="2784"/>
              <a:ext cx="48" cy="336"/>
            </a:xfrm>
            <a:prstGeom prst="line">
              <a:avLst/>
            </a:prstGeom>
            <a:noFill/>
            <a:ln w="12700">
              <a:solidFill>
                <a:schemeClr val="tx1"/>
              </a:solidFill>
              <a:round/>
              <a:headEnd/>
              <a:tailEnd type="triangle" w="med" len="med"/>
            </a:ln>
            <a:effectLst/>
          </p:spPr>
          <p:txBody>
            <a:bodyPr wrap="none" anchor="ctr">
              <a:spAutoFit/>
            </a:bodyPr>
            <a:lstStyle/>
            <a:p>
              <a:endParaRPr lang="en-US"/>
            </a:p>
          </p:txBody>
        </p:sp>
        <p:sp>
          <p:nvSpPr>
            <p:cNvPr id="51227" name="Rectangle 27"/>
            <p:cNvSpPr>
              <a:spLocks noChangeArrowheads="1"/>
            </p:cNvSpPr>
            <p:nvPr/>
          </p:nvSpPr>
          <p:spPr bwMode="auto">
            <a:xfrm>
              <a:off x="2352" y="2352"/>
              <a:ext cx="336" cy="336"/>
            </a:xfrm>
            <a:prstGeom prst="rect">
              <a:avLst/>
            </a:prstGeom>
            <a:solidFill>
              <a:schemeClr val="accent1"/>
            </a:solidFill>
            <a:ln w="12700">
              <a:solidFill>
                <a:schemeClr val="accent1"/>
              </a:solidFill>
              <a:miter lim="800000"/>
              <a:headEnd/>
              <a:tailEnd/>
            </a:ln>
            <a:effectLst/>
          </p:spPr>
          <p:txBody>
            <a:bodyPr wrap="none" anchor="ctr">
              <a:spAutoFit/>
            </a:bodyPr>
            <a:lstStyle/>
            <a:p>
              <a:endParaRPr lang="en-US"/>
            </a:p>
          </p:txBody>
        </p:sp>
        <p:sp>
          <p:nvSpPr>
            <p:cNvPr id="51229" name="Rectangle 29"/>
            <p:cNvSpPr>
              <a:spLocks noChangeArrowheads="1"/>
            </p:cNvSpPr>
            <p:nvPr/>
          </p:nvSpPr>
          <p:spPr bwMode="auto">
            <a:xfrm>
              <a:off x="2304" y="2784"/>
              <a:ext cx="720" cy="528"/>
            </a:xfrm>
            <a:prstGeom prst="rect">
              <a:avLst/>
            </a:prstGeom>
            <a:solidFill>
              <a:schemeClr val="bg1"/>
            </a:solidFill>
            <a:ln w="12700">
              <a:solidFill>
                <a:schemeClr val="bg1"/>
              </a:solidFill>
              <a:miter lim="800000"/>
              <a:headEnd/>
              <a:tailEnd/>
            </a:ln>
            <a:effectLst/>
          </p:spPr>
          <p:txBody>
            <a:bodyPr wrap="none" anchor="ctr">
              <a:spAutoFit/>
            </a:bodyPr>
            <a:lstStyle/>
            <a:p>
              <a:endParaRPr lang="en-US"/>
            </a:p>
          </p:txBody>
        </p:sp>
      </p:grpSp>
      <p:grpSp>
        <p:nvGrpSpPr>
          <p:cNvPr id="51236" name="Group 36"/>
          <p:cNvGrpSpPr>
            <a:grpSpLocks/>
          </p:cNvGrpSpPr>
          <p:nvPr/>
        </p:nvGrpSpPr>
        <p:grpSpPr bwMode="auto">
          <a:xfrm>
            <a:off x="4114800" y="2819400"/>
            <a:ext cx="3605213" cy="762000"/>
            <a:chOff x="2592" y="1776"/>
            <a:chExt cx="2271" cy="480"/>
          </a:xfrm>
        </p:grpSpPr>
        <p:grpSp>
          <p:nvGrpSpPr>
            <p:cNvPr id="51234" name="Group 34"/>
            <p:cNvGrpSpPr>
              <a:grpSpLocks/>
            </p:cNvGrpSpPr>
            <p:nvPr/>
          </p:nvGrpSpPr>
          <p:grpSpPr bwMode="auto">
            <a:xfrm>
              <a:off x="2592" y="1872"/>
              <a:ext cx="384" cy="384"/>
              <a:chOff x="2592" y="1872"/>
              <a:chExt cx="384" cy="384"/>
            </a:xfrm>
          </p:grpSpPr>
          <p:sp>
            <p:nvSpPr>
              <p:cNvPr id="51232" name="Line 32"/>
              <p:cNvSpPr>
                <a:spLocks noChangeShapeType="1"/>
              </p:cNvSpPr>
              <p:nvPr/>
            </p:nvSpPr>
            <p:spPr bwMode="auto">
              <a:xfrm flipH="1" flipV="1">
                <a:off x="2880" y="1872"/>
                <a:ext cx="96" cy="384"/>
              </a:xfrm>
              <a:prstGeom prst="line">
                <a:avLst/>
              </a:prstGeom>
              <a:noFill/>
              <a:ln w="12700">
                <a:solidFill>
                  <a:srgbClr val="FF0000"/>
                </a:solidFill>
                <a:round/>
                <a:headEnd/>
                <a:tailEnd type="triangle" w="med" len="med"/>
              </a:ln>
              <a:effectLst/>
            </p:spPr>
            <p:txBody>
              <a:bodyPr wrap="none" anchor="ctr">
                <a:spAutoFit/>
              </a:bodyPr>
              <a:lstStyle/>
              <a:p>
                <a:endParaRPr lang="en-US"/>
              </a:p>
            </p:txBody>
          </p:sp>
          <p:sp>
            <p:nvSpPr>
              <p:cNvPr id="51233" name="Line 33"/>
              <p:cNvSpPr>
                <a:spLocks noChangeShapeType="1"/>
              </p:cNvSpPr>
              <p:nvPr/>
            </p:nvSpPr>
            <p:spPr bwMode="auto">
              <a:xfrm flipH="1">
                <a:off x="2592" y="1872"/>
                <a:ext cx="48" cy="384"/>
              </a:xfrm>
              <a:prstGeom prst="line">
                <a:avLst/>
              </a:prstGeom>
              <a:noFill/>
              <a:ln w="12700">
                <a:solidFill>
                  <a:srgbClr val="FF0000"/>
                </a:solidFill>
                <a:round/>
                <a:headEnd/>
                <a:tailEnd type="triangle" w="med" len="med"/>
              </a:ln>
              <a:effectLst/>
            </p:spPr>
            <p:txBody>
              <a:bodyPr wrap="none" anchor="ctr">
                <a:spAutoFit/>
              </a:bodyPr>
              <a:lstStyle/>
              <a:p>
                <a:endParaRPr lang="en-US"/>
              </a:p>
            </p:txBody>
          </p:sp>
        </p:grpSp>
        <p:sp>
          <p:nvSpPr>
            <p:cNvPr id="51235" name="Text Box 35"/>
            <p:cNvSpPr txBox="1">
              <a:spLocks noChangeArrowheads="1"/>
            </p:cNvSpPr>
            <p:nvPr/>
          </p:nvSpPr>
          <p:spPr bwMode="auto">
            <a:xfrm>
              <a:off x="3264" y="1776"/>
              <a:ext cx="1599" cy="442"/>
            </a:xfrm>
            <a:prstGeom prst="rect">
              <a:avLst/>
            </a:prstGeom>
            <a:noFill/>
            <a:ln w="12700">
              <a:noFill/>
              <a:miter lim="800000"/>
              <a:headEnd/>
              <a:tailEnd/>
            </a:ln>
            <a:effectLst/>
          </p:spPr>
          <p:txBody>
            <a:bodyPr wrap="none" anchor="ctr">
              <a:spAutoFit/>
            </a:bodyPr>
            <a:lstStyle/>
            <a:p>
              <a:pPr algn="ctr"/>
              <a:r>
                <a:rPr lang="en-GB"/>
                <a:t>Demote root key and</a:t>
              </a:r>
            </a:p>
            <a:p>
              <a:pPr algn="ctr"/>
              <a:r>
                <a:rPr lang="en-GB"/>
                <a:t>promote leaf key</a:t>
              </a:r>
              <a:endParaRPr lang="en-GB" sz="2800" i="1">
                <a:effectLst>
                  <a:outerShdw blurRad="38100" dist="38100" dir="2700000" algn="tl">
                    <a:srgbClr val="C0C0C0"/>
                  </a:outerShdw>
                </a:effectLst>
              </a:endParaRPr>
            </a:p>
          </p:txBody>
        </p:sp>
      </p:grpSp>
      <p:sp>
        <p:nvSpPr>
          <p:cNvPr id="51237" name="Text Box 37"/>
          <p:cNvSpPr txBox="1">
            <a:spLocks noChangeArrowheads="1"/>
          </p:cNvSpPr>
          <p:nvPr/>
        </p:nvSpPr>
        <p:spPr bwMode="auto">
          <a:xfrm>
            <a:off x="5265738" y="5865813"/>
            <a:ext cx="3367087" cy="304800"/>
          </a:xfrm>
          <a:prstGeom prst="rect">
            <a:avLst/>
          </a:prstGeom>
          <a:noFill/>
          <a:ln w="12700">
            <a:noFill/>
            <a:miter lim="800000"/>
            <a:headEnd/>
            <a:tailEnd/>
          </a:ln>
          <a:effectLst/>
        </p:spPr>
        <p:txBody>
          <a:bodyPr wrap="none" anchor="ctr">
            <a:spAutoFit/>
          </a:bodyPr>
          <a:lstStyle/>
          <a:p>
            <a:pPr algn="ctr"/>
            <a:r>
              <a:rPr lang="en-GB" sz="1400" i="1"/>
              <a:t>Note when printed: this slide is animated</a:t>
            </a:r>
            <a:endParaRPr lang="en-GB" sz="2800" i="1">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12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1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2"/>
          <p:cNvSpPr>
            <a:spLocks noGrp="1"/>
          </p:cNvSpPr>
          <p:nvPr>
            <p:ph type="ftr" sz="quarter" idx="10"/>
          </p:nvPr>
        </p:nvSpPr>
        <p:spPr/>
        <p:txBody>
          <a:bodyPr/>
          <a:lstStyle/>
          <a:p>
            <a:r>
              <a:rPr lang="en-US" altLang="en-US"/>
              <a:t>B-Trees</a:t>
            </a:r>
          </a:p>
        </p:txBody>
      </p:sp>
      <p:sp>
        <p:nvSpPr>
          <p:cNvPr id="22" name="Slide Number Placeholder 3"/>
          <p:cNvSpPr>
            <a:spLocks noGrp="1"/>
          </p:cNvSpPr>
          <p:nvPr>
            <p:ph type="sldNum" sz="quarter" idx="11"/>
          </p:nvPr>
        </p:nvSpPr>
        <p:spPr/>
        <p:txBody>
          <a:bodyPr/>
          <a:lstStyle/>
          <a:p>
            <a:fld id="{C83F5D4C-688B-4F6C-98B8-B0F75B9A07B5}" type="slidenum">
              <a:rPr lang="en-US" altLang="en-US"/>
              <a:pPr/>
              <a:t>19</a:t>
            </a:fld>
            <a:endParaRPr lang="en-US" altLang="en-US"/>
          </a:p>
        </p:txBody>
      </p:sp>
      <p:sp>
        <p:nvSpPr>
          <p:cNvPr id="52237" name="Rectangle 13"/>
          <p:cNvSpPr>
            <a:spLocks noChangeArrowheads="1"/>
          </p:cNvSpPr>
          <p:nvPr/>
        </p:nvSpPr>
        <p:spPr bwMode="auto">
          <a:xfrm>
            <a:off x="3048000" y="3657600"/>
            <a:ext cx="1295400" cy="685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52226" name="Rectangle 2"/>
          <p:cNvSpPr>
            <a:spLocks noGrp="1" noChangeArrowheads="1"/>
          </p:cNvSpPr>
          <p:nvPr>
            <p:ph type="title"/>
          </p:nvPr>
        </p:nvSpPr>
        <p:spPr>
          <a:ln/>
        </p:spPr>
        <p:txBody>
          <a:bodyPr/>
          <a:lstStyle/>
          <a:p>
            <a:r>
              <a:rPr lang="en-GB"/>
              <a:t>Type #3: Enough siblings</a:t>
            </a:r>
          </a:p>
        </p:txBody>
      </p:sp>
      <p:sp>
        <p:nvSpPr>
          <p:cNvPr id="52229" name="Rectangle 5"/>
          <p:cNvSpPr>
            <a:spLocks noChangeArrowheads="1"/>
          </p:cNvSpPr>
          <p:nvPr/>
        </p:nvSpPr>
        <p:spPr bwMode="auto">
          <a:xfrm>
            <a:off x="3429000" y="2209800"/>
            <a:ext cx="1295400" cy="685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52230" name="Rectangle 6"/>
          <p:cNvSpPr>
            <a:spLocks noChangeArrowheads="1"/>
          </p:cNvSpPr>
          <p:nvPr/>
        </p:nvSpPr>
        <p:spPr bwMode="auto">
          <a:xfrm>
            <a:off x="3505200" y="2286000"/>
            <a:ext cx="53340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rPr>
              <a:t>12</a:t>
            </a:r>
          </a:p>
        </p:txBody>
      </p:sp>
      <p:sp>
        <p:nvSpPr>
          <p:cNvPr id="52231" name="Rectangle 7"/>
          <p:cNvSpPr>
            <a:spLocks noChangeArrowheads="1"/>
          </p:cNvSpPr>
          <p:nvPr/>
        </p:nvSpPr>
        <p:spPr bwMode="auto">
          <a:xfrm>
            <a:off x="3733800" y="3733800"/>
            <a:ext cx="53340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rPr>
              <a:t>29</a:t>
            </a:r>
          </a:p>
        </p:txBody>
      </p:sp>
      <p:sp>
        <p:nvSpPr>
          <p:cNvPr id="52233" name="Rectangle 9"/>
          <p:cNvSpPr>
            <a:spLocks noChangeArrowheads="1"/>
          </p:cNvSpPr>
          <p:nvPr/>
        </p:nvSpPr>
        <p:spPr bwMode="auto">
          <a:xfrm>
            <a:off x="1600200" y="3657600"/>
            <a:ext cx="1295400" cy="685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52234" name="Rectangle 10"/>
          <p:cNvSpPr>
            <a:spLocks noChangeArrowheads="1"/>
          </p:cNvSpPr>
          <p:nvPr/>
        </p:nvSpPr>
        <p:spPr bwMode="auto">
          <a:xfrm>
            <a:off x="1676400" y="3733800"/>
            <a:ext cx="53340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rPr>
              <a:t>7</a:t>
            </a:r>
          </a:p>
        </p:txBody>
      </p:sp>
      <p:sp>
        <p:nvSpPr>
          <p:cNvPr id="52235" name="Rectangle 11"/>
          <p:cNvSpPr>
            <a:spLocks noChangeArrowheads="1"/>
          </p:cNvSpPr>
          <p:nvPr/>
        </p:nvSpPr>
        <p:spPr bwMode="auto">
          <a:xfrm>
            <a:off x="2286000" y="3733800"/>
            <a:ext cx="53340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rPr>
              <a:t>9</a:t>
            </a:r>
          </a:p>
        </p:txBody>
      </p:sp>
      <p:sp>
        <p:nvSpPr>
          <p:cNvPr id="52238" name="Rectangle 14"/>
          <p:cNvSpPr>
            <a:spLocks noChangeArrowheads="1"/>
          </p:cNvSpPr>
          <p:nvPr/>
        </p:nvSpPr>
        <p:spPr bwMode="auto">
          <a:xfrm>
            <a:off x="3124200" y="3733800"/>
            <a:ext cx="53340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rPr>
              <a:t>15</a:t>
            </a:r>
          </a:p>
        </p:txBody>
      </p:sp>
      <p:sp>
        <p:nvSpPr>
          <p:cNvPr id="52240" name="Line 16"/>
          <p:cNvSpPr>
            <a:spLocks noChangeShapeType="1"/>
          </p:cNvSpPr>
          <p:nvPr/>
        </p:nvSpPr>
        <p:spPr bwMode="auto">
          <a:xfrm flipH="1">
            <a:off x="2895600" y="2895600"/>
            <a:ext cx="533400" cy="762000"/>
          </a:xfrm>
          <a:prstGeom prst="line">
            <a:avLst/>
          </a:prstGeom>
          <a:noFill/>
          <a:ln w="12700">
            <a:solidFill>
              <a:schemeClr val="tx1"/>
            </a:solidFill>
            <a:round/>
            <a:headEnd/>
            <a:tailEnd/>
          </a:ln>
          <a:effectLst/>
        </p:spPr>
        <p:txBody>
          <a:bodyPr wrap="none" anchor="ctr"/>
          <a:lstStyle/>
          <a:p>
            <a:endParaRPr lang="en-US"/>
          </a:p>
        </p:txBody>
      </p:sp>
      <p:sp>
        <p:nvSpPr>
          <p:cNvPr id="52241" name="Line 17"/>
          <p:cNvSpPr>
            <a:spLocks noChangeShapeType="1"/>
          </p:cNvSpPr>
          <p:nvPr/>
        </p:nvSpPr>
        <p:spPr bwMode="auto">
          <a:xfrm flipH="1">
            <a:off x="3886200" y="2895600"/>
            <a:ext cx="152400" cy="762000"/>
          </a:xfrm>
          <a:prstGeom prst="line">
            <a:avLst/>
          </a:prstGeom>
          <a:noFill/>
          <a:ln w="12700">
            <a:solidFill>
              <a:schemeClr val="tx1"/>
            </a:solidFill>
            <a:round/>
            <a:headEnd/>
            <a:tailEnd/>
          </a:ln>
          <a:effectLst/>
        </p:spPr>
        <p:txBody>
          <a:bodyPr wrap="none" anchor="ctr"/>
          <a:lstStyle/>
          <a:p>
            <a:endParaRPr lang="en-US"/>
          </a:p>
        </p:txBody>
      </p:sp>
      <p:sp>
        <p:nvSpPr>
          <p:cNvPr id="52242" name="Line 18"/>
          <p:cNvSpPr>
            <a:spLocks noChangeShapeType="1"/>
          </p:cNvSpPr>
          <p:nvPr/>
        </p:nvSpPr>
        <p:spPr bwMode="auto">
          <a:xfrm>
            <a:off x="4724400" y="2895600"/>
            <a:ext cx="381000" cy="762000"/>
          </a:xfrm>
          <a:prstGeom prst="line">
            <a:avLst/>
          </a:prstGeom>
          <a:noFill/>
          <a:ln w="12700">
            <a:solidFill>
              <a:schemeClr val="tx1"/>
            </a:solidFill>
            <a:round/>
            <a:headEnd/>
            <a:tailEnd/>
          </a:ln>
          <a:effectLst/>
        </p:spPr>
        <p:txBody>
          <a:bodyPr wrap="none" anchor="ctr"/>
          <a:lstStyle/>
          <a:p>
            <a:endParaRPr lang="en-US"/>
          </a:p>
        </p:txBody>
      </p:sp>
      <p:sp>
        <p:nvSpPr>
          <p:cNvPr id="52247" name="Rectangle 23"/>
          <p:cNvSpPr>
            <a:spLocks noChangeArrowheads="1"/>
          </p:cNvSpPr>
          <p:nvPr/>
        </p:nvSpPr>
        <p:spPr bwMode="auto">
          <a:xfrm>
            <a:off x="4114800" y="2286000"/>
            <a:ext cx="53340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rPr>
              <a:t>31</a:t>
            </a:r>
          </a:p>
        </p:txBody>
      </p:sp>
      <p:grpSp>
        <p:nvGrpSpPr>
          <p:cNvPr id="52249" name="Group 25"/>
          <p:cNvGrpSpPr>
            <a:grpSpLocks/>
          </p:cNvGrpSpPr>
          <p:nvPr/>
        </p:nvGrpSpPr>
        <p:grpSpPr bwMode="auto">
          <a:xfrm>
            <a:off x="5105400" y="3657600"/>
            <a:ext cx="1981200" cy="685800"/>
            <a:chOff x="3216" y="2304"/>
            <a:chExt cx="1248" cy="432"/>
          </a:xfrm>
        </p:grpSpPr>
        <p:sp>
          <p:nvSpPr>
            <p:cNvPr id="52244" name="Rectangle 20"/>
            <p:cNvSpPr>
              <a:spLocks noChangeArrowheads="1"/>
            </p:cNvSpPr>
            <p:nvPr/>
          </p:nvSpPr>
          <p:spPr bwMode="auto">
            <a:xfrm>
              <a:off x="3216" y="2304"/>
              <a:ext cx="1248" cy="43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52245" name="Rectangle 21"/>
            <p:cNvSpPr>
              <a:spLocks noChangeArrowheads="1"/>
            </p:cNvSpPr>
            <p:nvPr/>
          </p:nvSpPr>
          <p:spPr bwMode="auto">
            <a:xfrm>
              <a:off x="4080"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rPr>
                <a:t>69</a:t>
              </a:r>
            </a:p>
          </p:txBody>
        </p:sp>
        <p:sp>
          <p:nvSpPr>
            <p:cNvPr id="52246" name="Rectangle 22"/>
            <p:cNvSpPr>
              <a:spLocks noChangeArrowheads="1"/>
            </p:cNvSpPr>
            <p:nvPr/>
          </p:nvSpPr>
          <p:spPr bwMode="auto">
            <a:xfrm>
              <a:off x="3648"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rPr>
                <a:t>56</a:t>
              </a:r>
            </a:p>
          </p:txBody>
        </p:sp>
        <p:sp>
          <p:nvSpPr>
            <p:cNvPr id="52248" name="Rectangle 24"/>
            <p:cNvSpPr>
              <a:spLocks noChangeArrowheads="1"/>
            </p:cNvSpPr>
            <p:nvPr/>
          </p:nvSpPr>
          <p:spPr bwMode="auto">
            <a:xfrm>
              <a:off x="3264" y="2352"/>
              <a:ext cx="336" cy="33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GB" sz="2800" i="1">
                  <a:effectLst>
                    <a:outerShdw blurRad="38100" dist="38100" dir="2700000" algn="tl">
                      <a:srgbClr val="C0C0C0"/>
                    </a:outerShdw>
                  </a:effectLst>
                </a:rPr>
                <a:t>43</a:t>
              </a:r>
            </a:p>
          </p:txBody>
        </p:sp>
      </p:grpSp>
      <p:sp>
        <p:nvSpPr>
          <p:cNvPr id="52250" name="Text Box 26"/>
          <p:cNvSpPr txBox="1">
            <a:spLocks noChangeArrowheads="1"/>
          </p:cNvSpPr>
          <p:nvPr/>
        </p:nvSpPr>
        <p:spPr bwMode="auto">
          <a:xfrm>
            <a:off x="5265738" y="5865813"/>
            <a:ext cx="3367087" cy="304800"/>
          </a:xfrm>
          <a:prstGeom prst="rect">
            <a:avLst/>
          </a:prstGeom>
          <a:noFill/>
          <a:ln w="12700">
            <a:noFill/>
            <a:miter lim="800000"/>
            <a:headEnd/>
            <a:tailEnd/>
          </a:ln>
          <a:effectLst/>
        </p:spPr>
        <p:txBody>
          <a:bodyPr wrap="none" anchor="ctr">
            <a:spAutoFit/>
          </a:bodyPr>
          <a:lstStyle/>
          <a:p>
            <a:pPr algn="ctr"/>
            <a:r>
              <a:rPr lang="en-GB" sz="1400" i="1"/>
              <a:t>Note when printed: this slide is animated</a:t>
            </a:r>
            <a:endParaRPr lang="en-GB" sz="2800" i="1">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B-Trees</a:t>
            </a:r>
          </a:p>
        </p:txBody>
      </p:sp>
      <p:sp>
        <p:nvSpPr>
          <p:cNvPr id="5" name="Slide Number Placeholder 4"/>
          <p:cNvSpPr>
            <a:spLocks noGrp="1"/>
          </p:cNvSpPr>
          <p:nvPr>
            <p:ph type="sldNum" sz="quarter" idx="11"/>
          </p:nvPr>
        </p:nvSpPr>
        <p:spPr/>
        <p:txBody>
          <a:bodyPr/>
          <a:lstStyle/>
          <a:p>
            <a:fld id="{A3640FB4-AC31-418E-A391-8DCF20169A4E}" type="slidenum">
              <a:rPr lang="en-US" altLang="en-US"/>
              <a:pPr/>
              <a:t>2</a:t>
            </a:fld>
            <a:endParaRPr lang="en-US" altLang="en-US"/>
          </a:p>
        </p:txBody>
      </p:sp>
      <p:sp>
        <p:nvSpPr>
          <p:cNvPr id="25602" name="Rectangle 2"/>
          <p:cNvSpPr>
            <a:spLocks noGrp="1" noChangeArrowheads="1"/>
          </p:cNvSpPr>
          <p:nvPr>
            <p:ph type="title"/>
          </p:nvPr>
        </p:nvSpPr>
        <p:spPr>
          <a:ln/>
        </p:spPr>
        <p:txBody>
          <a:bodyPr/>
          <a:lstStyle/>
          <a:p>
            <a:r>
              <a:rPr lang="en-US"/>
              <a:t>Motivation for B-Trees</a:t>
            </a:r>
          </a:p>
        </p:txBody>
      </p:sp>
      <p:sp>
        <p:nvSpPr>
          <p:cNvPr id="25603" name="Rectangle 3"/>
          <p:cNvSpPr>
            <a:spLocks noGrp="1" noChangeArrowheads="1"/>
          </p:cNvSpPr>
          <p:nvPr>
            <p:ph type="body" idx="1"/>
          </p:nvPr>
        </p:nvSpPr>
        <p:spPr>
          <a:ln/>
        </p:spPr>
        <p:txBody>
          <a:bodyPr/>
          <a:lstStyle/>
          <a:p>
            <a:r>
              <a:rPr lang="en-US" dirty="0"/>
              <a:t>Index structures for large datasets cannot be stored in main memory</a:t>
            </a:r>
          </a:p>
          <a:p>
            <a:r>
              <a:rPr lang="en-US" dirty="0"/>
              <a:t>Storing it on disk requires different approach to efficiency</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B-Trees</a:t>
            </a:r>
          </a:p>
        </p:txBody>
      </p:sp>
      <p:sp>
        <p:nvSpPr>
          <p:cNvPr id="5" name="Slide Number Placeholder 4"/>
          <p:cNvSpPr>
            <a:spLocks noGrp="1"/>
          </p:cNvSpPr>
          <p:nvPr>
            <p:ph type="sldNum" sz="quarter" idx="11"/>
          </p:nvPr>
        </p:nvSpPr>
        <p:spPr/>
        <p:txBody>
          <a:bodyPr/>
          <a:lstStyle/>
          <a:p>
            <a:fld id="{F9064A06-5301-4D78-A70C-6F72D9692D3D}" type="slidenum">
              <a:rPr lang="en-US" altLang="en-US"/>
              <a:pPr/>
              <a:t>20</a:t>
            </a:fld>
            <a:endParaRPr lang="en-US" altLang="en-US"/>
          </a:p>
        </p:txBody>
      </p:sp>
      <p:sp>
        <p:nvSpPr>
          <p:cNvPr id="44034" name="Rectangle 2"/>
          <p:cNvSpPr>
            <a:spLocks noGrp="1" noChangeArrowheads="1"/>
          </p:cNvSpPr>
          <p:nvPr>
            <p:ph type="title"/>
          </p:nvPr>
        </p:nvSpPr>
        <p:spPr>
          <a:ln/>
        </p:spPr>
        <p:txBody>
          <a:bodyPr/>
          <a:lstStyle/>
          <a:p>
            <a:r>
              <a:rPr lang="en-GB"/>
              <a:t>Exercise in Removal from a B-Tree</a:t>
            </a:r>
          </a:p>
        </p:txBody>
      </p:sp>
      <p:sp>
        <p:nvSpPr>
          <p:cNvPr id="44035" name="Rectangle 3"/>
          <p:cNvSpPr>
            <a:spLocks noGrp="1" noChangeArrowheads="1"/>
          </p:cNvSpPr>
          <p:nvPr>
            <p:ph type="body" idx="1"/>
          </p:nvPr>
        </p:nvSpPr>
        <p:spPr>
          <a:ln/>
        </p:spPr>
        <p:txBody>
          <a:bodyPr/>
          <a:lstStyle/>
          <a:p>
            <a:r>
              <a:rPr lang="en-GB"/>
              <a:t>Given 5-way B-tree created by these data (last exercise):</a:t>
            </a:r>
          </a:p>
          <a:p>
            <a:r>
              <a:rPr lang="en-GB"/>
              <a:t>3, 7, 9, 23, 45, 1, 5, 14, 25, 24, 13, 11, 8, 19, 4, 31, 35, 56</a:t>
            </a:r>
          </a:p>
          <a:p>
            <a:endParaRPr lang="en-GB"/>
          </a:p>
          <a:p>
            <a:r>
              <a:rPr lang="en-GB"/>
              <a:t>Add these further keys: 2, 6,12</a:t>
            </a:r>
          </a:p>
          <a:p>
            <a:endParaRPr lang="en-GB"/>
          </a:p>
          <a:p>
            <a:r>
              <a:rPr lang="en-GB"/>
              <a:t>Delete these keys: 4, 5, 7, 3, 14</a:t>
            </a:r>
          </a:p>
          <a:p>
            <a:endParaRPr lang="en-GB"/>
          </a:p>
          <a:p>
            <a:r>
              <a:rPr lang="en-GB"/>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B-Trees</a:t>
            </a:r>
          </a:p>
        </p:txBody>
      </p:sp>
      <p:sp>
        <p:nvSpPr>
          <p:cNvPr id="5" name="Slide Number Placeholder 4"/>
          <p:cNvSpPr>
            <a:spLocks noGrp="1"/>
          </p:cNvSpPr>
          <p:nvPr>
            <p:ph type="sldNum" sz="quarter" idx="11"/>
          </p:nvPr>
        </p:nvSpPr>
        <p:spPr/>
        <p:txBody>
          <a:bodyPr/>
          <a:lstStyle/>
          <a:p>
            <a:fld id="{3190526A-8E1E-4091-B2A6-58B5653E8E03}" type="slidenum">
              <a:rPr lang="en-US" altLang="en-US"/>
              <a:pPr/>
              <a:t>21</a:t>
            </a:fld>
            <a:endParaRPr lang="en-US" altLang="en-US"/>
          </a:p>
        </p:txBody>
      </p:sp>
      <p:sp>
        <p:nvSpPr>
          <p:cNvPr id="37890" name="Rectangle 2"/>
          <p:cNvSpPr>
            <a:spLocks noGrp="1" noChangeArrowheads="1"/>
          </p:cNvSpPr>
          <p:nvPr>
            <p:ph type="title"/>
          </p:nvPr>
        </p:nvSpPr>
        <p:spPr>
          <a:ln/>
        </p:spPr>
        <p:txBody>
          <a:bodyPr/>
          <a:lstStyle/>
          <a:p>
            <a:r>
              <a:rPr lang="en-US"/>
              <a:t>Analysis of B-Trees</a:t>
            </a:r>
          </a:p>
        </p:txBody>
      </p:sp>
      <p:sp>
        <p:nvSpPr>
          <p:cNvPr id="37891" name="Rectangle 3"/>
          <p:cNvSpPr>
            <a:spLocks noGrp="1" noChangeArrowheads="1"/>
          </p:cNvSpPr>
          <p:nvPr>
            <p:ph type="body" idx="1"/>
          </p:nvPr>
        </p:nvSpPr>
        <p:spPr>
          <a:ln/>
        </p:spPr>
        <p:txBody>
          <a:bodyPr/>
          <a:lstStyle/>
          <a:p>
            <a:r>
              <a:rPr lang="en-US" sz="2000"/>
              <a:t>The maximum number of items in a B-tree of order </a:t>
            </a:r>
            <a:r>
              <a:rPr lang="en-US" sz="2000" i="1"/>
              <a:t>m</a:t>
            </a:r>
            <a:r>
              <a:rPr lang="en-US" sz="2000"/>
              <a:t> and height </a:t>
            </a:r>
            <a:r>
              <a:rPr lang="en-US" sz="2000" i="1"/>
              <a:t>h</a:t>
            </a:r>
            <a:r>
              <a:rPr lang="en-US" sz="2000"/>
              <a:t>:</a:t>
            </a:r>
          </a:p>
          <a:p>
            <a:pPr lvl="1">
              <a:buFontTx/>
              <a:buNone/>
            </a:pPr>
            <a:r>
              <a:rPr lang="en-US" sz="1800"/>
              <a:t>root		</a:t>
            </a:r>
            <a:r>
              <a:rPr lang="en-US" sz="1800" i="1"/>
              <a:t>m</a:t>
            </a:r>
            <a:r>
              <a:rPr lang="en-US" sz="1800"/>
              <a:t> – 1</a:t>
            </a:r>
          </a:p>
          <a:p>
            <a:pPr lvl="1">
              <a:buFontTx/>
              <a:buNone/>
            </a:pPr>
            <a:r>
              <a:rPr lang="en-US" sz="1800"/>
              <a:t>level 1	</a:t>
            </a:r>
            <a:r>
              <a:rPr lang="en-US" sz="1800" i="1"/>
              <a:t>m</a:t>
            </a:r>
            <a:r>
              <a:rPr lang="en-US" sz="1800"/>
              <a:t>(</a:t>
            </a:r>
            <a:r>
              <a:rPr lang="en-US" sz="1800" i="1"/>
              <a:t>m</a:t>
            </a:r>
            <a:r>
              <a:rPr lang="en-US" sz="1800"/>
              <a:t> – 1)</a:t>
            </a:r>
          </a:p>
          <a:p>
            <a:pPr lvl="1">
              <a:buFontTx/>
              <a:buNone/>
            </a:pPr>
            <a:r>
              <a:rPr lang="en-US" sz="1800"/>
              <a:t>level 2	</a:t>
            </a:r>
            <a:r>
              <a:rPr lang="en-US" sz="1800" i="1"/>
              <a:t>m</a:t>
            </a:r>
            <a:r>
              <a:rPr lang="en-US" sz="1800" baseline="30000"/>
              <a:t>2</a:t>
            </a:r>
            <a:r>
              <a:rPr lang="en-US" sz="1800"/>
              <a:t>(</a:t>
            </a:r>
            <a:r>
              <a:rPr lang="en-US" sz="1800" i="1"/>
              <a:t>m</a:t>
            </a:r>
            <a:r>
              <a:rPr lang="en-US" sz="1800"/>
              <a:t> – 1)</a:t>
            </a:r>
          </a:p>
          <a:p>
            <a:pPr lvl="1">
              <a:buFontTx/>
              <a:buNone/>
            </a:pPr>
            <a:r>
              <a:rPr lang="en-US" sz="1800"/>
              <a:t>.  .  .	</a:t>
            </a:r>
          </a:p>
          <a:p>
            <a:pPr lvl="1">
              <a:buFontTx/>
              <a:buNone/>
            </a:pPr>
            <a:r>
              <a:rPr lang="en-US" sz="1800"/>
              <a:t>level h	</a:t>
            </a:r>
            <a:r>
              <a:rPr lang="en-US" sz="1800" i="1"/>
              <a:t>m</a:t>
            </a:r>
            <a:r>
              <a:rPr lang="en-US" sz="1800" i="1" baseline="30000"/>
              <a:t>h</a:t>
            </a:r>
            <a:r>
              <a:rPr lang="en-US" sz="1800"/>
              <a:t>(</a:t>
            </a:r>
            <a:r>
              <a:rPr lang="en-US" sz="1800" i="1"/>
              <a:t>m</a:t>
            </a:r>
            <a:r>
              <a:rPr lang="en-US" sz="1800"/>
              <a:t> – 1)</a:t>
            </a:r>
          </a:p>
          <a:p>
            <a:pPr>
              <a:lnSpc>
                <a:spcPct val="120000"/>
              </a:lnSpc>
            </a:pPr>
            <a:r>
              <a:rPr lang="en-US" sz="2000"/>
              <a:t>So, the total number of items is</a:t>
            </a:r>
            <a:br>
              <a:rPr lang="en-US" sz="2000"/>
            </a:br>
            <a:r>
              <a:rPr lang="en-US" sz="2000"/>
              <a:t>		</a:t>
            </a:r>
            <a:r>
              <a:rPr lang="de-DE" sz="2000"/>
              <a:t>(1 + </a:t>
            </a:r>
            <a:r>
              <a:rPr lang="de-DE" sz="2000" i="1"/>
              <a:t>m</a:t>
            </a:r>
            <a:r>
              <a:rPr lang="de-DE" sz="2000"/>
              <a:t> + </a:t>
            </a:r>
            <a:r>
              <a:rPr lang="de-DE" sz="2000" i="1"/>
              <a:t>m</a:t>
            </a:r>
            <a:r>
              <a:rPr lang="de-DE" sz="2000" baseline="30000"/>
              <a:t>2</a:t>
            </a:r>
            <a:r>
              <a:rPr lang="de-DE" sz="2000"/>
              <a:t> + </a:t>
            </a:r>
            <a:r>
              <a:rPr lang="de-DE" sz="2000" i="1"/>
              <a:t>m</a:t>
            </a:r>
            <a:r>
              <a:rPr lang="de-DE" sz="2000" baseline="30000"/>
              <a:t>3</a:t>
            </a:r>
            <a:r>
              <a:rPr lang="de-DE" sz="2000"/>
              <a:t> + … + </a:t>
            </a:r>
            <a:r>
              <a:rPr lang="de-DE" sz="2000" i="1"/>
              <a:t>m</a:t>
            </a:r>
            <a:r>
              <a:rPr lang="de-DE" sz="2000" i="1" baseline="30000"/>
              <a:t>h</a:t>
            </a:r>
            <a:r>
              <a:rPr lang="de-DE" sz="2000"/>
              <a:t>)(</a:t>
            </a:r>
            <a:r>
              <a:rPr lang="de-DE" sz="2000" i="1"/>
              <a:t>m</a:t>
            </a:r>
            <a:r>
              <a:rPr lang="de-DE" sz="2000"/>
              <a:t> – 1) =</a:t>
            </a:r>
            <a:br>
              <a:rPr lang="de-DE" sz="2000"/>
            </a:br>
            <a:r>
              <a:rPr lang="de-DE" sz="2000"/>
              <a:t>		[(</a:t>
            </a:r>
            <a:r>
              <a:rPr lang="de-DE" sz="2000" i="1"/>
              <a:t>m</a:t>
            </a:r>
            <a:r>
              <a:rPr lang="de-DE" sz="2000" i="1" baseline="30000"/>
              <a:t>h</a:t>
            </a:r>
            <a:r>
              <a:rPr lang="de-DE" sz="2000" baseline="30000"/>
              <a:t>+1</a:t>
            </a:r>
            <a:r>
              <a:rPr lang="de-DE" sz="2000"/>
              <a:t> – 1)/ (</a:t>
            </a:r>
            <a:r>
              <a:rPr lang="de-DE" sz="2000" i="1"/>
              <a:t>m</a:t>
            </a:r>
            <a:r>
              <a:rPr lang="de-DE" sz="2000"/>
              <a:t> – 1)] (</a:t>
            </a:r>
            <a:r>
              <a:rPr lang="de-DE" sz="2000" i="1"/>
              <a:t>m</a:t>
            </a:r>
            <a:r>
              <a:rPr lang="de-DE" sz="2000"/>
              <a:t> – 1) = </a:t>
            </a:r>
            <a:r>
              <a:rPr lang="de-DE" sz="2000" b="1" i="1">
                <a:effectLst>
                  <a:outerShdw blurRad="38100" dist="38100" dir="2700000" algn="tl">
                    <a:srgbClr val="C0C0C0"/>
                  </a:outerShdw>
                </a:effectLst>
              </a:rPr>
              <a:t>m</a:t>
            </a:r>
            <a:r>
              <a:rPr lang="de-DE" sz="2000" b="1" i="1" baseline="30000">
                <a:effectLst>
                  <a:outerShdw blurRad="38100" dist="38100" dir="2700000" algn="tl">
                    <a:srgbClr val="C0C0C0"/>
                  </a:outerShdw>
                </a:effectLst>
              </a:rPr>
              <a:t>h</a:t>
            </a:r>
            <a:r>
              <a:rPr lang="de-DE" sz="2000" b="1" baseline="30000">
                <a:effectLst>
                  <a:outerShdw blurRad="38100" dist="38100" dir="2700000" algn="tl">
                    <a:srgbClr val="C0C0C0"/>
                  </a:outerShdw>
                </a:effectLst>
              </a:rPr>
              <a:t>+1</a:t>
            </a:r>
            <a:r>
              <a:rPr lang="de-DE" sz="2000" b="1">
                <a:effectLst>
                  <a:outerShdw blurRad="38100" dist="38100" dir="2700000" algn="tl">
                    <a:srgbClr val="C0C0C0"/>
                  </a:outerShdw>
                </a:effectLst>
              </a:rPr>
              <a:t> – 1</a:t>
            </a:r>
            <a:endParaRPr lang="de-DE" sz="2000"/>
          </a:p>
          <a:p>
            <a:pPr>
              <a:lnSpc>
                <a:spcPct val="120000"/>
              </a:lnSpc>
            </a:pPr>
            <a:r>
              <a:rPr lang="en-US" sz="2000"/>
              <a:t>When </a:t>
            </a:r>
            <a:r>
              <a:rPr lang="en-US" sz="2000" i="1"/>
              <a:t>m</a:t>
            </a:r>
            <a:r>
              <a:rPr lang="en-US" sz="2000"/>
              <a:t> = 5 and </a:t>
            </a:r>
            <a:r>
              <a:rPr lang="en-US" sz="2000" i="1"/>
              <a:t>h</a:t>
            </a:r>
            <a:r>
              <a:rPr lang="en-US" sz="2000"/>
              <a:t> = 2 this gives 5</a:t>
            </a:r>
            <a:r>
              <a:rPr lang="en-US" sz="2000" baseline="30000"/>
              <a:t>3</a:t>
            </a:r>
            <a:r>
              <a:rPr lang="en-US" sz="2000"/>
              <a:t> – 1 = 124</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B-Trees</a:t>
            </a:r>
          </a:p>
        </p:txBody>
      </p:sp>
      <p:sp>
        <p:nvSpPr>
          <p:cNvPr id="5" name="Slide Number Placeholder 4"/>
          <p:cNvSpPr>
            <a:spLocks noGrp="1"/>
          </p:cNvSpPr>
          <p:nvPr>
            <p:ph type="sldNum" sz="quarter" idx="11"/>
          </p:nvPr>
        </p:nvSpPr>
        <p:spPr/>
        <p:txBody>
          <a:bodyPr/>
          <a:lstStyle/>
          <a:p>
            <a:fld id="{DB4A54B4-4445-492C-8A0F-6F783F1CA465}" type="slidenum">
              <a:rPr lang="en-US" altLang="en-US"/>
              <a:pPr/>
              <a:t>22</a:t>
            </a:fld>
            <a:endParaRPr lang="en-US" altLang="en-US"/>
          </a:p>
        </p:txBody>
      </p:sp>
      <p:sp>
        <p:nvSpPr>
          <p:cNvPr id="38914" name="Rectangle 2"/>
          <p:cNvSpPr>
            <a:spLocks noGrp="1" noChangeArrowheads="1"/>
          </p:cNvSpPr>
          <p:nvPr>
            <p:ph type="title"/>
          </p:nvPr>
        </p:nvSpPr>
        <p:spPr>
          <a:ln/>
        </p:spPr>
        <p:txBody>
          <a:bodyPr/>
          <a:lstStyle/>
          <a:p>
            <a:r>
              <a:rPr lang="en-US"/>
              <a:t>Reasons for using B-Trees</a:t>
            </a:r>
          </a:p>
        </p:txBody>
      </p:sp>
      <p:sp>
        <p:nvSpPr>
          <p:cNvPr id="38915" name="Rectangle 3"/>
          <p:cNvSpPr>
            <a:spLocks noGrp="1" noChangeArrowheads="1"/>
          </p:cNvSpPr>
          <p:nvPr>
            <p:ph type="body" idx="1"/>
          </p:nvPr>
        </p:nvSpPr>
        <p:spPr>
          <a:ln/>
        </p:spPr>
        <p:txBody>
          <a:bodyPr/>
          <a:lstStyle/>
          <a:p>
            <a:pPr>
              <a:lnSpc>
                <a:spcPct val="90000"/>
              </a:lnSpc>
            </a:pPr>
            <a:r>
              <a:rPr lang="en-US"/>
              <a:t>When searching tables held on disc, the cost of each disc transfer is high but doesn't depend much on the amount of data transferred, especially if consecutive items are transferred</a:t>
            </a:r>
          </a:p>
          <a:p>
            <a:pPr lvl="1">
              <a:lnSpc>
                <a:spcPct val="90000"/>
              </a:lnSpc>
            </a:pPr>
            <a:r>
              <a:rPr lang="en-US"/>
              <a:t>If we use a B-tree of order 101, say, we can transfer each node in one disc read operation</a:t>
            </a:r>
          </a:p>
          <a:p>
            <a:pPr lvl="1">
              <a:lnSpc>
                <a:spcPct val="90000"/>
              </a:lnSpc>
            </a:pPr>
            <a:r>
              <a:rPr lang="en-US"/>
              <a:t>A B-tree of order 101 and height 3 can hold 101</a:t>
            </a:r>
            <a:r>
              <a:rPr lang="en-US" baseline="30000"/>
              <a:t>4</a:t>
            </a:r>
            <a:r>
              <a:rPr lang="en-US"/>
              <a:t> – 1 items (approximately 100 million) and any item can be accessed with 3 disc reads (assuming we hold the root in memory)</a:t>
            </a:r>
          </a:p>
          <a:p>
            <a:pPr>
              <a:lnSpc>
                <a:spcPct val="90000"/>
              </a:lnSpc>
            </a:pPr>
            <a:r>
              <a:rPr lang="en-US"/>
              <a:t>If we take </a:t>
            </a:r>
            <a:r>
              <a:rPr lang="en-US" i="1"/>
              <a:t>m</a:t>
            </a:r>
            <a:r>
              <a:rPr lang="en-US"/>
              <a:t> = 3, we get a </a:t>
            </a:r>
            <a:r>
              <a:rPr lang="en-US" b="1"/>
              <a:t>2-3 tree</a:t>
            </a:r>
            <a:r>
              <a:rPr lang="en-US"/>
              <a:t>, in which non-leaf nodes have two or three children (i.e., one or two keys)</a:t>
            </a:r>
          </a:p>
          <a:p>
            <a:pPr lvl="1">
              <a:lnSpc>
                <a:spcPct val="90000"/>
              </a:lnSpc>
            </a:pPr>
            <a:r>
              <a:rPr lang="en-US"/>
              <a:t>B-Trees are always balanced (since the leaves are all at the same level), so 2-3 trees make a good type of balanced tree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B-Trees</a:t>
            </a:r>
          </a:p>
        </p:txBody>
      </p:sp>
      <p:sp>
        <p:nvSpPr>
          <p:cNvPr id="5" name="Slide Number Placeholder 4"/>
          <p:cNvSpPr>
            <a:spLocks noGrp="1"/>
          </p:cNvSpPr>
          <p:nvPr>
            <p:ph type="sldNum" sz="quarter" idx="11"/>
          </p:nvPr>
        </p:nvSpPr>
        <p:spPr/>
        <p:txBody>
          <a:bodyPr/>
          <a:lstStyle/>
          <a:p>
            <a:fld id="{EDAD94B7-832B-483A-9FDC-D96BD3F4DF8B}" type="slidenum">
              <a:rPr lang="en-US" altLang="en-US"/>
              <a:pPr/>
              <a:t>23</a:t>
            </a:fld>
            <a:endParaRPr lang="en-US" altLang="en-US"/>
          </a:p>
        </p:txBody>
      </p:sp>
      <p:sp>
        <p:nvSpPr>
          <p:cNvPr id="45058" name="Rectangle 2"/>
          <p:cNvSpPr>
            <a:spLocks noGrp="1" noChangeArrowheads="1"/>
          </p:cNvSpPr>
          <p:nvPr>
            <p:ph type="title"/>
          </p:nvPr>
        </p:nvSpPr>
        <p:spPr>
          <a:ln/>
        </p:spPr>
        <p:txBody>
          <a:bodyPr/>
          <a:lstStyle/>
          <a:p>
            <a:r>
              <a:rPr lang="en-GB"/>
              <a:t>Comparing Trees</a:t>
            </a:r>
          </a:p>
        </p:txBody>
      </p:sp>
      <p:sp>
        <p:nvSpPr>
          <p:cNvPr id="45059" name="Rectangle 3"/>
          <p:cNvSpPr>
            <a:spLocks noGrp="1" noChangeArrowheads="1"/>
          </p:cNvSpPr>
          <p:nvPr>
            <p:ph type="body" idx="1"/>
          </p:nvPr>
        </p:nvSpPr>
        <p:spPr>
          <a:ln/>
        </p:spPr>
        <p:txBody>
          <a:bodyPr/>
          <a:lstStyle/>
          <a:p>
            <a:r>
              <a:rPr lang="en-GB"/>
              <a:t>Binary trees</a:t>
            </a:r>
          </a:p>
          <a:p>
            <a:pPr lvl="1"/>
            <a:r>
              <a:rPr lang="en-GB"/>
              <a:t>Can become </a:t>
            </a:r>
            <a:r>
              <a:rPr lang="en-GB" i="1"/>
              <a:t>unbalanced</a:t>
            </a:r>
            <a:r>
              <a:rPr lang="en-GB"/>
              <a:t> and </a:t>
            </a:r>
            <a:r>
              <a:rPr lang="en-GB" i="1"/>
              <a:t>lose</a:t>
            </a:r>
            <a:r>
              <a:rPr lang="en-GB"/>
              <a:t> their good time complexity (big O)</a:t>
            </a:r>
          </a:p>
          <a:p>
            <a:pPr lvl="1"/>
            <a:r>
              <a:rPr lang="en-GB"/>
              <a:t>AVL trees are strict binary trees that </a:t>
            </a:r>
            <a:r>
              <a:rPr lang="en-GB" i="1"/>
              <a:t>overcome the balance problem</a:t>
            </a:r>
            <a:endParaRPr lang="en-GB"/>
          </a:p>
          <a:p>
            <a:pPr lvl="1"/>
            <a:r>
              <a:rPr lang="en-GB"/>
              <a:t>Heaps remain balanced but only </a:t>
            </a:r>
            <a:r>
              <a:rPr lang="en-GB" i="1"/>
              <a:t>prioritise</a:t>
            </a:r>
            <a:r>
              <a:rPr lang="en-GB"/>
              <a:t> (not order) the keys</a:t>
            </a:r>
          </a:p>
          <a:p>
            <a:pPr lvl="1"/>
            <a:endParaRPr lang="en-GB"/>
          </a:p>
          <a:p>
            <a:r>
              <a:rPr lang="en-GB"/>
              <a:t>Multi-way trees</a:t>
            </a:r>
          </a:p>
          <a:p>
            <a:pPr lvl="1"/>
            <a:r>
              <a:rPr lang="en-GB"/>
              <a:t>B-Trees can be </a:t>
            </a:r>
            <a:r>
              <a:rPr lang="en-GB" i="1"/>
              <a:t>m</a:t>
            </a:r>
            <a:r>
              <a:rPr lang="en-GB"/>
              <a:t>-way, they can have any (odd) number of children</a:t>
            </a:r>
          </a:p>
          <a:p>
            <a:pPr lvl="1"/>
            <a:r>
              <a:rPr lang="en-GB"/>
              <a:t>One B-Tree, the 2-3 (or 3-way) B-Tree, </a:t>
            </a:r>
            <a:r>
              <a:rPr lang="en-GB" i="1"/>
              <a:t>approximates</a:t>
            </a:r>
            <a:r>
              <a:rPr lang="en-GB"/>
              <a:t> a permanently balanced binary tree, exchanging the AVL tree’s balancing operations for insertion and (more complex) deletion operations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B-Trees</a:t>
            </a:r>
          </a:p>
        </p:txBody>
      </p:sp>
      <p:sp>
        <p:nvSpPr>
          <p:cNvPr id="5" name="Slide Number Placeholder 4"/>
          <p:cNvSpPr>
            <a:spLocks noGrp="1"/>
          </p:cNvSpPr>
          <p:nvPr>
            <p:ph type="sldNum" sz="quarter" idx="11"/>
          </p:nvPr>
        </p:nvSpPr>
        <p:spPr/>
        <p:txBody>
          <a:bodyPr/>
          <a:lstStyle/>
          <a:p>
            <a:fld id="{8AD81F79-4BB2-4A5C-8041-172B8EC1CC1F}" type="slidenum">
              <a:rPr lang="en-US" altLang="en-US"/>
              <a:pPr/>
              <a:t>3</a:t>
            </a:fld>
            <a:endParaRPr lang="en-US" altLang="en-US"/>
          </a:p>
        </p:txBody>
      </p:sp>
      <p:sp>
        <p:nvSpPr>
          <p:cNvPr id="27650" name="Rectangle 2"/>
          <p:cNvSpPr>
            <a:spLocks noGrp="1" noChangeArrowheads="1"/>
          </p:cNvSpPr>
          <p:nvPr>
            <p:ph type="title"/>
          </p:nvPr>
        </p:nvSpPr>
        <p:spPr>
          <a:ln/>
        </p:spPr>
        <p:txBody>
          <a:bodyPr/>
          <a:lstStyle/>
          <a:p>
            <a:r>
              <a:rPr lang="en-US"/>
              <a:t>Motivation (cont.)</a:t>
            </a:r>
          </a:p>
        </p:txBody>
      </p:sp>
      <p:sp>
        <p:nvSpPr>
          <p:cNvPr id="27651" name="Rectangle 3"/>
          <p:cNvSpPr>
            <a:spLocks noGrp="1" noChangeArrowheads="1"/>
          </p:cNvSpPr>
          <p:nvPr>
            <p:ph type="body" idx="1"/>
          </p:nvPr>
        </p:nvSpPr>
        <p:spPr>
          <a:ln/>
        </p:spPr>
        <p:txBody>
          <a:bodyPr/>
          <a:lstStyle/>
          <a:p>
            <a:r>
              <a:rPr lang="en-US"/>
              <a:t>Assume that we use an AVL tree to store about 20 million records</a:t>
            </a:r>
          </a:p>
          <a:p>
            <a:r>
              <a:rPr lang="en-US"/>
              <a:t>We end up with a </a:t>
            </a:r>
            <a:r>
              <a:rPr lang="en-US" b="1"/>
              <a:t>very</a:t>
            </a:r>
            <a:r>
              <a:rPr lang="en-US"/>
              <a:t> deep binary tree with lots of different disk accesses; log</a:t>
            </a:r>
            <a:r>
              <a:rPr lang="en-US" baseline="-25000"/>
              <a:t>2 </a:t>
            </a:r>
            <a:r>
              <a:rPr lang="en-US"/>
              <a:t>20,000,000 is about 24, so this takes about 0.2 seconds  </a:t>
            </a:r>
          </a:p>
          <a:p>
            <a:r>
              <a:rPr lang="en-US"/>
              <a:t>We know we can’t improve on the log </a:t>
            </a:r>
            <a:r>
              <a:rPr lang="en-US" i="1"/>
              <a:t>n </a:t>
            </a:r>
            <a:r>
              <a:rPr lang="en-US"/>
              <a:t>lower</a:t>
            </a:r>
            <a:r>
              <a:rPr lang="en-US" i="1"/>
              <a:t> </a:t>
            </a:r>
            <a:r>
              <a:rPr lang="en-US"/>
              <a:t>bound on search for a binary tree</a:t>
            </a:r>
          </a:p>
          <a:p>
            <a:r>
              <a:rPr lang="en-US"/>
              <a:t>But, the solution is to use more branches and thus reduce the height of the tree!</a:t>
            </a:r>
          </a:p>
          <a:p>
            <a:pPr lvl="1"/>
            <a:r>
              <a:rPr lang="en-US"/>
              <a:t>As branching increases, depth decreases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B-Trees</a:t>
            </a:r>
          </a:p>
        </p:txBody>
      </p:sp>
      <p:sp>
        <p:nvSpPr>
          <p:cNvPr id="5" name="Slide Number Placeholder 4"/>
          <p:cNvSpPr>
            <a:spLocks noGrp="1"/>
          </p:cNvSpPr>
          <p:nvPr>
            <p:ph type="sldNum" sz="quarter" idx="11"/>
          </p:nvPr>
        </p:nvSpPr>
        <p:spPr/>
        <p:txBody>
          <a:bodyPr/>
          <a:lstStyle/>
          <a:p>
            <a:fld id="{E90BCDE3-DB8F-4021-83F0-0FBFCAE3543D}" type="slidenum">
              <a:rPr lang="en-US" altLang="en-US"/>
              <a:pPr/>
              <a:t>4</a:t>
            </a:fld>
            <a:endParaRPr lang="en-US" altLang="en-US"/>
          </a:p>
        </p:txBody>
      </p:sp>
      <p:sp>
        <p:nvSpPr>
          <p:cNvPr id="28674" name="Rectangle 2"/>
          <p:cNvSpPr>
            <a:spLocks noGrp="1" noChangeArrowheads="1"/>
          </p:cNvSpPr>
          <p:nvPr>
            <p:ph type="title"/>
          </p:nvPr>
        </p:nvSpPr>
        <p:spPr>
          <a:ln/>
        </p:spPr>
        <p:txBody>
          <a:bodyPr/>
          <a:lstStyle/>
          <a:p>
            <a:r>
              <a:rPr lang="en-US"/>
              <a:t>Definition of a B-tree</a:t>
            </a:r>
          </a:p>
        </p:txBody>
      </p:sp>
      <p:sp>
        <p:nvSpPr>
          <p:cNvPr id="28675" name="Rectangle 3"/>
          <p:cNvSpPr>
            <a:spLocks noGrp="1" noChangeArrowheads="1"/>
          </p:cNvSpPr>
          <p:nvPr>
            <p:ph type="body" idx="1"/>
          </p:nvPr>
        </p:nvSpPr>
        <p:spPr>
          <a:ln/>
        </p:spPr>
        <p:txBody>
          <a:bodyPr/>
          <a:lstStyle/>
          <a:p>
            <a:r>
              <a:rPr lang="en-US"/>
              <a:t>A B-tree of order </a:t>
            </a:r>
            <a:r>
              <a:rPr lang="en-US" i="1"/>
              <a:t>m</a:t>
            </a:r>
            <a:r>
              <a:rPr lang="en-US"/>
              <a:t> is an </a:t>
            </a:r>
            <a:r>
              <a:rPr lang="en-US" i="1"/>
              <a:t>m</a:t>
            </a:r>
            <a:r>
              <a:rPr lang="en-US"/>
              <a:t>-way tree (i.e., a tree where each node may have up to </a:t>
            </a:r>
            <a:r>
              <a:rPr lang="en-US" i="1"/>
              <a:t>m</a:t>
            </a:r>
            <a:r>
              <a:rPr lang="en-US"/>
              <a:t> children) in which:</a:t>
            </a:r>
          </a:p>
          <a:p>
            <a:pPr lvl="1">
              <a:buFont typeface="Symbol" pitchFamily="18" charset="2"/>
              <a:buNone/>
            </a:pPr>
            <a:r>
              <a:rPr lang="en-US"/>
              <a:t>1.	the number of keys in each non-leaf node is one less than the number of its children and these keys partition the keys in the children in the fashion of a search tree</a:t>
            </a:r>
          </a:p>
          <a:p>
            <a:pPr lvl="1">
              <a:buFont typeface="Symbol" pitchFamily="18" charset="2"/>
              <a:buNone/>
            </a:pPr>
            <a:r>
              <a:rPr lang="en-US"/>
              <a:t>2.	all leaves are on the same level</a:t>
            </a:r>
          </a:p>
          <a:p>
            <a:pPr lvl="1">
              <a:buFont typeface="Symbol" pitchFamily="18" charset="2"/>
              <a:buNone/>
            </a:pPr>
            <a:r>
              <a:rPr lang="en-US"/>
              <a:t>3.	all non-leaf nodes except the root have at least </a:t>
            </a:r>
            <a:r>
              <a:rPr lang="en-US">
                <a:sym typeface="Symbol" pitchFamily="18" charset="2"/>
              </a:rPr>
              <a:t></a:t>
            </a:r>
            <a:r>
              <a:rPr lang="en-US" i="1"/>
              <a:t>m </a:t>
            </a:r>
            <a:r>
              <a:rPr lang="en-US"/>
              <a:t>/ 2</a:t>
            </a:r>
            <a:r>
              <a:rPr lang="en-US">
                <a:sym typeface="Symbol" pitchFamily="18" charset="2"/>
              </a:rPr>
              <a:t></a:t>
            </a:r>
            <a:r>
              <a:rPr lang="en-US"/>
              <a:t> children</a:t>
            </a:r>
          </a:p>
          <a:p>
            <a:pPr lvl="1">
              <a:buFont typeface="Symbol" pitchFamily="18" charset="2"/>
              <a:buNone/>
            </a:pPr>
            <a:r>
              <a:rPr lang="en-US"/>
              <a:t>4.	the root is either a leaf node, or it has from two to </a:t>
            </a:r>
            <a:r>
              <a:rPr lang="en-US" i="1"/>
              <a:t>m</a:t>
            </a:r>
            <a:r>
              <a:rPr lang="en-US"/>
              <a:t> children</a:t>
            </a:r>
          </a:p>
          <a:p>
            <a:pPr lvl="1">
              <a:buFont typeface="Symbol" pitchFamily="18" charset="2"/>
              <a:buNone/>
            </a:pPr>
            <a:r>
              <a:rPr lang="en-US"/>
              <a:t>5.	a leaf node contains no more than </a:t>
            </a:r>
            <a:r>
              <a:rPr lang="en-US" i="1"/>
              <a:t>m</a:t>
            </a:r>
            <a:r>
              <a:rPr lang="en-US"/>
              <a:t> – 1 keys</a:t>
            </a:r>
          </a:p>
          <a:p>
            <a:r>
              <a:rPr lang="en-US"/>
              <a:t>The number </a:t>
            </a:r>
            <a:r>
              <a:rPr lang="en-US" i="1"/>
              <a:t>m</a:t>
            </a:r>
            <a:r>
              <a:rPr lang="en-US"/>
              <a:t> should always be odd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ltLang="en-US"/>
              <a:t>B-Trees</a:t>
            </a:r>
          </a:p>
        </p:txBody>
      </p:sp>
      <p:sp>
        <p:nvSpPr>
          <p:cNvPr id="9" name="Slide Number Placeholder 4"/>
          <p:cNvSpPr>
            <a:spLocks noGrp="1"/>
          </p:cNvSpPr>
          <p:nvPr>
            <p:ph type="sldNum" sz="quarter" idx="11"/>
          </p:nvPr>
        </p:nvSpPr>
        <p:spPr/>
        <p:txBody>
          <a:bodyPr/>
          <a:lstStyle/>
          <a:p>
            <a:fld id="{4C44C9E6-3E76-4E2E-B22E-82A51DFBE88B}" type="slidenum">
              <a:rPr lang="en-US" altLang="en-US"/>
              <a:pPr/>
              <a:t>5</a:t>
            </a:fld>
            <a:endParaRPr lang="en-US" altLang="en-US"/>
          </a:p>
        </p:txBody>
      </p:sp>
      <p:sp>
        <p:nvSpPr>
          <p:cNvPr id="30723" name="Rectangle 3"/>
          <p:cNvSpPr>
            <a:spLocks noGrp="1" noChangeArrowheads="1"/>
          </p:cNvSpPr>
          <p:nvPr>
            <p:ph type="body" idx="1"/>
          </p:nvPr>
        </p:nvSpPr>
        <p:spPr>
          <a:ln/>
        </p:spPr>
        <p:txBody>
          <a:bodyPr/>
          <a:lstStyle/>
          <a:p>
            <a:pPr>
              <a:lnSpc>
                <a:spcPct val="90000"/>
              </a:lnSpc>
            </a:pPr>
            <a:r>
              <a:rPr lang="en-US"/>
              <a:t>Suppose we start with an empty B-tree and keys arrive in the following order:1  12  8  2  25  5  14  28  17  7  52  16  48  68  3  26  29  53  55  45</a:t>
            </a:r>
          </a:p>
          <a:p>
            <a:pPr>
              <a:lnSpc>
                <a:spcPct val="90000"/>
              </a:lnSpc>
            </a:pPr>
            <a:r>
              <a:rPr lang="en-US"/>
              <a:t>We want to construct a B-tree of order 5</a:t>
            </a:r>
          </a:p>
          <a:p>
            <a:pPr>
              <a:lnSpc>
                <a:spcPct val="90000"/>
              </a:lnSpc>
            </a:pPr>
            <a:r>
              <a:rPr lang="en-US"/>
              <a:t>The first four items go into the root:</a:t>
            </a:r>
          </a:p>
          <a:p>
            <a:pPr>
              <a:lnSpc>
                <a:spcPct val="90000"/>
              </a:lnSpc>
            </a:pPr>
            <a:endParaRPr lang="en-US"/>
          </a:p>
          <a:p>
            <a:pPr>
              <a:lnSpc>
                <a:spcPct val="90000"/>
              </a:lnSpc>
            </a:pPr>
            <a:endParaRPr lang="en-US"/>
          </a:p>
          <a:p>
            <a:pPr>
              <a:lnSpc>
                <a:spcPct val="90000"/>
              </a:lnSpc>
            </a:pPr>
            <a:r>
              <a:rPr lang="en-US"/>
              <a:t>To put the fifth item in the root would violate condition 5</a:t>
            </a:r>
          </a:p>
          <a:p>
            <a:pPr>
              <a:lnSpc>
                <a:spcPct val="90000"/>
              </a:lnSpc>
            </a:pPr>
            <a:r>
              <a:rPr lang="en-US"/>
              <a:t>Therefore, when 25 arrives, pick the middle key to make a new root</a:t>
            </a:r>
          </a:p>
          <a:p>
            <a:pPr>
              <a:lnSpc>
                <a:spcPct val="90000"/>
              </a:lnSpc>
            </a:pPr>
            <a:endParaRPr lang="en-US"/>
          </a:p>
        </p:txBody>
      </p:sp>
      <p:sp>
        <p:nvSpPr>
          <p:cNvPr id="30722" name="Rectangle 2"/>
          <p:cNvSpPr>
            <a:spLocks noGrp="1" noChangeArrowheads="1"/>
          </p:cNvSpPr>
          <p:nvPr>
            <p:ph type="title"/>
          </p:nvPr>
        </p:nvSpPr>
        <p:spPr>
          <a:ln/>
        </p:spPr>
        <p:txBody>
          <a:bodyPr/>
          <a:lstStyle/>
          <a:p>
            <a:r>
              <a:rPr lang="en-US"/>
              <a:t>Constructing a B-tree</a:t>
            </a:r>
          </a:p>
        </p:txBody>
      </p:sp>
      <p:sp>
        <p:nvSpPr>
          <p:cNvPr id="30724" name="Text Box 4"/>
          <p:cNvSpPr txBox="1">
            <a:spLocks noChangeArrowheads="1"/>
          </p:cNvSpPr>
          <p:nvPr/>
        </p:nvSpPr>
        <p:spPr bwMode="auto">
          <a:xfrm>
            <a:off x="3352800" y="4211638"/>
            <a:ext cx="481013"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a:t>
            </a:r>
          </a:p>
        </p:txBody>
      </p:sp>
      <p:sp>
        <p:nvSpPr>
          <p:cNvPr id="30725" name="Text Box 5"/>
          <p:cNvSpPr txBox="1">
            <a:spLocks noChangeArrowheads="1"/>
          </p:cNvSpPr>
          <p:nvPr/>
        </p:nvSpPr>
        <p:spPr bwMode="auto">
          <a:xfrm>
            <a:off x="3833813" y="4211638"/>
            <a:ext cx="477837"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a:t>
            </a:r>
          </a:p>
        </p:txBody>
      </p:sp>
      <p:sp>
        <p:nvSpPr>
          <p:cNvPr id="30726" name="Text Box 6"/>
          <p:cNvSpPr txBox="1">
            <a:spLocks noChangeArrowheads="1"/>
          </p:cNvSpPr>
          <p:nvPr/>
        </p:nvSpPr>
        <p:spPr bwMode="auto">
          <a:xfrm>
            <a:off x="4311650" y="4211638"/>
            <a:ext cx="477838"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8</a:t>
            </a:r>
          </a:p>
        </p:txBody>
      </p:sp>
      <p:sp>
        <p:nvSpPr>
          <p:cNvPr id="30727" name="Text Box 7"/>
          <p:cNvSpPr txBox="1">
            <a:spLocks noChangeArrowheads="1"/>
          </p:cNvSpPr>
          <p:nvPr/>
        </p:nvSpPr>
        <p:spPr bwMode="auto">
          <a:xfrm>
            <a:off x="4789488" y="4211638"/>
            <a:ext cx="479425"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12</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3"/>
          <p:cNvSpPr>
            <a:spLocks noGrp="1"/>
          </p:cNvSpPr>
          <p:nvPr>
            <p:ph type="ftr" sz="quarter" idx="10"/>
          </p:nvPr>
        </p:nvSpPr>
        <p:spPr/>
        <p:txBody>
          <a:bodyPr/>
          <a:lstStyle/>
          <a:p>
            <a:r>
              <a:rPr lang="en-US" altLang="en-US"/>
              <a:t>B-Trees</a:t>
            </a:r>
          </a:p>
        </p:txBody>
      </p:sp>
      <p:sp>
        <p:nvSpPr>
          <p:cNvPr id="23" name="Slide Number Placeholder 4"/>
          <p:cNvSpPr>
            <a:spLocks noGrp="1"/>
          </p:cNvSpPr>
          <p:nvPr>
            <p:ph type="sldNum" sz="quarter" idx="11"/>
          </p:nvPr>
        </p:nvSpPr>
        <p:spPr/>
        <p:txBody>
          <a:bodyPr/>
          <a:lstStyle/>
          <a:p>
            <a:fld id="{F11D2C23-A301-4B93-9FA0-81316392E3A9}" type="slidenum">
              <a:rPr lang="en-US" altLang="en-US"/>
              <a:pPr/>
              <a:t>6</a:t>
            </a:fld>
            <a:endParaRPr lang="en-US" altLang="en-US"/>
          </a:p>
        </p:txBody>
      </p:sp>
      <p:sp>
        <p:nvSpPr>
          <p:cNvPr id="31754" name="Line 10"/>
          <p:cNvSpPr>
            <a:spLocks noChangeShapeType="1"/>
          </p:cNvSpPr>
          <p:nvPr/>
        </p:nvSpPr>
        <p:spPr bwMode="auto">
          <a:xfrm flipH="1">
            <a:off x="3276600" y="2362200"/>
            <a:ext cx="685800" cy="9144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1755" name="Line 11"/>
          <p:cNvSpPr>
            <a:spLocks noChangeShapeType="1"/>
          </p:cNvSpPr>
          <p:nvPr/>
        </p:nvSpPr>
        <p:spPr bwMode="auto">
          <a:xfrm>
            <a:off x="4038600" y="2362200"/>
            <a:ext cx="685800" cy="9144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1746" name="Rectangle 2"/>
          <p:cNvSpPr>
            <a:spLocks noGrp="1" noChangeArrowheads="1"/>
          </p:cNvSpPr>
          <p:nvPr>
            <p:ph type="title"/>
          </p:nvPr>
        </p:nvSpPr>
        <p:spPr>
          <a:ln/>
        </p:spPr>
        <p:txBody>
          <a:bodyPr/>
          <a:lstStyle/>
          <a:p>
            <a:r>
              <a:rPr lang="en-US"/>
              <a:t>Constructing a B-tree (contd.)</a:t>
            </a:r>
          </a:p>
        </p:txBody>
      </p:sp>
      <p:sp>
        <p:nvSpPr>
          <p:cNvPr id="31749" name="Text Box 5"/>
          <p:cNvSpPr txBox="1">
            <a:spLocks noChangeArrowheads="1"/>
          </p:cNvSpPr>
          <p:nvPr/>
        </p:nvSpPr>
        <p:spPr bwMode="auto">
          <a:xfrm>
            <a:off x="2819400" y="3124200"/>
            <a:ext cx="481013"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a:t>
            </a:r>
          </a:p>
        </p:txBody>
      </p:sp>
      <p:sp>
        <p:nvSpPr>
          <p:cNvPr id="31750" name="Text Box 6"/>
          <p:cNvSpPr txBox="1">
            <a:spLocks noChangeArrowheads="1"/>
          </p:cNvSpPr>
          <p:nvPr/>
        </p:nvSpPr>
        <p:spPr bwMode="auto">
          <a:xfrm>
            <a:off x="3300413" y="3124200"/>
            <a:ext cx="477837"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a:t>
            </a:r>
          </a:p>
        </p:txBody>
      </p:sp>
      <p:sp>
        <p:nvSpPr>
          <p:cNvPr id="31751" name="Text Box 7"/>
          <p:cNvSpPr txBox="1">
            <a:spLocks noChangeArrowheads="1"/>
          </p:cNvSpPr>
          <p:nvPr/>
        </p:nvSpPr>
        <p:spPr bwMode="auto">
          <a:xfrm>
            <a:off x="3778250" y="2133600"/>
            <a:ext cx="477838"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8</a:t>
            </a:r>
          </a:p>
        </p:txBody>
      </p:sp>
      <p:sp>
        <p:nvSpPr>
          <p:cNvPr id="31752" name="Text Box 8"/>
          <p:cNvSpPr txBox="1">
            <a:spLocks noChangeArrowheads="1"/>
          </p:cNvSpPr>
          <p:nvPr/>
        </p:nvSpPr>
        <p:spPr bwMode="auto">
          <a:xfrm>
            <a:off x="4256088" y="3124200"/>
            <a:ext cx="479425"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12</a:t>
            </a:r>
          </a:p>
        </p:txBody>
      </p:sp>
      <p:sp>
        <p:nvSpPr>
          <p:cNvPr id="31753" name="Text Box 9"/>
          <p:cNvSpPr txBox="1">
            <a:spLocks noChangeArrowheads="1"/>
          </p:cNvSpPr>
          <p:nvPr/>
        </p:nvSpPr>
        <p:spPr bwMode="auto">
          <a:xfrm>
            <a:off x="4702175" y="3124200"/>
            <a:ext cx="479425"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25</a:t>
            </a:r>
          </a:p>
        </p:txBody>
      </p:sp>
      <p:grpSp>
        <p:nvGrpSpPr>
          <p:cNvPr id="31767" name="Group 23"/>
          <p:cNvGrpSpPr>
            <a:grpSpLocks/>
          </p:cNvGrpSpPr>
          <p:nvPr/>
        </p:nvGrpSpPr>
        <p:grpSpPr bwMode="auto">
          <a:xfrm>
            <a:off x="685800" y="3581400"/>
            <a:ext cx="7848600" cy="2057400"/>
            <a:chOff x="432" y="2256"/>
            <a:chExt cx="4944" cy="1296"/>
          </a:xfrm>
        </p:grpSpPr>
        <p:sp>
          <p:nvSpPr>
            <p:cNvPr id="31756" name="Text Box 12"/>
            <p:cNvSpPr txBox="1">
              <a:spLocks noChangeArrowheads="1"/>
            </p:cNvSpPr>
            <p:nvPr/>
          </p:nvSpPr>
          <p:spPr bwMode="auto">
            <a:xfrm>
              <a:off x="432" y="2256"/>
              <a:ext cx="4944" cy="288"/>
            </a:xfrm>
            <a:prstGeom prst="rect">
              <a:avLst/>
            </a:prstGeom>
            <a:noFill/>
            <a:ln w="12700">
              <a:noFill/>
              <a:miter lim="800000"/>
              <a:headEnd type="none" w="sm" len="sm"/>
              <a:tailEnd type="none" w="sm" len="sm"/>
            </a:ln>
            <a:effectLst/>
          </p:spPr>
          <p:txBody>
            <a:bodyPr>
              <a:spAutoFit/>
            </a:bodyPr>
            <a:lstStyle/>
            <a:p>
              <a:pPr>
                <a:spcBef>
                  <a:spcPct val="50000"/>
                </a:spcBef>
              </a:pPr>
              <a:r>
                <a:rPr lang="en-US" sz="2400">
                  <a:latin typeface="Times New Roman" pitchFamily="18" charset="0"/>
                </a:rPr>
                <a:t>6, 14, 28 get added to the leaf nodes:</a:t>
              </a:r>
              <a:endParaRPr lang="en-US" sz="2400">
                <a:latin typeface="Times" pitchFamily="18" charset="0"/>
              </a:endParaRPr>
            </a:p>
          </p:txBody>
        </p:sp>
        <p:sp>
          <p:nvSpPr>
            <p:cNvPr id="31757" name="Line 13"/>
            <p:cNvSpPr>
              <a:spLocks noChangeShapeType="1"/>
            </p:cNvSpPr>
            <p:nvPr/>
          </p:nvSpPr>
          <p:spPr bwMode="auto">
            <a:xfrm flipH="1">
              <a:off x="2064" y="2845"/>
              <a:ext cx="432" cy="576"/>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1758" name="Line 14"/>
            <p:cNvSpPr>
              <a:spLocks noChangeShapeType="1"/>
            </p:cNvSpPr>
            <p:nvPr/>
          </p:nvSpPr>
          <p:spPr bwMode="auto">
            <a:xfrm>
              <a:off x="2544" y="2845"/>
              <a:ext cx="432" cy="576"/>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1759" name="Text Box 15"/>
            <p:cNvSpPr txBox="1">
              <a:spLocks noChangeArrowheads="1"/>
            </p:cNvSpPr>
            <p:nvPr/>
          </p:nvSpPr>
          <p:spPr bwMode="auto">
            <a:xfrm>
              <a:off x="1584" y="3325"/>
              <a:ext cx="303" cy="227"/>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a:t>
              </a:r>
            </a:p>
          </p:txBody>
        </p:sp>
        <p:sp>
          <p:nvSpPr>
            <p:cNvPr id="31760" name="Text Box 16"/>
            <p:cNvSpPr txBox="1">
              <a:spLocks noChangeArrowheads="1"/>
            </p:cNvSpPr>
            <p:nvPr/>
          </p:nvSpPr>
          <p:spPr bwMode="auto">
            <a:xfrm>
              <a:off x="1887" y="3325"/>
              <a:ext cx="301" cy="227"/>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a:t>
              </a:r>
            </a:p>
          </p:txBody>
        </p:sp>
        <p:sp>
          <p:nvSpPr>
            <p:cNvPr id="31761" name="Text Box 17"/>
            <p:cNvSpPr txBox="1">
              <a:spLocks noChangeArrowheads="1"/>
            </p:cNvSpPr>
            <p:nvPr/>
          </p:nvSpPr>
          <p:spPr bwMode="auto">
            <a:xfrm>
              <a:off x="2380" y="2701"/>
              <a:ext cx="301" cy="227"/>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8</a:t>
              </a:r>
            </a:p>
          </p:txBody>
        </p:sp>
        <p:sp>
          <p:nvSpPr>
            <p:cNvPr id="31762" name="Text Box 18"/>
            <p:cNvSpPr txBox="1">
              <a:spLocks noChangeArrowheads="1"/>
            </p:cNvSpPr>
            <p:nvPr/>
          </p:nvSpPr>
          <p:spPr bwMode="auto">
            <a:xfrm>
              <a:off x="2681" y="3325"/>
              <a:ext cx="302" cy="227"/>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12</a:t>
              </a:r>
            </a:p>
          </p:txBody>
        </p:sp>
        <p:sp>
          <p:nvSpPr>
            <p:cNvPr id="31763" name="Text Box 19"/>
            <p:cNvSpPr txBox="1">
              <a:spLocks noChangeArrowheads="1"/>
            </p:cNvSpPr>
            <p:nvPr/>
          </p:nvSpPr>
          <p:spPr bwMode="auto">
            <a:xfrm>
              <a:off x="2962" y="3325"/>
              <a:ext cx="302" cy="227"/>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14</a:t>
              </a:r>
            </a:p>
          </p:txBody>
        </p:sp>
        <p:sp>
          <p:nvSpPr>
            <p:cNvPr id="31764" name="Text Box 20"/>
            <p:cNvSpPr txBox="1">
              <a:spLocks noChangeArrowheads="1"/>
            </p:cNvSpPr>
            <p:nvPr/>
          </p:nvSpPr>
          <p:spPr bwMode="auto">
            <a:xfrm>
              <a:off x="2147" y="3325"/>
              <a:ext cx="301" cy="227"/>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6</a:t>
              </a:r>
            </a:p>
          </p:txBody>
        </p:sp>
        <p:sp>
          <p:nvSpPr>
            <p:cNvPr id="31765" name="Text Box 21"/>
            <p:cNvSpPr txBox="1">
              <a:spLocks noChangeArrowheads="1"/>
            </p:cNvSpPr>
            <p:nvPr/>
          </p:nvSpPr>
          <p:spPr bwMode="auto">
            <a:xfrm>
              <a:off x="3264" y="3325"/>
              <a:ext cx="302" cy="227"/>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25</a:t>
              </a:r>
            </a:p>
          </p:txBody>
        </p:sp>
        <p:sp>
          <p:nvSpPr>
            <p:cNvPr id="31766" name="Text Box 22"/>
            <p:cNvSpPr txBox="1">
              <a:spLocks noChangeArrowheads="1"/>
            </p:cNvSpPr>
            <p:nvPr/>
          </p:nvSpPr>
          <p:spPr bwMode="auto">
            <a:xfrm>
              <a:off x="3545" y="3325"/>
              <a:ext cx="302" cy="227"/>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28</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17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ooter Placeholder 2"/>
          <p:cNvSpPr>
            <a:spLocks noGrp="1"/>
          </p:cNvSpPr>
          <p:nvPr>
            <p:ph type="ftr" sz="quarter" idx="10"/>
          </p:nvPr>
        </p:nvSpPr>
        <p:spPr/>
        <p:txBody>
          <a:bodyPr/>
          <a:lstStyle/>
          <a:p>
            <a:r>
              <a:rPr lang="en-US" altLang="en-US"/>
              <a:t>B-Trees</a:t>
            </a:r>
          </a:p>
        </p:txBody>
      </p:sp>
      <p:sp>
        <p:nvSpPr>
          <p:cNvPr id="35" name="Slide Number Placeholder 3"/>
          <p:cNvSpPr>
            <a:spLocks noGrp="1"/>
          </p:cNvSpPr>
          <p:nvPr>
            <p:ph type="sldNum" sz="quarter" idx="11"/>
          </p:nvPr>
        </p:nvSpPr>
        <p:spPr/>
        <p:txBody>
          <a:bodyPr/>
          <a:lstStyle/>
          <a:p>
            <a:fld id="{E5BE4B9B-A36F-411B-98A1-1E20982446A0}" type="slidenum">
              <a:rPr lang="en-US" altLang="en-US"/>
              <a:pPr/>
              <a:t>7</a:t>
            </a:fld>
            <a:endParaRPr lang="en-US" altLang="en-US"/>
          </a:p>
        </p:txBody>
      </p:sp>
      <p:sp>
        <p:nvSpPr>
          <p:cNvPr id="32781" name="Line 13"/>
          <p:cNvSpPr>
            <a:spLocks noChangeShapeType="1"/>
          </p:cNvSpPr>
          <p:nvPr/>
        </p:nvSpPr>
        <p:spPr bwMode="auto">
          <a:xfrm flipH="1">
            <a:off x="2971800" y="3048000"/>
            <a:ext cx="914400" cy="7620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2782" name="Line 14"/>
          <p:cNvSpPr>
            <a:spLocks noChangeShapeType="1"/>
          </p:cNvSpPr>
          <p:nvPr/>
        </p:nvSpPr>
        <p:spPr bwMode="auto">
          <a:xfrm>
            <a:off x="4191000" y="3048000"/>
            <a:ext cx="381000" cy="7620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2783" name="Line 15"/>
          <p:cNvSpPr>
            <a:spLocks noChangeShapeType="1"/>
          </p:cNvSpPr>
          <p:nvPr/>
        </p:nvSpPr>
        <p:spPr bwMode="auto">
          <a:xfrm>
            <a:off x="4495800" y="3048000"/>
            <a:ext cx="1371600" cy="6858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2770" name="Rectangle 2"/>
          <p:cNvSpPr>
            <a:spLocks noGrp="1" noChangeArrowheads="1"/>
          </p:cNvSpPr>
          <p:nvPr>
            <p:ph type="title"/>
          </p:nvPr>
        </p:nvSpPr>
        <p:spPr>
          <a:ln/>
        </p:spPr>
        <p:txBody>
          <a:bodyPr/>
          <a:lstStyle/>
          <a:p>
            <a:r>
              <a:rPr lang="en-US"/>
              <a:t>Constructing a B-tree (contd.)</a:t>
            </a:r>
          </a:p>
        </p:txBody>
      </p:sp>
      <p:sp>
        <p:nvSpPr>
          <p:cNvPr id="32771" name="Text Box 3"/>
          <p:cNvSpPr txBox="1">
            <a:spLocks noChangeArrowheads="1"/>
          </p:cNvSpPr>
          <p:nvPr/>
        </p:nvSpPr>
        <p:spPr bwMode="auto">
          <a:xfrm>
            <a:off x="457200" y="1752600"/>
            <a:ext cx="8382000" cy="822325"/>
          </a:xfrm>
          <a:prstGeom prst="rect">
            <a:avLst/>
          </a:prstGeom>
          <a:noFill/>
          <a:ln w="12700">
            <a:noFill/>
            <a:miter lim="800000"/>
            <a:headEnd type="none" w="sm" len="sm"/>
            <a:tailEnd type="none" w="sm" len="sm"/>
          </a:ln>
          <a:effectLst/>
        </p:spPr>
        <p:txBody>
          <a:bodyPr>
            <a:spAutoFit/>
          </a:bodyPr>
          <a:lstStyle/>
          <a:p>
            <a:pPr>
              <a:spcBef>
                <a:spcPct val="50000"/>
              </a:spcBef>
            </a:pPr>
            <a:r>
              <a:rPr lang="en-US" sz="2400">
                <a:latin typeface="Times New Roman" pitchFamily="18" charset="0"/>
              </a:rPr>
              <a:t>Adding 17 to the right leaf node would over-fill it, so we take the middle key, promote it (to the root) and split the leaf</a:t>
            </a:r>
          </a:p>
        </p:txBody>
      </p:sp>
      <p:sp>
        <p:nvSpPr>
          <p:cNvPr id="32772" name="Text Box 4"/>
          <p:cNvSpPr txBox="1">
            <a:spLocks noChangeArrowheads="1"/>
          </p:cNvSpPr>
          <p:nvPr/>
        </p:nvSpPr>
        <p:spPr bwMode="auto">
          <a:xfrm>
            <a:off x="3689350" y="2667000"/>
            <a:ext cx="481013"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8</a:t>
            </a:r>
          </a:p>
        </p:txBody>
      </p:sp>
      <p:sp>
        <p:nvSpPr>
          <p:cNvPr id="32773" name="Text Box 5"/>
          <p:cNvSpPr txBox="1">
            <a:spLocks noChangeArrowheads="1"/>
          </p:cNvSpPr>
          <p:nvPr/>
        </p:nvSpPr>
        <p:spPr bwMode="auto">
          <a:xfrm>
            <a:off x="4170363" y="2667000"/>
            <a:ext cx="477837"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17</a:t>
            </a:r>
          </a:p>
        </p:txBody>
      </p:sp>
      <p:sp>
        <p:nvSpPr>
          <p:cNvPr id="32774" name="Text Box 6"/>
          <p:cNvSpPr txBox="1">
            <a:spLocks noChangeArrowheads="1"/>
          </p:cNvSpPr>
          <p:nvPr/>
        </p:nvSpPr>
        <p:spPr bwMode="auto">
          <a:xfrm>
            <a:off x="4070350" y="3602038"/>
            <a:ext cx="481013"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12</a:t>
            </a:r>
          </a:p>
        </p:txBody>
      </p:sp>
      <p:sp>
        <p:nvSpPr>
          <p:cNvPr id="32775" name="Text Box 7"/>
          <p:cNvSpPr txBox="1">
            <a:spLocks noChangeArrowheads="1"/>
          </p:cNvSpPr>
          <p:nvPr/>
        </p:nvSpPr>
        <p:spPr bwMode="auto">
          <a:xfrm>
            <a:off x="4551363" y="3602038"/>
            <a:ext cx="477837"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14</a:t>
            </a:r>
          </a:p>
        </p:txBody>
      </p:sp>
      <p:sp>
        <p:nvSpPr>
          <p:cNvPr id="32776" name="Text Box 8"/>
          <p:cNvSpPr txBox="1">
            <a:spLocks noChangeArrowheads="1"/>
          </p:cNvSpPr>
          <p:nvPr/>
        </p:nvSpPr>
        <p:spPr bwMode="auto">
          <a:xfrm>
            <a:off x="5365750" y="3602038"/>
            <a:ext cx="481013"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25</a:t>
            </a:r>
          </a:p>
        </p:txBody>
      </p:sp>
      <p:sp>
        <p:nvSpPr>
          <p:cNvPr id="32777" name="Text Box 9"/>
          <p:cNvSpPr txBox="1">
            <a:spLocks noChangeArrowheads="1"/>
          </p:cNvSpPr>
          <p:nvPr/>
        </p:nvSpPr>
        <p:spPr bwMode="auto">
          <a:xfrm>
            <a:off x="5846763" y="3602038"/>
            <a:ext cx="477837"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28</a:t>
            </a:r>
          </a:p>
        </p:txBody>
      </p:sp>
      <p:sp>
        <p:nvSpPr>
          <p:cNvPr id="32778" name="Text Box 10"/>
          <p:cNvSpPr txBox="1">
            <a:spLocks noChangeArrowheads="1"/>
          </p:cNvSpPr>
          <p:nvPr/>
        </p:nvSpPr>
        <p:spPr bwMode="auto">
          <a:xfrm>
            <a:off x="2286000" y="3602038"/>
            <a:ext cx="481013"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a:t>
            </a:r>
          </a:p>
        </p:txBody>
      </p:sp>
      <p:sp>
        <p:nvSpPr>
          <p:cNvPr id="32779" name="Text Box 11"/>
          <p:cNvSpPr txBox="1">
            <a:spLocks noChangeArrowheads="1"/>
          </p:cNvSpPr>
          <p:nvPr/>
        </p:nvSpPr>
        <p:spPr bwMode="auto">
          <a:xfrm>
            <a:off x="2767013" y="3602038"/>
            <a:ext cx="477837"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a:t>
            </a:r>
          </a:p>
        </p:txBody>
      </p:sp>
      <p:sp>
        <p:nvSpPr>
          <p:cNvPr id="32780" name="Text Box 12"/>
          <p:cNvSpPr txBox="1">
            <a:spLocks noChangeArrowheads="1"/>
          </p:cNvSpPr>
          <p:nvPr/>
        </p:nvSpPr>
        <p:spPr bwMode="auto">
          <a:xfrm>
            <a:off x="3179763" y="3602038"/>
            <a:ext cx="477837"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6</a:t>
            </a:r>
          </a:p>
        </p:txBody>
      </p:sp>
      <p:grpSp>
        <p:nvGrpSpPr>
          <p:cNvPr id="32802" name="Group 34"/>
          <p:cNvGrpSpPr>
            <a:grpSpLocks/>
          </p:cNvGrpSpPr>
          <p:nvPr/>
        </p:nvGrpSpPr>
        <p:grpSpPr bwMode="auto">
          <a:xfrm>
            <a:off x="533400" y="4038600"/>
            <a:ext cx="8229600" cy="1828800"/>
            <a:chOff x="336" y="2544"/>
            <a:chExt cx="5184" cy="1152"/>
          </a:xfrm>
        </p:grpSpPr>
        <p:sp>
          <p:nvSpPr>
            <p:cNvPr id="32784" name="Text Box 16"/>
            <p:cNvSpPr txBox="1">
              <a:spLocks noChangeArrowheads="1"/>
            </p:cNvSpPr>
            <p:nvPr/>
          </p:nvSpPr>
          <p:spPr bwMode="auto">
            <a:xfrm>
              <a:off x="336" y="2544"/>
              <a:ext cx="5184" cy="288"/>
            </a:xfrm>
            <a:prstGeom prst="rect">
              <a:avLst/>
            </a:prstGeom>
            <a:noFill/>
            <a:ln w="12700">
              <a:noFill/>
              <a:miter lim="800000"/>
              <a:headEnd type="none" w="sm" len="sm"/>
              <a:tailEnd type="none" w="sm" len="sm"/>
            </a:ln>
            <a:effectLst/>
          </p:spPr>
          <p:txBody>
            <a:bodyPr>
              <a:spAutoFit/>
            </a:bodyPr>
            <a:lstStyle/>
            <a:p>
              <a:pPr>
                <a:spcBef>
                  <a:spcPct val="50000"/>
                </a:spcBef>
              </a:pPr>
              <a:r>
                <a:rPr lang="en-US" sz="2400">
                  <a:latin typeface="Times" pitchFamily="18" charset="0"/>
                </a:rPr>
                <a:t>7, 52, 16, 48 get added to the leaf nodes</a:t>
              </a:r>
            </a:p>
          </p:txBody>
        </p:sp>
        <p:sp>
          <p:nvSpPr>
            <p:cNvPr id="32785" name="Line 17"/>
            <p:cNvSpPr>
              <a:spLocks noChangeShapeType="1"/>
            </p:cNvSpPr>
            <p:nvPr/>
          </p:nvSpPr>
          <p:spPr bwMode="auto">
            <a:xfrm flipH="1">
              <a:off x="1392" y="3120"/>
              <a:ext cx="1056" cy="43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2786" name="Line 18"/>
            <p:cNvSpPr>
              <a:spLocks noChangeShapeType="1"/>
            </p:cNvSpPr>
            <p:nvPr/>
          </p:nvSpPr>
          <p:spPr bwMode="auto">
            <a:xfrm>
              <a:off x="2640" y="3120"/>
              <a:ext cx="0" cy="48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2787" name="Line 19"/>
            <p:cNvSpPr>
              <a:spLocks noChangeShapeType="1"/>
            </p:cNvSpPr>
            <p:nvPr/>
          </p:nvSpPr>
          <p:spPr bwMode="auto">
            <a:xfrm>
              <a:off x="2832" y="3120"/>
              <a:ext cx="1104" cy="43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2788" name="Text Box 20"/>
            <p:cNvSpPr txBox="1">
              <a:spLocks noChangeArrowheads="1"/>
            </p:cNvSpPr>
            <p:nvPr/>
          </p:nvSpPr>
          <p:spPr bwMode="auto">
            <a:xfrm>
              <a:off x="2324" y="2880"/>
              <a:ext cx="303" cy="227"/>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8</a:t>
              </a:r>
            </a:p>
          </p:txBody>
        </p:sp>
        <p:sp>
          <p:nvSpPr>
            <p:cNvPr id="32789" name="Text Box 21"/>
            <p:cNvSpPr txBox="1">
              <a:spLocks noChangeArrowheads="1"/>
            </p:cNvSpPr>
            <p:nvPr/>
          </p:nvSpPr>
          <p:spPr bwMode="auto">
            <a:xfrm>
              <a:off x="2627" y="2880"/>
              <a:ext cx="301" cy="227"/>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17</a:t>
              </a:r>
            </a:p>
          </p:txBody>
        </p:sp>
        <p:sp>
          <p:nvSpPr>
            <p:cNvPr id="32790" name="Text Box 22"/>
            <p:cNvSpPr txBox="1">
              <a:spLocks noChangeArrowheads="1"/>
            </p:cNvSpPr>
            <p:nvPr/>
          </p:nvSpPr>
          <p:spPr bwMode="auto">
            <a:xfrm>
              <a:off x="2208" y="3469"/>
              <a:ext cx="303" cy="227"/>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12</a:t>
              </a:r>
            </a:p>
          </p:txBody>
        </p:sp>
        <p:sp>
          <p:nvSpPr>
            <p:cNvPr id="32791" name="Text Box 23"/>
            <p:cNvSpPr txBox="1">
              <a:spLocks noChangeArrowheads="1"/>
            </p:cNvSpPr>
            <p:nvPr/>
          </p:nvSpPr>
          <p:spPr bwMode="auto">
            <a:xfrm>
              <a:off x="2511" y="3469"/>
              <a:ext cx="301" cy="227"/>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14</a:t>
              </a:r>
            </a:p>
          </p:txBody>
        </p:sp>
        <p:sp>
          <p:nvSpPr>
            <p:cNvPr id="32792" name="Text Box 24"/>
            <p:cNvSpPr txBox="1">
              <a:spLocks noChangeArrowheads="1"/>
            </p:cNvSpPr>
            <p:nvPr/>
          </p:nvSpPr>
          <p:spPr bwMode="auto">
            <a:xfrm>
              <a:off x="3380" y="3469"/>
              <a:ext cx="303" cy="227"/>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25</a:t>
              </a:r>
            </a:p>
          </p:txBody>
        </p:sp>
        <p:sp>
          <p:nvSpPr>
            <p:cNvPr id="32793" name="Text Box 25"/>
            <p:cNvSpPr txBox="1">
              <a:spLocks noChangeArrowheads="1"/>
            </p:cNvSpPr>
            <p:nvPr/>
          </p:nvSpPr>
          <p:spPr bwMode="auto">
            <a:xfrm>
              <a:off x="3683" y="3469"/>
              <a:ext cx="301" cy="227"/>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28</a:t>
              </a:r>
            </a:p>
          </p:txBody>
        </p:sp>
        <p:sp>
          <p:nvSpPr>
            <p:cNvPr id="32794" name="Text Box 26"/>
            <p:cNvSpPr txBox="1">
              <a:spLocks noChangeArrowheads="1"/>
            </p:cNvSpPr>
            <p:nvPr/>
          </p:nvSpPr>
          <p:spPr bwMode="auto">
            <a:xfrm>
              <a:off x="816" y="3469"/>
              <a:ext cx="303" cy="227"/>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a:t>
              </a:r>
            </a:p>
          </p:txBody>
        </p:sp>
        <p:sp>
          <p:nvSpPr>
            <p:cNvPr id="32795" name="Text Box 27"/>
            <p:cNvSpPr txBox="1">
              <a:spLocks noChangeArrowheads="1"/>
            </p:cNvSpPr>
            <p:nvPr/>
          </p:nvSpPr>
          <p:spPr bwMode="auto">
            <a:xfrm>
              <a:off x="1119" y="3469"/>
              <a:ext cx="301" cy="227"/>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a:t>
              </a:r>
            </a:p>
          </p:txBody>
        </p:sp>
        <p:sp>
          <p:nvSpPr>
            <p:cNvPr id="32796" name="Text Box 28"/>
            <p:cNvSpPr txBox="1">
              <a:spLocks noChangeArrowheads="1"/>
            </p:cNvSpPr>
            <p:nvPr/>
          </p:nvSpPr>
          <p:spPr bwMode="auto">
            <a:xfrm>
              <a:off x="1379" y="3469"/>
              <a:ext cx="301" cy="227"/>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6</a:t>
              </a:r>
            </a:p>
          </p:txBody>
        </p:sp>
        <p:sp>
          <p:nvSpPr>
            <p:cNvPr id="32797" name="Text Box 29"/>
            <p:cNvSpPr txBox="1">
              <a:spLocks noChangeArrowheads="1"/>
            </p:cNvSpPr>
            <p:nvPr/>
          </p:nvSpPr>
          <p:spPr bwMode="auto">
            <a:xfrm>
              <a:off x="2784" y="3469"/>
              <a:ext cx="301" cy="227"/>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16</a:t>
              </a:r>
            </a:p>
          </p:txBody>
        </p:sp>
        <p:sp>
          <p:nvSpPr>
            <p:cNvPr id="32798" name="Text Box 30"/>
            <p:cNvSpPr txBox="1">
              <a:spLocks noChangeArrowheads="1"/>
            </p:cNvSpPr>
            <p:nvPr/>
          </p:nvSpPr>
          <p:spPr bwMode="auto">
            <a:xfrm>
              <a:off x="3956" y="3469"/>
              <a:ext cx="303" cy="227"/>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48</a:t>
              </a:r>
            </a:p>
          </p:txBody>
        </p:sp>
        <p:sp>
          <p:nvSpPr>
            <p:cNvPr id="32799" name="Text Box 31"/>
            <p:cNvSpPr txBox="1">
              <a:spLocks noChangeArrowheads="1"/>
            </p:cNvSpPr>
            <p:nvPr/>
          </p:nvSpPr>
          <p:spPr bwMode="auto">
            <a:xfrm>
              <a:off x="4259" y="3469"/>
              <a:ext cx="301" cy="227"/>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52</a:t>
              </a:r>
            </a:p>
          </p:txBody>
        </p:sp>
        <p:sp>
          <p:nvSpPr>
            <p:cNvPr id="32801" name="Text Box 33"/>
            <p:cNvSpPr txBox="1">
              <a:spLocks noChangeArrowheads="1"/>
            </p:cNvSpPr>
            <p:nvPr/>
          </p:nvSpPr>
          <p:spPr bwMode="auto">
            <a:xfrm>
              <a:off x="1619" y="3469"/>
              <a:ext cx="301" cy="227"/>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7</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28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ooter Placeholder 2"/>
          <p:cNvSpPr>
            <a:spLocks noGrp="1"/>
          </p:cNvSpPr>
          <p:nvPr>
            <p:ph type="ftr" sz="quarter" idx="10"/>
          </p:nvPr>
        </p:nvSpPr>
        <p:spPr/>
        <p:txBody>
          <a:bodyPr/>
          <a:lstStyle/>
          <a:p>
            <a:r>
              <a:rPr lang="en-US" altLang="en-US"/>
              <a:t>B-Trees</a:t>
            </a:r>
          </a:p>
        </p:txBody>
      </p:sp>
      <p:sp>
        <p:nvSpPr>
          <p:cNvPr id="36" name="Slide Number Placeholder 3"/>
          <p:cNvSpPr>
            <a:spLocks noGrp="1"/>
          </p:cNvSpPr>
          <p:nvPr>
            <p:ph type="sldNum" sz="quarter" idx="11"/>
          </p:nvPr>
        </p:nvSpPr>
        <p:spPr/>
        <p:txBody>
          <a:bodyPr/>
          <a:lstStyle/>
          <a:p>
            <a:fld id="{FE68F2A9-2CC4-46E1-8087-43C217B89377}" type="slidenum">
              <a:rPr lang="en-US" altLang="en-US"/>
              <a:pPr/>
              <a:t>8</a:t>
            </a:fld>
            <a:endParaRPr lang="en-US" altLang="en-US"/>
          </a:p>
        </p:txBody>
      </p:sp>
      <p:sp>
        <p:nvSpPr>
          <p:cNvPr id="33815" name="Line 23"/>
          <p:cNvSpPr>
            <a:spLocks noChangeShapeType="1"/>
          </p:cNvSpPr>
          <p:nvPr/>
        </p:nvSpPr>
        <p:spPr bwMode="auto">
          <a:xfrm flipH="1">
            <a:off x="1219200" y="3505200"/>
            <a:ext cx="1981200" cy="9144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3816" name="Line 24"/>
          <p:cNvSpPr>
            <a:spLocks noChangeShapeType="1"/>
          </p:cNvSpPr>
          <p:nvPr/>
        </p:nvSpPr>
        <p:spPr bwMode="auto">
          <a:xfrm flipH="1">
            <a:off x="2362200" y="3505200"/>
            <a:ext cx="1219200" cy="9144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3817" name="Line 25"/>
          <p:cNvSpPr>
            <a:spLocks noChangeShapeType="1"/>
          </p:cNvSpPr>
          <p:nvPr/>
        </p:nvSpPr>
        <p:spPr bwMode="auto">
          <a:xfrm flipH="1">
            <a:off x="3657600" y="3505200"/>
            <a:ext cx="304800" cy="9144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3818" name="Line 26"/>
          <p:cNvSpPr>
            <a:spLocks noChangeShapeType="1"/>
          </p:cNvSpPr>
          <p:nvPr/>
        </p:nvSpPr>
        <p:spPr bwMode="auto">
          <a:xfrm>
            <a:off x="4495800" y="3505200"/>
            <a:ext cx="914400" cy="9144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3819" name="Line 27"/>
          <p:cNvSpPr>
            <a:spLocks noChangeShapeType="1"/>
          </p:cNvSpPr>
          <p:nvPr/>
        </p:nvSpPr>
        <p:spPr bwMode="auto">
          <a:xfrm>
            <a:off x="4800600" y="3505200"/>
            <a:ext cx="2743200" cy="9144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3794" name="Rectangle 2"/>
          <p:cNvSpPr>
            <a:spLocks noGrp="1" noChangeArrowheads="1"/>
          </p:cNvSpPr>
          <p:nvPr>
            <p:ph type="title"/>
          </p:nvPr>
        </p:nvSpPr>
        <p:spPr>
          <a:ln/>
        </p:spPr>
        <p:txBody>
          <a:bodyPr/>
          <a:lstStyle/>
          <a:p>
            <a:r>
              <a:rPr lang="en-US"/>
              <a:t>Constructing a B-tree (contd.)</a:t>
            </a:r>
          </a:p>
        </p:txBody>
      </p:sp>
      <p:sp>
        <p:nvSpPr>
          <p:cNvPr id="33795" name="Text Box 3"/>
          <p:cNvSpPr txBox="1">
            <a:spLocks noChangeArrowheads="1"/>
          </p:cNvSpPr>
          <p:nvPr/>
        </p:nvSpPr>
        <p:spPr bwMode="auto">
          <a:xfrm>
            <a:off x="304800" y="1524000"/>
            <a:ext cx="8534400" cy="1187450"/>
          </a:xfrm>
          <a:prstGeom prst="rect">
            <a:avLst/>
          </a:prstGeom>
          <a:noFill/>
          <a:ln w="12700">
            <a:noFill/>
            <a:miter lim="800000"/>
            <a:headEnd type="none" w="sm" len="sm"/>
            <a:tailEnd type="none" w="sm" len="sm"/>
          </a:ln>
          <a:effectLst/>
        </p:spPr>
        <p:txBody>
          <a:bodyPr>
            <a:spAutoFit/>
          </a:bodyPr>
          <a:lstStyle/>
          <a:p>
            <a:pPr>
              <a:spcBef>
                <a:spcPct val="50000"/>
              </a:spcBef>
            </a:pPr>
            <a:r>
              <a:rPr lang="en-US" sz="2400" dirty="0">
                <a:latin typeface="Times" pitchFamily="18" charset="0"/>
              </a:rPr>
              <a:t>Adding 68 causes us to split the right most leaf, promoting 48 to the root, and adding 3 causes us to split the left most leaf, promoting 3 to the root; 26, 29, 53, 55 then go into the leaves</a:t>
            </a:r>
          </a:p>
        </p:txBody>
      </p:sp>
      <p:sp>
        <p:nvSpPr>
          <p:cNvPr id="33796" name="Text Box 4"/>
          <p:cNvSpPr txBox="1">
            <a:spLocks noChangeArrowheads="1"/>
          </p:cNvSpPr>
          <p:nvPr/>
        </p:nvSpPr>
        <p:spPr bwMode="auto">
          <a:xfrm>
            <a:off x="3048000" y="3124200"/>
            <a:ext cx="481013"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3</a:t>
            </a:r>
          </a:p>
        </p:txBody>
      </p:sp>
      <p:sp>
        <p:nvSpPr>
          <p:cNvPr id="33797" name="Text Box 5"/>
          <p:cNvSpPr txBox="1">
            <a:spLocks noChangeArrowheads="1"/>
          </p:cNvSpPr>
          <p:nvPr/>
        </p:nvSpPr>
        <p:spPr bwMode="auto">
          <a:xfrm>
            <a:off x="3529013" y="3124200"/>
            <a:ext cx="477837"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8</a:t>
            </a:r>
          </a:p>
        </p:txBody>
      </p:sp>
      <p:sp>
        <p:nvSpPr>
          <p:cNvPr id="33798" name="Text Box 6"/>
          <p:cNvSpPr txBox="1">
            <a:spLocks noChangeArrowheads="1"/>
          </p:cNvSpPr>
          <p:nvPr/>
        </p:nvSpPr>
        <p:spPr bwMode="auto">
          <a:xfrm>
            <a:off x="3962400" y="3124200"/>
            <a:ext cx="481013"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17</a:t>
            </a:r>
          </a:p>
        </p:txBody>
      </p:sp>
      <p:sp>
        <p:nvSpPr>
          <p:cNvPr id="33799" name="Text Box 7"/>
          <p:cNvSpPr txBox="1">
            <a:spLocks noChangeArrowheads="1"/>
          </p:cNvSpPr>
          <p:nvPr/>
        </p:nvSpPr>
        <p:spPr bwMode="auto">
          <a:xfrm>
            <a:off x="4443413" y="3124200"/>
            <a:ext cx="477837"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48</a:t>
            </a:r>
          </a:p>
        </p:txBody>
      </p:sp>
      <p:sp>
        <p:nvSpPr>
          <p:cNvPr id="33800" name="Text Box 8"/>
          <p:cNvSpPr txBox="1">
            <a:spLocks noChangeArrowheads="1"/>
          </p:cNvSpPr>
          <p:nvPr/>
        </p:nvSpPr>
        <p:spPr bwMode="auto">
          <a:xfrm>
            <a:off x="6584950" y="4287838"/>
            <a:ext cx="481013"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52</a:t>
            </a:r>
          </a:p>
        </p:txBody>
      </p:sp>
      <p:sp>
        <p:nvSpPr>
          <p:cNvPr id="33801" name="Text Box 9"/>
          <p:cNvSpPr txBox="1">
            <a:spLocks noChangeArrowheads="1"/>
          </p:cNvSpPr>
          <p:nvPr/>
        </p:nvSpPr>
        <p:spPr bwMode="auto">
          <a:xfrm>
            <a:off x="7065963" y="4287838"/>
            <a:ext cx="477837"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53</a:t>
            </a:r>
          </a:p>
        </p:txBody>
      </p:sp>
      <p:sp>
        <p:nvSpPr>
          <p:cNvPr id="33802" name="Text Box 10"/>
          <p:cNvSpPr txBox="1">
            <a:spLocks noChangeArrowheads="1"/>
          </p:cNvSpPr>
          <p:nvPr/>
        </p:nvSpPr>
        <p:spPr bwMode="auto">
          <a:xfrm>
            <a:off x="7499350" y="4287838"/>
            <a:ext cx="481013"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55</a:t>
            </a:r>
          </a:p>
        </p:txBody>
      </p:sp>
      <p:sp>
        <p:nvSpPr>
          <p:cNvPr id="33803" name="Text Box 11"/>
          <p:cNvSpPr txBox="1">
            <a:spLocks noChangeArrowheads="1"/>
          </p:cNvSpPr>
          <p:nvPr/>
        </p:nvSpPr>
        <p:spPr bwMode="auto">
          <a:xfrm>
            <a:off x="7980363" y="4287838"/>
            <a:ext cx="477837"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68</a:t>
            </a:r>
          </a:p>
        </p:txBody>
      </p:sp>
      <p:sp>
        <p:nvSpPr>
          <p:cNvPr id="33804" name="Text Box 12"/>
          <p:cNvSpPr txBox="1">
            <a:spLocks noChangeArrowheads="1"/>
          </p:cNvSpPr>
          <p:nvPr/>
        </p:nvSpPr>
        <p:spPr bwMode="auto">
          <a:xfrm>
            <a:off x="4495800" y="4287838"/>
            <a:ext cx="481013"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25</a:t>
            </a:r>
          </a:p>
        </p:txBody>
      </p:sp>
      <p:sp>
        <p:nvSpPr>
          <p:cNvPr id="33805" name="Text Box 13"/>
          <p:cNvSpPr txBox="1">
            <a:spLocks noChangeArrowheads="1"/>
          </p:cNvSpPr>
          <p:nvPr/>
        </p:nvSpPr>
        <p:spPr bwMode="auto">
          <a:xfrm>
            <a:off x="4976813" y="4287838"/>
            <a:ext cx="477837"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26</a:t>
            </a:r>
          </a:p>
        </p:txBody>
      </p:sp>
      <p:sp>
        <p:nvSpPr>
          <p:cNvPr id="33806" name="Text Box 14"/>
          <p:cNvSpPr txBox="1">
            <a:spLocks noChangeArrowheads="1"/>
          </p:cNvSpPr>
          <p:nvPr/>
        </p:nvSpPr>
        <p:spPr bwMode="auto">
          <a:xfrm>
            <a:off x="5410200" y="4287838"/>
            <a:ext cx="481013"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28</a:t>
            </a:r>
          </a:p>
        </p:txBody>
      </p:sp>
      <p:sp>
        <p:nvSpPr>
          <p:cNvPr id="33807" name="Text Box 15"/>
          <p:cNvSpPr txBox="1">
            <a:spLocks noChangeArrowheads="1"/>
          </p:cNvSpPr>
          <p:nvPr/>
        </p:nvSpPr>
        <p:spPr bwMode="auto">
          <a:xfrm>
            <a:off x="5891213" y="4287838"/>
            <a:ext cx="477837"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29</a:t>
            </a:r>
          </a:p>
        </p:txBody>
      </p:sp>
      <p:sp>
        <p:nvSpPr>
          <p:cNvPr id="33808" name="Text Box 16"/>
          <p:cNvSpPr txBox="1">
            <a:spLocks noChangeArrowheads="1"/>
          </p:cNvSpPr>
          <p:nvPr/>
        </p:nvSpPr>
        <p:spPr bwMode="auto">
          <a:xfrm>
            <a:off x="685800" y="4267200"/>
            <a:ext cx="481013"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a:t>
            </a:r>
          </a:p>
        </p:txBody>
      </p:sp>
      <p:sp>
        <p:nvSpPr>
          <p:cNvPr id="33809" name="Text Box 17"/>
          <p:cNvSpPr txBox="1">
            <a:spLocks noChangeArrowheads="1"/>
          </p:cNvSpPr>
          <p:nvPr/>
        </p:nvSpPr>
        <p:spPr bwMode="auto">
          <a:xfrm>
            <a:off x="1166813" y="4267200"/>
            <a:ext cx="477837"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a:t>
            </a:r>
          </a:p>
        </p:txBody>
      </p:sp>
      <p:sp>
        <p:nvSpPr>
          <p:cNvPr id="33810" name="Text Box 18"/>
          <p:cNvSpPr txBox="1">
            <a:spLocks noChangeArrowheads="1"/>
          </p:cNvSpPr>
          <p:nvPr/>
        </p:nvSpPr>
        <p:spPr bwMode="auto">
          <a:xfrm>
            <a:off x="1860550" y="4267200"/>
            <a:ext cx="481013"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6</a:t>
            </a:r>
          </a:p>
        </p:txBody>
      </p:sp>
      <p:sp>
        <p:nvSpPr>
          <p:cNvPr id="33811" name="Text Box 19"/>
          <p:cNvSpPr txBox="1">
            <a:spLocks noChangeArrowheads="1"/>
          </p:cNvSpPr>
          <p:nvPr/>
        </p:nvSpPr>
        <p:spPr bwMode="auto">
          <a:xfrm>
            <a:off x="2341563" y="4267200"/>
            <a:ext cx="477837"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7</a:t>
            </a:r>
          </a:p>
        </p:txBody>
      </p:sp>
      <p:sp>
        <p:nvSpPr>
          <p:cNvPr id="33812" name="Text Box 20"/>
          <p:cNvSpPr txBox="1">
            <a:spLocks noChangeArrowheads="1"/>
          </p:cNvSpPr>
          <p:nvPr/>
        </p:nvSpPr>
        <p:spPr bwMode="auto">
          <a:xfrm>
            <a:off x="2971800" y="4267200"/>
            <a:ext cx="481013"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12</a:t>
            </a:r>
          </a:p>
        </p:txBody>
      </p:sp>
      <p:sp>
        <p:nvSpPr>
          <p:cNvPr id="33813" name="Text Box 21"/>
          <p:cNvSpPr txBox="1">
            <a:spLocks noChangeArrowheads="1"/>
          </p:cNvSpPr>
          <p:nvPr/>
        </p:nvSpPr>
        <p:spPr bwMode="auto">
          <a:xfrm>
            <a:off x="3452813" y="4267200"/>
            <a:ext cx="477837"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14</a:t>
            </a:r>
          </a:p>
        </p:txBody>
      </p:sp>
      <p:sp>
        <p:nvSpPr>
          <p:cNvPr id="33814" name="Text Box 22"/>
          <p:cNvSpPr txBox="1">
            <a:spLocks noChangeArrowheads="1"/>
          </p:cNvSpPr>
          <p:nvPr/>
        </p:nvSpPr>
        <p:spPr bwMode="auto">
          <a:xfrm>
            <a:off x="3886200" y="4267200"/>
            <a:ext cx="477838"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16</a:t>
            </a:r>
          </a:p>
        </p:txBody>
      </p:sp>
      <p:grpSp>
        <p:nvGrpSpPr>
          <p:cNvPr id="33826" name="Group 34"/>
          <p:cNvGrpSpPr>
            <a:grpSpLocks/>
          </p:cNvGrpSpPr>
          <p:nvPr/>
        </p:nvGrpSpPr>
        <p:grpSpPr bwMode="auto">
          <a:xfrm>
            <a:off x="381000" y="4876800"/>
            <a:ext cx="8305800" cy="1066800"/>
            <a:chOff x="240" y="3072"/>
            <a:chExt cx="5232" cy="672"/>
          </a:xfrm>
        </p:grpSpPr>
        <p:sp>
          <p:nvSpPr>
            <p:cNvPr id="33820" name="Text Box 28"/>
            <p:cNvSpPr txBox="1">
              <a:spLocks noChangeArrowheads="1"/>
            </p:cNvSpPr>
            <p:nvPr/>
          </p:nvSpPr>
          <p:spPr bwMode="auto">
            <a:xfrm>
              <a:off x="240" y="3072"/>
              <a:ext cx="2304" cy="288"/>
            </a:xfrm>
            <a:prstGeom prst="rect">
              <a:avLst/>
            </a:prstGeom>
            <a:noFill/>
            <a:ln w="12700">
              <a:noFill/>
              <a:miter lim="800000"/>
              <a:headEnd type="none" w="sm" len="sm"/>
              <a:tailEnd type="none" w="sm" len="sm"/>
            </a:ln>
            <a:effectLst/>
          </p:spPr>
          <p:txBody>
            <a:bodyPr>
              <a:spAutoFit/>
            </a:bodyPr>
            <a:lstStyle/>
            <a:p>
              <a:pPr>
                <a:spcBef>
                  <a:spcPct val="50000"/>
                </a:spcBef>
              </a:pPr>
              <a:r>
                <a:rPr lang="en-US" sz="2400">
                  <a:latin typeface="Times New Roman" pitchFamily="18" charset="0"/>
                </a:rPr>
                <a:t>Adding 45 causes a split of</a:t>
              </a:r>
              <a:r>
                <a:rPr lang="en-US" sz="2400">
                  <a:latin typeface="Times" pitchFamily="18" charset="0"/>
                </a:rPr>
                <a:t> </a:t>
              </a:r>
            </a:p>
          </p:txBody>
        </p:sp>
        <p:sp>
          <p:nvSpPr>
            <p:cNvPr id="33821" name="Text Box 29"/>
            <p:cNvSpPr txBox="1">
              <a:spLocks noChangeArrowheads="1"/>
            </p:cNvSpPr>
            <p:nvPr/>
          </p:nvSpPr>
          <p:spPr bwMode="auto">
            <a:xfrm>
              <a:off x="2496" y="3120"/>
              <a:ext cx="303" cy="227"/>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25</a:t>
              </a:r>
            </a:p>
          </p:txBody>
        </p:sp>
        <p:sp>
          <p:nvSpPr>
            <p:cNvPr id="33822" name="Text Box 30"/>
            <p:cNvSpPr txBox="1">
              <a:spLocks noChangeArrowheads="1"/>
            </p:cNvSpPr>
            <p:nvPr/>
          </p:nvSpPr>
          <p:spPr bwMode="auto">
            <a:xfrm>
              <a:off x="2799" y="3120"/>
              <a:ext cx="301" cy="227"/>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26</a:t>
              </a:r>
            </a:p>
          </p:txBody>
        </p:sp>
        <p:sp>
          <p:nvSpPr>
            <p:cNvPr id="33823" name="Text Box 31"/>
            <p:cNvSpPr txBox="1">
              <a:spLocks noChangeArrowheads="1"/>
            </p:cNvSpPr>
            <p:nvPr/>
          </p:nvSpPr>
          <p:spPr bwMode="auto">
            <a:xfrm>
              <a:off x="3072" y="3120"/>
              <a:ext cx="303" cy="227"/>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28</a:t>
              </a:r>
            </a:p>
          </p:txBody>
        </p:sp>
        <p:sp>
          <p:nvSpPr>
            <p:cNvPr id="33824" name="Text Box 32"/>
            <p:cNvSpPr txBox="1">
              <a:spLocks noChangeArrowheads="1"/>
            </p:cNvSpPr>
            <p:nvPr/>
          </p:nvSpPr>
          <p:spPr bwMode="auto">
            <a:xfrm>
              <a:off x="3375" y="3120"/>
              <a:ext cx="301" cy="227"/>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29</a:t>
              </a:r>
            </a:p>
          </p:txBody>
        </p:sp>
        <p:sp>
          <p:nvSpPr>
            <p:cNvPr id="33825" name="Text Box 33"/>
            <p:cNvSpPr txBox="1">
              <a:spLocks noChangeArrowheads="1"/>
            </p:cNvSpPr>
            <p:nvPr/>
          </p:nvSpPr>
          <p:spPr bwMode="auto">
            <a:xfrm>
              <a:off x="240" y="3456"/>
              <a:ext cx="5232" cy="288"/>
            </a:xfrm>
            <a:prstGeom prst="rect">
              <a:avLst/>
            </a:prstGeom>
            <a:noFill/>
            <a:ln w="12700">
              <a:noFill/>
              <a:miter lim="800000"/>
              <a:headEnd type="none" w="sm" len="sm"/>
              <a:tailEnd type="none" w="sm" len="sm"/>
            </a:ln>
            <a:effectLst/>
          </p:spPr>
          <p:txBody>
            <a:bodyPr>
              <a:spAutoFit/>
            </a:bodyPr>
            <a:lstStyle/>
            <a:p>
              <a:pPr>
                <a:spcBef>
                  <a:spcPct val="50000"/>
                </a:spcBef>
              </a:pPr>
              <a:r>
                <a:rPr lang="en-US" sz="2400">
                  <a:latin typeface="Times New Roman" pitchFamily="18" charset="0"/>
                </a:rPr>
                <a:t>and promoting 28 to the root then causes the root to split</a:t>
              </a:r>
              <a:endParaRPr lang="en-US" sz="2400">
                <a:latin typeface="Times"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38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ooter Placeholder 2"/>
          <p:cNvSpPr>
            <a:spLocks noGrp="1"/>
          </p:cNvSpPr>
          <p:nvPr>
            <p:ph type="ftr" sz="quarter" idx="10"/>
          </p:nvPr>
        </p:nvSpPr>
        <p:spPr/>
        <p:txBody>
          <a:bodyPr/>
          <a:lstStyle/>
          <a:p>
            <a:r>
              <a:rPr lang="en-US" altLang="en-US"/>
              <a:t>B-Trees</a:t>
            </a:r>
          </a:p>
        </p:txBody>
      </p:sp>
      <p:sp>
        <p:nvSpPr>
          <p:cNvPr id="32" name="Slide Number Placeholder 3"/>
          <p:cNvSpPr>
            <a:spLocks noGrp="1"/>
          </p:cNvSpPr>
          <p:nvPr>
            <p:ph type="sldNum" sz="quarter" idx="11"/>
          </p:nvPr>
        </p:nvSpPr>
        <p:spPr/>
        <p:txBody>
          <a:bodyPr/>
          <a:lstStyle/>
          <a:p>
            <a:fld id="{49380257-AB19-4F62-8E4D-437F66DDCD43}" type="slidenum">
              <a:rPr lang="en-US" altLang="en-US"/>
              <a:pPr/>
              <a:t>9</a:t>
            </a:fld>
            <a:endParaRPr lang="en-US" altLang="en-US"/>
          </a:p>
        </p:txBody>
      </p:sp>
      <p:sp>
        <p:nvSpPr>
          <p:cNvPr id="34841" name="Line 25"/>
          <p:cNvSpPr>
            <a:spLocks noChangeShapeType="1"/>
          </p:cNvSpPr>
          <p:nvPr/>
        </p:nvSpPr>
        <p:spPr bwMode="auto">
          <a:xfrm flipH="1">
            <a:off x="762000" y="3352800"/>
            <a:ext cx="1371600" cy="10668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4842" name="Line 26"/>
          <p:cNvSpPr>
            <a:spLocks noChangeShapeType="1"/>
          </p:cNvSpPr>
          <p:nvPr/>
        </p:nvSpPr>
        <p:spPr bwMode="auto">
          <a:xfrm flipH="1">
            <a:off x="1981200" y="3352800"/>
            <a:ext cx="457200" cy="10668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4843" name="Line 27"/>
          <p:cNvSpPr>
            <a:spLocks noChangeShapeType="1"/>
          </p:cNvSpPr>
          <p:nvPr/>
        </p:nvSpPr>
        <p:spPr bwMode="auto">
          <a:xfrm>
            <a:off x="2819400" y="3352800"/>
            <a:ext cx="533400" cy="10668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4844" name="Line 28"/>
          <p:cNvSpPr>
            <a:spLocks noChangeShapeType="1"/>
          </p:cNvSpPr>
          <p:nvPr/>
        </p:nvSpPr>
        <p:spPr bwMode="auto">
          <a:xfrm flipH="1">
            <a:off x="4724400" y="3352800"/>
            <a:ext cx="990600" cy="10668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4845" name="Line 29"/>
          <p:cNvSpPr>
            <a:spLocks noChangeShapeType="1"/>
          </p:cNvSpPr>
          <p:nvPr/>
        </p:nvSpPr>
        <p:spPr bwMode="auto">
          <a:xfrm flipH="1">
            <a:off x="5943600" y="3352800"/>
            <a:ext cx="152400" cy="10668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4846" name="Line 30"/>
          <p:cNvSpPr>
            <a:spLocks noChangeShapeType="1"/>
          </p:cNvSpPr>
          <p:nvPr/>
        </p:nvSpPr>
        <p:spPr bwMode="auto">
          <a:xfrm>
            <a:off x="6400800" y="3352800"/>
            <a:ext cx="1219200" cy="10668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4839" name="Line 23"/>
          <p:cNvSpPr>
            <a:spLocks noChangeShapeType="1"/>
          </p:cNvSpPr>
          <p:nvPr/>
        </p:nvSpPr>
        <p:spPr bwMode="auto">
          <a:xfrm flipH="1">
            <a:off x="2438400" y="2438400"/>
            <a:ext cx="1447800" cy="6858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4840" name="Line 24"/>
          <p:cNvSpPr>
            <a:spLocks noChangeShapeType="1"/>
          </p:cNvSpPr>
          <p:nvPr/>
        </p:nvSpPr>
        <p:spPr bwMode="auto">
          <a:xfrm>
            <a:off x="4114800" y="2438400"/>
            <a:ext cx="1981200" cy="6858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4818" name="Rectangle 2"/>
          <p:cNvSpPr>
            <a:spLocks noGrp="1" noChangeArrowheads="1"/>
          </p:cNvSpPr>
          <p:nvPr>
            <p:ph type="title"/>
          </p:nvPr>
        </p:nvSpPr>
        <p:spPr>
          <a:ln/>
        </p:spPr>
        <p:txBody>
          <a:bodyPr/>
          <a:lstStyle/>
          <a:p>
            <a:r>
              <a:rPr lang="en-US"/>
              <a:t>Constructing a B-tree (contd.)</a:t>
            </a:r>
          </a:p>
        </p:txBody>
      </p:sp>
      <p:sp>
        <p:nvSpPr>
          <p:cNvPr id="34819" name="Text Box 3"/>
          <p:cNvSpPr txBox="1">
            <a:spLocks noChangeArrowheads="1"/>
          </p:cNvSpPr>
          <p:nvPr/>
        </p:nvSpPr>
        <p:spPr bwMode="auto">
          <a:xfrm>
            <a:off x="3778250" y="2133600"/>
            <a:ext cx="477838"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17</a:t>
            </a:r>
          </a:p>
        </p:txBody>
      </p:sp>
      <p:sp>
        <p:nvSpPr>
          <p:cNvPr id="34820" name="Text Box 4"/>
          <p:cNvSpPr txBox="1">
            <a:spLocks noChangeArrowheads="1"/>
          </p:cNvSpPr>
          <p:nvPr/>
        </p:nvSpPr>
        <p:spPr bwMode="auto">
          <a:xfrm>
            <a:off x="1957388" y="2971800"/>
            <a:ext cx="481012"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3</a:t>
            </a:r>
          </a:p>
        </p:txBody>
      </p:sp>
      <p:sp>
        <p:nvSpPr>
          <p:cNvPr id="34821" name="Text Box 5"/>
          <p:cNvSpPr txBox="1">
            <a:spLocks noChangeArrowheads="1"/>
          </p:cNvSpPr>
          <p:nvPr/>
        </p:nvSpPr>
        <p:spPr bwMode="auto">
          <a:xfrm>
            <a:off x="2438400" y="2971800"/>
            <a:ext cx="477838"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8</a:t>
            </a:r>
          </a:p>
        </p:txBody>
      </p:sp>
      <p:sp>
        <p:nvSpPr>
          <p:cNvPr id="34822" name="Text Box 6"/>
          <p:cNvSpPr txBox="1">
            <a:spLocks noChangeArrowheads="1"/>
          </p:cNvSpPr>
          <p:nvPr/>
        </p:nvSpPr>
        <p:spPr bwMode="auto">
          <a:xfrm>
            <a:off x="5614988" y="2971800"/>
            <a:ext cx="481012"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28</a:t>
            </a:r>
          </a:p>
        </p:txBody>
      </p:sp>
      <p:sp>
        <p:nvSpPr>
          <p:cNvPr id="34823" name="Text Box 7"/>
          <p:cNvSpPr txBox="1">
            <a:spLocks noChangeArrowheads="1"/>
          </p:cNvSpPr>
          <p:nvPr/>
        </p:nvSpPr>
        <p:spPr bwMode="auto">
          <a:xfrm>
            <a:off x="6096000" y="2971800"/>
            <a:ext cx="477838"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48</a:t>
            </a:r>
          </a:p>
        </p:txBody>
      </p:sp>
      <p:sp>
        <p:nvSpPr>
          <p:cNvPr id="34824" name="Text Box 8"/>
          <p:cNvSpPr txBox="1">
            <a:spLocks noChangeArrowheads="1"/>
          </p:cNvSpPr>
          <p:nvPr/>
        </p:nvSpPr>
        <p:spPr bwMode="auto">
          <a:xfrm>
            <a:off x="304800" y="4267200"/>
            <a:ext cx="481013"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a:t>
            </a:r>
          </a:p>
        </p:txBody>
      </p:sp>
      <p:sp>
        <p:nvSpPr>
          <p:cNvPr id="34825" name="Text Box 9"/>
          <p:cNvSpPr txBox="1">
            <a:spLocks noChangeArrowheads="1"/>
          </p:cNvSpPr>
          <p:nvPr/>
        </p:nvSpPr>
        <p:spPr bwMode="auto">
          <a:xfrm>
            <a:off x="785813" y="4267200"/>
            <a:ext cx="477837"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a:t>
            </a:r>
          </a:p>
        </p:txBody>
      </p:sp>
      <p:sp>
        <p:nvSpPr>
          <p:cNvPr id="34826" name="Text Box 10"/>
          <p:cNvSpPr txBox="1">
            <a:spLocks noChangeArrowheads="1"/>
          </p:cNvSpPr>
          <p:nvPr/>
        </p:nvSpPr>
        <p:spPr bwMode="auto">
          <a:xfrm>
            <a:off x="1524000" y="4267200"/>
            <a:ext cx="481013"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6</a:t>
            </a:r>
          </a:p>
        </p:txBody>
      </p:sp>
      <p:sp>
        <p:nvSpPr>
          <p:cNvPr id="34827" name="Text Box 11"/>
          <p:cNvSpPr txBox="1">
            <a:spLocks noChangeArrowheads="1"/>
          </p:cNvSpPr>
          <p:nvPr/>
        </p:nvSpPr>
        <p:spPr bwMode="auto">
          <a:xfrm>
            <a:off x="2005013" y="4267200"/>
            <a:ext cx="477837"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7</a:t>
            </a:r>
          </a:p>
        </p:txBody>
      </p:sp>
      <p:sp>
        <p:nvSpPr>
          <p:cNvPr id="34828" name="Text Box 12"/>
          <p:cNvSpPr txBox="1">
            <a:spLocks noChangeArrowheads="1"/>
          </p:cNvSpPr>
          <p:nvPr/>
        </p:nvSpPr>
        <p:spPr bwMode="auto">
          <a:xfrm>
            <a:off x="2667000" y="4267200"/>
            <a:ext cx="481013"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12</a:t>
            </a:r>
          </a:p>
        </p:txBody>
      </p:sp>
      <p:sp>
        <p:nvSpPr>
          <p:cNvPr id="34829" name="Text Box 13"/>
          <p:cNvSpPr txBox="1">
            <a:spLocks noChangeArrowheads="1"/>
          </p:cNvSpPr>
          <p:nvPr/>
        </p:nvSpPr>
        <p:spPr bwMode="auto">
          <a:xfrm>
            <a:off x="3148013" y="4267200"/>
            <a:ext cx="477837"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14</a:t>
            </a:r>
          </a:p>
        </p:txBody>
      </p:sp>
      <p:sp>
        <p:nvSpPr>
          <p:cNvPr id="34830" name="Text Box 14"/>
          <p:cNvSpPr txBox="1">
            <a:spLocks noChangeArrowheads="1"/>
          </p:cNvSpPr>
          <p:nvPr/>
        </p:nvSpPr>
        <p:spPr bwMode="auto">
          <a:xfrm>
            <a:off x="3581400" y="4267200"/>
            <a:ext cx="477838"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16</a:t>
            </a:r>
          </a:p>
        </p:txBody>
      </p:sp>
      <p:sp>
        <p:nvSpPr>
          <p:cNvPr id="34831" name="Text Box 15"/>
          <p:cNvSpPr txBox="1">
            <a:spLocks noChangeArrowheads="1"/>
          </p:cNvSpPr>
          <p:nvPr/>
        </p:nvSpPr>
        <p:spPr bwMode="auto">
          <a:xfrm>
            <a:off x="6737350" y="4267200"/>
            <a:ext cx="481013"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52</a:t>
            </a:r>
          </a:p>
        </p:txBody>
      </p:sp>
      <p:sp>
        <p:nvSpPr>
          <p:cNvPr id="34832" name="Text Box 16"/>
          <p:cNvSpPr txBox="1">
            <a:spLocks noChangeArrowheads="1"/>
          </p:cNvSpPr>
          <p:nvPr/>
        </p:nvSpPr>
        <p:spPr bwMode="auto">
          <a:xfrm>
            <a:off x="7218363" y="4267200"/>
            <a:ext cx="477837"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53</a:t>
            </a:r>
          </a:p>
        </p:txBody>
      </p:sp>
      <p:sp>
        <p:nvSpPr>
          <p:cNvPr id="34833" name="Text Box 17"/>
          <p:cNvSpPr txBox="1">
            <a:spLocks noChangeArrowheads="1"/>
          </p:cNvSpPr>
          <p:nvPr/>
        </p:nvSpPr>
        <p:spPr bwMode="auto">
          <a:xfrm>
            <a:off x="7651750" y="4267200"/>
            <a:ext cx="481013"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55</a:t>
            </a:r>
          </a:p>
        </p:txBody>
      </p:sp>
      <p:sp>
        <p:nvSpPr>
          <p:cNvPr id="34834" name="Text Box 18"/>
          <p:cNvSpPr txBox="1">
            <a:spLocks noChangeArrowheads="1"/>
          </p:cNvSpPr>
          <p:nvPr/>
        </p:nvSpPr>
        <p:spPr bwMode="auto">
          <a:xfrm>
            <a:off x="8132763" y="4267200"/>
            <a:ext cx="477837"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68</a:t>
            </a:r>
          </a:p>
        </p:txBody>
      </p:sp>
      <p:sp>
        <p:nvSpPr>
          <p:cNvPr id="34835" name="Text Box 19"/>
          <p:cNvSpPr txBox="1">
            <a:spLocks noChangeArrowheads="1"/>
          </p:cNvSpPr>
          <p:nvPr/>
        </p:nvSpPr>
        <p:spPr bwMode="auto">
          <a:xfrm>
            <a:off x="4267200" y="4267200"/>
            <a:ext cx="481013"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25</a:t>
            </a:r>
          </a:p>
        </p:txBody>
      </p:sp>
      <p:sp>
        <p:nvSpPr>
          <p:cNvPr id="34836" name="Text Box 20"/>
          <p:cNvSpPr txBox="1">
            <a:spLocks noChangeArrowheads="1"/>
          </p:cNvSpPr>
          <p:nvPr/>
        </p:nvSpPr>
        <p:spPr bwMode="auto">
          <a:xfrm>
            <a:off x="4748213" y="4267200"/>
            <a:ext cx="477837"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26</a:t>
            </a:r>
          </a:p>
        </p:txBody>
      </p:sp>
      <p:sp>
        <p:nvSpPr>
          <p:cNvPr id="34837" name="Text Box 21"/>
          <p:cNvSpPr txBox="1">
            <a:spLocks noChangeArrowheads="1"/>
          </p:cNvSpPr>
          <p:nvPr/>
        </p:nvSpPr>
        <p:spPr bwMode="auto">
          <a:xfrm>
            <a:off x="5486400" y="4267200"/>
            <a:ext cx="481013"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29</a:t>
            </a:r>
          </a:p>
        </p:txBody>
      </p:sp>
      <p:sp>
        <p:nvSpPr>
          <p:cNvPr id="34838" name="Text Box 22"/>
          <p:cNvSpPr txBox="1">
            <a:spLocks noChangeArrowheads="1"/>
          </p:cNvSpPr>
          <p:nvPr/>
        </p:nvSpPr>
        <p:spPr bwMode="auto">
          <a:xfrm>
            <a:off x="5967413" y="4267200"/>
            <a:ext cx="477837"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45</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mgLectures2">
  <a:themeElements>
    <a:clrScheme name="smgLectures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mgLectures2">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GB" sz="2000" b="0" i="0" u="none" strike="noStrike" cap="none" normalizeH="0" baseline="0" smtClean="0">
            <a:ln>
              <a:noFill/>
            </a:ln>
            <a:solidFill>
              <a:schemeClr val="tx1"/>
            </a:solidFill>
            <a:effectLst/>
            <a:latin typeface="Arial" charset="0"/>
          </a:defRPr>
        </a:defPPr>
      </a:lstStyle>
    </a:lnDef>
  </a:objectDefaults>
  <a:extraClrSchemeLst>
    <a:extraClrScheme>
      <a:clrScheme name="smgLectures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mgLectures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mgLectures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mgLectures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mgLectures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mgLectures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mgLectures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Designs\smgLectures2.pot</Template>
  <TotalTime>467</TotalTime>
  <Pages>13</Pages>
  <Words>1494</Words>
  <Application>Microsoft PowerPoint 4.0</Application>
  <PresentationFormat>On-screen Show (4:3)</PresentationFormat>
  <Paragraphs>330</Paragraphs>
  <Slides>23</Slides>
  <Notes>23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smgLectures2</vt:lpstr>
      <vt:lpstr>B-Trees </vt:lpstr>
      <vt:lpstr>Motivation for B-Trees</vt:lpstr>
      <vt:lpstr>Motivation (cont.)</vt:lpstr>
      <vt:lpstr>Definition of a B-tree</vt:lpstr>
      <vt:lpstr>Constructing a B-tree</vt:lpstr>
      <vt:lpstr>Constructing a B-tree (contd.)</vt:lpstr>
      <vt:lpstr>Constructing a B-tree (contd.)</vt:lpstr>
      <vt:lpstr>Constructing a B-tree (contd.)</vt:lpstr>
      <vt:lpstr>Constructing a B-tree (contd.)</vt:lpstr>
      <vt:lpstr>Inserting into a B-Tree</vt:lpstr>
      <vt:lpstr>Exercise in Inserting a B-Tree </vt:lpstr>
      <vt:lpstr>Removal from a B-tree</vt:lpstr>
      <vt:lpstr>Removal from a B-tree (2)</vt:lpstr>
      <vt:lpstr>Type #1: Simple leaf deletion</vt:lpstr>
      <vt:lpstr>Type #2: Simple non-leaf deletion</vt:lpstr>
      <vt:lpstr>Type #4: Too few keys in node and its siblings</vt:lpstr>
      <vt:lpstr>Type #4: Too few keys in node and its siblings</vt:lpstr>
      <vt:lpstr>Type #3: Enough siblings</vt:lpstr>
      <vt:lpstr>Type #3: Enough siblings</vt:lpstr>
      <vt:lpstr>Exercise in Removal from a B-Tree</vt:lpstr>
      <vt:lpstr>Analysis of B-Trees</vt:lpstr>
      <vt:lpstr>Reasons for using B-Trees</vt:lpstr>
      <vt:lpstr>Comparing Trees</vt:lpstr>
    </vt:vector>
  </TitlesOfParts>
  <Company>UW Aberystwyth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B-Trees</dc:title>
  <dc:creator>Dept of Computer Science</dc:creator>
  <cp:lastModifiedBy>Samsung</cp:lastModifiedBy>
  <cp:revision>35</cp:revision>
  <cp:lastPrinted>1998-07-13T09:07:54Z</cp:lastPrinted>
  <dcterms:created xsi:type="dcterms:W3CDTF">2000-09-17T11:23:48Z</dcterms:created>
  <dcterms:modified xsi:type="dcterms:W3CDTF">2019-04-11T14:59:54Z</dcterms:modified>
</cp:coreProperties>
</file>