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1" r:id="rId6"/>
    <p:sldId id="260" r:id="rId7"/>
    <p:sldId id="262" r:id="rId8"/>
    <p:sldId id="263" r:id="rId9"/>
    <p:sldId id="264" r:id="rId10"/>
    <p:sldId id="265" r:id="rId11"/>
    <p:sldId id="270" r:id="rId12"/>
    <p:sldId id="267" r:id="rId13"/>
    <p:sldId id="26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88" r:id="rId32"/>
    <p:sldId id="290" r:id="rId33"/>
    <p:sldId id="291" r:id="rId34"/>
    <p:sldId id="292" r:id="rId35"/>
    <p:sldId id="293" r:id="rId36"/>
    <p:sldId id="294"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C154B-D3AD-42B9-A4DE-C2359676EC96}" type="datetimeFigureOut">
              <a:rPr lang="en-US" smtClean="0"/>
              <a:pPr/>
              <a:t>3/2/2019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D1C70-4792-4AA4-8BB8-CD08209D65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1D1C70-4792-4AA4-8BB8-CD08209D65B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ADB1-74C9-436A-B8B7-7727F83F81B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DADB1-74C9-436A-B8B7-7727F83F81B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DADB1-74C9-436A-B8B7-7727F83F81B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DADB1-74C9-436A-B8B7-7727F83F81B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ADB1-74C9-436A-B8B7-7727F83F81BE}"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ADADB1-74C9-436A-B8B7-7727F83F81B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ADADB1-74C9-436A-B8B7-7727F83F81BE}" type="datetimeFigureOut">
              <a:rPr lang="en-US" smtClean="0"/>
              <a:pPr/>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ADADB1-74C9-436A-B8B7-7727F83F81BE}" type="datetimeFigureOut">
              <a:rPr lang="en-US" smtClean="0"/>
              <a:pPr/>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ADB1-74C9-436A-B8B7-7727F83F81BE}" type="datetimeFigureOut">
              <a:rPr lang="en-US" smtClean="0"/>
              <a:pPr/>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ADB1-74C9-436A-B8B7-7727F83F81B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ADB1-74C9-436A-B8B7-7727F83F81BE}"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55418-2EA3-4853-90EF-FB0BD12321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ADB1-74C9-436A-B8B7-7727F83F81BE}" type="datetimeFigureOut">
              <a:rPr lang="en-US" smtClean="0"/>
              <a:pPr/>
              <a:t>3/2/2019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55418-2EA3-4853-90EF-FB0BD12321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Linked List</a:t>
            </a:r>
          </a:p>
        </p:txBody>
      </p:sp>
      <p:sp>
        <p:nvSpPr>
          <p:cNvPr id="3" name="Subtitle 2"/>
          <p:cNvSpPr>
            <a:spLocks noGrp="1"/>
          </p:cNvSpPr>
          <p:nvPr>
            <p:ph type="subTitle" idx="1"/>
          </p:nvPr>
        </p:nvSpPr>
        <p:spPr/>
        <p:txBody>
          <a:bodyPr/>
          <a:lstStyle/>
          <a:p>
            <a:r>
              <a:rPr lang="en-US" dirty="0"/>
              <a:t>By </a:t>
            </a:r>
            <a:r>
              <a:rPr lang="en-US" dirty="0" err="1"/>
              <a:t>Vandana</a:t>
            </a:r>
            <a:r>
              <a:rPr lang="en-US" dirty="0"/>
              <a:t> </a:t>
            </a:r>
            <a:r>
              <a:rPr lang="en-US" dirty="0" err="1"/>
              <a:t>Goyal</a:t>
            </a:r>
            <a:endParaRPr lang="en-US" dirty="0"/>
          </a:p>
          <a:p>
            <a:r>
              <a:rPr lang="en-US" dirty="0"/>
              <a:t>Visiting Faculty IITM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Single Linked List:</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 linked list allocates space for each element separately in its own block of memory called a "node". The list gets an overall structure by using pointers to connect all its nodes together like the links in a chain. Each node contains two fields; a "data" field to store whatever element, and a "next" field which is a pointer used to link to the next node. Each node is allocated in the heap using </a:t>
            </a:r>
            <a:r>
              <a:rPr lang="en-US" dirty="0" err="1"/>
              <a:t>malloc</a:t>
            </a:r>
            <a:r>
              <a:rPr lang="en-US" dirty="0"/>
              <a:t>(), so the node memory continues to exist until it is explicitly de-allocated using free(). The front of the list is a pointer to the “start” node.</a:t>
            </a:r>
          </a:p>
          <a:p>
            <a:r>
              <a:rPr lang="en-US" dirty="0"/>
              <a:t>The beginning of the linked list is stored in a "</a:t>
            </a:r>
            <a:r>
              <a:rPr lang="en-US" b="1" dirty="0"/>
              <a:t>start" pointer which points to the first </a:t>
            </a:r>
            <a:r>
              <a:rPr lang="en-US" dirty="0"/>
              <a:t>node. The first node contains a pointer to the second node. The second node contains a pointer to the third node, ... and so on. The last node in the list has its next field set to NULL to mark the end of the list. Code can access any node in the list by starting at the </a:t>
            </a:r>
            <a:r>
              <a:rPr lang="en-US" b="1" dirty="0"/>
              <a:t>start and following the next pointers.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Linked List</a:t>
            </a:r>
          </a:p>
        </p:txBody>
      </p:sp>
      <p:pic>
        <p:nvPicPr>
          <p:cNvPr id="1026" name="Picture 2"/>
          <p:cNvPicPr>
            <a:picLocks noGrp="1" noChangeAspect="1" noChangeArrowheads="1"/>
          </p:cNvPicPr>
          <p:nvPr>
            <p:ph idx="1"/>
          </p:nvPr>
        </p:nvPicPr>
        <p:blipFill>
          <a:blip r:embed="rId3"/>
          <a:srcRect/>
          <a:stretch>
            <a:fillRect/>
          </a:stretch>
        </p:blipFill>
        <p:spPr bwMode="auto">
          <a:xfrm>
            <a:off x="1033462" y="2362201"/>
            <a:ext cx="7077075" cy="262969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in a single linked list</a:t>
            </a:r>
            <a:endParaRPr lang="en-US" dirty="0"/>
          </a:p>
        </p:txBody>
      </p:sp>
      <p:sp>
        <p:nvSpPr>
          <p:cNvPr id="3" name="Content Placeholder 2"/>
          <p:cNvSpPr>
            <a:spLocks noGrp="1"/>
          </p:cNvSpPr>
          <p:nvPr>
            <p:ph idx="1"/>
          </p:nvPr>
        </p:nvSpPr>
        <p:spPr/>
        <p:txBody>
          <a:bodyPr/>
          <a:lstStyle/>
          <a:p>
            <a:r>
              <a:rPr lang="en-US" b="1" dirty="0"/>
              <a:t>The basic operations in a single linked list are:</a:t>
            </a:r>
          </a:p>
          <a:p>
            <a:pPr>
              <a:buNone/>
            </a:pPr>
            <a:r>
              <a:rPr lang="en-US" dirty="0"/>
              <a:t>• </a:t>
            </a:r>
            <a:r>
              <a:rPr lang="en-US" dirty="0" err="1"/>
              <a:t>Travesing</a:t>
            </a:r>
            <a:r>
              <a:rPr lang="en-US" dirty="0"/>
              <a:t>.</a:t>
            </a:r>
          </a:p>
          <a:p>
            <a:pPr>
              <a:buNone/>
            </a:pPr>
            <a:r>
              <a:rPr lang="en-US" dirty="0"/>
              <a:t>• Insertion.</a:t>
            </a:r>
          </a:p>
          <a:p>
            <a:pPr>
              <a:buNone/>
            </a:pPr>
            <a:r>
              <a:rPr lang="en-US" dirty="0"/>
              <a:t>• Deletion.</a:t>
            </a:r>
          </a:p>
          <a:p>
            <a:pPr>
              <a:buNone/>
            </a:pPr>
            <a:r>
              <a:rPr lang="en-US" dirty="0"/>
              <a:t>• Searching.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1. Traversing</a:t>
            </a:r>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r>
              <a:rPr lang="en-US" sz="5600" b="1" u="sng" dirty="0"/>
              <a:t>C function for traversal of a linked list :</a:t>
            </a:r>
          </a:p>
          <a:p>
            <a:r>
              <a:rPr lang="en-US" sz="5600" dirty="0" err="1"/>
              <a:t>struct</a:t>
            </a:r>
            <a:r>
              <a:rPr lang="en-US" sz="5600" dirty="0"/>
              <a:t> node {</a:t>
            </a:r>
          </a:p>
          <a:p>
            <a:r>
              <a:rPr lang="en-US" sz="5600" dirty="0"/>
              <a:t>   </a:t>
            </a:r>
            <a:r>
              <a:rPr lang="en-US" sz="5600" dirty="0" err="1"/>
              <a:t>int</a:t>
            </a:r>
            <a:r>
              <a:rPr lang="en-US" sz="5600" dirty="0"/>
              <a:t> data;</a:t>
            </a:r>
          </a:p>
          <a:p>
            <a:r>
              <a:rPr lang="en-US" sz="5600" dirty="0"/>
              <a:t>   </a:t>
            </a:r>
            <a:r>
              <a:rPr lang="en-US" sz="5600" dirty="0" err="1"/>
              <a:t>struct</a:t>
            </a:r>
            <a:r>
              <a:rPr lang="en-US" sz="5600" dirty="0"/>
              <a:t> node *next;</a:t>
            </a:r>
          </a:p>
          <a:p>
            <a:r>
              <a:rPr lang="en-US" sz="5600" dirty="0"/>
              <a:t>};</a:t>
            </a:r>
          </a:p>
          <a:p>
            <a:pPr fontAlgn="base"/>
            <a:r>
              <a:rPr lang="en-US" sz="5600" dirty="0"/>
              <a:t>  </a:t>
            </a:r>
          </a:p>
          <a:p>
            <a:pPr fontAlgn="base"/>
            <a:r>
              <a:rPr lang="en-US" sz="5600" dirty="0"/>
              <a:t>// This function prints contents of linked list starting from  the given node </a:t>
            </a:r>
          </a:p>
          <a:p>
            <a:r>
              <a:rPr lang="en-US" sz="5600" dirty="0"/>
              <a:t>void traverse()</a:t>
            </a:r>
          </a:p>
          <a:p>
            <a:r>
              <a:rPr lang="en-US" sz="5600" dirty="0"/>
              <a:t> {</a:t>
            </a:r>
          </a:p>
          <a:p>
            <a:r>
              <a:rPr lang="en-US" sz="5600" dirty="0"/>
              <a:t>   </a:t>
            </a:r>
            <a:r>
              <a:rPr lang="en-US" sz="5600" dirty="0" err="1"/>
              <a:t>struct</a:t>
            </a:r>
            <a:r>
              <a:rPr lang="en-US" sz="5600" dirty="0"/>
              <a:t> node *t;   </a:t>
            </a:r>
          </a:p>
          <a:p>
            <a:r>
              <a:rPr lang="en-US" sz="5600" dirty="0"/>
              <a:t>   t = start;</a:t>
            </a:r>
          </a:p>
          <a:p>
            <a:r>
              <a:rPr lang="en-US" sz="5600" dirty="0"/>
              <a:t>      if (t == NULL) {</a:t>
            </a:r>
          </a:p>
          <a:p>
            <a:r>
              <a:rPr lang="en-US" sz="5600" dirty="0"/>
              <a:t>      </a:t>
            </a:r>
            <a:r>
              <a:rPr lang="en-US" sz="5600" dirty="0" err="1"/>
              <a:t>printf</a:t>
            </a:r>
            <a:r>
              <a:rPr lang="en-US" sz="5600" dirty="0"/>
              <a:t>("Linked list is empty.</a:t>
            </a:r>
            <a:r>
              <a:rPr lang="en-US" sz="5600" b="1" dirty="0"/>
              <a:t>\n</a:t>
            </a:r>
            <a:r>
              <a:rPr lang="en-US" sz="5600" dirty="0"/>
              <a:t>");</a:t>
            </a:r>
          </a:p>
          <a:p>
            <a:r>
              <a:rPr lang="en-US" sz="5600" dirty="0"/>
              <a:t>      return;</a:t>
            </a:r>
          </a:p>
          <a:p>
            <a:r>
              <a:rPr lang="en-US" sz="5600" dirty="0"/>
              <a:t>   }</a:t>
            </a:r>
          </a:p>
          <a:p>
            <a:r>
              <a:rPr lang="en-US" sz="5600" dirty="0"/>
              <a:t> while (t-&gt;next != NULL)</a:t>
            </a:r>
          </a:p>
          <a:p>
            <a:r>
              <a:rPr lang="en-US" sz="5600" dirty="0"/>
              <a:t> {</a:t>
            </a:r>
          </a:p>
          <a:p>
            <a:r>
              <a:rPr lang="en-US" sz="5600" dirty="0"/>
              <a:t>      </a:t>
            </a:r>
            <a:r>
              <a:rPr lang="en-US" sz="5600" dirty="0" err="1"/>
              <a:t>printf</a:t>
            </a:r>
            <a:r>
              <a:rPr lang="en-US" sz="5600" dirty="0"/>
              <a:t>("%d</a:t>
            </a:r>
            <a:r>
              <a:rPr lang="en-US" sz="5600" b="1" dirty="0"/>
              <a:t>\n</a:t>
            </a:r>
            <a:r>
              <a:rPr lang="en-US" sz="5600" dirty="0"/>
              <a:t>", t-&gt;data);</a:t>
            </a:r>
          </a:p>
          <a:p>
            <a:r>
              <a:rPr lang="en-US" sz="5600" dirty="0"/>
              <a:t>      t = t-&gt;next;</a:t>
            </a:r>
          </a:p>
          <a:p>
            <a:r>
              <a:rPr lang="en-US" sz="5600" dirty="0"/>
              <a:t>   }</a:t>
            </a:r>
          </a:p>
          <a:p>
            <a:r>
              <a:rPr lang="en-US" sz="5600" dirty="0"/>
              <a:t>   </a:t>
            </a:r>
            <a:r>
              <a:rPr lang="en-US" sz="5600" dirty="0" err="1"/>
              <a:t>printf</a:t>
            </a:r>
            <a:r>
              <a:rPr lang="en-US" sz="5600" dirty="0"/>
              <a:t>("%d</a:t>
            </a:r>
            <a:r>
              <a:rPr lang="en-US" sz="5600" b="1" dirty="0"/>
              <a:t>\n</a:t>
            </a:r>
            <a:r>
              <a:rPr lang="en-US" sz="5600" dirty="0"/>
              <a:t>", t-&gt;data);</a:t>
            </a:r>
          </a:p>
          <a:p>
            <a:r>
              <a:rPr lang="en-US" sz="5600" dirty="0"/>
              <a:t>}</a:t>
            </a:r>
          </a:p>
          <a:p>
            <a:pPr fontAlgn="base"/>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Insertion</a:t>
            </a:r>
          </a:p>
        </p:txBody>
      </p:sp>
      <p:sp>
        <p:nvSpPr>
          <p:cNvPr id="5" name="Content Placeholder 4"/>
          <p:cNvSpPr>
            <a:spLocks noGrp="1"/>
          </p:cNvSpPr>
          <p:nvPr>
            <p:ph idx="1"/>
          </p:nvPr>
        </p:nvSpPr>
        <p:spPr/>
        <p:txBody>
          <a:bodyPr>
            <a:normAutofit fontScale="77500" lnSpcReduction="20000"/>
          </a:bodyPr>
          <a:lstStyle/>
          <a:p>
            <a:r>
              <a:rPr lang="en-US" dirty="0"/>
              <a:t>One of the most primitive operations that can be done in a singly linked list is the insertion of a node. Memory is to be allocated for the new node (in a similar way that is done while creating a list) before reading the data. The new node will contain empty data field and empty next field. The data field of the new node is then stored with the information read from the user. The next field of the new node is assigned to NULL. The new node can then be inserted at three different places namely:</a:t>
            </a:r>
          </a:p>
          <a:p>
            <a:pPr>
              <a:buNone/>
            </a:pPr>
            <a:endParaRPr lang="en-US" dirty="0"/>
          </a:p>
          <a:p>
            <a:r>
              <a:rPr lang="en-US" dirty="0"/>
              <a:t>Inserting a node at the beginning.</a:t>
            </a:r>
          </a:p>
          <a:p>
            <a:r>
              <a:rPr lang="en-US" dirty="0"/>
              <a:t>Inserting a node at the end.</a:t>
            </a:r>
          </a:p>
          <a:p>
            <a:r>
              <a:rPr lang="en-US" dirty="0"/>
              <a:t>Inserting a node at specified position.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b="1" dirty="0"/>
              <a:t>Inserting a node at the beginning:</a:t>
            </a:r>
          </a:p>
          <a:p>
            <a:r>
              <a:rPr lang="en-US" dirty="0"/>
              <a:t>The following steps are to be followed to insert a new node at the beginning of the list: </a:t>
            </a:r>
          </a:p>
          <a:p>
            <a:r>
              <a:rPr lang="en-US" dirty="0"/>
              <a:t>Get the new node from Free List</a:t>
            </a:r>
          </a:p>
          <a:p>
            <a:r>
              <a:rPr lang="en-US" dirty="0"/>
              <a:t>If the list is empty then start = </a:t>
            </a:r>
            <a:r>
              <a:rPr lang="en-US" dirty="0" err="1"/>
              <a:t>newnode</a:t>
            </a:r>
            <a:r>
              <a:rPr lang="en-US" dirty="0"/>
              <a:t>.</a:t>
            </a:r>
          </a:p>
          <a:p>
            <a:r>
              <a:rPr lang="en-US" dirty="0"/>
              <a:t>If the list is not empty, follow the steps given below:</a:t>
            </a:r>
          </a:p>
          <a:p>
            <a:r>
              <a:rPr lang="en-US" dirty="0"/>
              <a:t>    </a:t>
            </a:r>
            <a:r>
              <a:rPr lang="en-US" dirty="0" err="1"/>
              <a:t>newnode</a:t>
            </a:r>
            <a:r>
              <a:rPr lang="en-US" dirty="0"/>
              <a:t> -&gt; next = start;</a:t>
            </a:r>
          </a:p>
          <a:p>
            <a:r>
              <a:rPr lang="en-US" dirty="0"/>
              <a:t>    start = </a:t>
            </a:r>
            <a:r>
              <a:rPr lang="en-US" dirty="0" err="1"/>
              <a:t>newnode</a:t>
            </a:r>
            <a:r>
              <a:rPr lang="en-US" dirty="0"/>
              <a:t>;</a:t>
            </a:r>
          </a:p>
          <a:p>
            <a:r>
              <a:rPr lang="en-US" dirty="0"/>
              <a:t>Figure  shows inserting a node into the single linked list at the beginning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1014412" y="1752600"/>
            <a:ext cx="7115175" cy="31869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55000" lnSpcReduction="20000"/>
          </a:bodyPr>
          <a:lstStyle/>
          <a:p>
            <a:r>
              <a:rPr lang="en-US" b="1" dirty="0"/>
              <a:t>C Function for Inserting at Beg:</a:t>
            </a:r>
          </a:p>
          <a:p>
            <a:endParaRPr lang="en-US" b="1" dirty="0"/>
          </a:p>
          <a:p>
            <a:r>
              <a:rPr lang="en-US" dirty="0"/>
              <a:t>void </a:t>
            </a:r>
            <a:r>
              <a:rPr lang="en-US" dirty="0" err="1"/>
              <a:t>insert_at_begin</a:t>
            </a:r>
            <a:r>
              <a:rPr lang="en-US" dirty="0"/>
              <a:t>(</a:t>
            </a:r>
            <a:r>
              <a:rPr lang="en-US" dirty="0" err="1"/>
              <a:t>int</a:t>
            </a:r>
            <a:r>
              <a:rPr lang="en-US" dirty="0"/>
              <a:t> x) {</a:t>
            </a:r>
          </a:p>
          <a:p>
            <a:r>
              <a:rPr lang="en-US" dirty="0"/>
              <a:t>   </a:t>
            </a:r>
            <a:r>
              <a:rPr lang="en-US" dirty="0" err="1"/>
              <a:t>struct</a:t>
            </a:r>
            <a:r>
              <a:rPr lang="en-US" dirty="0"/>
              <a:t> node *t;</a:t>
            </a:r>
          </a:p>
          <a:p>
            <a:r>
              <a:rPr lang="en-US" dirty="0"/>
              <a:t>   </a:t>
            </a:r>
          </a:p>
          <a:p>
            <a:r>
              <a:rPr lang="en-US" dirty="0"/>
              <a:t>   t = (</a:t>
            </a:r>
            <a:r>
              <a:rPr lang="en-US" dirty="0" err="1"/>
              <a:t>struct</a:t>
            </a:r>
            <a:r>
              <a:rPr lang="en-US" dirty="0"/>
              <a:t> node*)</a:t>
            </a:r>
            <a:r>
              <a:rPr lang="en-US" dirty="0" err="1"/>
              <a:t>malloc</a:t>
            </a:r>
            <a:r>
              <a:rPr lang="en-US" dirty="0"/>
              <a:t>(</a:t>
            </a:r>
            <a:r>
              <a:rPr lang="en-US" dirty="0" err="1"/>
              <a:t>sizeof</a:t>
            </a:r>
            <a:r>
              <a:rPr lang="en-US" dirty="0"/>
              <a:t>(</a:t>
            </a:r>
            <a:r>
              <a:rPr lang="en-US" dirty="0" err="1"/>
              <a:t>struct</a:t>
            </a:r>
            <a:r>
              <a:rPr lang="en-US" dirty="0"/>
              <a:t> node));</a:t>
            </a:r>
          </a:p>
          <a:p>
            <a:r>
              <a:rPr lang="en-US" dirty="0"/>
              <a:t> </a:t>
            </a:r>
          </a:p>
          <a:p>
            <a:r>
              <a:rPr lang="en-US" dirty="0"/>
              <a:t>     </a:t>
            </a:r>
          </a:p>
          <a:p>
            <a:r>
              <a:rPr lang="en-US" dirty="0"/>
              <a:t>   if (start == NULL) {</a:t>
            </a:r>
          </a:p>
          <a:p>
            <a:r>
              <a:rPr lang="en-US" dirty="0"/>
              <a:t>      start = t;</a:t>
            </a:r>
          </a:p>
          <a:p>
            <a:r>
              <a:rPr lang="en-US" dirty="0"/>
              <a:t>      start-&gt;data = x;</a:t>
            </a:r>
          </a:p>
          <a:p>
            <a:r>
              <a:rPr lang="en-US" dirty="0"/>
              <a:t>      start-&gt;next = NULL;</a:t>
            </a:r>
          </a:p>
          <a:p>
            <a:r>
              <a:rPr lang="en-US" dirty="0"/>
              <a:t>      return;</a:t>
            </a:r>
          </a:p>
          <a:p>
            <a:r>
              <a:rPr lang="en-US" dirty="0"/>
              <a:t>   }</a:t>
            </a:r>
          </a:p>
          <a:p>
            <a:r>
              <a:rPr lang="en-US" dirty="0"/>
              <a:t>   </a:t>
            </a:r>
          </a:p>
          <a:p>
            <a:r>
              <a:rPr lang="en-US" dirty="0"/>
              <a:t>   t-&gt;data = x;</a:t>
            </a:r>
          </a:p>
          <a:p>
            <a:r>
              <a:rPr lang="en-US" dirty="0"/>
              <a:t>   t-&gt;next = start;</a:t>
            </a:r>
          </a:p>
          <a:p>
            <a:r>
              <a:rPr lang="en-US" dirty="0"/>
              <a:t>   start = t;</a:t>
            </a:r>
          </a:p>
          <a:p>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Inserting a node at the end:</a:t>
            </a:r>
          </a:p>
          <a:p>
            <a:r>
              <a:rPr lang="en-US" dirty="0"/>
              <a:t>The following steps are followed to insert a new node at the end of the list:</a:t>
            </a:r>
          </a:p>
          <a:p>
            <a:r>
              <a:rPr lang="en-US" dirty="0"/>
              <a:t>Get the new node from free list</a:t>
            </a:r>
          </a:p>
          <a:p>
            <a:r>
              <a:rPr lang="en-US" dirty="0"/>
              <a:t>If the list is empty then start = </a:t>
            </a:r>
            <a:r>
              <a:rPr lang="en-US" dirty="0" err="1"/>
              <a:t>newnode</a:t>
            </a:r>
            <a:r>
              <a:rPr lang="en-US" dirty="0"/>
              <a:t>.</a:t>
            </a:r>
          </a:p>
          <a:p>
            <a:r>
              <a:rPr lang="en-US" dirty="0"/>
              <a:t>If the list is not empty follow the steps given below:</a:t>
            </a:r>
          </a:p>
          <a:p>
            <a:r>
              <a:rPr lang="en-US" dirty="0"/>
              <a:t>    temp = start;</a:t>
            </a:r>
          </a:p>
          <a:p>
            <a:r>
              <a:rPr lang="en-US" dirty="0"/>
              <a:t>    while(temp -&gt; next != NULL)</a:t>
            </a:r>
          </a:p>
          <a:p>
            <a:r>
              <a:rPr lang="en-US" dirty="0"/>
              <a:t>             temp = temp -&gt; next;</a:t>
            </a:r>
          </a:p>
          <a:p>
            <a:r>
              <a:rPr lang="en-US" dirty="0"/>
              <a:t>    temp -&gt; next = </a:t>
            </a:r>
            <a:r>
              <a:rPr lang="en-US" dirty="0" err="1"/>
              <a:t>newnode</a:t>
            </a:r>
            <a:r>
              <a:rPr lang="en-US" dirty="0"/>
              <a:t>;</a:t>
            </a:r>
          </a:p>
          <a:p>
            <a:r>
              <a:rPr lang="en-US" dirty="0"/>
              <a:t>Fig. shows inserting a node into the single linked list at the end.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3"/>
          <a:srcRect/>
          <a:stretch>
            <a:fillRect/>
          </a:stretch>
        </p:blipFill>
        <p:spPr bwMode="auto">
          <a:xfrm>
            <a:off x="1033462" y="1752600"/>
            <a:ext cx="7077075" cy="319166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endParaRPr lang="en-US" dirty="0"/>
          </a:p>
          <a:p>
            <a:pPr>
              <a:buNone/>
            </a:pPr>
            <a:r>
              <a:rPr lang="en-US" b="1" dirty="0"/>
              <a:t>    Linked List Concept: </a:t>
            </a:r>
          </a:p>
          <a:p>
            <a:r>
              <a:rPr lang="en-US" dirty="0"/>
              <a:t>A linked list is a non-sequential collection of data items. It is a dynamic data structure. For every data item in a linked list, there is an associated pointer that would give the memory location of the next data item in the linked list. </a:t>
            </a:r>
          </a:p>
          <a:p>
            <a:r>
              <a:rPr lang="en-US" dirty="0"/>
              <a:t>The data items in the linked list are not in consecutive memory locations. They may be anywhere, but the accessing of these data items is easier as each data item contains the address of the next data item.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47500" lnSpcReduction="20000"/>
          </a:bodyPr>
          <a:lstStyle/>
          <a:p>
            <a:r>
              <a:rPr lang="en-US" b="1" dirty="0"/>
              <a:t>C Function for Insertion at End:</a:t>
            </a:r>
          </a:p>
          <a:p>
            <a:r>
              <a:rPr lang="en-US" dirty="0"/>
              <a:t>void </a:t>
            </a:r>
            <a:r>
              <a:rPr lang="en-US" dirty="0" err="1"/>
              <a:t>insert_at_end</a:t>
            </a:r>
            <a:r>
              <a:rPr lang="en-US" dirty="0"/>
              <a:t> (</a:t>
            </a:r>
            <a:r>
              <a:rPr lang="en-US" dirty="0" err="1"/>
              <a:t>int</a:t>
            </a:r>
            <a:r>
              <a:rPr lang="en-US" dirty="0"/>
              <a:t> x) {</a:t>
            </a:r>
          </a:p>
          <a:p>
            <a:r>
              <a:rPr lang="en-US" dirty="0"/>
              <a:t>   </a:t>
            </a:r>
            <a:r>
              <a:rPr lang="en-US" dirty="0" err="1"/>
              <a:t>struct</a:t>
            </a:r>
            <a:r>
              <a:rPr lang="en-US" dirty="0"/>
              <a:t> node *t, *temp;</a:t>
            </a:r>
          </a:p>
          <a:p>
            <a:r>
              <a:rPr lang="en-US" dirty="0"/>
              <a:t>   </a:t>
            </a:r>
          </a:p>
          <a:p>
            <a:r>
              <a:rPr lang="en-US" dirty="0"/>
              <a:t>   t = (</a:t>
            </a:r>
            <a:r>
              <a:rPr lang="en-US" dirty="0" err="1"/>
              <a:t>struct</a:t>
            </a:r>
            <a:r>
              <a:rPr lang="en-US" dirty="0"/>
              <a:t> node*)</a:t>
            </a:r>
            <a:r>
              <a:rPr lang="en-US" dirty="0" err="1"/>
              <a:t>malloc</a:t>
            </a:r>
            <a:r>
              <a:rPr lang="en-US" dirty="0"/>
              <a:t>(</a:t>
            </a:r>
            <a:r>
              <a:rPr lang="en-US" dirty="0" err="1"/>
              <a:t>sizeof</a:t>
            </a:r>
            <a:r>
              <a:rPr lang="en-US" dirty="0"/>
              <a:t>(</a:t>
            </a:r>
            <a:r>
              <a:rPr lang="en-US" dirty="0" err="1"/>
              <a:t>struct</a:t>
            </a:r>
            <a:r>
              <a:rPr lang="en-US" dirty="0"/>
              <a:t> node));</a:t>
            </a:r>
          </a:p>
          <a:p>
            <a:r>
              <a:rPr lang="en-US" dirty="0"/>
              <a:t>     </a:t>
            </a:r>
          </a:p>
          <a:p>
            <a:r>
              <a:rPr lang="en-US" dirty="0"/>
              <a:t>   if (start == NULL) {</a:t>
            </a:r>
          </a:p>
          <a:p>
            <a:r>
              <a:rPr lang="en-US" dirty="0"/>
              <a:t>      start = t;</a:t>
            </a:r>
          </a:p>
          <a:p>
            <a:r>
              <a:rPr lang="en-US" dirty="0"/>
              <a:t>      start-&gt;data = x;</a:t>
            </a:r>
          </a:p>
          <a:p>
            <a:r>
              <a:rPr lang="en-US" dirty="0"/>
              <a:t>      start-&gt;next = NULL;</a:t>
            </a:r>
          </a:p>
          <a:p>
            <a:r>
              <a:rPr lang="en-US" dirty="0"/>
              <a:t>      return;</a:t>
            </a:r>
          </a:p>
          <a:p>
            <a:r>
              <a:rPr lang="en-US" dirty="0"/>
              <a:t>   }</a:t>
            </a:r>
          </a:p>
          <a:p>
            <a:r>
              <a:rPr lang="en-US" dirty="0"/>
              <a:t>  </a:t>
            </a:r>
          </a:p>
          <a:p>
            <a:r>
              <a:rPr lang="en-US" dirty="0"/>
              <a:t>   temp = start;</a:t>
            </a:r>
          </a:p>
          <a:p>
            <a:r>
              <a:rPr lang="en-US" dirty="0"/>
              <a:t>   </a:t>
            </a:r>
          </a:p>
          <a:p>
            <a:r>
              <a:rPr lang="en-US" dirty="0"/>
              <a:t>   while (temp-&gt;next != NULL)</a:t>
            </a:r>
          </a:p>
          <a:p>
            <a:r>
              <a:rPr lang="en-US" dirty="0"/>
              <a:t>      temp = temp-&gt;next;  </a:t>
            </a:r>
          </a:p>
          <a:p>
            <a:r>
              <a:rPr lang="en-US" dirty="0"/>
              <a:t>   </a:t>
            </a:r>
          </a:p>
          <a:p>
            <a:r>
              <a:rPr lang="en-US" dirty="0"/>
              <a:t>   temp-&gt;next = t;</a:t>
            </a:r>
          </a:p>
          <a:p>
            <a:r>
              <a:rPr lang="en-US" dirty="0"/>
              <a:t>   t-&gt;data    = x;</a:t>
            </a:r>
          </a:p>
          <a:p>
            <a:r>
              <a:rPr lang="en-US" dirty="0"/>
              <a:t>   t-&gt;next    = NULL;</a:t>
            </a:r>
          </a:p>
          <a:p>
            <a:r>
              <a:rPr lang="en-US" dirty="0"/>
              <a:t>}</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Specified Position</a:t>
            </a:r>
          </a:p>
        </p:txBody>
      </p:sp>
      <p:pic>
        <p:nvPicPr>
          <p:cNvPr id="5122" name="Picture 2"/>
          <p:cNvPicPr>
            <a:picLocks noGrp="1" noChangeAspect="1" noChangeArrowheads="1"/>
          </p:cNvPicPr>
          <p:nvPr>
            <p:ph idx="1"/>
          </p:nvPr>
        </p:nvPicPr>
        <p:blipFill>
          <a:blip r:embed="rId3"/>
          <a:srcRect/>
          <a:stretch>
            <a:fillRect/>
          </a:stretch>
        </p:blipFill>
        <p:spPr bwMode="auto">
          <a:xfrm>
            <a:off x="1019175" y="2133600"/>
            <a:ext cx="7105650" cy="284876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C Function to insert at specified position:</a:t>
            </a:r>
          </a:p>
          <a:p>
            <a:r>
              <a:rPr lang="en-US" dirty="0"/>
              <a:t>Void </a:t>
            </a:r>
            <a:r>
              <a:rPr lang="en-US" dirty="0" err="1"/>
              <a:t>insert_at_loc</a:t>
            </a:r>
            <a:r>
              <a:rPr lang="en-US" dirty="0"/>
              <a:t> (</a:t>
            </a:r>
            <a:r>
              <a:rPr lang="en-US" dirty="0" err="1"/>
              <a:t>int</a:t>
            </a:r>
            <a:r>
              <a:rPr lang="en-US" dirty="0"/>
              <a:t> x, </a:t>
            </a:r>
            <a:r>
              <a:rPr lang="en-US" dirty="0" err="1"/>
              <a:t>int</a:t>
            </a:r>
            <a:r>
              <a:rPr lang="en-US" dirty="0"/>
              <a:t> loc)</a:t>
            </a:r>
          </a:p>
          <a:p>
            <a:r>
              <a:rPr lang="en-US" dirty="0"/>
              <a:t>{</a:t>
            </a:r>
          </a:p>
          <a:p>
            <a:r>
              <a:rPr lang="en-US" dirty="0"/>
              <a:t>  </a:t>
            </a:r>
            <a:r>
              <a:rPr lang="en-US" dirty="0" err="1"/>
              <a:t>struct</a:t>
            </a:r>
            <a:r>
              <a:rPr lang="en-US" dirty="0"/>
              <a:t> node *t, *temp;</a:t>
            </a:r>
          </a:p>
          <a:p>
            <a:r>
              <a:rPr lang="en-US" dirty="0"/>
              <a:t>   </a:t>
            </a:r>
          </a:p>
          <a:p>
            <a:r>
              <a:rPr lang="en-US" dirty="0"/>
              <a:t>   t = (</a:t>
            </a:r>
            <a:r>
              <a:rPr lang="en-US" dirty="0" err="1"/>
              <a:t>struct</a:t>
            </a:r>
            <a:r>
              <a:rPr lang="en-US" dirty="0"/>
              <a:t> node*)</a:t>
            </a:r>
            <a:r>
              <a:rPr lang="en-US" dirty="0" err="1"/>
              <a:t>malloc</a:t>
            </a:r>
            <a:r>
              <a:rPr lang="en-US" dirty="0"/>
              <a:t>(</a:t>
            </a:r>
            <a:r>
              <a:rPr lang="en-US" dirty="0" err="1"/>
              <a:t>sizeof</a:t>
            </a:r>
            <a:r>
              <a:rPr lang="en-US" dirty="0"/>
              <a:t>(</a:t>
            </a:r>
            <a:r>
              <a:rPr lang="en-US" dirty="0" err="1"/>
              <a:t>struct</a:t>
            </a:r>
            <a:r>
              <a:rPr lang="en-US" dirty="0"/>
              <a:t> node));</a:t>
            </a:r>
          </a:p>
          <a:p>
            <a:r>
              <a:rPr lang="en-US" dirty="0"/>
              <a:t>   t-&gt;data    = x;</a:t>
            </a:r>
          </a:p>
          <a:p>
            <a:r>
              <a:rPr lang="en-US" dirty="0"/>
              <a:t>   </a:t>
            </a:r>
            <a:r>
              <a:rPr lang="en-US" dirty="0" err="1"/>
              <a:t>struct</a:t>
            </a:r>
            <a:r>
              <a:rPr lang="en-US" dirty="0"/>
              <a:t> node *temp = start; </a:t>
            </a:r>
          </a:p>
          <a:p>
            <a:r>
              <a:rPr lang="en-US" dirty="0"/>
              <a:t>   for(</a:t>
            </a:r>
            <a:r>
              <a:rPr lang="en-US" dirty="0" err="1"/>
              <a:t>int</a:t>
            </a:r>
            <a:r>
              <a:rPr lang="en-US" dirty="0"/>
              <a:t> </a:t>
            </a:r>
            <a:r>
              <a:rPr lang="en-US" dirty="0" err="1"/>
              <a:t>i</a:t>
            </a:r>
            <a:r>
              <a:rPr lang="en-US" dirty="0"/>
              <a:t>=2; </a:t>
            </a:r>
            <a:r>
              <a:rPr lang="en-US" dirty="0" err="1"/>
              <a:t>i</a:t>
            </a:r>
            <a:r>
              <a:rPr lang="en-US" dirty="0"/>
              <a:t> &lt; loc; </a:t>
            </a:r>
            <a:r>
              <a:rPr lang="en-US" dirty="0" err="1"/>
              <a:t>i</a:t>
            </a:r>
            <a:r>
              <a:rPr lang="en-US" dirty="0"/>
              <a:t>++)</a:t>
            </a:r>
          </a:p>
          <a:p>
            <a:r>
              <a:rPr lang="en-US" dirty="0"/>
              <a:t>   {</a:t>
            </a:r>
          </a:p>
          <a:p>
            <a:r>
              <a:rPr lang="en-US" dirty="0"/>
              <a:t>   if(temp-&gt;next != NULL)</a:t>
            </a:r>
          </a:p>
          <a:p>
            <a:r>
              <a:rPr lang="en-US" dirty="0"/>
              <a:t>      temp = temp-&gt;next; </a:t>
            </a:r>
          </a:p>
          <a:p>
            <a:r>
              <a:rPr lang="en-US" dirty="0"/>
              <a:t>   } </a:t>
            </a:r>
          </a:p>
          <a:p>
            <a:r>
              <a:rPr lang="en-US" dirty="0"/>
              <a:t>     t-&gt;next = temp-&gt;next; </a:t>
            </a:r>
          </a:p>
          <a:p>
            <a:r>
              <a:rPr lang="en-US" dirty="0"/>
              <a:t>      temp-&gt;next = t;</a:t>
            </a:r>
          </a:p>
          <a:p>
            <a:r>
              <a:rPr lang="en-US" dirty="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3.Deletion</a:t>
            </a:r>
          </a:p>
        </p:txBody>
      </p:sp>
      <p:sp>
        <p:nvSpPr>
          <p:cNvPr id="3" name="Content Placeholder 2"/>
          <p:cNvSpPr>
            <a:spLocks noGrp="1"/>
          </p:cNvSpPr>
          <p:nvPr>
            <p:ph idx="1"/>
          </p:nvPr>
        </p:nvSpPr>
        <p:spPr/>
        <p:txBody>
          <a:bodyPr>
            <a:normAutofit fontScale="92500" lnSpcReduction="10000"/>
          </a:bodyPr>
          <a:lstStyle/>
          <a:p>
            <a:r>
              <a:rPr lang="en-US" dirty="0"/>
              <a:t>Deletion of a node:</a:t>
            </a:r>
          </a:p>
          <a:p>
            <a:r>
              <a:rPr lang="en-US" dirty="0"/>
              <a:t>Another primitive operation that can be done in a singly linked list is the deletion of a node. Memory is to be released for the node to be deleted. A node can be deleted </a:t>
            </a:r>
            <a:r>
              <a:rPr lang="en-US" dirty="0" err="1"/>
              <a:t>fromthe</a:t>
            </a:r>
            <a:r>
              <a:rPr lang="en-US" dirty="0"/>
              <a:t> list from three different places namely.</a:t>
            </a:r>
          </a:p>
          <a:p>
            <a:r>
              <a:rPr lang="en-US" dirty="0"/>
              <a:t>Deleting a node at the beginning.</a:t>
            </a:r>
          </a:p>
          <a:p>
            <a:r>
              <a:rPr lang="en-US" dirty="0"/>
              <a:t>Deleting a node at the end.</a:t>
            </a:r>
          </a:p>
          <a:p>
            <a:r>
              <a:rPr lang="en-US" dirty="0"/>
              <a:t>Deleting a node at specified position.</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a:bodyPr>
          <a:lstStyle/>
          <a:p>
            <a:br>
              <a:rPr lang="en-US" dirty="0"/>
            </a:br>
            <a:endParaRPr lang="en-US" dirty="0"/>
          </a:p>
        </p:txBody>
      </p:sp>
      <p:sp>
        <p:nvSpPr>
          <p:cNvPr id="3" name="Content Placeholder 2"/>
          <p:cNvSpPr>
            <a:spLocks noGrp="1"/>
          </p:cNvSpPr>
          <p:nvPr>
            <p:ph idx="1"/>
          </p:nvPr>
        </p:nvSpPr>
        <p:spPr>
          <a:xfrm>
            <a:off x="457200" y="2971800"/>
            <a:ext cx="8229600" cy="3154363"/>
          </a:xfrm>
        </p:spPr>
        <p:txBody>
          <a:bodyPr>
            <a:normAutofit fontScale="92500" lnSpcReduction="10000"/>
          </a:bodyPr>
          <a:lstStyle/>
          <a:p>
            <a:r>
              <a:rPr lang="en-US" b="1" dirty="0"/>
              <a:t>Deletion at Beg:</a:t>
            </a:r>
            <a:br>
              <a:rPr lang="en-US" dirty="0"/>
            </a:br>
            <a:r>
              <a:rPr lang="en-US" dirty="0"/>
              <a:t>The following steps are followed, to delete a node at the beginning of the list:</a:t>
            </a:r>
            <a:br>
              <a:rPr lang="en-US" dirty="0"/>
            </a:br>
            <a:r>
              <a:rPr lang="en-US" dirty="0"/>
              <a:t>If list is empty then display ‘Empty List’ message.</a:t>
            </a:r>
            <a:br>
              <a:rPr lang="en-US" dirty="0"/>
            </a:br>
            <a:r>
              <a:rPr lang="en-US" dirty="0"/>
              <a:t>If the list is not empty, delete the first node.</a:t>
            </a:r>
            <a:br>
              <a:rPr lang="en-US" dirty="0"/>
            </a:br>
            <a:r>
              <a:rPr lang="en-US" dirty="0"/>
              <a:t>Figure shows deleting a node at the beginning of a single linked list.</a:t>
            </a:r>
          </a:p>
        </p:txBody>
      </p:sp>
      <p:pic>
        <p:nvPicPr>
          <p:cNvPr id="7171" name="Picture 3"/>
          <p:cNvPicPr>
            <a:picLocks noChangeAspect="1" noChangeArrowheads="1"/>
          </p:cNvPicPr>
          <p:nvPr/>
        </p:nvPicPr>
        <p:blipFill>
          <a:blip r:embed="rId3"/>
          <a:srcRect/>
          <a:stretch>
            <a:fillRect/>
          </a:stretch>
        </p:blipFill>
        <p:spPr bwMode="auto">
          <a:xfrm>
            <a:off x="838200" y="838200"/>
            <a:ext cx="7096125" cy="1428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C Function for deletion at beg:</a:t>
            </a:r>
          </a:p>
          <a:p>
            <a:r>
              <a:rPr lang="en-US" dirty="0"/>
              <a:t>void </a:t>
            </a:r>
            <a:r>
              <a:rPr lang="en-US" dirty="0" err="1"/>
              <a:t>delete_from_begin</a:t>
            </a:r>
            <a:r>
              <a:rPr lang="en-US" dirty="0"/>
              <a:t>() </a:t>
            </a:r>
          </a:p>
          <a:p>
            <a:r>
              <a:rPr lang="en-US" dirty="0"/>
              <a:t>{</a:t>
            </a:r>
          </a:p>
          <a:p>
            <a:r>
              <a:rPr lang="en-US" dirty="0"/>
              <a:t>   </a:t>
            </a:r>
            <a:r>
              <a:rPr lang="en-US" dirty="0" err="1"/>
              <a:t>struct</a:t>
            </a:r>
            <a:r>
              <a:rPr lang="en-US" dirty="0"/>
              <a:t> node *t;</a:t>
            </a:r>
          </a:p>
          <a:p>
            <a:r>
              <a:rPr lang="en-US" dirty="0"/>
              <a:t>   </a:t>
            </a:r>
            <a:r>
              <a:rPr lang="en-US" dirty="0" err="1"/>
              <a:t>int</a:t>
            </a:r>
            <a:r>
              <a:rPr lang="en-US" dirty="0"/>
              <a:t> n;</a:t>
            </a:r>
          </a:p>
          <a:p>
            <a:r>
              <a:rPr lang="en-US" dirty="0"/>
              <a:t>   </a:t>
            </a:r>
          </a:p>
          <a:p>
            <a:r>
              <a:rPr lang="en-US" dirty="0"/>
              <a:t>   if (start == NULL) {</a:t>
            </a:r>
          </a:p>
          <a:p>
            <a:r>
              <a:rPr lang="en-US" dirty="0"/>
              <a:t>      </a:t>
            </a:r>
            <a:r>
              <a:rPr lang="en-US" dirty="0" err="1"/>
              <a:t>printf</a:t>
            </a:r>
            <a:r>
              <a:rPr lang="en-US" dirty="0"/>
              <a:t>("Linked list is already empty.</a:t>
            </a:r>
            <a:r>
              <a:rPr lang="en-US" b="1" dirty="0"/>
              <a:t>\n</a:t>
            </a:r>
            <a:r>
              <a:rPr lang="en-US" dirty="0"/>
              <a:t>");</a:t>
            </a:r>
          </a:p>
          <a:p>
            <a:r>
              <a:rPr lang="en-US" dirty="0"/>
              <a:t>      return;</a:t>
            </a:r>
          </a:p>
          <a:p>
            <a:r>
              <a:rPr lang="en-US" dirty="0"/>
              <a:t>   }</a:t>
            </a:r>
          </a:p>
          <a:p>
            <a:r>
              <a:rPr lang="en-US" dirty="0"/>
              <a:t>   </a:t>
            </a:r>
          </a:p>
          <a:p>
            <a:r>
              <a:rPr lang="en-US" dirty="0"/>
              <a:t>   n = start-&gt;data;</a:t>
            </a:r>
          </a:p>
          <a:p>
            <a:r>
              <a:rPr lang="en-US" dirty="0"/>
              <a:t>   t = start-&gt;next;</a:t>
            </a:r>
          </a:p>
          <a:p>
            <a:r>
              <a:rPr lang="en-US" dirty="0"/>
              <a:t>   free(start);</a:t>
            </a:r>
          </a:p>
          <a:p>
            <a:r>
              <a:rPr lang="en-US" dirty="0"/>
              <a:t>   start = t;</a:t>
            </a:r>
          </a:p>
          <a:p>
            <a:r>
              <a:rPr lang="en-US" dirty="0"/>
              <a:t>  </a:t>
            </a:r>
          </a:p>
          <a:p>
            <a:r>
              <a:rPr lang="en-US" dirty="0"/>
              <a:t>   </a:t>
            </a:r>
          </a:p>
          <a:p>
            <a:r>
              <a:rPr lang="en-US" dirty="0"/>
              <a:t>   </a:t>
            </a:r>
            <a:r>
              <a:rPr lang="en-US" dirty="0" err="1"/>
              <a:t>printf</a:t>
            </a:r>
            <a:r>
              <a:rPr lang="en-US" dirty="0"/>
              <a:t>("%d deleted from beginning successfully.</a:t>
            </a:r>
            <a:r>
              <a:rPr lang="en-US" b="1" dirty="0"/>
              <a:t>\n</a:t>
            </a:r>
            <a:r>
              <a:rPr lang="en-US" dirty="0"/>
              <a:t>", n);</a:t>
            </a:r>
          </a:p>
          <a:p>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Deletion at End:</a:t>
            </a:r>
          </a:p>
          <a:p>
            <a:endParaRPr lang="en-US" dirty="0"/>
          </a:p>
          <a:p>
            <a:r>
              <a:rPr lang="en-US" dirty="0"/>
              <a:t>Deletion at End:</a:t>
            </a:r>
          </a:p>
          <a:p>
            <a:r>
              <a:rPr lang="en-US" dirty="0"/>
              <a:t>The following steps are followed to delete a node at the end of the list:</a:t>
            </a:r>
          </a:p>
          <a:p>
            <a:pPr>
              <a:buNone/>
            </a:pPr>
            <a:endParaRPr lang="en-US" dirty="0"/>
          </a:p>
          <a:p>
            <a:r>
              <a:rPr lang="en-US" dirty="0"/>
              <a:t>If list is empty then display ‘Empty List’ message.</a:t>
            </a:r>
          </a:p>
          <a:p>
            <a:r>
              <a:rPr lang="en-US" dirty="0"/>
              <a:t>If the list is not empty, traverse till last node and perform delete operation.</a:t>
            </a:r>
          </a:p>
          <a:p>
            <a:r>
              <a:rPr lang="en-US" dirty="0"/>
              <a:t>Fig shows deleting a node at the end of a single linked list.</a:t>
            </a:r>
          </a:p>
          <a:p>
            <a:pPr>
              <a:buNone/>
            </a:pPr>
            <a:endParaRPr lang="en-US" dirty="0"/>
          </a:p>
        </p:txBody>
      </p:sp>
      <p:pic>
        <p:nvPicPr>
          <p:cNvPr id="8194" name="Picture 2"/>
          <p:cNvPicPr>
            <a:picLocks noChangeAspect="1" noChangeArrowheads="1"/>
          </p:cNvPicPr>
          <p:nvPr/>
        </p:nvPicPr>
        <p:blipFill>
          <a:blip r:embed="rId3"/>
          <a:srcRect/>
          <a:stretch>
            <a:fillRect/>
          </a:stretch>
        </p:blipFill>
        <p:spPr bwMode="auto">
          <a:xfrm>
            <a:off x="609600" y="533400"/>
            <a:ext cx="7924800" cy="17907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6629400"/>
          </a:xfrm>
        </p:spPr>
        <p:txBody>
          <a:bodyPr>
            <a:normAutofit fontScale="47500" lnSpcReduction="20000"/>
          </a:bodyPr>
          <a:lstStyle/>
          <a:p>
            <a:r>
              <a:rPr lang="en-US" b="1" dirty="0"/>
              <a:t>C Function for deletion at End:</a:t>
            </a:r>
          </a:p>
          <a:p>
            <a:endParaRPr lang="en-US" b="1" dirty="0"/>
          </a:p>
          <a:p>
            <a:r>
              <a:rPr lang="en-US" dirty="0"/>
              <a:t>void </a:t>
            </a:r>
            <a:r>
              <a:rPr lang="en-US" dirty="0" err="1"/>
              <a:t>delete_from_end</a:t>
            </a:r>
            <a:r>
              <a:rPr lang="en-US" dirty="0"/>
              <a:t>() {</a:t>
            </a:r>
          </a:p>
          <a:p>
            <a:r>
              <a:rPr lang="en-US" dirty="0"/>
              <a:t>   </a:t>
            </a:r>
            <a:r>
              <a:rPr lang="en-US" dirty="0" err="1"/>
              <a:t>struct</a:t>
            </a:r>
            <a:r>
              <a:rPr lang="en-US" dirty="0"/>
              <a:t> node *t, *u;</a:t>
            </a:r>
          </a:p>
          <a:p>
            <a:r>
              <a:rPr lang="en-US" dirty="0"/>
              <a:t>   </a:t>
            </a:r>
            <a:r>
              <a:rPr lang="en-US" dirty="0" err="1"/>
              <a:t>int</a:t>
            </a:r>
            <a:r>
              <a:rPr lang="en-US" dirty="0"/>
              <a:t> n;</a:t>
            </a:r>
          </a:p>
          <a:p>
            <a:r>
              <a:rPr lang="en-US" dirty="0"/>
              <a:t>   if (start == NULL) {</a:t>
            </a:r>
          </a:p>
          <a:p>
            <a:r>
              <a:rPr lang="en-US" dirty="0"/>
              <a:t>      </a:t>
            </a:r>
            <a:r>
              <a:rPr lang="en-US" dirty="0" err="1"/>
              <a:t>printf</a:t>
            </a:r>
            <a:r>
              <a:rPr lang="en-US" dirty="0"/>
              <a:t>("Linked list is already empty.</a:t>
            </a:r>
            <a:r>
              <a:rPr lang="en-US" b="1" dirty="0"/>
              <a:t>\n</a:t>
            </a:r>
            <a:r>
              <a:rPr lang="en-US" dirty="0"/>
              <a:t>");</a:t>
            </a:r>
          </a:p>
          <a:p>
            <a:r>
              <a:rPr lang="en-US" dirty="0"/>
              <a:t>      return;</a:t>
            </a:r>
          </a:p>
          <a:p>
            <a:r>
              <a:rPr lang="en-US" dirty="0"/>
              <a:t>}  </a:t>
            </a:r>
          </a:p>
          <a:p>
            <a:r>
              <a:rPr lang="en-US" dirty="0"/>
              <a:t>   if (start-&gt;next == NULL) {</a:t>
            </a:r>
          </a:p>
          <a:p>
            <a:r>
              <a:rPr lang="en-US" dirty="0"/>
              <a:t>      n = start-&gt;data;</a:t>
            </a:r>
          </a:p>
          <a:p>
            <a:r>
              <a:rPr lang="en-US" dirty="0"/>
              <a:t>      free(start);</a:t>
            </a:r>
          </a:p>
          <a:p>
            <a:r>
              <a:rPr lang="en-US" dirty="0"/>
              <a:t>      start = NULL;</a:t>
            </a:r>
          </a:p>
          <a:p>
            <a:r>
              <a:rPr lang="en-US" dirty="0"/>
              <a:t>      </a:t>
            </a:r>
            <a:r>
              <a:rPr lang="en-US" dirty="0" err="1"/>
              <a:t>printf</a:t>
            </a:r>
            <a:r>
              <a:rPr lang="en-US" dirty="0"/>
              <a:t>("%d deleted from end successfully.</a:t>
            </a:r>
            <a:r>
              <a:rPr lang="en-US" b="1" dirty="0"/>
              <a:t>\n</a:t>
            </a:r>
            <a:r>
              <a:rPr lang="en-US" dirty="0"/>
              <a:t>", n);</a:t>
            </a:r>
          </a:p>
          <a:p>
            <a:r>
              <a:rPr lang="en-US" dirty="0"/>
              <a:t>      return;</a:t>
            </a:r>
          </a:p>
          <a:p>
            <a:r>
              <a:rPr lang="en-US" dirty="0"/>
              <a:t>   }</a:t>
            </a:r>
          </a:p>
          <a:p>
            <a:r>
              <a:rPr lang="en-US" dirty="0"/>
              <a:t>   t = start;</a:t>
            </a:r>
          </a:p>
          <a:p>
            <a:r>
              <a:rPr lang="en-US" dirty="0"/>
              <a:t>   while (t-&gt;next != NULL) {</a:t>
            </a:r>
          </a:p>
          <a:p>
            <a:r>
              <a:rPr lang="en-US" dirty="0"/>
              <a:t>      u = t;</a:t>
            </a:r>
          </a:p>
          <a:p>
            <a:r>
              <a:rPr lang="en-US" dirty="0"/>
              <a:t>      t = t-&gt;next;</a:t>
            </a:r>
          </a:p>
          <a:p>
            <a:r>
              <a:rPr lang="en-US" dirty="0"/>
              <a:t>   }</a:t>
            </a:r>
          </a:p>
          <a:p>
            <a:r>
              <a:rPr lang="en-US" dirty="0"/>
              <a:t>   n = t-&gt;data;</a:t>
            </a:r>
          </a:p>
          <a:p>
            <a:r>
              <a:rPr lang="en-US" dirty="0"/>
              <a:t>   u-&gt;next = NULL;</a:t>
            </a:r>
          </a:p>
          <a:p>
            <a:r>
              <a:rPr lang="en-US" dirty="0"/>
              <a:t>   free(t);</a:t>
            </a:r>
          </a:p>
          <a:p>
            <a:r>
              <a:rPr lang="en-US" dirty="0"/>
              <a:t>   </a:t>
            </a:r>
            <a:r>
              <a:rPr lang="en-US" dirty="0" err="1"/>
              <a:t>printf</a:t>
            </a:r>
            <a:r>
              <a:rPr lang="en-US" dirty="0"/>
              <a:t>("%d deleted from end successfully.</a:t>
            </a:r>
            <a:r>
              <a:rPr lang="en-US" b="1" dirty="0"/>
              <a:t>\n</a:t>
            </a:r>
            <a:r>
              <a:rPr lang="en-US" dirty="0"/>
              <a:t>", n);</a:t>
            </a:r>
          </a:p>
          <a:p>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lstStyle/>
          <a:p>
            <a:endParaRPr lang="en-US" dirty="0"/>
          </a:p>
        </p:txBody>
      </p:sp>
      <p:sp>
        <p:nvSpPr>
          <p:cNvPr id="3" name="Content Placeholder 2"/>
          <p:cNvSpPr>
            <a:spLocks noGrp="1"/>
          </p:cNvSpPr>
          <p:nvPr>
            <p:ph idx="1"/>
          </p:nvPr>
        </p:nvSpPr>
        <p:spPr>
          <a:xfrm>
            <a:off x="457200" y="3200400"/>
            <a:ext cx="8229600" cy="2925763"/>
          </a:xfrm>
        </p:spPr>
        <p:txBody>
          <a:bodyPr/>
          <a:lstStyle/>
          <a:p>
            <a:r>
              <a:rPr lang="en-US" dirty="0"/>
              <a:t>Deletion at specified Location:</a:t>
            </a:r>
          </a:p>
          <a:p>
            <a:r>
              <a:rPr lang="en-US" dirty="0"/>
              <a:t>Traverse to element before the element to be deleted</a:t>
            </a:r>
          </a:p>
          <a:p>
            <a:r>
              <a:rPr lang="en-US" dirty="0"/>
              <a:t>Change next pointers to exclude the node from the chain</a:t>
            </a:r>
          </a:p>
          <a:p>
            <a:endParaRPr lang="en-US" dirty="0"/>
          </a:p>
        </p:txBody>
      </p:sp>
      <p:pic>
        <p:nvPicPr>
          <p:cNvPr id="9218" name="Picture 2"/>
          <p:cNvPicPr>
            <a:picLocks noChangeAspect="1" noChangeArrowheads="1"/>
          </p:cNvPicPr>
          <p:nvPr/>
        </p:nvPicPr>
        <p:blipFill>
          <a:blip r:embed="rId3"/>
          <a:srcRect/>
          <a:stretch>
            <a:fillRect/>
          </a:stretch>
        </p:blipFill>
        <p:spPr bwMode="auto">
          <a:xfrm>
            <a:off x="533400" y="381000"/>
            <a:ext cx="8077200" cy="18859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47500" lnSpcReduction="20000"/>
          </a:bodyPr>
          <a:lstStyle/>
          <a:p>
            <a:r>
              <a:rPr lang="en-US" b="1" dirty="0"/>
              <a:t>C Function for Deletion at Loc:</a:t>
            </a:r>
          </a:p>
          <a:p>
            <a:r>
              <a:rPr lang="en-US" dirty="0"/>
              <a:t>Void </a:t>
            </a:r>
            <a:r>
              <a:rPr lang="en-US" dirty="0" err="1"/>
              <a:t>delete_at_loc</a:t>
            </a:r>
            <a:r>
              <a:rPr lang="en-US" dirty="0"/>
              <a:t>(</a:t>
            </a:r>
            <a:r>
              <a:rPr lang="en-US" dirty="0" err="1"/>
              <a:t>int</a:t>
            </a:r>
            <a:r>
              <a:rPr lang="en-US" dirty="0"/>
              <a:t> loc)</a:t>
            </a:r>
          </a:p>
          <a:p>
            <a:r>
              <a:rPr lang="en-US" dirty="0"/>
              <a:t>{</a:t>
            </a:r>
          </a:p>
          <a:p>
            <a:r>
              <a:rPr lang="en-US" dirty="0" err="1"/>
              <a:t>struct</a:t>
            </a:r>
            <a:r>
              <a:rPr lang="en-US" dirty="0"/>
              <a:t> node *t, *u;</a:t>
            </a:r>
          </a:p>
          <a:p>
            <a:r>
              <a:rPr lang="en-US" dirty="0"/>
              <a:t>   </a:t>
            </a:r>
            <a:r>
              <a:rPr lang="en-US" dirty="0" err="1"/>
              <a:t>int</a:t>
            </a:r>
            <a:r>
              <a:rPr lang="en-US" dirty="0"/>
              <a:t> n;</a:t>
            </a:r>
          </a:p>
          <a:p>
            <a:r>
              <a:rPr lang="en-US" dirty="0"/>
              <a:t>   if (start == NULL) {</a:t>
            </a:r>
          </a:p>
          <a:p>
            <a:r>
              <a:rPr lang="en-US" dirty="0"/>
              <a:t>      </a:t>
            </a:r>
            <a:r>
              <a:rPr lang="en-US" dirty="0" err="1"/>
              <a:t>printf</a:t>
            </a:r>
            <a:r>
              <a:rPr lang="en-US" dirty="0"/>
              <a:t>("Linked list is already empty.</a:t>
            </a:r>
            <a:r>
              <a:rPr lang="en-US" b="1" dirty="0"/>
              <a:t>\n</a:t>
            </a:r>
            <a:r>
              <a:rPr lang="en-US" dirty="0"/>
              <a:t>");</a:t>
            </a:r>
          </a:p>
          <a:p>
            <a:r>
              <a:rPr lang="en-US" dirty="0"/>
              <a:t>      return;</a:t>
            </a:r>
          </a:p>
          <a:p>
            <a:r>
              <a:rPr lang="en-US" dirty="0"/>
              <a:t>}  </a:t>
            </a:r>
          </a:p>
          <a:p>
            <a:r>
              <a:rPr lang="en-US" dirty="0"/>
              <a:t>   if (start-&gt;next == NULL) {</a:t>
            </a:r>
          </a:p>
          <a:p>
            <a:r>
              <a:rPr lang="en-US" dirty="0"/>
              <a:t>      n = start-&gt;data;</a:t>
            </a:r>
          </a:p>
          <a:p>
            <a:r>
              <a:rPr lang="en-US" dirty="0"/>
              <a:t>      free(start);</a:t>
            </a:r>
          </a:p>
          <a:p>
            <a:r>
              <a:rPr lang="en-US" dirty="0"/>
              <a:t>      start = NULL;</a:t>
            </a:r>
          </a:p>
          <a:p>
            <a:r>
              <a:rPr lang="en-US" dirty="0"/>
              <a:t>      </a:t>
            </a:r>
            <a:r>
              <a:rPr lang="en-US" dirty="0" err="1"/>
              <a:t>printf</a:t>
            </a:r>
            <a:r>
              <a:rPr lang="en-US" dirty="0"/>
              <a:t>("%d deleted from end successfully.</a:t>
            </a:r>
            <a:r>
              <a:rPr lang="en-US" b="1" dirty="0"/>
              <a:t>\n</a:t>
            </a:r>
            <a:r>
              <a:rPr lang="en-US" dirty="0"/>
              <a:t>", n);</a:t>
            </a:r>
          </a:p>
          <a:p>
            <a:r>
              <a:rPr lang="en-US" dirty="0"/>
              <a:t>      return;</a:t>
            </a:r>
          </a:p>
          <a:p>
            <a:r>
              <a:rPr lang="en-US" dirty="0"/>
              <a:t>   }</a:t>
            </a:r>
          </a:p>
          <a:p>
            <a:r>
              <a:rPr lang="en-US" dirty="0"/>
              <a:t>   t = start;</a:t>
            </a:r>
          </a:p>
          <a:p>
            <a:r>
              <a:rPr lang="en-US" dirty="0"/>
              <a:t>for(</a:t>
            </a:r>
            <a:r>
              <a:rPr lang="en-US" dirty="0" err="1"/>
              <a:t>int</a:t>
            </a:r>
            <a:r>
              <a:rPr lang="en-US" dirty="0"/>
              <a:t> </a:t>
            </a:r>
            <a:r>
              <a:rPr lang="en-US" dirty="0" err="1"/>
              <a:t>i</a:t>
            </a:r>
            <a:r>
              <a:rPr lang="en-US" dirty="0"/>
              <a:t>=2; </a:t>
            </a:r>
            <a:r>
              <a:rPr lang="en-US" dirty="0" err="1"/>
              <a:t>i</a:t>
            </a:r>
            <a:r>
              <a:rPr lang="en-US" dirty="0"/>
              <a:t>&lt; loc; </a:t>
            </a:r>
            <a:r>
              <a:rPr lang="en-US" dirty="0" err="1"/>
              <a:t>i</a:t>
            </a:r>
            <a:r>
              <a:rPr lang="en-US" dirty="0"/>
              <a:t>++)</a:t>
            </a:r>
          </a:p>
          <a:p>
            <a:r>
              <a:rPr lang="en-US" dirty="0"/>
              <a:t> {   u = t;</a:t>
            </a:r>
          </a:p>
          <a:p>
            <a:r>
              <a:rPr lang="en-US" dirty="0"/>
              <a:t>      t = t-&gt;next;</a:t>
            </a:r>
          </a:p>
          <a:p>
            <a:r>
              <a:rPr lang="en-US" dirty="0"/>
              <a:t> }</a:t>
            </a:r>
          </a:p>
          <a:p>
            <a:r>
              <a:rPr lang="en-US" dirty="0"/>
              <a:t>   n = t-&gt;data;</a:t>
            </a:r>
          </a:p>
          <a:p>
            <a:r>
              <a:rPr lang="en-US" dirty="0"/>
              <a:t>   u-&gt;next = t-&gt;next;</a:t>
            </a:r>
          </a:p>
          <a:p>
            <a:r>
              <a:rPr lang="en-US" dirty="0"/>
              <a:t>   free(t);</a:t>
            </a:r>
          </a:p>
          <a:p>
            <a:r>
              <a:rPr lang="en-US" dirty="0"/>
              <a:t>   </a:t>
            </a:r>
          </a:p>
          <a:p>
            <a:r>
              <a:rPr lang="en-US" dirty="0"/>
              <a:t>   </a:t>
            </a:r>
            <a:r>
              <a:rPr lang="en-US" dirty="0" err="1"/>
              <a:t>printf</a:t>
            </a:r>
            <a:r>
              <a:rPr lang="en-US" dirty="0"/>
              <a:t>("%d deleted from end successfully.</a:t>
            </a:r>
            <a:r>
              <a:rPr lang="en-US" b="1" dirty="0"/>
              <a:t>\n</a:t>
            </a:r>
            <a:r>
              <a:rPr lang="en-US" dirty="0"/>
              <a:t>", n);</a:t>
            </a:r>
          </a:p>
          <a:p>
            <a:r>
              <a:rPr lang="en-US" dirty="0"/>
              <a:t>}</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62500" lnSpcReduction="20000"/>
          </a:bodyPr>
          <a:lstStyle/>
          <a:p>
            <a:endParaRPr lang="en-US" dirty="0"/>
          </a:p>
          <a:p>
            <a:r>
              <a:rPr lang="en-US" b="1" dirty="0"/>
              <a:t>Advantages of linked lists: </a:t>
            </a:r>
          </a:p>
          <a:p>
            <a:r>
              <a:rPr lang="en-US" dirty="0"/>
              <a:t>Linked lists have many advantages. Some of the very important advantages are: </a:t>
            </a:r>
          </a:p>
          <a:p>
            <a:r>
              <a:rPr lang="en-US" dirty="0"/>
              <a:t>1. Linked lists are dynamic data structures. i.e., they can grow or shrink during the execution of a program. </a:t>
            </a:r>
          </a:p>
          <a:p>
            <a:r>
              <a:rPr lang="en-US" dirty="0"/>
              <a:t>2. Linked lists have efficient memory utilization. Here, memory is not pre-allocated. Memory is allocated whenever it is required and it is de-allocated (removed) when it is no longer needed. </a:t>
            </a:r>
          </a:p>
          <a:p>
            <a:r>
              <a:rPr lang="en-US" dirty="0"/>
              <a:t>3. Insertion and Deletions are easier and efficient. Linked lists provide flexibility in inserting a data item at a specified position and deletion of the data item from the given position. </a:t>
            </a:r>
          </a:p>
          <a:p>
            <a:r>
              <a:rPr lang="en-US" dirty="0"/>
              <a:t>4. Many complex applications can be easily carried out with linked lists. </a:t>
            </a:r>
          </a:p>
          <a:p>
            <a:endParaRPr lang="en-US" dirty="0"/>
          </a:p>
          <a:p>
            <a:r>
              <a:rPr lang="en-US" b="1" dirty="0"/>
              <a:t>Disadvantages of linked lists: </a:t>
            </a:r>
          </a:p>
          <a:p>
            <a:r>
              <a:rPr lang="en-US" dirty="0"/>
              <a:t>1. It consumes more space because every node requires a additional pointer to store address of the next node. </a:t>
            </a:r>
          </a:p>
          <a:p>
            <a:r>
              <a:rPr lang="en-US" dirty="0"/>
              <a:t>2. Searching a particular element in list is difficult and also time consuming.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 number of nodes in Linked List</a:t>
            </a:r>
          </a:p>
        </p:txBody>
      </p:sp>
      <p:sp>
        <p:nvSpPr>
          <p:cNvPr id="3" name="Content Placeholder 2"/>
          <p:cNvSpPr>
            <a:spLocks noGrp="1"/>
          </p:cNvSpPr>
          <p:nvPr>
            <p:ph idx="1"/>
          </p:nvPr>
        </p:nvSpPr>
        <p:spPr/>
        <p:txBody>
          <a:bodyPr>
            <a:normAutofit fontScale="70000" lnSpcReduction="20000"/>
          </a:bodyPr>
          <a:lstStyle/>
          <a:p>
            <a:r>
              <a:rPr lang="en-US" dirty="0"/>
              <a:t>C Function :</a:t>
            </a:r>
          </a:p>
          <a:p>
            <a:r>
              <a:rPr lang="en-US" dirty="0" err="1"/>
              <a:t>int</a:t>
            </a:r>
            <a:r>
              <a:rPr lang="en-US" dirty="0"/>
              <a:t> </a:t>
            </a:r>
            <a:r>
              <a:rPr lang="en-US" dirty="0" err="1"/>
              <a:t>countNodes</a:t>
            </a:r>
            <a:r>
              <a:rPr lang="en-US" dirty="0"/>
              <a:t>()</a:t>
            </a:r>
          </a:p>
          <a:p>
            <a:pPr>
              <a:buNone/>
            </a:pPr>
            <a:r>
              <a:rPr lang="en-US" dirty="0"/>
              <a:t> { </a:t>
            </a:r>
          </a:p>
          <a:p>
            <a:pPr>
              <a:buNone/>
            </a:pPr>
            <a:r>
              <a:rPr lang="en-US" dirty="0"/>
              <a:t>     </a:t>
            </a:r>
            <a:r>
              <a:rPr lang="en-US" dirty="0" err="1"/>
              <a:t>int</a:t>
            </a:r>
            <a:r>
              <a:rPr lang="en-US" dirty="0"/>
              <a:t> count = 0; </a:t>
            </a:r>
          </a:p>
          <a:p>
            <a:pPr>
              <a:buNone/>
            </a:pPr>
            <a:r>
              <a:rPr lang="en-US" dirty="0"/>
              <a:t>     </a:t>
            </a:r>
            <a:r>
              <a:rPr lang="en-US" dirty="0" err="1"/>
              <a:t>struct</a:t>
            </a:r>
            <a:r>
              <a:rPr lang="en-US" dirty="0"/>
              <a:t> node *temp; </a:t>
            </a:r>
          </a:p>
          <a:p>
            <a:pPr>
              <a:buNone/>
            </a:pPr>
            <a:r>
              <a:rPr lang="en-US" dirty="0"/>
              <a:t>     temp = start; </a:t>
            </a:r>
          </a:p>
          <a:p>
            <a:pPr>
              <a:buNone/>
            </a:pPr>
            <a:r>
              <a:rPr lang="en-US" dirty="0"/>
              <a:t>     while(temp != NULL) </a:t>
            </a:r>
          </a:p>
          <a:p>
            <a:pPr>
              <a:buNone/>
            </a:pPr>
            <a:r>
              <a:rPr lang="en-US" dirty="0"/>
              <a:t>     { </a:t>
            </a:r>
          </a:p>
          <a:p>
            <a:pPr>
              <a:buNone/>
            </a:pPr>
            <a:r>
              <a:rPr lang="en-US" dirty="0"/>
              <a:t>         count++; temp = temp-&gt;next;</a:t>
            </a:r>
          </a:p>
          <a:p>
            <a:pPr>
              <a:buNone/>
            </a:pPr>
            <a:r>
              <a:rPr lang="en-US" dirty="0"/>
              <a:t>     }</a:t>
            </a:r>
          </a:p>
          <a:p>
            <a:pPr>
              <a:buNone/>
            </a:pPr>
            <a:r>
              <a:rPr lang="en-US" dirty="0"/>
              <a:t>         return count; </a:t>
            </a:r>
          </a:p>
          <a:p>
            <a:pPr>
              <a:buNone/>
            </a:pP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Linked List</a:t>
            </a: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a:t>A Header linked list is one more variant of linked list. In Header linked list, we have a special node present at the beginning of the linked list. This special node is used to store the address of the first node of the list.</a:t>
            </a:r>
          </a:p>
          <a:p>
            <a:r>
              <a:rPr lang="en-US" b="1" dirty="0"/>
              <a:t>Types of Header linked list</a:t>
            </a:r>
          </a:p>
          <a:p>
            <a:r>
              <a:rPr lang="en-US" dirty="0"/>
              <a:t>Grounded header linked list: is a header list where the last node contain the null pointer.</a:t>
            </a:r>
          </a:p>
          <a:p>
            <a:r>
              <a:rPr lang="en-US" dirty="0"/>
              <a:t>Circular header linked list: is a header list where the last node points back to the header node.</a:t>
            </a:r>
          </a:p>
          <a:p>
            <a:endParaRPr lang="en-US" dirty="0"/>
          </a:p>
          <a:p>
            <a:pPr>
              <a:buNone/>
            </a:pPr>
            <a:r>
              <a:rPr lang="en-US" dirty="0"/>
              <a:t>     More often , the information portion of such a node could be used to keep global information about the entire list such as number of nodes (not including the header) in the list count in the header node must be adjusted after adding or deleting the item from the list</a:t>
            </a:r>
          </a:p>
          <a:p>
            <a:endParaRPr lang="en-US" dirty="0"/>
          </a:p>
          <a:p>
            <a:endParaRPr lang="en-US" dirty="0"/>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eader.gif"/>
          <p:cNvPicPr>
            <a:picLocks noGrp="1" noChangeAspect="1"/>
          </p:cNvPicPr>
          <p:nvPr>
            <p:ph idx="1"/>
          </p:nvPr>
        </p:nvPicPr>
        <p:blipFill>
          <a:blip r:embed="rId3"/>
          <a:stretch>
            <a:fillRect/>
          </a:stretch>
        </p:blipFill>
        <p:spPr>
          <a:xfrm>
            <a:off x="586890" y="1752600"/>
            <a:ext cx="7718910" cy="283448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 List/Doubly Linked List</a:t>
            </a:r>
          </a:p>
        </p:txBody>
      </p:sp>
      <p:sp>
        <p:nvSpPr>
          <p:cNvPr id="3" name="Content Placeholder 2"/>
          <p:cNvSpPr>
            <a:spLocks noGrp="1"/>
          </p:cNvSpPr>
          <p:nvPr>
            <p:ph idx="1"/>
          </p:nvPr>
        </p:nvSpPr>
        <p:spPr/>
        <p:txBody>
          <a:bodyPr>
            <a:normAutofit fontScale="77500" lnSpcReduction="20000"/>
          </a:bodyPr>
          <a:lstStyle/>
          <a:p>
            <a:r>
              <a:rPr lang="en-US" dirty="0"/>
              <a:t>Doubly Linked List  (DLL) is a variation of Linked list in which navigation is possible in both ways, either forward and backward easily as compared to Single Linked List. Following are the important terms to understand the concept of doubly linked list.</a:t>
            </a:r>
          </a:p>
          <a:p>
            <a:r>
              <a:rPr lang="en-US" b="1" dirty="0"/>
              <a:t>Info</a:t>
            </a:r>
            <a:r>
              <a:rPr lang="en-US" dirty="0"/>
              <a:t> − Each link of a linked list can store a data called an element.</a:t>
            </a:r>
          </a:p>
          <a:p>
            <a:r>
              <a:rPr lang="en-US" b="1" dirty="0"/>
              <a:t>Back</a:t>
            </a:r>
            <a:r>
              <a:rPr lang="en-US" dirty="0"/>
              <a:t> − Each link of a linked list contains a link to the next link called Next.</a:t>
            </a:r>
          </a:p>
          <a:p>
            <a:r>
              <a:rPr lang="en-US" b="1" dirty="0" err="1"/>
              <a:t>FOrw</a:t>
            </a:r>
            <a:r>
              <a:rPr lang="en-US" dirty="0"/>
              <a:t> − Each link of a linked list contains a link to the previous link called Prev.</a:t>
            </a:r>
          </a:p>
          <a:p>
            <a:r>
              <a:rPr lang="en-US" dirty="0"/>
              <a:t>A Linked List contains the special pointers to the first node called First and to the last node called Last.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b="1" dirty="0"/>
              <a:t>Advantages over singly linked list</a:t>
            </a:r>
          </a:p>
          <a:p>
            <a:pPr>
              <a:buNone/>
            </a:pPr>
            <a:br>
              <a:rPr lang="en-US" dirty="0"/>
            </a:br>
            <a:r>
              <a:rPr lang="en-US" b="1" dirty="0"/>
              <a:t>1)</a:t>
            </a:r>
            <a:r>
              <a:rPr lang="en-US" dirty="0"/>
              <a:t> A DLL can be traversed in both forward and backward direction.</a:t>
            </a:r>
            <a:br>
              <a:rPr lang="en-US" dirty="0"/>
            </a:br>
            <a:r>
              <a:rPr lang="en-US" b="1" dirty="0"/>
              <a:t>2)</a:t>
            </a:r>
            <a:r>
              <a:rPr lang="en-US" dirty="0"/>
              <a:t> The delete operation in DLL is more efficient if pointer to the node to be deleted is given.</a:t>
            </a:r>
            <a:br>
              <a:rPr lang="en-US" dirty="0"/>
            </a:br>
            <a:r>
              <a:rPr lang="en-US" b="1" dirty="0"/>
              <a:t>3) </a:t>
            </a:r>
            <a:r>
              <a:rPr lang="en-US" dirty="0"/>
              <a:t>We can quickly insert a new node before a given node.</a:t>
            </a:r>
            <a:br>
              <a:rPr lang="en-US" dirty="0"/>
            </a:br>
            <a:r>
              <a:rPr lang="en-US" dirty="0"/>
              <a:t>In singly linked list, to delete a node, pointer to the previous node is needed. To get this previous node, sometimes the list is traversed. In DLL, we can get the previous node using previous pointer.</a:t>
            </a:r>
          </a:p>
          <a:p>
            <a:endParaRPr lang="en-US" dirty="0"/>
          </a:p>
          <a:p>
            <a:r>
              <a:rPr lang="en-US" b="1" dirty="0"/>
              <a:t>Disadvantages over singly linked list</a:t>
            </a:r>
          </a:p>
          <a:p>
            <a:pPr>
              <a:buNone/>
            </a:pPr>
            <a:br>
              <a:rPr lang="en-US" dirty="0"/>
            </a:br>
            <a:r>
              <a:rPr lang="en-US" b="1" dirty="0"/>
              <a:t>1)</a:t>
            </a:r>
            <a:r>
              <a:rPr lang="en-US" dirty="0"/>
              <a:t> Every node of DLL Require extra space for an previous pointer. It is possible to implement DLL with single pointer though.</a:t>
            </a:r>
            <a:br>
              <a:rPr lang="en-US" dirty="0"/>
            </a:br>
            <a:r>
              <a:rPr lang="en-US" b="1" dirty="0"/>
              <a:t>2)</a:t>
            </a:r>
            <a:r>
              <a:rPr lang="en-US" dirty="0"/>
              <a:t> All operations require an extra pointer previous to be maintained. For example, in insertion, we need to modify previous pointers together with next pointers.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1.Traversing</a:t>
            </a:r>
          </a:p>
        </p:txBody>
      </p:sp>
      <p:sp>
        <p:nvSpPr>
          <p:cNvPr id="3" name="Content Placeholder 2"/>
          <p:cNvSpPr>
            <a:spLocks noGrp="1"/>
          </p:cNvSpPr>
          <p:nvPr>
            <p:ph idx="1"/>
          </p:nvPr>
        </p:nvSpPr>
        <p:spPr>
          <a:xfrm>
            <a:off x="457200" y="990600"/>
            <a:ext cx="8229600" cy="5638800"/>
          </a:xfrm>
        </p:spPr>
        <p:txBody>
          <a:bodyPr>
            <a:normAutofit fontScale="47500" lnSpcReduction="20000"/>
          </a:bodyPr>
          <a:lstStyle/>
          <a:p>
            <a:r>
              <a:rPr lang="en-US" b="1" dirty="0"/>
              <a:t>C Program to traverse a DLL: (Beg to End)</a:t>
            </a:r>
          </a:p>
          <a:p>
            <a:r>
              <a:rPr lang="en-US" dirty="0" err="1"/>
              <a:t>struct</a:t>
            </a:r>
            <a:r>
              <a:rPr lang="en-US" dirty="0"/>
              <a:t> node</a:t>
            </a:r>
          </a:p>
          <a:p>
            <a:r>
              <a:rPr lang="en-US" dirty="0"/>
              <a:t> { </a:t>
            </a:r>
            <a:r>
              <a:rPr lang="en-US" dirty="0" err="1"/>
              <a:t>struct</a:t>
            </a:r>
            <a:r>
              <a:rPr lang="en-US" dirty="0"/>
              <a:t> node *</a:t>
            </a:r>
            <a:r>
              <a:rPr lang="en-US" dirty="0" err="1"/>
              <a:t>prev</a:t>
            </a:r>
            <a:r>
              <a:rPr lang="en-US" dirty="0"/>
              <a:t>;</a:t>
            </a:r>
          </a:p>
          <a:p>
            <a:r>
              <a:rPr lang="en-US" dirty="0"/>
              <a:t>    </a:t>
            </a:r>
            <a:r>
              <a:rPr lang="en-US" dirty="0" err="1"/>
              <a:t>int</a:t>
            </a:r>
            <a:r>
              <a:rPr lang="en-US" dirty="0"/>
              <a:t> data;</a:t>
            </a:r>
          </a:p>
          <a:p>
            <a:r>
              <a:rPr lang="en-US" dirty="0"/>
              <a:t>    </a:t>
            </a:r>
            <a:r>
              <a:rPr lang="en-US" dirty="0" err="1"/>
              <a:t>struct</a:t>
            </a:r>
            <a:r>
              <a:rPr lang="en-US" dirty="0"/>
              <a:t> node *next;</a:t>
            </a:r>
          </a:p>
          <a:p>
            <a:r>
              <a:rPr lang="en-US" dirty="0"/>
              <a:t> };</a:t>
            </a:r>
          </a:p>
          <a:p>
            <a:pPr>
              <a:buNone/>
            </a:pPr>
            <a:endParaRPr lang="en-US" dirty="0"/>
          </a:p>
          <a:p>
            <a:r>
              <a:rPr lang="en-US" dirty="0"/>
              <a:t>void </a:t>
            </a:r>
            <a:r>
              <a:rPr lang="en-US" dirty="0" err="1"/>
              <a:t>traversebeg</a:t>
            </a:r>
            <a:r>
              <a:rPr lang="en-US" dirty="0"/>
              <a:t>()</a:t>
            </a:r>
          </a:p>
          <a:p>
            <a:pPr>
              <a:buNone/>
            </a:pPr>
            <a:r>
              <a:rPr lang="en-US" dirty="0"/>
              <a:t>        {  </a:t>
            </a:r>
          </a:p>
          <a:p>
            <a:r>
              <a:rPr lang="en-US" dirty="0"/>
              <a:t>  </a:t>
            </a:r>
            <a:r>
              <a:rPr lang="en-US" dirty="0" err="1"/>
              <a:t>struct</a:t>
            </a:r>
            <a:r>
              <a:rPr lang="en-US" dirty="0"/>
              <a:t> node *temp;</a:t>
            </a:r>
          </a:p>
          <a:p>
            <a:r>
              <a:rPr lang="en-US" dirty="0"/>
              <a:t> temp =first;  </a:t>
            </a:r>
          </a:p>
          <a:p>
            <a:r>
              <a:rPr lang="en-US" dirty="0"/>
              <a:t> if (temp == NULL)</a:t>
            </a:r>
          </a:p>
          <a:p>
            <a:r>
              <a:rPr lang="en-US" dirty="0"/>
              <a:t> { </a:t>
            </a:r>
          </a:p>
          <a:p>
            <a:r>
              <a:rPr lang="en-US" dirty="0"/>
              <a:t>   </a:t>
            </a:r>
            <a:r>
              <a:rPr lang="en-US" dirty="0" err="1"/>
              <a:t>printf</a:t>
            </a:r>
            <a:r>
              <a:rPr lang="en-US" dirty="0"/>
              <a:t>("List empty to display </a:t>
            </a:r>
            <a:r>
              <a:rPr lang="en-US" b="1" dirty="0"/>
              <a:t>\n</a:t>
            </a:r>
            <a:r>
              <a:rPr lang="en-US" dirty="0"/>
              <a:t>"); return;</a:t>
            </a:r>
          </a:p>
          <a:p>
            <a:r>
              <a:rPr lang="en-US" dirty="0"/>
              <a:t> }</a:t>
            </a:r>
          </a:p>
          <a:p>
            <a:r>
              <a:rPr lang="en-US" dirty="0"/>
              <a:t> </a:t>
            </a:r>
            <a:r>
              <a:rPr lang="en-US" dirty="0" err="1"/>
              <a:t>printf</a:t>
            </a:r>
            <a:r>
              <a:rPr lang="en-US" dirty="0"/>
              <a:t>("</a:t>
            </a:r>
            <a:r>
              <a:rPr lang="en-US" b="1" dirty="0"/>
              <a:t>\n</a:t>
            </a:r>
            <a:r>
              <a:rPr lang="en-US" dirty="0"/>
              <a:t> Linked list elements from </a:t>
            </a:r>
            <a:r>
              <a:rPr lang="en-US" dirty="0" err="1"/>
              <a:t>begining</a:t>
            </a:r>
            <a:r>
              <a:rPr lang="en-US" dirty="0"/>
              <a:t> : ");  </a:t>
            </a:r>
          </a:p>
          <a:p>
            <a:r>
              <a:rPr lang="en-US" dirty="0"/>
              <a:t>  while (temp-&gt;next != NULL)</a:t>
            </a:r>
          </a:p>
          <a:p>
            <a:r>
              <a:rPr lang="en-US" dirty="0"/>
              <a:t> {</a:t>
            </a:r>
          </a:p>
          <a:p>
            <a:r>
              <a:rPr lang="en-US" dirty="0"/>
              <a:t>      </a:t>
            </a:r>
            <a:r>
              <a:rPr lang="en-US" dirty="0" err="1"/>
              <a:t>printf</a:t>
            </a:r>
            <a:r>
              <a:rPr lang="en-US" dirty="0"/>
              <a:t>(" %d ", temp-&gt;n); </a:t>
            </a:r>
          </a:p>
          <a:p>
            <a:r>
              <a:rPr lang="en-US" dirty="0"/>
              <a:t>      temp = temp-&gt;next;</a:t>
            </a:r>
          </a:p>
          <a:p>
            <a:r>
              <a:rPr lang="en-US" dirty="0"/>
              <a:t> } </a:t>
            </a:r>
          </a:p>
          <a:p>
            <a:r>
              <a:rPr lang="en-US" dirty="0" err="1"/>
              <a:t>printf</a:t>
            </a:r>
            <a:r>
              <a:rPr lang="en-US" dirty="0"/>
              <a:t>(" %d ", temp-&gt;n);</a:t>
            </a:r>
          </a:p>
          <a:p>
            <a:pPr>
              <a:buNone/>
            </a:pPr>
            <a:r>
              <a:rPr lang="en-US" dirty="0"/>
              <a:t>         }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r>
              <a:rPr lang="en-US" b="1" dirty="0"/>
              <a:t>C Program to traverse a DLL: (End to Beg)</a:t>
            </a:r>
          </a:p>
          <a:p>
            <a:r>
              <a:rPr lang="en-US" dirty="0" err="1"/>
              <a:t>struct</a:t>
            </a:r>
            <a:r>
              <a:rPr lang="en-US" dirty="0"/>
              <a:t> node</a:t>
            </a:r>
          </a:p>
          <a:p>
            <a:r>
              <a:rPr lang="en-US" dirty="0"/>
              <a:t> { </a:t>
            </a:r>
            <a:r>
              <a:rPr lang="en-US" dirty="0" err="1"/>
              <a:t>struct</a:t>
            </a:r>
            <a:r>
              <a:rPr lang="en-US" dirty="0"/>
              <a:t> node *</a:t>
            </a:r>
            <a:r>
              <a:rPr lang="en-US" dirty="0" err="1"/>
              <a:t>prev</a:t>
            </a:r>
            <a:r>
              <a:rPr lang="en-US" dirty="0"/>
              <a:t>;</a:t>
            </a:r>
          </a:p>
          <a:p>
            <a:r>
              <a:rPr lang="en-US" dirty="0"/>
              <a:t>    </a:t>
            </a:r>
            <a:r>
              <a:rPr lang="en-US" dirty="0" err="1"/>
              <a:t>int</a:t>
            </a:r>
            <a:r>
              <a:rPr lang="en-US" dirty="0"/>
              <a:t> data;</a:t>
            </a:r>
          </a:p>
          <a:p>
            <a:r>
              <a:rPr lang="en-US" dirty="0"/>
              <a:t>    </a:t>
            </a:r>
            <a:r>
              <a:rPr lang="en-US" dirty="0" err="1"/>
              <a:t>struct</a:t>
            </a:r>
            <a:r>
              <a:rPr lang="en-US" dirty="0"/>
              <a:t> node *next;</a:t>
            </a:r>
          </a:p>
          <a:p>
            <a:r>
              <a:rPr lang="en-US" dirty="0"/>
              <a:t> };</a:t>
            </a:r>
          </a:p>
          <a:p>
            <a:pPr>
              <a:buNone/>
            </a:pPr>
            <a:endParaRPr lang="en-US" dirty="0"/>
          </a:p>
          <a:p>
            <a:r>
              <a:rPr lang="en-US" dirty="0"/>
              <a:t>void </a:t>
            </a:r>
            <a:r>
              <a:rPr lang="en-US" dirty="0" err="1"/>
              <a:t>traverseend</a:t>
            </a:r>
            <a:r>
              <a:rPr lang="en-US" dirty="0"/>
              <a:t>()</a:t>
            </a:r>
          </a:p>
          <a:p>
            <a:pPr>
              <a:buNone/>
            </a:pPr>
            <a:r>
              <a:rPr lang="en-US" dirty="0"/>
              <a:t>        {  </a:t>
            </a:r>
          </a:p>
          <a:p>
            <a:r>
              <a:rPr lang="en-US" dirty="0"/>
              <a:t>  </a:t>
            </a:r>
            <a:r>
              <a:rPr lang="en-US" dirty="0" err="1"/>
              <a:t>struct</a:t>
            </a:r>
            <a:r>
              <a:rPr lang="en-US" dirty="0"/>
              <a:t> node *temp;</a:t>
            </a:r>
          </a:p>
          <a:p>
            <a:r>
              <a:rPr lang="en-US" dirty="0"/>
              <a:t> temp =last;  </a:t>
            </a:r>
          </a:p>
          <a:p>
            <a:r>
              <a:rPr lang="en-US" dirty="0"/>
              <a:t> if (temp == NULL)</a:t>
            </a:r>
          </a:p>
          <a:p>
            <a:r>
              <a:rPr lang="en-US" dirty="0"/>
              <a:t> { </a:t>
            </a:r>
          </a:p>
          <a:p>
            <a:r>
              <a:rPr lang="en-US" dirty="0"/>
              <a:t>   </a:t>
            </a:r>
            <a:r>
              <a:rPr lang="en-US" dirty="0" err="1"/>
              <a:t>printf</a:t>
            </a:r>
            <a:r>
              <a:rPr lang="en-US" dirty="0"/>
              <a:t>("List empty to display </a:t>
            </a:r>
            <a:r>
              <a:rPr lang="en-US" b="1" dirty="0"/>
              <a:t>\n</a:t>
            </a:r>
            <a:r>
              <a:rPr lang="en-US" dirty="0"/>
              <a:t>"); return;</a:t>
            </a:r>
          </a:p>
          <a:p>
            <a:r>
              <a:rPr lang="en-US" dirty="0"/>
              <a:t> }</a:t>
            </a:r>
          </a:p>
          <a:p>
            <a:r>
              <a:rPr lang="en-US" dirty="0"/>
              <a:t> </a:t>
            </a:r>
            <a:r>
              <a:rPr lang="en-US" dirty="0" err="1"/>
              <a:t>printf</a:t>
            </a:r>
            <a:r>
              <a:rPr lang="en-US" dirty="0"/>
              <a:t>("</a:t>
            </a:r>
            <a:r>
              <a:rPr lang="en-US" b="1" dirty="0"/>
              <a:t>\n</a:t>
            </a:r>
            <a:r>
              <a:rPr lang="en-US" dirty="0"/>
              <a:t> Linked list elements from </a:t>
            </a:r>
            <a:r>
              <a:rPr lang="en-US" dirty="0" err="1"/>
              <a:t>begining</a:t>
            </a:r>
            <a:r>
              <a:rPr lang="en-US" dirty="0"/>
              <a:t> : ");  </a:t>
            </a:r>
          </a:p>
          <a:p>
            <a:r>
              <a:rPr lang="en-US" dirty="0"/>
              <a:t>  while (temp-&gt;</a:t>
            </a:r>
            <a:r>
              <a:rPr lang="en-US" dirty="0" err="1"/>
              <a:t>prev</a:t>
            </a:r>
            <a:r>
              <a:rPr lang="en-US" dirty="0"/>
              <a:t> != NULL)</a:t>
            </a:r>
          </a:p>
          <a:p>
            <a:r>
              <a:rPr lang="en-US" dirty="0"/>
              <a:t> {</a:t>
            </a:r>
          </a:p>
          <a:p>
            <a:r>
              <a:rPr lang="en-US" dirty="0"/>
              <a:t>      </a:t>
            </a:r>
            <a:r>
              <a:rPr lang="en-US" dirty="0" err="1"/>
              <a:t>printf</a:t>
            </a:r>
            <a:r>
              <a:rPr lang="en-US" dirty="0"/>
              <a:t>(" %d ", temp-&gt;n); </a:t>
            </a:r>
          </a:p>
          <a:p>
            <a:r>
              <a:rPr lang="en-US" dirty="0"/>
              <a:t>      temp = temp-&gt;</a:t>
            </a:r>
            <a:r>
              <a:rPr lang="en-US" dirty="0" err="1"/>
              <a:t>prev</a:t>
            </a:r>
            <a:r>
              <a:rPr lang="en-US" dirty="0"/>
              <a:t>;</a:t>
            </a:r>
          </a:p>
          <a:p>
            <a:r>
              <a:rPr lang="en-US" dirty="0"/>
              <a:t> } </a:t>
            </a:r>
          </a:p>
          <a:p>
            <a:r>
              <a:rPr lang="en-US" dirty="0" err="1"/>
              <a:t>printf</a:t>
            </a:r>
            <a:r>
              <a:rPr lang="en-US" dirty="0"/>
              <a:t>(" %d ", temp-&gt;n);</a:t>
            </a:r>
          </a:p>
          <a:p>
            <a:pPr>
              <a:buNone/>
            </a:pPr>
            <a:r>
              <a:rPr lang="en-US" dirty="0"/>
              <a:t>         }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2.Insertion</a:t>
            </a:r>
          </a:p>
        </p:txBody>
      </p:sp>
      <p:sp>
        <p:nvSpPr>
          <p:cNvPr id="3" name="Content Placeholder 2"/>
          <p:cNvSpPr>
            <a:spLocks noGrp="1"/>
          </p:cNvSpPr>
          <p:nvPr>
            <p:ph idx="1"/>
          </p:nvPr>
        </p:nvSpPr>
        <p:spPr>
          <a:xfrm>
            <a:off x="457200" y="1143000"/>
            <a:ext cx="8229600" cy="5334000"/>
          </a:xfrm>
        </p:spPr>
        <p:txBody>
          <a:bodyPr>
            <a:normAutofit fontScale="47500" lnSpcReduction="20000"/>
          </a:bodyPr>
          <a:lstStyle/>
          <a:p>
            <a:r>
              <a:rPr lang="en-US" b="1" dirty="0" err="1"/>
              <a:t>Insert_at_Beg</a:t>
            </a:r>
            <a:r>
              <a:rPr lang="en-US" b="1" dirty="0"/>
              <a:t>:</a:t>
            </a:r>
          </a:p>
          <a:p>
            <a:r>
              <a:rPr lang="en-US" dirty="0"/>
              <a:t>void </a:t>
            </a:r>
            <a:r>
              <a:rPr lang="en-US" dirty="0" err="1"/>
              <a:t>insertBeg</a:t>
            </a:r>
            <a:r>
              <a:rPr lang="en-US" dirty="0"/>
              <a:t>(</a:t>
            </a:r>
            <a:r>
              <a:rPr lang="en-US" dirty="0" err="1"/>
              <a:t>int</a:t>
            </a:r>
            <a:r>
              <a:rPr lang="en-US" dirty="0"/>
              <a:t> x) </a:t>
            </a:r>
          </a:p>
          <a:p>
            <a:r>
              <a:rPr lang="en-US" dirty="0"/>
              <a:t>{</a:t>
            </a:r>
          </a:p>
          <a:p>
            <a:r>
              <a:rPr lang="en-US" dirty="0"/>
              <a:t> </a:t>
            </a:r>
            <a:r>
              <a:rPr lang="en-US" dirty="0" err="1"/>
              <a:t>struct</a:t>
            </a:r>
            <a:r>
              <a:rPr lang="en-US" dirty="0"/>
              <a:t> node *temp,*h;</a:t>
            </a:r>
          </a:p>
          <a:p>
            <a:r>
              <a:rPr lang="en-US" dirty="0"/>
              <a:t> temp = (</a:t>
            </a:r>
            <a:r>
              <a:rPr lang="en-US" dirty="0" err="1"/>
              <a:t>struct</a:t>
            </a:r>
            <a:r>
              <a:rPr lang="en-US" dirty="0"/>
              <a:t> node*)</a:t>
            </a:r>
            <a:r>
              <a:rPr lang="en-US" dirty="0" err="1"/>
              <a:t>malloc</a:t>
            </a:r>
            <a:r>
              <a:rPr lang="en-US" dirty="0"/>
              <a:t>(</a:t>
            </a:r>
            <a:r>
              <a:rPr lang="en-US" dirty="0" err="1"/>
              <a:t>sizeof</a:t>
            </a:r>
            <a:r>
              <a:rPr lang="en-US" dirty="0"/>
              <a:t>(</a:t>
            </a:r>
            <a:r>
              <a:rPr lang="en-US" dirty="0" err="1"/>
              <a:t>struct</a:t>
            </a:r>
            <a:r>
              <a:rPr lang="en-US" dirty="0"/>
              <a:t> node));</a:t>
            </a:r>
          </a:p>
          <a:p>
            <a:r>
              <a:rPr lang="en-US" dirty="0"/>
              <a:t> temp -&gt; data=x;</a:t>
            </a:r>
          </a:p>
          <a:p>
            <a:r>
              <a:rPr lang="en-US" dirty="0"/>
              <a:t> h=first;</a:t>
            </a:r>
          </a:p>
          <a:p>
            <a:r>
              <a:rPr lang="en-US" dirty="0"/>
              <a:t> if (first == NULL) </a:t>
            </a:r>
          </a:p>
          <a:p>
            <a:r>
              <a:rPr lang="en-US" dirty="0"/>
              <a:t>{ </a:t>
            </a:r>
          </a:p>
          <a:p>
            <a:r>
              <a:rPr lang="en-US" dirty="0"/>
              <a:t>   first = temp; </a:t>
            </a:r>
          </a:p>
          <a:p>
            <a:r>
              <a:rPr lang="en-US" dirty="0"/>
              <a:t>   temp-&gt;</a:t>
            </a:r>
            <a:r>
              <a:rPr lang="en-US" dirty="0" err="1"/>
              <a:t>prev</a:t>
            </a:r>
            <a:r>
              <a:rPr lang="en-US" dirty="0"/>
              <a:t> = NULL</a:t>
            </a:r>
          </a:p>
          <a:p>
            <a:r>
              <a:rPr lang="en-US" dirty="0"/>
              <a:t>   temp-&gt;next = NULL; </a:t>
            </a:r>
          </a:p>
          <a:p>
            <a:r>
              <a:rPr lang="en-US" dirty="0"/>
              <a:t>} </a:t>
            </a:r>
          </a:p>
          <a:p>
            <a:r>
              <a:rPr lang="en-US" dirty="0"/>
              <a:t>else </a:t>
            </a:r>
          </a:p>
          <a:p>
            <a:r>
              <a:rPr lang="en-US" dirty="0"/>
              <a:t>{ </a:t>
            </a:r>
          </a:p>
          <a:p>
            <a:r>
              <a:rPr lang="en-US" dirty="0"/>
              <a:t>   temp-&gt;next = h;</a:t>
            </a:r>
          </a:p>
          <a:p>
            <a:r>
              <a:rPr lang="en-US" dirty="0"/>
              <a:t>   temp-&gt;</a:t>
            </a:r>
            <a:r>
              <a:rPr lang="en-US" dirty="0" err="1"/>
              <a:t>prev</a:t>
            </a:r>
            <a:r>
              <a:rPr lang="en-US" dirty="0"/>
              <a:t>=NULL;</a:t>
            </a:r>
          </a:p>
          <a:p>
            <a:r>
              <a:rPr lang="en-US" dirty="0"/>
              <a:t>   h-&gt;</a:t>
            </a:r>
            <a:r>
              <a:rPr lang="en-US" dirty="0" err="1"/>
              <a:t>prev</a:t>
            </a:r>
            <a:r>
              <a:rPr lang="en-US" dirty="0"/>
              <a:t> = temp; </a:t>
            </a:r>
          </a:p>
          <a:p>
            <a:r>
              <a:rPr lang="en-US" dirty="0"/>
              <a:t>   first = temp;</a:t>
            </a:r>
          </a:p>
          <a:p>
            <a:r>
              <a:rPr lang="en-US" dirty="0"/>
              <a:t> }</a:t>
            </a:r>
          </a:p>
          <a:p>
            <a:r>
              <a:rPr lang="en-US" dirty="0"/>
              <a:t>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b="1" dirty="0" err="1"/>
              <a:t>Insert_at_End</a:t>
            </a:r>
            <a:r>
              <a:rPr lang="en-US" b="1" dirty="0"/>
              <a:t>:</a:t>
            </a:r>
          </a:p>
          <a:p>
            <a:r>
              <a:rPr lang="en-US" dirty="0"/>
              <a:t>void </a:t>
            </a:r>
            <a:r>
              <a:rPr lang="en-US" dirty="0" err="1"/>
              <a:t>insertEnd</a:t>
            </a:r>
            <a:r>
              <a:rPr lang="en-US" dirty="0"/>
              <a:t>(</a:t>
            </a:r>
            <a:r>
              <a:rPr lang="en-US" dirty="0" err="1"/>
              <a:t>int</a:t>
            </a:r>
            <a:r>
              <a:rPr lang="en-US" dirty="0"/>
              <a:t> x) </a:t>
            </a:r>
          </a:p>
          <a:p>
            <a:r>
              <a:rPr lang="en-US" dirty="0"/>
              <a:t>{</a:t>
            </a:r>
          </a:p>
          <a:p>
            <a:r>
              <a:rPr lang="en-US" dirty="0"/>
              <a:t> </a:t>
            </a:r>
            <a:r>
              <a:rPr lang="en-US" dirty="0" err="1"/>
              <a:t>struct</a:t>
            </a:r>
            <a:r>
              <a:rPr lang="en-US" dirty="0"/>
              <a:t> node *temp,*h;</a:t>
            </a:r>
          </a:p>
          <a:p>
            <a:r>
              <a:rPr lang="en-US" dirty="0"/>
              <a:t> temp = (</a:t>
            </a:r>
            <a:r>
              <a:rPr lang="en-US" dirty="0" err="1"/>
              <a:t>struct</a:t>
            </a:r>
            <a:r>
              <a:rPr lang="en-US" dirty="0"/>
              <a:t> node*)</a:t>
            </a:r>
            <a:r>
              <a:rPr lang="en-US" dirty="0" err="1"/>
              <a:t>malloc</a:t>
            </a:r>
            <a:r>
              <a:rPr lang="en-US" dirty="0"/>
              <a:t>(</a:t>
            </a:r>
            <a:r>
              <a:rPr lang="en-US" dirty="0" err="1"/>
              <a:t>sizeof</a:t>
            </a:r>
            <a:r>
              <a:rPr lang="en-US" dirty="0"/>
              <a:t>(</a:t>
            </a:r>
            <a:r>
              <a:rPr lang="en-US" dirty="0" err="1"/>
              <a:t>struct</a:t>
            </a:r>
            <a:r>
              <a:rPr lang="en-US" dirty="0"/>
              <a:t> node));</a:t>
            </a:r>
          </a:p>
          <a:p>
            <a:r>
              <a:rPr lang="en-US" dirty="0"/>
              <a:t> temp -&gt; data=x;</a:t>
            </a:r>
          </a:p>
          <a:p>
            <a:r>
              <a:rPr lang="en-US" dirty="0"/>
              <a:t> h=last;</a:t>
            </a:r>
          </a:p>
          <a:p>
            <a:r>
              <a:rPr lang="en-US" dirty="0"/>
              <a:t> if (first == NULL) </a:t>
            </a:r>
          </a:p>
          <a:p>
            <a:r>
              <a:rPr lang="en-US" dirty="0"/>
              <a:t>{ </a:t>
            </a:r>
          </a:p>
          <a:p>
            <a:r>
              <a:rPr lang="en-US" dirty="0"/>
              <a:t>   first = temp; </a:t>
            </a:r>
          </a:p>
          <a:p>
            <a:r>
              <a:rPr lang="en-US" dirty="0"/>
              <a:t>   temp-&gt;</a:t>
            </a:r>
            <a:r>
              <a:rPr lang="en-US" dirty="0" err="1"/>
              <a:t>prev</a:t>
            </a:r>
            <a:r>
              <a:rPr lang="en-US" dirty="0"/>
              <a:t> = NULL</a:t>
            </a:r>
          </a:p>
          <a:p>
            <a:r>
              <a:rPr lang="en-US" dirty="0"/>
              <a:t>   temp-&gt;next = NULL; </a:t>
            </a:r>
          </a:p>
          <a:p>
            <a:r>
              <a:rPr lang="en-US" dirty="0"/>
              <a:t>} </a:t>
            </a:r>
          </a:p>
          <a:p>
            <a:r>
              <a:rPr lang="en-US" dirty="0"/>
              <a:t>else </a:t>
            </a:r>
          </a:p>
          <a:p>
            <a:r>
              <a:rPr lang="en-US" dirty="0"/>
              <a:t>{ </a:t>
            </a:r>
          </a:p>
          <a:p>
            <a:r>
              <a:rPr lang="en-US" dirty="0"/>
              <a:t>   temp-&gt;next = NULL;</a:t>
            </a:r>
          </a:p>
          <a:p>
            <a:r>
              <a:rPr lang="en-US" dirty="0"/>
              <a:t>   temp-&gt;</a:t>
            </a:r>
            <a:r>
              <a:rPr lang="en-US" dirty="0" err="1"/>
              <a:t>prev</a:t>
            </a:r>
            <a:r>
              <a:rPr lang="en-US" dirty="0"/>
              <a:t> = h;</a:t>
            </a:r>
          </a:p>
          <a:p>
            <a:r>
              <a:rPr lang="en-US" dirty="0"/>
              <a:t>   h-&gt;next=temp; </a:t>
            </a:r>
          </a:p>
          <a:p>
            <a:r>
              <a:rPr lang="en-US" dirty="0"/>
              <a:t>   last = temp;</a:t>
            </a:r>
          </a:p>
          <a:p>
            <a:r>
              <a:rPr lang="en-US" dirty="0"/>
              <a:t> }</a:t>
            </a:r>
          </a:p>
          <a:p>
            <a:r>
              <a:rPr lang="en-US" dirty="0"/>
              <a:t> }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3.Deletion</a:t>
            </a:r>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r>
              <a:rPr lang="en-US" b="1" dirty="0"/>
              <a:t>Delete from Beg</a:t>
            </a:r>
            <a:r>
              <a:rPr lang="en-US" dirty="0"/>
              <a:t>:</a:t>
            </a:r>
          </a:p>
          <a:p>
            <a:r>
              <a:rPr lang="en-US" dirty="0"/>
              <a:t>void  </a:t>
            </a:r>
            <a:r>
              <a:rPr lang="en-US" dirty="0" err="1"/>
              <a:t>deleteBeg</a:t>
            </a:r>
            <a:r>
              <a:rPr lang="en-US" dirty="0"/>
              <a:t>() </a:t>
            </a:r>
          </a:p>
          <a:p>
            <a:r>
              <a:rPr lang="en-US" dirty="0"/>
              <a:t>{</a:t>
            </a:r>
          </a:p>
          <a:p>
            <a:r>
              <a:rPr lang="en-US" dirty="0"/>
              <a:t> </a:t>
            </a:r>
            <a:r>
              <a:rPr lang="en-US" dirty="0" err="1"/>
              <a:t>Int</a:t>
            </a:r>
            <a:r>
              <a:rPr lang="en-US" dirty="0"/>
              <a:t> x;</a:t>
            </a:r>
          </a:p>
          <a:p>
            <a:r>
              <a:rPr lang="en-US" dirty="0"/>
              <a:t> </a:t>
            </a:r>
            <a:r>
              <a:rPr lang="en-US" dirty="0" err="1"/>
              <a:t>struct</a:t>
            </a:r>
            <a:r>
              <a:rPr lang="en-US" dirty="0"/>
              <a:t> node *temp,*h;</a:t>
            </a:r>
          </a:p>
          <a:p>
            <a:r>
              <a:rPr lang="en-US" dirty="0"/>
              <a:t>if (first == NULL) </a:t>
            </a:r>
          </a:p>
          <a:p>
            <a:r>
              <a:rPr lang="en-US" dirty="0"/>
              <a:t>{ </a:t>
            </a:r>
          </a:p>
          <a:p>
            <a:r>
              <a:rPr lang="en-US" dirty="0"/>
              <a:t>   </a:t>
            </a:r>
            <a:r>
              <a:rPr lang="en-US" dirty="0" err="1"/>
              <a:t>printf</a:t>
            </a:r>
            <a:r>
              <a:rPr lang="en-US" dirty="0"/>
              <a:t>(“\n Underflow: List is Empty”);</a:t>
            </a:r>
          </a:p>
          <a:p>
            <a:r>
              <a:rPr lang="en-US" dirty="0"/>
              <a:t>} </a:t>
            </a:r>
          </a:p>
          <a:p>
            <a:r>
              <a:rPr lang="en-US" dirty="0"/>
              <a:t>else </a:t>
            </a:r>
          </a:p>
          <a:p>
            <a:r>
              <a:rPr lang="en-US" dirty="0"/>
              <a:t>{ </a:t>
            </a:r>
          </a:p>
          <a:p>
            <a:r>
              <a:rPr lang="en-US" dirty="0"/>
              <a:t>    temp= first;</a:t>
            </a:r>
          </a:p>
          <a:p>
            <a:r>
              <a:rPr lang="en-US" dirty="0"/>
              <a:t>    x= temp-&gt;data;</a:t>
            </a:r>
          </a:p>
          <a:p>
            <a:r>
              <a:rPr lang="en-US" dirty="0"/>
              <a:t>    h=temp-&gt;next; </a:t>
            </a:r>
          </a:p>
          <a:p>
            <a:r>
              <a:rPr lang="en-US" dirty="0"/>
              <a:t>    first-h;</a:t>
            </a:r>
          </a:p>
          <a:p>
            <a:r>
              <a:rPr lang="en-US" dirty="0"/>
              <a:t>    h-&gt;</a:t>
            </a:r>
            <a:r>
              <a:rPr lang="en-US" dirty="0" err="1"/>
              <a:t>prev</a:t>
            </a:r>
            <a:r>
              <a:rPr lang="en-US" dirty="0"/>
              <a:t>=NULL;</a:t>
            </a:r>
          </a:p>
          <a:p>
            <a:r>
              <a:rPr lang="en-US" dirty="0"/>
              <a:t>    free(temp);</a:t>
            </a:r>
          </a:p>
          <a:p>
            <a:r>
              <a:rPr lang="en-US" dirty="0"/>
              <a:t> }</a:t>
            </a:r>
          </a:p>
          <a:p>
            <a:r>
              <a:rPr lang="en-US" dirty="0"/>
              <a:t> }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Arrays and Linked List</a:t>
            </a:r>
          </a:p>
        </p:txBody>
      </p:sp>
      <p:sp>
        <p:nvSpPr>
          <p:cNvPr id="3" name="Content Placeholder 2"/>
          <p:cNvSpPr>
            <a:spLocks noGrp="1"/>
          </p:cNvSpPr>
          <p:nvPr>
            <p:ph idx="1"/>
          </p:nvPr>
        </p:nvSpPr>
        <p:spPr/>
        <p:txBody>
          <a:bodyPr>
            <a:normAutofit/>
          </a:bodyPr>
          <a:lstStyle/>
          <a:p>
            <a:endParaRPr lang="en-US" dirty="0"/>
          </a:p>
        </p:txBody>
      </p:sp>
      <p:graphicFrame>
        <p:nvGraphicFramePr>
          <p:cNvPr id="4" name="Table 3"/>
          <p:cNvGraphicFramePr>
            <a:graphicFrameLocks noGrp="1"/>
          </p:cNvGraphicFramePr>
          <p:nvPr/>
        </p:nvGraphicFramePr>
        <p:xfrm>
          <a:off x="457200" y="1142999"/>
          <a:ext cx="8229600" cy="598690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51103">
                <a:tc>
                  <a:txBody>
                    <a:bodyPr/>
                    <a:lstStyle/>
                    <a:p>
                      <a:r>
                        <a:rPr lang="en-US" dirty="0"/>
                        <a:t>Arrays</a:t>
                      </a:r>
                    </a:p>
                  </a:txBody>
                  <a:tcPr/>
                </a:tc>
                <a:tc>
                  <a:txBody>
                    <a:bodyPr/>
                    <a:lstStyle/>
                    <a:p>
                      <a:r>
                        <a:rPr lang="en-US" dirty="0"/>
                        <a:t>Linked List</a:t>
                      </a:r>
                    </a:p>
                  </a:txBody>
                  <a:tcPr/>
                </a:tc>
                <a:extLst>
                  <a:ext uri="{0D108BD9-81ED-4DB2-BD59-A6C34878D82A}">
                    <a16:rowId xmlns:a16="http://schemas.microsoft.com/office/drawing/2014/main" val="10000"/>
                  </a:ext>
                </a:extLst>
              </a:tr>
              <a:tr h="846425">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Size of an array is fixed </a:t>
                      </a:r>
                    </a:p>
                    <a:p>
                      <a:endParaRPr lang="en-US" dirty="0"/>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Size of a list is not fixed </a:t>
                      </a:r>
                    </a:p>
                    <a:p>
                      <a:endParaRPr lang="en-US" dirty="0"/>
                    </a:p>
                  </a:txBody>
                  <a:tcPr/>
                </a:tc>
                <a:extLst>
                  <a:ext uri="{0D108BD9-81ED-4DB2-BD59-A6C34878D82A}">
                    <a16:rowId xmlns:a16="http://schemas.microsoft.com/office/drawing/2014/main" val="10001"/>
                  </a:ext>
                </a:extLst>
              </a:tr>
              <a:tr h="846425">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Memory is allocated statically</a:t>
                      </a:r>
                    </a:p>
                    <a:p>
                      <a:endParaRPr lang="en-US" dirty="0"/>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Memory is allocated dynamically</a:t>
                      </a:r>
                    </a:p>
                    <a:p>
                      <a:endParaRPr lang="en-US" dirty="0"/>
                    </a:p>
                  </a:txBody>
                  <a:tcPr/>
                </a:tc>
                <a:extLst>
                  <a:ext uri="{0D108BD9-81ED-4DB2-BD59-A6C34878D82A}">
                    <a16:rowId xmlns:a16="http://schemas.microsoft.com/office/drawing/2014/main" val="10002"/>
                  </a:ext>
                </a:extLst>
              </a:tr>
              <a:tr h="846425">
                <a:tc>
                  <a:txBody>
                    <a:bodyPr/>
                    <a:lstStyle/>
                    <a:p>
                      <a:r>
                        <a:rPr lang="en-US" sz="1800" kern="1200" baseline="0" dirty="0">
                          <a:solidFill>
                            <a:schemeClr val="dk1"/>
                          </a:solidFill>
                          <a:latin typeface="+mn-lt"/>
                          <a:ea typeface="+mn-ea"/>
                          <a:cs typeface="+mn-cs"/>
                        </a:rPr>
                        <a:t>It is necessary to specify the number of elements during declaration (i.e., during compile time). </a:t>
                      </a:r>
                      <a:endParaRPr lang="en-US" dirty="0"/>
                    </a:p>
                  </a:txBody>
                  <a:tcPr/>
                </a:tc>
                <a:tc>
                  <a:txBody>
                    <a:bodyPr/>
                    <a:lstStyle/>
                    <a:p>
                      <a:r>
                        <a:rPr lang="en-US" sz="1800" kern="1200" baseline="0" dirty="0">
                          <a:solidFill>
                            <a:schemeClr val="dk1"/>
                          </a:solidFill>
                          <a:latin typeface="+mn-lt"/>
                          <a:ea typeface="+mn-ea"/>
                          <a:cs typeface="+mn-cs"/>
                        </a:rPr>
                        <a:t>It is not necessary to specify the number of elements during declaration (i.e., memory is allocated during run time). </a:t>
                      </a:r>
                      <a:endParaRPr lang="en-US" dirty="0"/>
                    </a:p>
                  </a:txBody>
                  <a:tcPr/>
                </a:tc>
                <a:extLst>
                  <a:ext uri="{0D108BD9-81ED-4DB2-BD59-A6C34878D82A}">
                    <a16:rowId xmlns:a16="http://schemas.microsoft.com/office/drawing/2014/main" val="10003"/>
                  </a:ext>
                </a:extLst>
              </a:tr>
              <a:tr h="846425">
                <a:tc>
                  <a:txBody>
                    <a:bodyPr/>
                    <a:lstStyle/>
                    <a:p>
                      <a:r>
                        <a:rPr lang="en-US" sz="1800" kern="1200" baseline="0" dirty="0">
                          <a:solidFill>
                            <a:schemeClr val="dk1"/>
                          </a:solidFill>
                          <a:latin typeface="+mn-lt"/>
                          <a:ea typeface="+mn-ea"/>
                          <a:cs typeface="+mn-cs"/>
                        </a:rPr>
                        <a:t>It occupies less memory than a linked list for the same number of elements. </a:t>
                      </a:r>
                      <a:endParaRPr lang="en-US" dirty="0"/>
                    </a:p>
                  </a:txBody>
                  <a:tcPr/>
                </a:tc>
                <a:tc>
                  <a:txBody>
                    <a:bodyPr/>
                    <a:lstStyle/>
                    <a:p>
                      <a:r>
                        <a:rPr lang="en-US" sz="1800" kern="1200" baseline="0" dirty="0">
                          <a:solidFill>
                            <a:schemeClr val="dk1"/>
                          </a:solidFill>
                          <a:latin typeface="+mn-lt"/>
                          <a:ea typeface="+mn-ea"/>
                          <a:cs typeface="+mn-cs"/>
                        </a:rPr>
                        <a:t>It occupies more memory because of pointers storage.</a:t>
                      </a:r>
                    </a:p>
                    <a:p>
                      <a:endParaRPr lang="en-US" dirty="0"/>
                    </a:p>
                  </a:txBody>
                  <a:tcPr/>
                </a:tc>
                <a:extLst>
                  <a:ext uri="{0D108BD9-81ED-4DB2-BD59-A6C34878D82A}">
                    <a16:rowId xmlns:a16="http://schemas.microsoft.com/office/drawing/2014/main" val="10004"/>
                  </a:ext>
                </a:extLst>
              </a:tr>
              <a:tr h="1578199">
                <a:tc>
                  <a:txBody>
                    <a:bodyPr/>
                    <a:lstStyle/>
                    <a:p>
                      <a:r>
                        <a:rPr lang="en-US" sz="1800" kern="1200" baseline="0" dirty="0">
                          <a:solidFill>
                            <a:schemeClr val="dk1"/>
                          </a:solidFill>
                          <a:latin typeface="+mn-lt"/>
                          <a:ea typeface="+mn-ea"/>
                          <a:cs typeface="+mn-cs"/>
                        </a:rPr>
                        <a:t>Inserting new elements at the front is potentially expensive because existing elements need to be shifted over to make room. </a:t>
                      </a:r>
                    </a:p>
                    <a:p>
                      <a:endParaRPr lang="en-US" dirty="0"/>
                    </a:p>
                  </a:txBody>
                  <a:tcPr/>
                </a:tc>
                <a:tc>
                  <a:txBody>
                    <a:bodyPr/>
                    <a:lstStyle/>
                    <a:p>
                      <a:r>
                        <a:rPr lang="en-US" sz="1800" kern="1200" baseline="0" dirty="0">
                          <a:solidFill>
                            <a:schemeClr val="dk1"/>
                          </a:solidFill>
                          <a:latin typeface="+mn-lt"/>
                          <a:ea typeface="+mn-ea"/>
                          <a:cs typeface="+mn-cs"/>
                        </a:rPr>
                        <a:t>Inserting a new element at any position can be carried out easily. </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55000" lnSpcReduction="20000"/>
          </a:bodyPr>
          <a:lstStyle/>
          <a:p>
            <a:r>
              <a:rPr lang="en-US" b="1" dirty="0"/>
              <a:t>Delete from End</a:t>
            </a:r>
            <a:r>
              <a:rPr lang="en-US" dirty="0"/>
              <a:t>:</a:t>
            </a:r>
          </a:p>
          <a:p>
            <a:r>
              <a:rPr lang="en-US" dirty="0"/>
              <a:t>void  </a:t>
            </a:r>
            <a:r>
              <a:rPr lang="en-US" dirty="0" err="1"/>
              <a:t>deleteBeg</a:t>
            </a:r>
            <a:r>
              <a:rPr lang="en-US" dirty="0"/>
              <a:t>() </a:t>
            </a:r>
          </a:p>
          <a:p>
            <a:r>
              <a:rPr lang="en-US" dirty="0"/>
              <a:t>{</a:t>
            </a:r>
          </a:p>
          <a:p>
            <a:r>
              <a:rPr lang="en-US" dirty="0"/>
              <a:t> </a:t>
            </a:r>
            <a:r>
              <a:rPr lang="en-US" dirty="0" err="1"/>
              <a:t>Int</a:t>
            </a:r>
            <a:r>
              <a:rPr lang="en-US" dirty="0"/>
              <a:t> x;</a:t>
            </a:r>
          </a:p>
          <a:p>
            <a:r>
              <a:rPr lang="en-US" dirty="0"/>
              <a:t> </a:t>
            </a:r>
            <a:r>
              <a:rPr lang="en-US" dirty="0" err="1"/>
              <a:t>struct</a:t>
            </a:r>
            <a:r>
              <a:rPr lang="en-US" dirty="0"/>
              <a:t> node *temp,*h;</a:t>
            </a:r>
          </a:p>
          <a:p>
            <a:r>
              <a:rPr lang="en-US" dirty="0"/>
              <a:t>if (first == NULL) </a:t>
            </a:r>
          </a:p>
          <a:p>
            <a:r>
              <a:rPr lang="en-US" dirty="0"/>
              <a:t>{ </a:t>
            </a:r>
          </a:p>
          <a:p>
            <a:r>
              <a:rPr lang="en-US" dirty="0"/>
              <a:t>   </a:t>
            </a:r>
            <a:r>
              <a:rPr lang="en-US" dirty="0" err="1"/>
              <a:t>printf</a:t>
            </a:r>
            <a:r>
              <a:rPr lang="en-US" dirty="0"/>
              <a:t>(“\n Underflow: List is Empty”);</a:t>
            </a:r>
          </a:p>
          <a:p>
            <a:r>
              <a:rPr lang="en-US" dirty="0"/>
              <a:t>} </a:t>
            </a:r>
          </a:p>
          <a:p>
            <a:r>
              <a:rPr lang="en-US" dirty="0"/>
              <a:t>else </a:t>
            </a:r>
          </a:p>
          <a:p>
            <a:r>
              <a:rPr lang="en-US" dirty="0"/>
              <a:t>{ </a:t>
            </a:r>
          </a:p>
          <a:p>
            <a:r>
              <a:rPr lang="en-US" dirty="0"/>
              <a:t>    temp= last;</a:t>
            </a:r>
          </a:p>
          <a:p>
            <a:r>
              <a:rPr lang="en-US" dirty="0"/>
              <a:t>    x= temp-&gt;data;</a:t>
            </a:r>
          </a:p>
          <a:p>
            <a:r>
              <a:rPr lang="en-US" dirty="0"/>
              <a:t>    h=temp-&gt;</a:t>
            </a:r>
            <a:r>
              <a:rPr lang="en-US" dirty="0" err="1"/>
              <a:t>prev</a:t>
            </a:r>
            <a:r>
              <a:rPr lang="en-US" dirty="0"/>
              <a:t>; </a:t>
            </a:r>
          </a:p>
          <a:p>
            <a:r>
              <a:rPr lang="en-US" dirty="0"/>
              <a:t>    last = h;</a:t>
            </a:r>
          </a:p>
          <a:p>
            <a:r>
              <a:rPr lang="en-US" dirty="0"/>
              <a:t>    </a:t>
            </a:r>
            <a:r>
              <a:rPr lang="en-US"/>
              <a:t>h-&gt;next =NULL</a:t>
            </a:r>
            <a:r>
              <a:rPr lang="en-US" dirty="0"/>
              <a:t>;</a:t>
            </a:r>
          </a:p>
          <a:p>
            <a:r>
              <a:rPr lang="en-US" dirty="0"/>
              <a:t>    free(temp);</a:t>
            </a:r>
          </a:p>
          <a:p>
            <a:r>
              <a:rPr lang="en-US" dirty="0"/>
              <a:t> }</a:t>
            </a:r>
          </a:p>
          <a:p>
            <a:r>
              <a:rPr lang="en-US" dirty="0"/>
              <a:t> }  </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linked list: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Linked lists are used to represent and manipulate polynomial. Polynomials are expression containing terms with non zero coefficient and exponents. For example: P(x) = a0 </a:t>
            </a:r>
            <a:r>
              <a:rPr lang="en-US" dirty="0" err="1"/>
              <a:t>Xn</a:t>
            </a:r>
            <a:r>
              <a:rPr lang="en-US" dirty="0"/>
              <a:t> + a1 Xn-1 + …… + an-1 X + an</a:t>
            </a:r>
          </a:p>
          <a:p>
            <a:pPr marL="514350" indent="-514350">
              <a:buNone/>
            </a:pPr>
            <a:r>
              <a:rPr lang="en-US" dirty="0"/>
              <a:t>2.   Represent very large numbers and operations of the large number such as addition, multiplication and division.</a:t>
            </a:r>
          </a:p>
          <a:p>
            <a:pPr marL="514350" indent="-514350">
              <a:buAutoNum type="arabicPeriod" startAt="3"/>
            </a:pPr>
            <a:r>
              <a:rPr lang="en-US" dirty="0"/>
              <a:t>Linked lists are to implement stack, queue, trees and     graphs.</a:t>
            </a:r>
          </a:p>
          <a:p>
            <a:pPr marL="514350" indent="-514350">
              <a:buAutoNum type="arabicPeriod" startAt="3"/>
            </a:pPr>
            <a:r>
              <a:rPr lang="en-US" dirty="0"/>
              <a:t>Implement the symbol table in compiler construction.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Representation</a:t>
            </a:r>
          </a:p>
        </p:txBody>
      </p:sp>
      <p:sp>
        <p:nvSpPr>
          <p:cNvPr id="3" name="Content Placeholder 2"/>
          <p:cNvSpPr>
            <a:spLocks noGrp="1"/>
          </p:cNvSpPr>
          <p:nvPr>
            <p:ph idx="1"/>
          </p:nvPr>
        </p:nvSpPr>
        <p:spPr/>
        <p:txBody>
          <a:bodyPr/>
          <a:lstStyle/>
          <a:p>
            <a:r>
              <a:rPr lang="en-US" sz="2800" dirty="0"/>
              <a:t>Let LIST is linear linked list. It needs two linear arrays for memory representation. Let these linear arrays are INFO and LINK. INFO[K] contains the information part and LINK[K] contains the next pointer field of node K. A variable START is used to store the location of the beginning of the LIST and NULL is used as next pointer sentinel which indicates the end of LIST. It is shown below: </a:t>
            </a:r>
          </a:p>
          <a:p>
            <a:endParaRPr lang="en-US" sz="2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820101191843Memory Representation of Linear Linked List.JPG"/>
          <p:cNvPicPr>
            <a:picLocks noGrp="1" noChangeAspect="1"/>
          </p:cNvPicPr>
          <p:nvPr>
            <p:ph idx="1"/>
          </p:nvPr>
        </p:nvPicPr>
        <p:blipFill>
          <a:blip r:embed="rId3"/>
          <a:stretch>
            <a:fillRect/>
          </a:stretch>
        </p:blipFill>
        <p:spPr>
          <a:xfrm>
            <a:off x="228600" y="304800"/>
            <a:ext cx="8534400" cy="6096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p>
        </p:txBody>
      </p:sp>
      <p:sp>
        <p:nvSpPr>
          <p:cNvPr id="3" name="Content Placeholder 2"/>
          <p:cNvSpPr>
            <a:spLocks noGrp="1"/>
          </p:cNvSpPr>
          <p:nvPr>
            <p:ph idx="1"/>
          </p:nvPr>
        </p:nvSpPr>
        <p:spPr/>
        <p:txBody>
          <a:bodyPr>
            <a:normAutofit fontScale="62500" lnSpcReduction="20000"/>
          </a:bodyPr>
          <a:lstStyle/>
          <a:p>
            <a:r>
              <a:rPr lang="en-US" sz="3300" dirty="0" err="1"/>
              <a:t>malloc</a:t>
            </a:r>
            <a:r>
              <a:rPr lang="en-US" sz="3300" dirty="0"/>
              <a:t>() is a system function which allocates a block of memory in the "heap" and returns a pointer to the new block. The prototype of </a:t>
            </a:r>
            <a:r>
              <a:rPr lang="en-US" sz="3300" dirty="0" err="1"/>
              <a:t>malloc</a:t>
            </a:r>
            <a:r>
              <a:rPr lang="en-US" sz="3300" dirty="0"/>
              <a:t>() and other heap functions are in </a:t>
            </a:r>
            <a:r>
              <a:rPr lang="en-US" sz="3300" dirty="0" err="1"/>
              <a:t>stdlib.h</a:t>
            </a:r>
            <a:r>
              <a:rPr lang="en-US" sz="3300" dirty="0"/>
              <a:t>. </a:t>
            </a:r>
            <a:r>
              <a:rPr lang="en-US" sz="3300" dirty="0" err="1"/>
              <a:t>malloc</a:t>
            </a:r>
            <a:r>
              <a:rPr lang="en-US" sz="3300" dirty="0"/>
              <a:t>() returns NULL if it cannot fulfill the request. It is defined by: </a:t>
            </a:r>
          </a:p>
          <a:p>
            <a:pPr>
              <a:buNone/>
            </a:pPr>
            <a:r>
              <a:rPr lang="en-US" sz="3300" dirty="0"/>
              <a:t>                         </a:t>
            </a:r>
            <a:r>
              <a:rPr lang="en-US" sz="3300" i="1" dirty="0"/>
              <a:t>void *</a:t>
            </a:r>
            <a:r>
              <a:rPr lang="en-US" sz="3300" i="1" dirty="0" err="1"/>
              <a:t>malloc</a:t>
            </a:r>
            <a:r>
              <a:rPr lang="en-US" sz="3300" i="1" dirty="0"/>
              <a:t> (</a:t>
            </a:r>
            <a:r>
              <a:rPr lang="en-US" sz="3300" i="1" dirty="0" err="1"/>
              <a:t>number_of_bytes</a:t>
            </a:r>
            <a:r>
              <a:rPr lang="en-US" sz="3300" i="1" dirty="0"/>
              <a:t>) </a:t>
            </a:r>
          </a:p>
          <a:p>
            <a:pPr>
              <a:buNone/>
            </a:pPr>
            <a:r>
              <a:rPr lang="en-US" sz="3300" dirty="0"/>
              <a:t>      Since a void * is returned the C standard states that this pointer can be converted to any type. For example</a:t>
            </a:r>
          </a:p>
          <a:p>
            <a:pPr>
              <a:buNone/>
            </a:pPr>
            <a:r>
              <a:rPr lang="en-US" sz="3300" dirty="0"/>
              <a:t>                        char *cp; </a:t>
            </a:r>
          </a:p>
          <a:p>
            <a:pPr>
              <a:buNone/>
            </a:pPr>
            <a:r>
              <a:rPr lang="en-US" sz="3300" dirty="0"/>
              <a:t>                        cp = (char *) </a:t>
            </a:r>
            <a:r>
              <a:rPr lang="en-US" sz="3300" dirty="0" err="1"/>
              <a:t>malloc</a:t>
            </a:r>
            <a:r>
              <a:rPr lang="en-US" sz="3300" dirty="0"/>
              <a:t> (100); </a:t>
            </a:r>
          </a:p>
          <a:p>
            <a:pPr>
              <a:buNone/>
            </a:pPr>
            <a:r>
              <a:rPr lang="en-US" sz="3300" dirty="0"/>
              <a:t>      Attempts to get 100 bytes and assigns the starting address to cp. We can also use the </a:t>
            </a:r>
            <a:r>
              <a:rPr lang="en-US" sz="3300" dirty="0" err="1"/>
              <a:t>sizeof</a:t>
            </a:r>
            <a:r>
              <a:rPr lang="en-US" sz="3300" dirty="0"/>
              <a:t>() function to specify the number of bytes. For example, </a:t>
            </a:r>
          </a:p>
          <a:p>
            <a:pPr lvl="1"/>
            <a:r>
              <a:rPr lang="en-US" sz="3300" dirty="0" err="1"/>
              <a:t>int</a:t>
            </a:r>
            <a:r>
              <a:rPr lang="en-US" sz="3300" dirty="0"/>
              <a:t> *</a:t>
            </a:r>
            <a:r>
              <a:rPr lang="en-US" sz="3300" dirty="0" err="1"/>
              <a:t>ip</a:t>
            </a:r>
            <a:r>
              <a:rPr lang="en-US" sz="3300" dirty="0"/>
              <a:t>; </a:t>
            </a:r>
          </a:p>
          <a:p>
            <a:pPr lvl="1"/>
            <a:r>
              <a:rPr lang="en-US" sz="3300" dirty="0" err="1"/>
              <a:t>ip</a:t>
            </a:r>
            <a:r>
              <a:rPr lang="en-US" sz="3300" dirty="0"/>
              <a:t> = (</a:t>
            </a:r>
            <a:r>
              <a:rPr lang="en-US" sz="3300" dirty="0" err="1"/>
              <a:t>int</a:t>
            </a:r>
            <a:r>
              <a:rPr lang="en-US" sz="3300" dirty="0"/>
              <a:t> *) </a:t>
            </a:r>
            <a:r>
              <a:rPr lang="en-US" sz="3300" dirty="0" err="1"/>
              <a:t>malloc</a:t>
            </a:r>
            <a:r>
              <a:rPr lang="en-US" sz="3300" dirty="0"/>
              <a:t> (100*</a:t>
            </a:r>
            <a:r>
              <a:rPr lang="en-US" sz="3300" dirty="0" err="1"/>
              <a:t>sizeof</a:t>
            </a:r>
            <a:r>
              <a:rPr lang="en-US" sz="3300" dirty="0"/>
              <a:t>(</a:t>
            </a:r>
            <a:r>
              <a:rPr lang="en-US" sz="3300" dirty="0" err="1"/>
              <a:t>int</a:t>
            </a:r>
            <a:r>
              <a:rPr lang="en-US" sz="3300"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Linked List</a:t>
            </a:r>
          </a:p>
        </p:txBody>
      </p:sp>
      <p:sp>
        <p:nvSpPr>
          <p:cNvPr id="3" name="Content Placeholder 2"/>
          <p:cNvSpPr>
            <a:spLocks noGrp="1"/>
          </p:cNvSpPr>
          <p:nvPr>
            <p:ph idx="1"/>
          </p:nvPr>
        </p:nvSpPr>
        <p:spPr/>
        <p:txBody>
          <a:bodyPr/>
          <a:lstStyle/>
          <a:p>
            <a:r>
              <a:rPr lang="en-US" dirty="0"/>
              <a:t>Basically we can put linked lists into the following four items: </a:t>
            </a:r>
          </a:p>
          <a:p>
            <a:pPr>
              <a:buNone/>
            </a:pPr>
            <a:r>
              <a:rPr lang="en-US" dirty="0"/>
              <a:t>1. Single Linked List. </a:t>
            </a:r>
          </a:p>
          <a:p>
            <a:pPr>
              <a:buNone/>
            </a:pPr>
            <a:r>
              <a:rPr lang="en-US" dirty="0"/>
              <a:t>2. Double Linked List. </a:t>
            </a:r>
          </a:p>
          <a:p>
            <a:pPr>
              <a:buNone/>
            </a:pPr>
            <a:r>
              <a:rPr lang="en-US" dirty="0"/>
              <a:t>3. Header Linked List.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On-screen Show (4:3)</PresentationFormat>
  <Paragraphs>466</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Linked List</vt:lpstr>
      <vt:lpstr>Introduction</vt:lpstr>
      <vt:lpstr>PowerPoint Presentation</vt:lpstr>
      <vt:lpstr>Arrays and Linked List</vt:lpstr>
      <vt:lpstr>Applications of linked list: </vt:lpstr>
      <vt:lpstr>Memory Representation</vt:lpstr>
      <vt:lpstr>PowerPoint Presentation</vt:lpstr>
      <vt:lpstr>Dynamic Memory Allocation</vt:lpstr>
      <vt:lpstr>Types of Linked List</vt:lpstr>
      <vt:lpstr>Single Linked List: </vt:lpstr>
      <vt:lpstr>Single Linked List</vt:lpstr>
      <vt:lpstr>Operations in a single linked list</vt:lpstr>
      <vt:lpstr>1. Traversing</vt:lpstr>
      <vt:lpstr>2. Insertion</vt:lpstr>
      <vt:lpstr>PowerPoint Presentation</vt:lpstr>
      <vt:lpstr>PowerPoint Presentation</vt:lpstr>
      <vt:lpstr>PowerPoint Presentation</vt:lpstr>
      <vt:lpstr>PowerPoint Presentation</vt:lpstr>
      <vt:lpstr>PowerPoint Presentation</vt:lpstr>
      <vt:lpstr>PowerPoint Presentation</vt:lpstr>
      <vt:lpstr>Insertion at Specified Position</vt:lpstr>
      <vt:lpstr>PowerPoint Presentation</vt:lpstr>
      <vt:lpstr>3.Deletion</vt:lpstr>
      <vt:lpstr> </vt:lpstr>
      <vt:lpstr>PowerPoint Presentation</vt:lpstr>
      <vt:lpstr>PowerPoint Presentation</vt:lpstr>
      <vt:lpstr>PowerPoint Presentation</vt:lpstr>
      <vt:lpstr>PowerPoint Presentation</vt:lpstr>
      <vt:lpstr>PowerPoint Presentation</vt:lpstr>
      <vt:lpstr>Count number of nodes in Linked List</vt:lpstr>
      <vt:lpstr>Header Linked List</vt:lpstr>
      <vt:lpstr>PowerPoint Presentation</vt:lpstr>
      <vt:lpstr>Two Way List/Doubly Linked List</vt:lpstr>
      <vt:lpstr>PowerPoint Presentation</vt:lpstr>
      <vt:lpstr>1.Traversing</vt:lpstr>
      <vt:lpstr>PowerPoint Presentation</vt:lpstr>
      <vt:lpstr>2.Insertion</vt:lpstr>
      <vt:lpstr>PowerPoint Presentation</vt:lpstr>
      <vt:lpstr>3.Deletion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Samsung</dc:creator>
  <cp:lastModifiedBy>Balpreet Singh</cp:lastModifiedBy>
  <cp:revision>36</cp:revision>
  <dcterms:created xsi:type="dcterms:W3CDTF">2019-02-24T19:21:22Z</dcterms:created>
  <dcterms:modified xsi:type="dcterms:W3CDTF">2019-03-02T12:14:46Z</dcterms:modified>
  <cp:contentStatus/>
</cp:coreProperties>
</file>