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45"/>
  </p:notesMasterIdLst>
  <p:sldIdLst>
    <p:sldId id="256" r:id="rId2"/>
    <p:sldId id="257" r:id="rId3"/>
    <p:sldId id="258" r:id="rId4"/>
    <p:sldId id="261" r:id="rId5"/>
    <p:sldId id="262" r:id="rId6"/>
    <p:sldId id="260" r:id="rId7"/>
    <p:sldId id="259" r:id="rId8"/>
    <p:sldId id="263" r:id="rId9"/>
    <p:sldId id="265" r:id="rId10"/>
    <p:sldId id="264" r:id="rId11"/>
    <p:sldId id="266" r:id="rId12"/>
    <p:sldId id="268" r:id="rId13"/>
    <p:sldId id="269" r:id="rId14"/>
    <p:sldId id="273" r:id="rId15"/>
    <p:sldId id="270" r:id="rId16"/>
    <p:sldId id="271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96" r:id="rId26"/>
    <p:sldId id="297" r:id="rId27"/>
    <p:sldId id="298" r:id="rId28"/>
    <p:sldId id="299" r:id="rId29"/>
    <p:sldId id="300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044AF-E750-BE4E-93CA-6A04631037A6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CA2C0-5EF4-F145-A48E-F44B0393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70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CA2C0-5EF4-F145-A48E-F44B039349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6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Friday, November 28, 2014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Friday, November 28,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Friday, November 28,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Friday, November 28, 2014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Friday, November 28, 2014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Friday, November 28, 2014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Friday, November 28, 2014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Friday, November 28, 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Friday, November 28, 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Friday, November 28, 2014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Friday, November 28, 2014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Friday, November 28,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zeBrDU-JaY&amp;noredirect=1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448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181117"/>
            <a:ext cx="6096000" cy="3657599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rgbClr val="FFFF00"/>
                </a:solidFill>
              </a:rPr>
              <a:t>Adjacency Matrix</a:t>
            </a:r>
          </a:p>
          <a:p>
            <a:pPr lvl="1"/>
            <a:r>
              <a:rPr lang="en-US" altLang="zh-TW" sz="2400" dirty="0"/>
              <a:t>Let </a:t>
            </a:r>
            <a:r>
              <a:rPr lang="en-US" altLang="zh-TW" sz="2400" i="1" dirty="0"/>
              <a:t>G</a:t>
            </a:r>
            <a:r>
              <a:rPr lang="en-US" altLang="zh-TW" sz="2400" dirty="0"/>
              <a:t> = (</a:t>
            </a:r>
            <a:r>
              <a:rPr lang="en-US" altLang="zh-TW" sz="2400" i="1" dirty="0"/>
              <a:t>V</a:t>
            </a:r>
            <a:r>
              <a:rPr lang="en-US" altLang="zh-TW" sz="2400" dirty="0"/>
              <a:t>,</a:t>
            </a:r>
            <a:r>
              <a:rPr lang="en-US" altLang="zh-TW" sz="2400" i="1" dirty="0"/>
              <a:t>E</a:t>
            </a:r>
            <a:r>
              <a:rPr lang="en-US" altLang="zh-TW" sz="2400" dirty="0"/>
              <a:t>) be a graph with </a:t>
            </a:r>
            <a:r>
              <a:rPr lang="en-US" altLang="zh-TW" sz="2400" i="1" dirty="0"/>
              <a:t>n</a:t>
            </a:r>
            <a:r>
              <a:rPr lang="en-US" altLang="zh-TW" sz="2400" dirty="0"/>
              <a:t> vertices.</a:t>
            </a:r>
          </a:p>
          <a:p>
            <a:pPr lvl="1"/>
            <a:r>
              <a:rPr lang="en-US" altLang="zh-TW" sz="2400" dirty="0"/>
              <a:t>The</a:t>
            </a:r>
            <a:r>
              <a:rPr lang="en-US" altLang="zh-TW" sz="2400" dirty="0">
                <a:solidFill>
                  <a:schemeClr val="accent1"/>
                </a:solidFill>
                <a:effectLst/>
              </a:rPr>
              <a:t> adjacency matrix </a:t>
            </a:r>
            <a:r>
              <a:rPr lang="en-US" altLang="zh-TW" sz="2400" dirty="0"/>
              <a:t>of </a:t>
            </a:r>
            <a:r>
              <a:rPr lang="en-US" altLang="zh-TW" sz="2400" i="1" dirty="0"/>
              <a:t>G</a:t>
            </a:r>
            <a:r>
              <a:rPr lang="en-US" altLang="zh-TW" sz="2400" dirty="0"/>
              <a:t> is a two-dimensional </a:t>
            </a:r>
            <a:br>
              <a:rPr lang="en-US" altLang="zh-TW" sz="2400" dirty="0"/>
            </a:br>
            <a:r>
              <a:rPr lang="en-US" altLang="zh-TW" sz="2400" i="1" dirty="0"/>
              <a:t>n</a:t>
            </a:r>
            <a:r>
              <a:rPr lang="en-US" altLang="zh-TW" sz="2400" dirty="0"/>
              <a:t> x </a:t>
            </a:r>
            <a:r>
              <a:rPr lang="en-US" altLang="zh-TW" sz="2400" i="1" dirty="0"/>
              <a:t>n</a:t>
            </a:r>
            <a:r>
              <a:rPr lang="en-US" altLang="zh-TW" sz="2400" dirty="0"/>
              <a:t> array, say </a:t>
            </a:r>
            <a:r>
              <a:rPr lang="en-US" altLang="zh-TW" sz="2400" i="1" dirty="0" smtClean="0"/>
              <a:t>A=(a</a:t>
            </a:r>
            <a:r>
              <a:rPr lang="en-US" altLang="zh-TW" sz="2400" i="1" baseline="-25000" dirty="0" smtClean="0"/>
              <a:t>ij</a:t>
            </a:r>
            <a:r>
              <a:rPr lang="en-US" altLang="zh-TW" sz="2400" i="1" dirty="0" smtClean="0"/>
              <a:t>)</a:t>
            </a:r>
            <a:endParaRPr lang="en-US" altLang="zh-TW" sz="2400" i="1" dirty="0"/>
          </a:p>
          <a:p>
            <a:pPr lvl="1"/>
            <a:r>
              <a:rPr lang="en-US" altLang="zh-TW" sz="2400" dirty="0"/>
              <a:t>If the edge (</a:t>
            </a:r>
            <a:r>
              <a:rPr lang="en-US" altLang="zh-TW" sz="2400" i="1" dirty="0"/>
              <a:t>v</a:t>
            </a:r>
            <a:r>
              <a:rPr lang="en-US" altLang="zh-TW" sz="1400" i="1" dirty="0"/>
              <a:t>i</a:t>
            </a:r>
            <a:r>
              <a:rPr lang="en-US" altLang="zh-TW" sz="2400" dirty="0"/>
              <a:t>, </a:t>
            </a:r>
            <a:r>
              <a:rPr lang="en-US" altLang="zh-TW" sz="2400" i="1" dirty="0" err="1"/>
              <a:t>v</a:t>
            </a:r>
            <a:r>
              <a:rPr lang="en-US" altLang="zh-TW" sz="1400" i="1" dirty="0" err="1"/>
              <a:t>j</a:t>
            </a:r>
            <a:r>
              <a:rPr lang="en-US" altLang="zh-TW" sz="2400" dirty="0"/>
              <a:t>) </a:t>
            </a:r>
            <a:r>
              <a:rPr lang="en-US" altLang="zh-TW" sz="2400" dirty="0">
                <a:solidFill>
                  <a:schemeClr val="accent1"/>
                </a:solidFill>
                <a:effectLst/>
              </a:rPr>
              <a:t>is</a:t>
            </a:r>
            <a:r>
              <a:rPr lang="en-US" altLang="zh-TW" sz="2400" dirty="0"/>
              <a:t>(not) in </a:t>
            </a:r>
            <a:r>
              <a:rPr lang="en-US" altLang="zh-TW" sz="2400" i="1" dirty="0"/>
              <a:t>E</a:t>
            </a:r>
            <a:r>
              <a:rPr lang="en-US" altLang="zh-TW" sz="2400" dirty="0"/>
              <a:t>(</a:t>
            </a:r>
            <a:r>
              <a:rPr lang="en-US" altLang="zh-TW" sz="2400" i="1" dirty="0"/>
              <a:t>G</a:t>
            </a:r>
            <a:r>
              <a:rPr lang="en-US" altLang="zh-TW" sz="2400" dirty="0"/>
              <a:t>), </a:t>
            </a:r>
            <a:r>
              <a:rPr lang="en-US" altLang="zh-TW" sz="2400" i="1" dirty="0" smtClean="0"/>
              <a:t>a</a:t>
            </a:r>
            <a:r>
              <a:rPr lang="en-US" altLang="zh-TW" sz="2400" i="1" baseline="-25000" dirty="0" smtClean="0"/>
              <a:t>ij</a:t>
            </a:r>
            <a:r>
              <a:rPr lang="en-US" altLang="zh-TW" sz="2400" i="1" dirty="0" smtClean="0"/>
              <a:t>=</a:t>
            </a:r>
            <a:r>
              <a:rPr lang="en-US" altLang="zh-TW" sz="2400" dirty="0">
                <a:solidFill>
                  <a:schemeClr val="accent1"/>
                </a:solidFill>
                <a:effectLst/>
              </a:rPr>
              <a:t>1</a:t>
            </a:r>
            <a:r>
              <a:rPr lang="en-US" altLang="zh-TW" sz="2400" dirty="0"/>
              <a:t>(0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en-US" altLang="zh-TW" sz="2400" dirty="0" smtClean="0"/>
              <a:t>Matrix A is called BIT MATRIX</a:t>
            </a:r>
            <a:endParaRPr lang="en-US" altLang="zh-TW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791200"/>
            <a:ext cx="7543800" cy="914400"/>
          </a:xfrm>
        </p:spPr>
        <p:txBody>
          <a:bodyPr/>
          <a:lstStyle/>
          <a:p>
            <a:r>
              <a:rPr lang="en-US" sz="3600" dirty="0" smtClean="0"/>
              <a:t>SEQUENTIAL REPRESENTATION OF GRAPHS</a:t>
            </a:r>
            <a:endParaRPr lang="en-US" sz="3600" dirty="0"/>
          </a:p>
        </p:txBody>
      </p:sp>
      <p:pic>
        <p:nvPicPr>
          <p:cNvPr id="4" name="Picture 3" descr="Screen Shot 2014-11-15 at 2.22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046" y="3838716"/>
            <a:ext cx="41656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07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Merits of Adjacency Matrix </a:t>
            </a:r>
          </a:p>
          <a:p>
            <a:pPr lvl="1"/>
            <a:r>
              <a:rPr lang="en-US" altLang="zh-TW" sz="2400" dirty="0"/>
              <a:t>For an undirected graph, the </a:t>
            </a:r>
            <a:r>
              <a:rPr lang="en-US" altLang="zh-TW" sz="2400" dirty="0">
                <a:solidFill>
                  <a:srgbClr val="FF0000"/>
                </a:solidFill>
              </a:rPr>
              <a:t>degree</a:t>
            </a:r>
            <a:r>
              <a:rPr lang="en-US" altLang="zh-TW" sz="2400" dirty="0"/>
              <a:t> of any vertex, </a:t>
            </a:r>
            <a:r>
              <a:rPr lang="en-US" altLang="zh-TW" sz="2400" i="1" dirty="0" err="1"/>
              <a:t>i</a:t>
            </a:r>
            <a:r>
              <a:rPr lang="en-US" altLang="zh-TW" sz="2400" dirty="0"/>
              <a:t>, is its </a:t>
            </a:r>
            <a:r>
              <a:rPr lang="en-US" altLang="zh-TW" sz="2400" dirty="0">
                <a:solidFill>
                  <a:srgbClr val="FFFF00"/>
                </a:solidFill>
              </a:rPr>
              <a:t>row </a:t>
            </a:r>
            <a:r>
              <a:rPr lang="en-US" altLang="zh-TW" sz="2400" dirty="0" smtClean="0">
                <a:solidFill>
                  <a:srgbClr val="FFFF00"/>
                </a:solidFill>
              </a:rPr>
              <a:t>sum</a:t>
            </a:r>
            <a:r>
              <a:rPr lang="en-US" altLang="zh-TW" sz="2400" dirty="0"/>
              <a:t>.</a:t>
            </a:r>
          </a:p>
          <a:p>
            <a:pPr lvl="1"/>
            <a:r>
              <a:rPr lang="en-US" altLang="zh-TW" sz="2400" dirty="0"/>
              <a:t>For a directed graph, the </a:t>
            </a:r>
            <a:r>
              <a:rPr lang="en-US" altLang="zh-TW" sz="2400" dirty="0">
                <a:solidFill>
                  <a:srgbClr val="FFFF00"/>
                </a:solidFill>
              </a:rPr>
              <a:t>row sum </a:t>
            </a:r>
            <a:r>
              <a:rPr lang="en-US" altLang="zh-TW" sz="2400" dirty="0"/>
              <a:t>is the </a:t>
            </a:r>
            <a:r>
              <a:rPr lang="en-US" altLang="zh-TW" sz="2400" dirty="0">
                <a:solidFill>
                  <a:schemeClr val="accent1"/>
                </a:solidFill>
              </a:rPr>
              <a:t>out-degree</a:t>
            </a:r>
            <a:r>
              <a:rPr lang="en-US" altLang="zh-TW" sz="2400" dirty="0"/>
              <a:t>, while the </a:t>
            </a:r>
            <a:r>
              <a:rPr lang="en-US" altLang="zh-TW" sz="2400" dirty="0">
                <a:solidFill>
                  <a:srgbClr val="FFFF00"/>
                </a:solidFill>
              </a:rPr>
              <a:t>column sum </a:t>
            </a:r>
            <a:r>
              <a:rPr lang="en-US" altLang="zh-TW" sz="2400" dirty="0"/>
              <a:t>is the</a:t>
            </a:r>
            <a:r>
              <a:rPr lang="en-US" altLang="zh-TW" sz="2400" dirty="0">
                <a:solidFill>
                  <a:schemeClr val="accent1"/>
                </a:solidFill>
              </a:rPr>
              <a:t> in-degree</a:t>
            </a:r>
            <a:r>
              <a:rPr lang="en-US" altLang="zh-TW" sz="2400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SEQUENTIAL REPRESENTATION OF GRAPHS</a:t>
            </a:r>
          </a:p>
        </p:txBody>
      </p:sp>
    </p:spTree>
    <p:extLst>
      <p:ext uri="{BB962C8B-B14F-4D97-AF65-F5344CB8AC3E}">
        <p14:creationId xmlns:p14="http://schemas.microsoft.com/office/powerpoint/2010/main" val="3202601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656" y="-498312"/>
            <a:ext cx="9144000" cy="3552988"/>
          </a:xfrm>
        </p:spPr>
        <p:txBody>
          <a:bodyPr>
            <a:normAutofit/>
          </a:bodyPr>
          <a:lstStyle/>
          <a:p>
            <a:pPr marL="18288" indent="0">
              <a:buNone/>
            </a:pPr>
            <a:endParaRPr lang="en-US" dirty="0" smtClean="0"/>
          </a:p>
          <a:p>
            <a:r>
              <a:rPr lang="en-US" altLang="zh-TW" sz="2400" dirty="0" smtClean="0">
                <a:solidFill>
                  <a:srgbClr val="FFFF00"/>
                </a:solidFill>
              </a:rPr>
              <a:t>Path Matrix</a:t>
            </a:r>
            <a:endParaRPr lang="en-US" dirty="0"/>
          </a:p>
          <a:p>
            <a:r>
              <a:rPr lang="en-US" dirty="0" smtClean="0"/>
              <a:t>Let G be a simple directed graph with m nodes, v</a:t>
            </a:r>
            <a:r>
              <a:rPr lang="en-US" baseline="-25000" dirty="0" smtClean="0"/>
              <a:t>1</a:t>
            </a:r>
            <a:r>
              <a:rPr lang="en-US" dirty="0" smtClean="0"/>
              <a:t>,v</a:t>
            </a:r>
            <a:r>
              <a:rPr lang="en-US" baseline="-25000" dirty="0" smtClean="0"/>
              <a:t>2</a:t>
            </a:r>
            <a:r>
              <a:rPr lang="en-US" dirty="0" smtClean="0"/>
              <a:t>-------v</a:t>
            </a:r>
            <a:r>
              <a:rPr lang="en-US" baseline="-25000" dirty="0" smtClean="0"/>
              <a:t>m</a:t>
            </a:r>
            <a:r>
              <a:rPr lang="en-US" dirty="0" smtClean="0"/>
              <a:t>. The path matrix is m-square matrix P=(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ij</a:t>
            </a:r>
            <a:r>
              <a:rPr lang="en-US" dirty="0" smtClean="0"/>
              <a:t>) defined as follows:</a:t>
            </a:r>
          </a:p>
          <a:p>
            <a:pPr marL="384048" lvl="1" indent="0">
              <a:buNone/>
            </a:pPr>
            <a:r>
              <a:rPr lang="en-US" dirty="0"/>
              <a:t>	</a:t>
            </a:r>
            <a:r>
              <a:rPr lang="en-US" dirty="0" smtClean="0"/>
              <a:t>		P</a:t>
            </a:r>
            <a:r>
              <a:rPr lang="en-US" baseline="-25000" dirty="0" smtClean="0"/>
              <a:t>ij</a:t>
            </a:r>
            <a:r>
              <a:rPr lang="en-US" dirty="0" smtClean="0"/>
              <a:t>= 1 ;	if there is a path from v</a:t>
            </a:r>
            <a:r>
              <a:rPr lang="en-US" baseline="-25000" dirty="0" smtClean="0"/>
              <a:t>i</a:t>
            </a:r>
            <a:r>
              <a:rPr lang="en-US" dirty="0" smtClean="0"/>
              <a:t> to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j</a:t>
            </a:r>
            <a:endParaRPr lang="en-US" baseline="-25000" dirty="0" smtClean="0"/>
          </a:p>
          <a:p>
            <a:pPr marL="384048" lvl="1" indent="0">
              <a:buNone/>
            </a:pPr>
            <a:r>
              <a:rPr lang="en-US" baseline="-25000" dirty="0"/>
              <a:t>	</a:t>
            </a:r>
            <a:r>
              <a:rPr lang="en-US" baseline="-25000" dirty="0" smtClean="0"/>
              <a:t>					</a:t>
            </a:r>
            <a:r>
              <a:rPr lang="en-US" dirty="0" smtClean="0"/>
              <a:t>       0 ;	otherwise</a:t>
            </a:r>
            <a:endParaRPr lang="en-US" dirty="0"/>
          </a:p>
          <a:p>
            <a:pPr marL="384048" lvl="1" indent="0">
              <a:buNone/>
            </a:pPr>
            <a:endParaRPr lang="en-US" dirty="0"/>
          </a:p>
          <a:p>
            <a:pPr marL="384048" lvl="1" indent="0">
              <a:buNone/>
            </a:pPr>
            <a:r>
              <a:rPr lang="en-US" dirty="0" smtClean="0"/>
              <a:t>Consider the following graph: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5477438"/>
            <a:ext cx="7543800" cy="914400"/>
          </a:xfrm>
        </p:spPr>
        <p:txBody>
          <a:bodyPr/>
          <a:lstStyle/>
          <a:p>
            <a:r>
              <a:rPr lang="en-US" sz="3600" dirty="0"/>
              <a:t>SEQUENTIAL REPRESENTATION OF GRAPHS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0705" y="3003190"/>
            <a:ext cx="2814859" cy="125276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750705" y="3003190"/>
            <a:ext cx="2814859" cy="1252760"/>
          </a:xfrm>
          <a:prstGeom prst="line">
            <a:avLst/>
          </a:prstGeom>
          <a:ln>
            <a:solidFill>
              <a:srgbClr val="FF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750705" y="3003190"/>
            <a:ext cx="2814859" cy="1252760"/>
          </a:xfrm>
          <a:prstGeom prst="line">
            <a:avLst/>
          </a:prstGeom>
          <a:ln>
            <a:solidFill>
              <a:srgbClr val="FF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2883514" y="2900224"/>
            <a:ext cx="549241" cy="2059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-Right Arrow 33"/>
          <p:cNvSpPr/>
          <p:nvPr/>
        </p:nvSpPr>
        <p:spPr>
          <a:xfrm>
            <a:off x="2883514" y="4101500"/>
            <a:ext cx="703715" cy="29173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1630557" y="3483701"/>
            <a:ext cx="240293" cy="42902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4445417" y="3515973"/>
            <a:ext cx="240293" cy="42902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326868">
            <a:off x="2402925" y="3277769"/>
            <a:ext cx="583569" cy="2574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20334798">
            <a:off x="3362033" y="3275720"/>
            <a:ext cx="583569" cy="25741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461242" y="2900224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412076" y="4116611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65564" y="40712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565564" y="2921492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276993"/>
              </p:ext>
            </p:extLst>
          </p:nvPr>
        </p:nvGraphicFramePr>
        <p:xfrm>
          <a:off x="5583776" y="2938653"/>
          <a:ext cx="2737264" cy="1463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84316"/>
                <a:gridCol w="684316"/>
                <a:gridCol w="684316"/>
                <a:gridCol w="684316"/>
              </a:tblGrid>
              <a:tr h="294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94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94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94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5583776" y="2526050"/>
            <a:ext cx="285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adjacency matrix A is:</a:t>
            </a:r>
            <a:endParaRPr lang="en-US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364348"/>
              </p:ext>
            </p:extLst>
          </p:nvPr>
        </p:nvGraphicFramePr>
        <p:xfrm>
          <a:off x="5097634" y="2943254"/>
          <a:ext cx="346850" cy="1463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685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164424"/>
              </p:ext>
            </p:extLst>
          </p:nvPr>
        </p:nvGraphicFramePr>
        <p:xfrm>
          <a:off x="5583776" y="4492099"/>
          <a:ext cx="2737264" cy="365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84316"/>
                <a:gridCol w="684316"/>
                <a:gridCol w="684316"/>
                <a:gridCol w="684316"/>
              </a:tblGrid>
              <a:tr h="2944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672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-343863"/>
            <a:ext cx="9144000" cy="3657599"/>
          </a:xfrm>
        </p:spPr>
        <p:txBody>
          <a:bodyPr/>
          <a:lstStyle/>
          <a:p>
            <a:r>
              <a:rPr lang="en-US" dirty="0" smtClean="0"/>
              <a:t>The powers A</a:t>
            </a:r>
            <a:r>
              <a:rPr lang="en-US" baseline="30000" dirty="0" smtClean="0"/>
              <a:t>2</a:t>
            </a:r>
            <a:r>
              <a:rPr lang="en-US" dirty="0" smtClean="0"/>
              <a:t>,A</a:t>
            </a:r>
            <a:r>
              <a:rPr lang="en-US" baseline="30000" dirty="0" smtClean="0"/>
              <a:t>3</a:t>
            </a:r>
            <a:r>
              <a:rPr lang="en-US" dirty="0" smtClean="0"/>
              <a:t> and A</a:t>
            </a:r>
            <a:r>
              <a:rPr lang="en-US" baseline="30000" dirty="0" smtClean="0"/>
              <a:t>4</a:t>
            </a:r>
            <a:r>
              <a:rPr lang="en-US" dirty="0" smtClean="0"/>
              <a:t> for the matrix A are:</a:t>
            </a:r>
          </a:p>
          <a:p>
            <a:r>
              <a:rPr lang="en-US" dirty="0" smtClean="0"/>
              <a:t>A</a:t>
            </a:r>
            <a:r>
              <a:rPr lang="en-US" baseline="30000" dirty="0" smtClean="0"/>
              <a:t>2</a:t>
            </a:r>
            <a:r>
              <a:rPr lang="en-US" dirty="0" smtClean="0"/>
              <a:t> considers paths of length 2</a:t>
            </a:r>
          </a:p>
          <a:p>
            <a:r>
              <a:rPr lang="en-US" dirty="0" smtClean="0"/>
              <a:t>A</a:t>
            </a:r>
            <a:r>
              <a:rPr lang="en-US" baseline="30000" dirty="0" smtClean="0"/>
              <a:t>3</a:t>
            </a:r>
            <a:r>
              <a:rPr lang="en-US" dirty="0" smtClean="0"/>
              <a:t> considers </a:t>
            </a:r>
            <a:r>
              <a:rPr lang="en-US" dirty="0"/>
              <a:t>paths of length </a:t>
            </a:r>
            <a:r>
              <a:rPr lang="en-US" dirty="0" smtClean="0"/>
              <a:t>3</a:t>
            </a:r>
            <a:endParaRPr lang="en-US" dirty="0"/>
          </a:p>
          <a:p>
            <a:r>
              <a:rPr lang="en-US" dirty="0" smtClean="0"/>
              <a:t>A</a:t>
            </a:r>
            <a:r>
              <a:rPr lang="en-US" baseline="30000" dirty="0" smtClean="0"/>
              <a:t>4</a:t>
            </a:r>
            <a:r>
              <a:rPr lang="en-US" dirty="0" smtClean="0"/>
              <a:t> </a:t>
            </a:r>
            <a:r>
              <a:rPr lang="en-US" dirty="0"/>
              <a:t>considers paths of length </a:t>
            </a:r>
            <a:r>
              <a:rPr lang="en-US" dirty="0" smtClean="0"/>
              <a:t>4 and so on…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5334000"/>
            <a:ext cx="7543800" cy="914400"/>
          </a:xfrm>
        </p:spPr>
        <p:txBody>
          <a:bodyPr/>
          <a:lstStyle/>
          <a:p>
            <a:r>
              <a:rPr lang="en-US" sz="3600" dirty="0"/>
              <a:t>SEQUENTIAL REPRESENTATION OF GRAPHS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578066"/>
              </p:ext>
            </p:extLst>
          </p:nvPr>
        </p:nvGraphicFramePr>
        <p:xfrm>
          <a:off x="6236000" y="2363640"/>
          <a:ext cx="2737264" cy="1463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84316"/>
                <a:gridCol w="684316"/>
                <a:gridCol w="684316"/>
                <a:gridCol w="684316"/>
              </a:tblGrid>
              <a:tr h="294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9449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94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9449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534745"/>
              </p:ext>
            </p:extLst>
          </p:nvPr>
        </p:nvGraphicFramePr>
        <p:xfrm>
          <a:off x="3316084" y="2359533"/>
          <a:ext cx="2737264" cy="1463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84316"/>
                <a:gridCol w="684316"/>
                <a:gridCol w="684316"/>
                <a:gridCol w="684316"/>
              </a:tblGrid>
              <a:tr h="2944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94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94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94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420237"/>
              </p:ext>
            </p:extLst>
          </p:nvPr>
        </p:nvGraphicFramePr>
        <p:xfrm>
          <a:off x="344677" y="2359533"/>
          <a:ext cx="2737264" cy="1463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84316"/>
                <a:gridCol w="684316"/>
                <a:gridCol w="684316"/>
                <a:gridCol w="684316"/>
              </a:tblGrid>
              <a:tr h="294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944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9449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9449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53625" y="1990201"/>
            <a:ext cx="1867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matrix </a:t>
            </a:r>
            <a:r>
              <a:rPr lang="en-US" dirty="0" smtClean="0"/>
              <a:t>A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is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2668" y="1990201"/>
            <a:ext cx="1829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matrix </a:t>
            </a:r>
            <a:r>
              <a:rPr lang="en-US" dirty="0" smtClean="0"/>
              <a:t>A</a:t>
            </a:r>
            <a:r>
              <a:rPr lang="en-US" baseline="30000" dirty="0"/>
              <a:t>3</a:t>
            </a:r>
            <a:r>
              <a:rPr lang="en-US" dirty="0" smtClean="0"/>
              <a:t> </a:t>
            </a:r>
            <a:r>
              <a:rPr lang="en-US" dirty="0"/>
              <a:t>is</a:t>
            </a:r>
          </a:p>
        </p:txBody>
      </p:sp>
      <p:sp>
        <p:nvSpPr>
          <p:cNvPr id="9" name="Rectangle 8"/>
          <p:cNvSpPr/>
          <p:nvPr/>
        </p:nvSpPr>
        <p:spPr>
          <a:xfrm>
            <a:off x="6759780" y="1957935"/>
            <a:ext cx="1829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matrix </a:t>
            </a:r>
            <a:r>
              <a:rPr lang="en-US" dirty="0" smtClean="0"/>
              <a:t>A</a:t>
            </a:r>
            <a:r>
              <a:rPr lang="en-US" baseline="30000" dirty="0" smtClean="0"/>
              <a:t>4</a:t>
            </a:r>
            <a:r>
              <a:rPr lang="en-US" dirty="0" smtClean="0"/>
              <a:t> 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226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476" y="-566313"/>
            <a:ext cx="8937034" cy="3657599"/>
          </a:xfrm>
        </p:spPr>
        <p:txBody>
          <a:bodyPr>
            <a:normAutofit/>
          </a:bodyPr>
          <a:lstStyle/>
          <a:p>
            <a:pPr marL="274320" lvl="1">
              <a:buFont typeface="Wingdings" pitchFamily="2" charset="2"/>
              <a:buChar char=""/>
            </a:pPr>
            <a:r>
              <a:rPr lang="en-US" sz="2000" dirty="0"/>
              <a:t>If A is the adjacency matrix and P be the path matrix, then P</a:t>
            </a:r>
            <a:r>
              <a:rPr lang="en-US" sz="2000" baseline="-25000" dirty="0"/>
              <a:t>ij</a:t>
            </a:r>
            <a:r>
              <a:rPr lang="en-US" sz="2000" dirty="0"/>
              <a:t>=1 if and only if there is a non zero number in the </a:t>
            </a:r>
            <a:r>
              <a:rPr lang="en-US" sz="2000" dirty="0" err="1"/>
              <a:t>ij</a:t>
            </a:r>
            <a:r>
              <a:rPr lang="en-US" sz="2000" dirty="0"/>
              <a:t> entry of the matrix</a:t>
            </a:r>
            <a:r>
              <a:rPr lang="en-US" sz="2000" dirty="0" smtClean="0"/>
              <a:t>.</a:t>
            </a:r>
          </a:p>
          <a:p>
            <a:pPr marL="749808" lvl="3" indent="0">
              <a:buNone/>
            </a:pPr>
            <a:r>
              <a:rPr lang="en-US" sz="2000" dirty="0" err="1" smtClean="0"/>
              <a:t>Bm</a:t>
            </a:r>
            <a:r>
              <a:rPr lang="en-US" sz="2000" dirty="0" smtClean="0"/>
              <a:t>= A+A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+A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------A</a:t>
            </a:r>
            <a:r>
              <a:rPr lang="en-US" sz="2000" baseline="30000" dirty="0" smtClean="0"/>
              <a:t>m</a:t>
            </a:r>
            <a:endParaRPr lang="en-US" sz="2000" baseline="30000" dirty="0"/>
          </a:p>
          <a:p>
            <a:r>
              <a:rPr lang="en-US" sz="2000" dirty="0" smtClean="0"/>
              <a:t>The graph G in the above </a:t>
            </a:r>
            <a:r>
              <a:rPr lang="en-US" sz="2000" dirty="0" err="1" smtClean="0"/>
              <a:t>eg</a:t>
            </a:r>
            <a:r>
              <a:rPr lang="en-US" sz="2000" dirty="0" smtClean="0"/>
              <a:t>. contains 4 nodes, Therefore,</a:t>
            </a:r>
          </a:p>
          <a:p>
            <a:endParaRPr lang="en-US" sz="2000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777240" y="5316839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 smtClean="0"/>
              <a:t>SEQUENTIAL REPRESENTATION OF GRAPHS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521458"/>
              </p:ext>
            </p:extLst>
          </p:nvPr>
        </p:nvGraphicFramePr>
        <p:xfrm>
          <a:off x="945409" y="2926079"/>
          <a:ext cx="2737264" cy="1463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84316"/>
                <a:gridCol w="684316"/>
                <a:gridCol w="684316"/>
                <a:gridCol w="684316"/>
              </a:tblGrid>
              <a:tr h="2944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9449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9449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9449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831923"/>
              </p:ext>
            </p:extLst>
          </p:nvPr>
        </p:nvGraphicFramePr>
        <p:xfrm>
          <a:off x="4770857" y="2915562"/>
          <a:ext cx="2737264" cy="1463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84316"/>
                <a:gridCol w="684316"/>
                <a:gridCol w="684316"/>
                <a:gridCol w="684316"/>
              </a:tblGrid>
              <a:tr h="29449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9449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9449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9449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4913" y="2458142"/>
            <a:ext cx="373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obtain the following matrix B</a:t>
            </a:r>
            <a:r>
              <a:rPr lang="en-US" baseline="-25000" dirty="0" smtClean="0"/>
              <a:t>4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70857" y="2285319"/>
            <a:ext cx="3583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Replacing non zero entities in B</a:t>
            </a:r>
            <a:r>
              <a:rPr lang="en-US" baseline="-25000" dirty="0" smtClean="0"/>
              <a:t>4</a:t>
            </a:r>
            <a:r>
              <a:rPr lang="en-US" dirty="0" smtClean="0"/>
              <a:t>,</a:t>
            </a:r>
          </a:p>
          <a:p>
            <a:r>
              <a:rPr lang="en-US" dirty="0" smtClean="0"/>
              <a:t>we get path matrix P: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74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7240" y="132278"/>
            <a:ext cx="7814290" cy="3009786"/>
          </a:xfrm>
        </p:spPr>
        <p:txBody>
          <a:bodyPr/>
          <a:lstStyle/>
          <a:p>
            <a:pPr lvl="1"/>
            <a:r>
              <a:rPr lang="en-US" sz="2600" dirty="0" smtClean="0">
                <a:cs typeface="Times New Roman" charset="0"/>
              </a:rPr>
              <a:t>A </a:t>
            </a:r>
            <a:r>
              <a:rPr lang="en-US" sz="2600" dirty="0">
                <a:cs typeface="Times New Roman" charset="0"/>
              </a:rPr>
              <a:t>1D array is used to represent the vertices </a:t>
            </a:r>
          </a:p>
          <a:p>
            <a:pPr lvl="1"/>
            <a:r>
              <a:rPr lang="en-US" sz="2600" dirty="0">
                <a:cs typeface="Times New Roman" charset="0"/>
              </a:rPr>
              <a:t>A list is used for each vertex </a:t>
            </a:r>
            <a:r>
              <a:rPr lang="en-US" sz="2600" i="1" dirty="0">
                <a:ea typeface="MS Mincho" charset="0"/>
                <a:cs typeface="MS Mincho" charset="0"/>
              </a:rPr>
              <a:t>v</a:t>
            </a:r>
            <a:r>
              <a:rPr lang="en-US" sz="2600" dirty="0">
                <a:ea typeface="MS Mincho" charset="0"/>
                <a:cs typeface="MS Mincho" charset="0"/>
              </a:rPr>
              <a:t> which contains the vertices which are adjacent from </a:t>
            </a:r>
            <a:r>
              <a:rPr lang="en-US" sz="2600" i="1" dirty="0">
                <a:ea typeface="MS Mincho" charset="0"/>
                <a:cs typeface="MS Mincho" charset="0"/>
              </a:rPr>
              <a:t>v </a:t>
            </a:r>
            <a:r>
              <a:rPr lang="en-US" sz="2600" dirty="0">
                <a:ea typeface="MS Mincho" charset="0"/>
                <a:cs typeface="MS Mincho" charset="0"/>
              </a:rPr>
              <a:t>(adjacency list)</a:t>
            </a:r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384048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5791200"/>
            <a:ext cx="7543800" cy="914400"/>
          </a:xfrm>
        </p:spPr>
        <p:txBody>
          <a:bodyPr/>
          <a:lstStyle/>
          <a:p>
            <a:r>
              <a:rPr lang="en-US" sz="3600" dirty="0" smtClean="0"/>
              <a:t>LINKED REPRESENTATION OF GRAPHS</a:t>
            </a:r>
            <a:endParaRPr lang="en-US" sz="3600" dirty="0"/>
          </a:p>
        </p:txBody>
      </p:sp>
      <p:pic>
        <p:nvPicPr>
          <p:cNvPr id="4" name="Picture 4" descr="C:\My Documents\308 PowerPoint\Figures\MACJOBS\JPEGS\CHAP09\P553b.jpg"/>
          <p:cNvPicPr>
            <a:picLocks noChangeAspect="1" noChangeArrowheads="1"/>
          </p:cNvPicPr>
          <p:nvPr/>
        </p:nvPicPr>
        <p:blipFill>
          <a:blip r:embed="rId2" cstate="email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4387"/>
            <a:ext cx="3710799" cy="211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My Documents\308 PowerPoint\Figures\MACJOBS\JPEGS\CHAP09\P572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313" y="1726968"/>
            <a:ext cx="4478337" cy="371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474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31168" y="67156"/>
            <a:ext cx="6096000" cy="3657599"/>
          </a:xfrm>
        </p:spPr>
        <p:txBody>
          <a:bodyPr/>
          <a:lstStyle/>
          <a:p>
            <a:r>
              <a:rPr lang="en-US" altLang="zh-TW" sz="2800" dirty="0">
                <a:solidFill>
                  <a:srgbClr val="FFFF00"/>
                </a:solidFill>
              </a:rPr>
              <a:t>Adjacency </a:t>
            </a:r>
            <a:r>
              <a:rPr lang="en-US" altLang="zh-TW" sz="2800" dirty="0" smtClean="0">
                <a:solidFill>
                  <a:srgbClr val="FFFF00"/>
                </a:solidFill>
              </a:rPr>
              <a:t>lists (LINKED REPRESENTATION)</a:t>
            </a:r>
            <a:endParaRPr lang="en-US" altLang="zh-TW" sz="2800" dirty="0">
              <a:solidFill>
                <a:srgbClr val="FFFF00"/>
              </a:solidFill>
            </a:endParaRPr>
          </a:p>
          <a:p>
            <a:pPr lvl="1"/>
            <a:r>
              <a:rPr lang="en-US" altLang="zh-TW" sz="2400" dirty="0"/>
              <a:t>There is one list for each vertex in </a:t>
            </a:r>
            <a:r>
              <a:rPr lang="en-US" altLang="zh-TW" sz="2400" i="1" dirty="0"/>
              <a:t>G</a:t>
            </a:r>
            <a:r>
              <a:rPr lang="en-US" altLang="zh-TW" sz="2400" dirty="0"/>
              <a:t>. The nodes in list </a:t>
            </a:r>
            <a:r>
              <a:rPr lang="en-US" altLang="zh-TW" sz="2400" i="1" dirty="0" err="1"/>
              <a:t>i</a:t>
            </a:r>
            <a:r>
              <a:rPr lang="en-US" altLang="zh-TW" sz="2400" dirty="0"/>
              <a:t> represent the vertices that are adjacent from vertex </a:t>
            </a:r>
            <a:r>
              <a:rPr lang="en-US" altLang="zh-TW" sz="2400" i="1" dirty="0" err="1" smtClean="0"/>
              <a:t>i</a:t>
            </a:r>
            <a:r>
              <a:rPr lang="en-US" altLang="zh-TW" sz="2400" i="1" dirty="0" smtClean="0"/>
              <a:t>.</a:t>
            </a:r>
            <a:endParaRPr lang="en-US" altLang="zh-TW" sz="2400" i="1" dirty="0"/>
          </a:p>
          <a:p>
            <a:pPr marL="18288" indent="0">
              <a:buNone/>
            </a:pPr>
            <a:endParaRPr lang="en-US" dirty="0" smtClean="0"/>
          </a:p>
          <a:p>
            <a:pPr marL="18288" indent="0">
              <a:buNone/>
            </a:pPr>
            <a:endParaRPr lang="en-US" dirty="0"/>
          </a:p>
          <a:p>
            <a:pPr marL="18288" indent="0">
              <a:buNone/>
            </a:pPr>
            <a:endParaRPr lang="en-US" dirty="0" smtClean="0"/>
          </a:p>
          <a:p>
            <a:pPr marL="18288" indent="0">
              <a:buNone/>
            </a:pPr>
            <a:endParaRPr lang="en-US" dirty="0"/>
          </a:p>
          <a:p>
            <a:pPr marL="1828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4363" y="5922798"/>
            <a:ext cx="7543800" cy="914400"/>
          </a:xfrm>
        </p:spPr>
        <p:txBody>
          <a:bodyPr/>
          <a:lstStyle/>
          <a:p>
            <a:r>
              <a:rPr lang="en-US" dirty="0" smtClean="0"/>
              <a:t>ADJACENCY LIST</a:t>
            </a:r>
            <a:endParaRPr lang="en-US" dirty="0"/>
          </a:p>
        </p:txBody>
      </p:sp>
      <p:grpSp>
        <p:nvGrpSpPr>
          <p:cNvPr id="4" name="Group 16"/>
          <p:cNvGrpSpPr>
            <a:grpSpLocks noChangeAspect="1"/>
          </p:cNvGrpSpPr>
          <p:nvPr/>
        </p:nvGrpSpPr>
        <p:grpSpPr bwMode="auto">
          <a:xfrm>
            <a:off x="6883132" y="3640137"/>
            <a:ext cx="1454150" cy="1454150"/>
            <a:chOff x="103" y="2589"/>
            <a:chExt cx="1144" cy="1144"/>
          </a:xfrm>
        </p:grpSpPr>
        <p:sp>
          <p:nvSpPr>
            <p:cNvPr id="5" name="Oval 17"/>
            <p:cNvSpPr>
              <a:spLocks noChangeAspect="1" noChangeArrowheads="1"/>
            </p:cNvSpPr>
            <p:nvPr/>
          </p:nvSpPr>
          <p:spPr bwMode="auto">
            <a:xfrm>
              <a:off x="535" y="2589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charset="0"/>
                </a:rPr>
                <a:t>0</a:t>
              </a:r>
            </a:p>
          </p:txBody>
        </p:sp>
        <p:sp>
          <p:nvSpPr>
            <p:cNvPr id="6" name="Oval 18"/>
            <p:cNvSpPr>
              <a:spLocks noChangeAspect="1" noChangeArrowheads="1"/>
            </p:cNvSpPr>
            <p:nvPr/>
          </p:nvSpPr>
          <p:spPr bwMode="auto">
            <a:xfrm>
              <a:off x="103" y="3069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charset="0"/>
                </a:rPr>
                <a:t>1</a:t>
              </a:r>
            </a:p>
          </p:txBody>
        </p:sp>
        <p:sp>
          <p:nvSpPr>
            <p:cNvPr id="7" name="Oval 19"/>
            <p:cNvSpPr>
              <a:spLocks noChangeAspect="1" noChangeArrowheads="1"/>
            </p:cNvSpPr>
            <p:nvPr/>
          </p:nvSpPr>
          <p:spPr bwMode="auto">
            <a:xfrm>
              <a:off x="967" y="3069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charset="0"/>
                </a:rPr>
                <a:t>2</a:t>
              </a:r>
            </a:p>
          </p:txBody>
        </p:sp>
        <p:sp>
          <p:nvSpPr>
            <p:cNvPr id="8" name="Oval 20"/>
            <p:cNvSpPr>
              <a:spLocks noChangeAspect="1" noChangeArrowheads="1"/>
            </p:cNvSpPr>
            <p:nvPr/>
          </p:nvSpPr>
          <p:spPr bwMode="auto">
            <a:xfrm>
              <a:off x="535" y="3453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charset="0"/>
                </a:rPr>
                <a:t>3</a:t>
              </a:r>
            </a:p>
          </p:txBody>
        </p:sp>
        <p:sp>
          <p:nvSpPr>
            <p:cNvPr id="9" name="Line 21"/>
            <p:cNvSpPr>
              <a:spLocks noChangeAspect="1" noChangeShapeType="1"/>
            </p:cNvSpPr>
            <p:nvPr/>
          </p:nvSpPr>
          <p:spPr bwMode="auto">
            <a:xfrm>
              <a:off x="675" y="2873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22"/>
            <p:cNvSpPr>
              <a:spLocks noChangeAspect="1" noChangeShapeType="1"/>
            </p:cNvSpPr>
            <p:nvPr/>
          </p:nvSpPr>
          <p:spPr bwMode="auto">
            <a:xfrm>
              <a:off x="387" y="3209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23"/>
            <p:cNvSpPr>
              <a:spLocks noChangeAspect="1" noChangeShapeType="1"/>
            </p:cNvSpPr>
            <p:nvPr/>
          </p:nvSpPr>
          <p:spPr bwMode="auto">
            <a:xfrm flipH="1">
              <a:off x="317" y="2825"/>
              <a:ext cx="257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4"/>
            <p:cNvSpPr>
              <a:spLocks noChangeAspect="1" noChangeShapeType="1"/>
            </p:cNvSpPr>
            <p:nvPr/>
          </p:nvSpPr>
          <p:spPr bwMode="auto">
            <a:xfrm>
              <a:off x="771" y="2825"/>
              <a:ext cx="266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5"/>
            <p:cNvSpPr>
              <a:spLocks noChangeAspect="1" noChangeShapeType="1"/>
            </p:cNvSpPr>
            <p:nvPr/>
          </p:nvSpPr>
          <p:spPr bwMode="auto">
            <a:xfrm>
              <a:off x="308" y="3339"/>
              <a:ext cx="223" cy="1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6"/>
            <p:cNvSpPr>
              <a:spLocks noChangeAspect="1" noChangeShapeType="1"/>
            </p:cNvSpPr>
            <p:nvPr/>
          </p:nvSpPr>
          <p:spPr bwMode="auto">
            <a:xfrm flipH="1">
              <a:off x="805" y="3322"/>
              <a:ext cx="206" cy="2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27"/>
          <p:cNvGrpSpPr>
            <a:grpSpLocks/>
          </p:cNvGrpSpPr>
          <p:nvPr/>
        </p:nvGrpSpPr>
        <p:grpSpPr bwMode="auto">
          <a:xfrm>
            <a:off x="2594768" y="3224212"/>
            <a:ext cx="460375" cy="2566988"/>
            <a:chOff x="2353" y="1979"/>
            <a:chExt cx="290" cy="1617"/>
          </a:xfrm>
        </p:grpSpPr>
        <p:sp>
          <p:nvSpPr>
            <p:cNvPr id="16" name="Oval 28"/>
            <p:cNvSpPr>
              <a:spLocks noChangeArrowheads="1"/>
            </p:cNvSpPr>
            <p:nvPr/>
          </p:nvSpPr>
          <p:spPr bwMode="auto">
            <a:xfrm>
              <a:off x="2354" y="1979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charset="0"/>
                </a:rPr>
                <a:t>0</a:t>
              </a:r>
            </a:p>
          </p:txBody>
        </p:sp>
        <p:sp>
          <p:nvSpPr>
            <p:cNvPr id="17" name="Oval 29"/>
            <p:cNvSpPr>
              <a:spLocks noChangeArrowheads="1"/>
            </p:cNvSpPr>
            <p:nvPr/>
          </p:nvSpPr>
          <p:spPr bwMode="auto">
            <a:xfrm>
              <a:off x="2353" y="267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 dirty="0">
                  <a:latin typeface="Times New Roman" charset="0"/>
                </a:rPr>
                <a:t>1</a:t>
              </a:r>
            </a:p>
          </p:txBody>
        </p:sp>
        <p:sp>
          <p:nvSpPr>
            <p:cNvPr id="18" name="Oval 30"/>
            <p:cNvSpPr>
              <a:spLocks noChangeArrowheads="1"/>
            </p:cNvSpPr>
            <p:nvPr/>
          </p:nvSpPr>
          <p:spPr bwMode="auto">
            <a:xfrm>
              <a:off x="2363" y="331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charset="0"/>
                </a:rPr>
                <a:t>2</a:t>
              </a:r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>
              <a:off x="2503" y="2961"/>
              <a:ext cx="0" cy="3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2"/>
            <p:cNvSpPr>
              <a:spLocks noChangeShapeType="1"/>
            </p:cNvSpPr>
            <p:nvPr/>
          </p:nvSpPr>
          <p:spPr bwMode="auto">
            <a:xfrm flipV="1">
              <a:off x="2615" y="2224"/>
              <a:ext cx="0" cy="4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>
              <a:off x="2383" y="2241"/>
              <a:ext cx="0" cy="4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2" name="Picture 21" descr="Screen Shot 2014-11-15 at 2.28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949" y="3324789"/>
            <a:ext cx="3632771" cy="2463424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498233" y="2270105"/>
            <a:ext cx="67449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1400" dirty="0">
                <a:solidFill>
                  <a:schemeClr val="tx2"/>
                </a:solidFill>
              </a:rPr>
              <a:t>degree of a vertex</a:t>
            </a:r>
            <a:r>
              <a:rPr lang="en-US" altLang="zh-TW" sz="1400" dirty="0"/>
              <a:t> in an undirected graph</a:t>
            </a:r>
          </a:p>
          <a:p>
            <a:pPr lvl="2"/>
            <a:r>
              <a:rPr lang="en-US" altLang="zh-TW" sz="1400" dirty="0" smtClean="0"/>
              <a:t>No. </a:t>
            </a:r>
            <a:r>
              <a:rPr lang="en-US" altLang="zh-TW" sz="1400" dirty="0"/>
              <a:t>of nodes in adjacency list</a:t>
            </a:r>
          </a:p>
          <a:p>
            <a:pPr lvl="1"/>
            <a:r>
              <a:rPr lang="en-US" altLang="zh-TW" sz="1400" dirty="0" smtClean="0">
                <a:solidFill>
                  <a:schemeClr val="tx2"/>
                </a:solidFill>
              </a:rPr>
              <a:t>out</a:t>
            </a:r>
            <a:r>
              <a:rPr lang="en-US" altLang="zh-TW" sz="1400" dirty="0">
                <a:solidFill>
                  <a:schemeClr val="tx2"/>
                </a:solidFill>
              </a:rPr>
              <a:t>-degree </a:t>
            </a:r>
            <a:r>
              <a:rPr lang="en-US" altLang="zh-TW" sz="1400" dirty="0"/>
              <a:t>of a vertex in a directed graph</a:t>
            </a:r>
          </a:p>
          <a:p>
            <a:pPr lvl="2"/>
            <a:r>
              <a:rPr lang="en-US" altLang="zh-TW" sz="1400" dirty="0" smtClean="0"/>
              <a:t>No. </a:t>
            </a:r>
            <a:r>
              <a:rPr lang="en-US" altLang="zh-TW" sz="1400" dirty="0"/>
              <a:t>of nodes in its adjacency </a:t>
            </a:r>
            <a:r>
              <a:rPr lang="en-US" altLang="zh-TW" sz="1400" dirty="0" smtClean="0"/>
              <a:t>list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1586983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 8.36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LINKED REPRESENTATION OF </a:t>
            </a:r>
            <a:r>
              <a:rPr lang="en-US" sz="3600" dirty="0" smtClean="0"/>
              <a:t>GRAPHS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77603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685801"/>
            <a:ext cx="6187440" cy="4190999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Many graph algorithms require a way to systematically examine the nodes and edges of a graph.</a:t>
            </a:r>
          </a:p>
          <a:p>
            <a:r>
              <a:rPr lang="en-IN" dirty="0" smtClean="0"/>
              <a:t>Two algorithm that we will be discussing are :</a:t>
            </a:r>
          </a:p>
          <a:p>
            <a:pPr lvl="1"/>
            <a:r>
              <a:rPr lang="en-IN" dirty="0" smtClean="0"/>
              <a:t>BFS- uses a queue to hold nodes for future processing</a:t>
            </a:r>
          </a:p>
          <a:p>
            <a:pPr lvl="1"/>
            <a:r>
              <a:rPr lang="en-IN" dirty="0" smtClean="0"/>
              <a:t>DFS- </a:t>
            </a:r>
            <a:r>
              <a:rPr lang="en-IN" dirty="0"/>
              <a:t>uses a </a:t>
            </a:r>
            <a:r>
              <a:rPr lang="en-IN" dirty="0" smtClean="0"/>
              <a:t>stack to </a:t>
            </a:r>
            <a:r>
              <a:rPr lang="en-IN" dirty="0"/>
              <a:t>hold nodes for future </a:t>
            </a:r>
            <a:r>
              <a:rPr lang="en-IN" dirty="0" smtClean="0"/>
              <a:t>processing.</a:t>
            </a:r>
          </a:p>
          <a:p>
            <a:pPr lvl="1"/>
            <a:endParaRPr lang="en-IN" dirty="0"/>
          </a:p>
          <a:p>
            <a:pPr marL="384048" lvl="1" indent="0">
              <a:buNone/>
            </a:pPr>
            <a:r>
              <a:rPr lang="en-IN" dirty="0" smtClean="0"/>
              <a:t>During execution of the algorithm each node N will have one of the three states:</a:t>
            </a:r>
          </a:p>
          <a:p>
            <a:pPr marL="384048" lvl="1" indent="0">
              <a:buNone/>
            </a:pPr>
            <a:r>
              <a:rPr lang="en-IN" dirty="0"/>
              <a:t>	</a:t>
            </a:r>
            <a:r>
              <a:rPr lang="en-IN" dirty="0" smtClean="0"/>
              <a:t>STATUS=1 ; Ready state</a:t>
            </a:r>
          </a:p>
          <a:p>
            <a:pPr marL="384048" lvl="1" indent="0">
              <a:buNone/>
            </a:pPr>
            <a:r>
              <a:rPr lang="en-IN" dirty="0"/>
              <a:t>	</a:t>
            </a:r>
            <a:r>
              <a:rPr lang="en-IN" dirty="0" smtClean="0"/>
              <a:t>STATUS=2 ; waiting state (on queue or stack)</a:t>
            </a:r>
          </a:p>
          <a:p>
            <a:pPr marL="384048" lvl="1" indent="0">
              <a:buNone/>
            </a:pPr>
            <a:r>
              <a:rPr lang="en-IN" dirty="0"/>
              <a:t>	</a:t>
            </a:r>
            <a:r>
              <a:rPr lang="en-IN" dirty="0" smtClean="0"/>
              <a:t>STATUS=3 ; processed state.</a:t>
            </a:r>
          </a:p>
          <a:p>
            <a:pPr marL="384048" lvl="1" indent="0">
              <a:buNone/>
            </a:pP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TRAVERSING A GRAPH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017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5919" y="-9098"/>
            <a:ext cx="8557829" cy="5842379"/>
          </a:xfrm>
        </p:spPr>
        <p:txBody>
          <a:bodyPr>
            <a:normAutofit fontScale="92500" lnSpcReduction="10000"/>
          </a:bodyPr>
          <a:lstStyle/>
          <a:p>
            <a:pPr marL="18288" indent="0">
              <a:buNone/>
            </a:pPr>
            <a:r>
              <a:rPr lang="en-IN" dirty="0" smtClean="0"/>
              <a:t>In this algorithm, we first examine the start node say A. then examine all the neighbours of A, then examine all the neighbours of neighbours of A and so on.</a:t>
            </a:r>
          </a:p>
          <a:p>
            <a:pPr marL="18288" indent="0">
              <a:buNone/>
            </a:pPr>
            <a:r>
              <a:rPr lang="en-IN" dirty="0" smtClean="0"/>
              <a:t>We need to keep track of the neighbours and ensure that no node is processed more than once.</a:t>
            </a:r>
          </a:p>
          <a:p>
            <a:pPr marL="18288" indent="0">
              <a:buNone/>
            </a:pPr>
            <a:r>
              <a:rPr lang="en-IN" dirty="0" smtClean="0"/>
              <a:t>This algorithm enable us to find the shortest path from source to destination.</a:t>
            </a:r>
          </a:p>
          <a:p>
            <a:pPr marL="18288" indent="0">
              <a:buNone/>
            </a:pPr>
            <a:endParaRPr lang="en-IN" dirty="0"/>
          </a:p>
          <a:p>
            <a:pPr marL="18288" indent="0">
              <a:buNone/>
            </a:pPr>
            <a:r>
              <a:rPr lang="en-IN" dirty="0" smtClean="0">
                <a:solidFill>
                  <a:srgbClr val="FFFF00"/>
                </a:solidFill>
              </a:rPr>
              <a:t>BFS_ALGORITHM</a:t>
            </a:r>
          </a:p>
          <a:p>
            <a:pPr marL="18288" indent="0">
              <a:buNone/>
            </a:pPr>
            <a:r>
              <a:rPr lang="en-IN" dirty="0" smtClean="0">
                <a:solidFill>
                  <a:srgbClr val="FFFF00"/>
                </a:solidFill>
              </a:rPr>
              <a:t>1.	Initialise all nodes to ready state </a:t>
            </a:r>
            <a:r>
              <a:rPr lang="en-IN" dirty="0" err="1" smtClean="0">
                <a:solidFill>
                  <a:srgbClr val="FFFF00"/>
                </a:solidFill>
              </a:rPr>
              <a:t>i.e</a:t>
            </a:r>
            <a:r>
              <a:rPr lang="en-IN" dirty="0" smtClean="0">
                <a:solidFill>
                  <a:srgbClr val="FFFF00"/>
                </a:solidFill>
              </a:rPr>
              <a:t> STATUS=1.</a:t>
            </a:r>
          </a:p>
          <a:p>
            <a:pPr marL="18288" indent="0">
              <a:buNone/>
            </a:pPr>
            <a:r>
              <a:rPr lang="en-IN" dirty="0" smtClean="0">
                <a:solidFill>
                  <a:srgbClr val="FFFF00"/>
                </a:solidFill>
              </a:rPr>
              <a:t>2.	Put starting node A in queue and change its STATUS to waiting state 	</a:t>
            </a:r>
            <a:r>
              <a:rPr lang="en-IN" dirty="0" err="1" smtClean="0">
                <a:solidFill>
                  <a:srgbClr val="FFFF00"/>
                </a:solidFill>
              </a:rPr>
              <a:t>i.e</a:t>
            </a:r>
            <a:r>
              <a:rPr lang="en-IN" dirty="0" smtClean="0">
                <a:solidFill>
                  <a:srgbClr val="FFFF00"/>
                </a:solidFill>
              </a:rPr>
              <a:t> STATUS=2</a:t>
            </a:r>
          </a:p>
          <a:p>
            <a:pPr marL="18288" indent="0">
              <a:buNone/>
            </a:pPr>
            <a:r>
              <a:rPr lang="en-IN" dirty="0" smtClean="0">
                <a:solidFill>
                  <a:srgbClr val="FFFF00"/>
                </a:solidFill>
              </a:rPr>
              <a:t>3.	Repeat steps 4 and 5 until queue is empty</a:t>
            </a:r>
          </a:p>
          <a:p>
            <a:pPr marL="18288" indent="0">
              <a:buNone/>
            </a:pPr>
            <a:r>
              <a:rPr lang="en-IN" dirty="0">
                <a:solidFill>
                  <a:srgbClr val="FFFF00"/>
                </a:solidFill>
              </a:rPr>
              <a:t>	</a:t>
            </a:r>
            <a:r>
              <a:rPr lang="en-IN" dirty="0" smtClean="0">
                <a:solidFill>
                  <a:srgbClr val="FFFF00"/>
                </a:solidFill>
              </a:rPr>
              <a:t>4.	Remove the front node of Queue and process it and 			change its STATUS=3.</a:t>
            </a:r>
          </a:p>
          <a:p>
            <a:pPr marL="18288" indent="0">
              <a:buNone/>
            </a:pPr>
            <a:r>
              <a:rPr lang="en-IN" dirty="0">
                <a:solidFill>
                  <a:srgbClr val="FFFF00"/>
                </a:solidFill>
              </a:rPr>
              <a:t>	</a:t>
            </a:r>
            <a:r>
              <a:rPr lang="en-IN" dirty="0" smtClean="0">
                <a:solidFill>
                  <a:srgbClr val="FFFF00"/>
                </a:solidFill>
              </a:rPr>
              <a:t>5.	add to queue all the neighbours of this node and 				change their status, STATUS=2.</a:t>
            </a:r>
          </a:p>
          <a:p>
            <a:pPr marL="18288" indent="0">
              <a:buNone/>
            </a:pPr>
            <a:r>
              <a:rPr lang="en-IN" dirty="0" smtClean="0">
                <a:solidFill>
                  <a:srgbClr val="FFFF00"/>
                </a:solidFill>
              </a:rPr>
              <a:t>End of step 3 loop</a:t>
            </a:r>
          </a:p>
          <a:p>
            <a:pPr marL="18288" indent="0">
              <a:buNone/>
            </a:pPr>
            <a:r>
              <a:rPr lang="en-IN" dirty="0" smtClean="0">
                <a:solidFill>
                  <a:srgbClr val="FFFF00"/>
                </a:solidFill>
              </a:rPr>
              <a:t>6.	</a:t>
            </a:r>
            <a:r>
              <a:rPr lang="en-IN" dirty="0">
                <a:solidFill>
                  <a:srgbClr val="FFFF00"/>
                </a:solidFill>
              </a:rPr>
              <a:t>E</a:t>
            </a:r>
            <a:r>
              <a:rPr lang="en-IN" dirty="0" smtClean="0">
                <a:solidFill>
                  <a:srgbClr val="FFFF00"/>
                </a:solidFill>
              </a:rPr>
              <a:t>xit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5920" y="5627427"/>
            <a:ext cx="7543800" cy="914400"/>
          </a:xfrm>
        </p:spPr>
        <p:txBody>
          <a:bodyPr/>
          <a:lstStyle/>
          <a:p>
            <a:r>
              <a:rPr lang="en-IN" sz="3600" dirty="0" smtClean="0"/>
              <a:t>BREADTH-FIRST SEARCH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8962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cs typeface="Times New Roman" charset="0"/>
              </a:rPr>
              <a:t>A data structure that consists of a set of nodes (</a:t>
            </a:r>
            <a:r>
              <a:rPr lang="en-US" sz="2400" i="1" dirty="0">
                <a:cs typeface="Times New Roman" charset="0"/>
              </a:rPr>
              <a:t>vertices</a:t>
            </a:r>
            <a:r>
              <a:rPr lang="en-US" sz="2400" dirty="0">
                <a:cs typeface="Times New Roman" charset="0"/>
              </a:rPr>
              <a:t>) and a set of edges that relate the nodes to each other</a:t>
            </a:r>
            <a:endParaRPr lang="en-US" sz="2400" dirty="0">
              <a:latin typeface="Courier New" charset="0"/>
              <a:cs typeface="Courier New" charset="0"/>
            </a:endParaRPr>
          </a:p>
          <a:p>
            <a:r>
              <a:rPr lang="en-US" sz="2400" dirty="0">
                <a:ea typeface="MS Mincho" charset="0"/>
                <a:cs typeface="MS Mincho" charset="0"/>
              </a:rPr>
              <a:t>The set of edges describes relationships among the vertices</a:t>
            </a:r>
            <a:r>
              <a:rPr lang="en-US" sz="2400" dirty="0"/>
              <a:t> </a:t>
            </a:r>
          </a:p>
          <a:p>
            <a:r>
              <a:rPr lang="en-US" dirty="0">
                <a:cs typeface="Times New Roman" charset="0"/>
              </a:rPr>
              <a:t>A graph </a:t>
            </a:r>
            <a:r>
              <a:rPr lang="en-US" i="1" dirty="0">
                <a:cs typeface="Times New Roman" charset="0"/>
              </a:rPr>
              <a:t>G</a:t>
            </a:r>
            <a:r>
              <a:rPr lang="en-US" dirty="0">
                <a:cs typeface="Times New Roman" charset="0"/>
              </a:rPr>
              <a:t> is defined as follows:</a:t>
            </a:r>
            <a:endParaRPr lang="en-US" dirty="0"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s-ES_tradnl" dirty="0">
                <a:cs typeface="Times New Roman" charset="0"/>
              </a:rPr>
              <a:t>				</a:t>
            </a:r>
            <a:r>
              <a:rPr lang="es-ES_tradnl" i="1" dirty="0">
                <a:cs typeface="Times New Roman" charset="0"/>
              </a:rPr>
              <a:t>G=(V,E)</a:t>
            </a:r>
            <a:endParaRPr lang="en-US" dirty="0"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dirty="0">
                <a:cs typeface="Times New Roman" charset="0"/>
              </a:rPr>
              <a:t>		</a:t>
            </a:r>
            <a:r>
              <a:rPr lang="en-US" i="1" dirty="0">
                <a:cs typeface="Times New Roman" charset="0"/>
              </a:rPr>
              <a:t>V(G):</a:t>
            </a:r>
            <a:r>
              <a:rPr lang="en-US" dirty="0">
                <a:cs typeface="Times New Roman" charset="0"/>
              </a:rPr>
              <a:t> a finite, nonempty set of vertices</a:t>
            </a:r>
            <a:endParaRPr lang="en-US" dirty="0"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dirty="0">
                <a:cs typeface="Times New Roman" charset="0"/>
              </a:rPr>
              <a:t>		</a:t>
            </a:r>
            <a:r>
              <a:rPr lang="en-US" i="1" dirty="0">
                <a:cs typeface="Times New Roman" charset="0"/>
              </a:rPr>
              <a:t>E(G):</a:t>
            </a:r>
            <a:r>
              <a:rPr lang="en-US" dirty="0">
                <a:cs typeface="Times New Roman" charset="0"/>
              </a:rPr>
              <a:t> a set of edges </a:t>
            </a:r>
            <a:r>
              <a:rPr lang="en-US" dirty="0" smtClean="0">
                <a:cs typeface="Times New Roman" charset="0"/>
              </a:rPr>
              <a:t>e (</a:t>
            </a:r>
            <a:r>
              <a:rPr lang="en-US" dirty="0">
                <a:cs typeface="Times New Roman" charset="0"/>
              </a:rPr>
              <a:t>pairs of vertices</a:t>
            </a:r>
            <a:r>
              <a:rPr lang="en-US" dirty="0" smtClean="0">
                <a:cs typeface="Times New Roman" charset="0"/>
              </a:rPr>
              <a:t>)</a:t>
            </a:r>
          </a:p>
          <a:p>
            <a:pPr>
              <a:buFontTx/>
              <a:buNone/>
            </a:pPr>
            <a:r>
              <a:rPr lang="en-US" dirty="0">
                <a:latin typeface="Courier New" charset="0"/>
                <a:cs typeface="Times New Roman" charset="0"/>
              </a:rPr>
              <a:t>	</a:t>
            </a:r>
            <a:r>
              <a:rPr lang="en-US" dirty="0" smtClean="0">
                <a:latin typeface="Courier New" charset="0"/>
                <a:cs typeface="Times New Roman" charset="0"/>
              </a:rPr>
              <a:t>	    </a:t>
            </a:r>
            <a:r>
              <a:rPr lang="en-US" dirty="0" smtClean="0">
                <a:cs typeface="Times New Roman" charset="0"/>
              </a:rPr>
              <a:t>denoted by e=[</a:t>
            </a:r>
            <a:r>
              <a:rPr lang="en-US" dirty="0" err="1" smtClean="0">
                <a:cs typeface="Times New Roman" charset="0"/>
              </a:rPr>
              <a:t>u,v</a:t>
            </a:r>
            <a:r>
              <a:rPr lang="en-US" dirty="0" smtClean="0">
                <a:cs typeface="Times New Roman" charset="0"/>
              </a:rPr>
              <a:t>]</a:t>
            </a:r>
            <a:endParaRPr lang="en-US" dirty="0">
              <a:cs typeface="Courier New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96888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Q</a:t>
            </a:r>
            <a:r>
              <a:rPr lang="en-IN" dirty="0" smtClean="0"/>
              <a:t>uestion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4978" y="5682018"/>
            <a:ext cx="7543800" cy="914400"/>
          </a:xfrm>
        </p:spPr>
        <p:txBody>
          <a:bodyPr/>
          <a:lstStyle/>
          <a:p>
            <a:r>
              <a:rPr lang="en-IN" sz="3600" dirty="0"/>
              <a:t>BREADTH-FIRST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1044922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9693" y="194482"/>
            <a:ext cx="7952096" cy="5510283"/>
          </a:xfrm>
        </p:spPr>
        <p:txBody>
          <a:bodyPr>
            <a:normAutofit fontScale="92500" lnSpcReduction="10000"/>
          </a:bodyPr>
          <a:lstStyle/>
          <a:p>
            <a:pPr marL="18288" indent="0">
              <a:buNone/>
            </a:pPr>
            <a:r>
              <a:rPr lang="en-IN" dirty="0"/>
              <a:t>In this algorithm, we first examine the start node say A. </a:t>
            </a:r>
            <a:r>
              <a:rPr lang="en-IN" dirty="0" smtClean="0"/>
              <a:t>Then we examine each node along the path that begins at A  i.e. we process a neighbour of A, </a:t>
            </a:r>
            <a:r>
              <a:rPr lang="en-IN" dirty="0"/>
              <a:t>then </a:t>
            </a:r>
            <a:r>
              <a:rPr lang="en-IN" dirty="0" smtClean="0"/>
              <a:t>process the neighbour </a:t>
            </a:r>
            <a:r>
              <a:rPr lang="en-IN" dirty="0"/>
              <a:t>of </a:t>
            </a:r>
            <a:r>
              <a:rPr lang="en-IN" dirty="0" smtClean="0"/>
              <a:t>neighbour </a:t>
            </a:r>
            <a:r>
              <a:rPr lang="en-IN" dirty="0"/>
              <a:t>of A and so on.</a:t>
            </a:r>
          </a:p>
          <a:p>
            <a:pPr marL="18288" indent="0">
              <a:buNone/>
            </a:pPr>
            <a:r>
              <a:rPr lang="en-IN" dirty="0" smtClean="0"/>
              <a:t>Once we reach a dead end e back track on this path and continue on a different path.</a:t>
            </a:r>
            <a:endParaRPr lang="en-IN" dirty="0"/>
          </a:p>
          <a:p>
            <a:pPr marL="18288" indent="0">
              <a:buNone/>
            </a:pPr>
            <a:r>
              <a:rPr lang="en-IN" dirty="0"/>
              <a:t>This algorithm </a:t>
            </a:r>
            <a:r>
              <a:rPr lang="en-IN" dirty="0" smtClean="0"/>
              <a:t>is very similar to </a:t>
            </a:r>
            <a:r>
              <a:rPr lang="en-IN" dirty="0" err="1" smtClean="0"/>
              <a:t>inorder</a:t>
            </a:r>
            <a:r>
              <a:rPr lang="en-IN" dirty="0" smtClean="0"/>
              <a:t> traversal of a binary tree..</a:t>
            </a:r>
            <a:endParaRPr lang="en-IN" dirty="0"/>
          </a:p>
          <a:p>
            <a:pPr marL="18288" indent="0">
              <a:buNone/>
            </a:pPr>
            <a:endParaRPr lang="en-IN" dirty="0"/>
          </a:p>
          <a:p>
            <a:pPr marL="18288" indent="0">
              <a:buNone/>
            </a:pPr>
            <a:r>
              <a:rPr lang="en-IN" dirty="0" smtClean="0">
                <a:solidFill>
                  <a:srgbClr val="FFFF00"/>
                </a:solidFill>
              </a:rPr>
              <a:t>DFS_ALGORITHM</a:t>
            </a:r>
            <a:endParaRPr lang="en-IN" dirty="0">
              <a:solidFill>
                <a:srgbClr val="FFFF00"/>
              </a:solidFill>
            </a:endParaRPr>
          </a:p>
          <a:p>
            <a:pPr marL="18288" indent="0">
              <a:buNone/>
            </a:pPr>
            <a:r>
              <a:rPr lang="en-IN" dirty="0">
                <a:solidFill>
                  <a:srgbClr val="FFFF00"/>
                </a:solidFill>
              </a:rPr>
              <a:t>1.	Initialise all nodes to ready state </a:t>
            </a:r>
            <a:r>
              <a:rPr lang="en-IN" dirty="0" err="1">
                <a:solidFill>
                  <a:srgbClr val="FFFF00"/>
                </a:solidFill>
              </a:rPr>
              <a:t>i.e</a:t>
            </a:r>
            <a:r>
              <a:rPr lang="en-IN" dirty="0">
                <a:solidFill>
                  <a:srgbClr val="FFFF00"/>
                </a:solidFill>
              </a:rPr>
              <a:t> STATUS=1.</a:t>
            </a:r>
          </a:p>
          <a:p>
            <a:pPr marL="18288" indent="0">
              <a:buNone/>
            </a:pPr>
            <a:r>
              <a:rPr lang="en-IN" dirty="0">
                <a:solidFill>
                  <a:srgbClr val="FFFF00"/>
                </a:solidFill>
              </a:rPr>
              <a:t>2.	Put starting node A </a:t>
            </a:r>
            <a:r>
              <a:rPr lang="en-IN" dirty="0" smtClean="0">
                <a:solidFill>
                  <a:srgbClr val="FFFF00"/>
                </a:solidFill>
              </a:rPr>
              <a:t>on Stack </a:t>
            </a:r>
            <a:r>
              <a:rPr lang="en-IN" dirty="0">
                <a:solidFill>
                  <a:srgbClr val="FFFF00"/>
                </a:solidFill>
              </a:rPr>
              <a:t>and change its STATUS to 	waiting state </a:t>
            </a:r>
            <a:r>
              <a:rPr lang="en-IN" dirty="0" smtClean="0">
                <a:solidFill>
                  <a:srgbClr val="FFFF00"/>
                </a:solidFill>
              </a:rPr>
              <a:t>i.e. </a:t>
            </a:r>
            <a:r>
              <a:rPr lang="en-IN" dirty="0">
                <a:solidFill>
                  <a:srgbClr val="FFFF00"/>
                </a:solidFill>
              </a:rPr>
              <a:t>STATUS=2</a:t>
            </a:r>
          </a:p>
          <a:p>
            <a:pPr marL="18288" indent="0">
              <a:buNone/>
            </a:pPr>
            <a:r>
              <a:rPr lang="en-IN" dirty="0">
                <a:solidFill>
                  <a:srgbClr val="FFFF00"/>
                </a:solidFill>
              </a:rPr>
              <a:t>3.	Repeat steps 4 and 5 until </a:t>
            </a:r>
            <a:r>
              <a:rPr lang="en-IN" dirty="0" smtClean="0">
                <a:solidFill>
                  <a:srgbClr val="FFFF00"/>
                </a:solidFill>
              </a:rPr>
              <a:t>Stack </a:t>
            </a:r>
            <a:r>
              <a:rPr lang="en-IN" dirty="0">
                <a:solidFill>
                  <a:srgbClr val="FFFF00"/>
                </a:solidFill>
              </a:rPr>
              <a:t>is empty</a:t>
            </a:r>
          </a:p>
          <a:p>
            <a:pPr marL="18288" indent="0">
              <a:buNone/>
            </a:pPr>
            <a:r>
              <a:rPr lang="en-IN" dirty="0">
                <a:solidFill>
                  <a:srgbClr val="FFFF00"/>
                </a:solidFill>
              </a:rPr>
              <a:t>	4.	</a:t>
            </a:r>
            <a:r>
              <a:rPr lang="en-IN" dirty="0" smtClean="0">
                <a:solidFill>
                  <a:srgbClr val="FFFF00"/>
                </a:solidFill>
              </a:rPr>
              <a:t>Pop </a:t>
            </a:r>
            <a:r>
              <a:rPr lang="en-IN" dirty="0">
                <a:solidFill>
                  <a:srgbClr val="FFFF00"/>
                </a:solidFill>
              </a:rPr>
              <a:t>the </a:t>
            </a:r>
            <a:r>
              <a:rPr lang="en-IN" dirty="0" smtClean="0">
                <a:solidFill>
                  <a:srgbClr val="FFFF00"/>
                </a:solidFill>
              </a:rPr>
              <a:t>top </a:t>
            </a:r>
            <a:r>
              <a:rPr lang="en-IN" dirty="0">
                <a:solidFill>
                  <a:srgbClr val="FFFF00"/>
                </a:solidFill>
              </a:rPr>
              <a:t>node of </a:t>
            </a:r>
            <a:r>
              <a:rPr lang="en-IN" dirty="0" smtClean="0">
                <a:solidFill>
                  <a:srgbClr val="FFFF00"/>
                </a:solidFill>
              </a:rPr>
              <a:t>Stack </a:t>
            </a:r>
            <a:r>
              <a:rPr lang="en-IN" dirty="0">
                <a:solidFill>
                  <a:srgbClr val="FFFF00"/>
                </a:solidFill>
              </a:rPr>
              <a:t>and process it and 			change its STATUS=3.</a:t>
            </a:r>
          </a:p>
          <a:p>
            <a:pPr marL="18288" indent="0">
              <a:buNone/>
            </a:pPr>
            <a:r>
              <a:rPr lang="en-IN" dirty="0">
                <a:solidFill>
                  <a:srgbClr val="FFFF00"/>
                </a:solidFill>
              </a:rPr>
              <a:t>	5.	</a:t>
            </a:r>
            <a:r>
              <a:rPr lang="en-IN" dirty="0" smtClean="0">
                <a:solidFill>
                  <a:srgbClr val="FFFF00"/>
                </a:solidFill>
              </a:rPr>
              <a:t>Push </a:t>
            </a:r>
            <a:r>
              <a:rPr lang="en-IN" dirty="0">
                <a:solidFill>
                  <a:srgbClr val="FFFF00"/>
                </a:solidFill>
              </a:rPr>
              <a:t>to </a:t>
            </a:r>
            <a:r>
              <a:rPr lang="en-IN" dirty="0" smtClean="0">
                <a:solidFill>
                  <a:srgbClr val="FFFF00"/>
                </a:solidFill>
              </a:rPr>
              <a:t>Stack </a:t>
            </a:r>
            <a:r>
              <a:rPr lang="en-IN" dirty="0">
                <a:solidFill>
                  <a:srgbClr val="FFFF00"/>
                </a:solidFill>
              </a:rPr>
              <a:t>all the neighbours of this node and 			change their status, STATUS=2.</a:t>
            </a:r>
          </a:p>
          <a:p>
            <a:pPr marL="18288" indent="0">
              <a:buNone/>
            </a:pPr>
            <a:r>
              <a:rPr lang="en-IN" dirty="0">
                <a:solidFill>
                  <a:srgbClr val="FFFF00"/>
                </a:solidFill>
              </a:rPr>
              <a:t>End of step 3 loop</a:t>
            </a:r>
          </a:p>
          <a:p>
            <a:pPr marL="18288" indent="0">
              <a:buNone/>
            </a:pPr>
            <a:r>
              <a:rPr lang="en-IN" dirty="0">
                <a:solidFill>
                  <a:srgbClr val="FFFF00"/>
                </a:solidFill>
              </a:rPr>
              <a:t>6.	Exit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9693" y="5600132"/>
            <a:ext cx="7543800" cy="914400"/>
          </a:xfrm>
        </p:spPr>
        <p:txBody>
          <a:bodyPr/>
          <a:lstStyle/>
          <a:p>
            <a:r>
              <a:rPr lang="en-IN" sz="3600" dirty="0" smtClean="0"/>
              <a:t>DEPTH-FIRST </a:t>
            </a:r>
            <a:r>
              <a:rPr lang="en-IN" sz="3600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808934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Question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0637" y="5572835"/>
            <a:ext cx="7543800" cy="914400"/>
          </a:xfrm>
        </p:spPr>
        <p:txBody>
          <a:bodyPr/>
          <a:lstStyle/>
          <a:p>
            <a:r>
              <a:rPr lang="en-IN" sz="3600" dirty="0"/>
              <a:t>BREADTH-FIRST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2196763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5965" y="792461"/>
            <a:ext cx="9144000" cy="5474387"/>
          </a:xfrm>
        </p:spPr>
        <p:txBody>
          <a:bodyPr/>
          <a:lstStyle/>
          <a:p>
            <a:r>
              <a:rPr lang="en-US" dirty="0" smtClean="0"/>
              <a:t>This algorithm finds the length of shortest path between two vertices.</a:t>
            </a:r>
          </a:p>
          <a:p>
            <a:r>
              <a:rPr lang="en-US" dirty="0" smtClean="0"/>
              <a:t>Consider a weighted graph G=(V,E)</a:t>
            </a:r>
          </a:p>
          <a:p>
            <a:r>
              <a:rPr lang="en-US" dirty="0" smtClean="0"/>
              <a:t>There are three things associated with every vertex of a graph:</a:t>
            </a:r>
          </a:p>
          <a:p>
            <a:pPr lvl="1"/>
            <a:r>
              <a:rPr lang="en-US" dirty="0" smtClean="0"/>
              <a:t>Parent of a vertex; P(V)</a:t>
            </a:r>
          </a:p>
          <a:p>
            <a:pPr lvl="1"/>
            <a:r>
              <a:rPr lang="en-US" dirty="0" smtClean="0"/>
              <a:t>Distance of the vertex; d(V)= W(U,V)+ d(U)</a:t>
            </a:r>
          </a:p>
          <a:p>
            <a:pPr lvl="2"/>
            <a:r>
              <a:rPr lang="en-US" dirty="0" smtClean="0"/>
              <a:t>Where U and V are two vertices </a:t>
            </a:r>
          </a:p>
          <a:p>
            <a:pPr lvl="2"/>
            <a:r>
              <a:rPr lang="en-US" dirty="0" smtClean="0"/>
              <a:t>W denotes the weight on the edge connecting these two vertices.</a:t>
            </a:r>
          </a:p>
          <a:p>
            <a:pPr lvl="1"/>
            <a:r>
              <a:rPr lang="en-US" dirty="0" smtClean="0"/>
              <a:t>Color of the vertex, C(V) which can be:</a:t>
            </a:r>
          </a:p>
          <a:p>
            <a:pPr lvl="2"/>
            <a:r>
              <a:rPr lang="en-US" dirty="0" smtClean="0"/>
              <a:t>White: C(V)=‘W’ ; when the vertex is not traversed.</a:t>
            </a:r>
          </a:p>
          <a:p>
            <a:pPr lvl="2"/>
            <a:r>
              <a:rPr lang="en-US" dirty="0" smtClean="0"/>
              <a:t>Grey: C(V)=‘G’ ; when vertex is being processed.</a:t>
            </a:r>
          </a:p>
          <a:p>
            <a:pPr lvl="2"/>
            <a:r>
              <a:rPr lang="en-US" dirty="0" smtClean="0"/>
              <a:t>Black: C(V)=‘B’ ; when all adjacent vertices are found.</a:t>
            </a:r>
          </a:p>
          <a:p>
            <a:pPr marL="749808" lvl="2" indent="0">
              <a:buNone/>
            </a:pPr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749808" lvl="2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8292" y="5666210"/>
            <a:ext cx="7543800" cy="914400"/>
          </a:xfrm>
        </p:spPr>
        <p:txBody>
          <a:bodyPr/>
          <a:lstStyle/>
          <a:p>
            <a:r>
              <a:rPr lang="en-US" sz="3200" dirty="0" smtClean="0"/>
              <a:t>SHORTEST PATH ALGORITHM-DIJKSTRA’S ALGORITHM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32408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783" y="136646"/>
            <a:ext cx="8942326" cy="6144312"/>
          </a:xfrm>
        </p:spPr>
        <p:txBody>
          <a:bodyPr>
            <a:normAutofit fontScale="70000" lnSpcReduction="20000"/>
          </a:bodyPr>
          <a:lstStyle/>
          <a:p>
            <a:pPr marL="18288" indent="0">
              <a:buNone/>
            </a:pPr>
            <a:r>
              <a:rPr lang="en-US" dirty="0" smtClean="0"/>
              <a:t>DIJKSTRA(G,S)					</a:t>
            </a:r>
            <a:r>
              <a:rPr lang="en-US" sz="2600" b="1" u="sng" dirty="0" smtClean="0"/>
              <a:t>Ref: CORMEN</a:t>
            </a:r>
          </a:p>
          <a:p>
            <a:pPr marL="18288" indent="0">
              <a:buNone/>
            </a:pPr>
            <a:r>
              <a:rPr lang="en-US" dirty="0" smtClean="0"/>
              <a:t>{</a:t>
            </a:r>
          </a:p>
          <a:p>
            <a:pPr marL="18288" indent="0">
              <a:buNone/>
            </a:pPr>
            <a:r>
              <a:rPr lang="en-US" dirty="0" smtClean="0"/>
              <a:t>For all v belonging to V</a:t>
            </a:r>
          </a:p>
          <a:p>
            <a:pPr marL="18288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18288" indent="0">
              <a:buNone/>
            </a:pPr>
            <a:r>
              <a:rPr lang="en-US" dirty="0"/>
              <a:t>	</a:t>
            </a:r>
            <a:r>
              <a:rPr lang="en-US" dirty="0" smtClean="0"/>
              <a:t>C(v)=‘W’</a:t>
            </a:r>
          </a:p>
          <a:p>
            <a:pPr marL="18288" indent="0">
              <a:buNone/>
            </a:pPr>
            <a:r>
              <a:rPr lang="en-US" dirty="0"/>
              <a:t>	</a:t>
            </a:r>
            <a:r>
              <a:rPr lang="en-US" dirty="0" smtClean="0"/>
              <a:t>P(v)=nil</a:t>
            </a:r>
          </a:p>
          <a:p>
            <a:pPr marL="18288" indent="0">
              <a:buNone/>
            </a:pPr>
            <a:r>
              <a:rPr lang="en-US" dirty="0"/>
              <a:t>	</a:t>
            </a:r>
            <a:r>
              <a:rPr lang="en-US" dirty="0" smtClean="0"/>
              <a:t>d(v)=∞</a:t>
            </a:r>
          </a:p>
          <a:p>
            <a:pPr marL="18288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18288" indent="0">
              <a:buNone/>
            </a:pPr>
            <a:r>
              <a:rPr lang="en-US" dirty="0"/>
              <a:t>d</a:t>
            </a:r>
            <a:r>
              <a:rPr lang="en-US" dirty="0" smtClean="0"/>
              <a:t>(S)=0</a:t>
            </a:r>
          </a:p>
          <a:p>
            <a:pPr marL="18288" indent="0">
              <a:buNone/>
            </a:pPr>
            <a:r>
              <a:rPr lang="en-US" dirty="0" smtClean="0"/>
              <a:t>Maintain a Queue Q and insert all the vertices in this queue</a:t>
            </a:r>
          </a:p>
          <a:p>
            <a:pPr marL="18288" indent="0">
              <a:buNone/>
            </a:pPr>
            <a:r>
              <a:rPr lang="en-US" dirty="0" smtClean="0"/>
              <a:t>While(Q not empty)</a:t>
            </a:r>
          </a:p>
          <a:p>
            <a:pPr marL="18288" indent="0">
              <a:buNone/>
            </a:pPr>
            <a:r>
              <a:rPr lang="en-US" dirty="0" smtClean="0"/>
              <a:t>{</a:t>
            </a:r>
          </a:p>
          <a:p>
            <a:pPr marL="18288" indent="0">
              <a:buNone/>
            </a:pPr>
            <a:r>
              <a:rPr lang="en-US" dirty="0" smtClean="0"/>
              <a:t>u=</a:t>
            </a:r>
            <a:r>
              <a:rPr lang="en-US" dirty="0" err="1" smtClean="0"/>
              <a:t>extractmin</a:t>
            </a:r>
            <a:r>
              <a:rPr lang="en-US" dirty="0" smtClean="0"/>
              <a:t>(Q);</a:t>
            </a:r>
          </a:p>
          <a:p>
            <a:pPr marL="18288" indent="0">
              <a:buNone/>
            </a:pPr>
            <a:r>
              <a:rPr lang="en-US" dirty="0" smtClean="0"/>
              <a:t>C(u)=‘G’</a:t>
            </a:r>
          </a:p>
          <a:p>
            <a:pPr marL="18288" indent="0">
              <a:buNone/>
            </a:pPr>
            <a:r>
              <a:rPr lang="en-US" dirty="0"/>
              <a:t>	</a:t>
            </a:r>
            <a:r>
              <a:rPr lang="en-US" dirty="0" smtClean="0"/>
              <a:t>for all (v that are adjacent to u)</a:t>
            </a:r>
          </a:p>
          <a:p>
            <a:pPr marL="18288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18288" indent="0">
              <a:buNone/>
            </a:pPr>
            <a:r>
              <a:rPr lang="en-US" dirty="0" smtClean="0"/>
              <a:t>If (C(v)==‘W’)</a:t>
            </a:r>
          </a:p>
          <a:p>
            <a:pPr marL="18288" indent="0">
              <a:buNone/>
            </a:pPr>
            <a:r>
              <a:rPr lang="en-US" dirty="0" smtClean="0"/>
              <a:t>{</a:t>
            </a:r>
          </a:p>
          <a:p>
            <a:pPr marL="18288" indent="0">
              <a:buNone/>
            </a:pPr>
            <a:r>
              <a:rPr lang="en-US" dirty="0" smtClean="0"/>
              <a:t>If (d(v)&gt;W(</a:t>
            </a:r>
            <a:r>
              <a:rPr lang="en-US" dirty="0" err="1" smtClean="0"/>
              <a:t>u,v</a:t>
            </a:r>
            <a:r>
              <a:rPr lang="en-US" dirty="0" smtClean="0"/>
              <a:t>)+d(u))</a:t>
            </a:r>
          </a:p>
          <a:p>
            <a:pPr marL="18288" indent="0">
              <a:buNone/>
            </a:pPr>
            <a:r>
              <a:rPr lang="en-US" dirty="0" smtClean="0"/>
              <a:t>{</a:t>
            </a:r>
          </a:p>
          <a:p>
            <a:pPr marL="18288" indent="0">
              <a:buNone/>
            </a:pPr>
            <a:r>
              <a:rPr lang="en-US" dirty="0" smtClean="0"/>
              <a:t>	</a:t>
            </a:r>
            <a:r>
              <a:rPr lang="en-US" dirty="0"/>
              <a:t>d(v</a:t>
            </a:r>
            <a:r>
              <a:rPr lang="en-US" dirty="0" smtClean="0"/>
              <a:t>)=W</a:t>
            </a:r>
            <a:r>
              <a:rPr lang="en-US" dirty="0"/>
              <a:t>(</a:t>
            </a:r>
            <a:r>
              <a:rPr lang="en-US" dirty="0" err="1"/>
              <a:t>u,v</a:t>
            </a:r>
            <a:r>
              <a:rPr lang="en-US" dirty="0"/>
              <a:t>)+d(u</a:t>
            </a:r>
            <a:r>
              <a:rPr lang="en-US" dirty="0" smtClean="0"/>
              <a:t>)</a:t>
            </a:r>
          </a:p>
          <a:p>
            <a:pPr marL="18288" indent="0">
              <a:buNone/>
            </a:pPr>
            <a:r>
              <a:rPr lang="en-US" dirty="0"/>
              <a:t>	</a:t>
            </a:r>
            <a:r>
              <a:rPr lang="en-US" dirty="0" smtClean="0"/>
              <a:t>P(v)=u</a:t>
            </a:r>
          </a:p>
          <a:p>
            <a:pPr marL="18288" indent="0">
              <a:buNone/>
            </a:pPr>
            <a:r>
              <a:rPr lang="en-US" dirty="0" smtClean="0"/>
              <a:t>}}}</a:t>
            </a:r>
          </a:p>
          <a:p>
            <a:pPr marL="18288" indent="0">
              <a:buNone/>
            </a:pPr>
            <a:r>
              <a:rPr lang="en-US" dirty="0" smtClean="0"/>
              <a:t>C(u)=‘B’</a:t>
            </a:r>
          </a:p>
          <a:p>
            <a:pPr marL="18288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7971" y="5915141"/>
            <a:ext cx="7543800" cy="914400"/>
          </a:xfrm>
        </p:spPr>
        <p:txBody>
          <a:bodyPr/>
          <a:lstStyle/>
          <a:p>
            <a:r>
              <a:rPr lang="en-US" sz="2800" dirty="0"/>
              <a:t>SHORTEST PATH ALGORITHM-DIJKSTRA’S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3220818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TABLE: it is a data structure that is used to store information in tabular format.</a:t>
            </a:r>
          </a:p>
          <a:p>
            <a:endParaRPr lang="en-IN" dirty="0"/>
          </a:p>
          <a:p>
            <a:r>
              <a:rPr lang="en-IN" dirty="0" smtClean="0"/>
              <a:t>Two types of tables that we will be discussing are:</a:t>
            </a:r>
          </a:p>
          <a:p>
            <a:pPr lvl="1"/>
            <a:r>
              <a:rPr lang="en-IN" dirty="0" smtClean="0"/>
              <a:t>Direct address tables</a:t>
            </a:r>
          </a:p>
          <a:p>
            <a:pPr lvl="1"/>
            <a:r>
              <a:rPr lang="en-IN" dirty="0" smtClean="0"/>
              <a:t>Hash tables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6290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10018" y="249073"/>
            <a:ext cx="6096000" cy="3657599"/>
          </a:xfrm>
        </p:spPr>
        <p:txBody>
          <a:bodyPr/>
          <a:lstStyle/>
          <a:p>
            <a:r>
              <a:rPr lang="en-IN" dirty="0" smtClean="0"/>
              <a:t>Consider a set of keys U={0,1,2,---------m-1}</a:t>
            </a:r>
          </a:p>
          <a:p>
            <a:r>
              <a:rPr lang="en-IN" dirty="0" smtClean="0"/>
              <a:t>Consider a table T such that T[0,1,2--------m-1] and each position in Array T corresponds to a key in U.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1828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DIRECT ADDRESS TABLES</a:t>
            </a:r>
            <a:endParaRPr lang="en-IN" sz="4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042940"/>
              </p:ext>
            </p:extLst>
          </p:nvPr>
        </p:nvGraphicFramePr>
        <p:xfrm>
          <a:off x="5550089" y="1738194"/>
          <a:ext cx="3246992" cy="32004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246992"/>
              </a:tblGrid>
              <a:tr h="35968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5968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20823">
                <a:tc>
                  <a:txBody>
                    <a:bodyPr/>
                    <a:lstStyle/>
                    <a:p>
                      <a:r>
                        <a:rPr lang="en-IN" dirty="0" smtClean="0"/>
                        <a:t>Slot containing element having key 2</a:t>
                      </a:r>
                      <a:endParaRPr lang="en-IN" dirty="0"/>
                    </a:p>
                  </a:txBody>
                  <a:tcPr/>
                </a:tc>
              </a:tr>
              <a:tr h="35968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5968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5968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5968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5968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982639" y="1828611"/>
            <a:ext cx="3289111" cy="257032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697437" y="1834382"/>
            <a:ext cx="5629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00623" y="2288170"/>
            <a:ext cx="5309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92275" y="2668306"/>
            <a:ext cx="5309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73702" y="3129971"/>
            <a:ext cx="13724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m-1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" name="Straight Arrow Connector 11"/>
          <p:cNvCxnSpPr>
            <a:stCxn id="7" idx="3"/>
          </p:cNvCxnSpPr>
          <p:nvPr/>
        </p:nvCxnSpPr>
        <p:spPr>
          <a:xfrm flipV="1">
            <a:off x="2260412" y="1951630"/>
            <a:ext cx="3213014" cy="344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370997" y="2307083"/>
            <a:ext cx="2179092" cy="35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260412" y="2715173"/>
            <a:ext cx="3289677" cy="41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</p:cNvCxnSpPr>
          <p:nvPr/>
        </p:nvCxnSpPr>
        <p:spPr>
          <a:xfrm>
            <a:off x="3946194" y="3591636"/>
            <a:ext cx="1527232" cy="947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64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87356" y="-226881"/>
            <a:ext cx="6096000" cy="3657599"/>
          </a:xfrm>
        </p:spPr>
        <p:txBody>
          <a:bodyPr/>
          <a:lstStyle/>
          <a:p>
            <a:r>
              <a:rPr lang="en-IN" dirty="0" smtClean="0"/>
              <a:t>Effective data structure for implementing dictionaries.</a:t>
            </a:r>
          </a:p>
          <a:p>
            <a:r>
              <a:rPr lang="en-IN" dirty="0" smtClean="0"/>
              <a:t>Elements having key K is stored in slot  h(k).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334000"/>
            <a:ext cx="7543800" cy="914400"/>
          </a:xfrm>
        </p:spPr>
        <p:txBody>
          <a:bodyPr/>
          <a:lstStyle/>
          <a:p>
            <a:r>
              <a:rPr lang="en-IN" dirty="0" smtClean="0"/>
              <a:t>HASH TABLE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187356" y="2658818"/>
            <a:ext cx="3289111" cy="257032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902154" y="2664589"/>
            <a:ext cx="5629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5340" y="3118377"/>
            <a:ext cx="5309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96992" y="3498513"/>
            <a:ext cx="5309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78419" y="3960178"/>
            <a:ext cx="13724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m-1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>
            <a:stCxn id="5" idx="3"/>
          </p:cNvCxnSpPr>
          <p:nvPr/>
        </p:nvCxnSpPr>
        <p:spPr>
          <a:xfrm flipV="1">
            <a:off x="2465129" y="2781837"/>
            <a:ext cx="3213014" cy="344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75714" y="3137290"/>
            <a:ext cx="2179092" cy="35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465129" y="3545380"/>
            <a:ext cx="3289677" cy="41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</p:cNvCxnSpPr>
          <p:nvPr/>
        </p:nvCxnSpPr>
        <p:spPr>
          <a:xfrm>
            <a:off x="4150911" y="4421843"/>
            <a:ext cx="1527232" cy="947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302629"/>
              </p:ext>
            </p:extLst>
          </p:nvPr>
        </p:nvGraphicFramePr>
        <p:xfrm>
          <a:off x="5754806" y="2359978"/>
          <a:ext cx="3246992" cy="32004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246992"/>
              </a:tblGrid>
              <a:tr h="35968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5968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20823">
                <a:tc>
                  <a:txBody>
                    <a:bodyPr/>
                    <a:lstStyle/>
                    <a:p>
                      <a:r>
                        <a:rPr lang="en-IN" dirty="0" smtClean="0"/>
                        <a:t>Slot containing element having key h(2)</a:t>
                      </a:r>
                      <a:endParaRPr lang="en-IN" dirty="0"/>
                    </a:p>
                  </a:txBody>
                  <a:tcPr/>
                </a:tc>
              </a:tr>
              <a:tr h="35968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5968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5968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5968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5968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27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82973" y="249072"/>
            <a:ext cx="6096000" cy="3657599"/>
          </a:xfrm>
        </p:spPr>
        <p:txBody>
          <a:bodyPr/>
          <a:lstStyle/>
          <a:p>
            <a:r>
              <a:rPr lang="en-IN" dirty="0" smtClean="0"/>
              <a:t>Sometimes elements hash to the same slot. This causes collision.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1828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5334000"/>
            <a:ext cx="7543800" cy="914400"/>
          </a:xfrm>
        </p:spPr>
        <p:txBody>
          <a:bodyPr/>
          <a:lstStyle/>
          <a:p>
            <a:r>
              <a:rPr lang="en-IN" dirty="0" smtClean="0"/>
              <a:t>COLLISION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91070" y="1580645"/>
            <a:ext cx="3289111" cy="257032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905868" y="1586416"/>
            <a:ext cx="5629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09054" y="2040204"/>
            <a:ext cx="5309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0706" y="2420340"/>
            <a:ext cx="5309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82133" y="2882005"/>
            <a:ext cx="13724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m-1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>
            <a:stCxn id="5" idx="3"/>
          </p:cNvCxnSpPr>
          <p:nvPr/>
        </p:nvCxnSpPr>
        <p:spPr>
          <a:xfrm flipV="1">
            <a:off x="1468843" y="1703664"/>
            <a:ext cx="3213014" cy="344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579428" y="2059117"/>
            <a:ext cx="2179092" cy="35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468843" y="2467207"/>
            <a:ext cx="3289677" cy="41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</p:cNvCxnSpPr>
          <p:nvPr/>
        </p:nvCxnSpPr>
        <p:spPr>
          <a:xfrm>
            <a:off x="3154625" y="3343670"/>
            <a:ext cx="1527232" cy="947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567618"/>
              </p:ext>
            </p:extLst>
          </p:nvPr>
        </p:nvGraphicFramePr>
        <p:xfrm>
          <a:off x="4758521" y="1431933"/>
          <a:ext cx="1887940" cy="3474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887940"/>
              </a:tblGrid>
              <a:tr h="35968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5968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20823">
                <a:tc>
                  <a:txBody>
                    <a:bodyPr/>
                    <a:lstStyle/>
                    <a:p>
                      <a:r>
                        <a:rPr lang="en-IN" dirty="0" smtClean="0"/>
                        <a:t>Slot containing element having key h(2)</a:t>
                      </a:r>
                      <a:endParaRPr lang="en-IN" dirty="0"/>
                    </a:p>
                  </a:txBody>
                  <a:tcPr/>
                </a:tc>
              </a:tr>
              <a:tr h="35968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5968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5968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5968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5968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330897"/>
              </p:ext>
            </p:extLst>
          </p:nvPr>
        </p:nvGraphicFramePr>
        <p:xfrm>
          <a:off x="7260609" y="2135506"/>
          <a:ext cx="1760561" cy="9144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760561"/>
              </a:tblGrid>
              <a:tr h="868972">
                <a:tc>
                  <a:txBody>
                    <a:bodyPr/>
                    <a:lstStyle/>
                    <a:p>
                      <a:r>
                        <a:rPr lang="en-IN" dirty="0" smtClean="0"/>
                        <a:t>Other element having</a:t>
                      </a:r>
                      <a:r>
                        <a:rPr lang="en-IN" baseline="0" dirty="0" smtClean="0"/>
                        <a:t> key h(2)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6646461" y="2509746"/>
            <a:ext cx="518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05767" y="3343670"/>
            <a:ext cx="2234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Solution: put the </a:t>
            </a:r>
          </a:p>
          <a:p>
            <a:r>
              <a:rPr lang="en-IN" dirty="0" smtClean="0"/>
              <a:t>elements in a linked</a:t>
            </a:r>
          </a:p>
          <a:p>
            <a:r>
              <a:rPr lang="en-IN" dirty="0" smtClean="0"/>
              <a:t>List.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68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82973" y="208130"/>
            <a:ext cx="7392537" cy="4190999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en-IN" sz="4400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SORTING ALGORITHMS</a:t>
            </a:r>
            <a:endParaRPr lang="en-IN" sz="4400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UNIT-6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186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27986" y="113962"/>
            <a:ext cx="6332690" cy="5440172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solidFill>
                  <a:srgbClr val="FFFF00"/>
                </a:solidFill>
                <a:cs typeface="Times New Roman" charset="0"/>
              </a:rPr>
              <a:t>Adjacent nodes</a:t>
            </a:r>
            <a:r>
              <a:rPr lang="en-US" sz="1600" dirty="0">
                <a:cs typeface="Times New Roman" charset="0"/>
              </a:rPr>
              <a:t>: two nodes are adjacent if they are connected by an edge</a:t>
            </a:r>
            <a:endParaRPr lang="en-US" sz="1600" dirty="0">
              <a:cs typeface="Courier New" charset="0"/>
            </a:endParaRPr>
          </a:p>
          <a:p>
            <a:endParaRPr lang="en-US" sz="1600" dirty="0">
              <a:cs typeface="Times New Roman" charset="0"/>
            </a:endParaRPr>
          </a:p>
          <a:p>
            <a:endParaRPr lang="en-US" sz="1600" dirty="0" smtClean="0">
              <a:cs typeface="Times New Roman" charset="0"/>
            </a:endParaRPr>
          </a:p>
          <a:p>
            <a:endParaRPr lang="en-US" sz="1600" dirty="0">
              <a:cs typeface="Times New Roman" charset="0"/>
            </a:endParaRPr>
          </a:p>
          <a:p>
            <a:endParaRPr lang="en-US" sz="1600" dirty="0" smtClean="0">
              <a:cs typeface="Times New Roman" charset="0"/>
            </a:endParaRPr>
          </a:p>
          <a:p>
            <a:endParaRPr lang="en-US" sz="1600" dirty="0" smtClean="0">
              <a:cs typeface="Times New Roman" charset="0"/>
            </a:endParaRPr>
          </a:p>
          <a:p>
            <a:endParaRPr lang="en-US" sz="1600" dirty="0">
              <a:cs typeface="Times New Roman" charset="0"/>
            </a:endParaRPr>
          </a:p>
          <a:p>
            <a:r>
              <a:rPr lang="en-US" sz="1600" dirty="0" smtClean="0">
                <a:solidFill>
                  <a:srgbClr val="FFFF00"/>
                </a:solidFill>
                <a:cs typeface="Times New Roman" charset="0"/>
              </a:rPr>
              <a:t>Path</a:t>
            </a:r>
            <a:r>
              <a:rPr lang="en-US" sz="1600" dirty="0">
                <a:cs typeface="Times New Roman" charset="0"/>
              </a:rPr>
              <a:t>: a sequence of vertices that connect two nodes in a </a:t>
            </a:r>
            <a:r>
              <a:rPr lang="en-US" sz="1600" dirty="0" smtClean="0">
                <a:cs typeface="Times New Roman" charset="0"/>
              </a:rPr>
              <a:t>graph</a:t>
            </a:r>
          </a:p>
          <a:p>
            <a:pPr marL="274320" lvl="1">
              <a:buFont typeface="Wingdings" pitchFamily="2" charset="2"/>
              <a:buChar char=""/>
            </a:pPr>
            <a:r>
              <a:rPr lang="en-US" altLang="zh-TW" sz="1600" dirty="0">
                <a:solidFill>
                  <a:srgbClr val="FFFF00"/>
                </a:solidFill>
              </a:rPr>
              <a:t>The</a:t>
            </a:r>
            <a:r>
              <a:rPr lang="en-US" altLang="zh-TW" sz="1600" dirty="0">
                <a:solidFill>
                  <a:srgbClr val="FFFF00"/>
                </a:solidFill>
                <a:effectLst/>
              </a:rPr>
              <a:t> length of a path </a:t>
            </a:r>
            <a:r>
              <a:rPr lang="en-US" altLang="zh-TW" sz="1600" dirty="0"/>
              <a:t>is the number of edges on </a:t>
            </a:r>
            <a:r>
              <a:rPr lang="en-US" altLang="zh-TW" sz="1600" dirty="0" smtClean="0"/>
              <a:t>it.</a:t>
            </a:r>
          </a:p>
          <a:p>
            <a:pPr marL="274320" lvl="1">
              <a:buFont typeface="Wingdings" pitchFamily="2" charset="2"/>
              <a:buChar char=""/>
            </a:pPr>
            <a:endParaRPr lang="en-US" altLang="zh-TW" sz="1600" dirty="0"/>
          </a:p>
          <a:p>
            <a:pPr marL="274320" lvl="1">
              <a:buFont typeface="Wingdings" pitchFamily="2" charset="2"/>
              <a:buChar char=""/>
            </a:pPr>
            <a:endParaRPr lang="en-US" altLang="zh-TW" sz="1600" dirty="0" smtClean="0"/>
          </a:p>
          <a:p>
            <a:pPr marL="274320" lvl="1">
              <a:buFont typeface="Wingdings" pitchFamily="2" charset="2"/>
              <a:buChar char=""/>
            </a:pPr>
            <a:endParaRPr lang="en-US" altLang="zh-TW" sz="1600" dirty="0"/>
          </a:p>
          <a:p>
            <a:pPr marL="18288" lvl="1" indent="0">
              <a:buNone/>
            </a:pPr>
            <a:endParaRPr lang="en-US" altLang="zh-TW" sz="1600" dirty="0" smtClean="0"/>
          </a:p>
          <a:p>
            <a:pPr marL="274320" lvl="1">
              <a:buFont typeface="Wingdings" pitchFamily="2" charset="2"/>
              <a:buChar char=""/>
            </a:pPr>
            <a:r>
              <a:rPr lang="en-US" altLang="zh-TW" sz="1600" b="1" dirty="0" smtClean="0">
                <a:solidFill>
                  <a:srgbClr val="FFFF00"/>
                </a:solidFill>
                <a:effectLst/>
              </a:rPr>
              <a:t>simple </a:t>
            </a:r>
            <a:r>
              <a:rPr lang="en-US" altLang="zh-TW" sz="1600" b="1" dirty="0">
                <a:solidFill>
                  <a:srgbClr val="FFFF00"/>
                </a:solidFill>
                <a:effectLst/>
              </a:rPr>
              <a:t>path (simple directed path)</a:t>
            </a:r>
            <a:r>
              <a:rPr lang="en-US" altLang="zh-TW" sz="1600" dirty="0"/>
              <a:t>: a path in which all vertices, except possibly the first and the last, are </a:t>
            </a:r>
            <a:r>
              <a:rPr lang="en-US" altLang="zh-TW" sz="1600" dirty="0" smtClean="0"/>
              <a:t>distinct.</a:t>
            </a:r>
          </a:p>
          <a:p>
            <a:pPr marL="274320" lvl="1">
              <a:buFont typeface="Wingdings" pitchFamily="2" charset="2"/>
              <a:buChar char=""/>
            </a:pPr>
            <a:r>
              <a:rPr lang="en-US" altLang="zh-TW" sz="1600" dirty="0" smtClean="0">
                <a:solidFill>
                  <a:srgbClr val="FFFF00"/>
                </a:solidFill>
              </a:rPr>
              <a:t>A</a:t>
            </a:r>
            <a:r>
              <a:rPr lang="en-US" altLang="zh-TW" sz="1600" dirty="0" smtClean="0">
                <a:solidFill>
                  <a:srgbClr val="FFFF00"/>
                </a:solidFill>
                <a:effectLst/>
              </a:rPr>
              <a:t> cycle </a:t>
            </a:r>
            <a:r>
              <a:rPr lang="en-US" altLang="zh-TW" sz="1600" dirty="0" smtClean="0"/>
              <a:t>is a simple path in which the first and the last vertices are the same.</a:t>
            </a:r>
            <a:endParaRPr lang="en-US" sz="1600" dirty="0" smtClean="0">
              <a:cs typeface="Courier New" charset="0"/>
            </a:endParaRPr>
          </a:p>
          <a:p>
            <a:r>
              <a:rPr lang="en-US" sz="1600" b="1" dirty="0" smtClean="0">
                <a:solidFill>
                  <a:srgbClr val="FFFF00"/>
                </a:solidFill>
              </a:rPr>
              <a:t>Simple </a:t>
            </a:r>
            <a:r>
              <a:rPr lang="en-US" sz="1600" b="1" dirty="0">
                <a:solidFill>
                  <a:srgbClr val="FFFF00"/>
                </a:solidFill>
              </a:rPr>
              <a:t>cycle</a:t>
            </a:r>
            <a:r>
              <a:rPr lang="en-US" sz="1600" dirty="0">
                <a:solidFill>
                  <a:srgbClr val="FFFF00"/>
                </a:solidFill>
              </a:rPr>
              <a:t>: </a:t>
            </a:r>
            <a:r>
              <a:rPr lang="en-US" sz="1600" dirty="0"/>
              <a:t>cycle that does not pass through other vertices more than </a:t>
            </a:r>
            <a:r>
              <a:rPr lang="en-US" sz="1600" dirty="0" smtClean="0"/>
              <a:t>once</a:t>
            </a:r>
          </a:p>
          <a:p>
            <a:r>
              <a:rPr lang="en-US" sz="1600" b="1" dirty="0" smtClean="0">
                <a:solidFill>
                  <a:srgbClr val="FFFF00"/>
                </a:solidFill>
              </a:rPr>
              <a:t>Complete </a:t>
            </a:r>
            <a:r>
              <a:rPr lang="en-US" sz="1600" b="1" dirty="0">
                <a:solidFill>
                  <a:srgbClr val="FFFF00"/>
                </a:solidFill>
              </a:rPr>
              <a:t>graph</a:t>
            </a:r>
            <a:r>
              <a:rPr lang="en-US" sz="1600" dirty="0"/>
              <a:t>: each pair of distinct vertices has an edge between </a:t>
            </a:r>
            <a:r>
              <a:rPr lang="en-US" sz="1600" dirty="0" smtClean="0"/>
              <a:t>them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5943600"/>
            <a:ext cx="7543800" cy="914400"/>
          </a:xfrm>
        </p:spPr>
        <p:txBody>
          <a:bodyPr/>
          <a:lstStyle/>
          <a:p>
            <a:r>
              <a:rPr lang="en-US" sz="3600" dirty="0"/>
              <a:t>GRAPH THEORY </a:t>
            </a:r>
            <a:r>
              <a:rPr lang="en-US" sz="3600" dirty="0" smtClean="0"/>
              <a:t>TERMINOLOGY</a:t>
            </a:r>
            <a:endParaRPr lang="en-US" sz="3600" dirty="0"/>
          </a:p>
        </p:txBody>
      </p:sp>
      <p:pic>
        <p:nvPicPr>
          <p:cNvPr id="4" name="Picture 4" descr="C:\My Documents\308 PowerPoint\Figures\MACJOBS\JPEGS\CHAP09\P551.jpg"/>
          <p:cNvPicPr>
            <a:picLocks noChangeAspect="1" noChangeArrowheads="1"/>
          </p:cNvPicPr>
          <p:nvPr/>
        </p:nvPicPr>
        <p:blipFill>
          <a:blip r:embed="rId2" cstate="email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15" t="41249" r="13568" b="49304"/>
          <a:stretch>
            <a:fillRect/>
          </a:stretch>
        </p:blipFill>
        <p:spPr bwMode="auto">
          <a:xfrm>
            <a:off x="2954517" y="586924"/>
            <a:ext cx="1464573" cy="55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808882" y="578379"/>
            <a:ext cx="21576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FFCC"/>
                </a:solidFill>
              </a:rPr>
              <a:t>5 is adjacent to 7</a:t>
            </a:r>
          </a:p>
          <a:p>
            <a:r>
              <a:rPr lang="en-US" dirty="0">
                <a:solidFill>
                  <a:srgbClr val="CCFFCC"/>
                </a:solidFill>
              </a:rPr>
              <a:t>7 is adjacent from 5</a:t>
            </a:r>
          </a:p>
        </p:txBody>
      </p:sp>
      <p:pic>
        <p:nvPicPr>
          <p:cNvPr id="6" name="Picture 5" descr="complete graph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559" y="5161149"/>
            <a:ext cx="3637762" cy="1152199"/>
          </a:xfrm>
          <a:prstGeom prst="rect">
            <a:avLst/>
          </a:prstGeom>
        </p:spPr>
      </p:pic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2073544" y="2547844"/>
            <a:ext cx="3791969" cy="815559"/>
            <a:chOff x="720" y="2832"/>
            <a:chExt cx="4260" cy="1148"/>
          </a:xfrm>
        </p:grpSpPr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1152" y="2832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charset="0"/>
                </a:rPr>
                <a:t>0</a:t>
              </a:r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720" y="3312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charset="0"/>
                </a:rPr>
                <a:t>1</a:t>
              </a:r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1584" y="3312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charset="0"/>
                </a:rPr>
                <a:t>2</a:t>
              </a:r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1152" y="3696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charset="0"/>
                </a:rPr>
                <a:t>3</a:t>
              </a: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1335" y="3068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959" y="3452"/>
              <a:ext cx="664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938" y="3068"/>
              <a:ext cx="296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1390" y="3068"/>
              <a:ext cx="307" cy="27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934" y="3582"/>
              <a:ext cx="257" cy="19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>
              <a:off x="1433" y="3565"/>
              <a:ext cx="238" cy="2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4"/>
            <p:cNvSpPr>
              <a:spLocks noChangeArrowheads="1"/>
            </p:cNvSpPr>
            <p:nvPr/>
          </p:nvSpPr>
          <p:spPr bwMode="auto">
            <a:xfrm>
              <a:off x="2688" y="2832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 dirty="0">
                  <a:latin typeface="Times New Roman" charset="0"/>
                </a:rPr>
                <a:t>0</a:t>
              </a:r>
            </a:p>
          </p:txBody>
        </p:sp>
        <p:sp>
          <p:nvSpPr>
            <p:cNvPr id="20" name="Oval 15"/>
            <p:cNvSpPr>
              <a:spLocks noChangeArrowheads="1"/>
            </p:cNvSpPr>
            <p:nvPr/>
          </p:nvSpPr>
          <p:spPr bwMode="auto">
            <a:xfrm>
              <a:off x="2256" y="3312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 dirty="0">
                  <a:latin typeface="Times New Roman" charset="0"/>
                </a:rPr>
                <a:t>1</a:t>
              </a:r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auto">
            <a:xfrm>
              <a:off x="3120" y="3312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charset="0"/>
                </a:rPr>
                <a:t>2</a:t>
              </a:r>
            </a:p>
          </p:txBody>
        </p:sp>
        <p:sp>
          <p:nvSpPr>
            <p:cNvPr id="22" name="Oval 17"/>
            <p:cNvSpPr>
              <a:spLocks noChangeArrowheads="1"/>
            </p:cNvSpPr>
            <p:nvPr/>
          </p:nvSpPr>
          <p:spPr bwMode="auto">
            <a:xfrm>
              <a:off x="2688" y="3696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charset="0"/>
                </a:rPr>
                <a:t>3</a:t>
              </a:r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2871" y="3068"/>
              <a:ext cx="0" cy="6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2495" y="3452"/>
              <a:ext cx="66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 flipH="1">
              <a:off x="2474" y="3068"/>
              <a:ext cx="296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2926" y="3068"/>
              <a:ext cx="307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2470" y="3582"/>
              <a:ext cx="257" cy="19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 flipH="1">
              <a:off x="2969" y="3565"/>
              <a:ext cx="238" cy="2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24"/>
            <p:cNvSpPr>
              <a:spLocks noChangeArrowheads="1"/>
            </p:cNvSpPr>
            <p:nvPr/>
          </p:nvSpPr>
          <p:spPr bwMode="auto">
            <a:xfrm>
              <a:off x="4225" y="2836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 dirty="0">
                  <a:latin typeface="Times New Roman" charset="0"/>
                </a:rPr>
                <a:t>0</a:t>
              </a:r>
            </a:p>
          </p:txBody>
        </p:sp>
        <p:sp>
          <p:nvSpPr>
            <p:cNvPr id="30" name="Oval 25"/>
            <p:cNvSpPr>
              <a:spLocks noChangeArrowheads="1"/>
            </p:cNvSpPr>
            <p:nvPr/>
          </p:nvSpPr>
          <p:spPr bwMode="auto">
            <a:xfrm>
              <a:off x="3793" y="3316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charset="0"/>
                </a:rPr>
                <a:t>1</a:t>
              </a:r>
            </a:p>
          </p:txBody>
        </p:sp>
        <p:sp>
          <p:nvSpPr>
            <p:cNvPr id="31" name="Oval 26"/>
            <p:cNvSpPr>
              <a:spLocks noChangeArrowheads="1"/>
            </p:cNvSpPr>
            <p:nvPr/>
          </p:nvSpPr>
          <p:spPr bwMode="auto">
            <a:xfrm>
              <a:off x="4657" y="3316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 dirty="0">
                  <a:latin typeface="Times New Roman" charset="0"/>
                </a:rPr>
                <a:t>2</a:t>
              </a:r>
            </a:p>
          </p:txBody>
        </p:sp>
        <p:sp>
          <p:nvSpPr>
            <p:cNvPr id="32" name="Oval 27"/>
            <p:cNvSpPr>
              <a:spLocks noChangeArrowheads="1"/>
            </p:cNvSpPr>
            <p:nvPr/>
          </p:nvSpPr>
          <p:spPr bwMode="auto">
            <a:xfrm>
              <a:off x="4225" y="3700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charset="0"/>
                </a:rPr>
                <a:t>3</a:t>
              </a:r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4408" y="3072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4032" y="3456"/>
              <a:ext cx="66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 flipH="1">
              <a:off x="4011" y="3072"/>
              <a:ext cx="296" cy="27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>
              <a:off x="4463" y="3072"/>
              <a:ext cx="307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4007" y="3586"/>
              <a:ext cx="257" cy="19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 flipH="1">
              <a:off x="4506" y="3569"/>
              <a:ext cx="238" cy="2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34973" y="1142814"/>
            <a:ext cx="45498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(</a:t>
            </a:r>
            <a:r>
              <a:rPr lang="en-US" altLang="zh-TW" sz="14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</a:t>
            </a:r>
            <a:r>
              <a:rPr lang="en-US" altLang="zh-TW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0, </a:t>
            </a:r>
            <a:r>
              <a:rPr lang="en-US" altLang="zh-TW" sz="14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</a:t>
            </a:r>
            <a:r>
              <a:rPr lang="en-US" altLang="zh-TW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1) is an edge in an undirected graph, </a:t>
            </a:r>
          </a:p>
          <a:p>
            <a:pPr lvl="1"/>
            <a:r>
              <a:rPr lang="en-US" altLang="zh-TW" sz="14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</a:t>
            </a:r>
            <a:r>
              <a:rPr lang="en-US" altLang="zh-TW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 and </a:t>
            </a:r>
            <a:r>
              <a:rPr lang="en-US" altLang="zh-TW" sz="14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</a:t>
            </a:r>
            <a:r>
              <a:rPr lang="en-US" altLang="zh-TW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 are adjacent</a:t>
            </a:r>
          </a:p>
          <a:p>
            <a:pPr lvl="1"/>
            <a:r>
              <a:rPr lang="en-US" altLang="zh-TW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edge (</a:t>
            </a:r>
            <a:r>
              <a:rPr lang="en-US" altLang="zh-TW" sz="14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</a:t>
            </a:r>
            <a:r>
              <a:rPr lang="en-US" altLang="zh-TW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0, </a:t>
            </a:r>
            <a:r>
              <a:rPr lang="en-US" altLang="zh-TW" sz="14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</a:t>
            </a:r>
            <a:r>
              <a:rPr lang="en-US" altLang="zh-TW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1) is incident on vertices </a:t>
            </a:r>
            <a:r>
              <a:rPr lang="en-US" altLang="zh-TW" sz="14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</a:t>
            </a:r>
            <a:r>
              <a:rPr lang="en-US" altLang="zh-TW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 and </a:t>
            </a:r>
            <a:r>
              <a:rPr lang="en-US" altLang="zh-TW" sz="14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</a:t>
            </a:r>
            <a:r>
              <a:rPr lang="en-US" altLang="zh-TW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  <a:p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0" name="Group 7"/>
          <p:cNvGrpSpPr>
            <a:grpSpLocks/>
          </p:cNvGrpSpPr>
          <p:nvPr/>
        </p:nvGrpSpPr>
        <p:grpSpPr bwMode="auto">
          <a:xfrm>
            <a:off x="5356357" y="1314685"/>
            <a:ext cx="1584325" cy="444500"/>
            <a:chOff x="1383" y="2379"/>
            <a:chExt cx="1321" cy="280"/>
          </a:xfrm>
        </p:grpSpPr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1383" y="2379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400" dirty="0">
                  <a:latin typeface="Verdana" charset="0"/>
                </a:rPr>
                <a:t>V</a:t>
              </a:r>
              <a:r>
                <a:rPr lang="en-US" altLang="zh-TW" sz="2400" baseline="-25000" dirty="0">
                  <a:latin typeface="Verdana" charset="0"/>
                </a:rPr>
                <a:t>0</a:t>
              </a: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2381" y="2379"/>
              <a:ext cx="323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400">
                  <a:latin typeface="Times New Roman" charset="0"/>
                </a:rPr>
                <a:t>V</a:t>
              </a:r>
              <a:r>
                <a:rPr lang="en-US" altLang="zh-TW" sz="2400" baseline="-25000">
                  <a:latin typeface="Times New Roman" charset="0"/>
                </a:rPr>
                <a:t>1</a:t>
              </a:r>
            </a:p>
          </p:txBody>
        </p:sp>
        <p:sp>
          <p:nvSpPr>
            <p:cNvPr id="43" name="Line 6"/>
            <p:cNvSpPr>
              <a:spLocks noChangeShapeType="1"/>
            </p:cNvSpPr>
            <p:nvPr/>
          </p:nvSpPr>
          <p:spPr bwMode="auto">
            <a:xfrm>
              <a:off x="1728" y="2519"/>
              <a:ext cx="66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4842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4-11-23 at 10.39.4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588" b="-10588"/>
          <a:stretch>
            <a:fillRect/>
          </a:stretch>
        </p:blipFill>
        <p:spPr>
          <a:xfrm>
            <a:off x="308948" y="394062"/>
            <a:ext cx="5034993" cy="302099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4111" y="5334000"/>
            <a:ext cx="7543800" cy="914400"/>
          </a:xfrm>
        </p:spPr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43941" y="587056"/>
            <a:ext cx="380005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SELECTION(A,N)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Set MIN=A[0]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LOC=0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Repeat for j=1 to N-1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if MIN&gt;A[j]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Then set MIN=A[j]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And	LOC=j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Now interchange A[0] and A[LOC] by taking a temp variable i.e.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Temp=A[0]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A[0]=A[LOC]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A[LOC]=temp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exit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8948" y="3569506"/>
            <a:ext cx="49537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an array A of size N.</a:t>
            </a:r>
          </a:p>
          <a:p>
            <a:r>
              <a:rPr lang="en-US" dirty="0" smtClean="0"/>
              <a:t>Let MIN store the minimum value in the array.</a:t>
            </a:r>
          </a:p>
          <a:p>
            <a:r>
              <a:rPr lang="en-US" dirty="0" smtClean="0"/>
              <a:t>LOC stores the location of this element.</a:t>
            </a:r>
          </a:p>
          <a:p>
            <a:endParaRPr lang="en-US" dirty="0"/>
          </a:p>
          <a:p>
            <a:r>
              <a:rPr lang="en-US" dirty="0" smtClean="0"/>
              <a:t>COMPLEXITY=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646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4-11-23 at 11.23.46 A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767" r="-19767"/>
          <a:stretch>
            <a:fillRect/>
          </a:stretch>
        </p:blipFill>
        <p:spPr>
          <a:xfrm>
            <a:off x="-681258" y="205291"/>
            <a:ext cx="6808305" cy="40849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334000"/>
            <a:ext cx="7543800" cy="914400"/>
          </a:xfrm>
        </p:spPr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34951" y="257418"/>
            <a:ext cx="420512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INSERTION(A,N)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For (K=0 to N-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enter the elements of the array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For (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=1 to N-1)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temp=A[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PTR= i-1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FF00"/>
                </a:solidFill>
              </a:rPr>
              <a:t>While(temp&lt;A[PTR])</a:t>
            </a:r>
          </a:p>
          <a:p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A[PTR+1]=A[PTR]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PTR=PTR-1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End of while loop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Set A[PTR+1]=temp</a:t>
            </a:r>
          </a:p>
          <a:p>
            <a:endParaRPr lang="en-US" dirty="0"/>
          </a:p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47536" y="4707450"/>
            <a:ext cx="2416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COMPLEXITY=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982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4-11-23 at 11.27.25 A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13" b="-17213"/>
          <a:stretch>
            <a:fillRect/>
          </a:stretch>
        </p:blipFill>
        <p:spPr>
          <a:xfrm>
            <a:off x="211257" y="-240898"/>
            <a:ext cx="5263806" cy="315828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334000"/>
            <a:ext cx="7543800" cy="914400"/>
          </a:xfrm>
        </p:spPr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1257" y="2917385"/>
            <a:ext cx="2416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COMPLEXITY=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12554" y="343222"/>
            <a:ext cx="35314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BUBBLESORT(A,N)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FF00"/>
                </a:solidFill>
              </a:rPr>
              <a:t>For (k=1 to N-1)</a:t>
            </a:r>
          </a:p>
          <a:p>
            <a:r>
              <a:rPr lang="en-US" dirty="0">
                <a:solidFill>
                  <a:srgbClr val="FFFF00"/>
                </a:solidFill>
              </a:rPr>
              <a:t> 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set PTR=0</a:t>
            </a:r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while PTR&lt;=N-k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if A[PTR]&gt;A[PTR+1]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interchange them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	set PTR=PTR+1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end of while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End of for loop</a:t>
            </a:r>
          </a:p>
          <a:p>
            <a:endParaRPr lang="en-US" dirty="0"/>
          </a:p>
          <a:p>
            <a:r>
              <a:rPr lang="en-US" dirty="0" smtClean="0"/>
              <a:t>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87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94" y="674923"/>
            <a:ext cx="8572047" cy="371965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9694" y="5668370"/>
            <a:ext cx="7543800" cy="914400"/>
          </a:xfrm>
        </p:spPr>
        <p:txBody>
          <a:bodyPr/>
          <a:lstStyle/>
          <a:p>
            <a:r>
              <a:rPr lang="en-IN" dirty="0" smtClean="0"/>
              <a:t>MERGE SORT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1935594" y="4729750"/>
            <a:ext cx="457200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3"/>
              </a:rPr>
              <a:t>https://www.youtube.com/watch?v=TzeBrDU-JaY&amp;noredirect=1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369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18" y="522240"/>
            <a:ext cx="8934582" cy="357663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3788035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88" y="639027"/>
            <a:ext cx="8393955" cy="344165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3587890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7" y="776785"/>
            <a:ext cx="8405622" cy="339943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2360049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964" y="339985"/>
            <a:ext cx="5330690" cy="499401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1705" y="5545540"/>
            <a:ext cx="7543800" cy="914400"/>
          </a:xfrm>
        </p:spPr>
        <p:txBody>
          <a:bodyPr/>
          <a:lstStyle/>
          <a:p>
            <a:r>
              <a:rPr lang="en-IN" dirty="0"/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1344306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78" y="1296679"/>
            <a:ext cx="8371723" cy="327532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23148337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75" y="773301"/>
            <a:ext cx="8684329" cy="34165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376834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1"/>
            <a:ext cx="7010400" cy="4343400"/>
          </a:xfrm>
        </p:spPr>
        <p:txBody>
          <a:bodyPr>
            <a:normAutofit fontScale="92500"/>
          </a:bodyPr>
          <a:lstStyle/>
          <a:p>
            <a:pPr lvl="2"/>
            <a:endParaRPr lang="en-US" altLang="zh-TW" sz="2000" dirty="0" smtClean="0"/>
          </a:p>
          <a:p>
            <a:r>
              <a:rPr lang="en-US" altLang="zh-TW" sz="2800" dirty="0" smtClean="0"/>
              <a:t>Connected graph</a:t>
            </a:r>
          </a:p>
          <a:p>
            <a:pPr lvl="1"/>
            <a:r>
              <a:rPr lang="en-US" altLang="zh-TW" sz="2400" dirty="0" smtClean="0"/>
              <a:t>In an undirected graph G, two</a:t>
            </a:r>
            <a:r>
              <a:rPr lang="en-US" altLang="zh-TW" sz="2400" dirty="0" smtClean="0">
                <a:effectLst/>
              </a:rPr>
              <a:t> vertices</a:t>
            </a:r>
            <a:r>
              <a:rPr lang="en-US" altLang="zh-TW" sz="2400" dirty="0" smtClean="0"/>
              <a:t>, </a:t>
            </a:r>
            <a:r>
              <a:rPr lang="en-US" altLang="zh-TW" sz="2400" i="1" dirty="0" smtClean="0"/>
              <a:t>v</a:t>
            </a:r>
            <a:r>
              <a:rPr lang="en-US" altLang="zh-TW" sz="1400" baseline="-25000" dirty="0" smtClean="0"/>
              <a:t>0</a:t>
            </a:r>
            <a:r>
              <a:rPr lang="en-US" altLang="zh-TW" sz="2400" dirty="0" smtClean="0"/>
              <a:t> and </a:t>
            </a:r>
            <a:r>
              <a:rPr lang="en-US" altLang="zh-TW" sz="2400" i="1" dirty="0" smtClean="0"/>
              <a:t>v</a:t>
            </a:r>
            <a:r>
              <a:rPr lang="en-US" altLang="zh-TW" sz="1400" baseline="-25000" dirty="0" smtClean="0"/>
              <a:t>1</a:t>
            </a:r>
            <a:r>
              <a:rPr lang="en-US" altLang="zh-TW" sz="2400" dirty="0" smtClean="0"/>
              <a:t>, are</a:t>
            </a:r>
            <a:r>
              <a:rPr lang="en-US" altLang="zh-TW" sz="2400" dirty="0" smtClean="0">
                <a:solidFill>
                  <a:schemeClr val="accent1"/>
                </a:solidFill>
                <a:effectLst/>
              </a:rPr>
              <a:t> connected </a:t>
            </a:r>
            <a:r>
              <a:rPr lang="en-US" altLang="zh-TW" sz="2400" dirty="0" smtClean="0"/>
              <a:t>if there is a path in </a:t>
            </a:r>
            <a:r>
              <a:rPr lang="en-US" altLang="zh-TW" sz="2400" i="1" dirty="0" smtClean="0"/>
              <a:t>G</a:t>
            </a:r>
            <a:r>
              <a:rPr lang="en-US" altLang="zh-TW" sz="2400" dirty="0" smtClean="0"/>
              <a:t> from </a:t>
            </a:r>
            <a:r>
              <a:rPr lang="en-US" altLang="zh-TW" sz="2400" i="1" dirty="0" smtClean="0"/>
              <a:t>v</a:t>
            </a:r>
            <a:r>
              <a:rPr lang="en-US" altLang="zh-TW" sz="1400" baseline="-25000" dirty="0" smtClean="0"/>
              <a:t>0</a:t>
            </a:r>
            <a:r>
              <a:rPr lang="en-US" altLang="zh-TW" sz="2400" dirty="0" smtClean="0"/>
              <a:t> to </a:t>
            </a:r>
            <a:r>
              <a:rPr lang="en-US" altLang="zh-TW" sz="2400" i="1" dirty="0" smtClean="0"/>
              <a:t>v</a:t>
            </a:r>
            <a:r>
              <a:rPr lang="en-US" altLang="zh-TW" sz="1400" baseline="-25000" dirty="0" smtClean="0"/>
              <a:t>1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An undirected graph is</a:t>
            </a:r>
            <a:r>
              <a:rPr lang="en-US" altLang="zh-TW" sz="2400" dirty="0" smtClean="0">
                <a:solidFill>
                  <a:schemeClr val="accent1"/>
                </a:solidFill>
                <a:effectLst/>
              </a:rPr>
              <a:t> connected </a:t>
            </a:r>
            <a:r>
              <a:rPr lang="en-US" altLang="zh-TW" sz="2400" dirty="0" smtClean="0"/>
              <a:t>if, for every pair of distinct vertices </a:t>
            </a:r>
            <a:r>
              <a:rPr lang="en-US" altLang="zh-TW" sz="2400" i="1" dirty="0" smtClean="0"/>
              <a:t>v</a:t>
            </a:r>
            <a:r>
              <a:rPr lang="en-US" altLang="zh-TW" sz="1400" baseline="-25000" dirty="0" smtClean="0"/>
              <a:t>i</a:t>
            </a:r>
            <a:r>
              <a:rPr lang="en-US" altLang="zh-TW" sz="2400" dirty="0" smtClean="0"/>
              <a:t>, </a:t>
            </a:r>
            <a:r>
              <a:rPr lang="en-US" altLang="zh-TW" sz="2400" i="1" dirty="0" err="1" smtClean="0"/>
              <a:t>v</a:t>
            </a:r>
            <a:r>
              <a:rPr lang="en-US" altLang="zh-TW" sz="1400" baseline="-25000" dirty="0" err="1" smtClean="0"/>
              <a:t>j</a:t>
            </a:r>
            <a:r>
              <a:rPr lang="en-US" altLang="zh-TW" sz="2400" dirty="0" smtClean="0"/>
              <a:t>, there is a path from </a:t>
            </a:r>
            <a:r>
              <a:rPr lang="en-US" altLang="zh-TW" sz="2400" i="1" dirty="0" smtClean="0"/>
              <a:t>v</a:t>
            </a:r>
            <a:r>
              <a:rPr lang="en-US" altLang="zh-TW" sz="1400" baseline="-25000" dirty="0" smtClean="0"/>
              <a:t>i</a:t>
            </a:r>
            <a:r>
              <a:rPr lang="en-US" altLang="zh-TW" sz="2400" dirty="0" smtClean="0"/>
              <a:t> to </a:t>
            </a:r>
            <a:r>
              <a:rPr lang="en-US" altLang="zh-TW" sz="2400" i="1" dirty="0" err="1" smtClean="0"/>
              <a:t>v</a:t>
            </a:r>
            <a:r>
              <a:rPr lang="en-US" altLang="zh-TW" sz="1400" baseline="-25000" dirty="0" err="1" smtClean="0"/>
              <a:t>j</a:t>
            </a:r>
            <a:endParaRPr lang="en-US" altLang="zh-TW" sz="1400" baseline="-25000" dirty="0" smtClean="0"/>
          </a:p>
          <a:p>
            <a:r>
              <a:rPr lang="en-US" altLang="zh-TW" sz="2800" dirty="0" smtClean="0"/>
              <a:t>Strongly Connected Component</a:t>
            </a:r>
          </a:p>
          <a:p>
            <a:pPr lvl="1"/>
            <a:r>
              <a:rPr lang="en-US" altLang="zh-TW" sz="2400" dirty="0" smtClean="0"/>
              <a:t>A directed graph is</a:t>
            </a:r>
            <a:r>
              <a:rPr lang="en-US" altLang="zh-TW" sz="2400" dirty="0" smtClean="0">
                <a:solidFill>
                  <a:schemeClr val="accent1"/>
                </a:solidFill>
                <a:effectLst/>
              </a:rPr>
              <a:t> strongly connected </a:t>
            </a:r>
            <a:r>
              <a:rPr lang="en-US" altLang="zh-TW" sz="2400" dirty="0" smtClean="0"/>
              <a:t>if there is a directed path from </a:t>
            </a:r>
            <a:r>
              <a:rPr lang="en-US" altLang="zh-TW" sz="2400" i="1" dirty="0" smtClean="0"/>
              <a:t>v</a:t>
            </a:r>
            <a:r>
              <a:rPr lang="en-US" altLang="zh-TW" sz="1400" i="1" dirty="0" smtClean="0"/>
              <a:t>i</a:t>
            </a:r>
            <a:r>
              <a:rPr lang="en-US" altLang="zh-TW" sz="2400" dirty="0" smtClean="0"/>
              <a:t> to </a:t>
            </a:r>
            <a:r>
              <a:rPr lang="en-US" altLang="zh-TW" sz="2400" i="1" dirty="0" err="1" smtClean="0"/>
              <a:t>v</a:t>
            </a:r>
            <a:r>
              <a:rPr lang="en-US" altLang="zh-TW" sz="1400" i="1" dirty="0" err="1" smtClean="0"/>
              <a:t>j</a:t>
            </a:r>
            <a:r>
              <a:rPr lang="en-US" altLang="zh-TW" sz="2400" dirty="0" smtClean="0"/>
              <a:t> and also from </a:t>
            </a:r>
            <a:r>
              <a:rPr lang="en-US" altLang="zh-TW" sz="2400" i="1" dirty="0" err="1" smtClean="0"/>
              <a:t>v</a:t>
            </a:r>
            <a:r>
              <a:rPr lang="en-US" altLang="zh-TW" sz="1400" i="1" dirty="0" err="1" smtClean="0"/>
              <a:t>j</a:t>
            </a:r>
            <a:r>
              <a:rPr lang="en-US" altLang="zh-TW" sz="2400" dirty="0" smtClean="0"/>
              <a:t> to </a:t>
            </a:r>
            <a:r>
              <a:rPr lang="en-US" altLang="zh-TW" sz="2400" i="1" dirty="0" smtClean="0"/>
              <a:t>v</a:t>
            </a:r>
            <a:r>
              <a:rPr lang="en-US" altLang="zh-TW" sz="1400" i="1" dirty="0" smtClean="0"/>
              <a:t>i</a:t>
            </a:r>
            <a:endParaRPr lang="en-US" altLang="zh-TW" sz="2400" dirty="0" smtClean="0"/>
          </a:p>
          <a:p>
            <a:pPr lvl="1"/>
            <a:endParaRPr lang="en-US" altLang="zh-TW" sz="14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GRAPH THEORY TERMINOLOGY</a:t>
            </a:r>
          </a:p>
        </p:txBody>
      </p: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560388" y="2881581"/>
            <a:ext cx="1197995" cy="1931719"/>
            <a:chOff x="2636" y="2758"/>
            <a:chExt cx="991" cy="1380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2917" y="2758"/>
              <a:ext cx="432" cy="4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2917" y="3718"/>
              <a:ext cx="432" cy="4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chemeClr val="bg2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12" name="Arc 7"/>
            <p:cNvSpPr>
              <a:spLocks/>
            </p:cNvSpPr>
            <p:nvPr/>
          </p:nvSpPr>
          <p:spPr bwMode="auto">
            <a:xfrm>
              <a:off x="3320" y="3014"/>
              <a:ext cx="307" cy="792"/>
            </a:xfrm>
            <a:custGeom>
              <a:avLst/>
              <a:gdLst>
                <a:gd name="G0" fmla="+- 2151 0 0"/>
                <a:gd name="G1" fmla="+- 21600 0 0"/>
                <a:gd name="G2" fmla="+- 21600 0 0"/>
                <a:gd name="T0" fmla="*/ 2151 w 23751"/>
                <a:gd name="T1" fmla="*/ 0 h 43200"/>
                <a:gd name="T2" fmla="*/ 0 w 23751"/>
                <a:gd name="T3" fmla="*/ 43093 h 43200"/>
                <a:gd name="T4" fmla="*/ 2151 w 23751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751" h="43200" fill="none" extrusionOk="0">
                  <a:moveTo>
                    <a:pt x="2151" y="-1"/>
                  </a:moveTo>
                  <a:cubicBezTo>
                    <a:pt x="14080" y="0"/>
                    <a:pt x="23751" y="9670"/>
                    <a:pt x="23751" y="21600"/>
                  </a:cubicBezTo>
                  <a:cubicBezTo>
                    <a:pt x="23751" y="33529"/>
                    <a:pt x="14080" y="43200"/>
                    <a:pt x="2151" y="43200"/>
                  </a:cubicBezTo>
                  <a:cubicBezTo>
                    <a:pt x="1432" y="43199"/>
                    <a:pt x="714" y="43164"/>
                    <a:pt x="0" y="43092"/>
                  </a:cubicBezTo>
                </a:path>
                <a:path w="23751" h="43200" stroke="0" extrusionOk="0">
                  <a:moveTo>
                    <a:pt x="2151" y="-1"/>
                  </a:moveTo>
                  <a:cubicBezTo>
                    <a:pt x="14080" y="0"/>
                    <a:pt x="23751" y="9670"/>
                    <a:pt x="23751" y="21600"/>
                  </a:cubicBezTo>
                  <a:cubicBezTo>
                    <a:pt x="23751" y="33529"/>
                    <a:pt x="14080" y="43200"/>
                    <a:pt x="2151" y="43200"/>
                  </a:cubicBezTo>
                  <a:cubicBezTo>
                    <a:pt x="1432" y="43199"/>
                    <a:pt x="714" y="43164"/>
                    <a:pt x="0" y="43092"/>
                  </a:cubicBezTo>
                  <a:lnTo>
                    <a:pt x="215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rc 8"/>
            <p:cNvSpPr>
              <a:spLocks/>
            </p:cNvSpPr>
            <p:nvPr/>
          </p:nvSpPr>
          <p:spPr bwMode="auto">
            <a:xfrm flipH="1">
              <a:off x="2636" y="3026"/>
              <a:ext cx="307" cy="792"/>
            </a:xfrm>
            <a:custGeom>
              <a:avLst/>
              <a:gdLst>
                <a:gd name="G0" fmla="+- 2151 0 0"/>
                <a:gd name="G1" fmla="+- 21600 0 0"/>
                <a:gd name="G2" fmla="+- 21600 0 0"/>
                <a:gd name="T0" fmla="*/ 2151 w 23751"/>
                <a:gd name="T1" fmla="*/ 0 h 43200"/>
                <a:gd name="T2" fmla="*/ 0 w 23751"/>
                <a:gd name="T3" fmla="*/ 43093 h 43200"/>
                <a:gd name="T4" fmla="*/ 2151 w 23751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751" h="43200" fill="none" extrusionOk="0">
                  <a:moveTo>
                    <a:pt x="2151" y="-1"/>
                  </a:moveTo>
                  <a:cubicBezTo>
                    <a:pt x="14080" y="0"/>
                    <a:pt x="23751" y="9670"/>
                    <a:pt x="23751" y="21600"/>
                  </a:cubicBezTo>
                  <a:cubicBezTo>
                    <a:pt x="23751" y="33529"/>
                    <a:pt x="14080" y="43200"/>
                    <a:pt x="2151" y="43200"/>
                  </a:cubicBezTo>
                  <a:cubicBezTo>
                    <a:pt x="1432" y="43199"/>
                    <a:pt x="714" y="43164"/>
                    <a:pt x="0" y="43092"/>
                  </a:cubicBezTo>
                </a:path>
                <a:path w="23751" h="43200" stroke="0" extrusionOk="0">
                  <a:moveTo>
                    <a:pt x="2151" y="-1"/>
                  </a:moveTo>
                  <a:cubicBezTo>
                    <a:pt x="14080" y="0"/>
                    <a:pt x="23751" y="9670"/>
                    <a:pt x="23751" y="21600"/>
                  </a:cubicBezTo>
                  <a:cubicBezTo>
                    <a:pt x="23751" y="33529"/>
                    <a:pt x="14080" y="43200"/>
                    <a:pt x="2151" y="43200"/>
                  </a:cubicBezTo>
                  <a:cubicBezTo>
                    <a:pt x="1432" y="43199"/>
                    <a:pt x="714" y="43164"/>
                    <a:pt x="0" y="43092"/>
                  </a:cubicBezTo>
                  <a:lnTo>
                    <a:pt x="215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43838" y="1958251"/>
            <a:ext cx="1877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tx2"/>
                </a:solidFill>
                <a:latin typeface="Times New Roman" charset="0"/>
              </a:rPr>
              <a:t>strongly connected component</a:t>
            </a:r>
          </a:p>
        </p:txBody>
      </p:sp>
    </p:spTree>
    <p:extLst>
      <p:ext uri="{BB962C8B-B14F-4D97-AF65-F5344CB8AC3E}">
        <p14:creationId xmlns:p14="http://schemas.microsoft.com/office/powerpoint/2010/main" val="42443696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QUICK SORT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680" y="182090"/>
            <a:ext cx="5260919" cy="1751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679" y="2214450"/>
            <a:ext cx="5260919" cy="2662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64182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3467" y="5613779"/>
            <a:ext cx="7543800" cy="914400"/>
          </a:xfrm>
        </p:spPr>
        <p:txBody>
          <a:bodyPr/>
          <a:lstStyle/>
          <a:p>
            <a:r>
              <a:rPr lang="en-IN" dirty="0" smtClean="0"/>
              <a:t>QUICK SORT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438" y="288261"/>
            <a:ext cx="5335034" cy="2523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438" y="3068186"/>
            <a:ext cx="5335034" cy="23909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82766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5477302"/>
            <a:ext cx="7543800" cy="914400"/>
          </a:xfrm>
        </p:spPr>
        <p:txBody>
          <a:bodyPr/>
          <a:lstStyle/>
          <a:p>
            <a:r>
              <a:rPr lang="en-IN" dirty="0" smtClean="0"/>
              <a:t>QUICK SORT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311" y="273500"/>
            <a:ext cx="5474991" cy="2415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310" y="2743200"/>
            <a:ext cx="5474991" cy="25111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53450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9819" y="5334000"/>
            <a:ext cx="7543800" cy="914400"/>
          </a:xfrm>
        </p:spPr>
        <p:txBody>
          <a:bodyPr/>
          <a:lstStyle/>
          <a:p>
            <a:r>
              <a:rPr lang="en-IN" dirty="0" smtClean="0"/>
              <a:t>QUICK SORT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313" y="145449"/>
            <a:ext cx="5252101" cy="2283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313" y="2555544"/>
            <a:ext cx="5252101" cy="2321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939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9863" y="228645"/>
            <a:ext cx="6096000" cy="3657599"/>
          </a:xfrm>
        </p:spPr>
        <p:txBody>
          <a:bodyPr/>
          <a:lstStyle/>
          <a:p>
            <a:r>
              <a:rPr lang="en-US" altLang="zh-TW" sz="2800" dirty="0"/>
              <a:t>Degree</a:t>
            </a:r>
          </a:p>
          <a:p>
            <a:pPr lvl="1"/>
            <a:r>
              <a:rPr lang="en-US" altLang="zh-TW" sz="2400" dirty="0"/>
              <a:t>The</a:t>
            </a:r>
            <a:r>
              <a:rPr lang="en-US" altLang="zh-TW" sz="2400" dirty="0">
                <a:solidFill>
                  <a:schemeClr val="accent1"/>
                </a:solidFill>
                <a:effectLst/>
              </a:rPr>
              <a:t> degree </a:t>
            </a:r>
            <a:r>
              <a:rPr lang="en-US" altLang="zh-TW" sz="2400" dirty="0"/>
              <a:t>of a vertex is the number of edges incident to that vertex.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For directed graph</a:t>
            </a:r>
          </a:p>
          <a:p>
            <a:pPr lvl="1"/>
            <a:r>
              <a:rPr lang="en-US" altLang="zh-TW" sz="2400" dirty="0">
                <a:solidFill>
                  <a:schemeClr val="accent1"/>
                </a:solidFill>
                <a:effectLst/>
              </a:rPr>
              <a:t>in-degree </a:t>
            </a:r>
            <a:r>
              <a:rPr lang="en-US" altLang="zh-TW" sz="2400" dirty="0"/>
              <a:t>(</a:t>
            </a:r>
            <a:r>
              <a:rPr lang="en-US" altLang="zh-TW" sz="2400" i="1" dirty="0"/>
              <a:t>v</a:t>
            </a:r>
            <a:r>
              <a:rPr lang="en-US" altLang="zh-TW" sz="2400" dirty="0"/>
              <a:t>) : the number of edges that have </a:t>
            </a:r>
            <a:r>
              <a:rPr lang="en-US" altLang="zh-TW" sz="2400" i="1" dirty="0"/>
              <a:t>v</a:t>
            </a:r>
            <a:r>
              <a:rPr lang="en-US" altLang="zh-TW" sz="2400" dirty="0"/>
              <a:t> as the head</a:t>
            </a:r>
          </a:p>
          <a:p>
            <a:pPr lvl="1"/>
            <a:r>
              <a:rPr lang="en-US" altLang="zh-TW" sz="2400" dirty="0">
                <a:solidFill>
                  <a:schemeClr val="accent1"/>
                </a:solidFill>
                <a:effectLst/>
              </a:rPr>
              <a:t>out-degree </a:t>
            </a:r>
            <a:r>
              <a:rPr lang="en-US" altLang="zh-TW" sz="2400" dirty="0"/>
              <a:t>(</a:t>
            </a:r>
            <a:r>
              <a:rPr lang="en-US" altLang="zh-TW" sz="2400" i="1" dirty="0"/>
              <a:t>v</a:t>
            </a:r>
            <a:r>
              <a:rPr lang="en-US" altLang="zh-TW" sz="2400" dirty="0"/>
              <a:t>) : the number of edges that have </a:t>
            </a:r>
            <a:r>
              <a:rPr lang="en-US" altLang="zh-TW" sz="2400" i="1" dirty="0"/>
              <a:t>v</a:t>
            </a:r>
            <a:r>
              <a:rPr lang="en-US" altLang="zh-TW" sz="2400" dirty="0"/>
              <a:t> as the tail</a:t>
            </a:r>
          </a:p>
          <a:p>
            <a:pPr marL="1828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9520" y="5461485"/>
            <a:ext cx="7058989" cy="1108124"/>
          </a:xfrm>
        </p:spPr>
        <p:txBody>
          <a:bodyPr/>
          <a:lstStyle/>
          <a:p>
            <a:r>
              <a:rPr lang="en-US" sz="3200" dirty="0"/>
              <a:t>GRAPH </a:t>
            </a:r>
            <a:r>
              <a:rPr lang="en-US" sz="3200" dirty="0" smtClean="0"/>
              <a:t>THEORY TERMINOLOGY</a:t>
            </a:r>
            <a:endParaRPr lang="en-US" sz="3200" dirty="0"/>
          </a:p>
        </p:txBody>
      </p:sp>
      <p:grpSp>
        <p:nvGrpSpPr>
          <p:cNvPr id="4" name="Group 154"/>
          <p:cNvGrpSpPr>
            <a:grpSpLocks/>
          </p:cNvGrpSpPr>
          <p:nvPr/>
        </p:nvGrpSpPr>
        <p:grpSpPr bwMode="auto">
          <a:xfrm>
            <a:off x="6197601" y="228646"/>
            <a:ext cx="2147888" cy="2669216"/>
            <a:chOff x="107" y="1431"/>
            <a:chExt cx="1513" cy="1918"/>
          </a:xfrm>
        </p:grpSpPr>
        <p:sp>
          <p:nvSpPr>
            <p:cNvPr id="5" name="Text Box 119"/>
            <p:cNvSpPr txBox="1">
              <a:spLocks noChangeArrowheads="1"/>
            </p:cNvSpPr>
            <p:nvPr/>
          </p:nvSpPr>
          <p:spPr bwMode="auto">
            <a:xfrm>
              <a:off x="797" y="14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CC3300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6" name="Oval 126"/>
            <p:cNvSpPr>
              <a:spLocks noChangeArrowheads="1"/>
            </p:cNvSpPr>
            <p:nvPr/>
          </p:nvSpPr>
          <p:spPr bwMode="auto">
            <a:xfrm>
              <a:off x="746" y="172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charset="0"/>
                </a:rPr>
                <a:t>0</a:t>
              </a:r>
            </a:p>
          </p:txBody>
        </p:sp>
        <p:sp>
          <p:nvSpPr>
            <p:cNvPr id="7" name="Oval 127"/>
            <p:cNvSpPr>
              <a:spLocks noChangeArrowheads="1"/>
            </p:cNvSpPr>
            <p:nvPr/>
          </p:nvSpPr>
          <p:spPr bwMode="auto">
            <a:xfrm>
              <a:off x="314" y="220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charset="0"/>
                </a:rPr>
                <a:t>1</a:t>
              </a:r>
            </a:p>
          </p:txBody>
        </p:sp>
        <p:sp>
          <p:nvSpPr>
            <p:cNvPr id="8" name="Oval 128"/>
            <p:cNvSpPr>
              <a:spLocks noChangeArrowheads="1"/>
            </p:cNvSpPr>
            <p:nvPr/>
          </p:nvSpPr>
          <p:spPr bwMode="auto">
            <a:xfrm>
              <a:off x="1178" y="2202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charset="0"/>
                </a:rPr>
                <a:t>2</a:t>
              </a:r>
            </a:p>
          </p:txBody>
        </p:sp>
        <p:sp>
          <p:nvSpPr>
            <p:cNvPr id="9" name="Oval 129"/>
            <p:cNvSpPr>
              <a:spLocks noChangeArrowheads="1"/>
            </p:cNvSpPr>
            <p:nvPr/>
          </p:nvSpPr>
          <p:spPr bwMode="auto">
            <a:xfrm>
              <a:off x="746" y="2586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charset="0"/>
                </a:rPr>
                <a:t>3</a:t>
              </a:r>
            </a:p>
          </p:txBody>
        </p:sp>
        <p:sp>
          <p:nvSpPr>
            <p:cNvPr id="10" name="Line 130"/>
            <p:cNvSpPr>
              <a:spLocks noChangeShapeType="1"/>
            </p:cNvSpPr>
            <p:nvPr/>
          </p:nvSpPr>
          <p:spPr bwMode="auto">
            <a:xfrm>
              <a:off x="886" y="2006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31"/>
            <p:cNvSpPr>
              <a:spLocks noChangeShapeType="1"/>
            </p:cNvSpPr>
            <p:nvPr/>
          </p:nvSpPr>
          <p:spPr bwMode="auto">
            <a:xfrm>
              <a:off x="598" y="234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32"/>
            <p:cNvSpPr>
              <a:spLocks noChangeShapeType="1"/>
            </p:cNvSpPr>
            <p:nvPr/>
          </p:nvSpPr>
          <p:spPr bwMode="auto">
            <a:xfrm flipH="1">
              <a:off x="528" y="1958"/>
              <a:ext cx="257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33"/>
            <p:cNvSpPr>
              <a:spLocks noChangeShapeType="1"/>
            </p:cNvSpPr>
            <p:nvPr/>
          </p:nvSpPr>
          <p:spPr bwMode="auto">
            <a:xfrm>
              <a:off x="982" y="1958"/>
              <a:ext cx="266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34"/>
            <p:cNvSpPr>
              <a:spLocks noChangeShapeType="1"/>
            </p:cNvSpPr>
            <p:nvPr/>
          </p:nvSpPr>
          <p:spPr bwMode="auto">
            <a:xfrm>
              <a:off x="519" y="2472"/>
              <a:ext cx="223" cy="1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5"/>
            <p:cNvSpPr>
              <a:spLocks noChangeShapeType="1"/>
            </p:cNvSpPr>
            <p:nvPr/>
          </p:nvSpPr>
          <p:spPr bwMode="auto">
            <a:xfrm flipH="1">
              <a:off x="1016" y="2455"/>
              <a:ext cx="206" cy="2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36"/>
            <p:cNvSpPr txBox="1">
              <a:spLocks noChangeArrowheads="1"/>
            </p:cNvSpPr>
            <p:nvPr/>
          </p:nvSpPr>
          <p:spPr bwMode="auto">
            <a:xfrm>
              <a:off x="1408" y="225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CC3300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17" name="Text Box 137"/>
            <p:cNvSpPr txBox="1">
              <a:spLocks noChangeArrowheads="1"/>
            </p:cNvSpPr>
            <p:nvPr/>
          </p:nvSpPr>
          <p:spPr bwMode="auto">
            <a:xfrm>
              <a:off x="107" y="221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CC3300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18" name="Text Box 138"/>
            <p:cNvSpPr txBox="1">
              <a:spLocks noChangeArrowheads="1"/>
            </p:cNvSpPr>
            <p:nvPr/>
          </p:nvSpPr>
          <p:spPr bwMode="auto">
            <a:xfrm>
              <a:off x="964" y="274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CC3300"/>
                  </a:solidFill>
                  <a:latin typeface="Times New Roman" charset="0"/>
                </a:rPr>
                <a:t>3</a:t>
              </a:r>
            </a:p>
          </p:txBody>
        </p:sp>
        <p:sp>
          <p:nvSpPr>
            <p:cNvPr id="19" name="Rectangle 151"/>
            <p:cNvSpPr>
              <a:spLocks noChangeArrowheads="1"/>
            </p:cNvSpPr>
            <p:nvPr/>
          </p:nvSpPr>
          <p:spPr bwMode="auto">
            <a:xfrm>
              <a:off x="720" y="3022"/>
              <a:ext cx="3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800">
                  <a:latin typeface="Times New Roman" charset="0"/>
                </a:rPr>
                <a:t>G</a:t>
              </a:r>
              <a:r>
                <a:rPr lang="en-US" altLang="zh-TW">
                  <a:latin typeface="Times New Roman" charset="0"/>
                </a:rPr>
                <a:t>1</a:t>
              </a:r>
            </a:p>
          </p:txBody>
        </p:sp>
      </p:grpSp>
      <p:grpSp>
        <p:nvGrpSpPr>
          <p:cNvPr id="20" name="Group 156"/>
          <p:cNvGrpSpPr>
            <a:grpSpLocks/>
          </p:cNvGrpSpPr>
          <p:nvPr/>
        </p:nvGrpSpPr>
        <p:grpSpPr bwMode="auto">
          <a:xfrm>
            <a:off x="6521303" y="3536008"/>
            <a:ext cx="2086788" cy="2431170"/>
            <a:chOff x="3744" y="2130"/>
            <a:chExt cx="1513" cy="2035"/>
          </a:xfrm>
        </p:grpSpPr>
        <p:sp>
          <p:nvSpPr>
            <p:cNvPr id="21" name="Oval 140"/>
            <p:cNvSpPr>
              <a:spLocks noChangeArrowheads="1"/>
            </p:cNvSpPr>
            <p:nvPr/>
          </p:nvSpPr>
          <p:spPr bwMode="auto">
            <a:xfrm>
              <a:off x="3755" y="2130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charset="0"/>
                </a:rPr>
                <a:t>0</a:t>
              </a:r>
            </a:p>
          </p:txBody>
        </p:sp>
        <p:sp>
          <p:nvSpPr>
            <p:cNvPr id="22" name="Oval 141"/>
            <p:cNvSpPr>
              <a:spLocks noChangeArrowheads="1"/>
            </p:cNvSpPr>
            <p:nvPr/>
          </p:nvSpPr>
          <p:spPr bwMode="auto">
            <a:xfrm>
              <a:off x="3754" y="2825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charset="0"/>
                </a:rPr>
                <a:t>1</a:t>
              </a:r>
            </a:p>
          </p:txBody>
        </p:sp>
        <p:sp>
          <p:nvSpPr>
            <p:cNvPr id="23" name="Oval 142"/>
            <p:cNvSpPr>
              <a:spLocks noChangeArrowheads="1"/>
            </p:cNvSpPr>
            <p:nvPr/>
          </p:nvSpPr>
          <p:spPr bwMode="auto">
            <a:xfrm>
              <a:off x="3764" y="3467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zh-TW" sz="2800">
                  <a:latin typeface="Times New Roman" charset="0"/>
                </a:rPr>
                <a:t>2</a:t>
              </a:r>
            </a:p>
          </p:txBody>
        </p:sp>
        <p:sp>
          <p:nvSpPr>
            <p:cNvPr id="24" name="Line 143"/>
            <p:cNvSpPr>
              <a:spLocks noChangeShapeType="1"/>
            </p:cNvSpPr>
            <p:nvPr/>
          </p:nvSpPr>
          <p:spPr bwMode="auto">
            <a:xfrm>
              <a:off x="3904" y="3112"/>
              <a:ext cx="0" cy="3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44"/>
            <p:cNvSpPr>
              <a:spLocks noChangeShapeType="1"/>
            </p:cNvSpPr>
            <p:nvPr/>
          </p:nvSpPr>
          <p:spPr bwMode="auto">
            <a:xfrm flipV="1">
              <a:off x="4016" y="2375"/>
              <a:ext cx="0" cy="4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45"/>
            <p:cNvSpPr>
              <a:spLocks noChangeShapeType="1"/>
            </p:cNvSpPr>
            <p:nvPr/>
          </p:nvSpPr>
          <p:spPr bwMode="auto">
            <a:xfrm>
              <a:off x="3784" y="2392"/>
              <a:ext cx="0" cy="4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46"/>
            <p:cNvSpPr>
              <a:spLocks noChangeArrowheads="1"/>
            </p:cNvSpPr>
            <p:nvPr/>
          </p:nvSpPr>
          <p:spPr bwMode="auto">
            <a:xfrm>
              <a:off x="3744" y="3838"/>
              <a:ext cx="3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800">
                  <a:latin typeface="Times New Roman" charset="0"/>
                </a:rPr>
                <a:t>G</a:t>
              </a:r>
              <a:r>
                <a:rPr lang="en-US" altLang="zh-TW">
                  <a:latin typeface="Times New Roman" charset="0"/>
                </a:rPr>
                <a:t>3</a:t>
              </a:r>
            </a:p>
          </p:txBody>
        </p:sp>
        <p:sp>
          <p:nvSpPr>
            <p:cNvPr id="28" name="Text Box 147"/>
            <p:cNvSpPr txBox="1">
              <a:spLocks noChangeArrowheads="1"/>
            </p:cNvSpPr>
            <p:nvPr/>
          </p:nvSpPr>
          <p:spPr bwMode="auto">
            <a:xfrm>
              <a:off x="4224" y="2144"/>
              <a:ext cx="9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400">
                  <a:solidFill>
                    <a:srgbClr val="CC3300"/>
                  </a:solidFill>
                  <a:latin typeface="Times New Roman" charset="0"/>
                </a:rPr>
                <a:t>in:1, out: 1</a:t>
              </a:r>
            </a:p>
          </p:txBody>
        </p:sp>
        <p:sp>
          <p:nvSpPr>
            <p:cNvPr id="29" name="Text Box 148"/>
            <p:cNvSpPr txBox="1">
              <a:spLocks noChangeArrowheads="1"/>
            </p:cNvSpPr>
            <p:nvPr/>
          </p:nvSpPr>
          <p:spPr bwMode="auto">
            <a:xfrm>
              <a:off x="4235" y="2822"/>
              <a:ext cx="10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400" dirty="0">
                  <a:solidFill>
                    <a:srgbClr val="CC3300"/>
                  </a:solidFill>
                  <a:latin typeface="Times New Roman" charset="0"/>
                </a:rPr>
                <a:t>in: 1, out: 2</a:t>
              </a:r>
            </a:p>
          </p:txBody>
        </p:sp>
        <p:sp>
          <p:nvSpPr>
            <p:cNvPr id="30" name="Text Box 149"/>
            <p:cNvSpPr txBox="1">
              <a:spLocks noChangeArrowheads="1"/>
            </p:cNvSpPr>
            <p:nvPr/>
          </p:nvSpPr>
          <p:spPr bwMode="auto">
            <a:xfrm>
              <a:off x="4257" y="3455"/>
              <a:ext cx="10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TW" sz="2400">
                  <a:solidFill>
                    <a:srgbClr val="CC3300"/>
                  </a:solidFill>
                  <a:latin typeface="Times New Roman" charset="0"/>
                </a:rPr>
                <a:t>in: 1, out: 0</a:t>
              </a:r>
            </a:p>
          </p:txBody>
        </p:sp>
      </p:grpSp>
      <p:sp>
        <p:nvSpPr>
          <p:cNvPr id="31" name="Text Box 104"/>
          <p:cNvSpPr txBox="1">
            <a:spLocks noChangeArrowheads="1"/>
          </p:cNvSpPr>
          <p:nvPr/>
        </p:nvSpPr>
        <p:spPr bwMode="auto">
          <a:xfrm>
            <a:off x="5939683" y="20493"/>
            <a:ext cx="2474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400" dirty="0">
                <a:solidFill>
                  <a:schemeClr val="accent1"/>
                </a:solidFill>
                <a:latin typeface="Arial Unicode MS" charset="0"/>
                <a:cs typeface="Arial Unicode MS" charset="0"/>
              </a:rPr>
              <a:t>undirected graph</a:t>
            </a:r>
          </a:p>
        </p:txBody>
      </p:sp>
      <p:sp>
        <p:nvSpPr>
          <p:cNvPr id="32" name="Text Box 104"/>
          <p:cNvSpPr txBox="1">
            <a:spLocks noChangeArrowheads="1"/>
          </p:cNvSpPr>
          <p:nvPr/>
        </p:nvSpPr>
        <p:spPr bwMode="auto">
          <a:xfrm>
            <a:off x="6265863" y="3074343"/>
            <a:ext cx="21523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400" dirty="0" smtClean="0">
                <a:solidFill>
                  <a:schemeClr val="accent1"/>
                </a:solidFill>
                <a:latin typeface="Arial Unicode MS" charset="0"/>
                <a:cs typeface="Arial Unicode MS" charset="0"/>
              </a:rPr>
              <a:t>directed </a:t>
            </a:r>
            <a:r>
              <a:rPr lang="en-US" altLang="zh-TW" sz="2400" dirty="0">
                <a:solidFill>
                  <a:schemeClr val="accent1"/>
                </a:solidFill>
                <a:latin typeface="Arial Unicode MS" charset="0"/>
                <a:cs typeface="Arial Unicode MS" charset="0"/>
              </a:rPr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120313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1385" y="384854"/>
            <a:ext cx="6096000" cy="3657599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cs typeface="Times New Roman" charset="0"/>
              </a:rPr>
              <a:t>What is the number of edges in a complete directed graph with N vertices? </a:t>
            </a:r>
            <a:endParaRPr lang="en-US" sz="2400" dirty="0"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sz="2400" dirty="0">
                <a:cs typeface="Times New Roman" charset="0"/>
              </a:rPr>
              <a:t>		</a:t>
            </a:r>
            <a:r>
              <a:rPr lang="en-US" sz="2000" i="1" dirty="0">
                <a:cs typeface="Times New Roman" charset="0"/>
              </a:rPr>
              <a:t>N * (N-1</a:t>
            </a:r>
            <a:r>
              <a:rPr lang="en-US" sz="2000" i="1" dirty="0" smtClean="0">
                <a:cs typeface="Times New Roman" charset="0"/>
              </a:rPr>
              <a:t>)</a:t>
            </a:r>
          </a:p>
          <a:p>
            <a:pPr>
              <a:buFontTx/>
              <a:buNone/>
            </a:pPr>
            <a:endParaRPr lang="en-US" sz="2000" i="1" dirty="0">
              <a:cs typeface="Times New Roman" charset="0"/>
            </a:endParaRPr>
          </a:p>
          <a:p>
            <a:pPr>
              <a:buFontTx/>
              <a:buNone/>
            </a:pPr>
            <a:endParaRPr lang="en-US" sz="2000" i="1" dirty="0">
              <a:cs typeface="Times New Roman" charset="0"/>
            </a:endParaRPr>
          </a:p>
          <a:p>
            <a:r>
              <a:rPr lang="en-US" sz="2400" dirty="0">
                <a:cs typeface="Times New Roman" charset="0"/>
              </a:rPr>
              <a:t>What is the number of edges in a complete undirected graph with N vertices? </a:t>
            </a:r>
            <a:endParaRPr lang="en-US" sz="2400" dirty="0">
              <a:latin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sz="2400" dirty="0">
                <a:ea typeface="MS Mincho" charset="0"/>
                <a:cs typeface="MS Mincho" charset="0"/>
              </a:rPr>
              <a:t>		</a:t>
            </a:r>
            <a:r>
              <a:rPr lang="en-US" sz="2000" i="1" dirty="0">
                <a:ea typeface="MS Mincho" charset="0"/>
                <a:cs typeface="MS Mincho" charset="0"/>
              </a:rPr>
              <a:t>N * (N-1) / 2</a:t>
            </a:r>
            <a:endParaRPr lang="en-US" sz="24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GRAPH THEORY TERMINOLOGY</a:t>
            </a:r>
          </a:p>
        </p:txBody>
      </p:sp>
      <p:pic>
        <p:nvPicPr>
          <p:cNvPr id="4" name="Picture 5" descr="C:\My Documents\308 PowerPoint\Figures\MACJOBS\JPEGS\CHAP09\P553a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03"/>
          <a:stretch>
            <a:fillRect/>
          </a:stretch>
        </p:blipFill>
        <p:spPr bwMode="auto">
          <a:xfrm>
            <a:off x="532433" y="2213654"/>
            <a:ext cx="1790115" cy="184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My Documents\308 PowerPoint\Figures\MACJOBS\JPEGS\CHAP09\P553a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06" r="60785"/>
          <a:stretch>
            <a:fillRect/>
          </a:stretch>
        </p:blipFill>
        <p:spPr bwMode="auto">
          <a:xfrm>
            <a:off x="558650" y="181117"/>
            <a:ext cx="1763898" cy="169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34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9429" y="18316"/>
            <a:ext cx="6096000" cy="3657599"/>
          </a:xfrm>
        </p:spPr>
        <p:txBody>
          <a:bodyPr/>
          <a:lstStyle/>
          <a:p>
            <a:r>
              <a:rPr lang="en-US" dirty="0">
                <a:ea typeface="MS Mincho" charset="0"/>
                <a:cs typeface="MS Mincho" charset="0"/>
              </a:rPr>
              <a:t>When the edges in a graph have no direction, the graph is called </a:t>
            </a:r>
            <a:r>
              <a:rPr lang="en-US" i="1" dirty="0" smtClean="0">
                <a:ea typeface="MS Mincho" charset="0"/>
                <a:cs typeface="MS Mincho" charset="0"/>
              </a:rPr>
              <a:t>undirected</a:t>
            </a:r>
          </a:p>
          <a:p>
            <a:endParaRPr lang="en-US" i="1" dirty="0">
              <a:ea typeface="MS Mincho" charset="0"/>
              <a:cs typeface="MS Mincho" charset="0"/>
            </a:endParaRPr>
          </a:p>
          <a:p>
            <a:endParaRPr lang="en-US" i="1" dirty="0" smtClean="0">
              <a:ea typeface="MS Mincho" charset="0"/>
              <a:cs typeface="MS Mincho" charset="0"/>
            </a:endParaRPr>
          </a:p>
          <a:p>
            <a:pPr marL="18288" indent="0">
              <a:buNone/>
            </a:pPr>
            <a:endParaRPr lang="en-US" i="1" dirty="0" smtClean="0">
              <a:ea typeface="MS Mincho" charset="0"/>
              <a:cs typeface="MS Mincho" charset="0"/>
            </a:endParaRPr>
          </a:p>
          <a:p>
            <a:pPr marL="18288" indent="0">
              <a:buNone/>
            </a:pPr>
            <a:endParaRPr lang="en-US" dirty="0"/>
          </a:p>
          <a:p>
            <a:r>
              <a:rPr lang="en-US" dirty="0">
                <a:ea typeface="MS Mincho" charset="0"/>
                <a:cs typeface="MS Mincho" charset="0"/>
              </a:rPr>
              <a:t>When the edges in a graph have a direction, the graph is called </a:t>
            </a:r>
            <a:r>
              <a:rPr lang="en-US" i="1" dirty="0">
                <a:ea typeface="MS Mincho" charset="0"/>
                <a:cs typeface="MS Mincho" charset="0"/>
              </a:rPr>
              <a:t>directed</a:t>
            </a:r>
            <a:r>
              <a:rPr lang="en-US" dirty="0">
                <a:ea typeface="MS Mincho" charset="0"/>
                <a:cs typeface="MS Mincho" charset="0"/>
              </a:rPr>
              <a:t> (or </a:t>
            </a:r>
            <a:r>
              <a:rPr lang="en-US" i="1" dirty="0">
                <a:ea typeface="MS Mincho" charset="0"/>
                <a:cs typeface="MS Mincho" charset="0"/>
              </a:rPr>
              <a:t>digraph</a:t>
            </a:r>
            <a:r>
              <a:rPr lang="en-US" dirty="0">
                <a:ea typeface="MS Mincho" charset="0"/>
                <a:cs typeface="MS Mincho" charset="0"/>
              </a:rPr>
              <a:t>)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DIRECTED AND UNDIRECTED GRAPH</a:t>
            </a:r>
            <a:endParaRPr lang="en-US" sz="3600" dirty="0"/>
          </a:p>
        </p:txBody>
      </p:sp>
      <p:pic>
        <p:nvPicPr>
          <p:cNvPr id="4" name="Picture 4" descr="C:\My Documents\308 PowerPoint\Figures\MACJOBS\JPEGS\CHAP09\P551.jpg"/>
          <p:cNvPicPr>
            <a:picLocks noChangeAspect="1" noChangeArrowheads="1"/>
          </p:cNvPicPr>
          <p:nvPr/>
        </p:nvPicPr>
        <p:blipFill>
          <a:blip r:embed="rId2" cstate="email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43" b="71895"/>
          <a:stretch>
            <a:fillRect/>
          </a:stretch>
        </p:blipFill>
        <p:spPr bwMode="auto">
          <a:xfrm>
            <a:off x="6220091" y="579301"/>
            <a:ext cx="2309879" cy="189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My Documents\308 PowerPoint\Figures\MACJOBS\JPEGS\CHAP09\P551.jpg"/>
          <p:cNvPicPr>
            <a:picLocks noChangeAspect="1" noChangeArrowheads="1"/>
          </p:cNvPicPr>
          <p:nvPr/>
        </p:nvPicPr>
        <p:blipFill>
          <a:blip r:embed="rId3" cstate="email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27" r="13568" b="34114"/>
          <a:stretch>
            <a:fillRect/>
          </a:stretch>
        </p:blipFill>
        <p:spPr bwMode="auto">
          <a:xfrm>
            <a:off x="6237732" y="2754124"/>
            <a:ext cx="2303058" cy="182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48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417170"/>
            <a:ext cx="6096000" cy="3657599"/>
          </a:xfrm>
        </p:spPr>
        <p:txBody>
          <a:bodyPr/>
          <a:lstStyle/>
          <a:p>
            <a:r>
              <a:rPr lang="en-US" sz="2400" u="sng" dirty="0">
                <a:ea typeface="MS Mincho" charset="0"/>
                <a:cs typeface="MS Mincho" charset="0"/>
              </a:rPr>
              <a:t>Weighted graph</a:t>
            </a:r>
            <a:r>
              <a:rPr lang="en-US" sz="2400" dirty="0">
                <a:ea typeface="MS Mincho" charset="0"/>
                <a:cs typeface="MS Mincho" charset="0"/>
              </a:rPr>
              <a:t>: a graph in which each edge carries a value</a:t>
            </a:r>
            <a:r>
              <a:rPr lang="en-US" sz="2400" dirty="0"/>
              <a:t> </a:t>
            </a:r>
          </a:p>
          <a:p>
            <a:pPr marL="18288" indent="0">
              <a:buNone/>
            </a:pPr>
            <a:endParaRPr lang="en-US" dirty="0" smtClean="0"/>
          </a:p>
          <a:p>
            <a:pPr marL="18288" indent="0">
              <a:buNone/>
            </a:pPr>
            <a:endParaRPr lang="en-US" dirty="0"/>
          </a:p>
          <a:p>
            <a:pPr marL="18288" indent="0">
              <a:buNone/>
            </a:pPr>
            <a:endParaRPr lang="en-US" dirty="0" smtClean="0"/>
          </a:p>
          <a:p>
            <a:pPr marL="18288" indent="0">
              <a:buNone/>
            </a:pPr>
            <a:endParaRPr lang="en-US" dirty="0"/>
          </a:p>
          <a:p>
            <a:pPr marL="18288" indent="0">
              <a:buNone/>
            </a:pPr>
            <a:endParaRPr lang="en-US" dirty="0" smtClean="0"/>
          </a:p>
          <a:p>
            <a:pPr marL="18288" indent="0">
              <a:buNone/>
            </a:pPr>
            <a:endParaRPr lang="en-US" dirty="0"/>
          </a:p>
          <a:p>
            <a:pPr marL="1828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GRAPH</a:t>
            </a:r>
            <a:endParaRPr lang="en-US" dirty="0"/>
          </a:p>
        </p:txBody>
      </p:sp>
      <p:pic>
        <p:nvPicPr>
          <p:cNvPr id="4" name="Picture 5" descr="C:\My Documents\308 PowerPoint\Figures\MACJOBS\JPEGS\CHAP09\P553b.jpg"/>
          <p:cNvPicPr>
            <a:picLocks noChangeAspect="1" noChangeArrowheads="1"/>
          </p:cNvPicPr>
          <p:nvPr/>
        </p:nvPicPr>
        <p:blipFill>
          <a:blip r:embed="rId2" cstate="email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262" y="1514051"/>
            <a:ext cx="4485150" cy="256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287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8015" y="441599"/>
            <a:ext cx="6096000" cy="3657599"/>
          </a:xfrm>
        </p:spPr>
        <p:txBody>
          <a:bodyPr/>
          <a:lstStyle/>
          <a:p>
            <a:pPr lvl="1"/>
            <a:r>
              <a:rPr lang="en-US" dirty="0">
                <a:cs typeface="Times New Roman" charset="0"/>
              </a:rPr>
              <a:t>A 1D array is used to represent the vertices</a:t>
            </a:r>
            <a:endParaRPr lang="en-US" dirty="0">
              <a:latin typeface="Courier New" charset="0"/>
              <a:cs typeface="Courier New" charset="0"/>
            </a:endParaRPr>
          </a:p>
          <a:p>
            <a:pPr lvl="1"/>
            <a:r>
              <a:rPr lang="en-US" dirty="0">
                <a:ea typeface="MS Mincho" charset="0"/>
                <a:cs typeface="MS Mincho" charset="0"/>
              </a:rPr>
              <a:t>A 2D array (adjacency matrix) is used to represent the edges</a:t>
            </a:r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1613" y="5791200"/>
            <a:ext cx="7543800" cy="914400"/>
          </a:xfrm>
        </p:spPr>
        <p:txBody>
          <a:bodyPr/>
          <a:lstStyle/>
          <a:p>
            <a:r>
              <a:rPr lang="en-US" sz="3200" dirty="0" smtClean="0"/>
              <a:t>ARRAY BASED REPRESENTATION OF GRAPHS</a:t>
            </a:r>
            <a:endParaRPr lang="en-US" sz="3200" dirty="0"/>
          </a:p>
        </p:txBody>
      </p:sp>
      <p:pic>
        <p:nvPicPr>
          <p:cNvPr id="4" name="Picture 3" descr="Screen Shot 2014-11-15 at 2.13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200" y="2593287"/>
            <a:ext cx="5586173" cy="3011822"/>
          </a:xfrm>
          <a:prstGeom prst="rect">
            <a:avLst/>
          </a:prstGeom>
        </p:spPr>
      </p:pic>
      <p:pic>
        <p:nvPicPr>
          <p:cNvPr id="6" name="Picture 5" descr="C:\My Documents\308 PowerPoint\Figures\MACJOBS\JPEGS\CHAP09\P553b.jpg"/>
          <p:cNvPicPr>
            <a:picLocks noChangeAspect="1" noChangeArrowheads="1"/>
          </p:cNvPicPr>
          <p:nvPr/>
        </p:nvPicPr>
        <p:blipFill>
          <a:blip r:embed="rId3" cstate="email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5122"/>
            <a:ext cx="3947531" cy="225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723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283</TotalTime>
  <Words>1595</Words>
  <Application>Microsoft Office PowerPoint</Application>
  <PresentationFormat>On-screen Show (4:3)</PresentationFormat>
  <Paragraphs>471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 Unicode MS</vt:lpstr>
      <vt:lpstr>MS Mincho</vt:lpstr>
      <vt:lpstr>新細明體</vt:lpstr>
      <vt:lpstr>Calibri</vt:lpstr>
      <vt:lpstr>Courier New</vt:lpstr>
      <vt:lpstr>Palatino Linotype</vt:lpstr>
      <vt:lpstr>Times New Roman</vt:lpstr>
      <vt:lpstr>Verdana</vt:lpstr>
      <vt:lpstr>Wingdings</vt:lpstr>
      <vt:lpstr>Elemental</vt:lpstr>
      <vt:lpstr>GRAPHS</vt:lpstr>
      <vt:lpstr>INTRODUCTION</vt:lpstr>
      <vt:lpstr>GRAPH THEORY TERMINOLOGY</vt:lpstr>
      <vt:lpstr>GRAPH THEORY TERMINOLOGY</vt:lpstr>
      <vt:lpstr>GRAPH THEORY TERMINOLOGY</vt:lpstr>
      <vt:lpstr>GRAPH THEORY TERMINOLOGY</vt:lpstr>
      <vt:lpstr>DIRECTED AND UNDIRECTED GRAPH</vt:lpstr>
      <vt:lpstr>WEIGHTED GRAPH</vt:lpstr>
      <vt:lpstr>ARRAY BASED REPRESENTATION OF GRAPHS</vt:lpstr>
      <vt:lpstr>SEQUENTIAL REPRESENTATION OF GRAPHS</vt:lpstr>
      <vt:lpstr>SEQUENTIAL REPRESENTATION OF GRAPHS</vt:lpstr>
      <vt:lpstr>SEQUENTIAL REPRESENTATION OF GRAPHS</vt:lpstr>
      <vt:lpstr>SEQUENTIAL REPRESENTATION OF GRAPHS</vt:lpstr>
      <vt:lpstr>PowerPoint Presentation</vt:lpstr>
      <vt:lpstr>LINKED REPRESENTATION OF GRAPHS</vt:lpstr>
      <vt:lpstr>ADJACENCY LIST</vt:lpstr>
      <vt:lpstr>LINKED REPRESENTATION OF GRAPHS</vt:lpstr>
      <vt:lpstr>TRAVERSING A GRAPH</vt:lpstr>
      <vt:lpstr>BREADTH-FIRST SEARCH</vt:lpstr>
      <vt:lpstr>BREADTH-FIRST SEARCH</vt:lpstr>
      <vt:lpstr>DEPTH-FIRST SEARCH</vt:lpstr>
      <vt:lpstr>BREADTH-FIRST SEARCH</vt:lpstr>
      <vt:lpstr>SHORTEST PATH ALGORITHM-DIJKSTRA’S ALGORITHM</vt:lpstr>
      <vt:lpstr>SHORTEST PATH ALGORITHM-DIJKSTRA’S ALGORITHM</vt:lpstr>
      <vt:lpstr>TABLES</vt:lpstr>
      <vt:lpstr>DIRECT ADDRESS TABLES</vt:lpstr>
      <vt:lpstr>HASH TABLE</vt:lpstr>
      <vt:lpstr>COLLISION</vt:lpstr>
      <vt:lpstr>UNIT-6</vt:lpstr>
      <vt:lpstr>SELECTION SORT</vt:lpstr>
      <vt:lpstr>INSERTION SORT</vt:lpstr>
      <vt:lpstr>BUBBLE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QUICK SORT</vt:lpstr>
      <vt:lpstr>QUICK SORT</vt:lpstr>
      <vt:lpstr>QUICK SORT</vt:lpstr>
      <vt:lpstr>QUICK SORT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Mac aishwarya</dc:creator>
  <cp:lastModifiedBy>Admin</cp:lastModifiedBy>
  <cp:revision>40</cp:revision>
  <dcterms:created xsi:type="dcterms:W3CDTF">2014-11-15T07:46:04Z</dcterms:created>
  <dcterms:modified xsi:type="dcterms:W3CDTF">2014-11-28T05:18:20Z</dcterms:modified>
</cp:coreProperties>
</file>