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349B-B09B-4788-B357-D2990B9EE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F9AC7-EC5A-4F6C-AD13-B8CFE1308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6B23-60A8-48F4-BF36-8808770B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BEE-4081-41A5-A1F6-7849F886959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3579-8433-4BFA-986F-33F7C888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4D66-AA55-4E88-A4CD-564A2B14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50DA-8418-4E27-916B-FA1490DE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BBB2-84A1-48F4-9DE0-A0A50A2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C5A27-87C7-416E-972B-F9E3B4C6D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391B-DD38-44BC-86DD-724CCB65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BEE-4081-41A5-A1F6-7849F886959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9971-598F-4821-80B2-43939403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FAA9-47DA-48C5-A408-53624C89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50DA-8418-4E27-916B-FA1490DE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47AB7-0805-4E69-A2FD-C41AC0A35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7D4AE-6813-4319-A67B-2DE53A088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06C7-0EEE-4CD3-82DD-6852E364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BEE-4081-41A5-A1F6-7849F886959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C62C-8928-4559-97E8-0414BBAA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47DE-3F1E-43FD-9145-AE3354E6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50DA-8418-4E27-916B-FA1490DE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2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C271-975C-4A5A-8F1F-21C4133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D4EE-3D9A-43BD-A2E2-E490DA95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BD9E-6CB7-47B9-A82A-12EBC370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BEE-4081-41A5-A1F6-7849F886959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47BE-1069-44B2-8F9F-6C8933DD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699E4-7465-4F1C-9234-034C8F0E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50DA-8418-4E27-916B-FA1490DE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8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B425-B84F-4581-83CA-4018AF2C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994A-A007-4D78-870C-18A73D519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135B3-E428-4F68-935F-8694CE87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BEE-4081-41A5-A1F6-7849F886959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110F-E645-45B2-B20E-7FBF9DBF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BEF6-943B-41AC-835F-183D709B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50DA-8418-4E27-916B-FA1490DE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7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0442-6A97-4122-BCED-B19C6F03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E74A-8C07-4C4D-991C-8C6CCF6F5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0F0BF-BD4B-44C2-9F03-D8077CDAA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25245-7DD1-4B50-9FA8-F7D5BA5B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BEE-4081-41A5-A1F6-7849F886959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388D5-E391-43B6-822B-E95BEAB2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5AB68-3CEB-4537-A8AD-34F473D6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50DA-8418-4E27-916B-FA1490DE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6594-434D-492F-B9B5-A0CF266D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7BBD-CA53-4E19-AFF8-3AC88920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DCCAC-8A75-4620-8814-F3B45A4AF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CC9A6-9528-4BEA-A526-211EF0CBB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85FBD-CD79-4186-B827-1106A640D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79361-4DF9-42B0-ADDE-98B2E158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BEE-4081-41A5-A1F6-7849F886959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5F936-6276-4F55-ABC3-5FE590D6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5B510-29B7-4288-A7B1-4BE41204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50DA-8418-4E27-916B-FA1490DE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A8B5-8F68-4F84-9D49-4BC3ED53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15055-DA44-4E24-87D2-CA4DA990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BEE-4081-41A5-A1F6-7849F886959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C0078-1A93-46CE-A505-D4B2CF67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AD3DF-7B4D-41D2-A719-40031FD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50DA-8418-4E27-916B-FA1490DE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DB8ED-659D-4D16-BAF5-52B3A073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BEE-4081-41A5-A1F6-7849F886959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1C40F-E95A-482E-AE81-A292E4CA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88D92-11A8-4D5C-9CE0-6970B5ED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50DA-8418-4E27-916B-FA1490DE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EADE-941B-49B4-BB5E-1C056E03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5830A-1F8D-475A-AFAB-548C07D1B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C30F5-AE58-4A65-A8D9-FF3D041A5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FFB05-A72A-4022-88C1-5B44B1CB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BEE-4081-41A5-A1F6-7849F886959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C8AA9-1E09-4370-A461-D3A04985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A95C0-F6E0-4C6B-BF0C-53BB68D9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50DA-8418-4E27-916B-FA1490DE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9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F411-BAF4-40E1-A403-4C6BBC5A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A42ED-14AE-4EBB-B231-CCB59AF7A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E70AD-1CEA-49FC-82E4-D7EB870FF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6D39F-9E87-4311-A4A6-5ED22B7B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4BEE-4081-41A5-A1F6-7849F886959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CA373-6705-4C13-A8C9-0642A11B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8BFDE-669F-4575-9D62-C7B60568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50DA-8418-4E27-916B-FA1490DE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71239-006F-4887-8093-E98ECD09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F9087-F7B5-4451-9E38-5EA001C52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C6AC-0D7B-4132-9C64-5056260F5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94BEE-4081-41A5-A1F6-7849F886959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7306-B967-4E20-9FF6-BB7229A18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B0B11-4524-43B2-9F1B-160C06690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50DA-8418-4E27-916B-FA1490DEA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45C7186-599D-E0CA-B892-D98D06CFABAE}"/>
              </a:ext>
            </a:extLst>
          </p:cNvPr>
          <p:cNvSpPr txBox="1">
            <a:spLocks/>
          </p:cNvSpPr>
          <p:nvPr/>
        </p:nvSpPr>
        <p:spPr>
          <a:xfrm>
            <a:off x="770067" y="60997"/>
            <a:ext cx="49414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Demi"/>
              <a:ea typeface="+mj-ea"/>
              <a:cs typeface="+mj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97CA75-9238-0C9D-0D64-E1A87B696214}"/>
              </a:ext>
            </a:extLst>
          </p:cNvPr>
          <p:cNvSpPr/>
          <p:nvPr/>
        </p:nvSpPr>
        <p:spPr>
          <a:xfrm rot="16200000">
            <a:off x="11270241" y="6598617"/>
            <a:ext cx="45719" cy="4751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43A61-5BDC-32B9-D140-36A1B2F5A41E}"/>
              </a:ext>
            </a:extLst>
          </p:cNvPr>
          <p:cNvSpPr/>
          <p:nvPr/>
        </p:nvSpPr>
        <p:spPr>
          <a:xfrm>
            <a:off x="270695" y="0"/>
            <a:ext cx="96858" cy="6633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87661F-4312-4691-9806-9F612B3759E0}"/>
              </a:ext>
            </a:extLst>
          </p:cNvPr>
          <p:cNvGrpSpPr/>
          <p:nvPr/>
        </p:nvGrpSpPr>
        <p:grpSpPr>
          <a:xfrm>
            <a:off x="371713" y="89429"/>
            <a:ext cx="11448573" cy="670649"/>
            <a:chOff x="1526164" y="101137"/>
            <a:chExt cx="10691334" cy="670649"/>
          </a:xfrm>
        </p:grpSpPr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3B508D34-E487-4A64-B34E-1ED10897B10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164" y="726067"/>
              <a:ext cx="9680324" cy="45719"/>
            </a:xfrm>
            <a:prstGeom prst="rect">
              <a:avLst/>
            </a:prstGeom>
          </p:spPr>
        </p:pic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14BBF8A4-3DC4-4FBC-A493-34E33D615FB4}"/>
                </a:ext>
              </a:extLst>
            </p:cNvPr>
            <p:cNvSpPr txBox="1">
              <a:spLocks/>
            </p:cNvSpPr>
            <p:nvPr/>
          </p:nvSpPr>
          <p:spPr>
            <a:xfrm>
              <a:off x="1671666" y="101137"/>
              <a:ext cx="10545832" cy="553998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lvl1pPr>
                <a:defRPr sz="4800" b="0" i="0">
                  <a:solidFill>
                    <a:srgbClr val="3E3E3E"/>
                  </a:solidFill>
                  <a:latin typeface="Tahoma"/>
                  <a:ea typeface="+mj-ea"/>
                  <a:cs typeface="Tahoma"/>
                </a:defRPr>
              </a:lvl1pPr>
            </a:lstStyle>
            <a:p>
              <a:pPr marL="12700" lvl="0" algn="ctr">
                <a:spcBef>
                  <a:spcPts val="100"/>
                </a:spcBef>
                <a:defRPr/>
              </a:pPr>
              <a:r>
                <a:rPr lang="en-US" sz="3600" kern="0" spc="355" dirty="0">
                  <a:latin typeface="+mn-lt"/>
                </a:rPr>
                <a:t>Recommendation system</a:t>
              </a:r>
              <a:endParaRPr kumimoji="0" lang="en-US" sz="3600" b="0" i="0" u="none" strike="noStrike" kern="0" cap="none" spc="355" normalizeH="0" baseline="0" noProof="0" dirty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+mn-lt"/>
                <a:ea typeface="+mj-ea"/>
                <a:cs typeface="Tahoma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AD39D00-27CA-45DE-929E-6F115B208377}"/>
              </a:ext>
            </a:extLst>
          </p:cNvPr>
          <p:cNvSpPr/>
          <p:nvPr/>
        </p:nvSpPr>
        <p:spPr>
          <a:xfrm>
            <a:off x="1089478" y="6501370"/>
            <a:ext cx="10013044" cy="181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Nilesh Kumar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0063D-5CD9-4A12-8E91-92408CC7A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328" y="-7108"/>
            <a:ext cx="567505" cy="1301069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D305512-AFF3-47B2-8007-A355BD523598}"/>
              </a:ext>
            </a:extLst>
          </p:cNvPr>
          <p:cNvGrpSpPr/>
          <p:nvPr/>
        </p:nvGrpSpPr>
        <p:grpSpPr>
          <a:xfrm>
            <a:off x="270696" y="1077334"/>
            <a:ext cx="3398056" cy="5370863"/>
            <a:chOff x="3861622" y="1435519"/>
            <a:chExt cx="4121931" cy="4964131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3471934-B9B3-4B4E-AE95-1E52A1FD1BE1}"/>
                </a:ext>
              </a:extLst>
            </p:cNvPr>
            <p:cNvSpPr/>
            <p:nvPr/>
          </p:nvSpPr>
          <p:spPr>
            <a:xfrm>
              <a:off x="3861622" y="1652146"/>
              <a:ext cx="4121931" cy="4747504"/>
            </a:xfrm>
            <a:custGeom>
              <a:avLst/>
              <a:gdLst>
                <a:gd name="connsiteX0" fmla="*/ 0 w 8128000"/>
                <a:gd name="connsiteY0" fmla="*/ 0 h 869137"/>
                <a:gd name="connsiteX1" fmla="*/ 8128000 w 8128000"/>
                <a:gd name="connsiteY1" fmla="*/ 0 h 869137"/>
                <a:gd name="connsiteX2" fmla="*/ 8128000 w 8128000"/>
                <a:gd name="connsiteY2" fmla="*/ 869137 h 869137"/>
                <a:gd name="connsiteX3" fmla="*/ 0 w 8128000"/>
                <a:gd name="connsiteY3" fmla="*/ 869137 h 869137"/>
                <a:gd name="connsiteX4" fmla="*/ 0 w 8128000"/>
                <a:gd name="connsiteY4" fmla="*/ 0 h 86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0" h="869137">
                  <a:moveTo>
                    <a:pt x="0" y="0"/>
                  </a:moveTo>
                  <a:lnTo>
                    <a:pt x="8128000" y="0"/>
                  </a:lnTo>
                  <a:lnTo>
                    <a:pt x="8128000" y="869137"/>
                  </a:lnTo>
                  <a:lnTo>
                    <a:pt x="0" y="8691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0" rIns="0" bIns="0" numCol="1" spcCol="1270" anchor="t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dirty="0"/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dirty="0"/>
                <a:t>Recommender systems are essential tools for filtering online information or products when there are too many choices.</a:t>
              </a:r>
            </a:p>
            <a:p>
              <a:pPr marL="285750" lvl="1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1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b="1" u="sng" dirty="0">
                  <a:solidFill>
                    <a:srgbClr val="FF0000"/>
                  </a:solidFill>
                </a:rPr>
                <a:t>Advantages: 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b="1" u="sng" dirty="0"/>
            </a:p>
            <a:p>
              <a:pPr marL="285750" lvl="1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Filtering large information (Dynamic information),</a:t>
              </a:r>
            </a:p>
            <a:p>
              <a:pPr marL="285750" lvl="1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lvl="1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Address the need of personalized recommendation</a:t>
              </a:r>
            </a:p>
            <a:p>
              <a:pPr marL="285750" lvl="1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D981C88-BA6F-4FD8-9D25-4AB4B61DEE00}"/>
                </a:ext>
              </a:extLst>
            </p:cNvPr>
            <p:cNvSpPr/>
            <p:nvPr/>
          </p:nvSpPr>
          <p:spPr>
            <a:xfrm>
              <a:off x="4206939" y="1435519"/>
              <a:ext cx="3322646" cy="452725"/>
            </a:xfrm>
            <a:custGeom>
              <a:avLst/>
              <a:gdLst>
                <a:gd name="connsiteX0" fmla="*/ 0 w 5689600"/>
                <a:gd name="connsiteY0" fmla="*/ 122882 h 737279"/>
                <a:gd name="connsiteX1" fmla="*/ 122882 w 5689600"/>
                <a:gd name="connsiteY1" fmla="*/ 0 h 737279"/>
                <a:gd name="connsiteX2" fmla="*/ 5566718 w 5689600"/>
                <a:gd name="connsiteY2" fmla="*/ 0 h 737279"/>
                <a:gd name="connsiteX3" fmla="*/ 5689600 w 5689600"/>
                <a:gd name="connsiteY3" fmla="*/ 122882 h 737279"/>
                <a:gd name="connsiteX4" fmla="*/ 5689600 w 5689600"/>
                <a:gd name="connsiteY4" fmla="*/ 614397 h 737279"/>
                <a:gd name="connsiteX5" fmla="*/ 5566718 w 5689600"/>
                <a:gd name="connsiteY5" fmla="*/ 737279 h 737279"/>
                <a:gd name="connsiteX6" fmla="*/ 122882 w 5689600"/>
                <a:gd name="connsiteY6" fmla="*/ 737279 h 737279"/>
                <a:gd name="connsiteX7" fmla="*/ 0 w 5689600"/>
                <a:gd name="connsiteY7" fmla="*/ 614397 h 737279"/>
                <a:gd name="connsiteX8" fmla="*/ 0 w 5689600"/>
                <a:gd name="connsiteY8" fmla="*/ 122882 h 73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737279">
                  <a:moveTo>
                    <a:pt x="0" y="122882"/>
                  </a:moveTo>
                  <a:cubicBezTo>
                    <a:pt x="0" y="55016"/>
                    <a:pt x="55016" y="0"/>
                    <a:pt x="122882" y="0"/>
                  </a:cubicBezTo>
                  <a:lnTo>
                    <a:pt x="5566718" y="0"/>
                  </a:lnTo>
                  <a:cubicBezTo>
                    <a:pt x="5634584" y="0"/>
                    <a:pt x="5689600" y="55016"/>
                    <a:pt x="5689600" y="122882"/>
                  </a:cubicBezTo>
                  <a:lnTo>
                    <a:pt x="5689600" y="614397"/>
                  </a:lnTo>
                  <a:cubicBezTo>
                    <a:pt x="5689600" y="682263"/>
                    <a:pt x="5634584" y="737279"/>
                    <a:pt x="5566718" y="737279"/>
                  </a:cubicBezTo>
                  <a:lnTo>
                    <a:pt x="122882" y="737279"/>
                  </a:lnTo>
                  <a:cubicBezTo>
                    <a:pt x="55016" y="737279"/>
                    <a:pt x="0" y="682263"/>
                    <a:pt x="0" y="614397"/>
                  </a:cubicBezTo>
                  <a:lnTo>
                    <a:pt x="0" y="1228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1044" tIns="35991" rIns="251044" bIns="35991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i="1" dirty="0">
                  <a:latin typeface="Gill Sans MT" panose="020B0502020104020203" pitchFamily="34" charset="0"/>
                </a:rPr>
                <a:t>Introduction</a:t>
              </a:r>
              <a:endParaRPr lang="en-US" i="1" kern="1200" dirty="0"/>
            </a:p>
          </p:txBody>
        </p:sp>
      </p:grpSp>
      <p:sp>
        <p:nvSpPr>
          <p:cNvPr id="110" name="Arrow: Down 109">
            <a:extLst>
              <a:ext uri="{FF2B5EF4-FFF2-40B4-BE49-F238E27FC236}">
                <a16:creationId xmlns:a16="http://schemas.microsoft.com/office/drawing/2014/main" id="{7571641C-07DA-43C6-B70A-27791366D2E9}"/>
              </a:ext>
            </a:extLst>
          </p:cNvPr>
          <p:cNvSpPr/>
          <p:nvPr/>
        </p:nvSpPr>
        <p:spPr>
          <a:xfrm rot="16200000">
            <a:off x="3852294" y="3557073"/>
            <a:ext cx="217838" cy="39946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16F0456-E3AA-4C03-99F1-F596E0824A80}"/>
              </a:ext>
            </a:extLst>
          </p:cNvPr>
          <p:cNvSpPr/>
          <p:nvPr/>
        </p:nvSpPr>
        <p:spPr>
          <a:xfrm>
            <a:off x="4251958" y="1236181"/>
            <a:ext cx="3396490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="1" i="1" u="sng" dirty="0">
                <a:solidFill>
                  <a:srgbClr val="002060"/>
                </a:solidFill>
              </a:rPr>
              <a:t>Bottleneck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2400" b="1" u="sng" dirty="0">
              <a:solidFill>
                <a:srgbClr val="002060"/>
              </a:solidFill>
            </a:endParaRPr>
          </a:p>
          <a:p>
            <a:pPr marL="180000" indent="-180000">
              <a:buSzPct val="131000"/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2060"/>
                </a:solidFill>
              </a:rPr>
              <a:t>Cold Start Problem (new users/items lack data), </a:t>
            </a:r>
          </a:p>
          <a:p>
            <a:pPr marL="180000" indent="-180000">
              <a:buSzPct val="131000"/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srgbClr val="002060"/>
              </a:solidFill>
            </a:endParaRPr>
          </a:p>
          <a:p>
            <a:pPr marL="180000" indent="-180000">
              <a:buSzPct val="131000"/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2060"/>
                </a:solidFill>
              </a:rPr>
              <a:t>Shilling Attack Problem (malicious users manipulate ratings), </a:t>
            </a:r>
          </a:p>
          <a:p>
            <a:pPr marL="180000" indent="-180000">
              <a:buSzPct val="131000"/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srgbClr val="002060"/>
              </a:solidFill>
            </a:endParaRPr>
          </a:p>
          <a:p>
            <a:pPr marL="180000" indent="-180000">
              <a:buSzPct val="131000"/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2060"/>
                </a:solidFill>
              </a:rPr>
              <a:t>Synonymy Problem (different names for similar items),</a:t>
            </a:r>
          </a:p>
          <a:p>
            <a:pPr marL="180000" indent="-180000">
              <a:buSzPct val="131000"/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srgbClr val="002060"/>
              </a:solidFill>
            </a:endParaRPr>
          </a:p>
          <a:p>
            <a:pPr marL="180000" indent="-180000">
              <a:buSzPct val="131000"/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2060"/>
                </a:solidFill>
              </a:rPr>
              <a:t>Latency Problem (delays due to needed reviews), </a:t>
            </a:r>
          </a:p>
          <a:p>
            <a:pPr marL="180000" indent="-180000">
              <a:buSzPct val="131000"/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srgbClr val="002060"/>
              </a:solidFill>
            </a:endParaRPr>
          </a:p>
          <a:p>
            <a:pPr marL="180000" indent="-180000">
              <a:buSzPct val="131000"/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2060"/>
                </a:solidFill>
              </a:rPr>
              <a:t>Sparsity Problem (insufficient ratings), </a:t>
            </a:r>
          </a:p>
          <a:p>
            <a:pPr marL="180000" indent="-180000">
              <a:buSzPct val="131000"/>
              <a:buFont typeface="Arial" panose="020B0604020202020204" pitchFamily="34" charset="0"/>
              <a:buChar char="•"/>
              <a:defRPr/>
            </a:pPr>
            <a:endParaRPr lang="en-US" sz="1600" b="1" dirty="0">
              <a:solidFill>
                <a:srgbClr val="002060"/>
              </a:solidFill>
            </a:endParaRPr>
          </a:p>
          <a:p>
            <a:pPr marL="180000" indent="-180000">
              <a:buSzPct val="131000"/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2060"/>
                </a:solidFill>
              </a:rPr>
              <a:t>Scalability Problem (handling large data).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3466988E-C0E4-4091-9FF2-5EE8D7C3B1AA}"/>
              </a:ext>
            </a:extLst>
          </p:cNvPr>
          <p:cNvSpPr/>
          <p:nvPr/>
        </p:nvSpPr>
        <p:spPr>
          <a:xfrm rot="16200000">
            <a:off x="7772892" y="3544827"/>
            <a:ext cx="217838" cy="399467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A76AAA2-4B22-4091-A1E3-252A7B4B9FBC}"/>
              </a:ext>
            </a:extLst>
          </p:cNvPr>
          <p:cNvGrpSpPr/>
          <p:nvPr/>
        </p:nvGrpSpPr>
        <p:grpSpPr>
          <a:xfrm>
            <a:off x="8115174" y="1077334"/>
            <a:ext cx="3742375" cy="5274071"/>
            <a:chOff x="7788290" y="1136233"/>
            <a:chExt cx="3742375" cy="4949947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2F29162-F649-4552-8E23-AEE5A0C6E36E}"/>
                </a:ext>
              </a:extLst>
            </p:cNvPr>
            <p:cNvSpPr/>
            <p:nvPr/>
          </p:nvSpPr>
          <p:spPr>
            <a:xfrm>
              <a:off x="7788290" y="1338676"/>
              <a:ext cx="3742375" cy="4747504"/>
            </a:xfrm>
            <a:custGeom>
              <a:avLst/>
              <a:gdLst>
                <a:gd name="connsiteX0" fmla="*/ 0 w 8128000"/>
                <a:gd name="connsiteY0" fmla="*/ 0 h 869137"/>
                <a:gd name="connsiteX1" fmla="*/ 8128000 w 8128000"/>
                <a:gd name="connsiteY1" fmla="*/ 0 h 869137"/>
                <a:gd name="connsiteX2" fmla="*/ 8128000 w 8128000"/>
                <a:gd name="connsiteY2" fmla="*/ 869137 h 869137"/>
                <a:gd name="connsiteX3" fmla="*/ 0 w 8128000"/>
                <a:gd name="connsiteY3" fmla="*/ 869137 h 869137"/>
                <a:gd name="connsiteX4" fmla="*/ 0 w 8128000"/>
                <a:gd name="connsiteY4" fmla="*/ 0 h 86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0" h="869137">
                  <a:moveTo>
                    <a:pt x="0" y="0"/>
                  </a:moveTo>
                  <a:lnTo>
                    <a:pt x="8128000" y="0"/>
                  </a:lnTo>
                  <a:lnTo>
                    <a:pt x="8128000" y="869137"/>
                  </a:lnTo>
                  <a:lnTo>
                    <a:pt x="0" y="8691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0" rIns="0" bIns="0" numCol="1" spcCol="1270" anchor="t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dirty="0"/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dirty="0"/>
            </a:p>
            <a:p>
              <a:pPr marL="180000" indent="-180000">
                <a:buSzPct val="131000"/>
                <a:buFont typeface="Arial" panose="020B0604020202020204" pitchFamily="34" charset="0"/>
                <a:buChar char="•"/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Content-Based Recommender Systems</a:t>
              </a:r>
              <a:r>
                <a:rPr lang="en-US" sz="1600" b="1" dirty="0">
                  <a:solidFill>
                    <a:srgbClr val="002060"/>
                  </a:solidFill>
                </a:rPr>
                <a:t>: Use item features to recommend similar items to those the user has liked.</a:t>
              </a:r>
            </a:p>
            <a:p>
              <a:pPr>
                <a:buSzPct val="131000"/>
                <a:defRPr/>
              </a:pPr>
              <a:r>
                <a:rPr lang="en-US" sz="1600" b="1" dirty="0">
                  <a:solidFill>
                    <a:srgbClr val="002060"/>
                  </a:solidFill>
                </a:rPr>
                <a:t>	</a:t>
              </a:r>
            </a:p>
            <a:p>
              <a:pPr marL="180000" indent="-180000">
                <a:buSzPct val="131000"/>
                <a:buFont typeface="Arial" panose="020B0604020202020204" pitchFamily="34" charset="0"/>
                <a:buChar char="•"/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Collaborative Filtering-Based Recommender Systems</a:t>
              </a:r>
              <a:r>
                <a:rPr lang="en-US" sz="1600" b="1" dirty="0">
                  <a:solidFill>
                    <a:srgbClr val="002060"/>
                  </a:solidFill>
                </a:rPr>
                <a:t>:  predict user preference by collecting preferences from other users</a:t>
              </a:r>
            </a:p>
            <a:p>
              <a:pPr>
                <a:buSzPct val="131000"/>
                <a:defRPr/>
              </a:pPr>
              <a:r>
                <a:rPr lang="en-US" sz="1600" b="1" dirty="0">
                  <a:solidFill>
                    <a:srgbClr val="002060"/>
                  </a:solidFill>
                </a:rPr>
                <a:t>    Types: User-based and item based</a:t>
              </a:r>
            </a:p>
            <a:p>
              <a:pPr marL="180000" indent="-180000">
                <a:buSzPct val="131000"/>
                <a:buFont typeface="Arial" panose="020B0604020202020204" pitchFamily="34" charset="0"/>
                <a:buChar char="•"/>
                <a:defRPr/>
              </a:pPr>
              <a:endParaRPr lang="en-US" sz="1600" b="1" dirty="0">
                <a:solidFill>
                  <a:srgbClr val="FF0000"/>
                </a:solidFill>
              </a:endParaRPr>
            </a:p>
            <a:p>
              <a:pPr marL="180000" indent="-180000">
                <a:buSzPct val="131000"/>
                <a:buFont typeface="Arial" panose="020B0604020202020204" pitchFamily="34" charset="0"/>
                <a:buChar char="•"/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Hybrid Recommender Systems</a:t>
              </a:r>
              <a:r>
                <a:rPr lang="en-US" sz="1600" b="1" dirty="0">
                  <a:solidFill>
                    <a:srgbClr val="002060"/>
                  </a:solidFill>
                </a:rPr>
                <a:t>:  Combine multiple techniques to overcome the limitations of individual methods. </a:t>
              </a:r>
            </a:p>
            <a:p>
              <a:pPr>
                <a:buSzPct val="131000"/>
                <a:defRPr/>
              </a:pPr>
              <a:r>
                <a:rPr lang="en-US" sz="1600" b="1" dirty="0">
                  <a:solidFill>
                    <a:srgbClr val="002060"/>
                  </a:solidFill>
                </a:rPr>
                <a:t>    Meta-level, feature hybridization 	</a:t>
              </a:r>
              <a:endParaRPr lang="en-IN" sz="1400" dirty="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  <a:p>
              <a:pPr marL="285750" lvl="1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BA37C03-4999-48F4-8300-B5D72761B4F2}"/>
                </a:ext>
              </a:extLst>
            </p:cNvPr>
            <p:cNvSpPr/>
            <p:nvPr/>
          </p:nvSpPr>
          <p:spPr>
            <a:xfrm>
              <a:off x="8170621" y="1136233"/>
              <a:ext cx="2884915" cy="452725"/>
            </a:xfrm>
            <a:custGeom>
              <a:avLst/>
              <a:gdLst>
                <a:gd name="connsiteX0" fmla="*/ 0 w 5689600"/>
                <a:gd name="connsiteY0" fmla="*/ 122882 h 737279"/>
                <a:gd name="connsiteX1" fmla="*/ 122882 w 5689600"/>
                <a:gd name="connsiteY1" fmla="*/ 0 h 737279"/>
                <a:gd name="connsiteX2" fmla="*/ 5566718 w 5689600"/>
                <a:gd name="connsiteY2" fmla="*/ 0 h 737279"/>
                <a:gd name="connsiteX3" fmla="*/ 5689600 w 5689600"/>
                <a:gd name="connsiteY3" fmla="*/ 122882 h 737279"/>
                <a:gd name="connsiteX4" fmla="*/ 5689600 w 5689600"/>
                <a:gd name="connsiteY4" fmla="*/ 614397 h 737279"/>
                <a:gd name="connsiteX5" fmla="*/ 5566718 w 5689600"/>
                <a:gd name="connsiteY5" fmla="*/ 737279 h 737279"/>
                <a:gd name="connsiteX6" fmla="*/ 122882 w 5689600"/>
                <a:gd name="connsiteY6" fmla="*/ 737279 h 737279"/>
                <a:gd name="connsiteX7" fmla="*/ 0 w 5689600"/>
                <a:gd name="connsiteY7" fmla="*/ 614397 h 737279"/>
                <a:gd name="connsiteX8" fmla="*/ 0 w 5689600"/>
                <a:gd name="connsiteY8" fmla="*/ 122882 h 73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9600" h="737279">
                  <a:moveTo>
                    <a:pt x="0" y="122882"/>
                  </a:moveTo>
                  <a:cubicBezTo>
                    <a:pt x="0" y="55016"/>
                    <a:pt x="55016" y="0"/>
                    <a:pt x="122882" y="0"/>
                  </a:cubicBezTo>
                  <a:lnTo>
                    <a:pt x="5566718" y="0"/>
                  </a:lnTo>
                  <a:cubicBezTo>
                    <a:pt x="5634584" y="0"/>
                    <a:pt x="5689600" y="55016"/>
                    <a:pt x="5689600" y="122882"/>
                  </a:cubicBezTo>
                  <a:lnTo>
                    <a:pt x="5689600" y="614397"/>
                  </a:lnTo>
                  <a:cubicBezTo>
                    <a:pt x="5689600" y="682263"/>
                    <a:pt x="5634584" y="737279"/>
                    <a:pt x="5566718" y="737279"/>
                  </a:cubicBezTo>
                  <a:lnTo>
                    <a:pt x="122882" y="737279"/>
                  </a:lnTo>
                  <a:cubicBezTo>
                    <a:pt x="55016" y="737279"/>
                    <a:pt x="0" y="682263"/>
                    <a:pt x="0" y="614397"/>
                  </a:cubicBezTo>
                  <a:lnTo>
                    <a:pt x="0" y="12288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1044" tIns="35991" rIns="251044" bIns="35991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i="1" dirty="0"/>
                <a:t>Debottleneck 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3871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 Unicode MS</vt:lpstr>
      <vt:lpstr>Arial</vt:lpstr>
      <vt:lpstr>Arial Rounded MT Bold</vt:lpstr>
      <vt:lpstr>Calibri</vt:lpstr>
      <vt:lpstr>Calibri Light</vt:lpstr>
      <vt:lpstr>Franklin Gothic Demi</vt:lpstr>
      <vt:lpstr>Gill Sans MT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kumar</dc:creator>
  <cp:lastModifiedBy>Nilesh kumar</cp:lastModifiedBy>
  <cp:revision>2</cp:revision>
  <dcterms:created xsi:type="dcterms:W3CDTF">2024-05-26T14:05:13Z</dcterms:created>
  <dcterms:modified xsi:type="dcterms:W3CDTF">2024-05-26T14:06:10Z</dcterms:modified>
</cp:coreProperties>
</file>