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4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84" r:id="rId20"/>
    <p:sldId id="281" r:id="rId21"/>
    <p:sldId id="283" r:id="rId2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18CF5-F5A4-402E-A89B-5679C3E13F15}" type="datetimeFigureOut">
              <a:rPr lang="hu-HU" smtClean="0"/>
              <a:t>2013.08.29.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C5F64-41D6-4B8C-94CF-A2E488D62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042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5F64-41D6-4B8C-94CF-A2E488D62F36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2373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5F64-41D6-4B8C-94CF-A2E488D62F36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2373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5F64-41D6-4B8C-94CF-A2E488D62F36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2373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5F64-41D6-4B8C-94CF-A2E488D62F36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2373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5F64-41D6-4B8C-94CF-A2E488D62F36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2373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5F64-41D6-4B8C-94CF-A2E488D62F36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2373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5F64-41D6-4B8C-94CF-A2E488D62F36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2373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5F64-41D6-4B8C-94CF-A2E488D62F36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2373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5F64-41D6-4B8C-94CF-A2E488D62F36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2373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5F64-41D6-4B8C-94CF-A2E488D62F36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2373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5F64-41D6-4B8C-94CF-A2E488D62F36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237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E624-A2CE-4150-8022-CD5DA4562958}" type="datetimeFigureOut">
              <a:rPr lang="hu-HU" smtClean="0"/>
              <a:t>2013.08.29.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09B2-84B6-4314-B534-6AA79D1045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599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E624-A2CE-4150-8022-CD5DA4562958}" type="datetimeFigureOut">
              <a:rPr lang="hu-HU" smtClean="0"/>
              <a:t>2013.08.29.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09B2-84B6-4314-B534-6AA79D1045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627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E624-A2CE-4150-8022-CD5DA4562958}" type="datetimeFigureOut">
              <a:rPr lang="hu-HU" smtClean="0"/>
              <a:t>2013.08.29.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09B2-84B6-4314-B534-6AA79D1045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4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E624-A2CE-4150-8022-CD5DA4562958}" type="datetimeFigureOut">
              <a:rPr lang="hu-HU" smtClean="0"/>
              <a:t>2013.08.29.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09B2-84B6-4314-B534-6AA79D1045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259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E624-A2CE-4150-8022-CD5DA4562958}" type="datetimeFigureOut">
              <a:rPr lang="hu-HU" smtClean="0"/>
              <a:t>2013.08.29.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09B2-84B6-4314-B534-6AA79D1045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276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E624-A2CE-4150-8022-CD5DA4562958}" type="datetimeFigureOut">
              <a:rPr lang="hu-HU" smtClean="0"/>
              <a:t>2013.08.29.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09B2-84B6-4314-B534-6AA79D1045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824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E624-A2CE-4150-8022-CD5DA4562958}" type="datetimeFigureOut">
              <a:rPr lang="hu-HU" smtClean="0"/>
              <a:t>2013.08.29.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09B2-84B6-4314-B534-6AA79D1045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043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E624-A2CE-4150-8022-CD5DA4562958}" type="datetimeFigureOut">
              <a:rPr lang="hu-HU" smtClean="0"/>
              <a:t>2013.08.29.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09B2-84B6-4314-B534-6AA79D1045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432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E624-A2CE-4150-8022-CD5DA4562958}" type="datetimeFigureOut">
              <a:rPr lang="hu-HU" smtClean="0"/>
              <a:t>2013.08.29.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09B2-84B6-4314-B534-6AA79D1045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659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E624-A2CE-4150-8022-CD5DA4562958}" type="datetimeFigureOut">
              <a:rPr lang="hu-HU" smtClean="0"/>
              <a:t>2013.08.29.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09B2-84B6-4314-B534-6AA79D1045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294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E624-A2CE-4150-8022-CD5DA4562958}" type="datetimeFigureOut">
              <a:rPr lang="hu-HU" smtClean="0"/>
              <a:t>2013.08.29.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09B2-84B6-4314-B534-6AA79D1045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449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DE624-A2CE-4150-8022-CD5DA4562958}" type="datetimeFigureOut">
              <a:rPr lang="hu-HU" smtClean="0"/>
              <a:t>2013.08.29.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209B2-84B6-4314-B534-6AA79D1045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269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92" y="404664"/>
            <a:ext cx="7772400" cy="3168352"/>
          </a:xfrm>
        </p:spPr>
        <p:txBody>
          <a:bodyPr/>
          <a:lstStyle/>
          <a:p>
            <a:r>
              <a:rPr lang="hu-HU" sz="3600" dirty="0" smtClean="0"/>
              <a:t>Summer internship report</a:t>
            </a:r>
            <a:r>
              <a:rPr lang="hu-HU" sz="3600" dirty="0"/>
              <a:t/>
            </a:r>
            <a:br>
              <a:rPr lang="hu-HU" sz="3600" dirty="0"/>
            </a:br>
            <a:r>
              <a:rPr lang="hu-HU" b="1" dirty="0" smtClean="0">
                <a:solidFill>
                  <a:schemeClr val="tx2"/>
                </a:solidFill>
              </a:rPr>
              <a:t>Android application for resistor value detection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7824" y="4981237"/>
            <a:ext cx="30243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Consultant:</a:t>
            </a:r>
            <a:endParaRPr lang="hu-HU" dirty="0" smtClean="0"/>
          </a:p>
          <a:p>
            <a:pPr algn="ctr"/>
            <a:r>
              <a:rPr lang="hu-HU" sz="2800" b="1" dirty="0" smtClean="0"/>
              <a:t>Mich</a:t>
            </a:r>
            <a:r>
              <a:rPr lang="fr-FR" sz="2800" b="1" dirty="0" smtClean="0"/>
              <a:t>è</a:t>
            </a:r>
            <a:r>
              <a:rPr lang="hu-HU" sz="2800" b="1" dirty="0" smtClean="0"/>
              <a:t>le Gouiffes</a:t>
            </a:r>
            <a:endParaRPr lang="hu-HU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86624" y="3789040"/>
            <a:ext cx="2826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 smtClean="0"/>
              <a:t>Opra</a:t>
            </a:r>
            <a:r>
              <a:rPr lang="hu-HU" sz="2800" dirty="0" smtClean="0"/>
              <a:t> István Balázs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28735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tx2"/>
                </a:solidFill>
              </a:rPr>
              <a:t>Detection of color bands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328592"/>
          </a:xfrm>
        </p:spPr>
        <p:txBody>
          <a:bodyPr>
            <a:normAutofit/>
          </a:bodyPr>
          <a:lstStyle/>
          <a:p>
            <a:r>
              <a:rPr lang="hu-HU" dirty="0" smtClean="0"/>
              <a:t>Mahalanobis distance from all ten possbile colors is calculated</a:t>
            </a:r>
          </a:p>
          <a:p>
            <a:r>
              <a:rPr lang="hu-HU" dirty="0" smtClean="0"/>
              <a:t>If a pixel is closer to a color than threshold it is marked in a binary mask</a:t>
            </a:r>
          </a:p>
          <a:p>
            <a:r>
              <a:rPr lang="hu-HU" dirty="0" smtClean="0"/>
              <a:t>Morphological opening is used on these masks afterwards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915816" y="4028868"/>
            <a:ext cx="5292588" cy="2608173"/>
            <a:chOff x="2699792" y="3994878"/>
            <a:chExt cx="5292588" cy="260817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30" t="5926" r="40843" b="11326"/>
            <a:stretch/>
          </p:blipFill>
          <p:spPr>
            <a:xfrm>
              <a:off x="2699792" y="4053133"/>
              <a:ext cx="1080120" cy="251592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grpSp>
          <p:nvGrpSpPr>
            <p:cNvPr id="8" name="Group 7"/>
            <p:cNvGrpSpPr/>
            <p:nvPr/>
          </p:nvGrpSpPr>
          <p:grpSpPr>
            <a:xfrm>
              <a:off x="4608004" y="3994878"/>
              <a:ext cx="3384376" cy="2608173"/>
              <a:chOff x="4067944" y="3985152"/>
              <a:chExt cx="3384376" cy="260817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701" t="53164" r="74100" b="13096"/>
              <a:stretch/>
            </p:blipFill>
            <p:spPr>
              <a:xfrm>
                <a:off x="4067944" y="4053133"/>
                <a:ext cx="1080120" cy="2540192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829" t="52287" r="45972" b="13973"/>
              <a:stretch/>
            </p:blipFill>
            <p:spPr>
              <a:xfrm>
                <a:off x="5220072" y="3985152"/>
                <a:ext cx="1080120" cy="2540192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016" t="52859" r="17785" b="13401"/>
              <a:stretch/>
            </p:blipFill>
            <p:spPr>
              <a:xfrm>
                <a:off x="6372200" y="4028869"/>
                <a:ext cx="1080120" cy="2540192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</p:grpSp>
        <p:cxnSp>
          <p:nvCxnSpPr>
            <p:cNvPr id="10" name="Straight Arrow Connector 9"/>
            <p:cNvCxnSpPr>
              <a:stCxn id="4" idx="3"/>
            </p:cNvCxnSpPr>
            <p:nvPr/>
          </p:nvCxnSpPr>
          <p:spPr>
            <a:xfrm>
              <a:off x="3779912" y="5311097"/>
              <a:ext cx="720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852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tx2"/>
                </a:solidFill>
              </a:rPr>
              <a:t>Detection logic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328592"/>
          </a:xfrm>
        </p:spPr>
        <p:txBody>
          <a:bodyPr>
            <a:normAutofit/>
          </a:bodyPr>
          <a:lstStyle/>
          <a:p>
            <a:r>
              <a:rPr lang="hu-HU" dirty="0" smtClean="0"/>
              <a:t>Centroids of blobs on the masks are calculated</a:t>
            </a:r>
          </a:p>
          <a:p>
            <a:r>
              <a:rPr lang="hu-HU" dirty="0" smtClean="0"/>
              <a:t>Then they are projected to a line which is parallel with the main axis of the bounding ellipse of the resistor body mask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841" y="3501008"/>
            <a:ext cx="3384376" cy="2608173"/>
            <a:chOff x="4067944" y="3985152"/>
            <a:chExt cx="3384376" cy="260817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01" t="53164" r="74100" b="13096"/>
            <a:stretch/>
          </p:blipFill>
          <p:spPr>
            <a:xfrm>
              <a:off x="4067944" y="4053133"/>
              <a:ext cx="1080120" cy="254019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29" t="52287" r="45972" b="13973"/>
            <a:stretch/>
          </p:blipFill>
          <p:spPr>
            <a:xfrm>
              <a:off x="5220072" y="3985152"/>
              <a:ext cx="1080120" cy="254019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16" t="52859" r="17785" b="13401"/>
            <a:stretch/>
          </p:blipFill>
          <p:spPr>
            <a:xfrm>
              <a:off x="6372200" y="4028869"/>
              <a:ext cx="1080120" cy="254019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7" t="7097" r="40587" b="12278"/>
          <a:stretch/>
        </p:blipFill>
        <p:spPr>
          <a:xfrm>
            <a:off x="1907704" y="3541666"/>
            <a:ext cx="1313488" cy="28108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68614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tx2"/>
                </a:solidFill>
              </a:rPr>
              <a:t>Detection logic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328592"/>
          </a:xfrm>
        </p:spPr>
        <p:txBody>
          <a:bodyPr>
            <a:normAutofit/>
          </a:bodyPr>
          <a:lstStyle/>
          <a:p>
            <a:r>
              <a:rPr lang="hu-HU" dirty="0" smtClean="0"/>
              <a:t>If a band is detected as multiple blobs, they are merged into one</a:t>
            </a:r>
          </a:p>
          <a:p>
            <a:r>
              <a:rPr lang="hu-HU" dirty="0" smtClean="0"/>
              <a:t>The red dots are the end result: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339752" y="3022194"/>
            <a:ext cx="4139635" cy="3384376"/>
            <a:chOff x="4067944" y="3985152"/>
            <a:chExt cx="3384376" cy="260817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01" t="53164" r="74100" b="13096"/>
            <a:stretch/>
          </p:blipFill>
          <p:spPr>
            <a:xfrm>
              <a:off x="4067944" y="4053133"/>
              <a:ext cx="1080120" cy="254019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29" t="52287" r="45972" b="13973"/>
            <a:stretch/>
          </p:blipFill>
          <p:spPr>
            <a:xfrm>
              <a:off x="5220072" y="3985152"/>
              <a:ext cx="1080120" cy="254019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16" t="52859" r="17785" b="13401"/>
            <a:stretch/>
          </p:blipFill>
          <p:spPr>
            <a:xfrm>
              <a:off x="6372200" y="4028869"/>
              <a:ext cx="1080120" cy="254019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48958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tx2"/>
                </a:solidFill>
              </a:rPr>
              <a:t>Gold and silver bands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328592"/>
          </a:xfrm>
        </p:spPr>
        <p:txBody>
          <a:bodyPr>
            <a:normAutofit/>
          </a:bodyPr>
          <a:lstStyle/>
          <a:p>
            <a:r>
              <a:rPr lang="hu-HU" dirty="0" smtClean="0"/>
              <a:t>They pose a different problem</a:t>
            </a:r>
          </a:p>
          <a:p>
            <a:r>
              <a:rPr lang="hu-HU" dirty="0" smtClean="0"/>
              <a:t>Their color is not homogenous (both in chromaticity and intensity) – strong highlight</a:t>
            </a:r>
          </a:p>
          <a:p>
            <a:r>
              <a:rPr lang="hu-HU" dirty="0" smtClean="0"/>
              <a:t>Pixel-based attempts to detect them were in vain</a:t>
            </a:r>
          </a:p>
          <a:p>
            <a:r>
              <a:rPr lang="hu-HU" dirty="0" smtClean="0"/>
              <a:t>A somewhat reliable solution was reached by region-based analysis</a:t>
            </a:r>
          </a:p>
          <a:p>
            <a:r>
              <a:rPr lang="hu-HU" dirty="0" smtClean="0"/>
              <a:t>Only gold bands were tested so far</a:t>
            </a:r>
          </a:p>
        </p:txBody>
      </p:sp>
    </p:spTree>
    <p:extLst>
      <p:ext uri="{BB962C8B-B14F-4D97-AF65-F5344CB8AC3E}">
        <p14:creationId xmlns:p14="http://schemas.microsoft.com/office/powerpoint/2010/main" val="2753592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tx2"/>
                </a:solidFill>
              </a:rPr>
              <a:t>Gold bands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328592"/>
          </a:xfrm>
        </p:spPr>
        <p:txBody>
          <a:bodyPr>
            <a:normAutofit/>
          </a:bodyPr>
          <a:lstStyle/>
          <a:p>
            <a:r>
              <a:rPr lang="hu-HU" dirty="0" smtClean="0"/>
              <a:t>After solid colors are detected, gold band detection starts if there’s a possibility of its existence</a:t>
            </a:r>
          </a:p>
          <a:p>
            <a:r>
              <a:rPr lang="hu-HU" dirty="0" smtClean="0"/>
              <a:t>Groups of pixels are sampled along the main axis</a:t>
            </a:r>
          </a:p>
          <a:p>
            <a:r>
              <a:rPr lang="hu-HU" dirty="0" smtClean="0"/>
              <a:t>After a step on the main axis,</a:t>
            </a:r>
            <a:br>
              <a:rPr lang="hu-HU" dirty="0" smtClean="0"/>
            </a:br>
            <a:r>
              <a:rPr lang="hu-HU" dirty="0" smtClean="0"/>
              <a:t>pixels are gathered in a line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perpendicular to 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67" t="4731" r="40805" b="13114"/>
          <a:stretch/>
        </p:blipFill>
        <p:spPr>
          <a:xfrm>
            <a:off x="6660232" y="3453933"/>
            <a:ext cx="1426191" cy="32796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96925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tx2"/>
                </a:solidFill>
              </a:rPr>
              <a:t>Gold bands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328592"/>
          </a:xfrm>
        </p:spPr>
        <p:txBody>
          <a:bodyPr>
            <a:normAutofit/>
          </a:bodyPr>
          <a:lstStyle/>
          <a:p>
            <a:r>
              <a:rPr lang="hu-HU" dirty="0" smtClean="0"/>
              <a:t>Gathered pixels are stored in a FIFO-like buffer</a:t>
            </a:r>
          </a:p>
          <a:p>
            <a:r>
              <a:rPr lang="hu-HU" dirty="0" smtClean="0"/>
              <a:t>After each step on the main axis, evaluation takes place:</a:t>
            </a:r>
          </a:p>
          <a:p>
            <a:pPr lvl="1"/>
            <a:r>
              <a:rPr lang="hu-HU" dirty="0" smtClean="0"/>
              <a:t>A covariance </a:t>
            </a:r>
            <a:r>
              <a:rPr lang="en-US" dirty="0" smtClean="0"/>
              <a:t>matrix</a:t>
            </a:r>
            <a:r>
              <a:rPr lang="hu-HU" dirty="0" smtClean="0"/>
              <a:t> is calculated from the contets of the FIFO buffer (3x3 for RGB)</a:t>
            </a:r>
          </a:p>
          <a:p>
            <a:pPr lvl="1"/>
            <a:r>
              <a:rPr lang="hu-HU" dirty="0" smtClean="0"/>
              <a:t>A pre-compiled gold covariance matrix is substracted from this, and the </a:t>
            </a:r>
            <a:r>
              <a:rPr lang="en-US" dirty="0" smtClean="0"/>
              <a:t>2-norm</a:t>
            </a:r>
            <a:r>
              <a:rPr lang="hu-HU" dirty="0" smtClean="0"/>
              <a:t> of the result is calculated, then normalised</a:t>
            </a:r>
          </a:p>
          <a:p>
            <a:pPr lvl="1"/>
            <a:r>
              <a:rPr lang="hu-HU" dirty="0" smtClean="0"/>
              <a:t>The result is a score function giving information on how gold-like is a spot along the main axis</a:t>
            </a:r>
          </a:p>
        </p:txBody>
      </p:sp>
    </p:spTree>
    <p:extLst>
      <p:ext uri="{BB962C8B-B14F-4D97-AF65-F5344CB8AC3E}">
        <p14:creationId xmlns:p14="http://schemas.microsoft.com/office/powerpoint/2010/main" val="1482943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tx2"/>
                </a:solidFill>
              </a:rPr>
              <a:t>Gold bands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328592"/>
          </a:xfrm>
        </p:spPr>
        <p:txBody>
          <a:bodyPr>
            <a:normAutofit/>
          </a:bodyPr>
          <a:lstStyle/>
          <a:p>
            <a:r>
              <a:rPr lang="hu-HU" dirty="0" smtClean="0"/>
              <a:t>If a given spot’s score is lower than threshold, it is considered gold</a:t>
            </a:r>
          </a:p>
          <a:p>
            <a:r>
              <a:rPr lang="hu-HU" dirty="0" smtClean="0"/>
              <a:t>If there are a few consectutive pixels like that, a gold band is detected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67" t="4731" r="40805" b="45391"/>
          <a:stretch/>
        </p:blipFill>
        <p:spPr>
          <a:xfrm>
            <a:off x="1331640" y="3549077"/>
            <a:ext cx="1872208" cy="26138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6" t="2176" r="4989" b="1546"/>
          <a:stretch/>
        </p:blipFill>
        <p:spPr>
          <a:xfrm>
            <a:off x="3563888" y="3356992"/>
            <a:ext cx="4683512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97813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tx2"/>
                </a:solidFill>
              </a:rPr>
              <a:t>Result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328592"/>
          </a:xfrm>
        </p:spPr>
        <p:txBody>
          <a:bodyPr>
            <a:normAutofit/>
          </a:bodyPr>
          <a:lstStyle/>
          <a:p>
            <a:r>
              <a:rPr lang="hu-HU" dirty="0" smtClean="0"/>
              <a:t>After the bands are identified as neat spots along a line, resistor value calculation is relatively straightforward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79" t="3683" r="41286" b="55140"/>
          <a:stretch/>
        </p:blipFill>
        <p:spPr>
          <a:xfrm>
            <a:off x="5292080" y="2348880"/>
            <a:ext cx="2664296" cy="42892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2060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tx2"/>
                </a:solidFill>
              </a:rPr>
              <a:t>Android application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328592"/>
          </a:xfrm>
        </p:spPr>
        <p:txBody>
          <a:bodyPr>
            <a:normAutofit/>
          </a:bodyPr>
          <a:lstStyle/>
          <a:p>
            <a:r>
              <a:rPr lang="hu-HU" dirty="0" smtClean="0"/>
              <a:t>The android application’s operation is largely based on the previously detailed sequence</a:t>
            </a:r>
          </a:p>
          <a:p>
            <a:r>
              <a:rPr lang="hu-HU" dirty="0" smtClean="0"/>
              <a:t>To start detection, the user has to tap on the resistor</a:t>
            </a:r>
          </a:p>
          <a:p>
            <a:r>
              <a:rPr lang="hu-HU" dirty="0" smtClean="0"/>
              <a:t>Thus, no connected component labeling is done, the program focuses on the tapped-on area to find a single resistor</a:t>
            </a:r>
          </a:p>
        </p:txBody>
      </p:sp>
    </p:spTree>
    <p:extLst>
      <p:ext uri="{BB962C8B-B14F-4D97-AF65-F5344CB8AC3E}">
        <p14:creationId xmlns:p14="http://schemas.microsoft.com/office/powerpoint/2010/main" val="3047062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tx2"/>
                </a:solidFill>
              </a:rPr>
              <a:t>Android application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328592"/>
          </a:xfrm>
        </p:spPr>
        <p:txBody>
          <a:bodyPr>
            <a:normAutofit/>
          </a:bodyPr>
          <a:lstStyle/>
          <a:p>
            <a:r>
              <a:rPr lang="hu-HU" dirty="0" smtClean="0"/>
              <a:t>Algorithm was heavily dependent on lighting conditions</a:t>
            </a:r>
          </a:p>
          <a:p>
            <a:r>
              <a:rPr lang="hu-HU" dirty="0" smtClean="0"/>
              <a:t>New addition: white balance correction</a:t>
            </a:r>
          </a:p>
          <a:p>
            <a:r>
              <a:rPr lang="hu-HU" dirty="0" smtClean="0"/>
              <a:t>A white object is needed to set the balance ratios</a:t>
            </a:r>
          </a:p>
          <a:p>
            <a:r>
              <a:rPr lang="hu-HU" dirty="0" smtClean="0"/>
              <a:t>Perceived white is then upscaled to a standard intensity </a:t>
            </a:r>
            <a:r>
              <a:rPr lang="hu-HU" smtClean="0"/>
              <a:t>white co</a:t>
            </a:r>
            <a:endParaRPr lang="hu-HU" dirty="0" smtClean="0"/>
          </a:p>
          <a:p>
            <a:r>
              <a:rPr lang="hu-HU" dirty="0" smtClean="0"/>
              <a:t>Result: improved invariance to bakground lighting color</a:t>
            </a:r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26508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tx2"/>
                </a:solidFill>
              </a:rPr>
              <a:t>Overview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40560"/>
          </a:xfrm>
        </p:spPr>
        <p:txBody>
          <a:bodyPr>
            <a:normAutofit lnSpcReduction="10000"/>
          </a:bodyPr>
          <a:lstStyle/>
          <a:p>
            <a:r>
              <a:rPr lang="hu-HU" sz="2800" dirty="0" smtClean="0"/>
              <a:t>The task: create a smarthphone application which can substitute a multimeter for TH </a:t>
            </a:r>
            <a:r>
              <a:rPr lang="hu-HU" sz="2800" dirty="0" smtClean="0"/>
              <a:t>resistors by using the device’s camera</a:t>
            </a:r>
            <a:endParaRPr lang="hu-HU" sz="2800" dirty="0" smtClean="0"/>
          </a:p>
          <a:p>
            <a:pPr lvl="1"/>
            <a:r>
              <a:rPr lang="hu-HU" dirty="0" smtClean="0"/>
              <a:t>Can find resistor</a:t>
            </a:r>
          </a:p>
          <a:p>
            <a:pPr lvl="1"/>
            <a:r>
              <a:rPr lang="hu-HU" dirty="0" smtClean="0"/>
              <a:t>Can detect colored bands</a:t>
            </a:r>
          </a:p>
          <a:p>
            <a:pPr lvl="1"/>
            <a:r>
              <a:rPr lang="hu-HU" dirty="0" smtClean="0"/>
              <a:t>Works faster than a multimeter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  <a:p>
            <a:r>
              <a:rPr lang="hu-HU" dirty="0" smtClean="0"/>
              <a:t>This application would be used by students attending laboratory courses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04864"/>
            <a:ext cx="2880320" cy="2880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19267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tx2"/>
                </a:solidFill>
              </a:rPr>
              <a:t>Android application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328592"/>
          </a:xfrm>
        </p:spPr>
        <p:txBody>
          <a:bodyPr>
            <a:normAutofit/>
          </a:bodyPr>
          <a:lstStyle/>
          <a:p>
            <a:r>
              <a:rPr lang="hu-HU" dirty="0" smtClean="0"/>
              <a:t>Weaknessess:</a:t>
            </a:r>
          </a:p>
          <a:p>
            <a:pPr lvl="1"/>
            <a:r>
              <a:rPr lang="hu-HU" dirty="0" smtClean="0"/>
              <a:t>Resistor body detection</a:t>
            </a:r>
          </a:p>
          <a:p>
            <a:pPr lvl="1"/>
            <a:r>
              <a:rPr lang="hu-HU" dirty="0" smtClean="0"/>
              <a:t>Shadows</a:t>
            </a:r>
          </a:p>
          <a:p>
            <a:pPr lvl="1"/>
            <a:r>
              <a:rPr lang="hu-HU" dirty="0" smtClean="0"/>
              <a:t>Low light environment</a:t>
            </a:r>
          </a:p>
          <a:p>
            <a:r>
              <a:rPr lang="hu-HU" dirty="0" smtClean="0"/>
              <a:t>Many operations are done using OpenCV</a:t>
            </a:r>
          </a:p>
          <a:p>
            <a:r>
              <a:rPr lang="hu-HU" dirty="0" smtClean="0"/>
              <a:t>Interesting detail: the Mahalanobis distance calculation is done on the GPU with the use of OpenGL ES – this improves speed immensely</a:t>
            </a:r>
          </a:p>
          <a:p>
            <a:pPr marL="0" indent="0" algn="ctr">
              <a:buNone/>
            </a:pPr>
            <a:r>
              <a:rPr lang="hu-HU" b="1" dirty="0"/>
              <a:t>Please observe a short „stage demo!”</a:t>
            </a:r>
          </a:p>
          <a:p>
            <a:pPr marL="0" indent="0" algn="ctr">
              <a:buNone/>
            </a:pP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00221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556792"/>
            <a:ext cx="7772400" cy="3168352"/>
          </a:xfrm>
        </p:spPr>
        <p:txBody>
          <a:bodyPr/>
          <a:lstStyle/>
          <a:p>
            <a:r>
              <a:rPr lang="hu-HU" b="1" dirty="0" smtClean="0">
                <a:solidFill>
                  <a:schemeClr val="tx2"/>
                </a:solidFill>
              </a:rPr>
              <a:t>Thank you for your attention!</a:t>
            </a:r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23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tx2"/>
                </a:solidFill>
              </a:rPr>
              <a:t>Resistor color codes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752528"/>
          </a:xfrm>
        </p:spPr>
        <p:txBody>
          <a:bodyPr>
            <a:normAutofit/>
          </a:bodyPr>
          <a:lstStyle/>
          <a:p>
            <a:r>
              <a:rPr lang="hu-HU" dirty="0" smtClean="0"/>
              <a:t>Through-hole resistors values are coded by the colored bands on the resistors’ body</a:t>
            </a:r>
          </a:p>
          <a:p>
            <a:r>
              <a:rPr lang="hu-HU" dirty="0" smtClean="0"/>
              <a:t>Learning the color code takes time</a:t>
            </a:r>
          </a:p>
          <a:p>
            <a:r>
              <a:rPr lang="hu-HU" dirty="0" smtClean="0"/>
              <a:t>Colorblind people are left with Ohm-meters</a:t>
            </a:r>
          </a:p>
          <a:p>
            <a:r>
              <a:rPr lang="hu-HU" dirty="0" smtClean="0"/>
              <a:t>Electronic measurement may be impossible in-circuit</a:t>
            </a:r>
          </a:p>
          <a:p>
            <a:r>
              <a:rPr lang="hu-HU" dirty="0" smtClean="0"/>
              <a:t>No reliable app exists for this task yet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4050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tx2"/>
                </a:solidFill>
              </a:rPr>
              <a:t>Starting out - Matlab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752528"/>
          </a:xfrm>
        </p:spPr>
        <p:txBody>
          <a:bodyPr>
            <a:normAutofit/>
          </a:bodyPr>
          <a:lstStyle/>
          <a:p>
            <a:r>
              <a:rPr lang="hu-HU" dirty="0" smtClean="0"/>
              <a:t>Development will be a trial-and-error procedure</a:t>
            </a:r>
          </a:p>
          <a:p>
            <a:r>
              <a:rPr lang="hu-HU" dirty="0" smtClean="0"/>
              <a:t>Powerful, easy to use environment is needed</a:t>
            </a:r>
          </a:p>
          <a:p>
            <a:r>
              <a:rPr lang="hu-HU" dirty="0" smtClean="0"/>
              <a:t>Our choice: Matlab with Image Processing Toolbox</a:t>
            </a:r>
          </a:p>
          <a:p>
            <a:r>
              <a:rPr lang="hu-HU" dirty="0" smtClean="0"/>
              <a:t>The Android app is based on the Matlab code: I will describe the algorithm based on that </a:t>
            </a:r>
          </a:p>
        </p:txBody>
      </p:sp>
    </p:spTree>
    <p:extLst>
      <p:ext uri="{BB962C8B-B14F-4D97-AF65-F5344CB8AC3E}">
        <p14:creationId xmlns:p14="http://schemas.microsoft.com/office/powerpoint/2010/main" val="92738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tx2"/>
                </a:solidFill>
              </a:rPr>
              <a:t>Finding the resistor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752528"/>
          </a:xfrm>
        </p:spPr>
        <p:txBody>
          <a:bodyPr>
            <a:normAutofit/>
          </a:bodyPr>
          <a:lstStyle/>
          <a:p>
            <a:r>
              <a:rPr lang="hu-HU" dirty="0" smtClean="0"/>
              <a:t>A homogenous background is assumed</a:t>
            </a:r>
          </a:p>
          <a:p>
            <a:r>
              <a:rPr lang="hu-HU" dirty="0" smtClean="0"/>
              <a:t>It helps if it’s low saturation</a:t>
            </a:r>
          </a:p>
          <a:p>
            <a:r>
              <a:rPr lang="hu-HU" dirty="0" smtClean="0"/>
              <a:t>RGB -&gt; HSV, then thresholding of S channel -&gt; one binary mask</a:t>
            </a:r>
          </a:p>
          <a:p>
            <a:r>
              <a:rPr lang="hu-HU" dirty="0" smtClean="0"/>
              <a:t>Another binary mask by application of Sobel operator, and thresholding the result</a:t>
            </a:r>
          </a:p>
          <a:p>
            <a:r>
              <a:rPr lang="hu-HU" dirty="0" smtClean="0"/>
              <a:t>Morphological closing (fill in gaps) then opening (remove noise spots)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50435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tx2"/>
                </a:solidFill>
              </a:rPr>
              <a:t>Finding the resistor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752528"/>
          </a:xfrm>
        </p:spPr>
        <p:txBody>
          <a:bodyPr>
            <a:normAutofit/>
          </a:bodyPr>
          <a:lstStyle/>
          <a:p>
            <a:r>
              <a:rPr lang="hu-HU" dirty="0" smtClean="0"/>
              <a:t>Then, logical AND of the two masks. Result: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74978"/>
            <a:ext cx="4392488" cy="32943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78424"/>
            <a:ext cx="4392488" cy="31620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7114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tx2"/>
                </a:solidFill>
              </a:rPr>
              <a:t>Removing the wires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752528"/>
          </a:xfrm>
        </p:spPr>
        <p:txBody>
          <a:bodyPr>
            <a:normAutofit/>
          </a:bodyPr>
          <a:lstStyle/>
          <a:p>
            <a:r>
              <a:rPr lang="hu-HU" dirty="0" smtClean="0"/>
              <a:t>By ultimate erosion: erode, while keeping the result of each step in memory</a:t>
            </a:r>
          </a:p>
          <a:p>
            <a:r>
              <a:rPr lang="hu-HU" dirty="0" smtClean="0"/>
              <a:t>When nothing remains, go back in memory to an image, where only resistor body pixels are present</a:t>
            </a:r>
          </a:p>
          <a:p>
            <a:r>
              <a:rPr lang="hu-HU" dirty="0" smtClean="0"/>
              <a:t>Regrow with dilatation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509120"/>
            <a:ext cx="2984104" cy="21481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608" y="3623169"/>
            <a:ext cx="4320480" cy="31101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>
            <a:off x="3635896" y="5178265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385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tx2"/>
                </a:solidFill>
              </a:rPr>
              <a:t>Masking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752528"/>
          </a:xfrm>
        </p:spPr>
        <p:txBody>
          <a:bodyPr>
            <a:normAutofit/>
          </a:bodyPr>
          <a:lstStyle/>
          <a:p>
            <a:r>
              <a:rPr lang="hu-HU" dirty="0" smtClean="0"/>
              <a:t>In Matlab, connected component labeling, then selection of a single resistor body</a:t>
            </a:r>
          </a:p>
          <a:p>
            <a:r>
              <a:rPr lang="hu-HU" dirty="0" smtClean="0"/>
              <a:t>Application of the mask as binary AND, and cropping: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9" t="5926" r="37313" b="11326"/>
          <a:stretch/>
        </p:blipFill>
        <p:spPr>
          <a:xfrm>
            <a:off x="4572000" y="2996952"/>
            <a:ext cx="2161877" cy="36450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5509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tx2"/>
                </a:solidFill>
              </a:rPr>
              <a:t>Detection of color bands</a:t>
            </a:r>
            <a:endParaRPr lang="hu-HU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340768"/>
                <a:ext cx="8229600" cy="5328592"/>
              </a:xfrm>
            </p:spPr>
            <p:txBody>
              <a:bodyPr>
                <a:normAutofit/>
              </a:bodyPr>
              <a:lstStyle/>
              <a:p>
                <a:r>
                  <a:rPr lang="hu-HU" dirty="0" smtClean="0"/>
                  <a:t>Attempted, unsuccessful methods:</a:t>
                </a:r>
              </a:p>
              <a:p>
                <a:pPr lvl="1"/>
                <a:r>
                  <a:rPr lang="hu-HU" dirty="0" smtClean="0"/>
                  <a:t>edge detection (Sobel, Canny), then Hough transform to find the band edges</a:t>
                </a:r>
              </a:p>
              <a:p>
                <a:pPr lvl="1"/>
                <a:r>
                  <a:rPr lang="hu-HU" dirty="0" smtClean="0"/>
                  <a:t>Per-pixel color detection using Euclidean distance</a:t>
                </a:r>
              </a:p>
              <a:p>
                <a:r>
                  <a:rPr lang="hu-HU" dirty="0" smtClean="0"/>
                  <a:t>Switching Euclidean distance to Mahalanobis distance brought success</a:t>
                </a: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hu-HU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hu-HU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hu-HU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hu-HU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hu-HU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/>
                                </a:rPr>
                                <m:t>μ</m:t>
                              </m:r>
                              <m:r>
                                <a:rPr lang="hu-HU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hu-HU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hu-HU" i="1">
                              <a:latin typeface="Cambria Math"/>
                            </a:rPr>
                            <m:t>(</m:t>
                          </m:r>
                          <m:r>
                            <a:rPr lang="hu-HU" i="1">
                              <a:latin typeface="Cambria Math"/>
                            </a:rPr>
                            <m:t>𝑥</m:t>
                          </m:r>
                          <m:r>
                            <a:rPr lang="hu-HU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μ</m:t>
                          </m:r>
                          <m:r>
                            <a:rPr lang="hu-HU" i="1">
                              <a:latin typeface="Cambria Math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hu-HU" dirty="0" smtClean="0"/>
              </a:p>
              <a:p>
                <a:r>
                  <a:rPr lang="hu-HU" dirty="0" smtClean="0"/>
                  <a:t>The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hu-HU" dirty="0" smtClean="0"/>
                  <a:t> covariance matrix carries additional info about a color band’s color distribution in RGB space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340768"/>
                <a:ext cx="8229600" cy="5328592"/>
              </a:xfrm>
              <a:blipFill rotWithShape="1">
                <a:blip r:embed="rId2"/>
                <a:stretch>
                  <a:fillRect l="-1704" t="-1487" r="-2074" b="-240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689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802</Words>
  <Application>Microsoft Office PowerPoint</Application>
  <PresentationFormat>On-screen Show (4:3)</PresentationFormat>
  <Paragraphs>104</Paragraphs>
  <Slides>21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Summer internship report Android application for resistor value detection</vt:lpstr>
      <vt:lpstr>Overview</vt:lpstr>
      <vt:lpstr>Resistor color codes</vt:lpstr>
      <vt:lpstr>Starting out - Matlab</vt:lpstr>
      <vt:lpstr>Finding the resistor</vt:lpstr>
      <vt:lpstr>Finding the resistor</vt:lpstr>
      <vt:lpstr>Removing the wires</vt:lpstr>
      <vt:lpstr>Masking</vt:lpstr>
      <vt:lpstr>Detection of color bands</vt:lpstr>
      <vt:lpstr>Detection of color bands</vt:lpstr>
      <vt:lpstr>Detection logic</vt:lpstr>
      <vt:lpstr>Detection logic</vt:lpstr>
      <vt:lpstr>Gold and silver bands</vt:lpstr>
      <vt:lpstr>Gold bands</vt:lpstr>
      <vt:lpstr>Gold bands</vt:lpstr>
      <vt:lpstr>Gold bands</vt:lpstr>
      <vt:lpstr>Result</vt:lpstr>
      <vt:lpstr>Android application</vt:lpstr>
      <vt:lpstr>Android application</vt:lpstr>
      <vt:lpstr>Android application</vt:lpstr>
      <vt:lpstr>Thank you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internship report Robotirányító beágyazott számítógép tervezése</dc:title>
  <dc:creator>Bazs</dc:creator>
  <cp:lastModifiedBy>Bazs</cp:lastModifiedBy>
  <cp:revision>219</cp:revision>
  <dcterms:created xsi:type="dcterms:W3CDTF">2013-08-29T09:37:30Z</dcterms:created>
  <dcterms:modified xsi:type="dcterms:W3CDTF">2013-08-30T09:39:01Z</dcterms:modified>
</cp:coreProperties>
</file>