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2" r:id="rId2"/>
    <p:sldMasterId id="2147483655" r:id="rId3"/>
    <p:sldMasterId id="2147483669" r:id="rId4"/>
  </p:sldMasterIdLst>
  <p:notesMasterIdLst>
    <p:notesMasterId r:id="rId8"/>
  </p:notesMasterIdLst>
  <p:sldIdLst>
    <p:sldId id="304" r:id="rId5"/>
    <p:sldId id="305" r:id="rId6"/>
    <p:sldId id="30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in" id="{557C84F6-86CF-2840-82A3-197FE4901845}">
          <p14:sldIdLst>
            <p14:sldId id="304"/>
            <p14:sldId id="305"/>
            <p14:sldId id="3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621E0F"/>
    <a:srgbClr val="7F182D"/>
    <a:srgbClr val="67201A"/>
    <a:srgbClr val="762536"/>
    <a:srgbClr val="62983D"/>
    <a:srgbClr val="2D5171"/>
    <a:srgbClr val="204CC4"/>
    <a:srgbClr val="2E2F94"/>
    <a:srgbClr val="2352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D7B26C5-4107-4FEC-AEDC-1716B250A1EF}" styleName="Világos stílus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DF18680-E054-41AD-8BC1-D1AEF772440D}" styleName="Közepesen sötét stílus 2 – 5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Közepesen sötét stílus 2 – 3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35" autoAdjust="0"/>
    <p:restoredTop sz="81329" autoAdjust="0"/>
  </p:normalViewPr>
  <p:slideViewPr>
    <p:cSldViewPr snapToGrid="0">
      <p:cViewPr>
        <p:scale>
          <a:sx n="75" d="100"/>
          <a:sy n="75" d="100"/>
        </p:scale>
        <p:origin x="2508" y="-24"/>
      </p:cViewPr>
      <p:guideLst>
        <p:guide orient="horz" pos="213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38100" cy="3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130191-0BE1-0142-AFC1-0297AE024A0E}" type="datetimeFigureOut">
              <a:rPr lang="en-US" smtClean="0"/>
              <a:pPr/>
              <a:t>1/14/2015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Click to edit Master text styles</a:t>
            </a:r>
          </a:p>
          <a:p>
            <a:pPr lvl="1"/>
            <a:r>
              <a:rPr lang="hu-HU" smtClean="0"/>
              <a:t>Second level</a:t>
            </a:r>
          </a:p>
          <a:p>
            <a:pPr lvl="2"/>
            <a:r>
              <a:rPr lang="hu-HU" smtClean="0"/>
              <a:t>Third level</a:t>
            </a:r>
          </a:p>
          <a:p>
            <a:pPr lvl="3"/>
            <a:r>
              <a:rPr lang="hu-HU" smtClean="0"/>
              <a:t>Fourth level</a:t>
            </a:r>
          </a:p>
          <a:p>
            <a:pPr lvl="4"/>
            <a:r>
              <a:rPr lang="hu-HU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0A3C59-3253-3B42-8BE0-F6D0BA6B04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233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A3C59-3253-3B42-8BE0-F6D0BA6B044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7672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0" y="6356350"/>
            <a:ext cx="9144000" cy="501650"/>
          </a:xfrm>
          <a:prstGeom prst="rect">
            <a:avLst/>
          </a:prstGeom>
          <a:solidFill>
            <a:srgbClr val="762536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latin typeface="+mn-lt"/>
              <a:cs typeface="+mn-cs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-17463" y="6413500"/>
            <a:ext cx="3649663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 smtClean="0">
                <a:solidFill>
                  <a:schemeClr val="bg1"/>
                </a:solidFill>
                <a:latin typeface="+mn-lt"/>
                <a:cs typeface="+mn-cs"/>
              </a:rPr>
              <a:t>Budapest University of Technology and Economics</a:t>
            </a:r>
            <a:r>
              <a:rPr lang="hu-HU" sz="1000" b="1" dirty="0" smtClean="0">
                <a:solidFill>
                  <a:schemeClr val="bg1"/>
                </a:solidFill>
                <a:latin typeface="+mn-lt"/>
                <a:cs typeface="+mn-cs"/>
              </a:rPr>
              <a:t/>
            </a:r>
            <a:br>
              <a:rPr lang="hu-HU" sz="1000" b="1" dirty="0" smtClean="0">
                <a:solidFill>
                  <a:schemeClr val="bg1"/>
                </a:solidFill>
                <a:latin typeface="+mn-lt"/>
                <a:cs typeface="+mn-cs"/>
              </a:rPr>
            </a:br>
            <a:r>
              <a:rPr lang="en-US" sz="1000" b="1" dirty="0" smtClean="0">
                <a:solidFill>
                  <a:schemeClr val="bg1"/>
                </a:solidFill>
                <a:latin typeface="+mn-lt"/>
                <a:cs typeface="+mn-cs"/>
              </a:rPr>
              <a:t>Department of Measurement and Information Systems</a:t>
            </a:r>
            <a:endParaRPr lang="en-US" sz="1000" b="1" dirty="0">
              <a:solidFill>
                <a:schemeClr val="bg1"/>
              </a:solidFill>
              <a:latin typeface="+mn-lt"/>
              <a:cs typeface="+mn-cs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875" y="5572125"/>
            <a:ext cx="1889125" cy="63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20"/>
          <p:cNvSpPr>
            <a:spLocks noChangeArrowheads="1"/>
          </p:cNvSpPr>
          <p:nvPr/>
        </p:nvSpPr>
        <p:spPr bwMode="auto">
          <a:xfrm>
            <a:off x="0" y="0"/>
            <a:ext cx="9144000" cy="501650"/>
          </a:xfrm>
          <a:prstGeom prst="rect">
            <a:avLst/>
          </a:prstGeom>
          <a:solidFill>
            <a:srgbClr val="762536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latin typeface="+mn-lt"/>
              <a:cs typeface="+mn-cs"/>
            </a:endParaRPr>
          </a:p>
        </p:txBody>
      </p: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1374767"/>
            <a:ext cx="7772400" cy="1470025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246435"/>
            <a:ext cx="6400800" cy="127795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hu-HU" dirty="0"/>
          </a:p>
        </p:txBody>
      </p:sp>
      <p:pic>
        <p:nvPicPr>
          <p:cNvPr id="11" name="Kép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6891" y="6365876"/>
            <a:ext cx="1597819" cy="448257"/>
          </a:xfrm>
          <a:prstGeom prst="rect">
            <a:avLst/>
          </a:prstGeom>
        </p:spPr>
      </p:pic>
      <p:sp>
        <p:nvSpPr>
          <p:cNvPr id="10" name="Text Box 10"/>
          <p:cNvSpPr txBox="1">
            <a:spLocks noChangeArrowheads="1"/>
          </p:cNvSpPr>
          <p:nvPr userDrawn="1"/>
        </p:nvSpPr>
        <p:spPr bwMode="auto">
          <a:xfrm>
            <a:off x="1000125" y="4725145"/>
            <a:ext cx="7143750" cy="83099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400" b="1" dirty="0">
                <a:latin typeface="+mn-lt"/>
                <a:cs typeface="+mn-cs"/>
              </a:rPr>
              <a:t>Budapest University of </a:t>
            </a:r>
            <a:r>
              <a:rPr lang="en-US" sz="2400" b="1" dirty="0">
                <a:latin typeface="+mn-lt"/>
                <a:cs typeface="+mn-cs"/>
              </a:rPr>
              <a:t>Technology</a:t>
            </a:r>
            <a:r>
              <a:rPr lang="hu-HU" sz="2400" b="1" dirty="0">
                <a:latin typeface="+mn-lt"/>
                <a:cs typeface="+mn-cs"/>
              </a:rPr>
              <a:t> and </a:t>
            </a:r>
            <a:r>
              <a:rPr lang="en-US" sz="2400" b="1" dirty="0" smtClean="0">
                <a:latin typeface="+mn-lt"/>
                <a:cs typeface="+mn-cs"/>
              </a:rPr>
              <a:t>Economics</a:t>
            </a:r>
            <a:r>
              <a:rPr lang="hu-HU" sz="2400" b="1" dirty="0" smtClean="0">
                <a:latin typeface="+mn-lt"/>
                <a:cs typeface="+mn-cs"/>
              </a:rPr>
              <a:t/>
            </a:r>
            <a:br>
              <a:rPr lang="hu-HU" sz="2400" b="1" dirty="0" smtClean="0">
                <a:latin typeface="+mn-lt"/>
                <a:cs typeface="+mn-cs"/>
              </a:rPr>
            </a:br>
            <a:r>
              <a:rPr lang="hu-HU" sz="2400" b="1" dirty="0" smtClean="0">
                <a:latin typeface="+mn-lt"/>
                <a:cs typeface="+mn-cs"/>
              </a:rPr>
              <a:t>Fault</a:t>
            </a:r>
            <a:r>
              <a:rPr lang="hu-HU" sz="2400" b="1" baseline="0" dirty="0" smtClean="0">
                <a:latin typeface="+mn-lt"/>
                <a:cs typeface="+mn-cs"/>
              </a:rPr>
              <a:t> Tolerant Systems Research Group</a:t>
            </a:r>
            <a:endParaRPr lang="en-US" sz="2400" b="1" dirty="0">
              <a:latin typeface="+mn-lt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117414" y="836578"/>
            <a:ext cx="4378386" cy="5513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199" y="836577"/>
            <a:ext cx="4341873" cy="55134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930096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75780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17414" y="142830"/>
            <a:ext cx="1668429" cy="720000"/>
          </a:xfrm>
        </p:spPr>
        <p:txBody>
          <a:bodyPr>
            <a:noAutofit/>
          </a:bodyPr>
          <a:lstStyle>
            <a:lvl1pPr algn="l">
              <a:defRPr sz="4000" b="1"/>
            </a:lvl1pPr>
          </a:lstStyle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17413" y="1019142"/>
            <a:ext cx="8872659" cy="536741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82765" y="142830"/>
            <a:ext cx="7207308" cy="720000"/>
          </a:xfrm>
          <a:ln>
            <a:solidFill>
              <a:srgbClr val="000000"/>
            </a:solidFill>
          </a:ln>
        </p:spPr>
        <p:txBody>
          <a:bodyPr anchor="ctr">
            <a:noAutofit/>
          </a:bodyPr>
          <a:lstStyle>
            <a:lvl1pPr marL="0" indent="0">
              <a:buNone/>
              <a:defRPr sz="4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</p:spTree>
    <p:extLst>
      <p:ext uri="{BB962C8B-B14F-4D97-AF65-F5344CB8AC3E}">
        <p14:creationId xmlns:p14="http://schemas.microsoft.com/office/powerpoint/2010/main" val="18146951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0" y="6356350"/>
            <a:ext cx="9144000" cy="5016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latin typeface="+mn-lt"/>
              <a:cs typeface="+mn-cs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-17463" y="6413500"/>
            <a:ext cx="3649663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 smtClean="0">
                <a:solidFill>
                  <a:schemeClr val="tx1"/>
                </a:solidFill>
                <a:latin typeface="+mn-lt"/>
                <a:cs typeface="+mn-cs"/>
              </a:rPr>
              <a:t>Budapest University of Technology and Economics</a:t>
            </a:r>
            <a:r>
              <a:rPr lang="hu-HU" sz="1000" b="1" dirty="0" smtClean="0">
                <a:solidFill>
                  <a:schemeClr val="tx1"/>
                </a:solidFill>
                <a:latin typeface="+mn-lt"/>
                <a:cs typeface="+mn-cs"/>
              </a:rPr>
              <a:t/>
            </a:r>
            <a:br>
              <a:rPr lang="hu-HU" sz="1000" b="1" dirty="0" smtClean="0">
                <a:solidFill>
                  <a:schemeClr val="tx1"/>
                </a:solidFill>
                <a:latin typeface="+mn-lt"/>
                <a:cs typeface="+mn-cs"/>
              </a:rPr>
            </a:br>
            <a:r>
              <a:rPr lang="en-US" sz="1000" b="1" dirty="0" smtClean="0">
                <a:solidFill>
                  <a:schemeClr val="tx1"/>
                </a:solidFill>
                <a:latin typeface="+mn-lt"/>
                <a:cs typeface="+mn-cs"/>
              </a:rPr>
              <a:t>Department of Measurement and Information Systems</a:t>
            </a:r>
            <a:endParaRPr lang="en-US" sz="1000" b="1" dirty="0">
              <a:solidFill>
                <a:schemeClr val="tx1"/>
              </a:solidFill>
              <a:latin typeface="+mn-lt"/>
              <a:cs typeface="+mn-cs"/>
            </a:endParaRPr>
          </a:p>
        </p:txBody>
      </p:sp>
      <p:sp>
        <p:nvSpPr>
          <p:cNvPr id="8" name="Rectangle 20"/>
          <p:cNvSpPr>
            <a:spLocks noChangeArrowheads="1"/>
          </p:cNvSpPr>
          <p:nvPr/>
        </p:nvSpPr>
        <p:spPr bwMode="auto">
          <a:xfrm>
            <a:off x="0" y="0"/>
            <a:ext cx="9144000" cy="5016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latin typeface="+mn-lt"/>
              <a:cs typeface="+mn-cs"/>
            </a:endParaRPr>
          </a:p>
        </p:txBody>
      </p: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1374767"/>
            <a:ext cx="7772400" cy="1470025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246435"/>
            <a:ext cx="6400800" cy="127795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hu-HU" dirty="0"/>
          </a:p>
        </p:txBody>
      </p:sp>
      <p:sp>
        <p:nvSpPr>
          <p:cNvPr id="10" name="Text Box 10"/>
          <p:cNvSpPr txBox="1">
            <a:spLocks noChangeArrowheads="1"/>
          </p:cNvSpPr>
          <p:nvPr userDrawn="1"/>
        </p:nvSpPr>
        <p:spPr bwMode="auto">
          <a:xfrm>
            <a:off x="1000125" y="4725145"/>
            <a:ext cx="7143750" cy="83099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400" b="1" dirty="0">
                <a:latin typeface="+mn-lt"/>
                <a:cs typeface="+mn-cs"/>
              </a:rPr>
              <a:t>Budapest University of </a:t>
            </a:r>
            <a:r>
              <a:rPr lang="en-US" sz="2400" b="1" dirty="0">
                <a:latin typeface="+mn-lt"/>
                <a:cs typeface="+mn-cs"/>
              </a:rPr>
              <a:t>Technology</a:t>
            </a:r>
            <a:r>
              <a:rPr lang="hu-HU" sz="2400" b="1" dirty="0">
                <a:latin typeface="+mn-lt"/>
                <a:cs typeface="+mn-cs"/>
              </a:rPr>
              <a:t> and </a:t>
            </a:r>
            <a:r>
              <a:rPr lang="en-US" sz="2400" b="1" dirty="0" smtClean="0">
                <a:latin typeface="+mn-lt"/>
                <a:cs typeface="+mn-cs"/>
              </a:rPr>
              <a:t>Economics</a:t>
            </a:r>
            <a:r>
              <a:rPr lang="hu-HU" sz="2400" b="1" dirty="0" smtClean="0">
                <a:latin typeface="+mn-lt"/>
                <a:cs typeface="+mn-cs"/>
              </a:rPr>
              <a:t/>
            </a:r>
            <a:br>
              <a:rPr lang="hu-HU" sz="2400" b="1" dirty="0" smtClean="0">
                <a:latin typeface="+mn-lt"/>
                <a:cs typeface="+mn-cs"/>
              </a:rPr>
            </a:br>
            <a:r>
              <a:rPr lang="hu-HU" sz="2400" b="1" dirty="0" smtClean="0">
                <a:latin typeface="+mn-lt"/>
                <a:cs typeface="+mn-cs"/>
              </a:rPr>
              <a:t>Fault</a:t>
            </a:r>
            <a:r>
              <a:rPr lang="hu-HU" sz="2400" b="1" baseline="0" dirty="0" smtClean="0">
                <a:latin typeface="+mn-lt"/>
                <a:cs typeface="+mn-cs"/>
              </a:rPr>
              <a:t> Tolerant Systems Research Group</a:t>
            </a:r>
            <a:endParaRPr lang="en-US" sz="2400" b="1" dirty="0">
              <a:latin typeface="+mn-lt"/>
              <a:cs typeface="+mn-cs"/>
            </a:endParaRPr>
          </a:p>
        </p:txBody>
      </p:sp>
      <p:pic>
        <p:nvPicPr>
          <p:cNvPr id="13" name="Kép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6891" y="6380679"/>
            <a:ext cx="1598400" cy="428173"/>
          </a:xfrm>
          <a:prstGeom prst="rect">
            <a:avLst/>
          </a:prstGeom>
        </p:spPr>
      </p:pic>
      <p:pic>
        <p:nvPicPr>
          <p:cNvPr id="18" name="Kép 1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997" y="5572835"/>
            <a:ext cx="1890000" cy="6328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480059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dirty="0" smtClean="0"/>
              <a:t>Mintaszöveg szerkesztése</a:t>
            </a:r>
          </a:p>
          <a:p>
            <a:pPr lvl="1"/>
            <a:r>
              <a:rPr lang="hu-HU" dirty="0" smtClean="0"/>
              <a:t>Második szint</a:t>
            </a:r>
          </a:p>
          <a:p>
            <a:pPr lvl="2"/>
            <a:r>
              <a:rPr lang="hu-HU" dirty="0" smtClean="0"/>
              <a:t>Harmadik szint</a:t>
            </a:r>
          </a:p>
          <a:p>
            <a:pPr lvl="3"/>
            <a:r>
              <a:rPr lang="hu-HU" dirty="0" smtClean="0"/>
              <a:t>Negyedik szint</a:t>
            </a:r>
          </a:p>
          <a:p>
            <a:pPr lvl="4"/>
            <a:r>
              <a:rPr lang="hu-HU" dirty="0" smtClean="0"/>
              <a:t>Ötödik szint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168526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596" y="2844792"/>
            <a:ext cx="7776000" cy="1362075"/>
          </a:xfrm>
        </p:spPr>
        <p:txBody>
          <a:bodyPr/>
          <a:lstStyle>
            <a:lvl1pPr algn="ctr">
              <a:defRPr sz="4000" b="1" cap="all"/>
            </a:lvl1pPr>
          </a:lstStyle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28596" y="4195773"/>
            <a:ext cx="7772400" cy="1500187"/>
          </a:xfrm>
          <a:ln>
            <a:solidFill>
              <a:srgbClr val="000000"/>
            </a:solidFill>
          </a:ln>
        </p:spPr>
        <p:txBody>
          <a:bodyPr anchor="ctr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</p:spTree>
    <p:extLst>
      <p:ext uri="{BB962C8B-B14F-4D97-AF65-F5344CB8AC3E}">
        <p14:creationId xmlns:p14="http://schemas.microsoft.com/office/powerpoint/2010/main" val="18278912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117414" y="836578"/>
            <a:ext cx="4378386" cy="5513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199" y="836577"/>
            <a:ext cx="4341873" cy="55134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304598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22342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17414" y="142830"/>
            <a:ext cx="1668429" cy="720000"/>
          </a:xfrm>
        </p:spPr>
        <p:txBody>
          <a:bodyPr>
            <a:noAutofit/>
          </a:bodyPr>
          <a:lstStyle>
            <a:lvl1pPr algn="l">
              <a:defRPr sz="4000" b="1"/>
            </a:lvl1pPr>
          </a:lstStyle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17413" y="1019142"/>
            <a:ext cx="8872659" cy="536741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82765" y="142830"/>
            <a:ext cx="7207308" cy="720000"/>
          </a:xfrm>
          <a:ln>
            <a:solidFill>
              <a:srgbClr val="000000"/>
            </a:solidFill>
          </a:ln>
        </p:spPr>
        <p:txBody>
          <a:bodyPr anchor="ctr">
            <a:noAutofit/>
          </a:bodyPr>
          <a:lstStyle>
            <a:lvl1pPr marL="0" indent="0">
              <a:buNone/>
              <a:defRPr sz="4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</p:spTree>
    <p:extLst>
      <p:ext uri="{BB962C8B-B14F-4D97-AF65-F5344CB8AC3E}">
        <p14:creationId xmlns:p14="http://schemas.microsoft.com/office/powerpoint/2010/main" val="25066348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0" y="6356350"/>
            <a:ext cx="9144000" cy="5016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latin typeface="+mn-lt"/>
              <a:cs typeface="+mn-cs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-17463" y="6413500"/>
            <a:ext cx="3649663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1000" b="1" dirty="0" smtClean="0">
                <a:solidFill>
                  <a:schemeClr val="tx1"/>
                </a:solidFill>
                <a:latin typeface="+mn-lt"/>
                <a:cs typeface="+mn-cs"/>
              </a:rPr>
              <a:t>Budapesti Műszaki és Gazdaságtudományi Egyetem</a:t>
            </a:r>
          </a:p>
          <a:p>
            <a:pPr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1000" b="1" dirty="0" smtClean="0">
                <a:solidFill>
                  <a:schemeClr val="tx1"/>
                </a:solidFill>
                <a:latin typeface="+mn-lt"/>
                <a:cs typeface="+mn-cs"/>
              </a:rPr>
              <a:t>Méréstechnika és Információs Rendszerek Tanszék</a:t>
            </a:r>
            <a:endParaRPr lang="hu-HU" sz="1000" b="1" dirty="0" smtClean="0">
              <a:solidFill>
                <a:schemeClr val="tx1"/>
              </a:solidFill>
              <a:latin typeface="+mn-lt"/>
              <a:cs typeface="+mn-cs"/>
            </a:endParaRPr>
          </a:p>
        </p:txBody>
      </p:sp>
      <p:sp>
        <p:nvSpPr>
          <p:cNvPr id="8" name="Rectangle 20"/>
          <p:cNvSpPr>
            <a:spLocks noChangeArrowheads="1"/>
          </p:cNvSpPr>
          <p:nvPr/>
        </p:nvSpPr>
        <p:spPr bwMode="auto">
          <a:xfrm>
            <a:off x="0" y="0"/>
            <a:ext cx="9144000" cy="5016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latin typeface="+mn-lt"/>
              <a:cs typeface="+mn-cs"/>
            </a:endParaRPr>
          </a:p>
        </p:txBody>
      </p: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1374767"/>
            <a:ext cx="7772400" cy="1470025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246435"/>
            <a:ext cx="6400800" cy="127795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hu-HU" dirty="0"/>
          </a:p>
        </p:txBody>
      </p:sp>
      <p:sp>
        <p:nvSpPr>
          <p:cNvPr id="10" name="Text Box 10"/>
          <p:cNvSpPr txBox="1">
            <a:spLocks noChangeArrowheads="1"/>
          </p:cNvSpPr>
          <p:nvPr userDrawn="1"/>
        </p:nvSpPr>
        <p:spPr bwMode="auto">
          <a:xfrm>
            <a:off x="1000125" y="4725145"/>
            <a:ext cx="7143750" cy="83099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400" b="1" dirty="0" smtClean="0">
                <a:latin typeface="+mn-lt"/>
                <a:cs typeface="+mn-cs"/>
              </a:rPr>
              <a:t>Budapesti Műszaki és Gazdaságtudományi Egyetem</a:t>
            </a:r>
          </a:p>
          <a:p>
            <a:pPr algn="ctr"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400" b="1" dirty="0" smtClean="0">
                <a:latin typeface="+mn-lt"/>
                <a:cs typeface="+mn-cs"/>
              </a:rPr>
              <a:t>Hibatűrő Rendszerek Kutatócsoport</a:t>
            </a:r>
            <a:endParaRPr lang="en-US" sz="2400" b="1" dirty="0">
              <a:latin typeface="+mn-lt"/>
              <a:cs typeface="+mn-cs"/>
            </a:endParaRPr>
          </a:p>
        </p:txBody>
      </p:sp>
      <p:pic>
        <p:nvPicPr>
          <p:cNvPr id="13" name="Kép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6891" y="6380679"/>
            <a:ext cx="1598400" cy="428173"/>
          </a:xfrm>
          <a:prstGeom prst="rect">
            <a:avLst/>
          </a:prstGeom>
        </p:spPr>
      </p:pic>
      <p:pic>
        <p:nvPicPr>
          <p:cNvPr id="18" name="Kép 1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997" y="5572835"/>
            <a:ext cx="1890000" cy="6328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64740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dirty="0" smtClean="0"/>
              <a:t>Mintaszöveg szerkesztése</a:t>
            </a:r>
          </a:p>
          <a:p>
            <a:pPr lvl="1"/>
            <a:r>
              <a:rPr lang="hu-HU" dirty="0" smtClean="0"/>
              <a:t>Második szint</a:t>
            </a:r>
          </a:p>
          <a:p>
            <a:pPr lvl="2"/>
            <a:r>
              <a:rPr lang="hu-HU" dirty="0" smtClean="0"/>
              <a:t>Harmadik szint</a:t>
            </a:r>
          </a:p>
          <a:p>
            <a:pPr lvl="3"/>
            <a:r>
              <a:rPr lang="hu-HU" dirty="0" smtClean="0"/>
              <a:t>Negyedik szint</a:t>
            </a:r>
          </a:p>
          <a:p>
            <a:pPr lvl="4"/>
            <a:r>
              <a:rPr lang="hu-HU" dirty="0" smtClean="0"/>
              <a:t>Ötödik szint</a:t>
            </a:r>
            <a:endParaRPr lang="hu-H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dirty="0" smtClean="0"/>
              <a:t>Mintaszöveg szerkesztése</a:t>
            </a:r>
          </a:p>
          <a:p>
            <a:pPr lvl="1"/>
            <a:r>
              <a:rPr lang="hu-HU" dirty="0" smtClean="0"/>
              <a:t>Második szint</a:t>
            </a:r>
          </a:p>
          <a:p>
            <a:pPr lvl="2"/>
            <a:r>
              <a:rPr lang="hu-HU" dirty="0" smtClean="0"/>
              <a:t>Harmadik szint</a:t>
            </a:r>
          </a:p>
          <a:p>
            <a:pPr lvl="3"/>
            <a:r>
              <a:rPr lang="hu-HU" dirty="0" smtClean="0"/>
              <a:t>Negyedik szint</a:t>
            </a:r>
          </a:p>
          <a:p>
            <a:pPr lvl="4"/>
            <a:r>
              <a:rPr lang="hu-HU" dirty="0" smtClean="0"/>
              <a:t>Ötödik szint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219165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596" y="2844792"/>
            <a:ext cx="7776000" cy="1362075"/>
          </a:xfrm>
        </p:spPr>
        <p:txBody>
          <a:bodyPr/>
          <a:lstStyle>
            <a:lvl1pPr algn="ctr">
              <a:defRPr sz="4000" b="1" cap="all"/>
            </a:lvl1pPr>
          </a:lstStyle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28596" y="4195773"/>
            <a:ext cx="7772400" cy="1500187"/>
          </a:xfrm>
          <a:ln>
            <a:solidFill>
              <a:srgbClr val="000000"/>
            </a:solidFill>
          </a:ln>
        </p:spPr>
        <p:txBody>
          <a:bodyPr anchor="ctr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</p:spTree>
    <p:extLst>
      <p:ext uri="{BB962C8B-B14F-4D97-AF65-F5344CB8AC3E}">
        <p14:creationId xmlns:p14="http://schemas.microsoft.com/office/powerpoint/2010/main" val="23240097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117414" y="836578"/>
            <a:ext cx="4378386" cy="5513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199" y="836577"/>
            <a:ext cx="4341873" cy="55134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088896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85982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17414" y="142830"/>
            <a:ext cx="1668429" cy="720000"/>
          </a:xfrm>
        </p:spPr>
        <p:txBody>
          <a:bodyPr>
            <a:noAutofit/>
          </a:bodyPr>
          <a:lstStyle>
            <a:lvl1pPr algn="l">
              <a:defRPr sz="4000" b="1"/>
            </a:lvl1pPr>
          </a:lstStyle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17413" y="1019142"/>
            <a:ext cx="8872659" cy="536741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82765" y="142830"/>
            <a:ext cx="7207308" cy="720000"/>
          </a:xfrm>
          <a:ln>
            <a:solidFill>
              <a:srgbClr val="000000"/>
            </a:solidFill>
          </a:ln>
        </p:spPr>
        <p:txBody>
          <a:bodyPr anchor="ctr">
            <a:noAutofit/>
          </a:bodyPr>
          <a:lstStyle>
            <a:lvl1pPr marL="0" indent="0">
              <a:buNone/>
              <a:defRPr sz="4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</p:spTree>
    <p:extLst>
      <p:ext uri="{BB962C8B-B14F-4D97-AF65-F5344CB8AC3E}">
        <p14:creationId xmlns:p14="http://schemas.microsoft.com/office/powerpoint/2010/main" val="16917810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596" y="2844792"/>
            <a:ext cx="7776000" cy="1362075"/>
          </a:xfrm>
        </p:spPr>
        <p:txBody>
          <a:bodyPr/>
          <a:lstStyle>
            <a:lvl1pPr algn="ctr">
              <a:defRPr sz="4000" b="1" cap="all"/>
            </a:lvl1pPr>
          </a:lstStyle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28596" y="4195773"/>
            <a:ext cx="7772400" cy="1500187"/>
          </a:xfrm>
          <a:ln>
            <a:solidFill>
              <a:srgbClr val="000000"/>
            </a:solidFill>
          </a:ln>
        </p:spPr>
        <p:txBody>
          <a:bodyPr anchor="ctr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117414" y="836578"/>
            <a:ext cx="4378386" cy="5513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199" y="836577"/>
            <a:ext cx="4341873" cy="55134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17414" y="142830"/>
            <a:ext cx="1668429" cy="720000"/>
          </a:xfrm>
        </p:spPr>
        <p:txBody>
          <a:bodyPr>
            <a:noAutofit/>
          </a:bodyPr>
          <a:lstStyle>
            <a:lvl1pPr algn="l">
              <a:defRPr sz="4000" b="1"/>
            </a:lvl1pPr>
          </a:lstStyle>
          <a:p>
            <a:r>
              <a:rPr lang="hu-HU" dirty="0" smtClean="0"/>
              <a:t>Mintacím szerkesztése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17413" y="1019142"/>
            <a:ext cx="8872659" cy="536741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82765" y="142830"/>
            <a:ext cx="7207308" cy="720000"/>
          </a:xfrm>
          <a:ln>
            <a:solidFill>
              <a:srgbClr val="000000"/>
            </a:solidFill>
          </a:ln>
        </p:spPr>
        <p:txBody>
          <a:bodyPr anchor="ctr">
            <a:noAutofit/>
          </a:bodyPr>
          <a:lstStyle>
            <a:lvl1pPr marL="0" indent="0">
              <a:buNone/>
              <a:defRPr sz="4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0" y="6356350"/>
            <a:ext cx="9144000" cy="501650"/>
          </a:xfrm>
          <a:prstGeom prst="rect">
            <a:avLst/>
          </a:prstGeom>
          <a:solidFill>
            <a:srgbClr val="762536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latin typeface="+mn-lt"/>
              <a:cs typeface="+mn-cs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-17463" y="6413500"/>
            <a:ext cx="3649663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1000" b="1" dirty="0" smtClean="0">
                <a:solidFill>
                  <a:schemeClr val="bg1"/>
                </a:solidFill>
                <a:latin typeface="+mn-lt"/>
                <a:cs typeface="+mn-cs"/>
              </a:rPr>
              <a:t>Budapesti Műszaki és Gazdaságtudományi Egyetem</a:t>
            </a:r>
          </a:p>
          <a:p>
            <a:pPr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1000" b="1" dirty="0" smtClean="0">
                <a:solidFill>
                  <a:schemeClr val="bg1"/>
                </a:solidFill>
                <a:latin typeface="+mn-lt"/>
                <a:cs typeface="+mn-cs"/>
              </a:rPr>
              <a:t>Méréstechnika és Információs Rendszerek Tanszék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875" y="5572125"/>
            <a:ext cx="1889125" cy="63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20"/>
          <p:cNvSpPr>
            <a:spLocks noChangeArrowheads="1"/>
          </p:cNvSpPr>
          <p:nvPr/>
        </p:nvSpPr>
        <p:spPr bwMode="auto">
          <a:xfrm>
            <a:off x="0" y="0"/>
            <a:ext cx="9144000" cy="501650"/>
          </a:xfrm>
          <a:prstGeom prst="rect">
            <a:avLst/>
          </a:prstGeom>
          <a:solidFill>
            <a:srgbClr val="762536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>
              <a:latin typeface="+mn-lt"/>
              <a:cs typeface="+mn-cs"/>
            </a:endParaRPr>
          </a:p>
        </p:txBody>
      </p: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1374767"/>
            <a:ext cx="7772400" cy="1470025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246435"/>
            <a:ext cx="6400800" cy="127795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hu-HU" dirty="0"/>
          </a:p>
        </p:txBody>
      </p:sp>
      <p:pic>
        <p:nvPicPr>
          <p:cNvPr id="11" name="Kép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6891" y="6365876"/>
            <a:ext cx="1597819" cy="448257"/>
          </a:xfrm>
          <a:prstGeom prst="rect">
            <a:avLst/>
          </a:prstGeom>
        </p:spPr>
      </p:pic>
      <p:sp>
        <p:nvSpPr>
          <p:cNvPr id="10" name="Text Box 10"/>
          <p:cNvSpPr txBox="1">
            <a:spLocks noChangeArrowheads="1"/>
          </p:cNvSpPr>
          <p:nvPr userDrawn="1"/>
        </p:nvSpPr>
        <p:spPr bwMode="auto">
          <a:xfrm>
            <a:off x="1000125" y="4725145"/>
            <a:ext cx="7143750" cy="83099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400" b="1" dirty="0" smtClean="0">
                <a:latin typeface="+mn-lt"/>
                <a:cs typeface="+mn-cs"/>
              </a:rPr>
              <a:t>Budapesti Műszaki és Gazdaságtudományi Egyetem</a:t>
            </a:r>
          </a:p>
          <a:p>
            <a:pPr algn="ctr" defTabSz="7620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400" b="1" dirty="0" smtClean="0">
                <a:latin typeface="+mn-lt"/>
                <a:cs typeface="+mn-cs"/>
              </a:rPr>
              <a:t>Hibatűrő Rendszerek Kutatócsoport</a:t>
            </a:r>
            <a:endParaRPr lang="en-US" sz="2400" b="1" dirty="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000348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dirty="0" smtClean="0"/>
              <a:t>Mintaszöveg szerkesztése</a:t>
            </a:r>
          </a:p>
          <a:p>
            <a:pPr lvl="1"/>
            <a:r>
              <a:rPr lang="hu-HU" dirty="0" smtClean="0"/>
              <a:t>Második szint</a:t>
            </a:r>
          </a:p>
          <a:p>
            <a:pPr lvl="2"/>
            <a:r>
              <a:rPr lang="hu-HU" dirty="0" smtClean="0"/>
              <a:t>Harmadik szint</a:t>
            </a:r>
          </a:p>
          <a:p>
            <a:pPr lvl="3"/>
            <a:r>
              <a:rPr lang="hu-HU" dirty="0" smtClean="0"/>
              <a:t>Negyedik szint</a:t>
            </a:r>
          </a:p>
          <a:p>
            <a:pPr lvl="4"/>
            <a:r>
              <a:rPr lang="hu-HU" dirty="0" smtClean="0"/>
              <a:t>Ötödik szint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5969912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8596" y="2844792"/>
            <a:ext cx="7776000" cy="1362075"/>
          </a:xfrm>
        </p:spPr>
        <p:txBody>
          <a:bodyPr/>
          <a:lstStyle>
            <a:lvl1pPr algn="ctr">
              <a:defRPr sz="4000" b="1" cap="all"/>
            </a:lvl1pPr>
          </a:lstStyle>
          <a:p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28596" y="4195773"/>
            <a:ext cx="7772400" cy="1500187"/>
          </a:xfrm>
          <a:ln>
            <a:solidFill>
              <a:srgbClr val="000000"/>
            </a:solidFill>
          </a:ln>
        </p:spPr>
        <p:txBody>
          <a:bodyPr anchor="ctr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</p:spTree>
    <p:extLst>
      <p:ext uri="{BB962C8B-B14F-4D97-AF65-F5344CB8AC3E}">
        <p14:creationId xmlns:p14="http://schemas.microsoft.com/office/powerpoint/2010/main" val="4110375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9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Relationship Id="rId9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slideLayout" Target="../slideLayouts/slideLayout15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9" Type="http://schemas.openxmlformats.org/officeDocument/2006/relationships/image" Target="../media/image5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slideLayout" Target="../slideLayouts/slideLayout21.xml"/><Relationship Id="rId7" Type="http://schemas.openxmlformats.org/officeDocument/2006/relationships/theme" Target="../theme/theme4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5" Type="http://schemas.openxmlformats.org/officeDocument/2006/relationships/slideLayout" Target="../slideLayouts/slideLayout23.xml"/><Relationship Id="rId4" Type="http://schemas.openxmlformats.org/officeDocument/2006/relationships/slideLayout" Target="../slideLayouts/slideLayout22.xml"/><Relationship Id="rId9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2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gradFill flip="none" rotWithShape="1">
            <a:gsLst>
              <a:gs pos="0">
                <a:srgbClr val="762536"/>
              </a:gs>
              <a:gs pos="50000">
                <a:srgbClr val="762536"/>
              </a:gs>
              <a:gs pos="100000">
                <a:srgbClr val="A3334B"/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 dirty="0">
              <a:latin typeface="+mn-lt"/>
              <a:cs typeface="+mn-cs"/>
            </a:endParaRPr>
          </a:p>
        </p:txBody>
      </p:sp>
      <p:pic>
        <p:nvPicPr>
          <p:cNvPr id="8" name="Kép 7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85" y="6491287"/>
            <a:ext cx="1225630" cy="343842"/>
          </a:xfrm>
          <a:prstGeom prst="rect">
            <a:avLst/>
          </a:prstGeom>
        </p:spPr>
      </p:pic>
      <p:sp>
        <p:nvSpPr>
          <p:cNvPr id="1026" name="Cím helye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720725"/>
          </a:xfrm>
          <a:prstGeom prst="rect">
            <a:avLst/>
          </a:prstGeom>
          <a:solidFill>
            <a:srgbClr val="762536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hu-HU" smtClean="0"/>
              <a:t>Mintacím szerkesztése</a:t>
            </a:r>
          </a:p>
        </p:txBody>
      </p:sp>
      <p:sp>
        <p:nvSpPr>
          <p:cNvPr id="1027" name="Szöveg helye 2"/>
          <p:cNvSpPr>
            <a:spLocks noGrp="1"/>
          </p:cNvSpPr>
          <p:nvPr>
            <p:ph type="body" idx="1"/>
          </p:nvPr>
        </p:nvSpPr>
        <p:spPr bwMode="auto">
          <a:xfrm>
            <a:off x="142875" y="857250"/>
            <a:ext cx="8858250" cy="552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 dirty="0" smtClean="0"/>
              <a:t>Mintaszöveg szerkesztése</a:t>
            </a:r>
          </a:p>
          <a:p>
            <a:pPr lvl="1"/>
            <a:r>
              <a:rPr lang="hu-HU" dirty="0" smtClean="0"/>
              <a:t>Második szint</a:t>
            </a:r>
          </a:p>
          <a:p>
            <a:pPr lvl="2"/>
            <a:r>
              <a:rPr lang="hu-HU" dirty="0" smtClean="0"/>
              <a:t>Harmadik szint</a:t>
            </a:r>
          </a:p>
          <a:p>
            <a:pPr lvl="3"/>
            <a:r>
              <a:rPr lang="hu-HU" dirty="0" smtClean="0"/>
              <a:t>Negyedik szint</a:t>
            </a:r>
          </a:p>
          <a:p>
            <a:pPr lvl="4"/>
            <a:r>
              <a:rPr lang="hu-HU" dirty="0" smtClean="0"/>
              <a:t>Ötödik szint</a:t>
            </a:r>
          </a:p>
        </p:txBody>
      </p:sp>
      <p:pic>
        <p:nvPicPr>
          <p:cNvPr id="3" name="Kép 2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1953" y="6500180"/>
            <a:ext cx="1049893" cy="33464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kern="1200">
          <a:solidFill>
            <a:srgbClr val="F8F8F8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Wingdings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Courier New" pitchFamily="49" charset="0"/>
        <a:buChar char="o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2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gradFill flip="none" rotWithShape="1">
            <a:gsLst>
              <a:gs pos="0">
                <a:srgbClr val="762536"/>
              </a:gs>
              <a:gs pos="50000">
                <a:srgbClr val="762536"/>
              </a:gs>
              <a:gs pos="100000">
                <a:srgbClr val="A3334B"/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 dirty="0">
              <a:latin typeface="+mn-lt"/>
              <a:cs typeface="+mn-cs"/>
            </a:endParaRPr>
          </a:p>
        </p:txBody>
      </p:sp>
      <p:pic>
        <p:nvPicPr>
          <p:cNvPr id="8" name="Kép 7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85" y="6491287"/>
            <a:ext cx="1225630" cy="343842"/>
          </a:xfrm>
          <a:prstGeom prst="rect">
            <a:avLst/>
          </a:prstGeom>
        </p:spPr>
      </p:pic>
      <p:sp>
        <p:nvSpPr>
          <p:cNvPr id="1026" name="Cím helye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720725"/>
          </a:xfrm>
          <a:prstGeom prst="rect">
            <a:avLst/>
          </a:prstGeom>
          <a:solidFill>
            <a:srgbClr val="762536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hu-HU" smtClean="0"/>
              <a:t>Mintacím szerkesztése</a:t>
            </a:r>
          </a:p>
        </p:txBody>
      </p:sp>
      <p:sp>
        <p:nvSpPr>
          <p:cNvPr id="1027" name="Szöveg helye 2"/>
          <p:cNvSpPr>
            <a:spLocks noGrp="1"/>
          </p:cNvSpPr>
          <p:nvPr>
            <p:ph type="body" idx="1"/>
          </p:nvPr>
        </p:nvSpPr>
        <p:spPr bwMode="auto">
          <a:xfrm>
            <a:off x="142875" y="857250"/>
            <a:ext cx="8858250" cy="552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 dirty="0" smtClean="0"/>
              <a:t>Mintaszöveg szerkesztése</a:t>
            </a:r>
          </a:p>
          <a:p>
            <a:pPr lvl="1"/>
            <a:r>
              <a:rPr lang="hu-HU" dirty="0" smtClean="0"/>
              <a:t>Második szint</a:t>
            </a:r>
          </a:p>
          <a:p>
            <a:pPr lvl="2"/>
            <a:r>
              <a:rPr lang="hu-HU" dirty="0" smtClean="0"/>
              <a:t>Harmadik szint</a:t>
            </a:r>
          </a:p>
          <a:p>
            <a:pPr lvl="3"/>
            <a:r>
              <a:rPr lang="hu-HU" dirty="0" smtClean="0"/>
              <a:t>Negyedik szint</a:t>
            </a:r>
          </a:p>
          <a:p>
            <a:pPr lvl="4"/>
            <a:r>
              <a:rPr lang="hu-HU" dirty="0" smtClean="0"/>
              <a:t>Ötödik szint</a:t>
            </a:r>
          </a:p>
        </p:txBody>
      </p:sp>
      <p:pic>
        <p:nvPicPr>
          <p:cNvPr id="3" name="Kép 2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1953" y="6500180"/>
            <a:ext cx="1049893" cy="334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453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kern="1200">
          <a:solidFill>
            <a:srgbClr val="F8F8F8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Wingdings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Courier New" pitchFamily="49" charset="0"/>
        <a:buChar char="o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2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 dirty="0">
              <a:latin typeface="+mn-lt"/>
              <a:cs typeface="+mn-cs"/>
            </a:endParaRPr>
          </a:p>
        </p:txBody>
      </p:sp>
      <p:sp>
        <p:nvSpPr>
          <p:cNvPr id="1026" name="Cím helye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720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hu-HU" smtClean="0"/>
              <a:t>Mintacím szerkesztése</a:t>
            </a:r>
          </a:p>
        </p:txBody>
      </p:sp>
      <p:sp>
        <p:nvSpPr>
          <p:cNvPr id="1027" name="Szöveg helye 2"/>
          <p:cNvSpPr>
            <a:spLocks noGrp="1"/>
          </p:cNvSpPr>
          <p:nvPr>
            <p:ph type="body" idx="1"/>
          </p:nvPr>
        </p:nvSpPr>
        <p:spPr bwMode="auto">
          <a:xfrm>
            <a:off x="142875" y="857250"/>
            <a:ext cx="8858250" cy="552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 dirty="0" smtClean="0"/>
              <a:t>Mintaszöveg szerkesztése</a:t>
            </a:r>
          </a:p>
          <a:p>
            <a:pPr lvl="1"/>
            <a:r>
              <a:rPr lang="hu-HU" dirty="0" smtClean="0"/>
              <a:t>Második szint</a:t>
            </a:r>
          </a:p>
          <a:p>
            <a:pPr lvl="2"/>
            <a:r>
              <a:rPr lang="hu-HU" dirty="0" smtClean="0"/>
              <a:t>Harmadik szint</a:t>
            </a:r>
          </a:p>
          <a:p>
            <a:pPr lvl="3"/>
            <a:r>
              <a:rPr lang="hu-HU" dirty="0" smtClean="0"/>
              <a:t>Negyedik szint</a:t>
            </a:r>
          </a:p>
          <a:p>
            <a:pPr lvl="4"/>
            <a:r>
              <a:rPr lang="hu-HU" dirty="0" smtClean="0"/>
              <a:t>Ötödik szint</a:t>
            </a:r>
          </a:p>
        </p:txBody>
      </p:sp>
      <p:pic>
        <p:nvPicPr>
          <p:cNvPr id="11" name="Kép 10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85" y="6500811"/>
            <a:ext cx="1227600" cy="328845"/>
          </a:xfrm>
          <a:prstGeom prst="rect">
            <a:avLst/>
          </a:prstGeom>
        </p:spPr>
      </p:pic>
      <p:pic>
        <p:nvPicPr>
          <p:cNvPr id="14" name="Kép 13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5354" y="6489700"/>
            <a:ext cx="1051200" cy="351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289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Wingdings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Courier New" pitchFamily="49" charset="0"/>
        <a:buChar char="o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2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 dirty="0">
              <a:latin typeface="+mn-lt"/>
              <a:cs typeface="+mn-cs"/>
            </a:endParaRPr>
          </a:p>
        </p:txBody>
      </p:sp>
      <p:sp>
        <p:nvSpPr>
          <p:cNvPr id="1026" name="Cím helye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720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hu-HU" smtClean="0"/>
              <a:t>Mintacím szerkesztése</a:t>
            </a:r>
          </a:p>
        </p:txBody>
      </p:sp>
      <p:sp>
        <p:nvSpPr>
          <p:cNvPr id="1027" name="Szöveg helye 2"/>
          <p:cNvSpPr>
            <a:spLocks noGrp="1"/>
          </p:cNvSpPr>
          <p:nvPr>
            <p:ph type="body" idx="1"/>
          </p:nvPr>
        </p:nvSpPr>
        <p:spPr bwMode="auto">
          <a:xfrm>
            <a:off x="142875" y="857250"/>
            <a:ext cx="8858250" cy="552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 dirty="0" smtClean="0"/>
              <a:t>Mintaszöveg szerkesztése</a:t>
            </a:r>
          </a:p>
          <a:p>
            <a:pPr lvl="1"/>
            <a:r>
              <a:rPr lang="hu-HU" dirty="0" smtClean="0"/>
              <a:t>Második szint</a:t>
            </a:r>
          </a:p>
          <a:p>
            <a:pPr lvl="2"/>
            <a:r>
              <a:rPr lang="hu-HU" dirty="0" smtClean="0"/>
              <a:t>Harmadik szint</a:t>
            </a:r>
          </a:p>
          <a:p>
            <a:pPr lvl="3"/>
            <a:r>
              <a:rPr lang="hu-HU" dirty="0" smtClean="0"/>
              <a:t>Negyedik szint</a:t>
            </a:r>
          </a:p>
          <a:p>
            <a:pPr lvl="4"/>
            <a:r>
              <a:rPr lang="hu-HU" dirty="0" smtClean="0"/>
              <a:t>Ötödik szint</a:t>
            </a:r>
          </a:p>
        </p:txBody>
      </p:sp>
      <p:pic>
        <p:nvPicPr>
          <p:cNvPr id="11" name="Kép 10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85" y="6500811"/>
            <a:ext cx="1227600" cy="328845"/>
          </a:xfrm>
          <a:prstGeom prst="rect">
            <a:avLst/>
          </a:prstGeom>
        </p:spPr>
      </p:pic>
      <p:pic>
        <p:nvPicPr>
          <p:cNvPr id="14" name="Kép 13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5354" y="6489700"/>
            <a:ext cx="1051200" cy="351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175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Wingdings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Courier New" pitchFamily="49" charset="0"/>
        <a:buChar char="o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xkcd.com/303/" TargetMode="Externa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err="1" smtClean="0"/>
              <a:t>Power</a:t>
            </a:r>
            <a:r>
              <a:rPr lang="en-US" dirty="0" smtClean="0"/>
              <a:t>P</a:t>
            </a:r>
            <a:r>
              <a:rPr lang="hu-HU" dirty="0" err="1" smtClean="0"/>
              <a:t>oint</a:t>
            </a:r>
            <a:r>
              <a:rPr lang="hu-HU" dirty="0" smtClean="0"/>
              <a:t> </a:t>
            </a:r>
            <a:r>
              <a:rPr lang="hu-HU" dirty="0" err="1" smtClean="0"/>
              <a:t>template</a:t>
            </a:r>
            <a:endParaRPr lang="en-US" dirty="0"/>
          </a:p>
        </p:txBody>
      </p:sp>
      <p:sp>
        <p:nvSpPr>
          <p:cNvPr id="4" name="Alcím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b="1" dirty="0" smtClean="0"/>
              <a:t>Előadó Elemér</a:t>
            </a:r>
            <a:r>
              <a:rPr lang="en-GB" b="1" dirty="0" smtClean="0"/>
              <a:t>,</a:t>
            </a:r>
            <a:r>
              <a:rPr lang="en-GB" dirty="0" smtClean="0"/>
              <a:t> </a:t>
            </a:r>
            <a:r>
              <a:rPr lang="hu-HU" dirty="0" smtClean="0"/>
              <a:t>Társszerző Tamás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36967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Cím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http://xkcd.com/303</a:t>
            </a:r>
            <a:r>
              <a:rPr lang="en-US" dirty="0" smtClean="0">
                <a:hlinkClick r:id="rId2"/>
              </a:rPr>
              <a:t>/</a:t>
            </a:r>
            <a:endParaRPr lang="en-US" dirty="0"/>
          </a:p>
        </p:txBody>
      </p:sp>
      <p:pic>
        <p:nvPicPr>
          <p:cNvPr id="1026" name="Picture 2" descr="Compil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3892" y="1542165"/>
            <a:ext cx="5557542" cy="4844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ekerekített téglalapbuborék 11"/>
          <p:cNvSpPr/>
          <p:nvPr/>
        </p:nvSpPr>
        <p:spPr>
          <a:xfrm>
            <a:off x="877159" y="3067665"/>
            <a:ext cx="2606733" cy="973393"/>
          </a:xfrm>
          <a:prstGeom prst="wedgeRoundRectCallout">
            <a:avLst>
              <a:gd name="adj1" fmla="val 64427"/>
              <a:gd name="adj2" fmla="val -15299"/>
              <a:gd name="adj3" fmla="val 16667"/>
            </a:avLst>
          </a:prstGeom>
          <a:solidFill>
            <a:schemeClr val="accent1"/>
          </a:solidFill>
          <a:ln w="28575">
            <a:solidFill>
              <a:schemeClr val="accent4"/>
            </a:solidFill>
          </a:ln>
          <a:effectLst>
            <a:outerShdw blurRad="127000" dist="38100" dir="5400000" sx="102000" sy="102000" algn="t" rotWithShape="0">
              <a:prstClr val="black">
                <a:alpha val="20000"/>
              </a:prstClr>
            </a:outerShdw>
            <a:softEdge rad="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400" dirty="0" err="1" smtClean="0">
                <a:solidFill>
                  <a:schemeClr val="accent2"/>
                </a:solidFill>
              </a:rPr>
              <a:t>Compiling</a:t>
            </a:r>
            <a:endParaRPr lang="en-US" sz="2400" dirty="0" smtClean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4338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Choosing</a:t>
            </a:r>
            <a:r>
              <a:rPr lang="hu-HU" dirty="0" smtClean="0"/>
              <a:t> </a:t>
            </a:r>
            <a:r>
              <a:rPr lang="hu-HU" dirty="0" err="1" smtClean="0"/>
              <a:t>Templates</a:t>
            </a:r>
            <a:endParaRPr lang="en-US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27446"/>
          <a:stretch/>
        </p:blipFill>
        <p:spPr>
          <a:xfrm>
            <a:off x="84068" y="1454959"/>
            <a:ext cx="8975865" cy="3955241"/>
          </a:xfrm>
          <a:prstGeom prst="rect">
            <a:avLst/>
          </a:prstGeom>
        </p:spPr>
      </p:pic>
      <p:sp>
        <p:nvSpPr>
          <p:cNvPr id="8" name="Lekerekített téglalapbuborék 7"/>
          <p:cNvSpPr/>
          <p:nvPr/>
        </p:nvSpPr>
        <p:spPr>
          <a:xfrm>
            <a:off x="96768" y="1449418"/>
            <a:ext cx="2020498" cy="805641"/>
          </a:xfrm>
          <a:prstGeom prst="wedgeRoundRectCallout">
            <a:avLst>
              <a:gd name="adj1" fmla="val -22506"/>
              <a:gd name="adj2" fmla="val 88171"/>
              <a:gd name="adj3" fmla="val 16667"/>
            </a:avLst>
          </a:prstGeom>
          <a:solidFill>
            <a:schemeClr val="accent1"/>
          </a:solidFill>
          <a:ln w="28575">
            <a:solidFill>
              <a:schemeClr val="accent4"/>
            </a:solidFill>
          </a:ln>
          <a:effectLst>
            <a:outerShdw blurRad="127000" dist="38100" dir="5400000" sx="102000" sy="102000" algn="t" rotWithShape="0">
              <a:prstClr val="black">
                <a:alpha val="20000"/>
              </a:prstClr>
            </a:outerShdw>
            <a:softEdge rad="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400" dirty="0" smtClean="0">
                <a:solidFill>
                  <a:schemeClr val="accent2"/>
                </a:solidFill>
              </a:rPr>
              <a:t>English </a:t>
            </a:r>
            <a:r>
              <a:rPr lang="hu-HU" sz="2400" dirty="0" err="1" smtClean="0">
                <a:solidFill>
                  <a:schemeClr val="accent2"/>
                </a:solidFill>
              </a:rPr>
              <a:t>for</a:t>
            </a:r>
            <a:r>
              <a:rPr lang="hu-HU" sz="2400" dirty="0" smtClean="0">
                <a:solidFill>
                  <a:schemeClr val="accent2"/>
                </a:solidFill>
              </a:rPr>
              <a:t> </a:t>
            </a:r>
            <a:r>
              <a:rPr lang="hu-HU" sz="2400" dirty="0" err="1" smtClean="0">
                <a:solidFill>
                  <a:schemeClr val="accent2"/>
                </a:solidFill>
              </a:rPr>
              <a:t>presentations</a:t>
            </a:r>
            <a:endParaRPr lang="en-US" sz="2400" dirty="0" smtClean="0">
              <a:solidFill>
                <a:schemeClr val="accent2"/>
              </a:solidFill>
            </a:endParaRPr>
          </a:p>
        </p:txBody>
      </p:sp>
      <p:sp>
        <p:nvSpPr>
          <p:cNvPr id="10" name="Lekerekített téglalapbuborék 9"/>
          <p:cNvSpPr/>
          <p:nvPr/>
        </p:nvSpPr>
        <p:spPr>
          <a:xfrm>
            <a:off x="338068" y="3202376"/>
            <a:ext cx="2020498" cy="805641"/>
          </a:xfrm>
          <a:prstGeom prst="wedgeRoundRectCallout">
            <a:avLst>
              <a:gd name="adj1" fmla="val 18979"/>
              <a:gd name="adj2" fmla="val -85231"/>
              <a:gd name="adj3" fmla="val 16667"/>
            </a:avLst>
          </a:prstGeom>
          <a:solidFill>
            <a:schemeClr val="accent1"/>
          </a:solidFill>
          <a:ln w="28575">
            <a:solidFill>
              <a:schemeClr val="accent4"/>
            </a:solidFill>
          </a:ln>
          <a:effectLst>
            <a:outerShdw blurRad="127000" dist="38100" dir="5400000" sx="102000" sy="102000" algn="t" rotWithShape="0">
              <a:prstClr val="black">
                <a:alpha val="20000"/>
              </a:prstClr>
            </a:outerShdw>
            <a:softEdge rad="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400" dirty="0" smtClean="0">
                <a:solidFill>
                  <a:schemeClr val="accent2"/>
                </a:solidFill>
              </a:rPr>
              <a:t>English </a:t>
            </a:r>
            <a:r>
              <a:rPr lang="hu-HU" sz="2400" dirty="0" err="1" smtClean="0">
                <a:solidFill>
                  <a:schemeClr val="accent2"/>
                </a:solidFill>
              </a:rPr>
              <a:t>for</a:t>
            </a:r>
            <a:r>
              <a:rPr lang="hu-HU" sz="2400" dirty="0" smtClean="0">
                <a:solidFill>
                  <a:schemeClr val="accent2"/>
                </a:solidFill>
              </a:rPr>
              <a:t> printing</a:t>
            </a:r>
            <a:endParaRPr lang="en-US" sz="2400" dirty="0" smtClean="0">
              <a:solidFill>
                <a:schemeClr val="accent2"/>
              </a:solidFill>
            </a:endParaRPr>
          </a:p>
        </p:txBody>
      </p:sp>
      <p:sp>
        <p:nvSpPr>
          <p:cNvPr id="11" name="Lekerekített téglalapbuborék 10"/>
          <p:cNvSpPr/>
          <p:nvPr/>
        </p:nvSpPr>
        <p:spPr>
          <a:xfrm>
            <a:off x="2612566" y="1449418"/>
            <a:ext cx="2020498" cy="805641"/>
          </a:xfrm>
          <a:prstGeom prst="wedgeRoundRectCallout">
            <a:avLst>
              <a:gd name="adj1" fmla="val -22506"/>
              <a:gd name="adj2" fmla="val 88171"/>
              <a:gd name="adj3" fmla="val 16667"/>
            </a:avLst>
          </a:prstGeom>
          <a:solidFill>
            <a:schemeClr val="accent1"/>
          </a:solidFill>
          <a:ln w="28575">
            <a:solidFill>
              <a:schemeClr val="accent4"/>
            </a:solidFill>
          </a:ln>
          <a:effectLst>
            <a:outerShdw blurRad="127000" dist="38100" dir="5400000" sx="102000" sy="102000" algn="t" rotWithShape="0">
              <a:prstClr val="black">
                <a:alpha val="20000"/>
              </a:prstClr>
            </a:outerShdw>
            <a:softEdge rad="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400" dirty="0" err="1" smtClean="0">
                <a:solidFill>
                  <a:schemeClr val="accent2"/>
                </a:solidFill>
              </a:rPr>
              <a:t>Hungarian</a:t>
            </a:r>
            <a:r>
              <a:rPr lang="hu-HU" sz="2400" dirty="0" smtClean="0">
                <a:solidFill>
                  <a:schemeClr val="accent2"/>
                </a:solidFill>
              </a:rPr>
              <a:t> </a:t>
            </a:r>
            <a:r>
              <a:rPr lang="hu-HU" sz="2400" dirty="0" err="1" smtClean="0">
                <a:solidFill>
                  <a:schemeClr val="accent2"/>
                </a:solidFill>
              </a:rPr>
              <a:t>for</a:t>
            </a:r>
            <a:r>
              <a:rPr lang="hu-HU" sz="2400" dirty="0" smtClean="0">
                <a:solidFill>
                  <a:schemeClr val="accent2"/>
                </a:solidFill>
              </a:rPr>
              <a:t> </a:t>
            </a:r>
            <a:r>
              <a:rPr lang="hu-HU" sz="2400" dirty="0" err="1" smtClean="0">
                <a:solidFill>
                  <a:schemeClr val="accent2"/>
                </a:solidFill>
              </a:rPr>
              <a:t>presentations</a:t>
            </a:r>
            <a:endParaRPr lang="en-US" sz="2400" dirty="0" smtClean="0">
              <a:solidFill>
                <a:schemeClr val="accent2"/>
              </a:solidFill>
            </a:endParaRPr>
          </a:p>
        </p:txBody>
      </p:sp>
      <p:sp>
        <p:nvSpPr>
          <p:cNvPr id="12" name="Lekerekített téglalapbuborék 11"/>
          <p:cNvSpPr/>
          <p:nvPr/>
        </p:nvSpPr>
        <p:spPr>
          <a:xfrm>
            <a:off x="2853866" y="3202376"/>
            <a:ext cx="2020498" cy="805641"/>
          </a:xfrm>
          <a:prstGeom prst="wedgeRoundRectCallout">
            <a:avLst>
              <a:gd name="adj1" fmla="val 18979"/>
              <a:gd name="adj2" fmla="val -85231"/>
              <a:gd name="adj3" fmla="val 16667"/>
            </a:avLst>
          </a:prstGeom>
          <a:solidFill>
            <a:schemeClr val="accent1"/>
          </a:solidFill>
          <a:ln w="28575">
            <a:solidFill>
              <a:schemeClr val="accent4"/>
            </a:solidFill>
          </a:ln>
          <a:effectLst>
            <a:outerShdw blurRad="127000" dist="38100" dir="5400000" sx="102000" sy="102000" algn="t" rotWithShape="0">
              <a:prstClr val="black">
                <a:alpha val="20000"/>
              </a:prstClr>
            </a:outerShdw>
            <a:softEdge rad="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400" dirty="0" err="1" smtClean="0">
                <a:solidFill>
                  <a:schemeClr val="accent2"/>
                </a:solidFill>
              </a:rPr>
              <a:t>Hungarian</a:t>
            </a:r>
            <a:r>
              <a:rPr lang="hu-HU" sz="2400" dirty="0" smtClean="0">
                <a:solidFill>
                  <a:schemeClr val="accent2"/>
                </a:solidFill>
              </a:rPr>
              <a:t> </a:t>
            </a:r>
            <a:r>
              <a:rPr lang="hu-HU" sz="2400" dirty="0" err="1" smtClean="0">
                <a:solidFill>
                  <a:schemeClr val="accent2"/>
                </a:solidFill>
              </a:rPr>
              <a:t>for</a:t>
            </a:r>
            <a:r>
              <a:rPr lang="hu-HU" sz="2400" dirty="0" smtClean="0">
                <a:solidFill>
                  <a:schemeClr val="accent2"/>
                </a:solidFill>
              </a:rPr>
              <a:t> printing</a:t>
            </a:r>
            <a:endParaRPr lang="en-US" sz="2400" dirty="0" smtClean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6697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TSRG English (presentation)">
  <a:themeElements>
    <a:clrScheme name="20. egyéni séma">
      <a:dk1>
        <a:srgbClr val="000000"/>
      </a:dk1>
      <a:lt1>
        <a:srgbClr val="FFFFFF"/>
      </a:lt1>
      <a:dk2>
        <a:srgbClr val="B83A55"/>
      </a:dk2>
      <a:lt2>
        <a:srgbClr val="FFFFFF"/>
      </a:lt2>
      <a:accent1>
        <a:srgbClr val="B83A55"/>
      </a:accent1>
      <a:accent2>
        <a:srgbClr val="FFFFFF"/>
      </a:accent2>
      <a:accent3>
        <a:srgbClr val="007D00"/>
      </a:accent3>
      <a:accent4>
        <a:srgbClr val="762536"/>
      </a:accent4>
      <a:accent5>
        <a:srgbClr val="2B56CF"/>
      </a:accent5>
      <a:accent6>
        <a:srgbClr val="929598"/>
      </a:accent6>
      <a:hlink>
        <a:srgbClr val="0038AE"/>
      </a:hlink>
      <a:folHlink>
        <a:srgbClr val="0038A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28575">
          <a:solidFill>
            <a:schemeClr val="accent4"/>
          </a:solidFill>
        </a:ln>
        <a:effectLst>
          <a:outerShdw blurRad="127000" dist="38100" dir="5400000" sx="102000" sy="102000" algn="t" rotWithShape="0">
            <a:prstClr val="black">
              <a:alpha val="20000"/>
            </a:prstClr>
          </a:outerShdw>
          <a:softEdge rad="0"/>
        </a:effectLst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400" dirty="0" err="1" smtClean="0">
            <a:solidFill>
              <a:schemeClr val="accent2"/>
            </a:solidFill>
          </a:defRPr>
        </a:defPPr>
      </a:lstStyle>
      <a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a:style>
    </a:spDef>
  </a:objectDefaults>
  <a:extraClrSchemeLst>
    <a:extraClrScheme>
      <a:clrScheme name="bme_ftsrg_hun_micskeiz_new_v6 1">
        <a:dk1>
          <a:srgbClr val="621E0F"/>
        </a:dk1>
        <a:lt1>
          <a:srgbClr val="FFFFFF"/>
        </a:lt1>
        <a:dk2>
          <a:srgbClr val="000000"/>
        </a:dk2>
        <a:lt2>
          <a:srgbClr val="FFFFFF"/>
        </a:lt2>
        <a:accent1>
          <a:srgbClr val="F9DD2F"/>
        </a:accent1>
        <a:accent2>
          <a:srgbClr val="E67300"/>
        </a:accent2>
        <a:accent3>
          <a:srgbClr val="AAAAAA"/>
        </a:accent3>
        <a:accent4>
          <a:srgbClr val="DADADA"/>
        </a:accent4>
        <a:accent5>
          <a:srgbClr val="FBEBAD"/>
        </a:accent5>
        <a:accent6>
          <a:srgbClr val="D06800"/>
        </a:accent6>
        <a:hlink>
          <a:srgbClr val="0038AE"/>
        </a:hlink>
        <a:folHlink>
          <a:srgbClr val="0038A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me_ftsrg_hun_micskeiz_new_v6 2">
        <a:dk1>
          <a:srgbClr val="0099FF"/>
        </a:dk1>
        <a:lt1>
          <a:srgbClr val="FFFFFF"/>
        </a:lt1>
        <a:dk2>
          <a:srgbClr val="000000"/>
        </a:dk2>
        <a:lt2>
          <a:srgbClr val="FFFF99"/>
        </a:lt2>
        <a:accent1>
          <a:srgbClr val="762536"/>
        </a:accent1>
        <a:accent2>
          <a:srgbClr val="81511D"/>
        </a:accent2>
        <a:accent3>
          <a:srgbClr val="AAAAAA"/>
        </a:accent3>
        <a:accent4>
          <a:srgbClr val="DADADA"/>
        </a:accent4>
        <a:accent5>
          <a:srgbClr val="BDACAE"/>
        </a:accent5>
        <a:accent6>
          <a:srgbClr val="744919"/>
        </a:accent6>
        <a:hlink>
          <a:srgbClr val="002060"/>
        </a:hlink>
        <a:folHlink>
          <a:srgbClr val="00206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me_ftsrg_hun_micskeiz_new_v6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3300"/>
        </a:accent1>
        <a:accent2>
          <a:srgbClr val="00B686"/>
        </a:accent2>
        <a:accent3>
          <a:srgbClr val="AAAAAA"/>
        </a:accent3>
        <a:accent4>
          <a:srgbClr val="DADADA"/>
        </a:accent4>
        <a:accent5>
          <a:srgbClr val="FFADAA"/>
        </a:accent5>
        <a:accent6>
          <a:srgbClr val="00A579"/>
        </a:accent6>
        <a:hlink>
          <a:srgbClr val="0098CE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FTSRG magyar (prezentáció)">
  <a:themeElements>
    <a:clrScheme name="20. egyéni séma">
      <a:dk1>
        <a:srgbClr val="000000"/>
      </a:dk1>
      <a:lt1>
        <a:srgbClr val="FFFFFF"/>
      </a:lt1>
      <a:dk2>
        <a:srgbClr val="B83A55"/>
      </a:dk2>
      <a:lt2>
        <a:srgbClr val="FFFFFF"/>
      </a:lt2>
      <a:accent1>
        <a:srgbClr val="B83A55"/>
      </a:accent1>
      <a:accent2>
        <a:srgbClr val="FFFFFF"/>
      </a:accent2>
      <a:accent3>
        <a:srgbClr val="007D00"/>
      </a:accent3>
      <a:accent4>
        <a:srgbClr val="762536"/>
      </a:accent4>
      <a:accent5>
        <a:srgbClr val="2B56CF"/>
      </a:accent5>
      <a:accent6>
        <a:srgbClr val="929598"/>
      </a:accent6>
      <a:hlink>
        <a:srgbClr val="0038AE"/>
      </a:hlink>
      <a:folHlink>
        <a:srgbClr val="0038A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28575">
          <a:solidFill>
            <a:schemeClr val="accent4"/>
          </a:solidFill>
        </a:ln>
        <a:effectLst>
          <a:outerShdw blurRad="127000" dist="38100" dir="5400000" sx="102000" sy="102000" algn="t" rotWithShape="0">
            <a:prstClr val="black">
              <a:alpha val="20000"/>
            </a:prstClr>
          </a:outerShdw>
          <a:softEdge rad="0"/>
        </a:effectLst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400" dirty="0" err="1" smtClean="0">
            <a:solidFill>
              <a:schemeClr val="accent2"/>
            </a:solidFill>
          </a:defRPr>
        </a:defPPr>
      </a:lstStyle>
      <a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a:style>
    </a:spDef>
  </a:objectDefaults>
  <a:extraClrSchemeLst>
    <a:extraClrScheme>
      <a:clrScheme name="bme_ftsrg_hun_micskeiz_new_v6 1">
        <a:dk1>
          <a:srgbClr val="621E0F"/>
        </a:dk1>
        <a:lt1>
          <a:srgbClr val="FFFFFF"/>
        </a:lt1>
        <a:dk2>
          <a:srgbClr val="000000"/>
        </a:dk2>
        <a:lt2>
          <a:srgbClr val="FFFFFF"/>
        </a:lt2>
        <a:accent1>
          <a:srgbClr val="F9DD2F"/>
        </a:accent1>
        <a:accent2>
          <a:srgbClr val="E67300"/>
        </a:accent2>
        <a:accent3>
          <a:srgbClr val="AAAAAA"/>
        </a:accent3>
        <a:accent4>
          <a:srgbClr val="DADADA"/>
        </a:accent4>
        <a:accent5>
          <a:srgbClr val="FBEBAD"/>
        </a:accent5>
        <a:accent6>
          <a:srgbClr val="D06800"/>
        </a:accent6>
        <a:hlink>
          <a:srgbClr val="0038AE"/>
        </a:hlink>
        <a:folHlink>
          <a:srgbClr val="0038A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me_ftsrg_hun_micskeiz_new_v6 2">
        <a:dk1>
          <a:srgbClr val="0099FF"/>
        </a:dk1>
        <a:lt1>
          <a:srgbClr val="FFFFFF"/>
        </a:lt1>
        <a:dk2>
          <a:srgbClr val="000000"/>
        </a:dk2>
        <a:lt2>
          <a:srgbClr val="FFFF99"/>
        </a:lt2>
        <a:accent1>
          <a:srgbClr val="762536"/>
        </a:accent1>
        <a:accent2>
          <a:srgbClr val="81511D"/>
        </a:accent2>
        <a:accent3>
          <a:srgbClr val="AAAAAA"/>
        </a:accent3>
        <a:accent4>
          <a:srgbClr val="DADADA"/>
        </a:accent4>
        <a:accent5>
          <a:srgbClr val="BDACAE"/>
        </a:accent5>
        <a:accent6>
          <a:srgbClr val="744919"/>
        </a:accent6>
        <a:hlink>
          <a:srgbClr val="002060"/>
        </a:hlink>
        <a:folHlink>
          <a:srgbClr val="00206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me_ftsrg_hun_micskeiz_new_v6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3300"/>
        </a:accent1>
        <a:accent2>
          <a:srgbClr val="00B686"/>
        </a:accent2>
        <a:accent3>
          <a:srgbClr val="AAAAAA"/>
        </a:accent3>
        <a:accent4>
          <a:srgbClr val="DADADA"/>
        </a:accent4>
        <a:accent5>
          <a:srgbClr val="FFADAA"/>
        </a:accent5>
        <a:accent6>
          <a:srgbClr val="00A579"/>
        </a:accent6>
        <a:hlink>
          <a:srgbClr val="0098CE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FTSRG English (print)">
  <a:themeElements>
    <a:clrScheme name="19. egyéni séma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FFFF"/>
      </a:accent1>
      <a:accent2>
        <a:srgbClr val="000000"/>
      </a:accent2>
      <a:accent3>
        <a:srgbClr val="007D00"/>
      </a:accent3>
      <a:accent4>
        <a:srgbClr val="000000"/>
      </a:accent4>
      <a:accent5>
        <a:srgbClr val="2B56CF"/>
      </a:accent5>
      <a:accent6>
        <a:srgbClr val="929598"/>
      </a:accent6>
      <a:hlink>
        <a:srgbClr val="0038AE"/>
      </a:hlink>
      <a:folHlink>
        <a:srgbClr val="0038A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38100">
          <a:solidFill>
            <a:schemeClr val="tx1"/>
          </a:solidFill>
        </a:ln>
        <a:effectLst/>
      </a:spPr>
      <a:bodyPr rtlCol="0" anchor="ctr"/>
      <a:lstStyle>
        <a:defPPr algn="ctr">
          <a:defRPr sz="2400" dirty="0" smtClean="0">
            <a:solidFill>
              <a:schemeClr val="bg1"/>
            </a:solidFill>
          </a:defRPr>
        </a:defPPr>
      </a:lstStyle>
      <a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a:style>
    </a:spDef>
  </a:objectDefaults>
  <a:extraClrSchemeLst>
    <a:extraClrScheme>
      <a:clrScheme name="bme_ftsrg_hun_micskeiz_new_v6 1">
        <a:dk1>
          <a:srgbClr val="621E0F"/>
        </a:dk1>
        <a:lt1>
          <a:srgbClr val="FFFFFF"/>
        </a:lt1>
        <a:dk2>
          <a:srgbClr val="000000"/>
        </a:dk2>
        <a:lt2>
          <a:srgbClr val="FFFFFF"/>
        </a:lt2>
        <a:accent1>
          <a:srgbClr val="F9DD2F"/>
        </a:accent1>
        <a:accent2>
          <a:srgbClr val="E67300"/>
        </a:accent2>
        <a:accent3>
          <a:srgbClr val="AAAAAA"/>
        </a:accent3>
        <a:accent4>
          <a:srgbClr val="DADADA"/>
        </a:accent4>
        <a:accent5>
          <a:srgbClr val="FBEBAD"/>
        </a:accent5>
        <a:accent6>
          <a:srgbClr val="D06800"/>
        </a:accent6>
        <a:hlink>
          <a:srgbClr val="0038AE"/>
        </a:hlink>
        <a:folHlink>
          <a:srgbClr val="0038A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me_ftsrg_hun_micskeiz_new_v6 2">
        <a:dk1>
          <a:srgbClr val="0099FF"/>
        </a:dk1>
        <a:lt1>
          <a:srgbClr val="FFFFFF"/>
        </a:lt1>
        <a:dk2>
          <a:srgbClr val="000000"/>
        </a:dk2>
        <a:lt2>
          <a:srgbClr val="FFFF99"/>
        </a:lt2>
        <a:accent1>
          <a:srgbClr val="762536"/>
        </a:accent1>
        <a:accent2>
          <a:srgbClr val="81511D"/>
        </a:accent2>
        <a:accent3>
          <a:srgbClr val="AAAAAA"/>
        </a:accent3>
        <a:accent4>
          <a:srgbClr val="DADADA"/>
        </a:accent4>
        <a:accent5>
          <a:srgbClr val="BDACAE"/>
        </a:accent5>
        <a:accent6>
          <a:srgbClr val="744919"/>
        </a:accent6>
        <a:hlink>
          <a:srgbClr val="002060"/>
        </a:hlink>
        <a:folHlink>
          <a:srgbClr val="00206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me_ftsrg_hun_micskeiz_new_v6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3300"/>
        </a:accent1>
        <a:accent2>
          <a:srgbClr val="00B686"/>
        </a:accent2>
        <a:accent3>
          <a:srgbClr val="AAAAAA"/>
        </a:accent3>
        <a:accent4>
          <a:srgbClr val="DADADA"/>
        </a:accent4>
        <a:accent5>
          <a:srgbClr val="FFADAA"/>
        </a:accent5>
        <a:accent6>
          <a:srgbClr val="00A579"/>
        </a:accent6>
        <a:hlink>
          <a:srgbClr val="0098CE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FTSRG magyar (nyomtatható)">
  <a:themeElements>
    <a:clrScheme name="19. egyéni séma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FFFF"/>
      </a:accent1>
      <a:accent2>
        <a:srgbClr val="000000"/>
      </a:accent2>
      <a:accent3>
        <a:srgbClr val="007D00"/>
      </a:accent3>
      <a:accent4>
        <a:srgbClr val="000000"/>
      </a:accent4>
      <a:accent5>
        <a:srgbClr val="2B56CF"/>
      </a:accent5>
      <a:accent6>
        <a:srgbClr val="929598"/>
      </a:accent6>
      <a:hlink>
        <a:srgbClr val="0038AE"/>
      </a:hlink>
      <a:folHlink>
        <a:srgbClr val="0038A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38100">
          <a:solidFill>
            <a:schemeClr val="tx1"/>
          </a:solidFill>
        </a:ln>
        <a:effectLst/>
      </a:spPr>
      <a:bodyPr rtlCol="0" anchor="ctr"/>
      <a:lstStyle>
        <a:defPPr algn="ctr">
          <a:defRPr sz="2400" dirty="0" smtClean="0">
            <a:solidFill>
              <a:schemeClr val="bg1"/>
            </a:solidFill>
          </a:defRPr>
        </a:defPPr>
      </a:lstStyle>
      <a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a:style>
    </a:spDef>
  </a:objectDefaults>
  <a:extraClrSchemeLst>
    <a:extraClrScheme>
      <a:clrScheme name="bme_ftsrg_hun_micskeiz_new_v6 1">
        <a:dk1>
          <a:srgbClr val="621E0F"/>
        </a:dk1>
        <a:lt1>
          <a:srgbClr val="FFFFFF"/>
        </a:lt1>
        <a:dk2>
          <a:srgbClr val="000000"/>
        </a:dk2>
        <a:lt2>
          <a:srgbClr val="FFFFFF"/>
        </a:lt2>
        <a:accent1>
          <a:srgbClr val="F9DD2F"/>
        </a:accent1>
        <a:accent2>
          <a:srgbClr val="E67300"/>
        </a:accent2>
        <a:accent3>
          <a:srgbClr val="AAAAAA"/>
        </a:accent3>
        <a:accent4>
          <a:srgbClr val="DADADA"/>
        </a:accent4>
        <a:accent5>
          <a:srgbClr val="FBEBAD"/>
        </a:accent5>
        <a:accent6>
          <a:srgbClr val="D06800"/>
        </a:accent6>
        <a:hlink>
          <a:srgbClr val="0038AE"/>
        </a:hlink>
        <a:folHlink>
          <a:srgbClr val="0038A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me_ftsrg_hun_micskeiz_new_v6 2">
        <a:dk1>
          <a:srgbClr val="0099FF"/>
        </a:dk1>
        <a:lt1>
          <a:srgbClr val="FFFFFF"/>
        </a:lt1>
        <a:dk2>
          <a:srgbClr val="000000"/>
        </a:dk2>
        <a:lt2>
          <a:srgbClr val="FFFF99"/>
        </a:lt2>
        <a:accent1>
          <a:srgbClr val="762536"/>
        </a:accent1>
        <a:accent2>
          <a:srgbClr val="81511D"/>
        </a:accent2>
        <a:accent3>
          <a:srgbClr val="AAAAAA"/>
        </a:accent3>
        <a:accent4>
          <a:srgbClr val="DADADA"/>
        </a:accent4>
        <a:accent5>
          <a:srgbClr val="BDACAE"/>
        </a:accent5>
        <a:accent6>
          <a:srgbClr val="744919"/>
        </a:accent6>
        <a:hlink>
          <a:srgbClr val="002060"/>
        </a:hlink>
        <a:folHlink>
          <a:srgbClr val="00206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me_ftsrg_hun_micskeiz_new_v6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3300"/>
        </a:accent1>
        <a:accent2>
          <a:srgbClr val="00B686"/>
        </a:accent2>
        <a:accent3>
          <a:srgbClr val="AAAAAA"/>
        </a:accent3>
        <a:accent4>
          <a:srgbClr val="DADADA"/>
        </a:accent4>
        <a:accent5>
          <a:srgbClr val="FFADAA"/>
        </a:accent5>
        <a:accent6>
          <a:srgbClr val="00A579"/>
        </a:accent6>
        <a:hlink>
          <a:srgbClr val="0098CE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13846</TotalTime>
  <Words>30</Words>
  <Application>Microsoft Office PowerPoint</Application>
  <PresentationFormat>Diavetítés a képernyőre (4:3 oldalarány)</PresentationFormat>
  <Paragraphs>11</Paragraphs>
  <Slides>3</Slides>
  <Notes>1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4</vt:i4>
      </vt:variant>
      <vt:variant>
        <vt:lpstr>Diacímek</vt:lpstr>
      </vt:variant>
      <vt:variant>
        <vt:i4>3</vt:i4>
      </vt:variant>
    </vt:vector>
  </HeadingPairs>
  <TitlesOfParts>
    <vt:vector size="11" baseType="lpstr">
      <vt:lpstr>Arial</vt:lpstr>
      <vt:lpstr>Calibri</vt:lpstr>
      <vt:lpstr>Courier New</vt:lpstr>
      <vt:lpstr>Wingdings</vt:lpstr>
      <vt:lpstr>FTSRG English (presentation)</vt:lpstr>
      <vt:lpstr>FTSRG magyar (prezentáció)</vt:lpstr>
      <vt:lpstr>FTSRG English (print)</vt:lpstr>
      <vt:lpstr>FTSRG magyar (nyomtatható)</vt:lpstr>
      <vt:lpstr>PowerPoint template</vt:lpstr>
      <vt:lpstr>Cím</vt:lpstr>
      <vt:lpstr>Choosing Templates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szarnyasg</dc:creator>
  <cp:lastModifiedBy>Windows User</cp:lastModifiedBy>
  <cp:revision>1990</cp:revision>
  <dcterms:created xsi:type="dcterms:W3CDTF">2013-06-08T09:47:17Z</dcterms:created>
  <dcterms:modified xsi:type="dcterms:W3CDTF">2015-01-14T20:43:13Z</dcterms:modified>
</cp:coreProperties>
</file>