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5" r:id="rId2"/>
  </p:sldMasterIdLst>
  <p:notesMasterIdLst>
    <p:notesMasterId r:id="rId5"/>
  </p:notesMasterIdLst>
  <p:sldIdLst>
    <p:sldId id="304" r:id="rId3"/>
    <p:sldId id="305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557C84F6-86CF-2840-82A3-197FE4901845}">
          <p14:sldIdLst>
            <p14:sldId id="304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1E0F"/>
    <a:srgbClr val="7F182D"/>
    <a:srgbClr val="FFFFFF"/>
    <a:srgbClr val="67201A"/>
    <a:srgbClr val="762536"/>
    <a:srgbClr val="62983D"/>
    <a:srgbClr val="2D5171"/>
    <a:srgbClr val="204CC4"/>
    <a:srgbClr val="2E2F94"/>
    <a:srgbClr val="2352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Világos stílus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Közepesen sötét stílus 2 – 5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Közepesen sötét stílus 2 – 3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81329" autoAdjust="0"/>
  </p:normalViewPr>
  <p:slideViewPr>
    <p:cSldViewPr snapToGrid="0">
      <p:cViewPr varScale="1">
        <p:scale>
          <a:sx n="93" d="100"/>
          <a:sy n="93" d="100"/>
        </p:scale>
        <p:origin x="1986" y="96"/>
      </p:cViewPr>
      <p:guideLst>
        <p:guide orient="horz" pos="21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30191-0BE1-0142-AFC1-0297AE024A0E}" type="datetimeFigureOut">
              <a:rPr lang="en-US" smtClean="0"/>
              <a:pPr/>
              <a:t>10/30/2014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Click to edit Master text styles</a:t>
            </a:r>
          </a:p>
          <a:p>
            <a:pPr lvl="1"/>
            <a:r>
              <a:rPr lang="hu-HU" smtClean="0"/>
              <a:t>Second level</a:t>
            </a:r>
          </a:p>
          <a:p>
            <a:pPr lvl="2"/>
            <a:r>
              <a:rPr lang="hu-HU" smtClean="0"/>
              <a:t>Third level</a:t>
            </a:r>
          </a:p>
          <a:p>
            <a:pPr lvl="3"/>
            <a:r>
              <a:rPr lang="hu-HU" smtClean="0"/>
              <a:t>Fourth level</a:t>
            </a:r>
          </a:p>
          <a:p>
            <a:pPr lvl="4"/>
            <a:r>
              <a:rPr lang="hu-H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A3C59-3253-3B42-8BE0-F6D0BA6B0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33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67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bg1"/>
                </a:solidFill>
                <a:latin typeface="+mn-lt"/>
                <a:cs typeface="+mn-cs"/>
              </a:rPr>
              <a:t>Budapest University of Technology and Economics</a:t>
            </a:r>
            <a: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  <a:t/>
            </a:r>
            <a:b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</a:br>
            <a:r>
              <a:rPr lang="en-US" sz="1000" b="1" dirty="0" smtClean="0">
                <a:solidFill>
                  <a:schemeClr val="bg1"/>
                </a:solidFill>
                <a:latin typeface="+mn-lt"/>
                <a:cs typeface="+mn-cs"/>
              </a:rPr>
              <a:t>Department of Measurement and Information Systems</a:t>
            </a:r>
            <a:endParaRPr lang="en-US" sz="10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75" y="5572125"/>
            <a:ext cx="1889125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65876"/>
            <a:ext cx="1597819" cy="448257"/>
          </a:xfrm>
          <a:prstGeom prst="rect">
            <a:avLst/>
          </a:prstGeom>
        </p:spPr>
      </p:pic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Budapest University of </a:t>
            </a:r>
            <a:r>
              <a:rPr lang="en-US" sz="2400" b="1" dirty="0">
                <a:latin typeface="+mn-lt"/>
                <a:cs typeface="+mn-cs"/>
              </a:rPr>
              <a:t>Technology</a:t>
            </a:r>
            <a:r>
              <a:rPr lang="hu-HU" sz="2400" b="1" dirty="0">
                <a:latin typeface="+mn-lt"/>
                <a:cs typeface="+mn-cs"/>
              </a:rPr>
              <a:t> and </a:t>
            </a:r>
            <a:r>
              <a:rPr lang="en-US" sz="2400" b="1" dirty="0" smtClean="0">
                <a:latin typeface="+mn-lt"/>
                <a:cs typeface="+mn-cs"/>
              </a:rPr>
              <a:t>Economics</a:t>
            </a:r>
            <a:r>
              <a:rPr lang="hu-HU" sz="2400" b="1" dirty="0" smtClean="0">
                <a:latin typeface="+mn-lt"/>
                <a:cs typeface="+mn-cs"/>
              </a:rPr>
              <a:t/>
            </a:r>
            <a:br>
              <a:rPr lang="hu-HU" sz="2400" b="1" dirty="0" smtClean="0">
                <a:latin typeface="+mn-lt"/>
                <a:cs typeface="+mn-cs"/>
              </a:rPr>
            </a:br>
            <a:r>
              <a:rPr lang="hu-HU" sz="2400" b="1" dirty="0" smtClean="0">
                <a:latin typeface="+mn-lt"/>
                <a:cs typeface="+mn-cs"/>
              </a:rPr>
              <a:t>Fault</a:t>
            </a:r>
            <a:r>
              <a:rPr lang="hu-HU" sz="2400" b="1" baseline="0" dirty="0" smtClean="0">
                <a:latin typeface="+mn-lt"/>
                <a:cs typeface="+mn-cs"/>
              </a:rPr>
              <a:t> Tolerant Systems Research Group</a:t>
            </a:r>
            <a:endParaRPr lang="en-US" sz="2400" b="1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7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0459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2234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7414" y="142830"/>
            <a:ext cx="1668429" cy="720000"/>
          </a:xfrm>
        </p:spPr>
        <p:txBody>
          <a:bodyPr>
            <a:noAutofit/>
          </a:bodyPr>
          <a:lstStyle>
            <a:lvl1pPr algn="l">
              <a:defRPr sz="4000" b="1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7413" y="1019142"/>
            <a:ext cx="8872659" cy="53674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82765" y="142830"/>
            <a:ext cx="7207308" cy="720000"/>
          </a:xfrm>
          <a:ln>
            <a:solidFill>
              <a:srgbClr val="000000"/>
            </a:solidFill>
          </a:ln>
        </p:spPr>
        <p:txBody>
          <a:bodyPr anchor="ctr">
            <a:noAutofit/>
          </a:bodyPr>
          <a:lstStyle>
            <a:lvl1pPr marL="0" indent="0">
              <a:buNone/>
              <a:defRPr sz="4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506634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3"/>
            <a:ext cx="77724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7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7414" y="142830"/>
            <a:ext cx="1668429" cy="720000"/>
          </a:xfrm>
        </p:spPr>
        <p:txBody>
          <a:bodyPr>
            <a:noAutofit/>
          </a:bodyPr>
          <a:lstStyle>
            <a:lvl1pPr algn="l">
              <a:defRPr sz="4000" b="1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7413" y="1019142"/>
            <a:ext cx="8872659" cy="53674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82765" y="142830"/>
            <a:ext cx="7207308" cy="720000"/>
          </a:xfrm>
          <a:ln>
            <a:solidFill>
              <a:srgbClr val="000000"/>
            </a:solidFill>
          </a:ln>
        </p:spPr>
        <p:txBody>
          <a:bodyPr anchor="ctr">
            <a:noAutofit/>
          </a:bodyPr>
          <a:lstStyle>
            <a:lvl1pPr marL="0" indent="0">
              <a:buNone/>
              <a:defRPr sz="4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tx1"/>
                </a:solidFill>
                <a:latin typeface="+mn-lt"/>
                <a:cs typeface="+mn-cs"/>
              </a:rPr>
              <a:t>Budapest University of Technology and Economics</a:t>
            </a:r>
            <a: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  <a:t/>
            </a:r>
            <a:b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</a:br>
            <a:r>
              <a:rPr lang="en-US" sz="1000" b="1" dirty="0" smtClean="0">
                <a:solidFill>
                  <a:schemeClr val="tx1"/>
                </a:solidFill>
                <a:latin typeface="+mn-lt"/>
                <a:cs typeface="+mn-cs"/>
              </a:rPr>
              <a:t>Department of Measurement and Information Systems</a:t>
            </a:r>
            <a:endParaRPr lang="en-US" sz="1000" b="1" dirty="0">
              <a:solidFill>
                <a:schemeClr val="tx1"/>
              </a:solidFill>
              <a:latin typeface="+mn-lt"/>
              <a:cs typeface="+mn-cs"/>
            </a:endParaRP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Budapest University of </a:t>
            </a:r>
            <a:r>
              <a:rPr lang="en-US" sz="2400" b="1" dirty="0">
                <a:latin typeface="+mn-lt"/>
                <a:cs typeface="+mn-cs"/>
              </a:rPr>
              <a:t>Technology</a:t>
            </a:r>
            <a:r>
              <a:rPr lang="hu-HU" sz="2400" b="1" dirty="0">
                <a:latin typeface="+mn-lt"/>
                <a:cs typeface="+mn-cs"/>
              </a:rPr>
              <a:t> and </a:t>
            </a:r>
            <a:r>
              <a:rPr lang="en-US" sz="2400" b="1" dirty="0" smtClean="0">
                <a:latin typeface="+mn-lt"/>
                <a:cs typeface="+mn-cs"/>
              </a:rPr>
              <a:t>Economics</a:t>
            </a:r>
            <a:r>
              <a:rPr lang="hu-HU" sz="2400" b="1" dirty="0" smtClean="0">
                <a:latin typeface="+mn-lt"/>
                <a:cs typeface="+mn-cs"/>
              </a:rPr>
              <a:t/>
            </a:r>
            <a:br>
              <a:rPr lang="hu-HU" sz="2400" b="1" dirty="0" smtClean="0">
                <a:latin typeface="+mn-lt"/>
                <a:cs typeface="+mn-cs"/>
              </a:rPr>
            </a:br>
            <a:r>
              <a:rPr lang="hu-HU" sz="2400" b="1" dirty="0" smtClean="0">
                <a:latin typeface="+mn-lt"/>
                <a:cs typeface="+mn-cs"/>
              </a:rPr>
              <a:t>Fault</a:t>
            </a:r>
            <a:r>
              <a:rPr lang="hu-HU" sz="2400" b="1" baseline="0" dirty="0" smtClean="0">
                <a:latin typeface="+mn-lt"/>
                <a:cs typeface="+mn-cs"/>
              </a:rPr>
              <a:t> Tolerant Systems Research Group</a:t>
            </a:r>
            <a:endParaRPr lang="en-US" sz="2400" b="1" dirty="0">
              <a:latin typeface="+mn-lt"/>
              <a:cs typeface="+mn-cs"/>
            </a:endParaRPr>
          </a:p>
        </p:txBody>
      </p:sp>
      <p:pic>
        <p:nvPicPr>
          <p:cNvPr id="13" name="Kép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80679"/>
            <a:ext cx="1598400" cy="428173"/>
          </a:xfrm>
          <a:prstGeom prst="rect">
            <a:avLst/>
          </a:prstGeom>
        </p:spPr>
      </p:pic>
      <p:pic>
        <p:nvPicPr>
          <p:cNvPr id="18" name="Kép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997" y="5572835"/>
            <a:ext cx="1890000" cy="6328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8005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16852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3"/>
            <a:ext cx="77724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827891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gradFill flip="none" rotWithShape="1">
            <a:gsLst>
              <a:gs pos="0">
                <a:srgbClr val="762536"/>
              </a:gs>
              <a:gs pos="50000">
                <a:srgbClr val="762536"/>
              </a:gs>
              <a:gs pos="100000">
                <a:srgbClr val="A3334B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dirty="0">
              <a:latin typeface="+mn-lt"/>
              <a:cs typeface="+mn-cs"/>
            </a:endParaRPr>
          </a:p>
        </p:txBody>
      </p:sp>
      <p:pic>
        <p:nvPicPr>
          <p:cNvPr id="8" name="Kép 7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5" y="6491287"/>
            <a:ext cx="1225630" cy="343842"/>
          </a:xfrm>
          <a:prstGeom prst="rect">
            <a:avLst/>
          </a:prstGeom>
        </p:spPr>
      </p:pic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prstGeom prst="rect">
            <a:avLst/>
          </a:prstGeom>
          <a:solidFill>
            <a:srgbClr val="762536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0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</a:p>
        </p:txBody>
      </p:sp>
      <p:pic>
        <p:nvPicPr>
          <p:cNvPr id="3" name="Kép 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953" y="6500180"/>
            <a:ext cx="1049893" cy="33464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rgbClr val="F8F8F8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dirty="0">
              <a:latin typeface="+mn-lt"/>
              <a:cs typeface="+mn-cs"/>
            </a:endParaRPr>
          </a:p>
        </p:txBody>
      </p:sp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0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5" y="6500811"/>
            <a:ext cx="1227600" cy="328845"/>
          </a:xfrm>
          <a:prstGeom prst="rect">
            <a:avLst/>
          </a:prstGeom>
        </p:spPr>
      </p:pic>
      <p:pic>
        <p:nvPicPr>
          <p:cNvPr id="14" name="Kép 13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354" y="6489700"/>
            <a:ext cx="1051200" cy="35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28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z="3600" cap="small" dirty="0" err="1" smtClean="0"/>
              <a:t>Power</a:t>
            </a:r>
            <a:r>
              <a:rPr lang="en-US" sz="3600" cap="small" dirty="0" smtClean="0"/>
              <a:t>P</a:t>
            </a:r>
            <a:r>
              <a:rPr lang="hu-HU" sz="3600" cap="small" dirty="0" err="1" smtClean="0"/>
              <a:t>oint</a:t>
            </a:r>
            <a:r>
              <a:rPr lang="hu-HU" sz="3600" cap="small" dirty="0" smtClean="0"/>
              <a:t> sablon</a:t>
            </a:r>
            <a:endParaRPr lang="en-US" sz="3600" cap="small" dirty="0"/>
          </a:p>
        </p:txBody>
      </p:sp>
      <p:sp>
        <p:nvSpPr>
          <p:cNvPr id="4" name="Alcím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 smtClean="0"/>
              <a:t>Előadó Elemér</a:t>
            </a:r>
            <a:r>
              <a:rPr lang="en-GB" b="1" dirty="0" smtClean="0"/>
              <a:t>,</a:t>
            </a:r>
            <a:r>
              <a:rPr lang="en-GB" dirty="0" smtClean="0"/>
              <a:t> </a:t>
            </a:r>
            <a:r>
              <a:rPr lang="hu-HU" dirty="0" smtClean="0"/>
              <a:t>Társszerző Tamás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3696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Cím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Tartalom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338653"/>
      </p:ext>
    </p:extLst>
  </p:cSld>
  <p:clrMapOvr>
    <a:masterClrMapping/>
  </p:clrMapOvr>
</p:sld>
</file>

<file path=ppt/theme/theme1.xml><?xml version="1.0" encoding="utf-8"?>
<a:theme xmlns:a="http://schemas.openxmlformats.org/drawingml/2006/main" name="FTSRG">
  <a:themeElements>
    <a:clrScheme name="ftsrg-scheme">
      <a:dk1>
        <a:srgbClr val="000000"/>
      </a:dk1>
      <a:lt1>
        <a:srgbClr val="FFFFFF"/>
      </a:lt1>
      <a:dk2>
        <a:srgbClr val="621E0F"/>
      </a:dk2>
      <a:lt2>
        <a:srgbClr val="FFFFFF"/>
      </a:lt2>
      <a:accent1>
        <a:srgbClr val="F9DD2F"/>
      </a:accent1>
      <a:accent2>
        <a:srgbClr val="E67300"/>
      </a:accent2>
      <a:accent3>
        <a:srgbClr val="007D00"/>
      </a:accent3>
      <a:accent4>
        <a:srgbClr val="762536"/>
      </a:accent4>
      <a:accent5>
        <a:srgbClr val="2B56CF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83A55"/>
        </a:solidFill>
        <a:ln w="38100">
          <a:solidFill>
            <a:schemeClr val="tx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sz="2400" dirty="0" smtClean="0">
            <a:solidFill>
              <a:schemeClr val="bg1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FTSRG">
  <a:themeElements>
    <a:clrScheme name="ftsrg-scheme">
      <a:dk1>
        <a:srgbClr val="000000"/>
      </a:dk1>
      <a:lt1>
        <a:srgbClr val="FFFFFF"/>
      </a:lt1>
      <a:dk2>
        <a:srgbClr val="621E0F"/>
      </a:dk2>
      <a:lt2>
        <a:srgbClr val="FFFFFF"/>
      </a:lt2>
      <a:accent1>
        <a:srgbClr val="F9DD2F"/>
      </a:accent1>
      <a:accent2>
        <a:srgbClr val="E67300"/>
      </a:accent2>
      <a:accent3>
        <a:srgbClr val="007D00"/>
      </a:accent3>
      <a:accent4>
        <a:srgbClr val="762536"/>
      </a:accent4>
      <a:accent5>
        <a:srgbClr val="2B56CF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83A55"/>
        </a:solidFill>
        <a:ln w="38100">
          <a:solidFill>
            <a:schemeClr val="tx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sz="2400" dirty="0" smtClean="0">
            <a:solidFill>
              <a:schemeClr val="bg1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13747</TotalTime>
  <Words>12</Words>
  <Application>Microsoft Office PowerPoint</Application>
  <PresentationFormat>Diavetítés a képernyőre (4:3 oldalarány)</PresentationFormat>
  <Paragraphs>5</Paragraphs>
  <Slides>2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2</vt:i4>
      </vt:variant>
      <vt:variant>
        <vt:lpstr>Diacímek</vt:lpstr>
      </vt:variant>
      <vt:variant>
        <vt:i4>2</vt:i4>
      </vt:variant>
    </vt:vector>
  </HeadingPairs>
  <TitlesOfParts>
    <vt:vector size="8" baseType="lpstr">
      <vt:lpstr>Arial</vt:lpstr>
      <vt:lpstr>Calibri</vt:lpstr>
      <vt:lpstr>Courier New</vt:lpstr>
      <vt:lpstr>Wingdings</vt:lpstr>
      <vt:lpstr>FTSRG</vt:lpstr>
      <vt:lpstr>1_FTSRG</vt:lpstr>
      <vt:lpstr>PowerPoint sablon</vt:lpstr>
      <vt:lpstr>Cím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szarnyasg</dc:creator>
  <cp:lastModifiedBy>Windows User</cp:lastModifiedBy>
  <cp:revision>1965</cp:revision>
  <dcterms:created xsi:type="dcterms:W3CDTF">2013-06-08T09:47:17Z</dcterms:created>
  <dcterms:modified xsi:type="dcterms:W3CDTF">2014-10-30T14:57:59Z</dcterms:modified>
</cp:coreProperties>
</file>