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strike_rat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Average_batsma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Hard%20hitter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Good%20Economy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bowler%20sr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All%20rounde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Top 10 HIghest Strike Rate Players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strike_rate!$B$1</c:f>
              <c:strCache>
                <c:ptCount val="1"/>
                <c:pt idx="0">
                  <c:v>STRIKE RATE</c:v>
                </c:pt>
              </c:strCache>
            </c:strRef>
          </c:tx>
          <c:spPr>
            <a:solidFill>
              <a:schemeClr val="accent1">
                <a:tint val="70000"/>
                <a:lumMod val="104000"/>
              </a:schemeClr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strike_rate!$A$2:$A$11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CH Gayle</c:v>
                </c:pt>
                <c:pt idx="7">
                  <c:v>AB de Villiers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strike_rate!$B$2:$B$11</c:f>
              <c:numCache>
                <c:formatCode>0.0</c:formatCode>
                <c:ptCount val="10"/>
                <c:pt idx="0">
                  <c:v>185.57692307692301</c:v>
                </c:pt>
                <c:pt idx="1">
                  <c:v>169.61325966850799</c:v>
                </c:pt>
                <c:pt idx="2">
                  <c:v>162.691853600944</c:v>
                </c:pt>
                <c:pt idx="3">
                  <c:v>160.62678062678</c:v>
                </c:pt>
                <c:pt idx="4">
                  <c:v>159.71223021582699</c:v>
                </c:pt>
                <c:pt idx="5">
                  <c:v>154.97076023391801</c:v>
                </c:pt>
                <c:pt idx="6">
                  <c:v>154.51399811261399</c:v>
                </c:pt>
                <c:pt idx="7">
                  <c:v>154.44862155388401</c:v>
                </c:pt>
                <c:pt idx="8">
                  <c:v>153.14823996033701</c:v>
                </c:pt>
                <c:pt idx="9">
                  <c:v>152.705061082024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40444504"/>
        <c:axId val="640436664"/>
      </c:barChart>
      <c:catAx>
        <c:axId val="64044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436664"/>
        <c:crosses val="autoZero"/>
        <c:auto val="1"/>
        <c:lblAlgn val="ctr"/>
        <c:lblOffset val="100"/>
        <c:noMultiLvlLbl val="0"/>
      </c:catAx>
      <c:valAx>
        <c:axId val="640436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444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8100">
      <a:solidFill>
        <a:schemeClr val="accent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Top 10 Best Average batsman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spc="2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Average_batsman!$B$1</c:f>
              <c:strCache>
                <c:ptCount val="1"/>
                <c:pt idx="0">
                  <c:v>TOTAL RUNS</c:v>
                </c:pt>
              </c:strCache>
            </c:strRef>
          </c:tx>
          <c:spPr>
            <a:solidFill>
              <a:schemeClr val="accent1">
                <a:tint val="70000"/>
                <a:lumMod val="104000"/>
              </a:schemeClr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Average_batsman!$A$2:$A$11</c:f>
              <c:strCache>
                <c:ptCount val="10"/>
                <c:pt idx="0">
                  <c:v>ML Hayden</c:v>
                </c:pt>
                <c:pt idx="1">
                  <c:v>AB de Villiers</c:v>
                </c:pt>
                <c:pt idx="2">
                  <c:v>KL Rahul</c:v>
                </c:pt>
                <c:pt idx="3">
                  <c:v>DA Warner</c:v>
                </c:pt>
                <c:pt idx="4">
                  <c:v>CH Gayle</c:v>
                </c:pt>
                <c:pt idx="5">
                  <c:v>JP Duminy</c:v>
                </c:pt>
                <c:pt idx="6">
                  <c:v>KS Williamson</c:v>
                </c:pt>
                <c:pt idx="7">
                  <c:v>LMP Simmons</c:v>
                </c:pt>
                <c:pt idx="8">
                  <c:v>SE Marsh</c:v>
                </c:pt>
                <c:pt idx="9">
                  <c:v>MEK Hussey</c:v>
                </c:pt>
              </c:strCache>
            </c:strRef>
          </c:cat>
          <c:val>
            <c:numRef>
              <c:f>Average_batsman!$B$2:$B$11</c:f>
              <c:numCache>
                <c:formatCode>General</c:formatCode>
                <c:ptCount val="10"/>
                <c:pt idx="0">
                  <c:v>1154</c:v>
                </c:pt>
                <c:pt idx="1">
                  <c:v>4930</c:v>
                </c:pt>
                <c:pt idx="2">
                  <c:v>2693</c:v>
                </c:pt>
                <c:pt idx="3">
                  <c:v>5371</c:v>
                </c:pt>
                <c:pt idx="4">
                  <c:v>4912</c:v>
                </c:pt>
                <c:pt idx="5">
                  <c:v>2074</c:v>
                </c:pt>
                <c:pt idx="6">
                  <c:v>1651</c:v>
                </c:pt>
                <c:pt idx="7">
                  <c:v>1100</c:v>
                </c:pt>
                <c:pt idx="8">
                  <c:v>2548</c:v>
                </c:pt>
                <c:pt idx="9">
                  <c:v>2024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40440192"/>
        <c:axId val="640438624"/>
      </c:barChart>
      <c:lineChart>
        <c:grouping val="standard"/>
        <c:varyColors val="0"/>
        <c:ser>
          <c:idx val="1"/>
          <c:order val="1"/>
          <c:tx>
            <c:strRef>
              <c:f>Average_batsman!$C$1</c:f>
              <c:strCache>
                <c:ptCount val="1"/>
                <c:pt idx="0">
                  <c:v>AVERAGE 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Average_batsman!$A$2:$A$11</c:f>
              <c:strCache>
                <c:ptCount val="10"/>
                <c:pt idx="0">
                  <c:v>ML Hayden</c:v>
                </c:pt>
                <c:pt idx="1">
                  <c:v>AB de Villiers</c:v>
                </c:pt>
                <c:pt idx="2">
                  <c:v>KL Rahul</c:v>
                </c:pt>
                <c:pt idx="3">
                  <c:v>DA Warner</c:v>
                </c:pt>
                <c:pt idx="4">
                  <c:v>CH Gayle</c:v>
                </c:pt>
                <c:pt idx="5">
                  <c:v>JP Duminy</c:v>
                </c:pt>
                <c:pt idx="6">
                  <c:v>KS Williamson</c:v>
                </c:pt>
                <c:pt idx="7">
                  <c:v>LMP Simmons</c:v>
                </c:pt>
                <c:pt idx="8">
                  <c:v>SE Marsh</c:v>
                </c:pt>
                <c:pt idx="9">
                  <c:v>MEK Hussey</c:v>
                </c:pt>
              </c:strCache>
            </c:strRef>
          </c:cat>
          <c:val>
            <c:numRef>
              <c:f>Average_batsman!$C$2:$C$11</c:f>
              <c:numCache>
                <c:formatCode>General</c:formatCode>
                <c:ptCount val="10"/>
                <c:pt idx="0">
                  <c:v>44</c:v>
                </c:pt>
                <c:pt idx="1">
                  <c:v>43</c:v>
                </c:pt>
                <c:pt idx="2">
                  <c:v>43</c:v>
                </c:pt>
                <c:pt idx="3">
                  <c:v>42</c:v>
                </c:pt>
                <c:pt idx="4">
                  <c:v>42</c:v>
                </c:pt>
                <c:pt idx="5">
                  <c:v>42</c:v>
                </c:pt>
                <c:pt idx="6">
                  <c:v>40</c:v>
                </c:pt>
                <c:pt idx="7">
                  <c:v>40</c:v>
                </c:pt>
                <c:pt idx="8">
                  <c:v>39</c:v>
                </c:pt>
                <c:pt idx="9">
                  <c:v>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0444112"/>
        <c:axId val="640442152"/>
      </c:lineChart>
      <c:catAx>
        <c:axId val="64044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438624"/>
        <c:crosses val="autoZero"/>
        <c:auto val="1"/>
        <c:lblAlgn val="ctr"/>
        <c:lblOffset val="100"/>
        <c:noMultiLvlLbl val="0"/>
      </c:catAx>
      <c:valAx>
        <c:axId val="64043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440192"/>
        <c:crosses val="autoZero"/>
        <c:crossBetween val="between"/>
      </c:valAx>
      <c:valAx>
        <c:axId val="64044215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444112"/>
        <c:crosses val="max"/>
        <c:crossBetween val="between"/>
      </c:valAx>
      <c:catAx>
        <c:axId val="640444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404421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38100">
      <a:solidFill>
        <a:schemeClr val="accent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TOP 10 HARD HITTERS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spc="2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'Hard hitters'!$B$1</c:f>
              <c:strCache>
                <c:ptCount val="1"/>
                <c:pt idx="0">
                  <c:v>HARD HITTERS %</c:v>
                </c:pt>
              </c:strCache>
            </c:strRef>
          </c:tx>
          <c:spPr>
            <a:solidFill>
              <a:schemeClr val="accent1">
                <a:tint val="70000"/>
                <a:lumMod val="104000"/>
              </a:schemeClr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'Hard hitters'!$A$2:$A$11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V Sehwag</c:v>
                </c:pt>
                <c:pt idx="3">
                  <c:v>CH Gayle</c:v>
                </c:pt>
                <c:pt idx="4">
                  <c:v>AC Gilchrist</c:v>
                </c:pt>
                <c:pt idx="5">
                  <c:v>JC Buttler</c:v>
                </c:pt>
                <c:pt idx="6">
                  <c:v>CA Lynn</c:v>
                </c:pt>
                <c:pt idx="7">
                  <c:v>RR Pant</c:v>
                </c:pt>
                <c:pt idx="8">
                  <c:v>DR Smith</c:v>
                </c:pt>
                <c:pt idx="9">
                  <c:v>HH Pandya</c:v>
                </c:pt>
              </c:strCache>
            </c:strRef>
          </c:cat>
          <c:val>
            <c:numRef>
              <c:f>'Hard hitters'!$B$2:$B$11</c:f>
              <c:numCache>
                <c:formatCode>General</c:formatCode>
                <c:ptCount val="10"/>
                <c:pt idx="0">
                  <c:v>27.05</c:v>
                </c:pt>
                <c:pt idx="1">
                  <c:v>26.53</c:v>
                </c:pt>
                <c:pt idx="2">
                  <c:v>24</c:v>
                </c:pt>
                <c:pt idx="3">
                  <c:v>21.93</c:v>
                </c:pt>
                <c:pt idx="4">
                  <c:v>21.29</c:v>
                </c:pt>
                <c:pt idx="5">
                  <c:v>20.61</c:v>
                </c:pt>
                <c:pt idx="6">
                  <c:v>20.36</c:v>
                </c:pt>
                <c:pt idx="7">
                  <c:v>20.27</c:v>
                </c:pt>
                <c:pt idx="8">
                  <c:v>20.079999999999998</c:v>
                </c:pt>
                <c:pt idx="9">
                  <c:v>19.96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3395816"/>
        <c:axId val="643395424"/>
      </c:barChart>
      <c:lineChart>
        <c:grouping val="standard"/>
        <c:varyColors val="0"/>
        <c:ser>
          <c:idx val="1"/>
          <c:order val="1"/>
          <c:tx>
            <c:strRef>
              <c:f>'Hard hitters'!$C$1</c:f>
              <c:strCache>
                <c:ptCount val="1"/>
                <c:pt idx="0">
                  <c:v>TOTAL MATCHES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'Hard hitters'!$A$2:$A$11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V Sehwag</c:v>
                </c:pt>
                <c:pt idx="3">
                  <c:v>CH Gayle</c:v>
                </c:pt>
                <c:pt idx="4">
                  <c:v>AC Gilchrist</c:v>
                </c:pt>
                <c:pt idx="5">
                  <c:v>JC Buttler</c:v>
                </c:pt>
                <c:pt idx="6">
                  <c:v>CA Lynn</c:v>
                </c:pt>
                <c:pt idx="7">
                  <c:v>RR Pant</c:v>
                </c:pt>
                <c:pt idx="8">
                  <c:v>DR Smith</c:v>
                </c:pt>
                <c:pt idx="9">
                  <c:v>HH Pandya</c:v>
                </c:pt>
              </c:strCache>
            </c:strRef>
          </c:cat>
          <c:val>
            <c:numRef>
              <c:f>'Hard hitters'!$C$2:$C$11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7</c:v>
                </c:pt>
                <c:pt idx="3">
                  <c:v>9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4</c:v>
                </c:pt>
                <c:pt idx="8">
                  <c:v>6</c:v>
                </c:pt>
                <c:pt idx="9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3396600"/>
        <c:axId val="643396208"/>
      </c:lineChart>
      <c:catAx>
        <c:axId val="643395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395424"/>
        <c:crosses val="autoZero"/>
        <c:auto val="1"/>
        <c:lblAlgn val="ctr"/>
        <c:lblOffset val="100"/>
        <c:noMultiLvlLbl val="0"/>
      </c:catAx>
      <c:valAx>
        <c:axId val="64339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395816"/>
        <c:crosses val="autoZero"/>
        <c:crossBetween val="between"/>
      </c:valAx>
      <c:valAx>
        <c:axId val="64339620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396600"/>
        <c:crosses val="max"/>
        <c:crossBetween val="between"/>
      </c:valAx>
      <c:catAx>
        <c:axId val="643396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433962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38100">
      <a:solidFill>
        <a:schemeClr val="accent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 10 GOOD ECONOMY BOWLER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'Good Economy'!$B$1</c:f>
              <c:strCache>
                <c:ptCount val="1"/>
                <c:pt idx="0">
                  <c:v>ECONOMY</c:v>
                </c:pt>
              </c:strCache>
            </c:strRef>
          </c:tx>
          <c:spPr>
            <a:solidFill>
              <a:schemeClr val="accent1">
                <a:tint val="70000"/>
                <a:lumMod val="104000"/>
              </a:schemeClr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'Good Economy'!$A$2:$A$11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SP Narine</c:v>
                </c:pt>
                <c:pt idx="3">
                  <c:v>M Muralitharan</c:v>
                </c:pt>
                <c:pt idx="4">
                  <c:v>Washington Sundar</c:v>
                </c:pt>
                <c:pt idx="5">
                  <c:v>DL Vettori</c:v>
                </c:pt>
                <c:pt idx="6">
                  <c:v>R Ashwin</c:v>
                </c:pt>
                <c:pt idx="7">
                  <c:v>J Botha</c:v>
                </c:pt>
                <c:pt idx="8">
                  <c:v>DW Steyn</c:v>
                </c:pt>
                <c:pt idx="9">
                  <c:v>R Sharma</c:v>
                </c:pt>
              </c:strCache>
            </c:strRef>
          </c:cat>
          <c:val>
            <c:numRef>
              <c:f>'Good Economy'!$B$2:$B$11</c:f>
              <c:numCache>
                <c:formatCode>General</c:formatCode>
                <c:ptCount val="10"/>
                <c:pt idx="0">
                  <c:v>6.39</c:v>
                </c:pt>
                <c:pt idx="1">
                  <c:v>6.85</c:v>
                </c:pt>
                <c:pt idx="2">
                  <c:v>6.93</c:v>
                </c:pt>
                <c:pt idx="3">
                  <c:v>6.94</c:v>
                </c:pt>
                <c:pt idx="4">
                  <c:v>6.95</c:v>
                </c:pt>
                <c:pt idx="5">
                  <c:v>6.98</c:v>
                </c:pt>
                <c:pt idx="6">
                  <c:v>7.01</c:v>
                </c:pt>
                <c:pt idx="7">
                  <c:v>7.11</c:v>
                </c:pt>
                <c:pt idx="8">
                  <c:v>7.13</c:v>
                </c:pt>
                <c:pt idx="9">
                  <c:v>7.14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18847280"/>
        <c:axId val="318848456"/>
      </c:barChart>
      <c:catAx>
        <c:axId val="318847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48456"/>
        <c:crosses val="autoZero"/>
        <c:auto val="1"/>
        <c:lblAlgn val="ctr"/>
        <c:lblOffset val="100"/>
        <c:noMultiLvlLbl val="0"/>
      </c:catAx>
      <c:valAx>
        <c:axId val="318848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47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8100">
      <a:solidFill>
        <a:schemeClr val="accent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TOP</a:t>
            </a:r>
            <a:r>
              <a:rPr lang="en-US" b="1" baseline="0" dirty="0" smtClean="0">
                <a:solidFill>
                  <a:schemeClr val="accent1">
                    <a:lumMod val="50000"/>
                  </a:schemeClr>
                </a:solidFill>
              </a:rPr>
              <a:t> 10 GOOD STRIKE RATE BOWLER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'bowler sr'!$B$1</c:f>
              <c:strCache>
                <c:ptCount val="1"/>
                <c:pt idx="0">
                  <c:v>STRIKE RATE</c:v>
                </c:pt>
              </c:strCache>
            </c:strRef>
          </c:tx>
          <c:spPr>
            <a:solidFill>
              <a:schemeClr val="accent1">
                <a:tint val="70000"/>
                <a:lumMod val="104000"/>
              </a:schemeClr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'bowler sr'!$A$2:$A$11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MA Starc</c:v>
                </c:pt>
                <c:pt idx="4">
                  <c:v>SL Malinga</c:v>
                </c:pt>
                <c:pt idx="5">
                  <c:v>Imran Tahir</c:v>
                </c:pt>
                <c:pt idx="6">
                  <c:v>DJ Bravo</c:v>
                </c:pt>
                <c:pt idx="7">
                  <c:v>A Nehra</c:v>
                </c:pt>
                <c:pt idx="8">
                  <c:v>S Aravind</c:v>
                </c:pt>
                <c:pt idx="9">
                  <c:v>KK Cooper</c:v>
                </c:pt>
              </c:strCache>
            </c:strRef>
          </c:cat>
          <c:val>
            <c:numRef>
              <c:f>'bowler sr'!$B$2:$B$11</c:f>
              <c:numCache>
                <c:formatCode>General</c:formatCode>
                <c:ptCount val="10"/>
                <c:pt idx="0">
                  <c:v>12.73</c:v>
                </c:pt>
                <c:pt idx="1">
                  <c:v>14.29</c:v>
                </c:pt>
                <c:pt idx="2">
                  <c:v>14.33</c:v>
                </c:pt>
                <c:pt idx="3">
                  <c:v>15.69</c:v>
                </c:pt>
                <c:pt idx="4">
                  <c:v>15.82</c:v>
                </c:pt>
                <c:pt idx="5">
                  <c:v>15.83</c:v>
                </c:pt>
                <c:pt idx="6">
                  <c:v>16.260000000000002</c:v>
                </c:pt>
                <c:pt idx="7">
                  <c:v>16.309999999999999</c:v>
                </c:pt>
                <c:pt idx="8">
                  <c:v>16.420000000000002</c:v>
                </c:pt>
                <c:pt idx="9">
                  <c:v>16.670000000000002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82049368"/>
        <c:axId val="282053680"/>
      </c:barChart>
      <c:catAx>
        <c:axId val="282049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053680"/>
        <c:crosses val="autoZero"/>
        <c:auto val="1"/>
        <c:lblAlgn val="ctr"/>
        <c:lblOffset val="100"/>
        <c:noMultiLvlLbl val="0"/>
      </c:catAx>
      <c:valAx>
        <c:axId val="28205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049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TOP 10 STRIKE RATE </a:t>
            </a:r>
          </a:p>
          <a:p>
            <a:pPr>
              <a:defRPr b="1">
                <a:solidFill>
                  <a:schemeClr val="accent1">
                    <a:lumMod val="75000"/>
                  </a:schemeClr>
                </a:solidFill>
              </a:defRPr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ALL-ROUNDER</a:t>
            </a:r>
          </a:p>
        </c:rich>
      </c:tx>
      <c:layout>
        <c:manualLayout>
          <c:xMode val="edge"/>
          <c:yMode val="edge"/>
          <c:x val="0.27239474428367166"/>
          <c:y val="8.517544800944307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'All rounder'!$D$1</c:f>
              <c:strCache>
                <c:ptCount val="1"/>
                <c:pt idx="0">
                  <c:v>TOTAL SR</c:v>
                </c:pt>
              </c:strCache>
            </c:strRef>
          </c:tx>
          <c:spPr>
            <a:solidFill>
              <a:schemeClr val="accent1">
                <a:tint val="65000"/>
                <a:tint val="70000"/>
                <a:lumMod val="104000"/>
              </a:schemeClr>
            </a:solidFill>
            <a:ln w="9525" cap="flat" cmpd="sng" algn="ctr">
              <a:solidFill>
                <a:schemeClr val="accent1">
                  <a:tint val="65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'All rounder'!$A$2:$A$11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KA Pollard</c:v>
                </c:pt>
                <c:pt idx="4">
                  <c:v>GJ Maxwell</c:v>
                </c:pt>
                <c:pt idx="5">
                  <c:v>ST Jayasuriya</c:v>
                </c:pt>
                <c:pt idx="6">
                  <c:v>JA Morkel</c:v>
                </c:pt>
                <c:pt idx="7">
                  <c:v>CH Gayle</c:v>
                </c:pt>
                <c:pt idx="8">
                  <c:v>Harbhajan Singh</c:v>
                </c:pt>
                <c:pt idx="9">
                  <c:v>MP Stoinis</c:v>
                </c:pt>
              </c:strCache>
            </c:strRef>
          </c:cat>
          <c:val>
            <c:numRef>
              <c:f>'All rounder'!$D$2:$D$11</c:f>
              <c:numCache>
                <c:formatCode>General</c:formatCode>
                <c:ptCount val="10"/>
                <c:pt idx="0">
                  <c:v>167.88</c:v>
                </c:pt>
                <c:pt idx="1">
                  <c:v>149.86000000000001</c:v>
                </c:pt>
                <c:pt idx="2">
                  <c:v>142.38</c:v>
                </c:pt>
                <c:pt idx="3">
                  <c:v>133.22999999999999</c:v>
                </c:pt>
                <c:pt idx="4">
                  <c:v>131.81</c:v>
                </c:pt>
                <c:pt idx="5">
                  <c:v>129.69</c:v>
                </c:pt>
                <c:pt idx="6">
                  <c:v>126.37</c:v>
                </c:pt>
                <c:pt idx="7">
                  <c:v>123.77</c:v>
                </c:pt>
                <c:pt idx="8">
                  <c:v>121.57</c:v>
                </c:pt>
                <c:pt idx="9">
                  <c:v>121.05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5710152"/>
        <c:axId val="31885355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'All rounder'!$B$1</c15:sqref>
                        </c15:formulaRef>
                      </c:ext>
                    </c:extLst>
                    <c:strCache>
                      <c:ptCount val="1"/>
                      <c:pt idx="0">
                        <c:v>BATTING SR</c:v>
                      </c:pt>
                    </c:strCache>
                  </c:strRef>
                </c:tx>
                <c:spPr>
                  <a:solidFill>
                    <a:schemeClr val="accent1">
                      <a:shade val="65000"/>
                      <a:tint val="70000"/>
                      <a:lumMod val="104000"/>
                    </a:schemeClr>
                  </a:solidFill>
                  <a:ln w="9525" cap="flat" cmpd="sng" algn="ctr">
                    <a:solidFill>
                      <a:schemeClr val="accent1">
                        <a:shade val="65000"/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'All rounder'!$A$2:$A$11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KA Pollard</c:v>
                      </c:pt>
                      <c:pt idx="4">
                        <c:v>GJ Maxwell</c:v>
                      </c:pt>
                      <c:pt idx="5">
                        <c:v>ST Jayasuriya</c:v>
                      </c:pt>
                      <c:pt idx="6">
                        <c:v>JA Morkel</c:v>
                      </c:pt>
                      <c:pt idx="7">
                        <c:v>CH Gayle</c:v>
                      </c:pt>
                      <c:pt idx="8">
                        <c:v>Harbhajan Singh</c:v>
                      </c:pt>
                      <c:pt idx="9">
                        <c:v>MP Stoinis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'All rounder'!$B$2:$B$11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185.58</c:v>
                      </c:pt>
                      <c:pt idx="1">
                        <c:v>169.61</c:v>
                      </c:pt>
                      <c:pt idx="2">
                        <c:v>162.69</c:v>
                      </c:pt>
                      <c:pt idx="3">
                        <c:v>153.15</c:v>
                      </c:pt>
                      <c:pt idx="4">
                        <c:v>159.71</c:v>
                      </c:pt>
                      <c:pt idx="5">
                        <c:v>148.5</c:v>
                      </c:pt>
                      <c:pt idx="6">
                        <c:v>145.19</c:v>
                      </c:pt>
                      <c:pt idx="7">
                        <c:v>154.51</c:v>
                      </c:pt>
                      <c:pt idx="8">
                        <c:v>143</c:v>
                      </c:pt>
                      <c:pt idx="9">
                        <c:v>140.43</c:v>
                      </c:pt>
                    </c:numCache>
                  </c:numRef>
                </c:val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'All rounder'!$C$1</c15:sqref>
                        </c15:formulaRef>
                      </c:ext>
                    </c:extLst>
                    <c:strCache>
                      <c:ptCount val="1"/>
                      <c:pt idx="0">
                        <c:v>BOWLING SR</c:v>
                      </c:pt>
                    </c:strCache>
                  </c:strRef>
                </c:tx>
                <c:spPr>
                  <a:solidFill>
                    <a:schemeClr val="accent1">
                      <a:tint val="70000"/>
                      <a:lumMod val="104000"/>
                    </a:schemeClr>
                  </a:solidFill>
                  <a:ln w="9525" cap="flat" cmpd="sng" algn="ctr">
                    <a:solidFill>
                      <a:schemeClr val="accent1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'All rounder'!$A$2:$A$11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KA Pollard</c:v>
                      </c:pt>
                      <c:pt idx="4">
                        <c:v>GJ Maxwell</c:v>
                      </c:pt>
                      <c:pt idx="5">
                        <c:v>ST Jayasuriya</c:v>
                      </c:pt>
                      <c:pt idx="6">
                        <c:v>JA Morkel</c:v>
                      </c:pt>
                      <c:pt idx="7">
                        <c:v>CH Gayle</c:v>
                      </c:pt>
                      <c:pt idx="8">
                        <c:v>Harbhajan Singh</c:v>
                      </c:pt>
                      <c:pt idx="9">
                        <c:v>MP Stoinis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'All rounder'!$C$2:$C$11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17.7</c:v>
                      </c:pt>
                      <c:pt idx="1">
                        <c:v>19.75</c:v>
                      </c:pt>
                      <c:pt idx="2">
                        <c:v>20.309999999999999</c:v>
                      </c:pt>
                      <c:pt idx="3">
                        <c:v>19.920000000000002</c:v>
                      </c:pt>
                      <c:pt idx="4">
                        <c:v>27.9</c:v>
                      </c:pt>
                      <c:pt idx="5">
                        <c:v>18.809999999999999</c:v>
                      </c:pt>
                      <c:pt idx="6">
                        <c:v>18.82</c:v>
                      </c:pt>
                      <c:pt idx="7">
                        <c:v>30.74</c:v>
                      </c:pt>
                      <c:pt idx="8">
                        <c:v>21.43</c:v>
                      </c:pt>
                      <c:pt idx="9">
                        <c:v>19.38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31571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53552"/>
        <c:crosses val="autoZero"/>
        <c:auto val="1"/>
        <c:lblAlgn val="ctr"/>
        <c:lblOffset val="100"/>
        <c:noMultiLvlLbl val="0"/>
      </c:catAx>
      <c:valAx>
        <c:axId val="31885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710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8100">
      <a:solidFill>
        <a:schemeClr val="accent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75D9-98F1-404F-8862-EB186006C94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4834026-44A3-45B5-A95C-E325C2822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36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75D9-98F1-404F-8862-EB186006C94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834026-44A3-45B5-A95C-E325C2822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40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75D9-98F1-404F-8862-EB186006C94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834026-44A3-45B5-A95C-E325C28228F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108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75D9-98F1-404F-8862-EB186006C94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834026-44A3-45B5-A95C-E325C2822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58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75D9-98F1-404F-8862-EB186006C94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834026-44A3-45B5-A95C-E325C28228F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7656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75D9-98F1-404F-8862-EB186006C94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834026-44A3-45B5-A95C-E325C2822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98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75D9-98F1-404F-8862-EB186006C94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4026-44A3-45B5-A95C-E325C2822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5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75D9-98F1-404F-8862-EB186006C94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4026-44A3-45B5-A95C-E325C2822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02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75D9-98F1-404F-8862-EB186006C94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4026-44A3-45B5-A95C-E325C2822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35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75D9-98F1-404F-8862-EB186006C94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834026-44A3-45B5-A95C-E325C2822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7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75D9-98F1-404F-8862-EB186006C94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4834026-44A3-45B5-A95C-E325C2822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6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75D9-98F1-404F-8862-EB186006C94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4834026-44A3-45B5-A95C-E325C2822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3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75D9-98F1-404F-8862-EB186006C94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4026-44A3-45B5-A95C-E325C2822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81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75D9-98F1-404F-8862-EB186006C94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4026-44A3-45B5-A95C-E325C2822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50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75D9-98F1-404F-8862-EB186006C94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4026-44A3-45B5-A95C-E325C2822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08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75D9-98F1-404F-8862-EB186006C94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834026-44A3-45B5-A95C-E325C2822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4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75D9-98F1-404F-8862-EB186006C94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4834026-44A3-45B5-A95C-E325C2822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8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881" y="1145892"/>
            <a:ext cx="9896354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accent1">
                    <a:lumMod val="75000"/>
                  </a:schemeClr>
                </a:solidFill>
              </a:rPr>
              <a:t>Additional Questions for Final Assessment</a:t>
            </a:r>
            <a:endParaRPr lang="en-IN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23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3504" y="1241914"/>
            <a:ext cx="11357868" cy="1046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0" u="none" strike="noStrike" baseline="0" dirty="0" smtClean="0">
                <a:solidFill>
                  <a:schemeClr val="tx1"/>
                </a:solidFill>
                <a:latin typeface="ArialMT"/>
              </a:rPr>
              <a:t>Q1. Get the count of cities that have hosted an IPL match.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QUERY: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MT"/>
              </a:rPr>
              <a:t>SELECT COUNT(DISTINCT city) AS </a:t>
            </a:r>
            <a:r>
              <a:rPr lang="en-US" b="1" dirty="0" err="1" smtClean="0">
                <a:solidFill>
                  <a:srgbClr val="FF0000"/>
                </a:solidFill>
                <a:latin typeface="ArialMT"/>
              </a:rPr>
              <a:t>total_city</a:t>
            </a:r>
            <a:r>
              <a:rPr lang="en-US" b="1" dirty="0" smtClean="0">
                <a:solidFill>
                  <a:srgbClr val="FF0000"/>
                </a:solidFill>
                <a:latin typeface="ArialMT"/>
              </a:rPr>
              <a:t> FROM </a:t>
            </a:r>
            <a:r>
              <a:rPr lang="en-US" b="1" dirty="0" err="1" smtClean="0">
                <a:solidFill>
                  <a:srgbClr val="FF0000"/>
                </a:solidFill>
                <a:latin typeface="ArialMT"/>
              </a:rPr>
              <a:t>ipl_matches</a:t>
            </a:r>
            <a:r>
              <a:rPr lang="en-US" b="1" dirty="0" smtClean="0">
                <a:solidFill>
                  <a:srgbClr val="FF0000"/>
                </a:solidFill>
                <a:latin typeface="ArialMT"/>
              </a:rPr>
              <a:t>;</a:t>
            </a:r>
            <a:endParaRPr lang="en-US" b="1" dirty="0">
              <a:solidFill>
                <a:srgbClr val="FF0000"/>
              </a:solidFill>
              <a:latin typeface="Arial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7224" y="2714625"/>
            <a:ext cx="11334147" cy="3387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0" u="none" strike="noStrike" baseline="0" dirty="0" smtClean="0">
                <a:solidFill>
                  <a:schemeClr val="tx1"/>
                </a:solidFill>
              </a:rPr>
              <a:t>Q2</a:t>
            </a:r>
            <a:r>
              <a:rPr lang="en-US" sz="2400" b="1" i="0" u="none" strike="noStrike" baseline="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2400" b="1" i="0" u="none" strike="noStrike" baseline="0" dirty="0" smtClean="0">
                <a:solidFill>
                  <a:schemeClr val="tx1"/>
                </a:solidFill>
              </a:rPr>
              <a:t>Create table </a:t>
            </a:r>
            <a:r>
              <a:rPr lang="en-US" sz="2400" b="1" i="1" u="none" strike="noStrike" baseline="0" dirty="0" smtClean="0">
                <a:solidFill>
                  <a:schemeClr val="tx1"/>
                </a:solidFill>
              </a:rPr>
              <a:t>deliveries_v02 </a:t>
            </a:r>
            <a:r>
              <a:rPr lang="en-US" sz="2400" b="1" i="0" u="none" strike="noStrike" baseline="0" dirty="0" smtClean="0">
                <a:solidFill>
                  <a:schemeClr val="tx1"/>
                </a:solidFill>
              </a:rPr>
              <a:t>with all the columns of the table ‘</a:t>
            </a:r>
            <a:r>
              <a:rPr lang="en-US" sz="2400" b="1" i="1" u="none" strike="noStrike" baseline="0" dirty="0" smtClean="0">
                <a:solidFill>
                  <a:schemeClr val="tx1"/>
                </a:solidFill>
              </a:rPr>
              <a:t>deliveries’ </a:t>
            </a:r>
            <a:r>
              <a:rPr lang="en-US" sz="2400" b="1" i="0" u="none" strike="noStrike" baseline="0" dirty="0" smtClean="0">
                <a:solidFill>
                  <a:schemeClr val="tx1"/>
                </a:solidFill>
              </a:rPr>
              <a:t>and an additional</a:t>
            </a:r>
          </a:p>
          <a:p>
            <a:r>
              <a:rPr lang="en-US" sz="2400" b="1" i="0" u="none" strike="noStrike" baseline="0" dirty="0" smtClean="0">
                <a:solidFill>
                  <a:schemeClr val="tx1"/>
                </a:solidFill>
              </a:rPr>
              <a:t>column </a:t>
            </a:r>
            <a:r>
              <a:rPr lang="en-US" sz="2400" b="1" i="1" u="none" strike="noStrike" baseline="0" dirty="0" err="1" smtClean="0">
                <a:solidFill>
                  <a:schemeClr val="tx1"/>
                </a:solidFill>
              </a:rPr>
              <a:t>ball_result</a:t>
            </a:r>
            <a:r>
              <a:rPr lang="en-US" sz="2400" b="1" i="1" u="none" strike="noStrike" baseline="0" dirty="0" smtClean="0">
                <a:solidFill>
                  <a:schemeClr val="tx1"/>
                </a:solidFill>
              </a:rPr>
              <a:t> </a:t>
            </a:r>
            <a:r>
              <a:rPr lang="en-US" sz="2400" b="1" i="0" u="none" strike="noStrike" baseline="0" dirty="0" smtClean="0">
                <a:solidFill>
                  <a:schemeClr val="tx1"/>
                </a:solidFill>
              </a:rPr>
              <a:t>containing values </a:t>
            </a:r>
            <a:r>
              <a:rPr lang="en-US" sz="2400" b="1" i="1" u="none" strike="noStrike" baseline="0" dirty="0" smtClean="0">
                <a:solidFill>
                  <a:schemeClr val="tx1"/>
                </a:solidFill>
              </a:rPr>
              <a:t>boundary</a:t>
            </a:r>
            <a:r>
              <a:rPr lang="en-US" sz="2400" b="1" i="0" u="none" strike="noStrike" baseline="0" dirty="0" smtClean="0">
                <a:solidFill>
                  <a:schemeClr val="tx1"/>
                </a:solidFill>
              </a:rPr>
              <a:t>, </a:t>
            </a:r>
            <a:r>
              <a:rPr lang="en-US" sz="2400" b="1" i="1" u="none" strike="noStrike" baseline="0" dirty="0" smtClean="0">
                <a:solidFill>
                  <a:schemeClr val="tx1"/>
                </a:solidFill>
              </a:rPr>
              <a:t>dot </a:t>
            </a:r>
            <a:r>
              <a:rPr lang="en-US" sz="2400" b="1" i="0" u="none" strike="noStrike" baseline="0" dirty="0" smtClean="0">
                <a:solidFill>
                  <a:schemeClr val="tx1"/>
                </a:solidFill>
              </a:rPr>
              <a:t>or </a:t>
            </a:r>
            <a:r>
              <a:rPr lang="en-US" sz="2400" b="1" i="1" u="none" strike="noStrike" baseline="0" dirty="0" smtClean="0">
                <a:solidFill>
                  <a:schemeClr val="tx1"/>
                </a:solidFill>
              </a:rPr>
              <a:t>other </a:t>
            </a:r>
            <a:r>
              <a:rPr lang="en-US" sz="2400" b="1" i="0" u="none" strike="noStrike" baseline="0" dirty="0" smtClean="0">
                <a:solidFill>
                  <a:schemeClr val="tx1"/>
                </a:solidFill>
              </a:rPr>
              <a:t>depending on the </a:t>
            </a:r>
            <a:r>
              <a:rPr lang="en-US" sz="2400" b="1" i="1" u="none" strike="noStrike" baseline="0" dirty="0" err="1" smtClean="0">
                <a:solidFill>
                  <a:schemeClr val="tx1"/>
                </a:solidFill>
              </a:rPr>
              <a:t>total_run</a:t>
            </a:r>
            <a:endParaRPr lang="en-US" sz="2400" b="1" i="1" u="none" strike="noStrike" baseline="0" dirty="0" smtClean="0">
              <a:solidFill>
                <a:schemeClr val="tx1"/>
              </a:solidFill>
            </a:endParaRPr>
          </a:p>
          <a:p>
            <a:r>
              <a:rPr lang="en-US" sz="2400" b="1" i="0" u="none" strike="noStrike" baseline="0" dirty="0" smtClean="0">
                <a:solidFill>
                  <a:schemeClr val="tx1"/>
                </a:solidFill>
              </a:rPr>
              <a:t>(boundary for &gt;= 4, dot for 0 and other for any other number)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QUERY:</a:t>
            </a:r>
            <a:endParaRPr lang="en-US" sz="2000" b="0" i="0" u="none" strike="noStrike" baseline="0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CREATE TABLE deliveries_v02 AS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SELECT *,CASE WHEN </a:t>
            </a:r>
            <a:r>
              <a:rPr lang="en-US" b="1" dirty="0" err="1" smtClean="0">
                <a:solidFill>
                  <a:srgbClr val="FF0000"/>
                </a:solidFill>
              </a:rPr>
              <a:t>total_runs</a:t>
            </a:r>
            <a:r>
              <a:rPr lang="en-US" b="1" dirty="0" smtClean="0">
                <a:solidFill>
                  <a:srgbClr val="FF0000"/>
                </a:solidFill>
              </a:rPr>
              <a:t>&gt;=4 THEN 'boundaries‘  WHEN </a:t>
            </a:r>
            <a:r>
              <a:rPr lang="en-US" b="1" dirty="0" err="1" smtClean="0">
                <a:solidFill>
                  <a:srgbClr val="FF0000"/>
                </a:solidFill>
              </a:rPr>
              <a:t>total_runs</a:t>
            </a:r>
            <a:r>
              <a:rPr lang="en-US" b="1" dirty="0" smtClean="0">
                <a:solidFill>
                  <a:srgbClr val="FF0000"/>
                </a:solidFill>
              </a:rPr>
              <a:t>=0 THEN 'dot' ELSE 'other' END AS 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ball_result</a:t>
            </a:r>
            <a:r>
              <a:rPr lang="en-US" b="1" dirty="0" smtClean="0">
                <a:solidFill>
                  <a:srgbClr val="FF0000"/>
                </a:solidFill>
              </a:rPr>
              <a:t> FROM </a:t>
            </a:r>
            <a:r>
              <a:rPr lang="en-US" b="1" dirty="0" err="1" smtClean="0">
                <a:solidFill>
                  <a:srgbClr val="FF0000"/>
                </a:solidFill>
              </a:rPr>
              <a:t>ipl_ball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744633"/>
              </p:ext>
            </p:extLst>
          </p:nvPr>
        </p:nvGraphicFramePr>
        <p:xfrm>
          <a:off x="10496550" y="1444052"/>
          <a:ext cx="968415" cy="64216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68415"/>
              </a:tblGrid>
              <a:tr h="3210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TOTAL CITY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210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13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78107"/>
            <a:ext cx="11820525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0" u="none" strike="noStrike" baseline="0" dirty="0" smtClean="0">
                <a:solidFill>
                  <a:schemeClr val="tx1"/>
                </a:solidFill>
                <a:latin typeface="ArialMT"/>
              </a:rPr>
              <a:t>Q3. Write a query to fetch the total number of boundaries and dot balls from the</a:t>
            </a:r>
            <a:r>
              <a:rPr lang="en-US" sz="2400" b="1" i="0" u="none" strike="noStrike" dirty="0" smtClean="0">
                <a:solidFill>
                  <a:schemeClr val="tx1"/>
                </a:solidFill>
                <a:latin typeface="ArialMT"/>
              </a:rPr>
              <a:t> </a:t>
            </a:r>
            <a:r>
              <a:rPr lang="en-IN" sz="2400" b="1" i="1" u="none" strike="noStrike" baseline="0" dirty="0" smtClean="0">
                <a:solidFill>
                  <a:schemeClr val="tx1"/>
                </a:solidFill>
                <a:latin typeface="Arial-ItalicMT"/>
              </a:rPr>
              <a:t>deliveries_v02 </a:t>
            </a:r>
            <a:r>
              <a:rPr lang="en-IN" sz="2400" b="1" i="0" u="none" strike="noStrike" baseline="0" dirty="0" smtClean="0">
                <a:solidFill>
                  <a:schemeClr val="tx1"/>
                </a:solidFill>
                <a:latin typeface="ArialMT"/>
              </a:rPr>
              <a:t>table.</a:t>
            </a:r>
          </a:p>
          <a:p>
            <a:r>
              <a:rPr lang="en-IN" sz="2400" b="1" dirty="0" smtClean="0">
                <a:solidFill>
                  <a:schemeClr val="tx1"/>
                </a:solidFill>
                <a:latin typeface="ArialMT"/>
              </a:rPr>
              <a:t>QUERY: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ArialMT"/>
              </a:rPr>
              <a:t>SELECT </a:t>
            </a:r>
            <a:r>
              <a:rPr lang="en-US" sz="2000" b="1" dirty="0" err="1" smtClean="0">
                <a:solidFill>
                  <a:srgbClr val="FF0000"/>
                </a:solidFill>
                <a:latin typeface="ArialMT"/>
              </a:rPr>
              <a:t>ball_result,COUNT</a:t>
            </a:r>
            <a:r>
              <a:rPr lang="en-US" sz="2000" b="1" dirty="0" smtClean="0">
                <a:solidFill>
                  <a:srgbClr val="FF0000"/>
                </a:solidFill>
                <a:latin typeface="ArialMT"/>
              </a:rPr>
              <a:t>(*) AS total FROM deliveries_v02  WHERE </a:t>
            </a:r>
            <a:r>
              <a:rPr lang="en-US" sz="2000" b="1" dirty="0" err="1" smtClean="0">
                <a:solidFill>
                  <a:srgbClr val="FF0000"/>
                </a:solidFill>
                <a:latin typeface="ArialMT"/>
              </a:rPr>
              <a:t>ball_result</a:t>
            </a:r>
            <a:r>
              <a:rPr lang="en-US" sz="2000" b="1" dirty="0" smtClean="0">
                <a:solidFill>
                  <a:srgbClr val="FF0000"/>
                </a:solidFill>
                <a:latin typeface="ArialMT"/>
              </a:rPr>
              <a:t> IN ('</a:t>
            </a:r>
            <a:r>
              <a:rPr lang="en-US" sz="2000" b="1" dirty="0" err="1" smtClean="0">
                <a:solidFill>
                  <a:srgbClr val="FF0000"/>
                </a:solidFill>
                <a:latin typeface="ArialMT"/>
              </a:rPr>
              <a:t>dot','boundaries</a:t>
            </a:r>
            <a:r>
              <a:rPr lang="en-US" sz="2000" b="1" dirty="0" smtClean="0">
                <a:solidFill>
                  <a:srgbClr val="FF0000"/>
                </a:solidFill>
                <a:latin typeface="ArialMT"/>
              </a:rPr>
              <a:t>') GROUP BY </a:t>
            </a:r>
            <a:r>
              <a:rPr lang="en-US" sz="2000" b="1" dirty="0" err="1" smtClean="0">
                <a:solidFill>
                  <a:srgbClr val="FF0000"/>
                </a:solidFill>
                <a:latin typeface="ArialMT"/>
              </a:rPr>
              <a:t>ball_result</a:t>
            </a:r>
            <a:r>
              <a:rPr lang="en-US" sz="2000" b="1" dirty="0" smtClean="0">
                <a:solidFill>
                  <a:srgbClr val="FF0000"/>
                </a:solidFill>
                <a:latin typeface="ArialMT"/>
              </a:rPr>
              <a:t> ;</a:t>
            </a:r>
            <a:endParaRPr lang="en-IN" sz="2000" b="1" dirty="0" smtClean="0">
              <a:solidFill>
                <a:srgbClr val="FF0000"/>
              </a:solidFill>
              <a:latin typeface="Arial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" y="2047876"/>
            <a:ext cx="1182052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i="0" dirty="0" smtClean="0">
                <a:solidFill>
                  <a:schemeClr val="tx1"/>
                </a:solidFill>
                <a:effectLst/>
                <a:latin typeface="Inter var experimental"/>
              </a:rPr>
              <a:t>Q4. Write a query to fetch the total number of boundaries scored by each team from the </a:t>
            </a:r>
            <a:r>
              <a:rPr lang="en-US" sz="2000" b="1" i="1" dirty="0" smtClean="0">
                <a:solidFill>
                  <a:schemeClr val="tx1"/>
                </a:solidFill>
                <a:effectLst/>
                <a:latin typeface="Inter var experimental"/>
              </a:rPr>
              <a:t>deliveries_v02 </a:t>
            </a:r>
            <a:r>
              <a:rPr lang="en-US" sz="2000" b="1" i="0" dirty="0" smtClean="0">
                <a:solidFill>
                  <a:schemeClr val="tx1"/>
                </a:solidFill>
                <a:effectLst/>
                <a:latin typeface="Inter var experimental"/>
              </a:rPr>
              <a:t>table and order it in descending order of the number of boundaries scored</a:t>
            </a:r>
            <a:endParaRPr lang="en-US" sz="2000" b="1" dirty="0" smtClean="0">
              <a:solidFill>
                <a:schemeClr val="tx1"/>
              </a:solidFill>
              <a:latin typeface="Inter var experiment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3730" y="2825974"/>
            <a:ext cx="2828334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 smtClean="0"/>
              <a:t>QUERY: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SELECT </a:t>
            </a:r>
            <a:r>
              <a:rPr lang="en-IN" sz="1600" b="1" dirty="0" err="1" smtClean="0">
                <a:solidFill>
                  <a:srgbClr val="FF0000"/>
                </a:solidFill>
              </a:rPr>
              <a:t>batting_team</a:t>
            </a:r>
            <a:r>
              <a:rPr lang="en-IN" sz="1600" b="1" dirty="0" smtClean="0">
                <a:solidFill>
                  <a:srgbClr val="FF0000"/>
                </a:solidFill>
              </a:rPr>
              <a:t> AS team,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COUNT(*) AS </a:t>
            </a:r>
            <a:r>
              <a:rPr lang="en-IN" sz="1600" b="1" dirty="0" err="1" smtClean="0">
                <a:solidFill>
                  <a:srgbClr val="FF0000"/>
                </a:solidFill>
              </a:rPr>
              <a:t>boundaries_count</a:t>
            </a:r>
            <a:r>
              <a:rPr lang="en-IN" sz="16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FROM deliveries_v02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WHERE </a:t>
            </a:r>
            <a:r>
              <a:rPr lang="en-IN" sz="1600" b="1" dirty="0" err="1" smtClean="0">
                <a:solidFill>
                  <a:srgbClr val="FF0000"/>
                </a:solidFill>
              </a:rPr>
              <a:t>ball_result</a:t>
            </a:r>
            <a:r>
              <a:rPr lang="en-IN" sz="1600" b="1" dirty="0" smtClean="0">
                <a:solidFill>
                  <a:srgbClr val="FF0000"/>
                </a:solidFill>
              </a:rPr>
              <a:t> IN ('boundaries')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GROUP BY team 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ORDER BY </a:t>
            </a:r>
            <a:r>
              <a:rPr lang="en-IN" sz="1600" b="1" dirty="0" err="1" smtClean="0">
                <a:solidFill>
                  <a:srgbClr val="FF0000"/>
                </a:solidFill>
              </a:rPr>
              <a:t>boundaries_count</a:t>
            </a:r>
            <a:r>
              <a:rPr lang="en-IN" sz="1600" b="1" dirty="0" smtClean="0">
                <a:solidFill>
                  <a:srgbClr val="FF0000"/>
                </a:solidFill>
              </a:rPr>
              <a:t> DESC;</a:t>
            </a:r>
            <a:endParaRPr lang="en-IN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79153"/>
              </p:ext>
            </p:extLst>
          </p:nvPr>
        </p:nvGraphicFramePr>
        <p:xfrm>
          <a:off x="6324600" y="2833449"/>
          <a:ext cx="4400550" cy="392761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004472"/>
                <a:gridCol w="1396078"/>
              </a:tblGrid>
              <a:tr h="3536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TEAMS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BOUNDARIES COUNT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058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Mumbai Indians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4118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8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Royal Challengers Bangalore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3800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058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Kings XI Punjab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3780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058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Kolkata Knight Riders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3739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058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Chennai Super Kings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3496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058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Rajasthan Royals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3041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058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Delhi Daredevils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3022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058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Sunrisers Hyderabad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2306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058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Deccan Chargers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1387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058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Pune Warriors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733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058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Delhi Capitals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659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058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Gujarat Lions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624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058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Rising Pune Supergiant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290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058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Rising Pune Supergiants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242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058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Kochi Tuskers Kerala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231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61077"/>
              </p:ext>
            </p:extLst>
          </p:nvPr>
        </p:nvGraphicFramePr>
        <p:xfrm>
          <a:off x="9439275" y="563880"/>
          <a:ext cx="1763713" cy="6019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54113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BALL RESULTS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TOTAL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BOUNDARIES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31468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DOT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67841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60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499" y="71407"/>
            <a:ext cx="11791951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chemeClr val="tx1"/>
                </a:solidFill>
                <a:effectLst/>
                <a:latin typeface="Inter var experimental"/>
              </a:rPr>
              <a:t>Q5. Write a query to fetch the total number of dot balls bowled by each team and order it in descending order of the total number of dot balls bowled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74631" y="1034096"/>
            <a:ext cx="2643352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smtClean="0"/>
              <a:t>QUERY: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SELECT </a:t>
            </a:r>
            <a:r>
              <a:rPr lang="en-IN" sz="1600" b="1" dirty="0" err="1" smtClean="0">
                <a:solidFill>
                  <a:srgbClr val="FF0000"/>
                </a:solidFill>
              </a:rPr>
              <a:t>bowling_team</a:t>
            </a:r>
            <a:r>
              <a:rPr lang="en-IN" sz="1600" b="1" dirty="0" smtClean="0">
                <a:solidFill>
                  <a:srgbClr val="FF0000"/>
                </a:solidFill>
              </a:rPr>
              <a:t> AS team,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COUNT(*) AS </a:t>
            </a:r>
            <a:r>
              <a:rPr lang="en-IN" sz="1600" b="1" dirty="0" err="1" smtClean="0">
                <a:solidFill>
                  <a:srgbClr val="FF0000"/>
                </a:solidFill>
              </a:rPr>
              <a:t>dot_count</a:t>
            </a:r>
            <a:r>
              <a:rPr lang="en-IN" sz="16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FROM deliveries_v02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WHERE </a:t>
            </a:r>
            <a:r>
              <a:rPr lang="en-IN" sz="1600" b="1" dirty="0" err="1" smtClean="0">
                <a:solidFill>
                  <a:srgbClr val="FF0000"/>
                </a:solidFill>
              </a:rPr>
              <a:t>ball_result</a:t>
            </a:r>
            <a:r>
              <a:rPr lang="en-IN" sz="1600" b="1" dirty="0" smtClean="0">
                <a:solidFill>
                  <a:srgbClr val="FF0000"/>
                </a:solidFill>
              </a:rPr>
              <a:t> IN ('dot')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GROUP BY team 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ORDER BY </a:t>
            </a:r>
            <a:r>
              <a:rPr lang="en-IN" sz="1600" b="1" dirty="0" err="1" smtClean="0">
                <a:solidFill>
                  <a:srgbClr val="FF0000"/>
                </a:solidFill>
              </a:rPr>
              <a:t>dot_count</a:t>
            </a:r>
            <a:r>
              <a:rPr lang="en-IN" sz="1600" b="1" dirty="0" smtClean="0">
                <a:solidFill>
                  <a:srgbClr val="FF0000"/>
                </a:solidFill>
              </a:rPr>
              <a:t> DESC;</a:t>
            </a:r>
            <a:endParaRPr lang="en-IN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75611"/>
              </p:ext>
            </p:extLst>
          </p:nvPr>
        </p:nvGraphicFramePr>
        <p:xfrm>
          <a:off x="5143500" y="954795"/>
          <a:ext cx="2787212" cy="307315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92893"/>
                <a:gridCol w="794319"/>
              </a:tblGrid>
              <a:tr h="118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TEAM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DOT COUNT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</a:tr>
              <a:tr h="1726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</a:rPr>
                        <a:t>Mumbai Indians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>
                          <a:effectLst/>
                        </a:rPr>
                        <a:t>8714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</a:tr>
              <a:tr h="1945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</a:rPr>
                        <a:t>Royal Challengers Bangalore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7955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</a:tr>
              <a:tr h="1864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</a:rPr>
                        <a:t>Kolkata Knight Riders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7894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</a:tr>
              <a:tr h="1726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</a:rPr>
                        <a:t>Kings XI Punjab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7679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</a:tr>
              <a:tr h="156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</a:rPr>
                        <a:t>Chennai Super Kings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7593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</a:tr>
              <a:tr h="1726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</a:rPr>
                        <a:t>Rajasthan Royals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6665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</a:tr>
              <a:tr h="203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</a:rPr>
                        <a:t>Delhi Daredevils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6520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</a:tr>
              <a:tr h="16531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 err="1">
                          <a:effectLst/>
                        </a:rPr>
                        <a:t>Sunrisers</a:t>
                      </a:r>
                      <a:r>
                        <a:rPr lang="en-IN" sz="1050" b="1" u="none" strike="noStrike" dirty="0">
                          <a:effectLst/>
                        </a:rPr>
                        <a:t> Hyderabad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5248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</a:tr>
              <a:tr h="1726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</a:rPr>
                        <a:t>Deccan Chargers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3306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</a:tr>
              <a:tr h="1726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</a:rPr>
                        <a:t>Pune Warriors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1900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</a:tr>
              <a:tr h="1726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</a:rPr>
                        <a:t>Delhi Capitals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1338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</a:tr>
              <a:tr h="1726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</a:rPr>
                        <a:t>Gujarat Lions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1095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</a:tr>
              <a:tr h="1986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</a:rPr>
                        <a:t>Rising Pune Supergiant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698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</a:rPr>
                        <a:t>Kochi Tuskers Kerala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626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</a:tr>
              <a:tr h="20020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</a:rPr>
                        <a:t>Rising Pune </a:t>
                      </a:r>
                      <a:r>
                        <a:rPr lang="en-IN" sz="1050" b="1" u="none" strike="noStrike" dirty="0" err="1">
                          <a:effectLst/>
                        </a:rPr>
                        <a:t>Supergiants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539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0499" y="4223216"/>
            <a:ext cx="11791951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chemeClr val="tx1"/>
                </a:solidFill>
                <a:effectLst/>
                <a:latin typeface="Inter var experimental"/>
              </a:rPr>
              <a:t>Q6. Write a query to fetch the total number of dismissals by dismissal kinds where dismissal kind is not NA</a:t>
            </a:r>
            <a:endParaRPr lang="en-US" sz="2400" b="1" i="0" dirty="0">
              <a:solidFill>
                <a:schemeClr val="tx1"/>
              </a:solidFill>
              <a:effectLst/>
              <a:latin typeface="Inter var experiment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3605" y="5124717"/>
            <a:ext cx="505547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smtClean="0"/>
              <a:t>QUERY: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SELECT COUNT(*) AS </a:t>
            </a:r>
            <a:r>
              <a:rPr lang="en-IN" b="1" dirty="0" err="1" smtClean="0">
                <a:solidFill>
                  <a:srgbClr val="FF0000"/>
                </a:solidFill>
              </a:rPr>
              <a:t>total_dismissals</a:t>
            </a:r>
            <a:r>
              <a:rPr lang="en-IN" b="1" dirty="0" smtClean="0">
                <a:solidFill>
                  <a:srgbClr val="FF0000"/>
                </a:solidFill>
              </a:rPr>
              <a:t> FROM </a:t>
            </a:r>
            <a:r>
              <a:rPr lang="en-IN" b="1" dirty="0" err="1" smtClean="0">
                <a:solidFill>
                  <a:srgbClr val="FF0000"/>
                </a:solidFill>
              </a:rPr>
              <a:t>ipl_ball</a:t>
            </a:r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FF0000"/>
                </a:solidFill>
              </a:rPr>
              <a:t>WHERE </a:t>
            </a:r>
            <a:r>
              <a:rPr lang="en-IN" b="1" dirty="0" err="1" smtClean="0">
                <a:solidFill>
                  <a:srgbClr val="FF0000"/>
                </a:solidFill>
              </a:rPr>
              <a:t>dismissal_kind</a:t>
            </a:r>
            <a:r>
              <a:rPr lang="en-IN" b="1" dirty="0" smtClean="0">
                <a:solidFill>
                  <a:srgbClr val="FF0000"/>
                </a:solidFill>
              </a:rPr>
              <a:t>!='NA';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27782"/>
              </p:ext>
            </p:extLst>
          </p:nvPr>
        </p:nvGraphicFramePr>
        <p:xfrm>
          <a:off x="6678885" y="5128921"/>
          <a:ext cx="1778657" cy="91124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78657"/>
              </a:tblGrid>
              <a:tr h="455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TOTAL DISMISSALS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55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9495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72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737" y="111806"/>
            <a:ext cx="11676993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0" u="none" strike="noStrike" baseline="0" dirty="0" smtClean="0">
                <a:solidFill>
                  <a:schemeClr val="tx1"/>
                </a:solidFill>
                <a:latin typeface="ArialMT"/>
              </a:rPr>
              <a:t>Q7. Write a query to get the top 5 bowlers who conceded maximum extra runs from the</a:t>
            </a:r>
            <a:r>
              <a:rPr lang="en-US" sz="2400" b="1" i="0" u="none" strike="noStrike" dirty="0" smtClean="0">
                <a:solidFill>
                  <a:schemeClr val="tx1"/>
                </a:solidFill>
                <a:latin typeface="ArialMT"/>
              </a:rPr>
              <a:t> </a:t>
            </a:r>
            <a:r>
              <a:rPr lang="en-IN" sz="2400" b="1" i="1" u="none" strike="noStrike" baseline="0" dirty="0" smtClean="0">
                <a:solidFill>
                  <a:schemeClr val="tx1"/>
                </a:solidFill>
                <a:latin typeface="Arial-ItalicMT"/>
              </a:rPr>
              <a:t>deliveries </a:t>
            </a:r>
            <a:r>
              <a:rPr lang="en-IN" sz="2400" b="1" i="0" u="none" strike="noStrike" baseline="0" dirty="0" smtClean="0">
                <a:solidFill>
                  <a:schemeClr val="tx1"/>
                </a:solidFill>
                <a:latin typeface="ArialMT"/>
              </a:rPr>
              <a:t>table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26524" y="1031712"/>
            <a:ext cx="2816772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 smtClean="0"/>
              <a:t>QUERY: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SELECT </a:t>
            </a:r>
            <a:r>
              <a:rPr lang="en-IN" b="1" dirty="0" err="1" smtClean="0">
                <a:solidFill>
                  <a:srgbClr val="FF0000"/>
                </a:solidFill>
              </a:rPr>
              <a:t>bowler,COUNT</a:t>
            </a:r>
            <a:r>
              <a:rPr lang="en-IN" b="1" dirty="0" smtClean="0">
                <a:solidFill>
                  <a:srgbClr val="FF0000"/>
                </a:solidFill>
              </a:rPr>
              <a:t>(*) AS </a:t>
            </a:r>
            <a:r>
              <a:rPr lang="en-IN" b="1" dirty="0" err="1" smtClean="0">
                <a:solidFill>
                  <a:srgbClr val="FF0000"/>
                </a:solidFill>
              </a:rPr>
              <a:t>extra_runs_count</a:t>
            </a:r>
            <a:r>
              <a:rPr lang="en-IN" b="1" dirty="0" smtClean="0">
                <a:solidFill>
                  <a:srgbClr val="FF0000"/>
                </a:solidFill>
              </a:rPr>
              <a:t> FROM </a:t>
            </a:r>
            <a:r>
              <a:rPr lang="en-IN" b="1" dirty="0" err="1" smtClean="0">
                <a:solidFill>
                  <a:srgbClr val="FF0000"/>
                </a:solidFill>
              </a:rPr>
              <a:t>ipl_ball</a:t>
            </a:r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FF0000"/>
                </a:solidFill>
              </a:rPr>
              <a:t>WHERE </a:t>
            </a:r>
            <a:r>
              <a:rPr lang="en-IN" b="1" dirty="0" err="1" smtClean="0">
                <a:solidFill>
                  <a:srgbClr val="FF0000"/>
                </a:solidFill>
              </a:rPr>
              <a:t>extra_runs</a:t>
            </a:r>
            <a:r>
              <a:rPr lang="en-IN" b="1" dirty="0" smtClean="0">
                <a:solidFill>
                  <a:srgbClr val="FF0000"/>
                </a:solidFill>
              </a:rPr>
              <a:t>!=0 GROUP BY bowler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ORDER BY </a:t>
            </a:r>
            <a:r>
              <a:rPr lang="en-IN" b="1" dirty="0" err="1" smtClean="0">
                <a:solidFill>
                  <a:srgbClr val="FF0000"/>
                </a:solidFill>
              </a:rPr>
              <a:t>extra_runs_count</a:t>
            </a:r>
            <a:r>
              <a:rPr lang="en-IN" b="1" dirty="0" smtClean="0">
                <a:solidFill>
                  <a:srgbClr val="FF0000"/>
                </a:solidFill>
              </a:rPr>
              <a:t> DESC LIMIT 5;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737" y="3982943"/>
            <a:ext cx="1167699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chemeClr val="tx1"/>
                </a:solidFill>
                <a:effectLst/>
                <a:latin typeface="Inter var experimental"/>
              </a:rPr>
              <a:t>Q8. Write a query to create a table named </a:t>
            </a:r>
            <a:r>
              <a:rPr lang="en-US" sz="2400" b="1" i="1" dirty="0" smtClean="0">
                <a:solidFill>
                  <a:schemeClr val="tx1"/>
                </a:solidFill>
                <a:effectLst/>
                <a:latin typeface="Inter var experimental"/>
              </a:rPr>
              <a:t>deliveries_v03 </a:t>
            </a:r>
            <a:r>
              <a:rPr lang="en-US" sz="2400" b="1" i="0" dirty="0" smtClean="0">
                <a:solidFill>
                  <a:schemeClr val="tx1"/>
                </a:solidFill>
                <a:effectLst/>
                <a:latin typeface="Inter var experimental"/>
              </a:rPr>
              <a:t>with all the columns of </a:t>
            </a:r>
            <a:r>
              <a:rPr lang="en-US" sz="2400" b="1" i="1" dirty="0" smtClean="0">
                <a:solidFill>
                  <a:schemeClr val="tx1"/>
                </a:solidFill>
                <a:effectLst/>
                <a:latin typeface="Inter var experimental"/>
              </a:rPr>
              <a:t>deliveries_v02 </a:t>
            </a:r>
            <a:r>
              <a:rPr lang="en-US" sz="2400" b="1" i="0" dirty="0" smtClean="0">
                <a:solidFill>
                  <a:schemeClr val="tx1"/>
                </a:solidFill>
                <a:effectLst/>
                <a:latin typeface="Inter var experimental"/>
              </a:rPr>
              <a:t>table and two additional column (named </a:t>
            </a:r>
            <a:r>
              <a:rPr lang="en-US" sz="2400" b="1" i="1" dirty="0" smtClean="0">
                <a:solidFill>
                  <a:schemeClr val="tx1"/>
                </a:solidFill>
                <a:effectLst/>
                <a:latin typeface="Inter var experimental"/>
              </a:rPr>
              <a:t>venue </a:t>
            </a:r>
            <a:r>
              <a:rPr lang="en-US" sz="2400" b="1" i="0" dirty="0" smtClean="0">
                <a:solidFill>
                  <a:schemeClr val="tx1"/>
                </a:solidFill>
                <a:effectLst/>
                <a:latin typeface="Inter var experimental"/>
              </a:rPr>
              <a:t>and </a:t>
            </a:r>
            <a:r>
              <a:rPr lang="en-US" sz="2400" b="1" i="1" dirty="0" err="1" smtClean="0">
                <a:solidFill>
                  <a:schemeClr val="tx1"/>
                </a:solidFill>
                <a:effectLst/>
                <a:latin typeface="Inter var experimental"/>
              </a:rPr>
              <a:t>match_date</a:t>
            </a:r>
            <a:r>
              <a:rPr lang="en-US" sz="2400" b="1" i="0" dirty="0" smtClean="0">
                <a:solidFill>
                  <a:schemeClr val="tx1"/>
                </a:solidFill>
                <a:effectLst/>
                <a:latin typeface="Inter var experimental"/>
              </a:rPr>
              <a:t>) of </a:t>
            </a:r>
            <a:r>
              <a:rPr lang="en-US" sz="2400" b="1" i="1" dirty="0" smtClean="0">
                <a:solidFill>
                  <a:schemeClr val="tx1"/>
                </a:solidFill>
                <a:effectLst/>
                <a:latin typeface="Inter var experimental"/>
              </a:rPr>
              <a:t>venue </a:t>
            </a:r>
            <a:r>
              <a:rPr lang="en-US" sz="2400" b="1" i="0" dirty="0" smtClean="0">
                <a:solidFill>
                  <a:schemeClr val="tx1"/>
                </a:solidFill>
                <a:effectLst/>
                <a:latin typeface="Inter var experimental"/>
              </a:rPr>
              <a:t>and </a:t>
            </a:r>
            <a:r>
              <a:rPr lang="en-US" sz="2400" b="1" i="1" dirty="0" smtClean="0">
                <a:solidFill>
                  <a:schemeClr val="tx1"/>
                </a:solidFill>
                <a:effectLst/>
                <a:latin typeface="Inter var experimental"/>
              </a:rPr>
              <a:t>date </a:t>
            </a:r>
            <a:r>
              <a:rPr lang="en-US" sz="2400" b="1" i="0" dirty="0" smtClean="0">
                <a:solidFill>
                  <a:schemeClr val="tx1"/>
                </a:solidFill>
                <a:effectLst/>
                <a:latin typeface="Inter var experimental"/>
              </a:rPr>
              <a:t>from table </a:t>
            </a:r>
            <a:r>
              <a:rPr lang="en-US" sz="2400" b="1" i="1" dirty="0" smtClean="0">
                <a:solidFill>
                  <a:schemeClr val="tx1"/>
                </a:solidFill>
                <a:effectLst/>
                <a:latin typeface="Inter var experimental"/>
              </a:rPr>
              <a:t>matches</a:t>
            </a:r>
            <a:endParaRPr lang="en-US" sz="2400" b="1" i="0" dirty="0">
              <a:solidFill>
                <a:schemeClr val="tx1"/>
              </a:solidFill>
              <a:effectLst/>
              <a:latin typeface="Inter var experiment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930272"/>
              </p:ext>
            </p:extLst>
          </p:nvPr>
        </p:nvGraphicFramePr>
        <p:xfrm>
          <a:off x="6267450" y="1031712"/>
          <a:ext cx="2712982" cy="223573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11701"/>
                <a:gridCol w="1301281"/>
              </a:tblGrid>
              <a:tr h="3310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BOWLER</a:t>
                      </a:r>
                      <a:endParaRPr lang="en-IN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EXTRA RUNS</a:t>
                      </a:r>
                      <a:endParaRPr lang="en-IN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5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SL Malinga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293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2580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P Kumar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236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2580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UT Yadav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226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2580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DJ Bravo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210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2580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B Kumar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201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409950" y="5272181"/>
            <a:ext cx="5987612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 smtClean="0"/>
              <a:t>QUERY: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CREATE TABLE deliveries_v03 AS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    SELECT a.*,  </a:t>
            </a:r>
            <a:r>
              <a:rPr lang="en-IN" sz="1600" b="1" dirty="0" err="1" smtClean="0">
                <a:solidFill>
                  <a:srgbClr val="FF0000"/>
                </a:solidFill>
              </a:rPr>
              <a:t>b.venue</a:t>
            </a:r>
            <a:r>
              <a:rPr lang="en-IN" sz="1600" b="1" dirty="0" smtClean="0">
                <a:solidFill>
                  <a:srgbClr val="FF0000"/>
                </a:solidFill>
              </a:rPr>
              <a:t>, SUBSTRING(</a:t>
            </a:r>
            <a:r>
              <a:rPr lang="en-IN" sz="1600" b="1" dirty="0" err="1" smtClean="0">
                <a:solidFill>
                  <a:srgbClr val="FF0000"/>
                </a:solidFill>
              </a:rPr>
              <a:t>b.date</a:t>
            </a:r>
            <a:r>
              <a:rPr lang="en-IN" sz="1600" b="1" dirty="0" smtClean="0">
                <a:solidFill>
                  <a:srgbClr val="FF0000"/>
                </a:solidFill>
              </a:rPr>
              <a:t>, 1) AS date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    FROM  deliveries_v02 a  LEFT JOIN  </a:t>
            </a:r>
            <a:r>
              <a:rPr lang="en-IN" sz="1600" b="1" dirty="0" err="1" smtClean="0">
                <a:solidFill>
                  <a:srgbClr val="FF0000"/>
                </a:solidFill>
              </a:rPr>
              <a:t>ipl_matches</a:t>
            </a:r>
            <a:r>
              <a:rPr lang="en-IN" sz="1600" b="1" dirty="0" smtClean="0">
                <a:solidFill>
                  <a:srgbClr val="FF0000"/>
                </a:solidFill>
              </a:rPr>
              <a:t> b 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ON a.id = b.id;</a:t>
            </a:r>
            <a:endParaRPr lang="en-I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32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975" y="78303"/>
            <a:ext cx="1180147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chemeClr val="tx1"/>
                </a:solidFill>
                <a:effectLst/>
                <a:latin typeface="Inter var experimental"/>
              </a:rPr>
              <a:t>Q9. Write a query to fetch the total runs scored for each venue and order it in the descending order of total runs scored.</a:t>
            </a:r>
            <a:endParaRPr lang="en-US" sz="2400" b="1" i="0" dirty="0">
              <a:solidFill>
                <a:schemeClr val="tx1"/>
              </a:solidFill>
              <a:effectLst/>
              <a:latin typeface="Inter var experiment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75185" y="1313775"/>
            <a:ext cx="313208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 smtClean="0"/>
              <a:t>QUERY: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SELECT </a:t>
            </a:r>
            <a:r>
              <a:rPr lang="en-IN" b="1" dirty="0" err="1" smtClean="0">
                <a:solidFill>
                  <a:srgbClr val="FF0000"/>
                </a:solidFill>
              </a:rPr>
              <a:t>venue,SUM</a:t>
            </a:r>
            <a:r>
              <a:rPr lang="en-IN" b="1" dirty="0" smtClean="0">
                <a:solidFill>
                  <a:srgbClr val="FF0000"/>
                </a:solidFill>
              </a:rPr>
              <a:t>(</a:t>
            </a:r>
            <a:r>
              <a:rPr lang="en-IN" b="1" dirty="0" err="1" smtClean="0">
                <a:solidFill>
                  <a:srgbClr val="FF0000"/>
                </a:solidFill>
              </a:rPr>
              <a:t>total_runs</a:t>
            </a:r>
            <a:r>
              <a:rPr lang="en-IN" b="1" dirty="0" smtClean="0">
                <a:solidFill>
                  <a:srgbClr val="FF0000"/>
                </a:solidFill>
              </a:rPr>
              <a:t>)AS </a:t>
            </a:r>
            <a:r>
              <a:rPr lang="en-IN" b="1" dirty="0" err="1" smtClean="0">
                <a:solidFill>
                  <a:srgbClr val="FF0000"/>
                </a:solidFill>
              </a:rPr>
              <a:t>total_runs</a:t>
            </a:r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FF0000"/>
                </a:solidFill>
              </a:rPr>
              <a:t>FROM deliveries_v03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GROUP BY venue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ORDER BY </a:t>
            </a:r>
            <a:r>
              <a:rPr lang="en-IN" b="1" dirty="0" err="1" smtClean="0">
                <a:solidFill>
                  <a:srgbClr val="FF0000"/>
                </a:solidFill>
              </a:rPr>
              <a:t>total_runs</a:t>
            </a:r>
            <a:r>
              <a:rPr lang="en-IN" b="1" dirty="0" smtClean="0">
                <a:solidFill>
                  <a:srgbClr val="FF0000"/>
                </a:solidFill>
              </a:rPr>
              <a:t> DESC;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005215"/>
              </p:ext>
            </p:extLst>
          </p:nvPr>
        </p:nvGraphicFramePr>
        <p:xfrm>
          <a:off x="7038975" y="1023600"/>
          <a:ext cx="3889813" cy="57791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96824"/>
                <a:gridCol w="692989"/>
              </a:tblGrid>
              <a:tr h="198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VENUE</a:t>
                      </a:r>
                      <a:endParaRPr lang="en-IN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TOTAL RUNS</a:t>
                      </a:r>
                      <a:endParaRPr lang="en-IN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Eden Gardens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23658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Wankhede Stadium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>
                          <a:effectLst/>
                        </a:rPr>
                        <a:t>23390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Feroz Shah Kotla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22947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M Chinnaswamy Stadium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20237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sv-SE" sz="900" b="1" u="none" strike="noStrike">
                          <a:effectLst/>
                        </a:rPr>
                        <a:t>Rajiv Gandhi International Stadium, Uppal</a:t>
                      </a:r>
                      <a:endParaRPr lang="sv-S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19484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MA Chidambaram Stadium, Chepauk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17821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Sawai Mansingh Stadium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14264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sv-SE" sz="900" b="1" u="none" strike="noStrike">
                          <a:effectLst/>
                        </a:rPr>
                        <a:t>Punjab Cricket Association Stadium, Mohali</a:t>
                      </a:r>
                      <a:endParaRPr lang="sv-S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10987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Dubai International Cricket Stadium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10402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Sheikh Zayed Stadium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8830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sv-SE" sz="900" b="1" u="none" strike="noStrike">
                          <a:effectLst/>
                        </a:rPr>
                        <a:t>Punjab Cricket Association IS Bindra Stadium, Mohali</a:t>
                      </a:r>
                      <a:endParaRPr lang="sv-S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7021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Maharashtra Cricket Association Stadium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6780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Sharjah Cricket Stadium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5924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M.Chinnaswamy Stadium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5127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Dr DY Patil Sports Academy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4810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Subrata Roy Sahara Stadium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4755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Kingsmead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4353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Brabourne Stadium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3842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Dr. Y.S. Rajasekhara Reddy ACA-VDCA Cricket Stadium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3746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Sardar Patel Stadium, Motera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3746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SuperSport Park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3653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Saurashtra Cricket Association Stadium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3316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Himachal Pradesh Cricket Association Stadium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2897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Holkar Cricket Stadium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2872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New Wanderers Stadium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2292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Barabati Stadium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2278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JSCA International Stadium Complex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2056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St George's Park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2033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Newlands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1764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sv-SE" sz="900" b="1" u="none" strike="noStrike">
                          <a:effectLst/>
                        </a:rPr>
                        <a:t>Shaheed Veer Narayan Singh International Stadium</a:t>
                      </a:r>
                      <a:endParaRPr lang="sv-S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>
                          <a:effectLst/>
                        </a:rPr>
                        <a:t>1741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Nehru Stadium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>
                          <a:effectLst/>
                        </a:rPr>
                        <a:t>1363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Green Park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>
                          <a:effectLst/>
                        </a:rPr>
                        <a:t>1298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De Beers Diamond Oval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>
                          <a:effectLst/>
                        </a:rPr>
                        <a:t>897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sv-SE" sz="900" b="1" u="none" strike="noStrike">
                          <a:effectLst/>
                        </a:rPr>
                        <a:t>Vidarbha Cricket Association Stadium, Jamtha</a:t>
                      </a:r>
                      <a:endParaRPr lang="sv-S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>
                          <a:effectLst/>
                        </a:rPr>
                        <a:t>882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Buffalo Park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>
                          <a:effectLst/>
                        </a:rPr>
                        <a:t>799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  <a:tr h="15150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OUTsurance Oval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529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77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075" y="192604"/>
            <a:ext cx="1163955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chemeClr val="tx1"/>
                </a:solidFill>
                <a:effectLst/>
                <a:latin typeface="Inter var experimental"/>
              </a:rPr>
              <a:t>Q10.Write a query to fetch the year-wise total runs scored at </a:t>
            </a:r>
            <a:r>
              <a:rPr lang="en-US" sz="2400" b="1" i="1" dirty="0" smtClean="0">
                <a:solidFill>
                  <a:schemeClr val="tx1"/>
                </a:solidFill>
                <a:effectLst/>
                <a:latin typeface="Inter var experimental"/>
              </a:rPr>
              <a:t>Eden Gardens </a:t>
            </a:r>
            <a:r>
              <a:rPr lang="en-US" sz="2400" b="1" i="0" dirty="0" smtClean="0">
                <a:solidFill>
                  <a:schemeClr val="tx1"/>
                </a:solidFill>
                <a:effectLst/>
                <a:latin typeface="Inter var experimental"/>
              </a:rPr>
              <a:t>and order it in the descending order of total runs scored.</a:t>
            </a:r>
            <a:endParaRPr lang="en-US" sz="2400" b="1" i="0" dirty="0">
              <a:solidFill>
                <a:schemeClr val="tx1"/>
              </a:solidFill>
              <a:effectLst/>
              <a:latin typeface="Inter var experiment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43340"/>
              </p:ext>
            </p:extLst>
          </p:nvPr>
        </p:nvGraphicFramePr>
        <p:xfrm>
          <a:off x="6353175" y="1466315"/>
          <a:ext cx="2469930" cy="325628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77788"/>
                <a:gridCol w="1392142"/>
              </a:tblGrid>
              <a:tr h="2703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YEARS</a:t>
                      </a:r>
                      <a:endParaRPr lang="en-IN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TOTAL RUNS</a:t>
                      </a:r>
                      <a:endParaRPr lang="en-IN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039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2018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2885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039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2019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2651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039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2015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2386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039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2013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2304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039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2017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2194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039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2010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2167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039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2016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2073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039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2012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2012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039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2011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1854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039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2008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1843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039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2014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1289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985594" y="1466315"/>
            <a:ext cx="3053256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 smtClean="0"/>
              <a:t>QUERY: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SELECT  SUBSTRING(date,7) AS years ,SUM(</a:t>
            </a:r>
            <a:r>
              <a:rPr lang="en-IN" b="1" dirty="0" err="1" smtClean="0">
                <a:solidFill>
                  <a:srgbClr val="FF0000"/>
                </a:solidFill>
              </a:rPr>
              <a:t>total_runs</a:t>
            </a:r>
            <a:r>
              <a:rPr lang="en-IN" b="1" dirty="0" smtClean="0">
                <a:solidFill>
                  <a:srgbClr val="FF0000"/>
                </a:solidFill>
              </a:rPr>
              <a:t>) AS </a:t>
            </a:r>
            <a:r>
              <a:rPr lang="en-IN" b="1" dirty="0" err="1" smtClean="0">
                <a:solidFill>
                  <a:srgbClr val="FF0000"/>
                </a:solidFill>
              </a:rPr>
              <a:t>total_runs</a:t>
            </a:r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FF0000"/>
                </a:solidFill>
              </a:rPr>
              <a:t>FROM deliveries_v03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WHERE venue IN ('Eden Gardens')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GROUP BY years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ORDER BY </a:t>
            </a:r>
            <a:r>
              <a:rPr lang="en-IN" b="1" dirty="0" err="1" smtClean="0">
                <a:solidFill>
                  <a:srgbClr val="FF0000"/>
                </a:solidFill>
              </a:rPr>
              <a:t>total_runs</a:t>
            </a:r>
            <a:r>
              <a:rPr lang="en-IN" b="1" dirty="0" smtClean="0">
                <a:solidFill>
                  <a:srgbClr val="FF0000"/>
                </a:solidFill>
              </a:rPr>
              <a:t> DESC;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26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257"/>
            <a:ext cx="12192000" cy="715993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List of 10 players having highest strike-rate and have faced more than 500 balls.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7845" y="3338978"/>
            <a:ext cx="4967378" cy="187743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QUERY</a:t>
            </a:r>
          </a:p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AGRESSIVE BATSMANS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</a:p>
          <a:p>
            <a:r>
              <a:rPr lang="en-US" sz="1200" dirty="0" smtClean="0"/>
              <a:t>SELECT batsman,</a:t>
            </a:r>
          </a:p>
          <a:p>
            <a:r>
              <a:rPr lang="en-US" sz="1200" dirty="0" smtClean="0"/>
              <a:t>(SUM(</a:t>
            </a:r>
            <a:r>
              <a:rPr lang="en-US" sz="1200" dirty="0" err="1" smtClean="0"/>
              <a:t>total_runs</a:t>
            </a:r>
            <a:r>
              <a:rPr lang="en-US" sz="1200" dirty="0" smtClean="0"/>
              <a:t>)*1.0/COUNT(ball))*100 as </a:t>
            </a:r>
            <a:r>
              <a:rPr lang="en-US" sz="1200" dirty="0" err="1" smtClean="0"/>
              <a:t>strike_rate</a:t>
            </a:r>
            <a:endParaRPr lang="en-US" sz="1200" dirty="0" smtClean="0"/>
          </a:p>
          <a:p>
            <a:r>
              <a:rPr lang="en-US" sz="1200" dirty="0" smtClean="0"/>
              <a:t>FROM </a:t>
            </a:r>
            <a:r>
              <a:rPr lang="en-US" sz="1200" dirty="0" err="1" smtClean="0"/>
              <a:t>ipl_ball</a:t>
            </a:r>
            <a:endParaRPr lang="en-US" sz="1200" dirty="0" smtClean="0"/>
          </a:p>
          <a:p>
            <a:r>
              <a:rPr lang="en-US" sz="1200" dirty="0" smtClean="0"/>
              <a:t>WHERE  </a:t>
            </a:r>
            <a:r>
              <a:rPr lang="en-US" sz="1200" dirty="0" err="1" smtClean="0"/>
              <a:t>extras_type</a:t>
            </a:r>
            <a:r>
              <a:rPr lang="en-US" sz="1200" dirty="0" smtClean="0"/>
              <a:t> NOT IN ('</a:t>
            </a:r>
            <a:r>
              <a:rPr lang="en-US" sz="1200" dirty="0" err="1" smtClean="0"/>
              <a:t>wides</a:t>
            </a:r>
            <a:r>
              <a:rPr lang="en-US" sz="1200" dirty="0" smtClean="0"/>
              <a:t>')</a:t>
            </a:r>
          </a:p>
          <a:p>
            <a:r>
              <a:rPr lang="en-US" sz="1200" dirty="0" smtClean="0"/>
              <a:t>GROUP BY batsman</a:t>
            </a:r>
          </a:p>
          <a:p>
            <a:r>
              <a:rPr lang="en-US" sz="1200" dirty="0" smtClean="0"/>
              <a:t>HAVING count(ball)&gt;500</a:t>
            </a:r>
          </a:p>
          <a:p>
            <a:r>
              <a:rPr lang="en-US" sz="1200" dirty="0" smtClean="0"/>
              <a:t>ORDER BY </a:t>
            </a:r>
            <a:r>
              <a:rPr lang="en-US" sz="1200" dirty="0" err="1" smtClean="0"/>
              <a:t>strike_rate</a:t>
            </a:r>
            <a:r>
              <a:rPr lang="en-US" sz="1200" dirty="0" smtClean="0"/>
              <a:t> DESC LIMIT 10;</a:t>
            </a:r>
            <a:endParaRPr lang="en-IN" sz="1200" dirty="0"/>
          </a:p>
        </p:txBody>
      </p:sp>
      <p:sp>
        <p:nvSpPr>
          <p:cNvPr id="9" name="Rectangle 8"/>
          <p:cNvSpPr/>
          <p:nvPr/>
        </p:nvSpPr>
        <p:spPr>
          <a:xfrm>
            <a:off x="549407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901646"/>
              </p:ext>
            </p:extLst>
          </p:nvPr>
        </p:nvGraphicFramePr>
        <p:xfrm>
          <a:off x="1416169" y="1069676"/>
          <a:ext cx="5433205" cy="4494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11452"/>
              </p:ext>
            </p:extLst>
          </p:nvPr>
        </p:nvGraphicFramePr>
        <p:xfrm>
          <a:off x="8216397" y="862639"/>
          <a:ext cx="2005905" cy="223228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17013"/>
                <a:gridCol w="888892"/>
              </a:tblGrid>
              <a:tr h="22428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BATSMAN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STRIKE RATE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0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AD Russell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185.6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0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 Narine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169.6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0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HH Pandya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162.7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0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 Sehwag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160.6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0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GJ Maxwell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159.7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0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RR Pant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155.0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0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 Gayle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154.5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0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AB de Villiers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154.4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0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KA Pollard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153.1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0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JC Buttler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152.7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0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7517" y="1286864"/>
            <a:ext cx="4710897" cy="3715473"/>
          </a:xfrm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b="1" dirty="0" smtClean="0">
                <a:solidFill>
                  <a:srgbClr val="FF0000"/>
                </a:solidFill>
              </a:rPr>
              <a:t>QUERY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</a:rPr>
              <a:t>GOOD AVERAGE BATSMAN</a:t>
            </a:r>
          </a:p>
          <a:p>
            <a:pPr marL="0" indent="0">
              <a:buNone/>
            </a:pPr>
            <a:r>
              <a:rPr lang="en-US" sz="1900" dirty="0" smtClean="0"/>
              <a:t>SELECT </a:t>
            </a:r>
            <a:r>
              <a:rPr lang="en-US" sz="1900" dirty="0" err="1" smtClean="0"/>
              <a:t>p.batsman</a:t>
            </a:r>
            <a:r>
              <a:rPr lang="en-US" sz="1900" dirty="0" smtClean="0"/>
              <a:t>,</a:t>
            </a:r>
          </a:p>
          <a:p>
            <a:pPr marL="0" indent="0">
              <a:buNone/>
            </a:pPr>
            <a:r>
              <a:rPr lang="en-US" sz="1900" dirty="0" err="1" smtClean="0"/>
              <a:t>p.total_runs</a:t>
            </a:r>
            <a:r>
              <a:rPr lang="en-US" sz="1900" dirty="0" smtClean="0"/>
              <a:t>,</a:t>
            </a:r>
          </a:p>
          <a:p>
            <a:pPr marL="0" indent="0">
              <a:buNone/>
            </a:pPr>
            <a:r>
              <a:rPr lang="en-US" sz="1900" dirty="0" err="1" smtClean="0"/>
              <a:t>p.total_runs</a:t>
            </a:r>
            <a:r>
              <a:rPr lang="en-US" sz="1900" dirty="0" smtClean="0"/>
              <a:t>/</a:t>
            </a:r>
            <a:r>
              <a:rPr lang="en-US" sz="1900" dirty="0" err="1" smtClean="0"/>
              <a:t>p.wicket</a:t>
            </a:r>
            <a:r>
              <a:rPr lang="en-US" sz="1900" dirty="0" smtClean="0"/>
              <a:t> as </a:t>
            </a:r>
            <a:r>
              <a:rPr lang="en-US" sz="1900" dirty="0" err="1" smtClean="0"/>
              <a:t>Average_batsman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FROM</a:t>
            </a:r>
          </a:p>
          <a:p>
            <a:pPr marL="0" indent="0">
              <a:buNone/>
            </a:pPr>
            <a:r>
              <a:rPr lang="en-US" sz="1900" dirty="0" smtClean="0"/>
              <a:t>(SELECT </a:t>
            </a:r>
            <a:r>
              <a:rPr lang="en-US" sz="1900" dirty="0" err="1" smtClean="0"/>
              <a:t>batsman,SUM</a:t>
            </a:r>
            <a:r>
              <a:rPr lang="en-US" sz="1900" dirty="0" smtClean="0"/>
              <a:t>(</a:t>
            </a:r>
            <a:r>
              <a:rPr lang="en-US" sz="1900" dirty="0" err="1" smtClean="0"/>
              <a:t>total_runs</a:t>
            </a:r>
            <a:r>
              <a:rPr lang="en-US" sz="1900" dirty="0" smtClean="0"/>
              <a:t>) as </a:t>
            </a:r>
            <a:r>
              <a:rPr lang="en-US" sz="1900" dirty="0" err="1" smtClean="0"/>
              <a:t>total_runs,COUNT</a:t>
            </a:r>
            <a:r>
              <a:rPr lang="en-US" sz="1900" dirty="0" smtClean="0"/>
              <a:t>(CASE WHEN </a:t>
            </a:r>
            <a:r>
              <a:rPr lang="en-US" sz="1900" dirty="0" err="1" smtClean="0"/>
              <a:t>is_wicket</a:t>
            </a:r>
            <a:r>
              <a:rPr lang="en-US" sz="1900" dirty="0" smtClean="0"/>
              <a:t>&gt;0 THEN 1 END) AS wicket </a:t>
            </a:r>
          </a:p>
          <a:p>
            <a:pPr marL="0" indent="0">
              <a:buNone/>
            </a:pPr>
            <a:r>
              <a:rPr lang="en-US" sz="1900" dirty="0" smtClean="0"/>
              <a:t>FROM </a:t>
            </a:r>
            <a:r>
              <a:rPr lang="en-US" sz="1900" dirty="0" err="1" smtClean="0"/>
              <a:t>ipl_ball</a:t>
            </a:r>
            <a:r>
              <a:rPr lang="en-US" sz="1900" dirty="0" smtClean="0"/>
              <a:t> </a:t>
            </a:r>
          </a:p>
          <a:p>
            <a:pPr marL="0" indent="0">
              <a:buNone/>
            </a:pPr>
            <a:r>
              <a:rPr lang="en-US" sz="1900" dirty="0" smtClean="0"/>
              <a:t>WHERE  </a:t>
            </a:r>
            <a:r>
              <a:rPr lang="en-US" sz="1900" dirty="0" err="1" smtClean="0"/>
              <a:t>extras_type</a:t>
            </a:r>
            <a:r>
              <a:rPr lang="en-US" sz="1900" dirty="0" smtClean="0"/>
              <a:t> NOT IN ('</a:t>
            </a:r>
            <a:r>
              <a:rPr lang="en-US" sz="1900" dirty="0" err="1" smtClean="0"/>
              <a:t>wides</a:t>
            </a:r>
            <a:r>
              <a:rPr lang="en-US" sz="1900" dirty="0" smtClean="0"/>
              <a:t>') </a:t>
            </a:r>
          </a:p>
          <a:p>
            <a:pPr marL="0" indent="0">
              <a:buNone/>
            </a:pPr>
            <a:r>
              <a:rPr lang="en-US" sz="1900" dirty="0" smtClean="0"/>
              <a:t>GROUP BY batsman ) as p LEFT JOIN  </a:t>
            </a:r>
            <a:r>
              <a:rPr lang="en-US" sz="1900" dirty="0" err="1" smtClean="0"/>
              <a:t>total_matches_played</a:t>
            </a:r>
            <a:r>
              <a:rPr lang="en-US" sz="1900" dirty="0" smtClean="0"/>
              <a:t> as m	 </a:t>
            </a:r>
          </a:p>
          <a:p>
            <a:pPr marL="0" indent="0">
              <a:buNone/>
            </a:pPr>
            <a:r>
              <a:rPr lang="en-US" sz="1900" dirty="0" smtClean="0"/>
              <a:t>ON </a:t>
            </a:r>
            <a:r>
              <a:rPr lang="en-US" sz="1900" dirty="0" err="1" smtClean="0"/>
              <a:t>p.batsman</a:t>
            </a:r>
            <a:r>
              <a:rPr lang="en-US" sz="1900" dirty="0" smtClean="0"/>
              <a:t>=</a:t>
            </a:r>
            <a:r>
              <a:rPr lang="en-US" sz="1900" dirty="0" err="1" smtClean="0"/>
              <a:t>m.player_of_match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WHERE </a:t>
            </a:r>
            <a:r>
              <a:rPr lang="en-US" sz="1900" dirty="0" err="1" smtClean="0"/>
              <a:t>p.wicket</a:t>
            </a:r>
            <a:r>
              <a:rPr lang="en-US" sz="1900" dirty="0" smtClean="0"/>
              <a:t>&gt;0 and </a:t>
            </a:r>
            <a:r>
              <a:rPr lang="en-US" sz="1900" dirty="0" err="1" smtClean="0"/>
              <a:t>m.total_matches</a:t>
            </a:r>
            <a:r>
              <a:rPr lang="en-US" sz="1900" dirty="0" smtClean="0"/>
              <a:t>&gt;2</a:t>
            </a:r>
          </a:p>
          <a:p>
            <a:pPr marL="0" indent="0">
              <a:buNone/>
            </a:pPr>
            <a:r>
              <a:rPr lang="en-US" sz="1900" dirty="0" smtClean="0"/>
              <a:t>ORDER BY </a:t>
            </a:r>
            <a:r>
              <a:rPr lang="en-US" sz="1900" dirty="0" err="1" smtClean="0"/>
              <a:t>Average_batsman</a:t>
            </a:r>
            <a:r>
              <a:rPr lang="en-US" sz="1900" dirty="0" smtClean="0"/>
              <a:t> DESC LIMIT 10;</a:t>
            </a:r>
            <a:endParaRPr lang="en-US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5449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List of 10 batsman having Good Average and have played more than 2 IPL.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72796" y="2037774"/>
            <a:ext cx="3623204" cy="2092881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QUERY</a:t>
            </a:r>
          </a:p>
          <a:p>
            <a:r>
              <a:rPr lang="en-IN" sz="1400" b="1" dirty="0" smtClean="0">
                <a:solidFill>
                  <a:schemeClr val="accent1">
                    <a:lumMod val="75000"/>
                  </a:schemeClr>
                </a:solidFill>
              </a:rPr>
              <a:t>FIRST CREATE TABLE TOTAL MATCHES PLAYED BY PLAYER:</a:t>
            </a:r>
          </a:p>
          <a:p>
            <a:r>
              <a:rPr lang="en-IN" sz="1200" dirty="0" smtClean="0"/>
              <a:t>CREATE TABLE </a:t>
            </a:r>
            <a:r>
              <a:rPr lang="en-IN" sz="1200" dirty="0" err="1" smtClean="0"/>
              <a:t>total_matches_played</a:t>
            </a:r>
            <a:r>
              <a:rPr lang="en-IN" sz="1200" dirty="0" smtClean="0"/>
              <a:t> as</a:t>
            </a:r>
          </a:p>
          <a:p>
            <a:r>
              <a:rPr lang="en-IN" sz="1200" dirty="0" smtClean="0"/>
              <a:t>SELECT </a:t>
            </a:r>
            <a:r>
              <a:rPr lang="en-IN" sz="1200" dirty="0" err="1" smtClean="0"/>
              <a:t>player_of_match</a:t>
            </a:r>
            <a:r>
              <a:rPr lang="en-IN" sz="1200" dirty="0" smtClean="0"/>
              <a:t>,</a:t>
            </a:r>
          </a:p>
          <a:p>
            <a:r>
              <a:rPr lang="en-IN" sz="1200" dirty="0" smtClean="0"/>
              <a:t>COUNT(distinct </a:t>
            </a:r>
            <a:r>
              <a:rPr lang="en-IN" sz="1200" dirty="0" err="1" smtClean="0"/>
              <a:t>year_c</a:t>
            </a:r>
            <a:r>
              <a:rPr lang="en-IN" sz="1200" dirty="0" smtClean="0"/>
              <a:t>) AS </a:t>
            </a:r>
            <a:r>
              <a:rPr lang="en-IN" sz="1200" dirty="0" err="1" smtClean="0"/>
              <a:t>total_matches</a:t>
            </a:r>
            <a:endParaRPr lang="en-IN" sz="1200" dirty="0" smtClean="0"/>
          </a:p>
          <a:p>
            <a:r>
              <a:rPr lang="en-IN" sz="1200" dirty="0" smtClean="0"/>
              <a:t>FROM ( SELECT </a:t>
            </a:r>
            <a:r>
              <a:rPr lang="en-IN" sz="1200" dirty="0" err="1" smtClean="0"/>
              <a:t>player_of_match</a:t>
            </a:r>
            <a:r>
              <a:rPr lang="en-IN" sz="1200" dirty="0" smtClean="0"/>
              <a:t>, SUBSTRING(date, 7) AS </a:t>
            </a:r>
            <a:r>
              <a:rPr lang="en-IN" sz="1200" dirty="0" err="1" smtClean="0"/>
              <a:t>year_c</a:t>
            </a:r>
            <a:r>
              <a:rPr lang="en-IN" sz="1200" dirty="0" smtClean="0"/>
              <a:t> FROM </a:t>
            </a:r>
            <a:r>
              <a:rPr lang="en-IN" sz="1200" dirty="0" err="1" smtClean="0"/>
              <a:t>ipl_matches</a:t>
            </a:r>
            <a:r>
              <a:rPr lang="en-IN" sz="1200" dirty="0" smtClean="0"/>
              <a:t>) AS years</a:t>
            </a:r>
          </a:p>
          <a:p>
            <a:r>
              <a:rPr lang="en-IN" sz="1200" dirty="0" smtClean="0"/>
              <a:t>GROUP BY </a:t>
            </a:r>
            <a:r>
              <a:rPr lang="en-IN" sz="1200" dirty="0" err="1" smtClean="0"/>
              <a:t>player_of_match</a:t>
            </a:r>
            <a:r>
              <a:rPr lang="en-IN" sz="1200" dirty="0" smtClean="0"/>
              <a:t>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5504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539861"/>
              </p:ext>
            </p:extLst>
          </p:nvPr>
        </p:nvGraphicFramePr>
        <p:xfrm>
          <a:off x="1604514" y="493233"/>
          <a:ext cx="6254150" cy="550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3435"/>
              </p:ext>
            </p:extLst>
          </p:nvPr>
        </p:nvGraphicFramePr>
        <p:xfrm>
          <a:off x="8605011" y="1606042"/>
          <a:ext cx="2730098" cy="289527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11849"/>
                <a:gridCol w="715992"/>
                <a:gridCol w="802257"/>
              </a:tblGrid>
              <a:tr h="3356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BATSMAN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TOTAL RUNS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AVERAGE 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87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ML Hayden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1154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900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AB de Villiers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4930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87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KL Rahul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2693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87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DA Warner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5371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87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CH Gayle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4912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87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JP </a:t>
                      </a:r>
                      <a:r>
                        <a:rPr lang="en-IN" sz="1400" u="none" strike="noStrike" dirty="0" err="1">
                          <a:effectLst/>
                        </a:rPr>
                        <a:t>Duminy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2074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900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KS Williamson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1651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900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LMP Simmons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1100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87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SE Marsh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2548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900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MEK Hussey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98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86624" y="1421154"/>
            <a:ext cx="3703898" cy="3631763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+mj-lt"/>
              </a:rPr>
              <a:t>QUERY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Hard hitters</a:t>
            </a:r>
          </a:p>
          <a:p>
            <a:r>
              <a:rPr lang="en-IN" sz="1200" dirty="0" smtClean="0">
                <a:latin typeface="+mj-lt"/>
              </a:rPr>
              <a:t>SELECT </a:t>
            </a:r>
            <a:r>
              <a:rPr lang="en-IN" sz="1200" dirty="0" err="1" smtClean="0">
                <a:latin typeface="+mj-lt"/>
              </a:rPr>
              <a:t>p.batsman</a:t>
            </a:r>
            <a:r>
              <a:rPr lang="en-IN" sz="1200" dirty="0" smtClean="0">
                <a:latin typeface="+mj-lt"/>
              </a:rPr>
              <a:t>,</a:t>
            </a:r>
          </a:p>
          <a:p>
            <a:r>
              <a:rPr lang="en-IN" sz="1200" dirty="0" err="1" smtClean="0">
                <a:latin typeface="+mj-lt"/>
              </a:rPr>
              <a:t>p.hard_hitters</a:t>
            </a:r>
            <a:r>
              <a:rPr lang="en-IN" sz="1200" dirty="0" smtClean="0">
                <a:latin typeface="+mj-lt"/>
              </a:rPr>
              <a:t>,</a:t>
            </a:r>
          </a:p>
          <a:p>
            <a:r>
              <a:rPr lang="en-IN" sz="1200" dirty="0" err="1" smtClean="0">
                <a:latin typeface="+mj-lt"/>
              </a:rPr>
              <a:t>m.total_matches</a:t>
            </a:r>
            <a:endParaRPr lang="en-IN" sz="1200" dirty="0" smtClean="0">
              <a:latin typeface="+mj-lt"/>
            </a:endParaRPr>
          </a:p>
          <a:p>
            <a:r>
              <a:rPr lang="en-IN" sz="1200" dirty="0" smtClean="0">
                <a:latin typeface="+mj-lt"/>
              </a:rPr>
              <a:t>FROM </a:t>
            </a:r>
          </a:p>
          <a:p>
            <a:r>
              <a:rPr lang="en-IN" sz="1200" dirty="0" smtClean="0">
                <a:latin typeface="+mj-lt"/>
              </a:rPr>
              <a:t>(SELECT batsman,</a:t>
            </a:r>
          </a:p>
          <a:p>
            <a:r>
              <a:rPr lang="en-IN" sz="1200" dirty="0" smtClean="0">
                <a:latin typeface="+mj-lt"/>
              </a:rPr>
              <a:t>ROUND(COUNT(CASE WHEN </a:t>
            </a:r>
            <a:r>
              <a:rPr lang="en-IN" sz="1200" dirty="0" err="1" smtClean="0">
                <a:latin typeface="+mj-lt"/>
              </a:rPr>
              <a:t>Batsman_runs</a:t>
            </a:r>
            <a:r>
              <a:rPr lang="en-IN" sz="1200" dirty="0" smtClean="0">
                <a:latin typeface="+mj-lt"/>
              </a:rPr>
              <a:t> IN (4,6) </a:t>
            </a:r>
          </a:p>
          <a:p>
            <a:r>
              <a:rPr lang="en-IN" sz="1200" dirty="0" smtClean="0">
                <a:latin typeface="+mj-lt"/>
              </a:rPr>
              <a:t>THEN </a:t>
            </a:r>
            <a:r>
              <a:rPr lang="en-IN" sz="1200" dirty="0" err="1" smtClean="0">
                <a:latin typeface="+mj-lt"/>
              </a:rPr>
              <a:t>Batsman_runs</a:t>
            </a:r>
            <a:r>
              <a:rPr lang="en-IN" sz="1200" dirty="0" smtClean="0">
                <a:latin typeface="+mj-lt"/>
              </a:rPr>
              <a:t> END)*1.0/COUNT(ball)*100,2) AS </a:t>
            </a:r>
            <a:r>
              <a:rPr lang="en-IN" sz="1200" dirty="0" err="1" smtClean="0">
                <a:latin typeface="+mj-lt"/>
              </a:rPr>
              <a:t>hard_hitters</a:t>
            </a:r>
            <a:endParaRPr lang="en-IN" sz="1200" dirty="0" smtClean="0">
              <a:latin typeface="+mj-lt"/>
            </a:endParaRPr>
          </a:p>
          <a:p>
            <a:r>
              <a:rPr lang="en-IN" sz="1200" dirty="0" smtClean="0">
                <a:latin typeface="+mj-lt"/>
              </a:rPr>
              <a:t>FROM </a:t>
            </a:r>
            <a:r>
              <a:rPr lang="en-IN" sz="1200" dirty="0" err="1" smtClean="0">
                <a:latin typeface="+mj-lt"/>
              </a:rPr>
              <a:t>ipl_ball</a:t>
            </a:r>
            <a:endParaRPr lang="en-IN" sz="1200" dirty="0" smtClean="0">
              <a:latin typeface="+mj-lt"/>
            </a:endParaRPr>
          </a:p>
          <a:p>
            <a:r>
              <a:rPr lang="en-IN" sz="1200" dirty="0" smtClean="0">
                <a:latin typeface="+mj-lt"/>
              </a:rPr>
              <a:t>GROUP BY batsman</a:t>
            </a:r>
          </a:p>
          <a:p>
            <a:r>
              <a:rPr lang="en-IN" sz="1200" dirty="0" smtClean="0">
                <a:latin typeface="+mj-lt"/>
              </a:rPr>
              <a:t>ORDER BY </a:t>
            </a:r>
            <a:r>
              <a:rPr lang="en-IN" sz="1200" dirty="0" err="1" smtClean="0">
                <a:latin typeface="+mj-lt"/>
              </a:rPr>
              <a:t>hard_hitters</a:t>
            </a:r>
            <a:r>
              <a:rPr lang="en-IN" sz="1200" dirty="0" smtClean="0">
                <a:latin typeface="+mj-lt"/>
              </a:rPr>
              <a:t> DESC) AS p </a:t>
            </a:r>
          </a:p>
          <a:p>
            <a:r>
              <a:rPr lang="en-IN" sz="1200" dirty="0" smtClean="0">
                <a:latin typeface="+mj-lt"/>
              </a:rPr>
              <a:t>LEFT JOIN </a:t>
            </a:r>
            <a:r>
              <a:rPr lang="en-IN" sz="1200" dirty="0" err="1" smtClean="0">
                <a:latin typeface="+mj-lt"/>
              </a:rPr>
              <a:t>total_matches_played</a:t>
            </a:r>
            <a:r>
              <a:rPr lang="en-IN" sz="1200" dirty="0" smtClean="0">
                <a:latin typeface="+mj-lt"/>
              </a:rPr>
              <a:t> AS m</a:t>
            </a:r>
          </a:p>
          <a:p>
            <a:r>
              <a:rPr lang="en-IN" sz="1200" dirty="0" smtClean="0">
                <a:latin typeface="+mj-lt"/>
              </a:rPr>
              <a:t>ON </a:t>
            </a:r>
            <a:r>
              <a:rPr lang="en-IN" sz="1200" dirty="0" err="1" smtClean="0">
                <a:latin typeface="+mj-lt"/>
              </a:rPr>
              <a:t>p.batsman</a:t>
            </a:r>
            <a:r>
              <a:rPr lang="en-IN" sz="1200" dirty="0" smtClean="0">
                <a:latin typeface="+mj-lt"/>
              </a:rPr>
              <a:t>=</a:t>
            </a:r>
            <a:r>
              <a:rPr lang="en-IN" sz="1200" dirty="0" err="1" smtClean="0">
                <a:latin typeface="+mj-lt"/>
              </a:rPr>
              <a:t>m.player_of_match</a:t>
            </a:r>
            <a:endParaRPr lang="en-IN" sz="1200" dirty="0" smtClean="0">
              <a:latin typeface="+mj-lt"/>
            </a:endParaRPr>
          </a:p>
          <a:p>
            <a:r>
              <a:rPr lang="en-IN" sz="1200" dirty="0" smtClean="0">
                <a:latin typeface="+mj-lt"/>
              </a:rPr>
              <a:t>WHERE </a:t>
            </a:r>
            <a:r>
              <a:rPr lang="en-IN" sz="1200" dirty="0" err="1" smtClean="0">
                <a:latin typeface="+mj-lt"/>
              </a:rPr>
              <a:t>m.total_matches</a:t>
            </a:r>
            <a:r>
              <a:rPr lang="en-IN" sz="1200" dirty="0" smtClean="0">
                <a:latin typeface="+mj-lt"/>
              </a:rPr>
              <a:t>&gt;2</a:t>
            </a:r>
          </a:p>
          <a:p>
            <a:r>
              <a:rPr lang="en-IN" sz="1200" dirty="0" smtClean="0">
                <a:latin typeface="+mj-lt"/>
              </a:rPr>
              <a:t>ORDER BY </a:t>
            </a:r>
            <a:r>
              <a:rPr lang="en-IN" sz="1200" dirty="0" err="1" smtClean="0">
                <a:latin typeface="+mj-lt"/>
              </a:rPr>
              <a:t>P.hard_hitters</a:t>
            </a:r>
            <a:r>
              <a:rPr lang="en-IN" sz="1200" dirty="0" smtClean="0">
                <a:latin typeface="+mj-lt"/>
              </a:rPr>
              <a:t> DESC LIMIT 10 </a:t>
            </a:r>
            <a:r>
              <a:rPr lang="en-IN" sz="1400" dirty="0" smtClean="0">
                <a:latin typeface="+mj-lt"/>
              </a:rPr>
              <a:t>;</a:t>
            </a:r>
            <a:endParaRPr lang="en-IN" sz="14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5489"/>
            <a:ext cx="12191999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List of 10 Hard hitters Players who played more than 2 IPL.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8121" y="2313999"/>
            <a:ext cx="3623204" cy="2092881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QUERY</a:t>
            </a:r>
          </a:p>
          <a:p>
            <a:r>
              <a:rPr lang="en-IN" sz="1400" b="1" dirty="0" smtClean="0">
                <a:solidFill>
                  <a:schemeClr val="accent1">
                    <a:lumMod val="75000"/>
                  </a:schemeClr>
                </a:solidFill>
              </a:rPr>
              <a:t>FIRST CREATE TABLE TOTAL MATCHES PLAYED BY PLAYER:</a:t>
            </a:r>
          </a:p>
          <a:p>
            <a:r>
              <a:rPr lang="en-IN" sz="1200" dirty="0" smtClean="0"/>
              <a:t>CREATE TABLE </a:t>
            </a:r>
            <a:r>
              <a:rPr lang="en-IN" sz="1200" dirty="0" err="1" smtClean="0"/>
              <a:t>total_matches_played</a:t>
            </a:r>
            <a:r>
              <a:rPr lang="en-IN" sz="1200" dirty="0" smtClean="0"/>
              <a:t> as</a:t>
            </a:r>
          </a:p>
          <a:p>
            <a:r>
              <a:rPr lang="en-IN" sz="1200" dirty="0" smtClean="0"/>
              <a:t>SELECT </a:t>
            </a:r>
            <a:r>
              <a:rPr lang="en-IN" sz="1200" dirty="0" err="1" smtClean="0"/>
              <a:t>player_of_match</a:t>
            </a:r>
            <a:r>
              <a:rPr lang="en-IN" sz="1200" dirty="0" smtClean="0"/>
              <a:t>,</a:t>
            </a:r>
          </a:p>
          <a:p>
            <a:r>
              <a:rPr lang="en-IN" sz="1200" dirty="0" smtClean="0"/>
              <a:t>COUNT(distinct </a:t>
            </a:r>
            <a:r>
              <a:rPr lang="en-IN" sz="1200" dirty="0" err="1" smtClean="0"/>
              <a:t>year_c</a:t>
            </a:r>
            <a:r>
              <a:rPr lang="en-IN" sz="1200" dirty="0" smtClean="0"/>
              <a:t>) AS </a:t>
            </a:r>
            <a:r>
              <a:rPr lang="en-IN" sz="1200" dirty="0" err="1" smtClean="0"/>
              <a:t>total_matches</a:t>
            </a:r>
            <a:endParaRPr lang="en-IN" sz="1200" dirty="0" smtClean="0"/>
          </a:p>
          <a:p>
            <a:r>
              <a:rPr lang="en-IN" sz="1200" dirty="0" smtClean="0"/>
              <a:t>FROM ( SELECT </a:t>
            </a:r>
            <a:r>
              <a:rPr lang="en-IN" sz="1200" dirty="0" err="1" smtClean="0"/>
              <a:t>player_of_match</a:t>
            </a:r>
            <a:r>
              <a:rPr lang="en-IN" sz="1200" dirty="0" smtClean="0"/>
              <a:t>, SUBSTRING(date, 7) AS </a:t>
            </a:r>
            <a:r>
              <a:rPr lang="en-IN" sz="1200" dirty="0" err="1" smtClean="0"/>
              <a:t>year_c</a:t>
            </a:r>
            <a:r>
              <a:rPr lang="en-IN" sz="1200" dirty="0" smtClean="0"/>
              <a:t> FROM </a:t>
            </a:r>
            <a:r>
              <a:rPr lang="en-IN" sz="1200" dirty="0" err="1" smtClean="0"/>
              <a:t>ipl_matches</a:t>
            </a:r>
            <a:r>
              <a:rPr lang="en-IN" sz="1200" dirty="0" smtClean="0"/>
              <a:t>) AS years</a:t>
            </a:r>
          </a:p>
          <a:p>
            <a:r>
              <a:rPr lang="en-IN" sz="1200" dirty="0" smtClean="0"/>
              <a:t>GROUP BY </a:t>
            </a:r>
            <a:r>
              <a:rPr lang="en-IN" sz="1200" dirty="0" err="1" smtClean="0"/>
              <a:t>player_of_match</a:t>
            </a:r>
            <a:r>
              <a:rPr lang="en-IN" sz="1200" dirty="0" smtClean="0"/>
              <a:t>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5018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835215"/>
              </p:ext>
            </p:extLst>
          </p:nvPr>
        </p:nvGraphicFramePr>
        <p:xfrm>
          <a:off x="2609850" y="626238"/>
          <a:ext cx="5353050" cy="5374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392101"/>
              </p:ext>
            </p:extLst>
          </p:nvPr>
        </p:nvGraphicFramePr>
        <p:xfrm>
          <a:off x="8467725" y="1933575"/>
          <a:ext cx="2920196" cy="22021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02496"/>
                <a:gridCol w="1030147"/>
                <a:gridCol w="887553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BATSMAN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HARD HITTERS %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TOTAL MATCHES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 Narine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27.05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AD Russell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26.53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 Sehwag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 Gayle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21.93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 Gilchrist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21.29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JC Buttler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20.61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 Lynn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20.36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RR Pant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20.27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 Smith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20.08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HH Pandya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19.96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7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90307"/>
            <a:ext cx="1219199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List Of 10 Good Economy bowler, who’ve bowled more than 500.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7648575" y="3640428"/>
            <a:ext cx="4333875" cy="255454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QUERY: </a:t>
            </a:r>
          </a:p>
          <a:p>
            <a:r>
              <a:rPr lang="en-IN" sz="1400" b="1" dirty="0" smtClean="0">
                <a:solidFill>
                  <a:schemeClr val="accent1">
                    <a:lumMod val="75000"/>
                  </a:schemeClr>
                </a:solidFill>
              </a:rPr>
              <a:t>BOWLERS WITH GOOD ECONOMY</a:t>
            </a:r>
          </a:p>
          <a:p>
            <a:r>
              <a:rPr lang="en-IN" sz="1200" dirty="0" smtClean="0"/>
              <a:t>SELECT bowler,</a:t>
            </a:r>
          </a:p>
          <a:p>
            <a:r>
              <a:rPr lang="en-IN" sz="1200" dirty="0" smtClean="0"/>
              <a:t>ROUND(</a:t>
            </a:r>
            <a:r>
              <a:rPr lang="en-IN" sz="1200" dirty="0" err="1" smtClean="0"/>
              <a:t>total_runs</a:t>
            </a:r>
            <a:r>
              <a:rPr lang="en-IN" sz="1200" dirty="0" smtClean="0"/>
              <a:t>*1.0/overs,2)as economy	   </a:t>
            </a:r>
          </a:p>
          <a:p>
            <a:r>
              <a:rPr lang="en-IN" sz="1200" dirty="0" smtClean="0"/>
              <a:t>FROM (SELECT bowler,</a:t>
            </a:r>
          </a:p>
          <a:p>
            <a:r>
              <a:rPr lang="en-IN" sz="1200" dirty="0" smtClean="0"/>
              <a:t>SUM(</a:t>
            </a:r>
            <a:r>
              <a:rPr lang="en-IN" sz="1200" dirty="0" err="1" smtClean="0"/>
              <a:t>total_runs</a:t>
            </a:r>
            <a:r>
              <a:rPr lang="en-IN" sz="1200" dirty="0" smtClean="0"/>
              <a:t>) as </a:t>
            </a:r>
            <a:r>
              <a:rPr lang="en-IN" sz="1200" dirty="0" err="1" smtClean="0"/>
              <a:t>total_runs</a:t>
            </a:r>
            <a:r>
              <a:rPr lang="en-IN" sz="1200" dirty="0" smtClean="0"/>
              <a:t>,</a:t>
            </a:r>
          </a:p>
          <a:p>
            <a:r>
              <a:rPr lang="en-IN" sz="1200" dirty="0" smtClean="0"/>
              <a:t>SUM(CASE WHEN ball=6 THEN ball END) as balls,</a:t>
            </a:r>
          </a:p>
          <a:p>
            <a:r>
              <a:rPr lang="en-IN" sz="1200" dirty="0" smtClean="0"/>
              <a:t>COUNT(CASE WHEN ball=6 THEN ball END) as overs</a:t>
            </a:r>
          </a:p>
          <a:p>
            <a:r>
              <a:rPr lang="en-IN" sz="1200" dirty="0" smtClean="0"/>
              <a:t>FROM </a:t>
            </a:r>
            <a:r>
              <a:rPr lang="en-IN" sz="1200" dirty="0" err="1" smtClean="0"/>
              <a:t>ipl_ball</a:t>
            </a:r>
            <a:endParaRPr lang="en-IN" sz="1200" dirty="0" smtClean="0"/>
          </a:p>
          <a:p>
            <a:r>
              <a:rPr lang="en-IN" sz="1200" dirty="0" smtClean="0"/>
              <a:t>GROUP BY bowler</a:t>
            </a:r>
          </a:p>
          <a:p>
            <a:r>
              <a:rPr lang="en-IN" sz="1200" dirty="0" smtClean="0"/>
              <a:t>HAVING SUM(CASE WHEN ball=6 THEN ball END)&gt;500) AS </a:t>
            </a:r>
            <a:r>
              <a:rPr lang="en-IN" sz="1200" dirty="0" err="1" smtClean="0"/>
              <a:t>economy_bowler</a:t>
            </a:r>
            <a:endParaRPr lang="en-IN" sz="1200" dirty="0" smtClean="0"/>
          </a:p>
          <a:p>
            <a:r>
              <a:rPr lang="en-IN" sz="1200" dirty="0" smtClean="0"/>
              <a:t>ORDER BY economy ASC LIMIT 10;</a:t>
            </a:r>
            <a:endParaRPr lang="en-IN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78734"/>
              </p:ext>
            </p:extLst>
          </p:nvPr>
        </p:nvGraphicFramePr>
        <p:xfrm>
          <a:off x="7810500" y="1000125"/>
          <a:ext cx="2371725" cy="244794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85900"/>
                <a:gridCol w="885825"/>
              </a:tblGrid>
              <a:tr h="87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BOWLER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ECONOMY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29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Rashid Khan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 Kumble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621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 Narine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 </a:t>
                      </a:r>
                      <a:r>
                        <a:rPr lang="en-IN" sz="1100" u="none" strike="noStrike" dirty="0" err="1">
                          <a:effectLst/>
                        </a:rPr>
                        <a:t>Muralitharan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29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Washington Sundar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DL Vettori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 Ashwin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 Botha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DW Steyn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 Sharma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7.14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117326"/>
              </p:ext>
            </p:extLst>
          </p:nvPr>
        </p:nvGraphicFramePr>
        <p:xfrm>
          <a:off x="1647825" y="999883"/>
          <a:ext cx="5837017" cy="5191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816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542"/>
            <a:ext cx="1219199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Top 10 Bowler with good strike-rate and have bowled more than 500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7553324" y="3976854"/>
            <a:ext cx="4527269" cy="2246769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QUERY:</a:t>
            </a:r>
          </a:p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Good Strike-rate Bowler</a:t>
            </a:r>
          </a:p>
          <a:p>
            <a:r>
              <a:rPr lang="en-US" sz="1200" dirty="0" smtClean="0"/>
              <a:t>SELECT </a:t>
            </a:r>
            <a:r>
              <a:rPr lang="en-US" sz="1200" dirty="0" err="1" smtClean="0"/>
              <a:t>bowler,ROUND</a:t>
            </a:r>
            <a:r>
              <a:rPr lang="en-US" sz="1200" dirty="0" smtClean="0"/>
              <a:t>(balls*1.0/wicket,2)as </a:t>
            </a:r>
            <a:r>
              <a:rPr lang="en-US" sz="1200" dirty="0" err="1" smtClean="0"/>
              <a:t>strike_rate</a:t>
            </a:r>
            <a:r>
              <a:rPr lang="en-US" sz="1200" dirty="0" smtClean="0"/>
              <a:t>	   </a:t>
            </a:r>
          </a:p>
          <a:p>
            <a:r>
              <a:rPr lang="en-US" sz="1200" dirty="0" smtClean="0"/>
              <a:t>FROM (SELECT bowler,</a:t>
            </a:r>
          </a:p>
          <a:p>
            <a:r>
              <a:rPr lang="en-US" sz="1200" dirty="0" smtClean="0"/>
              <a:t>COUNT(ball) as balls,</a:t>
            </a:r>
          </a:p>
          <a:p>
            <a:r>
              <a:rPr lang="en-US" sz="1200" dirty="0" smtClean="0"/>
              <a:t>COUNT(CASE WHEN </a:t>
            </a:r>
            <a:r>
              <a:rPr lang="en-US" sz="1200" dirty="0" err="1" smtClean="0"/>
              <a:t>is_wicket</a:t>
            </a:r>
            <a:r>
              <a:rPr lang="en-US" sz="1200" dirty="0" smtClean="0"/>
              <a:t>=1  AND </a:t>
            </a:r>
            <a:r>
              <a:rPr lang="en-US" sz="1200" dirty="0" err="1" smtClean="0"/>
              <a:t>dismissal_kind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NOT IN('retired </a:t>
            </a:r>
            <a:r>
              <a:rPr lang="en-US" sz="1200" dirty="0" err="1" smtClean="0"/>
              <a:t>hurt','obstructing</a:t>
            </a:r>
            <a:r>
              <a:rPr lang="en-US" sz="1200" dirty="0" smtClean="0"/>
              <a:t> the field') THEN 1 END )</a:t>
            </a:r>
          </a:p>
          <a:p>
            <a:r>
              <a:rPr lang="en-US" sz="1200" dirty="0" smtClean="0"/>
              <a:t>AS wicket FROM </a:t>
            </a:r>
            <a:r>
              <a:rPr lang="en-US" sz="1200" dirty="0" err="1" smtClean="0"/>
              <a:t>ipl_ball</a:t>
            </a:r>
            <a:endParaRPr lang="en-US" sz="1200" dirty="0" smtClean="0"/>
          </a:p>
          <a:p>
            <a:r>
              <a:rPr lang="en-US" sz="1200" dirty="0" smtClean="0"/>
              <a:t>GROUP BY bowler HAVING COUNT(ball)&gt;500) AS </a:t>
            </a:r>
            <a:r>
              <a:rPr lang="en-US" sz="1200" dirty="0" err="1" smtClean="0"/>
              <a:t>bowler_SR</a:t>
            </a:r>
            <a:endParaRPr lang="en-US" sz="1200" dirty="0" smtClean="0"/>
          </a:p>
          <a:p>
            <a:r>
              <a:rPr lang="en-US" sz="1200" dirty="0" smtClean="0"/>
              <a:t>ORDER BY </a:t>
            </a:r>
            <a:r>
              <a:rPr lang="en-US" sz="1200" dirty="0" err="1" smtClean="0"/>
              <a:t>strike_rate</a:t>
            </a:r>
            <a:r>
              <a:rPr lang="en-US" sz="1200" dirty="0" smtClean="0"/>
              <a:t> ASC LIMIT 10;</a:t>
            </a:r>
            <a:endParaRPr lang="en-IN" sz="12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245036"/>
              </p:ext>
            </p:extLst>
          </p:nvPr>
        </p:nvGraphicFramePr>
        <p:xfrm>
          <a:off x="1774182" y="1209676"/>
          <a:ext cx="5617218" cy="4905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510575"/>
              </p:ext>
            </p:extLst>
          </p:nvPr>
        </p:nvGraphicFramePr>
        <p:xfrm>
          <a:off x="8115300" y="1415353"/>
          <a:ext cx="2519865" cy="20193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06383"/>
                <a:gridCol w="913482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BOWLER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STRIKE RATE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 Rabada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12.73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 Bollinger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14.29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AJ Tye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14.33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 Starc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15.69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SL Malinga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15.82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Imran Tahir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15.83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DJ Bravo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16.26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 Nehra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16.31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 Aravind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16.42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KK Cooper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16.67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4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48575" y="3201148"/>
            <a:ext cx="4425628" cy="3570208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QUERY:</a:t>
            </a:r>
          </a:p>
          <a:p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</a:rPr>
              <a:t>All Rounder</a:t>
            </a:r>
          </a:p>
          <a:p>
            <a:r>
              <a:rPr lang="en-IN" sz="1200" dirty="0" smtClean="0"/>
              <a:t>SELECT </a:t>
            </a:r>
            <a:r>
              <a:rPr lang="en-IN" sz="1200" dirty="0" err="1" smtClean="0"/>
              <a:t>a.batsman</a:t>
            </a:r>
            <a:r>
              <a:rPr lang="en-IN" sz="1200" dirty="0" smtClean="0"/>
              <a:t> AS </a:t>
            </a:r>
            <a:r>
              <a:rPr lang="en-IN" sz="1200" dirty="0" err="1" smtClean="0"/>
              <a:t>All_rounder</a:t>
            </a:r>
            <a:r>
              <a:rPr lang="en-IN" sz="1200" dirty="0" smtClean="0"/>
              <a:t>,</a:t>
            </a:r>
          </a:p>
          <a:p>
            <a:r>
              <a:rPr lang="en-IN" sz="1200" dirty="0" err="1" smtClean="0"/>
              <a:t>a.bat_sr,b.bowling_sr</a:t>
            </a:r>
            <a:r>
              <a:rPr lang="en-IN" sz="1200" dirty="0" smtClean="0"/>
              <a:t>,(</a:t>
            </a:r>
            <a:r>
              <a:rPr lang="en-IN" sz="1200" dirty="0" err="1" smtClean="0"/>
              <a:t>a.bat_sr</a:t>
            </a:r>
            <a:r>
              <a:rPr lang="en-IN" sz="1200" dirty="0" smtClean="0"/>
              <a:t> *1.0-b.bowling_sr) as </a:t>
            </a:r>
            <a:r>
              <a:rPr lang="en-IN" sz="1200" dirty="0" err="1" smtClean="0"/>
              <a:t>total_sr</a:t>
            </a:r>
            <a:endParaRPr lang="en-IN" sz="1200" dirty="0" smtClean="0"/>
          </a:p>
          <a:p>
            <a:r>
              <a:rPr lang="en-IN" sz="1200" dirty="0" smtClean="0"/>
              <a:t>FROM (SELECT batsman,</a:t>
            </a:r>
          </a:p>
          <a:p>
            <a:r>
              <a:rPr lang="en-IN" sz="1200" dirty="0" smtClean="0"/>
              <a:t>ROUND(SUM(</a:t>
            </a:r>
            <a:r>
              <a:rPr lang="en-IN" sz="1200" dirty="0" err="1" smtClean="0"/>
              <a:t>total_runs</a:t>
            </a:r>
            <a:r>
              <a:rPr lang="en-IN" sz="1200" dirty="0" smtClean="0"/>
              <a:t>)*1.0/COUNT(ball)*100,2) AS </a:t>
            </a:r>
            <a:r>
              <a:rPr lang="en-IN" sz="1200" dirty="0" err="1" smtClean="0"/>
              <a:t>bat_sr</a:t>
            </a:r>
            <a:endParaRPr lang="en-IN" sz="1200" dirty="0" smtClean="0"/>
          </a:p>
          <a:p>
            <a:r>
              <a:rPr lang="en-IN" sz="1200" dirty="0" smtClean="0"/>
              <a:t>FROM </a:t>
            </a:r>
            <a:r>
              <a:rPr lang="en-IN" sz="1200" dirty="0" err="1" smtClean="0"/>
              <a:t>ipl_ball</a:t>
            </a:r>
            <a:r>
              <a:rPr lang="en-IN" sz="1200" dirty="0" smtClean="0"/>
              <a:t> WHERE </a:t>
            </a:r>
            <a:r>
              <a:rPr lang="en-IN" sz="1200" dirty="0" err="1" smtClean="0"/>
              <a:t>extras_type</a:t>
            </a:r>
            <a:r>
              <a:rPr lang="en-IN" sz="1200" dirty="0" smtClean="0"/>
              <a:t> NOT IN ('</a:t>
            </a:r>
            <a:r>
              <a:rPr lang="en-IN" sz="1200" dirty="0" err="1" smtClean="0"/>
              <a:t>wides</a:t>
            </a:r>
            <a:r>
              <a:rPr lang="en-IN" sz="1200" dirty="0" smtClean="0"/>
              <a:t>')</a:t>
            </a:r>
          </a:p>
          <a:p>
            <a:r>
              <a:rPr lang="en-IN" sz="1200" dirty="0" smtClean="0"/>
              <a:t>GROUP BY batsman HAVING COUNT(ball)&gt;500) AS a</a:t>
            </a:r>
          </a:p>
          <a:p>
            <a:r>
              <a:rPr lang="en-IN" sz="1200" dirty="0" smtClean="0"/>
              <a:t>INNER JOIN  (SELECT </a:t>
            </a:r>
            <a:r>
              <a:rPr lang="en-IN" sz="1200" dirty="0" err="1" smtClean="0"/>
              <a:t>bowler,wicket</a:t>
            </a:r>
            <a:r>
              <a:rPr lang="en-IN" sz="1200" dirty="0" smtClean="0"/>
              <a:t>, ROUND(balls*1.0/wicket,2)as </a:t>
            </a:r>
            <a:r>
              <a:rPr lang="en-IN" sz="1200" dirty="0" err="1" smtClean="0"/>
              <a:t>bowling_sr</a:t>
            </a:r>
            <a:r>
              <a:rPr lang="en-IN" sz="1200" dirty="0" smtClean="0"/>
              <a:t>	   </a:t>
            </a:r>
          </a:p>
          <a:p>
            <a:r>
              <a:rPr lang="en-IN" sz="1200" dirty="0" smtClean="0"/>
              <a:t>FROM (SELECT </a:t>
            </a:r>
            <a:r>
              <a:rPr lang="en-IN" sz="1200" dirty="0" err="1" smtClean="0"/>
              <a:t>bowler,COUNT</a:t>
            </a:r>
            <a:r>
              <a:rPr lang="en-IN" sz="1200" dirty="0" smtClean="0"/>
              <a:t>(ball) as balls,</a:t>
            </a:r>
          </a:p>
          <a:p>
            <a:r>
              <a:rPr lang="en-IN" sz="1200" dirty="0" smtClean="0"/>
              <a:t>COUNT(CASE WHEN </a:t>
            </a:r>
            <a:r>
              <a:rPr lang="en-IN" sz="1200" dirty="0" err="1" smtClean="0"/>
              <a:t>is_wicket</a:t>
            </a:r>
            <a:r>
              <a:rPr lang="en-IN" sz="1200" dirty="0" smtClean="0"/>
              <a:t>=1  AND </a:t>
            </a:r>
            <a:r>
              <a:rPr lang="en-IN" sz="1200" dirty="0" err="1" smtClean="0"/>
              <a:t>dismissal_kind</a:t>
            </a:r>
            <a:r>
              <a:rPr lang="en-IN" sz="1200" dirty="0" smtClean="0"/>
              <a:t> </a:t>
            </a:r>
          </a:p>
          <a:p>
            <a:r>
              <a:rPr lang="en-IN" sz="1200" dirty="0" smtClean="0"/>
              <a:t>NOT IN('retired </a:t>
            </a:r>
            <a:r>
              <a:rPr lang="en-IN" sz="1200" dirty="0" err="1" smtClean="0"/>
              <a:t>hurt','obstructing</a:t>
            </a:r>
            <a:r>
              <a:rPr lang="en-IN" sz="1200" dirty="0" smtClean="0"/>
              <a:t> the field') THEN 1 END )</a:t>
            </a:r>
          </a:p>
          <a:p>
            <a:r>
              <a:rPr lang="en-IN" sz="1200" dirty="0" smtClean="0"/>
              <a:t>AS wicket FROM </a:t>
            </a:r>
            <a:r>
              <a:rPr lang="en-IN" sz="1200" dirty="0" err="1" smtClean="0"/>
              <a:t>ipl_ball</a:t>
            </a:r>
            <a:endParaRPr lang="en-IN" sz="1200" dirty="0" smtClean="0"/>
          </a:p>
          <a:p>
            <a:r>
              <a:rPr lang="en-IN" sz="1200" dirty="0" smtClean="0"/>
              <a:t>GROUP BY bowler HAVING COUNT(ball)&gt;300) AS </a:t>
            </a:r>
            <a:r>
              <a:rPr lang="en-IN" sz="1200" dirty="0" err="1" smtClean="0"/>
              <a:t>bowler_sr</a:t>
            </a:r>
            <a:r>
              <a:rPr lang="en-IN" sz="1200" dirty="0" smtClean="0"/>
              <a:t>) AS b   ON </a:t>
            </a:r>
            <a:r>
              <a:rPr lang="en-IN" sz="1200" dirty="0" err="1" smtClean="0"/>
              <a:t>a.batsman</a:t>
            </a:r>
            <a:r>
              <a:rPr lang="en-IN" sz="1200" dirty="0" smtClean="0"/>
              <a:t>=</a:t>
            </a:r>
            <a:r>
              <a:rPr lang="en-IN" sz="1200" dirty="0" err="1" smtClean="0"/>
              <a:t>b.bowler</a:t>
            </a:r>
            <a:r>
              <a:rPr lang="en-IN" sz="1200" dirty="0"/>
              <a:t> </a:t>
            </a:r>
            <a:r>
              <a:rPr lang="en-IN" sz="1200" dirty="0" smtClean="0"/>
              <a:t>ORDER BY </a:t>
            </a:r>
            <a:r>
              <a:rPr lang="en-IN" sz="1200" dirty="0" err="1" smtClean="0"/>
              <a:t>total_avg</a:t>
            </a:r>
            <a:r>
              <a:rPr lang="en-IN" sz="1200" dirty="0" smtClean="0"/>
              <a:t> DESC LIMIT 10;</a:t>
            </a:r>
            <a:endParaRPr lang="en-IN" sz="1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07493"/>
              </p:ext>
            </p:extLst>
          </p:nvPr>
        </p:nvGraphicFramePr>
        <p:xfrm>
          <a:off x="8140860" y="750078"/>
          <a:ext cx="3365339" cy="2362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90663"/>
                <a:gridCol w="812577"/>
                <a:gridCol w="833671"/>
                <a:gridCol w="728428"/>
              </a:tblGrid>
              <a:tr h="311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ALL ROUNDER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BATTING SR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BOWLING SR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TOTAL SR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AD Russell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185.58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17.7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167.88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 Narine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169.61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19.75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149.86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HH Pandya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162.69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20.31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142.38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KA Pollard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153.15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19.92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133.23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GJ Maxwell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159.71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27.9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131.81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 Jayasuriya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148.5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18.81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129.69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 Morkel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145.19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18.82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126.37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 Gayle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154.51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30.74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123.77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Harbhajan Singh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143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21.43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121.57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MP Stoinis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140.43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19.38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121.05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213349"/>
              </p:ext>
            </p:extLst>
          </p:nvPr>
        </p:nvGraphicFramePr>
        <p:xfrm>
          <a:off x="1276349" y="1346655"/>
          <a:ext cx="6276975" cy="447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94768"/>
            <a:ext cx="12192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Top 10 All-Rounder Player with overall good Strike-Rate.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92972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3310</TotalTime>
  <Words>1410</Words>
  <Application>Microsoft Office PowerPoint</Application>
  <PresentationFormat>Widescreen</PresentationFormat>
  <Paragraphs>519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Arial-ItalicMT</vt:lpstr>
      <vt:lpstr>ArialMT</vt:lpstr>
      <vt:lpstr>Calibri</vt:lpstr>
      <vt:lpstr>Century Gothic</vt:lpstr>
      <vt:lpstr>Inter var experimental</vt:lpstr>
      <vt:lpstr>Wingdings 3</vt:lpstr>
      <vt:lpstr>Wisp</vt:lpstr>
      <vt:lpstr>PowerPoint Presentation</vt:lpstr>
      <vt:lpstr>List of 10 players having highest strike-rate and have faced more than 500 balls.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Auction Project</dc:title>
  <dc:creator>Microsoft account</dc:creator>
  <cp:lastModifiedBy>Microsoft account</cp:lastModifiedBy>
  <cp:revision>46</cp:revision>
  <dcterms:created xsi:type="dcterms:W3CDTF">2024-04-14T09:24:15Z</dcterms:created>
  <dcterms:modified xsi:type="dcterms:W3CDTF">2024-04-16T16:34:21Z</dcterms:modified>
</cp:coreProperties>
</file>