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1"/>
  </p:sldMasterIdLst>
  <p:notesMasterIdLst>
    <p:notesMasterId r:id="rId14"/>
  </p:notesMasterIdLst>
  <p:sldIdLst>
    <p:sldId id="256" r:id="rId2"/>
    <p:sldId id="257" r:id="rId3"/>
    <p:sldId id="258" r:id="rId4"/>
    <p:sldId id="261" r:id="rId5"/>
    <p:sldId id="262" r:id="rId6"/>
    <p:sldId id="263" r:id="rId7"/>
    <p:sldId id="265" r:id="rId8"/>
    <p:sldId id="267" r:id="rId9"/>
    <p:sldId id="268" r:id="rId10"/>
    <p:sldId id="271"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81182" autoAdjust="0"/>
  </p:normalViewPr>
  <p:slideViewPr>
    <p:cSldViewPr snapToGrid="0">
      <p:cViewPr varScale="1">
        <p:scale>
          <a:sx n="80" d="100"/>
          <a:sy n="80" d="100"/>
        </p:scale>
        <p:origin x="12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695758-46ED-49D7-A4E2-565E62DFD6A7}" type="datetimeFigureOut">
              <a:rPr lang="LID4096" smtClean="0"/>
              <a:t>12/09/2020</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13D89C-4FA5-46A7-8D0F-0372F11785BB}" type="slidenum">
              <a:rPr lang="LID4096" smtClean="0"/>
              <a:t>‹#›</a:t>
            </a:fld>
            <a:endParaRPr lang="LID4096"/>
          </a:p>
        </p:txBody>
      </p:sp>
    </p:spTree>
    <p:extLst>
      <p:ext uri="{BB962C8B-B14F-4D97-AF65-F5344CB8AC3E}">
        <p14:creationId xmlns:p14="http://schemas.microsoft.com/office/powerpoint/2010/main" val="3031422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dirty="0"/>
              <a:t>Geographical identifier </a:t>
            </a:r>
            <a:r>
              <a:rPr lang="en-GB" dirty="0"/>
              <a:t>they provide information on where the listing is located around Switzerland </a:t>
            </a:r>
          </a:p>
          <a:p>
            <a:r>
              <a:rPr lang="en-GB" b="1" u="sng" dirty="0"/>
              <a:t>Features of the listing </a:t>
            </a:r>
            <a:r>
              <a:rPr lang="en-GB" dirty="0"/>
              <a:t>they provide additional information about the characteristic of the listing. The predictors in this group provide essential information on the equipment and services available in the listing, more details about the building in which the listing is located, and information regarding the listing itself, like the area</a:t>
            </a:r>
          </a:p>
          <a:p>
            <a:r>
              <a:rPr lang="en-GB" b="1" u="sng" dirty="0"/>
              <a:t>Micro ratings</a:t>
            </a:r>
            <a:r>
              <a:rPr lang="en-GB" dirty="0"/>
              <a:t>: they provide additional information about the desirability of the listing, when external factors are taken in consideration. Example of external elements are the noise level of the area, the sun exposure of the listing and the distance to the services. Micro ratings help to describe and categorize the area where the listing is located. </a:t>
            </a:r>
          </a:p>
          <a:p>
            <a:r>
              <a:rPr lang="en-GB" b="1" u="sng" dirty="0"/>
              <a:t>Descriptive variables about the surrounding area</a:t>
            </a:r>
            <a:r>
              <a:rPr lang="en-GB" dirty="0"/>
              <a:t>: similar to the micro ratings, they provide more information about the desirability of a listing, when calculating external factors. They provide a more detailed view, compared to the </a:t>
            </a:r>
            <a:r>
              <a:rPr lang="en-GB" dirty="0" err="1"/>
              <a:t>micro_ratings</a:t>
            </a:r>
            <a:endParaRPr lang="LID4096" dirty="0"/>
          </a:p>
          <a:p>
            <a:endParaRPr lang="LID4096" dirty="0"/>
          </a:p>
        </p:txBody>
      </p:sp>
      <p:sp>
        <p:nvSpPr>
          <p:cNvPr id="4" name="Slide Number Placeholder 3"/>
          <p:cNvSpPr>
            <a:spLocks noGrp="1"/>
          </p:cNvSpPr>
          <p:nvPr>
            <p:ph type="sldNum" sz="quarter" idx="5"/>
          </p:nvPr>
        </p:nvSpPr>
        <p:spPr/>
        <p:txBody>
          <a:bodyPr/>
          <a:lstStyle/>
          <a:p>
            <a:fld id="{E213D89C-4FA5-46A7-8D0F-0372F11785BB}" type="slidenum">
              <a:rPr lang="LID4096" smtClean="0"/>
              <a:t>2</a:t>
            </a:fld>
            <a:endParaRPr lang="LID4096"/>
          </a:p>
        </p:txBody>
      </p:sp>
    </p:spTree>
    <p:extLst>
      <p:ext uri="{BB962C8B-B14F-4D97-AF65-F5344CB8AC3E}">
        <p14:creationId xmlns:p14="http://schemas.microsoft.com/office/powerpoint/2010/main" val="2132228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12/9/2020</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770233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12/9/2020</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482659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12/9/2020</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736449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12/9/2020</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518683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12/9/2020</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647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12/9/2020</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771272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12/9/2020</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989592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12/9/2020</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272519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12/9/2020</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671508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12/9/2020</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886617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12/9/2020</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555311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12/9/2020</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57462076"/>
      </p:ext>
    </p:extLst>
  </p:cSld>
  <p:clrMap bg1="dk1" tx1="lt1" bg2="dk2" tx2="lt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115ADC-A3DC-48A8-BDE6-93745D9C69BD}"/>
              </a:ext>
            </a:extLst>
          </p:cNvPr>
          <p:cNvSpPr>
            <a:spLocks noGrp="1"/>
          </p:cNvSpPr>
          <p:nvPr>
            <p:ph type="ctrTitle"/>
          </p:nvPr>
        </p:nvSpPr>
        <p:spPr>
          <a:xfrm>
            <a:off x="4983900" y="1079500"/>
            <a:ext cx="6119131" cy="2138400"/>
          </a:xfrm>
        </p:spPr>
        <p:txBody>
          <a:bodyPr>
            <a:normAutofit/>
          </a:bodyPr>
          <a:lstStyle/>
          <a:p>
            <a:r>
              <a:rPr lang="en-GB" dirty="0"/>
              <a:t>Supervised machine Learning - predicting housing prices</a:t>
            </a:r>
            <a:br>
              <a:rPr lang="en-GB" dirty="0"/>
            </a:br>
            <a:endParaRPr lang="LID4096" dirty="0"/>
          </a:p>
        </p:txBody>
      </p:sp>
      <p:sp>
        <p:nvSpPr>
          <p:cNvPr id="3" name="Subtitle 2">
            <a:extLst>
              <a:ext uri="{FF2B5EF4-FFF2-40B4-BE49-F238E27FC236}">
                <a16:creationId xmlns:a16="http://schemas.microsoft.com/office/drawing/2014/main" id="{97694E9C-13B5-4B63-AE05-946DCA04DDE9}"/>
              </a:ext>
            </a:extLst>
          </p:cNvPr>
          <p:cNvSpPr>
            <a:spLocks noGrp="1"/>
          </p:cNvSpPr>
          <p:nvPr>
            <p:ph type="subTitle" idx="1"/>
          </p:nvPr>
        </p:nvSpPr>
        <p:spPr>
          <a:xfrm>
            <a:off x="4980779" y="4113213"/>
            <a:ext cx="6125372" cy="1655762"/>
          </a:xfrm>
        </p:spPr>
        <p:txBody>
          <a:bodyPr>
            <a:normAutofit/>
          </a:bodyPr>
          <a:lstStyle/>
          <a:p>
            <a:r>
              <a:rPr lang="it-IT" dirty="0"/>
              <a:t>M.Colombatti, M.Havlíčková &amp; M. Bazzani</a:t>
            </a:r>
            <a:endParaRPr lang="LID4096" dirty="0"/>
          </a:p>
        </p:txBody>
      </p:sp>
      <p:pic>
        <p:nvPicPr>
          <p:cNvPr id="14" name="Picture 3">
            <a:extLst>
              <a:ext uri="{FF2B5EF4-FFF2-40B4-BE49-F238E27FC236}">
                <a16:creationId xmlns:a16="http://schemas.microsoft.com/office/drawing/2014/main" id="{227E88B0-6883-43C2-8342-E04ED8727B30}"/>
              </a:ext>
            </a:extLst>
          </p:cNvPr>
          <p:cNvPicPr>
            <a:picLocks noChangeAspect="1"/>
          </p:cNvPicPr>
          <p:nvPr/>
        </p:nvPicPr>
        <p:blipFill rotWithShape="1">
          <a:blip r:embed="rId2"/>
          <a:srcRect l="28691" r="40321" b="1"/>
          <a:stretch/>
        </p:blipFill>
        <p:spPr>
          <a:xfrm>
            <a:off x="20" y="10"/>
            <a:ext cx="3863955" cy="6857989"/>
          </a:xfrm>
          <a:prstGeom prst="rect">
            <a:avLst/>
          </a:prstGeom>
        </p:spPr>
      </p:pic>
      <p:cxnSp>
        <p:nvCxnSpPr>
          <p:cNvPr id="15" name="Straight Connector 10">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73465"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1788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D00D9D-129B-42C1-9432-EE1A0AE22433}"/>
              </a:ext>
            </a:extLst>
          </p:cNvPr>
          <p:cNvSpPr>
            <a:spLocks noGrp="1"/>
          </p:cNvSpPr>
          <p:nvPr>
            <p:ph type="title"/>
          </p:nvPr>
        </p:nvSpPr>
        <p:spPr>
          <a:xfrm>
            <a:off x="540988" y="540033"/>
            <a:ext cx="3884962" cy="1331604"/>
          </a:xfrm>
        </p:spPr>
        <p:txBody>
          <a:bodyPr vert="horz" lIns="0" tIns="0" rIns="0" bIns="0" rtlCol="0" anchor="b" anchorCtr="0">
            <a:normAutofit fontScale="90000"/>
          </a:bodyPr>
          <a:lstStyle/>
          <a:p>
            <a:pPr algn="ctr"/>
            <a:r>
              <a:rPr lang="en-US" dirty="0"/>
              <a:t>Random Trees-</a:t>
            </a:r>
            <a:br>
              <a:rPr lang="en-US" dirty="0"/>
            </a:br>
            <a:r>
              <a:rPr lang="en-US" dirty="0"/>
              <a:t>Conditional Inference Trees </a:t>
            </a:r>
          </a:p>
        </p:txBody>
      </p:sp>
      <p:cxnSp>
        <p:nvCxnSpPr>
          <p:cNvPr id="26" name="Straight Connector 25">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Content Placeholder 7">
            <a:extLst>
              <a:ext uri="{FF2B5EF4-FFF2-40B4-BE49-F238E27FC236}">
                <a16:creationId xmlns:a16="http://schemas.microsoft.com/office/drawing/2014/main" id="{499350FD-63C8-45A8-827B-81E359D9E477}"/>
              </a:ext>
            </a:extLst>
          </p:cNvPr>
          <p:cNvSpPr>
            <a:spLocks noGrp="1"/>
          </p:cNvSpPr>
          <p:nvPr>
            <p:ph idx="1"/>
          </p:nvPr>
        </p:nvSpPr>
        <p:spPr>
          <a:xfrm>
            <a:off x="540988" y="2759076"/>
            <a:ext cx="3884962" cy="3009899"/>
          </a:xfrm>
        </p:spPr>
        <p:txBody>
          <a:bodyPr>
            <a:normAutofit/>
          </a:bodyPr>
          <a:lstStyle/>
          <a:p>
            <a:r>
              <a:rPr lang="en-GB" dirty="0"/>
              <a:t>RMSE = 375</a:t>
            </a:r>
          </a:p>
        </p:txBody>
      </p:sp>
      <p:sp>
        <p:nvSpPr>
          <p:cNvPr id="28" name="Rectangle 27">
            <a:extLst>
              <a:ext uri="{FF2B5EF4-FFF2-40B4-BE49-F238E27FC236}">
                <a16:creationId xmlns:a16="http://schemas.microsoft.com/office/drawing/2014/main" id="{DAD9000E-708C-464D-A86F-4ABE391B6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6337" y="0"/>
            <a:ext cx="7205663"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Tree>
    <p:extLst>
      <p:ext uri="{BB962C8B-B14F-4D97-AF65-F5344CB8AC3E}">
        <p14:creationId xmlns:p14="http://schemas.microsoft.com/office/powerpoint/2010/main" val="292147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61E874-4285-4E30-9E24-7DCBBE02E1D2}"/>
              </a:ext>
            </a:extLst>
          </p:cNvPr>
          <p:cNvSpPr>
            <a:spLocks noGrp="1"/>
          </p:cNvSpPr>
          <p:nvPr>
            <p:ph type="title"/>
          </p:nvPr>
        </p:nvSpPr>
        <p:spPr>
          <a:xfrm>
            <a:off x="7766050" y="540000"/>
            <a:ext cx="3884962" cy="1331637"/>
          </a:xfrm>
        </p:spPr>
        <p:txBody>
          <a:bodyPr anchor="b">
            <a:normAutofit/>
          </a:bodyPr>
          <a:lstStyle/>
          <a:p>
            <a:pPr algn="ctr"/>
            <a:r>
              <a:rPr lang="en-GB" dirty="0"/>
              <a:t>Random forest</a:t>
            </a:r>
            <a:endParaRPr lang="LID4096" dirty="0"/>
          </a:p>
        </p:txBody>
      </p:sp>
      <p:pic>
        <p:nvPicPr>
          <p:cNvPr id="4" name="Picture">
            <a:extLst>
              <a:ext uri="{FF2B5EF4-FFF2-40B4-BE49-F238E27FC236}">
                <a16:creationId xmlns:a16="http://schemas.microsoft.com/office/drawing/2014/main" id="{CFE0532D-7BDA-490E-B2BB-FFE083B1629B}"/>
              </a:ext>
            </a:extLst>
          </p:cNvPr>
          <p:cNvPicPr/>
          <p:nvPr/>
        </p:nvPicPr>
        <p:blipFill rotWithShape="1">
          <a:blip r:embed="rId2"/>
          <a:srcRect r="7634" b="-1"/>
          <a:stretch/>
        </p:blipFill>
        <p:spPr bwMode="auto">
          <a:xfrm>
            <a:off x="540988" y="540000"/>
            <a:ext cx="6671025" cy="5778000"/>
          </a:xfrm>
          <a:prstGeom prst="rect">
            <a:avLst/>
          </a:prstGeom>
          <a:noFill/>
        </p:spPr>
      </p:pic>
      <p:cxnSp>
        <p:nvCxnSpPr>
          <p:cNvPr id="16" name="Straight Connector 10">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8531"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DE93F94-A529-4145-B11F-128279A1EAE8}"/>
              </a:ext>
            </a:extLst>
          </p:cNvPr>
          <p:cNvSpPr>
            <a:spLocks noGrp="1"/>
          </p:cNvSpPr>
          <p:nvPr>
            <p:ph idx="1"/>
          </p:nvPr>
        </p:nvSpPr>
        <p:spPr>
          <a:xfrm>
            <a:off x="7766050" y="2759076"/>
            <a:ext cx="3884962" cy="3009899"/>
          </a:xfrm>
        </p:spPr>
        <p:txBody>
          <a:bodyPr>
            <a:normAutofit/>
          </a:bodyPr>
          <a:lstStyle/>
          <a:p>
            <a:r>
              <a:rPr lang="en-GB" dirty="0"/>
              <a:t>Random forest of n = 50 trees </a:t>
            </a:r>
          </a:p>
          <a:p>
            <a:r>
              <a:rPr lang="en-GB" dirty="0"/>
              <a:t>RMSE = 309, the best in our models </a:t>
            </a:r>
            <a:endParaRPr lang="LID4096" dirty="0"/>
          </a:p>
        </p:txBody>
      </p:sp>
    </p:spTree>
    <p:extLst>
      <p:ext uri="{BB962C8B-B14F-4D97-AF65-F5344CB8AC3E}">
        <p14:creationId xmlns:p14="http://schemas.microsoft.com/office/powerpoint/2010/main" val="1243150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41BD8-F3A7-40AB-A05C-F460F6A57FA0}"/>
              </a:ext>
            </a:extLst>
          </p:cNvPr>
          <p:cNvSpPr>
            <a:spLocks noGrp="1"/>
          </p:cNvSpPr>
          <p:nvPr>
            <p:ph type="title"/>
          </p:nvPr>
        </p:nvSpPr>
        <p:spPr/>
        <p:txBody>
          <a:bodyPr/>
          <a:lstStyle/>
          <a:p>
            <a:r>
              <a:rPr lang="en-GB" dirty="0"/>
              <a:t>Conclusions</a:t>
            </a:r>
            <a:endParaRPr lang="LID4096" dirty="0"/>
          </a:p>
        </p:txBody>
      </p:sp>
      <p:sp>
        <p:nvSpPr>
          <p:cNvPr id="3" name="Content Placeholder 2">
            <a:extLst>
              <a:ext uri="{FF2B5EF4-FFF2-40B4-BE49-F238E27FC236}">
                <a16:creationId xmlns:a16="http://schemas.microsoft.com/office/drawing/2014/main" id="{F2E437A8-D89E-453C-91F4-526CC73D896D}"/>
              </a:ext>
            </a:extLst>
          </p:cNvPr>
          <p:cNvSpPr>
            <a:spLocks noGrp="1"/>
          </p:cNvSpPr>
          <p:nvPr>
            <p:ph idx="1"/>
          </p:nvPr>
        </p:nvSpPr>
        <p:spPr/>
        <p:txBody>
          <a:bodyPr/>
          <a:lstStyle/>
          <a:p>
            <a:endParaRPr lang="LID4096" dirty="0"/>
          </a:p>
        </p:txBody>
      </p:sp>
    </p:spTree>
    <p:extLst>
      <p:ext uri="{BB962C8B-B14F-4D97-AF65-F5344CB8AC3E}">
        <p14:creationId xmlns:p14="http://schemas.microsoft.com/office/powerpoint/2010/main" val="3486451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8F371-3C66-4434-B1B9-B6895D1329D4}"/>
              </a:ext>
            </a:extLst>
          </p:cNvPr>
          <p:cNvSpPr>
            <a:spLocks noGrp="1"/>
          </p:cNvSpPr>
          <p:nvPr>
            <p:ph type="title"/>
          </p:nvPr>
        </p:nvSpPr>
        <p:spPr/>
        <p:txBody>
          <a:bodyPr/>
          <a:lstStyle/>
          <a:p>
            <a:r>
              <a:rPr lang="en-GB" dirty="0"/>
              <a:t>Importing the dataset - Preparation</a:t>
            </a:r>
            <a:endParaRPr lang="LID4096" dirty="0"/>
          </a:p>
        </p:txBody>
      </p:sp>
      <p:sp>
        <p:nvSpPr>
          <p:cNvPr id="3" name="Content Placeholder 2">
            <a:extLst>
              <a:ext uri="{FF2B5EF4-FFF2-40B4-BE49-F238E27FC236}">
                <a16:creationId xmlns:a16="http://schemas.microsoft.com/office/drawing/2014/main" id="{BD3AA750-8301-4FE3-99CA-361F2844CADE}"/>
              </a:ext>
            </a:extLst>
          </p:cNvPr>
          <p:cNvSpPr>
            <a:spLocks noGrp="1"/>
          </p:cNvSpPr>
          <p:nvPr>
            <p:ph idx="1"/>
          </p:nvPr>
        </p:nvSpPr>
        <p:spPr>
          <a:xfrm>
            <a:off x="1079500" y="1797140"/>
            <a:ext cx="10026650" cy="4301510"/>
          </a:xfrm>
        </p:spPr>
        <p:txBody>
          <a:bodyPr>
            <a:normAutofit fontScale="77500" lnSpcReduction="20000"/>
          </a:bodyPr>
          <a:lstStyle/>
          <a:p>
            <a:pPr marL="0" indent="0">
              <a:buNone/>
            </a:pPr>
            <a:r>
              <a:rPr lang="en-GB" b="1" u="sng" dirty="0"/>
              <a:t>Grouped features</a:t>
            </a:r>
            <a:r>
              <a:rPr lang="en-GB" b="1" dirty="0"/>
              <a:t>: </a:t>
            </a:r>
          </a:p>
          <a:p>
            <a:r>
              <a:rPr lang="en-GB" b="1" dirty="0"/>
              <a:t>Geographical identifier</a:t>
            </a:r>
            <a:endParaRPr lang="en-GB" dirty="0"/>
          </a:p>
          <a:p>
            <a:r>
              <a:rPr lang="en-GB" b="1" dirty="0"/>
              <a:t>Features of the listing</a:t>
            </a:r>
            <a:endParaRPr lang="en-GB" dirty="0"/>
          </a:p>
          <a:p>
            <a:r>
              <a:rPr lang="en-GB" b="1" dirty="0"/>
              <a:t>Micro ratings</a:t>
            </a:r>
            <a:endParaRPr lang="en-GB" dirty="0"/>
          </a:p>
          <a:p>
            <a:r>
              <a:rPr lang="en-GB" b="1" dirty="0"/>
              <a:t>Descriptive variables about the surrounding area</a:t>
            </a:r>
          </a:p>
          <a:p>
            <a:endParaRPr lang="en-GB" b="1" u="sng" dirty="0"/>
          </a:p>
          <a:p>
            <a:pPr marL="0" indent="0">
              <a:buNone/>
            </a:pPr>
            <a:r>
              <a:rPr lang="en-GB" b="1" u="sng" dirty="0"/>
              <a:t>We split the data into 3 datasets</a:t>
            </a:r>
            <a:r>
              <a:rPr lang="en-GB" dirty="0">
                <a:effectLst>
                  <a:outerShdw blurRad="38100" dist="38100" dir="2700000" algn="tl">
                    <a:srgbClr val="000000">
                      <a:alpha val="43137"/>
                    </a:srgbClr>
                  </a:outerShdw>
                </a:effectLst>
              </a:rPr>
              <a:t>:</a:t>
            </a:r>
          </a:p>
          <a:p>
            <a:r>
              <a:rPr lang="en-GB" dirty="0"/>
              <a:t>Training_reduced_large: which includes both micro ratings and descriptive variables about the surrounding area. k = 41 variables.</a:t>
            </a:r>
          </a:p>
          <a:p>
            <a:r>
              <a:rPr lang="en-GB" dirty="0"/>
              <a:t>Training_microrating: with the micro ratings and data about the listing. k = 34 variables.</a:t>
            </a:r>
          </a:p>
          <a:p>
            <a:r>
              <a:rPr lang="en-GB" dirty="0"/>
              <a:t>Training_no_microrating: without the micro-ratings to surpass possible covariance in linear regression. k = 21 variables</a:t>
            </a:r>
            <a:endParaRPr lang="LID4096" dirty="0"/>
          </a:p>
        </p:txBody>
      </p:sp>
    </p:spTree>
    <p:extLst>
      <p:ext uri="{BB962C8B-B14F-4D97-AF65-F5344CB8AC3E}">
        <p14:creationId xmlns:p14="http://schemas.microsoft.com/office/powerpoint/2010/main" val="2438022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8F0477-91F5-4360-B861-B3577D7409CA}"/>
              </a:ext>
            </a:extLst>
          </p:cNvPr>
          <p:cNvSpPr>
            <a:spLocks noGrp="1"/>
          </p:cNvSpPr>
          <p:nvPr>
            <p:ph type="title"/>
          </p:nvPr>
        </p:nvSpPr>
        <p:spPr>
          <a:xfrm>
            <a:off x="540988" y="540033"/>
            <a:ext cx="3884962" cy="1331604"/>
          </a:xfrm>
        </p:spPr>
        <p:txBody>
          <a:bodyPr anchor="b">
            <a:normAutofit/>
          </a:bodyPr>
          <a:lstStyle/>
          <a:p>
            <a:pPr algn="ctr"/>
            <a:r>
              <a:rPr lang="en-GB" dirty="0"/>
              <a:t>Basic Exploration</a:t>
            </a:r>
            <a:endParaRPr lang="LID4096"/>
          </a:p>
        </p:txBody>
      </p:sp>
      <p:cxnSp>
        <p:nvCxnSpPr>
          <p:cNvPr id="12" name="Straight Connector 11">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738C9B7-34EB-49DB-8480-12EB0CCA57F4}"/>
              </a:ext>
            </a:extLst>
          </p:cNvPr>
          <p:cNvSpPr>
            <a:spLocks noGrp="1"/>
          </p:cNvSpPr>
          <p:nvPr>
            <p:ph idx="1"/>
          </p:nvPr>
        </p:nvSpPr>
        <p:spPr>
          <a:xfrm>
            <a:off x="540988" y="2759076"/>
            <a:ext cx="3884962" cy="3009899"/>
          </a:xfrm>
        </p:spPr>
        <p:txBody>
          <a:bodyPr>
            <a:normAutofit/>
          </a:bodyPr>
          <a:lstStyle/>
          <a:p>
            <a:r>
              <a:rPr lang="en-GB" dirty="0"/>
              <a:t>Most of them are not evenly distributed, and have either a right- or a left skew</a:t>
            </a:r>
          </a:p>
          <a:p>
            <a:r>
              <a:rPr lang="en-GB" dirty="0"/>
              <a:t>This can be fixed by a log-transformation</a:t>
            </a:r>
          </a:p>
          <a:p>
            <a:r>
              <a:rPr lang="en-GB" dirty="0"/>
              <a:t>After we normalize the data</a:t>
            </a:r>
            <a:endParaRPr lang="LID4096" dirty="0"/>
          </a:p>
        </p:txBody>
      </p:sp>
      <p:sp>
        <p:nvSpPr>
          <p:cNvPr id="14" name="Rectangle 13">
            <a:extLst>
              <a:ext uri="{FF2B5EF4-FFF2-40B4-BE49-F238E27FC236}">
                <a16:creationId xmlns:a16="http://schemas.microsoft.com/office/drawing/2014/main" id="{DAD9000E-708C-464D-A86F-4ABE391B6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6337" y="0"/>
            <a:ext cx="7205663"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Picture 4">
            <a:extLst>
              <a:ext uri="{FF2B5EF4-FFF2-40B4-BE49-F238E27FC236}">
                <a16:creationId xmlns:a16="http://schemas.microsoft.com/office/drawing/2014/main" id="{CC4879BC-58B3-4D0B-89FB-7CA02C1518D4}"/>
              </a:ext>
            </a:extLst>
          </p:cNvPr>
          <p:cNvPicPr>
            <a:picLocks noChangeAspect="1"/>
          </p:cNvPicPr>
          <p:nvPr/>
        </p:nvPicPr>
        <p:blipFill>
          <a:blip r:embed="rId2"/>
          <a:stretch>
            <a:fillRect/>
          </a:stretch>
        </p:blipFill>
        <p:spPr>
          <a:xfrm>
            <a:off x="5537200" y="1326049"/>
            <a:ext cx="6113812" cy="4203246"/>
          </a:xfrm>
          <a:prstGeom prst="rect">
            <a:avLst/>
          </a:prstGeom>
        </p:spPr>
      </p:pic>
    </p:spTree>
    <p:extLst>
      <p:ext uri="{BB962C8B-B14F-4D97-AF65-F5344CB8AC3E}">
        <p14:creationId xmlns:p14="http://schemas.microsoft.com/office/powerpoint/2010/main" val="923823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8F0477-91F5-4360-B861-B3577D7409CA}"/>
              </a:ext>
            </a:extLst>
          </p:cNvPr>
          <p:cNvSpPr>
            <a:spLocks noGrp="1"/>
          </p:cNvSpPr>
          <p:nvPr>
            <p:ph type="title"/>
          </p:nvPr>
        </p:nvSpPr>
        <p:spPr>
          <a:xfrm>
            <a:off x="540988" y="540033"/>
            <a:ext cx="3884962" cy="1331604"/>
          </a:xfrm>
        </p:spPr>
        <p:txBody>
          <a:bodyPr anchor="b">
            <a:normAutofit/>
          </a:bodyPr>
          <a:lstStyle/>
          <a:p>
            <a:pPr algn="ctr"/>
            <a:r>
              <a:rPr lang="en-GB" dirty="0"/>
              <a:t>Correlation plot</a:t>
            </a:r>
            <a:endParaRPr lang="LID4096" dirty="0"/>
          </a:p>
        </p:txBody>
      </p:sp>
      <p:cxnSp>
        <p:nvCxnSpPr>
          <p:cNvPr id="12" name="Straight Connector 11">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738C9B7-34EB-49DB-8480-12EB0CCA57F4}"/>
              </a:ext>
            </a:extLst>
          </p:cNvPr>
          <p:cNvSpPr>
            <a:spLocks noGrp="1"/>
          </p:cNvSpPr>
          <p:nvPr>
            <p:ph idx="1"/>
          </p:nvPr>
        </p:nvSpPr>
        <p:spPr>
          <a:xfrm>
            <a:off x="540988" y="2759076"/>
            <a:ext cx="3884962" cy="3009899"/>
          </a:xfrm>
        </p:spPr>
        <p:txBody>
          <a:bodyPr>
            <a:normAutofit/>
          </a:bodyPr>
          <a:lstStyle/>
          <a:p>
            <a:r>
              <a:rPr lang="en-US" dirty="0"/>
              <a:t>Some correlation between the regressors, but limited correlation between regressors and the desired outcome: rent. </a:t>
            </a:r>
          </a:p>
          <a:p>
            <a:r>
              <a:rPr lang="en-US" dirty="0"/>
              <a:t>The highest correlation with the rent : rooms and area</a:t>
            </a:r>
            <a:endParaRPr lang="LID4096" dirty="0"/>
          </a:p>
        </p:txBody>
      </p:sp>
      <p:sp>
        <p:nvSpPr>
          <p:cNvPr id="14" name="Rectangle 13">
            <a:extLst>
              <a:ext uri="{FF2B5EF4-FFF2-40B4-BE49-F238E27FC236}">
                <a16:creationId xmlns:a16="http://schemas.microsoft.com/office/drawing/2014/main" id="{DAD9000E-708C-464D-A86F-4ABE391B6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6337" y="0"/>
            <a:ext cx="7205663"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8" name="Picture 7">
            <a:extLst>
              <a:ext uri="{FF2B5EF4-FFF2-40B4-BE49-F238E27FC236}">
                <a16:creationId xmlns:a16="http://schemas.microsoft.com/office/drawing/2014/main" id="{59D8EAD4-91B9-44CE-A471-7D068762540E}"/>
              </a:ext>
            </a:extLst>
          </p:cNvPr>
          <p:cNvPicPr/>
          <p:nvPr/>
        </p:nvPicPr>
        <p:blipFill rotWithShape="1">
          <a:blip r:embed="rId2">
            <a:extLst>
              <a:ext uri="{28A0092B-C50C-407E-A947-70E740481C1C}">
                <a14:useLocalDpi xmlns:a14="http://schemas.microsoft.com/office/drawing/2010/main" val="0"/>
              </a:ext>
            </a:extLst>
          </a:blip>
          <a:srcRect l="29131" r="31307" b="-1"/>
          <a:stretch/>
        </p:blipFill>
        <p:spPr bwMode="auto">
          <a:xfrm>
            <a:off x="5253655" y="541360"/>
            <a:ext cx="6671025" cy="5775279"/>
          </a:xfrm>
          <a:prstGeom prst="rect">
            <a:avLst/>
          </a:prstGeom>
          <a:noFill/>
          <a:extLst>
            <a:ext uri="{53640926-AAD7-44D8-BBD7-CCE9431645EC}">
              <a14:shadowObscured xmlns:a14="http://schemas.microsoft.com/office/drawing/2010/main"/>
            </a:ext>
          </a:extLst>
        </p:spPr>
      </p:pic>
    </p:spTree>
    <p:extLst>
      <p:ext uri="{BB962C8B-B14F-4D97-AF65-F5344CB8AC3E}">
        <p14:creationId xmlns:p14="http://schemas.microsoft.com/office/powerpoint/2010/main" val="4269861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7A8741-C4BA-4F0B-98BB-331000F122F3}"/>
              </a:ext>
            </a:extLst>
          </p:cNvPr>
          <p:cNvSpPr>
            <a:spLocks noGrp="1"/>
          </p:cNvSpPr>
          <p:nvPr>
            <p:ph type="title"/>
          </p:nvPr>
        </p:nvSpPr>
        <p:spPr>
          <a:xfrm>
            <a:off x="540988" y="540033"/>
            <a:ext cx="3884962" cy="1331604"/>
          </a:xfrm>
        </p:spPr>
        <p:txBody>
          <a:bodyPr anchor="b">
            <a:normAutofit/>
          </a:bodyPr>
          <a:lstStyle/>
          <a:p>
            <a:pPr algn="ctr"/>
            <a:r>
              <a:rPr lang="en-GB" dirty="0"/>
              <a:t>Grouping by flat type</a:t>
            </a:r>
            <a:endParaRPr lang="LID4096" dirty="0"/>
          </a:p>
        </p:txBody>
      </p:sp>
      <p:cxnSp>
        <p:nvCxnSpPr>
          <p:cNvPr id="13" name="Straight Connector 12">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7E532DB6-2972-4644-AF7B-EB08BB7E82EF}"/>
              </a:ext>
            </a:extLst>
          </p:cNvPr>
          <p:cNvSpPr>
            <a:spLocks noGrp="1"/>
          </p:cNvSpPr>
          <p:nvPr>
            <p:ph idx="1"/>
          </p:nvPr>
        </p:nvSpPr>
        <p:spPr>
          <a:xfrm>
            <a:off x="550688" y="4217831"/>
            <a:ext cx="3884962" cy="2207303"/>
          </a:xfrm>
        </p:spPr>
        <p:txBody>
          <a:bodyPr>
            <a:normAutofit/>
          </a:bodyPr>
          <a:lstStyle/>
          <a:p>
            <a:r>
              <a:rPr lang="en-GB" dirty="0"/>
              <a:t>We can already see a clear relationship between area and rent, with only few outliers</a:t>
            </a:r>
            <a:endParaRPr lang="en-US" dirty="0"/>
          </a:p>
        </p:txBody>
      </p:sp>
      <p:sp>
        <p:nvSpPr>
          <p:cNvPr id="15" name="Rectangle 14">
            <a:extLst>
              <a:ext uri="{FF2B5EF4-FFF2-40B4-BE49-F238E27FC236}">
                <a16:creationId xmlns:a16="http://schemas.microsoft.com/office/drawing/2014/main" id="{DAD9000E-708C-464D-A86F-4ABE391B6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6337" y="0"/>
            <a:ext cx="7205663"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4" name="Content Placeholder 3">
            <a:extLst>
              <a:ext uri="{FF2B5EF4-FFF2-40B4-BE49-F238E27FC236}">
                <a16:creationId xmlns:a16="http://schemas.microsoft.com/office/drawing/2014/main" id="{E30CDD4C-3F9E-441A-AD01-22FC5A46F21D}"/>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5537200" y="613271"/>
            <a:ext cx="6113812" cy="2096846"/>
          </a:xfrm>
          <a:prstGeom prst="rect">
            <a:avLst/>
          </a:prstGeom>
          <a:noFill/>
        </p:spPr>
      </p:pic>
      <p:pic>
        <p:nvPicPr>
          <p:cNvPr id="9" name="Picture 8">
            <a:extLst>
              <a:ext uri="{FF2B5EF4-FFF2-40B4-BE49-F238E27FC236}">
                <a16:creationId xmlns:a16="http://schemas.microsoft.com/office/drawing/2014/main" id="{B47084EB-89FF-490E-97AD-330A77070A13}"/>
              </a:ext>
            </a:extLst>
          </p:cNvPr>
          <p:cNvPicPr/>
          <p:nvPr/>
        </p:nvPicPr>
        <p:blipFill rotWithShape="1">
          <a:blip r:embed="rId3" cstate="print">
            <a:extLst>
              <a:ext uri="{28A0092B-C50C-407E-A947-70E740481C1C}">
                <a14:useLocalDpi xmlns:a14="http://schemas.microsoft.com/office/drawing/2010/main" val="0"/>
              </a:ext>
            </a:extLst>
          </a:blip>
          <a:srcRect l="50172"/>
          <a:stretch/>
        </p:blipFill>
        <p:spPr bwMode="auto">
          <a:xfrm>
            <a:off x="5889665" y="2875797"/>
            <a:ext cx="5399005" cy="3711284"/>
          </a:xfrm>
          <a:prstGeom prst="rect">
            <a:avLst/>
          </a:prstGeom>
          <a:noFill/>
          <a:ln>
            <a:noFill/>
          </a:ln>
        </p:spPr>
      </p:pic>
      <p:sp>
        <p:nvSpPr>
          <p:cNvPr id="10" name="Title 1">
            <a:extLst>
              <a:ext uri="{FF2B5EF4-FFF2-40B4-BE49-F238E27FC236}">
                <a16:creationId xmlns:a16="http://schemas.microsoft.com/office/drawing/2014/main" id="{6F48315C-4C5C-49C2-82DE-89A0B9DD27E1}"/>
              </a:ext>
            </a:extLst>
          </p:cNvPr>
          <p:cNvSpPr txBox="1">
            <a:spLocks/>
          </p:cNvSpPr>
          <p:nvPr/>
        </p:nvSpPr>
        <p:spPr>
          <a:xfrm>
            <a:off x="540988" y="2531845"/>
            <a:ext cx="3884962" cy="1331604"/>
          </a:xfrm>
          <a:prstGeom prst="rect">
            <a:avLst/>
          </a:prstGeom>
        </p:spPr>
        <p:txBody>
          <a:bodyPr vert="horz" lIns="0" tIns="0" rIns="0" bIns="0" rtlCol="0" anchor="b" anchorCtr="0">
            <a:normAutofit/>
          </a:bodyPr>
          <a:lst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a:lstStyle>
          <a:p>
            <a:pPr algn="ctr"/>
            <a:r>
              <a:rPr lang="en-GB" dirty="0"/>
              <a:t>Scatterplot area- rent</a:t>
            </a:r>
            <a:endParaRPr lang="LID4096" dirty="0"/>
          </a:p>
        </p:txBody>
      </p:sp>
    </p:spTree>
    <p:extLst>
      <p:ext uri="{BB962C8B-B14F-4D97-AF65-F5344CB8AC3E}">
        <p14:creationId xmlns:p14="http://schemas.microsoft.com/office/powerpoint/2010/main" val="3426706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12" name="Freeform: Shape 11">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14" name="Freeform: Shape 13">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 name="Straight Connector 14">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17" name="Rectangle 16">
            <a:extLst>
              <a:ext uri="{FF2B5EF4-FFF2-40B4-BE49-F238E27FC236}">
                <a16:creationId xmlns:a16="http://schemas.microsoft.com/office/drawing/2014/main" id="{922314F7-656D-4F4F-8050-CCD6FC0FC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D00D9D-129B-42C1-9432-EE1A0AE22433}"/>
              </a:ext>
            </a:extLst>
          </p:cNvPr>
          <p:cNvSpPr>
            <a:spLocks noGrp="1"/>
          </p:cNvSpPr>
          <p:nvPr>
            <p:ph type="title"/>
          </p:nvPr>
        </p:nvSpPr>
        <p:spPr>
          <a:xfrm>
            <a:off x="1079510" y="531814"/>
            <a:ext cx="4457690" cy="1720850"/>
          </a:xfrm>
        </p:spPr>
        <p:txBody>
          <a:bodyPr vert="horz" lIns="0" tIns="0" rIns="0" bIns="0" rtlCol="0" anchor="ctr" anchorCtr="0">
            <a:normAutofit/>
          </a:bodyPr>
          <a:lstStyle/>
          <a:p>
            <a:pPr algn="ctr"/>
            <a:r>
              <a:rPr lang="en-US"/>
              <a:t>Linear Regression</a:t>
            </a:r>
          </a:p>
        </p:txBody>
      </p:sp>
      <p:cxnSp>
        <p:nvCxnSpPr>
          <p:cNvPr id="19" name="Straight Connector 18">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1392239"/>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4072251F-D8E4-4DF6-850C-941F8275BB9F}"/>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1034898" y="2843213"/>
            <a:ext cx="10122556" cy="3472117"/>
          </a:xfrm>
          <a:prstGeom prst="rect">
            <a:avLst/>
          </a:prstGeom>
          <a:noFill/>
        </p:spPr>
      </p:pic>
      <p:sp>
        <p:nvSpPr>
          <p:cNvPr id="16" name="Content Placeholder 7">
            <a:extLst>
              <a:ext uri="{FF2B5EF4-FFF2-40B4-BE49-F238E27FC236}">
                <a16:creationId xmlns:a16="http://schemas.microsoft.com/office/drawing/2014/main" id="{499350FD-63C8-45A8-827B-81E359D9E477}"/>
              </a:ext>
            </a:extLst>
          </p:cNvPr>
          <p:cNvSpPr>
            <a:spLocks noGrp="1"/>
          </p:cNvSpPr>
          <p:nvPr>
            <p:ph idx="1"/>
          </p:nvPr>
        </p:nvSpPr>
        <p:spPr>
          <a:xfrm>
            <a:off x="6759746" y="317955"/>
            <a:ext cx="4054025" cy="2207303"/>
          </a:xfrm>
        </p:spPr>
        <p:txBody>
          <a:bodyPr>
            <a:normAutofit/>
          </a:bodyPr>
          <a:lstStyle/>
          <a:p>
            <a:pPr marL="0" indent="0">
              <a:buNone/>
            </a:pPr>
            <a:r>
              <a:rPr lang="en-GB" dirty="0"/>
              <a:t>Two linear regression models: </a:t>
            </a:r>
          </a:p>
          <a:p>
            <a:r>
              <a:rPr lang="en-GB" dirty="0"/>
              <a:t>With </a:t>
            </a:r>
            <a:r>
              <a:rPr lang="en-GB" u="sng" dirty="0"/>
              <a:t>standard values </a:t>
            </a:r>
            <a:br>
              <a:rPr lang="en-GB" u="sng" dirty="0"/>
            </a:br>
            <a:r>
              <a:rPr lang="en-GB" dirty="0"/>
              <a:t>RMSE = 466</a:t>
            </a:r>
          </a:p>
          <a:p>
            <a:r>
              <a:rPr lang="en-GB" dirty="0"/>
              <a:t>With </a:t>
            </a:r>
            <a:r>
              <a:rPr lang="en-GB" u="sng" dirty="0"/>
              <a:t>log value </a:t>
            </a:r>
            <a:br>
              <a:rPr lang="en-GB" u="sng" dirty="0"/>
            </a:br>
            <a:r>
              <a:rPr lang="en-GB" dirty="0"/>
              <a:t>RMSE = 450</a:t>
            </a:r>
          </a:p>
        </p:txBody>
      </p:sp>
    </p:spTree>
    <p:extLst>
      <p:ext uri="{BB962C8B-B14F-4D97-AF65-F5344CB8AC3E}">
        <p14:creationId xmlns:p14="http://schemas.microsoft.com/office/powerpoint/2010/main" val="4232147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D00D9D-129B-42C1-9432-EE1A0AE22433}"/>
              </a:ext>
            </a:extLst>
          </p:cNvPr>
          <p:cNvSpPr>
            <a:spLocks noGrp="1"/>
          </p:cNvSpPr>
          <p:nvPr>
            <p:ph type="title"/>
          </p:nvPr>
        </p:nvSpPr>
        <p:spPr>
          <a:xfrm>
            <a:off x="540988" y="540033"/>
            <a:ext cx="3884962" cy="1331604"/>
          </a:xfrm>
        </p:spPr>
        <p:txBody>
          <a:bodyPr vert="horz" lIns="0" tIns="0" rIns="0" bIns="0" rtlCol="0" anchor="b" anchorCtr="0">
            <a:normAutofit/>
          </a:bodyPr>
          <a:lstStyle/>
          <a:p>
            <a:pPr algn="ctr"/>
            <a:r>
              <a:rPr lang="en-US" dirty="0"/>
              <a:t>Linear Regression – Imputation </a:t>
            </a:r>
          </a:p>
        </p:txBody>
      </p:sp>
      <p:cxnSp>
        <p:nvCxnSpPr>
          <p:cNvPr id="26" name="Straight Connector 25">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Content Placeholder 7">
            <a:extLst>
              <a:ext uri="{FF2B5EF4-FFF2-40B4-BE49-F238E27FC236}">
                <a16:creationId xmlns:a16="http://schemas.microsoft.com/office/drawing/2014/main" id="{499350FD-63C8-45A8-827B-81E359D9E477}"/>
              </a:ext>
            </a:extLst>
          </p:cNvPr>
          <p:cNvSpPr>
            <a:spLocks noGrp="1"/>
          </p:cNvSpPr>
          <p:nvPr>
            <p:ph idx="1"/>
          </p:nvPr>
        </p:nvSpPr>
        <p:spPr>
          <a:xfrm>
            <a:off x="540988" y="2759076"/>
            <a:ext cx="3884962" cy="3009899"/>
          </a:xfrm>
        </p:spPr>
        <p:txBody>
          <a:bodyPr>
            <a:normAutofit fontScale="92500" lnSpcReduction="10000"/>
          </a:bodyPr>
          <a:lstStyle/>
          <a:p>
            <a:pPr marL="0" indent="0">
              <a:buNone/>
            </a:pPr>
            <a:r>
              <a:rPr lang="en-GB" dirty="0"/>
              <a:t>Two linear regression models: </a:t>
            </a:r>
          </a:p>
          <a:p>
            <a:r>
              <a:rPr lang="en-GB" dirty="0"/>
              <a:t>First attempt: impute all regressors </a:t>
            </a:r>
            <a:br>
              <a:rPr lang="en-GB" dirty="0"/>
            </a:br>
            <a:r>
              <a:rPr lang="en-GB" dirty="0"/>
              <a:t>RMSE = 1157</a:t>
            </a:r>
          </a:p>
          <a:p>
            <a:r>
              <a:rPr lang="en-GB" dirty="0"/>
              <a:t>Second attempt: impute critical columns like area and rooms + columns without NA</a:t>
            </a:r>
            <a:br>
              <a:rPr lang="en-GB" u="sng" dirty="0"/>
            </a:br>
            <a:r>
              <a:rPr lang="en-GB" dirty="0"/>
              <a:t>RMSE = 391</a:t>
            </a:r>
          </a:p>
        </p:txBody>
      </p:sp>
      <p:sp>
        <p:nvSpPr>
          <p:cNvPr id="28" name="Rectangle 27">
            <a:extLst>
              <a:ext uri="{FF2B5EF4-FFF2-40B4-BE49-F238E27FC236}">
                <a16:creationId xmlns:a16="http://schemas.microsoft.com/office/drawing/2014/main" id="{DAD9000E-708C-464D-A86F-4ABE391B6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6337" y="0"/>
            <a:ext cx="7205663"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8" name="Picture 7" descr="Chart, line chart&#10;&#10;Description automatically generated">
            <a:extLst>
              <a:ext uri="{FF2B5EF4-FFF2-40B4-BE49-F238E27FC236}">
                <a16:creationId xmlns:a16="http://schemas.microsoft.com/office/drawing/2014/main" id="{014E577F-7DD1-4179-B248-76544B7940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7200" y="1241985"/>
            <a:ext cx="6113812" cy="4371374"/>
          </a:xfrm>
          <a:prstGeom prst="rect">
            <a:avLst/>
          </a:prstGeom>
        </p:spPr>
      </p:pic>
    </p:spTree>
    <p:extLst>
      <p:ext uri="{BB962C8B-B14F-4D97-AF65-F5344CB8AC3E}">
        <p14:creationId xmlns:p14="http://schemas.microsoft.com/office/powerpoint/2010/main" val="621654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36" name="Freeform: Shape 35">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38" name="Freeform: Shape 37">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9" name="Straight Connector 38">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41" name="Rectangle 40">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D00D9D-129B-42C1-9432-EE1A0AE22433}"/>
              </a:ext>
            </a:extLst>
          </p:cNvPr>
          <p:cNvSpPr>
            <a:spLocks noGrp="1"/>
          </p:cNvSpPr>
          <p:nvPr>
            <p:ph type="title"/>
          </p:nvPr>
        </p:nvSpPr>
        <p:spPr>
          <a:xfrm>
            <a:off x="7766050" y="1079500"/>
            <a:ext cx="3884962" cy="2138400"/>
          </a:xfrm>
        </p:spPr>
        <p:txBody>
          <a:bodyPr vert="horz" lIns="0" tIns="0" rIns="0" bIns="0" rtlCol="0" anchor="b" anchorCtr="0">
            <a:normAutofit/>
          </a:bodyPr>
          <a:lstStyle/>
          <a:p>
            <a:pPr algn="ctr"/>
            <a:r>
              <a:rPr lang="en-US" dirty="0"/>
              <a:t>Ridge and Lasso</a:t>
            </a:r>
          </a:p>
        </p:txBody>
      </p:sp>
      <p:sp>
        <p:nvSpPr>
          <p:cNvPr id="16" name="Content Placeholder 7">
            <a:extLst>
              <a:ext uri="{FF2B5EF4-FFF2-40B4-BE49-F238E27FC236}">
                <a16:creationId xmlns:a16="http://schemas.microsoft.com/office/drawing/2014/main" id="{499350FD-63C8-45A8-827B-81E359D9E477}"/>
              </a:ext>
            </a:extLst>
          </p:cNvPr>
          <p:cNvSpPr>
            <a:spLocks noGrp="1"/>
          </p:cNvSpPr>
          <p:nvPr>
            <p:ph idx="1"/>
          </p:nvPr>
        </p:nvSpPr>
        <p:spPr>
          <a:xfrm>
            <a:off x="7766051" y="4113213"/>
            <a:ext cx="3884961" cy="1655762"/>
          </a:xfrm>
        </p:spPr>
        <p:txBody>
          <a:bodyPr vert="horz" lIns="0" tIns="0" rIns="0" bIns="0" rtlCol="0" anchor="t" anchorCtr="0">
            <a:normAutofit/>
          </a:bodyPr>
          <a:lstStyle/>
          <a:p>
            <a:pPr marL="0" indent="0" algn="ctr">
              <a:buNone/>
            </a:pPr>
            <a:r>
              <a:rPr lang="en-US" sz="2400" i="1"/>
              <a:t>RMSE = 466 </a:t>
            </a:r>
          </a:p>
        </p:txBody>
      </p:sp>
      <p:pic>
        <p:nvPicPr>
          <p:cNvPr id="18" name="Picture 17">
            <a:extLst>
              <a:ext uri="{FF2B5EF4-FFF2-40B4-BE49-F238E27FC236}">
                <a16:creationId xmlns:a16="http://schemas.microsoft.com/office/drawing/2014/main" id="{772A3088-DC65-43FD-862C-A1D865BA2BE4}"/>
              </a:ext>
            </a:extLst>
          </p:cNvPr>
          <p:cNvPicPr/>
          <p:nvPr/>
        </p:nvPicPr>
        <p:blipFill rotWithShape="1">
          <a:blip r:embed="rId2">
            <a:extLst>
              <a:ext uri="{28A0092B-C50C-407E-A947-70E740481C1C}">
                <a14:useLocalDpi xmlns:a14="http://schemas.microsoft.com/office/drawing/2010/main" val="0"/>
              </a:ext>
            </a:extLst>
          </a:blip>
          <a:srcRect r="17450" b="1"/>
          <a:stretch/>
        </p:blipFill>
        <p:spPr bwMode="auto">
          <a:xfrm>
            <a:off x="540988" y="540000"/>
            <a:ext cx="6671025" cy="5778000"/>
          </a:xfrm>
          <a:prstGeom prst="rect">
            <a:avLst/>
          </a:prstGeom>
          <a:noFill/>
        </p:spPr>
      </p:pic>
      <p:cxnSp>
        <p:nvCxnSpPr>
          <p:cNvPr id="43" name="Straight Connector 42">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8531"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5931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D00D9D-129B-42C1-9432-EE1A0AE22433}"/>
              </a:ext>
            </a:extLst>
          </p:cNvPr>
          <p:cNvSpPr>
            <a:spLocks noGrp="1"/>
          </p:cNvSpPr>
          <p:nvPr>
            <p:ph type="title"/>
          </p:nvPr>
        </p:nvSpPr>
        <p:spPr>
          <a:xfrm>
            <a:off x="540988" y="540033"/>
            <a:ext cx="3884962" cy="1331604"/>
          </a:xfrm>
        </p:spPr>
        <p:txBody>
          <a:bodyPr vert="horz" lIns="0" tIns="0" rIns="0" bIns="0" rtlCol="0" anchor="b" anchorCtr="0">
            <a:normAutofit/>
          </a:bodyPr>
          <a:lstStyle/>
          <a:p>
            <a:pPr algn="ctr"/>
            <a:r>
              <a:rPr lang="en-US" dirty="0"/>
              <a:t>Random Trees</a:t>
            </a:r>
          </a:p>
        </p:txBody>
      </p:sp>
      <p:cxnSp>
        <p:nvCxnSpPr>
          <p:cNvPr id="26" name="Straight Connector 25">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Content Placeholder 7">
            <a:extLst>
              <a:ext uri="{FF2B5EF4-FFF2-40B4-BE49-F238E27FC236}">
                <a16:creationId xmlns:a16="http://schemas.microsoft.com/office/drawing/2014/main" id="{499350FD-63C8-45A8-827B-81E359D9E477}"/>
              </a:ext>
            </a:extLst>
          </p:cNvPr>
          <p:cNvSpPr>
            <a:spLocks noGrp="1"/>
          </p:cNvSpPr>
          <p:nvPr>
            <p:ph idx="1"/>
          </p:nvPr>
        </p:nvSpPr>
        <p:spPr>
          <a:xfrm>
            <a:off x="540988" y="2759076"/>
            <a:ext cx="3884962" cy="3009899"/>
          </a:xfrm>
        </p:spPr>
        <p:txBody>
          <a:bodyPr>
            <a:normAutofit/>
          </a:bodyPr>
          <a:lstStyle/>
          <a:p>
            <a:r>
              <a:rPr lang="en-GB" dirty="0"/>
              <a:t>RMSE = 451  </a:t>
            </a:r>
          </a:p>
        </p:txBody>
      </p:sp>
      <p:sp>
        <p:nvSpPr>
          <p:cNvPr id="28" name="Rectangle 27">
            <a:extLst>
              <a:ext uri="{FF2B5EF4-FFF2-40B4-BE49-F238E27FC236}">
                <a16:creationId xmlns:a16="http://schemas.microsoft.com/office/drawing/2014/main" id="{DAD9000E-708C-464D-A86F-4ABE391B6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6337" y="0"/>
            <a:ext cx="7205663"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18" name="Picture 17">
            <a:extLst>
              <a:ext uri="{FF2B5EF4-FFF2-40B4-BE49-F238E27FC236}">
                <a16:creationId xmlns:a16="http://schemas.microsoft.com/office/drawing/2014/main" id="{B1A951D8-9DC6-4689-AED2-74C8A42EA13F}"/>
              </a:ext>
            </a:extLst>
          </p:cNvPr>
          <p:cNvPicPr/>
          <p:nvPr/>
        </p:nvPicPr>
        <p:blipFill rotWithShape="1">
          <a:blip r:embed="rId2" cstate="print">
            <a:extLst>
              <a:ext uri="{28A0092B-C50C-407E-A947-70E740481C1C}">
                <a14:useLocalDpi xmlns:a14="http://schemas.microsoft.com/office/drawing/2010/main" val="0"/>
              </a:ext>
            </a:extLst>
          </a:blip>
          <a:srcRect l="56770" r="4990" b="6316"/>
          <a:stretch/>
        </p:blipFill>
        <p:spPr bwMode="auto">
          <a:xfrm>
            <a:off x="5537200" y="859145"/>
            <a:ext cx="6113812" cy="5137054"/>
          </a:xfrm>
          <a:prstGeom prst="rect">
            <a:avLst/>
          </a:prstGeom>
          <a:noFill/>
        </p:spPr>
      </p:pic>
    </p:spTree>
    <p:extLst>
      <p:ext uri="{BB962C8B-B14F-4D97-AF65-F5344CB8AC3E}">
        <p14:creationId xmlns:p14="http://schemas.microsoft.com/office/powerpoint/2010/main" val="4116656668"/>
      </p:ext>
    </p:extLst>
  </p:cSld>
  <p:clrMapOvr>
    <a:masterClrMapping/>
  </p:clrMapOvr>
</p:sld>
</file>

<file path=ppt/theme/theme1.xml><?xml version="1.0" encoding="utf-8"?>
<a:theme xmlns:a="http://schemas.openxmlformats.org/drawingml/2006/main" name="LeafVTI">
  <a:themeElements>
    <a:clrScheme name="AnalogousFromLightSeedLeftStep">
      <a:dk1>
        <a:srgbClr val="000000"/>
      </a:dk1>
      <a:lt1>
        <a:srgbClr val="FFFFFF"/>
      </a:lt1>
      <a:dk2>
        <a:srgbClr val="243141"/>
      </a:dk2>
      <a:lt2>
        <a:srgbClr val="E8E5E2"/>
      </a:lt2>
      <a:accent1>
        <a:srgbClr val="8EA6C2"/>
      </a:accent1>
      <a:accent2>
        <a:srgbClr val="79AAB1"/>
      </a:accent2>
      <a:accent3>
        <a:srgbClr val="81AA9E"/>
      </a:accent3>
      <a:accent4>
        <a:srgbClr val="77AF87"/>
      </a:accent4>
      <a:accent5>
        <a:srgbClr val="87AB81"/>
      </a:accent5>
      <a:accent6>
        <a:srgbClr val="91A974"/>
      </a:accent6>
      <a:hlink>
        <a:srgbClr val="9A7E5D"/>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467</Words>
  <Application>Microsoft Office PowerPoint</Application>
  <PresentationFormat>Widescreen</PresentationFormat>
  <Paragraphs>46</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Avenir Next LT Pro Light</vt:lpstr>
      <vt:lpstr>Calibri</vt:lpstr>
      <vt:lpstr>Rockwell Nova Light</vt:lpstr>
      <vt:lpstr>Wingdings</vt:lpstr>
      <vt:lpstr>LeafVTI</vt:lpstr>
      <vt:lpstr>Supervised machine Learning - predicting housing prices </vt:lpstr>
      <vt:lpstr>Importing the dataset - Preparation</vt:lpstr>
      <vt:lpstr>Basic Exploration</vt:lpstr>
      <vt:lpstr>Correlation plot</vt:lpstr>
      <vt:lpstr>Grouping by flat type</vt:lpstr>
      <vt:lpstr>Linear Regression</vt:lpstr>
      <vt:lpstr>Linear Regression – Imputation </vt:lpstr>
      <vt:lpstr>Ridge and Lasso</vt:lpstr>
      <vt:lpstr>Random Trees</vt:lpstr>
      <vt:lpstr>Random Trees- Conditional Inference Trees </vt:lpstr>
      <vt:lpstr>Random forest</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Supervised machine Learning - predicting housing prices </dc:title>
  <dc:creator>Marco Colombatti</dc:creator>
  <cp:lastModifiedBy>Marco Colombatti</cp:lastModifiedBy>
  <cp:revision>6</cp:revision>
  <dcterms:created xsi:type="dcterms:W3CDTF">2020-12-09T16:14:51Z</dcterms:created>
  <dcterms:modified xsi:type="dcterms:W3CDTF">2020-12-09T16:26:55Z</dcterms:modified>
</cp:coreProperties>
</file>