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Teko"/>
      <p:regular r:id="rId32"/>
      <p:bold r:id="rId33"/>
    </p:embeddedFon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0j1922iumG87DqdMwNYFHp8c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2D0758-E6EB-4462-9FB7-B4BFC8463FB5}">
  <a:tblStyle styleId="{2B2D0758-E6EB-4462-9FB7-B4BFC8463F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eko-bold.fntdata"/><Relationship Id="rId10" Type="http://schemas.openxmlformats.org/officeDocument/2006/relationships/slide" Target="slides/slide4.xml"/><Relationship Id="rId32" Type="http://schemas.openxmlformats.org/officeDocument/2006/relationships/font" Target="fonts/Teko-regular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/>
              <a:t>Hypothesis: If Climate Change is not properly addressed then poorer countries will be at risk due to over reliance on technologically advanced countries for food.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/>
              <a:t>(Less GDP/Population) -&gt; less CO2 output -&gt; less technologically advanced -&gt; leads to over reliance on technologically advanced countries for food)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9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5400000">
            <a:off x="1239069" y="-1098279"/>
            <a:ext cx="6831676" cy="9080881"/>
          </a:xfrm>
          <a:custGeom>
            <a:rect b="b" l="l" r="r" t="t"/>
            <a:pathLst>
              <a:path extrusionOk="0" h="6901189" w="7147234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-43188"/>
            <a:ext cx="7147234" cy="6901189"/>
          </a:xfrm>
          <a:custGeom>
            <a:rect b="b" l="l" r="r" t="t"/>
            <a:pathLst>
              <a:path extrusionOk="0" h="6901189" w="7147234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D8D8D8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8469" y="444087"/>
            <a:ext cx="5639549" cy="5911018"/>
          </a:xfrm>
          <a:prstGeom prst="rect">
            <a:avLst/>
          </a:prstGeom>
          <a:noFill/>
          <a:ln cap="flat" cmpd="sng" w="76200">
            <a:solidFill>
              <a:srgbClr val="3D01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60411" y="626005"/>
            <a:ext cx="5575664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The Effects of Global Warming on Global Grain Supply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D012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D012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Team Advisor:</a:t>
            </a:r>
            <a:r>
              <a:rPr lang="en-GB" sz="2800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 Dr. Helen Gu</a:t>
            </a:r>
            <a:endParaRPr sz="4000">
              <a:solidFill>
                <a:srgbClr val="1D012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Team Members: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-</a:t>
            </a:r>
            <a:r>
              <a:rPr lang="en-GB" sz="2800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GB" sz="3200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Jason Ortiz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- Rhodiam Arango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D0120"/>
                </a:solidFill>
                <a:latin typeface="Arial Black"/>
                <a:ea typeface="Arial Black"/>
                <a:cs typeface="Arial Black"/>
                <a:sym typeface="Arial Black"/>
              </a:rPr>
              <a:t>- Daniel Cohen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588" y="775906"/>
            <a:ext cx="4741519" cy="49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0" y="-1422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chemeClr val="lt1"/>
                </a:solidFill>
              </a:rPr>
              <a:t>Relation Database Creation</a:t>
            </a:r>
            <a:endParaRPr/>
          </a:p>
        </p:txBody>
      </p:sp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316706" y="1278732"/>
            <a:ext cx="5157787" cy="478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Giving our Data Structure</a:t>
            </a:r>
            <a:endParaRPr/>
          </a:p>
        </p:txBody>
      </p:sp>
      <p:pic>
        <p:nvPicPr>
          <p:cNvPr descr="Graphical user interface, text, application&#10;&#10;Description automatically generated" id="213" name="Google Shape;213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29459" r="25766" t="0"/>
          <a:stretch/>
        </p:blipFill>
        <p:spPr>
          <a:xfrm>
            <a:off x="6007114" y="822960"/>
            <a:ext cx="6071443" cy="588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424664" y="2499360"/>
            <a:ext cx="515778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Arranging the data into a Relational Database allowed us to integrate the 4 datasets together through Joins.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 MySQL database also allowed us to conveniently query data as needed.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412531" y="160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>
                <a:solidFill>
                  <a:schemeClr val="lt1"/>
                </a:solidFill>
              </a:rPr>
              <a:t>Where are we?</a:t>
            </a:r>
            <a:endParaRPr/>
          </a:p>
        </p:txBody>
      </p:sp>
      <p:pic>
        <p:nvPicPr>
          <p:cNvPr descr="A computer screen capture&#10;&#10;Description automatically generated with medium confidence" id="220" name="Google Shape;22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429" l="14824" r="18827" t="14698"/>
          <a:stretch/>
        </p:blipFill>
        <p:spPr>
          <a:xfrm>
            <a:off x="3642682" y="1529254"/>
            <a:ext cx="8365875" cy="516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412531" y="3092723"/>
            <a:ext cx="26105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total we have data on 136 Countries spanning over 53 years!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12"/>
          <p:cNvCxnSpPr/>
          <p:nvPr/>
        </p:nvCxnSpPr>
        <p:spPr>
          <a:xfrm>
            <a:off x="3448050" y="5151069"/>
            <a:ext cx="3487768" cy="38819"/>
          </a:xfrm>
          <a:prstGeom prst="straightConnector1">
            <a:avLst/>
          </a:prstGeom>
          <a:noFill/>
          <a:ln cap="flat" cmpd="sng" w="50800">
            <a:solidFill>
              <a:srgbClr val="CCFF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2"/>
          <p:cNvCxnSpPr/>
          <p:nvPr/>
        </p:nvCxnSpPr>
        <p:spPr>
          <a:xfrm>
            <a:off x="6642271" y="1653081"/>
            <a:ext cx="3497943" cy="77637"/>
          </a:xfrm>
          <a:prstGeom prst="straightConnector1">
            <a:avLst/>
          </a:prstGeom>
          <a:noFill/>
          <a:ln cap="flat" cmpd="sng" w="50800">
            <a:solidFill>
              <a:srgbClr val="99FF6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12"/>
          <p:cNvCxnSpPr/>
          <p:nvPr/>
        </p:nvCxnSpPr>
        <p:spPr>
          <a:xfrm>
            <a:off x="5478132" y="2850193"/>
            <a:ext cx="3557930" cy="15413"/>
          </a:xfrm>
          <a:prstGeom prst="straightConnector1">
            <a:avLst/>
          </a:prstGeom>
          <a:noFill/>
          <a:ln cap="flat" cmpd="sng" w="5080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12"/>
          <p:cNvCxnSpPr/>
          <p:nvPr/>
        </p:nvCxnSpPr>
        <p:spPr>
          <a:xfrm>
            <a:off x="4470978" y="3973927"/>
            <a:ext cx="3518427" cy="18310"/>
          </a:xfrm>
          <a:prstGeom prst="straightConnector1">
            <a:avLst/>
          </a:prstGeom>
          <a:noFill/>
          <a:ln cap="flat" cmpd="sng" w="508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12"/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Process</a:t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>
            <a:off x="5733143" y="31926"/>
            <a:ext cx="6450486" cy="6826074"/>
          </a:xfrm>
          <a:custGeom>
            <a:rect b="b" l="l" r="r" t="t"/>
            <a:pathLst>
              <a:path extrusionOk="0" h="8041564" w="7426828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2"/>
          <p:cNvGrpSpPr/>
          <p:nvPr/>
        </p:nvGrpSpPr>
        <p:grpSpPr>
          <a:xfrm>
            <a:off x="9853648" y="1219431"/>
            <a:ext cx="1433322" cy="1893600"/>
            <a:chOff x="9853648" y="1197998"/>
            <a:chExt cx="1433322" cy="1916677"/>
          </a:xfrm>
        </p:grpSpPr>
        <p:sp>
          <p:nvSpPr>
            <p:cNvPr id="233" name="Google Shape;233;p12"/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  <a:gs pos="100000">
                  <a:srgbClr val="99FF66"/>
                </a:gs>
              </a:gsLst>
              <a:lin ang="0" scaled="0"/>
            </a:gra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12"/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236" name="Google Shape;236;p12"/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0">
                  <a:srgbClr val="6C2999"/>
                </a:gs>
                <a:gs pos="7000">
                  <a:srgbClr val="6C2999"/>
                </a:gs>
                <a:gs pos="98000">
                  <a:srgbClr val="CC66FF"/>
                </a:gs>
                <a:gs pos="100000">
                  <a:srgbClr val="CC66FF"/>
                </a:gs>
              </a:gsLst>
              <a:lin ang="0" scaled="0"/>
            </a:gra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239" name="Google Shape;239;p12"/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0">
                  <a:srgbClr val="A34A2E"/>
                </a:gs>
                <a:gs pos="7000">
                  <a:srgbClr val="A34A2E"/>
                </a:gs>
                <a:gs pos="98000">
                  <a:srgbClr val="CC6600"/>
                </a:gs>
                <a:gs pos="100000">
                  <a:srgbClr val="CC6600"/>
                </a:gs>
              </a:gsLst>
              <a:lin ang="0" scaled="0"/>
            </a:gra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2"/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242" name="Google Shape;242;p12"/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>
              <a:gsLst>
                <a:gs pos="0">
                  <a:srgbClr val="95AD70"/>
                </a:gs>
                <a:gs pos="58000">
                  <a:srgbClr val="95AD70"/>
                </a:gs>
                <a:gs pos="100000">
                  <a:srgbClr val="CCFF99"/>
                </a:gs>
              </a:gsLst>
              <a:lin ang="0" scaled="0"/>
            </a:gradFill>
            <a:ln>
              <a:noFill/>
            </a:ln>
            <a:effectLst>
              <a:reflection blurRad="0" dir="5400000" dist="50800" endA="300" endPos="55500" kx="0" rotWithShape="0" algn="bl" stA="50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2"/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ln>
            <a:noFill/>
          </a:ln>
          <a:effectLst>
            <a:reflection blurRad="0" dir="5400000" dist="88900" endA="0" endPos="65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ln>
            <a:noFill/>
          </a:ln>
          <a:effectLst>
            <a:reflection blurRad="0" dir="5400000" dist="88900" endA="0" endPos="65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ln>
            <a:noFill/>
          </a:ln>
          <a:effectLst>
            <a:reflection blurRad="0" dir="5400000" dist="88900" endA="0" endPos="65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10140214" y="1445965"/>
            <a:ext cx="1015729" cy="1015663"/>
          </a:xfrm>
          <a:prstGeom prst="rect">
            <a:avLst/>
          </a:prstGeom>
          <a:noFill/>
          <a:ln>
            <a:noFill/>
          </a:ln>
          <a:effectLst>
            <a:reflection blurRad="0" dir="5400000" dist="88900" endA="0" endPos="65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/>
          </a:p>
        </p:txBody>
      </p:sp>
      <p:grpSp>
        <p:nvGrpSpPr>
          <p:cNvPr id="248" name="Google Shape;248;p12"/>
          <p:cNvGrpSpPr/>
          <p:nvPr/>
        </p:nvGrpSpPr>
        <p:grpSpPr>
          <a:xfrm>
            <a:off x="-4548872" y="4271569"/>
            <a:ext cx="4633297" cy="937678"/>
            <a:chOff x="-4704785" y="4160539"/>
            <a:chExt cx="4633297" cy="937678"/>
          </a:xfrm>
        </p:grpSpPr>
        <p:sp>
          <p:nvSpPr>
            <p:cNvPr id="249" name="Google Shape;249;p12"/>
            <p:cNvSpPr/>
            <p:nvPr/>
          </p:nvSpPr>
          <p:spPr>
            <a:xfrm>
              <a:off x="-4240184" y="4160539"/>
              <a:ext cx="18230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Wrangling</a:t>
              </a:r>
              <a:endParaRPr/>
            </a:p>
          </p:txBody>
        </p:sp>
        <p:sp>
          <p:nvSpPr>
            <p:cNvPr id="250" name="Google Shape;250;p12"/>
            <p:cNvSpPr txBox="1"/>
            <p:nvPr/>
          </p:nvSpPr>
          <p:spPr>
            <a:xfrm>
              <a:off x="-4254865" y="4513442"/>
              <a:ext cx="41833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Missing Values Treatment, Creating new variables</a:t>
              </a:r>
              <a:endParaRPr/>
            </a:p>
          </p:txBody>
        </p:sp>
        <p:pic>
          <p:nvPicPr>
            <p:cNvPr id="251" name="Google Shape;25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704785" y="420641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12"/>
          <p:cNvGrpSpPr/>
          <p:nvPr/>
        </p:nvGrpSpPr>
        <p:grpSpPr>
          <a:xfrm>
            <a:off x="-3791862" y="2826787"/>
            <a:ext cx="4635667" cy="954754"/>
            <a:chOff x="3987796" y="2857076"/>
            <a:chExt cx="4635667" cy="954754"/>
          </a:xfrm>
        </p:grpSpPr>
        <p:sp>
          <p:nvSpPr>
            <p:cNvPr id="253" name="Google Shape;253;p12"/>
            <p:cNvSpPr/>
            <p:nvPr/>
          </p:nvSpPr>
          <p:spPr>
            <a:xfrm>
              <a:off x="4491462" y="2857076"/>
              <a:ext cx="19127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Selection</a:t>
              </a:r>
              <a:endParaRPr/>
            </a:p>
          </p:txBody>
        </p:sp>
        <p:sp>
          <p:nvSpPr>
            <p:cNvPr id="254" name="Google Shape;254;p12"/>
            <p:cNvSpPr txBox="1"/>
            <p:nvPr/>
          </p:nvSpPr>
          <p:spPr>
            <a:xfrm>
              <a:off x="4440086" y="3227055"/>
              <a:ext cx="41833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 ML – Clustering &amp; Tree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ML – Regression Analysis</a:t>
              </a:r>
              <a:endParaRPr/>
            </a:p>
          </p:txBody>
        </p:sp>
        <p:pic>
          <p:nvPicPr>
            <p:cNvPr id="255" name="Google Shape;25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87796" y="289718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2"/>
          <p:cNvGrpSpPr/>
          <p:nvPr/>
        </p:nvGrpSpPr>
        <p:grpSpPr>
          <a:xfrm>
            <a:off x="-3996186" y="1641144"/>
            <a:ext cx="4459059" cy="1019150"/>
            <a:chOff x="5046838" y="1710685"/>
            <a:chExt cx="4459059" cy="1019150"/>
          </a:xfrm>
        </p:grpSpPr>
        <p:sp>
          <p:nvSpPr>
            <p:cNvPr id="257" name="Google Shape;257;p12"/>
            <p:cNvSpPr/>
            <p:nvPr/>
          </p:nvSpPr>
          <p:spPr>
            <a:xfrm>
              <a:off x="5510558" y="1739226"/>
              <a:ext cx="21903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Preparation</a:t>
              </a:r>
              <a:endParaRPr/>
            </a:p>
          </p:txBody>
        </p:sp>
        <p:pic>
          <p:nvPicPr>
            <p:cNvPr id="258" name="Google Shape;258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46838" y="171068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2"/>
            <p:cNvSpPr txBox="1"/>
            <p:nvPr/>
          </p:nvSpPr>
          <p:spPr>
            <a:xfrm>
              <a:off x="5501515" y="2083504"/>
              <a:ext cx="4004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Ensure model gets correct input format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Normalization, Train/Test Split, etc.</a:t>
              </a:r>
              <a:endParaRPr/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-3980608" y="298882"/>
            <a:ext cx="4412468" cy="655061"/>
            <a:chOff x="6240433" y="651010"/>
            <a:chExt cx="4412468" cy="655061"/>
          </a:xfrm>
        </p:grpSpPr>
        <p:sp>
          <p:nvSpPr>
            <p:cNvPr id="261" name="Google Shape;261;p12"/>
            <p:cNvSpPr/>
            <p:nvPr/>
          </p:nvSpPr>
          <p:spPr>
            <a:xfrm>
              <a:off x="6642271" y="654785"/>
              <a:ext cx="35889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Comparison &amp; Validation</a:t>
              </a:r>
              <a:endParaRPr/>
            </a:p>
          </p:txBody>
        </p:sp>
        <p:pic>
          <p:nvPicPr>
            <p:cNvPr id="262" name="Google Shape;262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0433" y="651010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2"/>
            <p:cNvSpPr txBox="1"/>
            <p:nvPr/>
          </p:nvSpPr>
          <p:spPr>
            <a:xfrm>
              <a:off x="6648519" y="936739"/>
              <a:ext cx="4004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Compare models and their metrics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chemeClr val="lt1"/>
                </a:solidFill>
              </a:rPr>
              <a:t>Data Wrangling</a:t>
            </a:r>
            <a:br>
              <a:rPr b="1" lang="en-GB" sz="4400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“Our World in Data – CO2 Emissions” dataset had been missing quite a lot of values for multiple different attributes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 used KNN in order to predict which values to impute into the dataset, since values like mean or mode wouldn’t be reliable for the nature of the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Summed the different sources of CO2 emissions into a “Total CO2” features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ctrTitle"/>
          </p:nvPr>
        </p:nvSpPr>
        <p:spPr>
          <a:xfrm>
            <a:off x="497840" y="0"/>
            <a:ext cx="9601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GB" sz="6000">
                <a:solidFill>
                  <a:schemeClr val="lt1"/>
                </a:solidFill>
              </a:rPr>
              <a:t>Model Selection &amp; Pre-processing</a:t>
            </a:r>
            <a:br>
              <a:rPr b="1" lang="en-GB" sz="6000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751840" y="2201584"/>
            <a:ext cx="10942320" cy="3985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400" u="sng"/>
              <a:t>Unsupervised ML – Clustering &amp; </a:t>
            </a:r>
            <a:r>
              <a:rPr b="1" lang="en-GB" u="sng"/>
              <a:t>Decision </a:t>
            </a:r>
            <a:r>
              <a:rPr b="1" lang="en-GB" sz="2400" u="sng"/>
              <a:t>Tree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Normalization for numerical data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One-Hot-Encoding for categorical data</a:t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u="sng"/>
              <a:t>Supervised ML – Regression Analysis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Test/Train Splits for Regression analysis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Used Recursive Feature Elimination (RFE) to select best features</a:t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/>
          <p:nvPr/>
        </p:nvSpPr>
        <p:spPr>
          <a:xfrm>
            <a:off x="217714" y="1066801"/>
            <a:ext cx="11756572" cy="5537199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217714" y="1071392"/>
            <a:ext cx="11756571" cy="1072003"/>
          </a:xfrm>
          <a:custGeom>
            <a:rect b="b" l="l" r="r" t="t"/>
            <a:pathLst>
              <a:path extrusionOk="0" h="700022" w="11588917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/>
          <p:nvPr/>
        </p:nvSpPr>
        <p:spPr>
          <a:xfrm flipH="1" rot="5400000">
            <a:off x="3876085" y="1059256"/>
            <a:ext cx="360000" cy="360000"/>
          </a:xfrm>
          <a:prstGeom prst="flowChartDelay">
            <a:avLst/>
          </a:prstGeom>
          <a:solidFill>
            <a:srgbClr val="00206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 flipH="1" rot="5400000">
            <a:off x="5316085" y="1059256"/>
            <a:ext cx="360000" cy="360000"/>
          </a:xfrm>
          <a:prstGeom prst="flowChartDelay">
            <a:avLst/>
          </a:prstGeom>
          <a:solidFill>
            <a:srgbClr val="00206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3696085" y="1239255"/>
            <a:ext cx="2160000" cy="51480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 rot="5400000">
            <a:off x="4146085" y="955314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 flipH="1" rot="5400000">
            <a:off x="654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 flipH="1" rot="5400000">
            <a:off x="798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6369257" y="1260743"/>
            <a:ext cx="2160000" cy="51480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 rot="5400000">
            <a:off x="6819257" y="976802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/>
          <p:nvPr/>
        </p:nvSpPr>
        <p:spPr>
          <a:xfrm flipH="1" rot="5400000">
            <a:off x="946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"/>
          <p:cNvSpPr/>
          <p:nvPr/>
        </p:nvSpPr>
        <p:spPr>
          <a:xfrm flipH="1" rot="5400000">
            <a:off x="1090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9284686" y="1260743"/>
            <a:ext cx="2160000" cy="51480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/>
          <p:nvPr/>
        </p:nvSpPr>
        <p:spPr>
          <a:xfrm rot="5400000">
            <a:off x="9734686" y="976802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15"/>
          <p:cNvGraphicFramePr/>
          <p:nvPr/>
        </p:nvGraphicFramePr>
        <p:xfrm>
          <a:off x="3696084" y="2485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1078575"/>
                <a:gridCol w="1078575"/>
              </a:tblGrid>
              <a:tr h="1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</a:rPr>
                        <a:t>Silhouette Score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</a:rPr>
                        <a:t>Number of Clusters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0.36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0.66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0.70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15"/>
          <p:cNvGraphicFramePr/>
          <p:nvPr/>
        </p:nvGraphicFramePr>
        <p:xfrm>
          <a:off x="659022" y="3297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2603275"/>
              </a:tblGrid>
              <a:tr h="71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</a:rPr>
                        <a:t>Default Parameters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/>
                        <a:t>Tuning Attempt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/>
                        <a:t>Tuning Attempt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/>
                        <a:t>Optimal Results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Google Shape;296;p15"/>
          <p:cNvSpPr/>
          <p:nvPr/>
        </p:nvSpPr>
        <p:spPr>
          <a:xfrm>
            <a:off x="3703601" y="6067373"/>
            <a:ext cx="2156242" cy="341370"/>
          </a:xfrm>
          <a:custGeom>
            <a:rect b="b" l="l" r="r" t="t"/>
            <a:pathLst>
              <a:path extrusionOk="0" h="341370" w="2156242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6373015" y="6084855"/>
            <a:ext cx="2156242" cy="341370"/>
          </a:xfrm>
          <a:custGeom>
            <a:rect b="b" l="l" r="r" t="t"/>
            <a:pathLst>
              <a:path extrusionOk="0" h="341370" w="2156242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9300102" y="6095598"/>
            <a:ext cx="2156242" cy="341370"/>
          </a:xfrm>
          <a:custGeom>
            <a:rect b="b" l="l" r="r" t="t"/>
            <a:pathLst>
              <a:path extrusionOk="0" h="341370" w="2156242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4262371" y="1361394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6956298" y="1382882"/>
            <a:ext cx="132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9514456" y="1334183"/>
            <a:ext cx="17502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(Agglomerative)</a:t>
            </a:r>
            <a:endParaRPr/>
          </a:p>
        </p:txBody>
      </p:sp>
      <p:graphicFrame>
        <p:nvGraphicFramePr>
          <p:cNvPr id="302" name="Google Shape;302;p15"/>
          <p:cNvGraphicFramePr/>
          <p:nvPr/>
        </p:nvGraphicFramePr>
        <p:xfrm>
          <a:off x="6390157" y="2516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1078575"/>
                <a:gridCol w="1078575"/>
              </a:tblGrid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Silhouette Score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0.714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0.752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0.747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0.746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16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15"/>
          <p:cNvGraphicFramePr/>
          <p:nvPr/>
        </p:nvGraphicFramePr>
        <p:xfrm>
          <a:off x="9293371" y="2511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1078575"/>
                <a:gridCol w="1078575"/>
              </a:tblGrid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Silhouette Score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0.263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0.38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0.746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0.74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15"/>
          <p:cNvSpPr txBox="1"/>
          <p:nvPr/>
        </p:nvSpPr>
        <p:spPr>
          <a:xfrm>
            <a:off x="1887794" y="108148"/>
            <a:ext cx="90168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Model Comparisons - Metrics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838200" y="365125"/>
            <a:ext cx="108356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chemeClr val="lt1"/>
                </a:solidFill>
              </a:rPr>
              <a:t>Cluster Model Comparisons – Visual: 16 Clusters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315" y="2566164"/>
            <a:ext cx="3896914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 txBox="1"/>
          <p:nvPr/>
        </p:nvSpPr>
        <p:spPr>
          <a:xfrm>
            <a:off x="8300722" y="1782506"/>
            <a:ext cx="34137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endParaRPr/>
          </a:p>
        </p:txBody>
      </p:sp>
      <p:pic>
        <p:nvPicPr>
          <p:cNvPr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145" y="2559172"/>
            <a:ext cx="3896914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>
            <a:off x="4203976" y="1826888"/>
            <a:ext cx="34137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  <a:endParaRPr/>
          </a:p>
        </p:txBody>
      </p:sp>
      <p:pic>
        <p:nvPicPr>
          <p:cNvPr id="314" name="Google Shape;3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62" y="2547863"/>
            <a:ext cx="3915937" cy="376734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648555" y="1782505"/>
            <a:ext cx="34137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chemeClr val="lt1"/>
                </a:solidFill>
              </a:rPr>
              <a:t>Cluster Model Interpretation</a:t>
            </a:r>
            <a:endParaRPr/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44278" l="0" r="19159" t="896"/>
          <a:stretch/>
        </p:blipFill>
        <p:spPr>
          <a:xfrm>
            <a:off x="221651" y="2062479"/>
            <a:ext cx="11613188" cy="443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217714" y="1066801"/>
            <a:ext cx="11756572" cy="5537199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217714" y="1071392"/>
            <a:ext cx="11756571" cy="1072003"/>
          </a:xfrm>
          <a:custGeom>
            <a:rect b="b" l="l" r="r" t="t"/>
            <a:pathLst>
              <a:path extrusionOk="0" h="700022" w="11588917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 flipH="1" rot="5400000">
            <a:off x="3489257" y="1080744"/>
            <a:ext cx="360000" cy="360000"/>
          </a:xfrm>
          <a:prstGeom prst="flowChartDelay">
            <a:avLst/>
          </a:prstGeom>
          <a:solidFill>
            <a:srgbClr val="00206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8"/>
          <p:cNvSpPr/>
          <p:nvPr/>
        </p:nvSpPr>
        <p:spPr>
          <a:xfrm flipH="1" rot="5400000">
            <a:off x="4929257" y="1080744"/>
            <a:ext cx="360000" cy="360000"/>
          </a:xfrm>
          <a:prstGeom prst="flowChartDelay">
            <a:avLst/>
          </a:prstGeom>
          <a:solidFill>
            <a:srgbClr val="00206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3309257" y="1260743"/>
            <a:ext cx="2160000" cy="51480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/>
          <p:nvPr/>
        </p:nvSpPr>
        <p:spPr>
          <a:xfrm rot="5400000">
            <a:off x="3759257" y="976802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 flipH="1" rot="5400000">
            <a:off x="654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/>
          <p:nvPr/>
        </p:nvSpPr>
        <p:spPr>
          <a:xfrm flipH="1" rot="5400000">
            <a:off x="798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6369257" y="1260743"/>
            <a:ext cx="2160000" cy="51480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 rot="5400000">
            <a:off x="6819257" y="976802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8"/>
          <p:cNvSpPr/>
          <p:nvPr/>
        </p:nvSpPr>
        <p:spPr>
          <a:xfrm flipH="1" rot="5400000">
            <a:off x="946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/>
          <p:nvPr/>
        </p:nvSpPr>
        <p:spPr>
          <a:xfrm flipH="1" rot="5400000">
            <a:off x="1090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9284686" y="1260743"/>
            <a:ext cx="2160000" cy="51480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/>
          <p:nvPr/>
        </p:nvSpPr>
        <p:spPr>
          <a:xfrm rot="5400000">
            <a:off x="9734686" y="976802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0" name="Google Shape;340;p18"/>
          <p:cNvGraphicFramePr/>
          <p:nvPr/>
        </p:nvGraphicFramePr>
        <p:xfrm>
          <a:off x="3309256" y="2577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1008750"/>
                <a:gridCol w="1148400"/>
              </a:tblGrid>
              <a:tr h="54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1"/>
                          </a:solidFill>
                        </a:rPr>
                        <a:t>RMSE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b="1" baseline="30000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0.33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0.99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0.006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0.54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7030A0"/>
                          </a:solidFill>
                        </a:rPr>
                        <a:t>0.89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18"/>
          <p:cNvGraphicFramePr/>
          <p:nvPr/>
        </p:nvGraphicFramePr>
        <p:xfrm>
          <a:off x="373116" y="3264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2943650"/>
              </a:tblGrid>
              <a:tr h="67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1"/>
                          </a:solidFill>
                        </a:rPr>
                        <a:t>Cluster 0 (Wheat)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 u="none" cap="none" strike="noStrike"/>
                        <a:t>Cluster 1 (Rice)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1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GB" sz="2000" u="none" cap="none" strike="noStrike"/>
                        <a:t>Cluster 2 (Barley)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GB" sz="2000" u="none" cap="none" strike="noStrike"/>
                        <a:t>Cluster 3 (Corn)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2" name="Google Shape;342;p18"/>
          <p:cNvSpPr/>
          <p:nvPr/>
        </p:nvSpPr>
        <p:spPr>
          <a:xfrm>
            <a:off x="3316773" y="6088861"/>
            <a:ext cx="2156242" cy="341370"/>
          </a:xfrm>
          <a:custGeom>
            <a:rect b="b" l="l" r="r" t="t"/>
            <a:pathLst>
              <a:path extrusionOk="0" h="341370" w="2156242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6373015" y="6084855"/>
            <a:ext cx="2156242" cy="341370"/>
          </a:xfrm>
          <a:custGeom>
            <a:rect b="b" l="l" r="r" t="t"/>
            <a:pathLst>
              <a:path extrusionOk="0" h="341370" w="2156242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9300102" y="6095598"/>
            <a:ext cx="2156242" cy="341370"/>
          </a:xfrm>
          <a:custGeom>
            <a:rect b="b" l="l" r="r" t="t"/>
            <a:pathLst>
              <a:path extrusionOk="0" h="341370" w="2156242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3727428" y="1145728"/>
            <a:ext cx="1320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Linear Regression</a:t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6778294" y="996421"/>
            <a:ext cx="13967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Linear Regression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 Features)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9609257" y="1168430"/>
            <a:ext cx="15516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/>
          </a:p>
        </p:txBody>
      </p:sp>
      <p:graphicFrame>
        <p:nvGraphicFramePr>
          <p:cNvPr id="348" name="Google Shape;348;p18"/>
          <p:cNvGraphicFramePr/>
          <p:nvPr/>
        </p:nvGraphicFramePr>
        <p:xfrm>
          <a:off x="6389828" y="2506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1078575"/>
                <a:gridCol w="1078575"/>
              </a:tblGrid>
              <a:tr h="6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Adj. R</a:t>
                      </a:r>
                      <a:r>
                        <a:rPr b="1" baseline="30000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0.88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0.002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0.99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0.003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0.87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0.009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0070C0"/>
                          </a:solidFill>
                        </a:rPr>
                        <a:t>0.94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18"/>
          <p:cNvGraphicFramePr/>
          <p:nvPr/>
        </p:nvGraphicFramePr>
        <p:xfrm>
          <a:off x="9300102" y="2516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{2B2D0758-E6EB-4462-9FB7-B4BFC8463FB5}</a:tableStyleId>
              </a:tblPr>
              <a:tblGrid>
                <a:gridCol w="1078575"/>
                <a:gridCol w="1078575"/>
              </a:tblGrid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b="1" baseline="30000" i="0" lang="en-GB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0.003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0.98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0.001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0.99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0.001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0.96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0.004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400" u="none" cap="none" strike="noStrike">
                          <a:solidFill>
                            <a:srgbClr val="CC0099"/>
                          </a:solidFill>
                        </a:rPr>
                        <a:t>0.98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18"/>
          <p:cNvSpPr txBox="1"/>
          <p:nvPr/>
        </p:nvSpPr>
        <p:spPr>
          <a:xfrm>
            <a:off x="2990308" y="108148"/>
            <a:ext cx="79143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Model Comparisons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56" name="Google Shape;35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flipH="1">
            <a:off x="11232850" y="1627592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9226660" y="2715751"/>
            <a:ext cx="92064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>
            <a:off x="7292701" y="1581358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5362816" y="2432339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>
            <a:off x="2206785" y="1884814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flipH="1">
            <a:off x="974811" y="3343730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1373007" y="1910803"/>
            <a:ext cx="1800000" cy="1800000"/>
            <a:chOff x="8749689" y="1354987"/>
            <a:chExt cx="1800000" cy="1800000"/>
          </a:xfrm>
        </p:grpSpPr>
        <p:sp>
          <p:nvSpPr>
            <p:cNvPr id="104" name="Google Shape;104;p2"/>
            <p:cNvSpPr/>
            <p:nvPr/>
          </p:nvSpPr>
          <p:spPr>
            <a:xfrm rot="-5400000">
              <a:off x="8749689" y="1354987"/>
              <a:ext cx="1800000" cy="1800000"/>
            </a:xfrm>
            <a:custGeom>
              <a:rect b="b" l="l" r="r" t="t"/>
              <a:pathLst>
                <a:path extrusionOk="0" h="1800000" w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9105317" y="1901043"/>
              <a:ext cx="13427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4521544" y="2487151"/>
            <a:ext cx="1800000" cy="1800000"/>
            <a:chOff x="4190364" y="2436351"/>
            <a:chExt cx="1800000" cy="1800000"/>
          </a:xfrm>
        </p:grpSpPr>
        <p:sp>
          <p:nvSpPr>
            <p:cNvPr id="107" name="Google Shape;107;p2"/>
            <p:cNvSpPr/>
            <p:nvPr/>
          </p:nvSpPr>
          <p:spPr>
            <a:xfrm rot="-5400000">
              <a:off x="4190364" y="2436351"/>
              <a:ext cx="1800000" cy="1800000"/>
            </a:xfrm>
            <a:custGeom>
              <a:rect b="b" l="l" r="r" t="t"/>
              <a:pathLst>
                <a:path extrusionOk="0" h="1800000" w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4616952" y="3035691"/>
              <a:ext cx="11148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8472961" y="2681621"/>
            <a:ext cx="2186337" cy="1800000"/>
            <a:chOff x="8331933" y="1890294"/>
            <a:chExt cx="2186337" cy="1800000"/>
          </a:xfrm>
        </p:grpSpPr>
        <p:sp>
          <p:nvSpPr>
            <p:cNvPr id="110" name="Google Shape;110;p2"/>
            <p:cNvSpPr/>
            <p:nvPr/>
          </p:nvSpPr>
          <p:spPr>
            <a:xfrm rot="-5400000">
              <a:off x="8331933" y="1890294"/>
              <a:ext cx="1800000" cy="1800000"/>
            </a:xfrm>
            <a:custGeom>
              <a:rect b="b" l="l" r="r" t="t"/>
              <a:pathLst>
                <a:path extrusionOk="0" h="1800000" w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8331933" y="2653816"/>
              <a:ext cx="21863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10319735" y="1638477"/>
            <a:ext cx="2086213" cy="1800000"/>
            <a:chOff x="1950694" y="1156737"/>
            <a:chExt cx="2086213" cy="1800000"/>
          </a:xfrm>
        </p:grpSpPr>
        <p:sp>
          <p:nvSpPr>
            <p:cNvPr id="113" name="Google Shape;113;p2"/>
            <p:cNvSpPr/>
            <p:nvPr/>
          </p:nvSpPr>
          <p:spPr>
            <a:xfrm rot="-5400000">
              <a:off x="1950694" y="1156737"/>
              <a:ext cx="1800000" cy="1800000"/>
            </a:xfrm>
            <a:custGeom>
              <a:rect b="b" l="l" r="r" t="t"/>
              <a:pathLst>
                <a:path extrusionOk="0" h="1800000" w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957694" y="1888366"/>
              <a:ext cx="20792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6454590" y="1629000"/>
            <a:ext cx="1800000" cy="1800000"/>
            <a:chOff x="6313579" y="1589634"/>
            <a:chExt cx="1800000" cy="1800000"/>
          </a:xfrm>
        </p:grpSpPr>
        <p:sp>
          <p:nvSpPr>
            <p:cNvPr id="116" name="Google Shape;116;p2"/>
            <p:cNvSpPr/>
            <p:nvPr/>
          </p:nvSpPr>
          <p:spPr>
            <a:xfrm rot="-5400000">
              <a:off x="6313579" y="1589634"/>
              <a:ext cx="1800000" cy="1800000"/>
            </a:xfrm>
            <a:custGeom>
              <a:rect b="b" l="l" r="r" t="t"/>
              <a:pathLst>
                <a:path extrusionOk="0" h="1800000" w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6351678" y="2251579"/>
              <a:ext cx="172169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br>
                <a:rPr b="1" lang="en-GB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GB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Interpretation</a:t>
              </a:r>
              <a:endParaRPr/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138008" y="2"/>
            <a:ext cx="1800000" cy="5205600"/>
            <a:chOff x="138008" y="-800098"/>
            <a:chExt cx="1800000" cy="5205600"/>
          </a:xfrm>
        </p:grpSpPr>
        <p:grpSp>
          <p:nvGrpSpPr>
            <p:cNvPr id="119" name="Google Shape;119;p2"/>
            <p:cNvGrpSpPr/>
            <p:nvPr/>
          </p:nvGrpSpPr>
          <p:grpSpPr>
            <a:xfrm>
              <a:off x="138008" y="2605502"/>
              <a:ext cx="1800000" cy="1800000"/>
              <a:chOff x="5320908" y="406171"/>
              <a:chExt cx="1800000" cy="1800000"/>
            </a:xfrm>
          </p:grpSpPr>
          <p:sp>
            <p:nvSpPr>
              <p:cNvPr id="120" name="Google Shape;120;p2"/>
              <p:cNvSpPr/>
              <p:nvPr/>
            </p:nvSpPr>
            <p:spPr>
              <a:xfrm rot="-5400000">
                <a:off x="5320908" y="406171"/>
                <a:ext cx="1800000" cy="1800000"/>
              </a:xfrm>
              <a:custGeom>
                <a:rect b="b" l="l" r="r" t="t"/>
                <a:pathLst>
                  <a:path extrusionOk="0" h="1800000" w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5613658" y="1066447"/>
                <a:ext cx="134271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Problem Overview</a:t>
                </a:r>
                <a:endParaRPr/>
              </a:p>
            </p:txBody>
          </p:sp>
        </p:grpSp>
        <p:cxnSp>
          <p:nvCxnSpPr>
            <p:cNvPr id="122" name="Google Shape;122;p2"/>
            <p:cNvCxnSpPr>
              <a:stCxn id="120" idx="5"/>
            </p:cNvCxnSpPr>
            <p:nvPr/>
          </p:nvCxnSpPr>
          <p:spPr>
            <a:xfrm rot="10800000">
              <a:off x="1038008" y="-800098"/>
              <a:ext cx="0" cy="3405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23" name="Google Shape;123;p2"/>
          <p:cNvCxnSpPr/>
          <p:nvPr/>
        </p:nvCxnSpPr>
        <p:spPr>
          <a:xfrm rot="10800000">
            <a:off x="2265264" y="0"/>
            <a:ext cx="0" cy="18917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/>
          <p:nvPr/>
        </p:nvCxnSpPr>
        <p:spPr>
          <a:xfrm rot="10800000">
            <a:off x="5421544" y="0"/>
            <a:ext cx="0" cy="24363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/>
          <p:nvPr/>
        </p:nvCxnSpPr>
        <p:spPr>
          <a:xfrm rot="10800000">
            <a:off x="7354259" y="0"/>
            <a:ext cx="0" cy="158963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9281916" y="19801"/>
            <a:ext cx="0" cy="26816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11292000" y="0"/>
            <a:ext cx="0" cy="16384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"/>
          <p:cNvSpPr/>
          <p:nvPr/>
        </p:nvSpPr>
        <p:spPr>
          <a:xfrm>
            <a:off x="2701023" y="4481622"/>
            <a:ext cx="6789955" cy="2001622"/>
          </a:xfrm>
          <a:prstGeom prst="frame">
            <a:avLst>
              <a:gd fmla="val 5249" name="adj1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95825" y="3354615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3013394" y="4912382"/>
            <a:ext cx="616521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and their Food Supplies are more interconnected than ever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2230180" y="1895699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"/>
          <p:cNvCxnSpPr/>
          <p:nvPr/>
        </p:nvCxnSpPr>
        <p:spPr>
          <a:xfrm flipH="1" rot="10800000">
            <a:off x="950193" y="3295630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"/>
          <p:cNvCxnSpPr/>
          <p:nvPr/>
        </p:nvCxnSpPr>
        <p:spPr>
          <a:xfrm flipH="1" rot="10800000">
            <a:off x="940951" y="3244711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2"/>
          <p:cNvSpPr/>
          <p:nvPr/>
        </p:nvSpPr>
        <p:spPr>
          <a:xfrm>
            <a:off x="11256245" y="1638477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"/>
          <p:cNvCxnSpPr/>
          <p:nvPr/>
        </p:nvCxnSpPr>
        <p:spPr>
          <a:xfrm flipH="1" rot="10800000">
            <a:off x="2184506" y="1838753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 flipH="1" rot="10800000">
            <a:off x="2175264" y="1787834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/>
          <p:nvPr/>
        </p:nvCxnSpPr>
        <p:spPr>
          <a:xfrm flipH="1" rot="10800000">
            <a:off x="11211242" y="1503517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 flipH="1" rot="10800000">
            <a:off x="11202000" y="1452598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"/>
          <p:cNvSpPr/>
          <p:nvPr/>
        </p:nvSpPr>
        <p:spPr>
          <a:xfrm>
            <a:off x="5386211" y="2443224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"/>
          <p:cNvCxnSpPr/>
          <p:nvPr/>
        </p:nvCxnSpPr>
        <p:spPr>
          <a:xfrm flipH="1" rot="10800000">
            <a:off x="5347570" y="2399042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2"/>
          <p:cNvCxnSpPr/>
          <p:nvPr/>
        </p:nvCxnSpPr>
        <p:spPr>
          <a:xfrm flipH="1" rot="10800000">
            <a:off x="5338328" y="2348123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"/>
          <p:cNvSpPr/>
          <p:nvPr/>
        </p:nvSpPr>
        <p:spPr>
          <a:xfrm>
            <a:off x="7315536" y="1588832"/>
            <a:ext cx="103260" cy="334530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 flipH="1" rot="10800000">
            <a:off x="7248038" y="1520715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"/>
          <p:cNvCxnSpPr/>
          <p:nvPr/>
        </p:nvCxnSpPr>
        <p:spPr>
          <a:xfrm flipH="1" rot="10800000">
            <a:off x="7238796" y="1469796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"/>
          <p:cNvSpPr/>
          <p:nvPr/>
        </p:nvSpPr>
        <p:spPr>
          <a:xfrm>
            <a:off x="9265590" y="2684094"/>
            <a:ext cx="66890" cy="283868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"/>
          <p:cNvCxnSpPr/>
          <p:nvPr/>
        </p:nvCxnSpPr>
        <p:spPr>
          <a:xfrm flipH="1" rot="10800000">
            <a:off x="9182558" y="2631934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/>
          <p:nvPr/>
        </p:nvCxnSpPr>
        <p:spPr>
          <a:xfrm flipH="1" rot="10800000">
            <a:off x="9173316" y="2581015"/>
            <a:ext cx="180000" cy="681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"/>
          <p:cNvSpPr/>
          <p:nvPr/>
        </p:nvSpPr>
        <p:spPr>
          <a:xfrm flipH="1">
            <a:off x="3949387" y="803342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2"/>
          <p:cNvGrpSpPr/>
          <p:nvPr/>
        </p:nvGrpSpPr>
        <p:grpSpPr>
          <a:xfrm>
            <a:off x="3115609" y="829331"/>
            <a:ext cx="1880227" cy="1800000"/>
            <a:chOff x="8749689" y="1354987"/>
            <a:chExt cx="1880227" cy="1800000"/>
          </a:xfrm>
        </p:grpSpPr>
        <p:sp>
          <p:nvSpPr>
            <p:cNvPr id="150" name="Google Shape;150;p2"/>
            <p:cNvSpPr/>
            <p:nvPr/>
          </p:nvSpPr>
          <p:spPr>
            <a:xfrm rot="-5400000">
              <a:off x="8749689" y="1354987"/>
              <a:ext cx="1800000" cy="1800000"/>
            </a:xfrm>
            <a:custGeom>
              <a:rect b="b" l="l" r="r" t="t"/>
              <a:pathLst>
                <a:path extrusionOk="0" h="1800000" w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9132436" y="1931820"/>
              <a:ext cx="14974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Solution Process</a:t>
              </a:r>
              <a:endParaRPr/>
            </a:p>
          </p:txBody>
        </p:sp>
      </p:grpSp>
      <p:cxnSp>
        <p:nvCxnSpPr>
          <p:cNvPr id="152" name="Google Shape;152;p2"/>
          <p:cNvCxnSpPr/>
          <p:nvPr/>
        </p:nvCxnSpPr>
        <p:spPr>
          <a:xfrm rot="10800000">
            <a:off x="4007866" y="0"/>
            <a:ext cx="1" cy="81028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"/>
          <p:cNvSpPr/>
          <p:nvPr/>
        </p:nvSpPr>
        <p:spPr>
          <a:xfrm>
            <a:off x="3972782" y="814227"/>
            <a:ext cx="103260" cy="241326"/>
          </a:xfrm>
          <a:custGeom>
            <a:rect b="b" l="l" r="r" t="t"/>
            <a:pathLst>
              <a:path extrusionOk="0" h="319725" w="116649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"/>
          <p:cNvCxnSpPr/>
          <p:nvPr/>
        </p:nvCxnSpPr>
        <p:spPr>
          <a:xfrm flipH="1" rot="10800000">
            <a:off x="3927108" y="757281"/>
            <a:ext cx="180000" cy="681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"/>
          <p:cNvCxnSpPr/>
          <p:nvPr/>
        </p:nvCxnSpPr>
        <p:spPr>
          <a:xfrm flipH="1" rot="10800000">
            <a:off x="3917866" y="706362"/>
            <a:ext cx="180000" cy="681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2"/>
          <p:cNvSpPr txBox="1"/>
          <p:nvPr/>
        </p:nvSpPr>
        <p:spPr>
          <a:xfrm>
            <a:off x="8550895" y="3312698"/>
            <a:ext cx="16048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4594577" y="3075057"/>
            <a:ext cx="1641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Comparisons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1495568" y="2518860"/>
            <a:ext cx="14974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96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0"/>
          <p:cNvGrpSpPr/>
          <p:nvPr/>
        </p:nvGrpSpPr>
        <p:grpSpPr>
          <a:xfrm>
            <a:off x="955346" y="1166271"/>
            <a:ext cx="1439996" cy="2726088"/>
            <a:chOff x="332544" y="513912"/>
            <a:chExt cx="1439996" cy="2726088"/>
          </a:xfrm>
        </p:grpSpPr>
        <p:sp>
          <p:nvSpPr>
            <p:cNvPr id="362" name="Google Shape;362;p20"/>
            <p:cNvSpPr/>
            <p:nvPr/>
          </p:nvSpPr>
          <p:spPr>
            <a:xfrm rot="-5400000">
              <a:off x="564983" y="2241000"/>
              <a:ext cx="918000" cy="1079999"/>
            </a:xfrm>
            <a:prstGeom prst="hexagon">
              <a:avLst>
                <a:gd fmla="val 50000" name="adj"/>
                <a:gd fmla="val 115470" name="vf"/>
              </a:avLst>
            </a:prstGeom>
            <a:gradFill>
              <a:gsLst>
                <a:gs pos="0">
                  <a:schemeClr val="lt1"/>
                </a:gs>
                <a:gs pos="100000">
                  <a:srgbClr val="D0CECE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  <a:effectLst>
              <a:outerShdw blurRad="4445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 rot="5400000">
              <a:off x="148942" y="697514"/>
              <a:ext cx="1807200" cy="1439995"/>
            </a:xfrm>
            <a:prstGeom prst="homePlate">
              <a:avLst>
                <a:gd fmla="val 41648" name="adj"/>
              </a:avLst>
            </a:prstGeom>
            <a:gradFill>
              <a:gsLst>
                <a:gs pos="0">
                  <a:srgbClr val="92D050"/>
                </a:gs>
                <a:gs pos="69000">
                  <a:srgbClr val="92D050"/>
                </a:gs>
                <a:gs pos="100000">
                  <a:srgbClr val="F2F2F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20"/>
            <p:cNvCxnSpPr/>
            <p:nvPr/>
          </p:nvCxnSpPr>
          <p:spPr>
            <a:xfrm flipH="1">
              <a:off x="483985" y="1694939"/>
              <a:ext cx="1288555" cy="1063923"/>
            </a:xfrm>
            <a:prstGeom prst="straightConnector1">
              <a:avLst/>
            </a:prstGeom>
            <a:noFill/>
            <a:ln cap="rnd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365" name="Google Shape;365;p20"/>
            <p:cNvSpPr txBox="1"/>
            <p:nvPr/>
          </p:nvSpPr>
          <p:spPr>
            <a:xfrm>
              <a:off x="332544" y="995261"/>
              <a:ext cx="14399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Grain Type</a:t>
              </a:r>
              <a:endParaRPr/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2910510" y="2321113"/>
            <a:ext cx="1341699" cy="2715335"/>
            <a:chOff x="1766897" y="1424665"/>
            <a:chExt cx="1341699" cy="2715335"/>
          </a:xfrm>
        </p:grpSpPr>
        <p:sp>
          <p:nvSpPr>
            <p:cNvPr id="367" name="Google Shape;367;p20"/>
            <p:cNvSpPr/>
            <p:nvPr/>
          </p:nvSpPr>
          <p:spPr>
            <a:xfrm rot="-5400000">
              <a:off x="2005125" y="3141142"/>
              <a:ext cx="917716" cy="1079999"/>
            </a:xfrm>
            <a:prstGeom prst="hexagon">
              <a:avLst>
                <a:gd fmla="val 50000" name="adj"/>
                <a:gd fmla="val 115470" name="vf"/>
              </a:avLst>
            </a:prstGeom>
            <a:gradFill>
              <a:gsLst>
                <a:gs pos="0">
                  <a:schemeClr val="lt1"/>
                </a:gs>
                <a:gs pos="100000">
                  <a:srgbClr val="D0CECE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  <a:effectLst>
              <a:outerShdw blurRad="4445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 rot="5400000">
              <a:off x="1533656" y="1734756"/>
              <a:ext cx="1808183" cy="1188000"/>
            </a:xfrm>
            <a:prstGeom prst="homePlate">
              <a:avLst>
                <a:gd fmla="val 41648" name="adj"/>
              </a:avLst>
            </a:prstGeom>
            <a:gradFill>
              <a:gsLst>
                <a:gs pos="0">
                  <a:srgbClr val="99190B"/>
                </a:gs>
                <a:gs pos="69000">
                  <a:srgbClr val="99190B"/>
                </a:gs>
                <a:gs pos="100000">
                  <a:srgbClr val="F2F2F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p20"/>
            <p:cNvCxnSpPr/>
            <p:nvPr/>
          </p:nvCxnSpPr>
          <p:spPr>
            <a:xfrm flipH="1">
              <a:off x="1923985" y="2758862"/>
              <a:ext cx="1079998" cy="912443"/>
            </a:xfrm>
            <a:prstGeom prst="straightConnector1">
              <a:avLst/>
            </a:prstGeom>
            <a:noFill/>
            <a:ln cap="rnd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370" name="Google Shape;370;p20"/>
            <p:cNvSpPr txBox="1"/>
            <p:nvPr/>
          </p:nvSpPr>
          <p:spPr>
            <a:xfrm>
              <a:off x="1766897" y="2131101"/>
              <a:ext cx="13416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Population</a:t>
              </a:r>
              <a:endParaRPr/>
            </a:p>
          </p:txBody>
        </p:sp>
      </p:grpSp>
      <p:grpSp>
        <p:nvGrpSpPr>
          <p:cNvPr id="371" name="Google Shape;371;p20"/>
          <p:cNvGrpSpPr/>
          <p:nvPr/>
        </p:nvGrpSpPr>
        <p:grpSpPr>
          <a:xfrm>
            <a:off x="5367749" y="2980222"/>
            <a:ext cx="1524415" cy="2700000"/>
            <a:chOff x="3363984" y="2160000"/>
            <a:chExt cx="1524415" cy="2700000"/>
          </a:xfrm>
        </p:grpSpPr>
        <p:sp>
          <p:nvSpPr>
            <p:cNvPr id="372" name="Google Shape;372;p20"/>
            <p:cNvSpPr/>
            <p:nvPr/>
          </p:nvSpPr>
          <p:spPr>
            <a:xfrm rot="-5400000">
              <a:off x="3445125" y="3861142"/>
              <a:ext cx="917716" cy="1079999"/>
            </a:xfrm>
            <a:prstGeom prst="hexagon">
              <a:avLst>
                <a:gd fmla="val 50000" name="adj"/>
                <a:gd fmla="val 115470" name="vf"/>
              </a:avLst>
            </a:prstGeom>
            <a:gradFill>
              <a:gsLst>
                <a:gs pos="0">
                  <a:schemeClr val="lt1"/>
                </a:gs>
                <a:gs pos="100000">
                  <a:srgbClr val="D0CECE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  <a:effectLst>
              <a:outerShdw blurRad="4445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 rot="5400000">
              <a:off x="2999893" y="2524092"/>
              <a:ext cx="1808183" cy="1079999"/>
            </a:xfrm>
            <a:prstGeom prst="homePlate">
              <a:avLst>
                <a:gd fmla="val 41648" name="adj"/>
              </a:avLst>
            </a:prstGeom>
            <a:gradFill>
              <a:gsLst>
                <a:gs pos="0">
                  <a:srgbClr val="0070C0"/>
                </a:gs>
                <a:gs pos="69000">
                  <a:srgbClr val="0070C0"/>
                </a:gs>
                <a:gs pos="100000">
                  <a:srgbClr val="F2F2F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p20"/>
            <p:cNvCxnSpPr/>
            <p:nvPr/>
          </p:nvCxnSpPr>
          <p:spPr>
            <a:xfrm flipH="1">
              <a:off x="3363985" y="3525689"/>
              <a:ext cx="1079998" cy="860212"/>
            </a:xfrm>
            <a:prstGeom prst="straightConnector1">
              <a:avLst/>
            </a:prstGeom>
            <a:noFill/>
            <a:ln cap="rnd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375" name="Google Shape;375;p20"/>
            <p:cNvSpPr txBox="1"/>
            <p:nvPr/>
          </p:nvSpPr>
          <p:spPr>
            <a:xfrm>
              <a:off x="3617108" y="2889836"/>
              <a:ext cx="12712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GDP</a:t>
              </a:r>
              <a:endParaRPr/>
            </a:p>
          </p:txBody>
        </p:sp>
      </p:grpSp>
      <p:grpSp>
        <p:nvGrpSpPr>
          <p:cNvPr id="376" name="Google Shape;376;p20"/>
          <p:cNvGrpSpPr/>
          <p:nvPr/>
        </p:nvGrpSpPr>
        <p:grpSpPr>
          <a:xfrm>
            <a:off x="7679554" y="2321112"/>
            <a:ext cx="1248015" cy="2699999"/>
            <a:chOff x="4722847" y="3240000"/>
            <a:chExt cx="1248015" cy="2700000"/>
          </a:xfrm>
        </p:grpSpPr>
        <p:sp>
          <p:nvSpPr>
            <p:cNvPr id="377" name="Google Shape;377;p20"/>
            <p:cNvSpPr/>
            <p:nvPr/>
          </p:nvSpPr>
          <p:spPr>
            <a:xfrm rot="-5400000">
              <a:off x="4885125" y="4941142"/>
              <a:ext cx="917716" cy="1079999"/>
            </a:xfrm>
            <a:prstGeom prst="hexagon">
              <a:avLst>
                <a:gd fmla="val 50000" name="adj"/>
                <a:gd fmla="val 115470" name="vf"/>
              </a:avLst>
            </a:prstGeom>
            <a:gradFill>
              <a:gsLst>
                <a:gs pos="0">
                  <a:schemeClr val="lt1"/>
                </a:gs>
                <a:gs pos="100000">
                  <a:srgbClr val="D0CECE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  <a:effectLst>
              <a:outerShdw blurRad="4445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 rot="5400000">
              <a:off x="4439893" y="3604092"/>
              <a:ext cx="1808183" cy="1079999"/>
            </a:xfrm>
            <a:prstGeom prst="homePlate">
              <a:avLst>
                <a:gd fmla="val 41648" name="adj"/>
              </a:avLst>
            </a:prstGeom>
            <a:gradFill>
              <a:gsLst>
                <a:gs pos="0">
                  <a:srgbClr val="7030A0"/>
                </a:gs>
                <a:gs pos="69000">
                  <a:srgbClr val="7030A0"/>
                </a:gs>
                <a:gs pos="100000">
                  <a:srgbClr val="F2F2F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" name="Google Shape;379;p20"/>
            <p:cNvCxnSpPr/>
            <p:nvPr/>
          </p:nvCxnSpPr>
          <p:spPr>
            <a:xfrm flipH="1">
              <a:off x="4803984" y="4592177"/>
              <a:ext cx="1079998" cy="860212"/>
            </a:xfrm>
            <a:prstGeom prst="straightConnector1">
              <a:avLst/>
            </a:prstGeom>
            <a:noFill/>
            <a:ln cap="rnd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380" name="Google Shape;380;p20"/>
            <p:cNvSpPr txBox="1"/>
            <p:nvPr/>
          </p:nvSpPr>
          <p:spPr>
            <a:xfrm>
              <a:off x="4722847" y="3987916"/>
              <a:ext cx="12480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Total CO2</a:t>
              </a:r>
              <a:endParaRPr/>
            </a:p>
          </p:txBody>
        </p:sp>
      </p:grpSp>
      <p:grpSp>
        <p:nvGrpSpPr>
          <p:cNvPr id="381" name="Google Shape;381;p20"/>
          <p:cNvGrpSpPr/>
          <p:nvPr/>
        </p:nvGrpSpPr>
        <p:grpSpPr>
          <a:xfrm>
            <a:off x="9978823" y="1154487"/>
            <a:ext cx="1541260" cy="2700000"/>
            <a:chOff x="6231389" y="3240000"/>
            <a:chExt cx="1308588" cy="2700000"/>
          </a:xfrm>
        </p:grpSpPr>
        <p:sp>
          <p:nvSpPr>
            <p:cNvPr id="382" name="Google Shape;382;p20"/>
            <p:cNvSpPr/>
            <p:nvPr/>
          </p:nvSpPr>
          <p:spPr>
            <a:xfrm rot="-5400000">
              <a:off x="6325125" y="4941142"/>
              <a:ext cx="917716" cy="1079999"/>
            </a:xfrm>
            <a:prstGeom prst="hexagon">
              <a:avLst>
                <a:gd fmla="val 50000" name="adj"/>
                <a:gd fmla="val 115470" name="vf"/>
              </a:avLst>
            </a:prstGeom>
            <a:gradFill>
              <a:gsLst>
                <a:gs pos="0">
                  <a:schemeClr val="lt1"/>
                </a:gs>
                <a:gs pos="100000">
                  <a:srgbClr val="D0CECE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  <a:effectLst>
              <a:outerShdw blurRad="4445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5400000">
              <a:off x="5879893" y="3604092"/>
              <a:ext cx="1808183" cy="1079999"/>
            </a:xfrm>
            <a:prstGeom prst="homePlate">
              <a:avLst>
                <a:gd fmla="val 41648" name="adj"/>
              </a:avLst>
            </a:prstGeom>
            <a:gradFill>
              <a:gsLst>
                <a:gs pos="0">
                  <a:srgbClr val="008000"/>
                </a:gs>
                <a:gs pos="69000">
                  <a:srgbClr val="008000"/>
                </a:gs>
                <a:gs pos="100000">
                  <a:srgbClr val="F2F2F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4" name="Google Shape;384;p20"/>
            <p:cNvCxnSpPr/>
            <p:nvPr/>
          </p:nvCxnSpPr>
          <p:spPr>
            <a:xfrm flipH="1">
              <a:off x="6243464" y="4614829"/>
              <a:ext cx="1079998" cy="860212"/>
            </a:xfrm>
            <a:prstGeom prst="straightConnector1">
              <a:avLst/>
            </a:prstGeom>
            <a:noFill/>
            <a:ln cap="rnd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385" name="Google Shape;385;p20"/>
            <p:cNvSpPr txBox="1"/>
            <p:nvPr/>
          </p:nvSpPr>
          <p:spPr>
            <a:xfrm>
              <a:off x="6231389" y="4057086"/>
              <a:ext cx="13085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Temperatures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0"/>
          <p:cNvSpPr txBox="1"/>
          <p:nvPr/>
        </p:nvSpPr>
        <p:spPr>
          <a:xfrm>
            <a:off x="4577479" y="0"/>
            <a:ext cx="30370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4365461" y="713892"/>
            <a:ext cx="35885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factors that influence the problem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ops with solid fill" id="388" name="Google Shape;3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357" y="3073627"/>
            <a:ext cx="628793" cy="628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389" name="Google Shape;3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672" y="4274133"/>
            <a:ext cx="587239" cy="587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rmometer with solid fill" id="390" name="Google Shape;3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0511" y="3011425"/>
            <a:ext cx="753196" cy="753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ying Money outline" id="391" name="Google Shape;39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9438" y="4926912"/>
            <a:ext cx="614802" cy="614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il Rig with solid fill" id="392" name="Google Shape;39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26807" y="4137458"/>
            <a:ext cx="712738" cy="71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21"/>
          <p:cNvCxnSpPr/>
          <p:nvPr/>
        </p:nvCxnSpPr>
        <p:spPr>
          <a:xfrm rot="10800000">
            <a:off x="7328437" y="-4542"/>
            <a:ext cx="10644" cy="1207923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21"/>
          <p:cNvSpPr txBox="1"/>
          <p:nvPr/>
        </p:nvSpPr>
        <p:spPr>
          <a:xfrm>
            <a:off x="2552602" y="75175"/>
            <a:ext cx="68158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Suggestions</a:t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6665237" y="2648109"/>
            <a:ext cx="1487428" cy="55221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7328437" y="1204371"/>
            <a:ext cx="850613" cy="1739547"/>
          </a:xfrm>
          <a:custGeom>
            <a:rect b="b" l="l" r="r" t="t"/>
            <a:pathLst>
              <a:path extrusionOk="0" h="2823411" w="1399933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7273347" y="1324435"/>
            <a:ext cx="537154" cy="1386773"/>
          </a:xfrm>
          <a:custGeom>
            <a:rect b="b" l="l" r="r" t="t"/>
            <a:pathLst>
              <a:path extrusionOk="0" h="3720943" w="2130064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1"/>
          <p:cNvSpPr/>
          <p:nvPr/>
        </p:nvSpPr>
        <p:spPr>
          <a:xfrm flipH="1">
            <a:off x="6651450" y="1204371"/>
            <a:ext cx="907720" cy="1733679"/>
          </a:xfrm>
          <a:custGeom>
            <a:rect b="b" l="l" r="r" t="t"/>
            <a:pathLst>
              <a:path extrusionOk="0" h="2813886" w="1493921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 rot="1932064">
            <a:off x="6812149" y="1206235"/>
            <a:ext cx="530905" cy="1840802"/>
          </a:xfrm>
          <a:custGeom>
            <a:rect b="b" l="l" r="r" t="t"/>
            <a:pathLst>
              <a:path extrusionOk="0" h="2987755" w="873760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9545237" y="2648109"/>
            <a:ext cx="1487428" cy="55221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10208437" y="1204371"/>
            <a:ext cx="850613" cy="1739547"/>
          </a:xfrm>
          <a:custGeom>
            <a:rect b="b" l="l" r="r" t="t"/>
            <a:pathLst>
              <a:path extrusionOk="0" h="2823411" w="1399933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10153347" y="1324435"/>
            <a:ext cx="537154" cy="1386773"/>
          </a:xfrm>
          <a:custGeom>
            <a:rect b="b" l="l" r="r" t="t"/>
            <a:pathLst>
              <a:path extrusionOk="0" h="3720943" w="2130064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1"/>
          <p:cNvSpPr/>
          <p:nvPr/>
        </p:nvSpPr>
        <p:spPr>
          <a:xfrm flipH="1">
            <a:off x="9531450" y="1204371"/>
            <a:ext cx="907720" cy="1733679"/>
          </a:xfrm>
          <a:custGeom>
            <a:rect b="b" l="l" r="r" t="t"/>
            <a:pathLst>
              <a:path extrusionOk="0" h="2813886" w="1493921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"/>
          <p:cNvSpPr/>
          <p:nvPr/>
        </p:nvSpPr>
        <p:spPr>
          <a:xfrm rot="1932064">
            <a:off x="9692149" y="1206235"/>
            <a:ext cx="530905" cy="1840802"/>
          </a:xfrm>
          <a:custGeom>
            <a:rect b="b" l="l" r="r" t="t"/>
            <a:pathLst>
              <a:path extrusionOk="0" h="2987755" w="873760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21"/>
          <p:cNvCxnSpPr/>
          <p:nvPr/>
        </p:nvCxnSpPr>
        <p:spPr>
          <a:xfrm rot="10800000">
            <a:off x="10208437" y="-4542"/>
            <a:ext cx="10644" cy="1207923"/>
          </a:xfrm>
          <a:prstGeom prst="straightConnector1">
            <a:avLst/>
          </a:prstGeom>
          <a:noFill/>
          <a:ln cap="flat" cmpd="sng" w="254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21"/>
          <p:cNvSpPr/>
          <p:nvPr/>
        </p:nvSpPr>
        <p:spPr>
          <a:xfrm>
            <a:off x="6925973" y="2658286"/>
            <a:ext cx="1006487" cy="10738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5727146" y="5400000"/>
            <a:ext cx="3233517" cy="10244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9790505" y="2638079"/>
            <a:ext cx="1006487" cy="10738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591678" y="5400000"/>
            <a:ext cx="3233517" cy="10244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6270805" y="3662896"/>
            <a:ext cx="332331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 Energy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 poor countries sustainable &amp; clean energy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advancement. </a:t>
            </a:r>
            <a:endParaRPr/>
          </a:p>
        </p:txBody>
      </p:sp>
      <p:sp>
        <p:nvSpPr>
          <p:cNvPr id="416" name="Google Shape;416;p21"/>
          <p:cNvSpPr txBox="1"/>
          <p:nvPr/>
        </p:nvSpPr>
        <p:spPr>
          <a:xfrm>
            <a:off x="9180233" y="3664127"/>
            <a:ext cx="323351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 Diet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towards a green diet offers both sustainability and less green house gas emissions.</a:t>
            </a:r>
            <a:endParaRPr/>
          </a:p>
        </p:txBody>
      </p:sp>
      <p:sp>
        <p:nvSpPr>
          <p:cNvPr id="417" name="Google Shape;417;p21"/>
          <p:cNvSpPr txBox="1"/>
          <p:nvPr/>
        </p:nvSpPr>
        <p:spPr>
          <a:xfrm>
            <a:off x="256453" y="1324435"/>
            <a:ext cx="508533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Hypothesis: Poor countries are at risk of food shortages if Climate Change stays on track.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with lower GDP values tended to produce less grains and import more of their food.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/>
        </p:nvSpPr>
        <p:spPr>
          <a:xfrm>
            <a:off x="576497" y="119022"/>
            <a:ext cx="51658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Setbacks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220717" y="1860332"/>
            <a:ext cx="1056289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planning and communication: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Struggled with consistent communication and team coordination.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Unfamiliarity with understanding and interpreting pure unsupervised clustering</a:t>
            </a:r>
            <a:endParaRPr/>
          </a:p>
          <a:p>
            <a:pPr indent="-279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was our first Data Science Project with messy raw data from start to finish. </a:t>
            </a:r>
            <a:endParaRPr/>
          </a:p>
          <a:p>
            <a:pPr indent="-279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/>
          <p:nvPr/>
        </p:nvSpPr>
        <p:spPr>
          <a:xfrm>
            <a:off x="0" y="0"/>
            <a:ext cx="7774142" cy="4893610"/>
          </a:xfrm>
          <a:custGeom>
            <a:rect b="b" l="l" r="r" t="t"/>
            <a:pathLst>
              <a:path extrusionOk="0" h="4893610" w="7774142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3541645" y="126445"/>
            <a:ext cx="44661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Potential Improvements</a:t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650928" y="1989000"/>
            <a:ext cx="2880000" cy="2880000"/>
          </a:xfrm>
          <a:prstGeom prst="frame">
            <a:avLst>
              <a:gd fmla="val 6639" name="adj1"/>
            </a:avLst>
          </a:prstGeom>
          <a:solidFill>
            <a:srgbClr val="A34A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23"/>
          <p:cNvCxnSpPr/>
          <p:nvPr/>
        </p:nvCxnSpPr>
        <p:spPr>
          <a:xfrm>
            <a:off x="3530928" y="4327635"/>
            <a:ext cx="7736340" cy="0"/>
          </a:xfrm>
          <a:prstGeom prst="straightConnector1">
            <a:avLst/>
          </a:prstGeom>
          <a:noFill/>
          <a:ln cap="flat" cmpd="sng" w="38100">
            <a:solidFill>
              <a:srgbClr val="A34A2E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2" name="Google Shape;432;p23"/>
          <p:cNvGrpSpPr/>
          <p:nvPr/>
        </p:nvGrpSpPr>
        <p:grpSpPr>
          <a:xfrm>
            <a:off x="4612903" y="2709000"/>
            <a:ext cx="360000" cy="1620001"/>
            <a:chOff x="4531485" y="1808999"/>
            <a:chExt cx="360000" cy="1620001"/>
          </a:xfrm>
        </p:grpSpPr>
        <p:cxnSp>
          <p:nvCxnSpPr>
            <p:cNvPr id="433" name="Google Shape;433;p23"/>
            <p:cNvCxnSpPr/>
            <p:nvPr/>
          </p:nvCxnSpPr>
          <p:spPr>
            <a:xfrm rot="10800000">
              <a:off x="4711485" y="1989000"/>
              <a:ext cx="0" cy="1440000"/>
            </a:xfrm>
            <a:prstGeom prst="straightConnector1">
              <a:avLst/>
            </a:prstGeom>
            <a:noFill/>
            <a:ln cap="flat" cmpd="sng" w="25400">
              <a:solidFill>
                <a:srgbClr val="A34A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4" name="Google Shape;434;p23"/>
            <p:cNvSpPr/>
            <p:nvPr/>
          </p:nvSpPr>
          <p:spPr>
            <a:xfrm>
              <a:off x="4531485" y="1808999"/>
              <a:ext cx="360000" cy="36000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7099891" y="2691870"/>
            <a:ext cx="360000" cy="1620001"/>
            <a:chOff x="4531485" y="1808999"/>
            <a:chExt cx="360000" cy="1620001"/>
          </a:xfrm>
        </p:grpSpPr>
        <p:cxnSp>
          <p:nvCxnSpPr>
            <p:cNvPr id="436" name="Google Shape;436;p23"/>
            <p:cNvCxnSpPr/>
            <p:nvPr/>
          </p:nvCxnSpPr>
          <p:spPr>
            <a:xfrm rot="10800000">
              <a:off x="4711485" y="1989000"/>
              <a:ext cx="0" cy="1440000"/>
            </a:xfrm>
            <a:prstGeom prst="straightConnector1">
              <a:avLst/>
            </a:prstGeom>
            <a:noFill/>
            <a:ln cap="flat" cmpd="sng" w="25400">
              <a:solidFill>
                <a:srgbClr val="A34A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7" name="Google Shape;437;p23"/>
            <p:cNvSpPr/>
            <p:nvPr/>
          </p:nvSpPr>
          <p:spPr>
            <a:xfrm>
              <a:off x="4531485" y="1808999"/>
              <a:ext cx="360000" cy="36000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9405131" y="2708317"/>
            <a:ext cx="360000" cy="1620001"/>
            <a:chOff x="4531485" y="1808999"/>
            <a:chExt cx="360000" cy="1620001"/>
          </a:xfrm>
        </p:grpSpPr>
        <p:cxnSp>
          <p:nvCxnSpPr>
            <p:cNvPr id="439" name="Google Shape;439;p23"/>
            <p:cNvCxnSpPr/>
            <p:nvPr/>
          </p:nvCxnSpPr>
          <p:spPr>
            <a:xfrm rot="10800000">
              <a:off x="4711485" y="1989000"/>
              <a:ext cx="0" cy="1440000"/>
            </a:xfrm>
            <a:prstGeom prst="straightConnector1">
              <a:avLst/>
            </a:prstGeom>
            <a:noFill/>
            <a:ln cap="flat" cmpd="sng" w="25400">
              <a:solidFill>
                <a:srgbClr val="A34A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0" name="Google Shape;440;p23"/>
            <p:cNvSpPr/>
            <p:nvPr/>
          </p:nvSpPr>
          <p:spPr>
            <a:xfrm>
              <a:off x="4531485" y="1808999"/>
              <a:ext cx="360000" cy="36000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23"/>
          <p:cNvSpPr/>
          <p:nvPr/>
        </p:nvSpPr>
        <p:spPr>
          <a:xfrm>
            <a:off x="929898" y="2230991"/>
            <a:ext cx="2304000" cy="2376000"/>
          </a:xfrm>
          <a:prstGeom prst="rect">
            <a:avLst/>
          </a:prstGeom>
          <a:solidFill>
            <a:srgbClr val="95AD70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898" y="2878991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3"/>
          <p:cNvSpPr txBox="1"/>
          <p:nvPr/>
        </p:nvSpPr>
        <p:spPr>
          <a:xfrm>
            <a:off x="5038674" y="-1664327"/>
            <a:ext cx="1677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7459891" y="-1395818"/>
            <a:ext cx="1677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9830053" y="-1362354"/>
            <a:ext cx="1677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5070604" y="2812297"/>
            <a:ext cx="188121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Properly determining a scheduled meet time. Implement AGILE methods.</a:t>
            </a:r>
            <a:endParaRPr/>
          </a:p>
        </p:txBody>
      </p:sp>
      <p:sp>
        <p:nvSpPr>
          <p:cNvPr id="447" name="Google Shape;447;p23"/>
          <p:cNvSpPr txBox="1"/>
          <p:nvPr/>
        </p:nvSpPr>
        <p:spPr>
          <a:xfrm>
            <a:off x="7629623" y="2786506"/>
            <a:ext cx="188121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expand from Country to City to get more precise data.</a:t>
            </a:r>
            <a:endParaRPr/>
          </a:p>
        </p:txBody>
      </p:sp>
      <p:sp>
        <p:nvSpPr>
          <p:cNvPr id="448" name="Google Shape;448;p23"/>
          <p:cNvSpPr txBox="1"/>
          <p:nvPr/>
        </p:nvSpPr>
        <p:spPr>
          <a:xfrm>
            <a:off x="9765131" y="2925005"/>
            <a:ext cx="1881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association mining using clusters as bins.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chemeClr val="lt1"/>
                </a:solidFill>
              </a:rPr>
              <a:t>References</a:t>
            </a:r>
            <a:endParaRPr/>
          </a:p>
        </p:txBody>
      </p:sp>
      <p:sp>
        <p:nvSpPr>
          <p:cNvPr id="454" name="Google Shape;45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5000" u="sng"/>
              <a:t>Research 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Eze, U. (2020, September 6). Predicting weather temperature change using machine learning models. Medium. Retrieved May 10, 2022, from https://medium.com/swlh/predicting-weather-temperature-change-using-machine-learning-models-4f98c8983d08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Food and Agriculture Organization of the United Nations. (n.d.). Macroeconomy. Retrieved from https://www.fao.org/3/i2490e/i2490e01c.pdf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Gray, E. (2021, December 2). Global climate change impact on crops expected within 10 years, NASA study finds – climate change: Vital signs of the planet. NASA. Retrieved May 10, 2022, from https://climate.nasa.gov/news/3124/global-climate-change-impact-on-crops-expected-within-10-years-nasa-study-finds/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Hille, K. (2016, May 3). Rising carbon dioxide levels will help and hurt crops. NASA. Retrieved May 10, 2022, from https://www.nasa.gov/feature/goddard/2016/nasa-study-rising-carbon-dioxide-levels-will-help-and-hurt-crops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Kumar, V. (n.d.). What is K-Means Algorithm and how it works. Towards Machine Learning. Retrieved May 10, 2022, from https://towardsmachinelearning.org/k-means/?msclkid=683a1a1ace7d11ec8481b4641adc09a4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KumarI, A. (2022, March 10). Machine learning use cases for climate change. Data Analytics. Retrieved May 10, 2022, from https://vitalflux.com/machine-learning-use-cases-climate-change/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Ritchie, H., Roser, M., &amp; Rosado, P. (2020, May 11). CO2 emissions. Our World in Data. Retrieved May 10, 2022, from https://ourworldindata.org/co2-emissions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 USDA. (n.d.). PSD Online. Retrieved May 10, 2022, from https://apps.fas.usda.gov/psdonline/ </a:t>
            </a:r>
            <a:endParaRPr/>
          </a:p>
        </p:txBody>
      </p:sp>
      <p:sp>
        <p:nvSpPr>
          <p:cNvPr id="455" name="Google Shape;45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en-GB" sz="5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Sources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https://github.com/owid/co2-data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co2-data/owid-co2-codebook.csv at master · owid/co2-data (github.com) - Codebook for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https://www.kaggle.com/berkeleyearth/climate-change-earth-surface-temperature-data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https://apps.fas.usda.gov/psdonline/downloads/psd_alldata_csv.zip     -     Full Agriculture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https://apps.fas.usda.gov/psdonline/downloads/psd_grains_pulses_csv.zip      -       Grains Agriculture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countries.csv  |  Dataset Publishing Language  |  Google Developers - Latitude/Longitude Data</a:t>
            </a:r>
            <a:endParaRPr/>
          </a:p>
          <a:p>
            <a:pPr indent="-1574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/>
          <p:nvPr/>
        </p:nvSpPr>
        <p:spPr>
          <a:xfrm>
            <a:off x="0" y="0"/>
            <a:ext cx="7774142" cy="4893610"/>
          </a:xfrm>
          <a:custGeom>
            <a:rect b="b" l="l" r="r" t="t"/>
            <a:pathLst>
              <a:path extrusionOk="0" h="4893610" w="7774142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4648199" y="3655462"/>
            <a:ext cx="7543801" cy="1706948"/>
          </a:xfrm>
          <a:custGeom>
            <a:rect b="b" l="l" r="r" t="t"/>
            <a:pathLst>
              <a:path extrusionOk="0" h="1706948" w="7543801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800">
                <a:solidFill>
                  <a:srgbClr val="0852A3"/>
                </a:solidFill>
                <a:latin typeface="Calibri"/>
                <a:ea typeface="Calibri"/>
                <a:cs typeface="Calibri"/>
                <a:sym typeface="Calibri"/>
              </a:rPr>
              <a:t>QA?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0" y="169329"/>
            <a:ext cx="7774142" cy="4893610"/>
          </a:xfrm>
          <a:custGeom>
            <a:rect b="b" l="l" r="r" t="t"/>
            <a:pathLst>
              <a:path extrusionOk="0" h="4893610" w="7774142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-1" y="1806632"/>
            <a:ext cx="1190752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Climate Change affect grain production and food supply?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countries would be at risk of changes to food supply shortages from increased temperatures?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GB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Climate Change is not properly addressed then poorer countries will be at risk due to over reliance on technologically advanced countries for food.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027756" y="1128642"/>
            <a:ext cx="33482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Machine Learning &amp; Data Mining models and techniques to analyze and visualize very large datasets to find new patterns and reinforce expected patterns regarding Climate Change and Global agricultural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Using the reinforced patterns, alongside the new patterns that have been discovered within the data, make some conclusions on how climate change will impact the global grain supply.</a:t>
            </a:r>
            <a:endParaRPr/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GB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 u="sng"/>
              <a:t>The initial datasets we gathered: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Weather Dataset - </a:t>
            </a:r>
            <a:r>
              <a:rPr b="1" lang="en-GB"/>
              <a:t>Berkeley Earth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Country/C02 Dataset – </a:t>
            </a:r>
            <a:r>
              <a:rPr b="1" lang="en-GB"/>
              <a:t>Our World In Data (OWID)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Agriculture Dataset - </a:t>
            </a:r>
            <a:r>
              <a:rPr b="1" lang="en-GB"/>
              <a:t>USDA Foreign Agriculture Service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Country Location Dataset - </a:t>
            </a:r>
            <a:r>
              <a:rPr b="1" lang="en-GB"/>
              <a:t>Google Developers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5"/>
          <p:cNvSpPr txBox="1"/>
          <p:nvPr>
            <p:ph type="title"/>
          </p:nvPr>
        </p:nvSpPr>
        <p:spPr>
          <a:xfrm>
            <a:off x="838200" y="704741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GB" sz="4000">
                <a:solidFill>
                  <a:schemeClr val="lt1"/>
                </a:solidFill>
              </a:rPr>
              <a:t>Our Original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523333" y="-424173"/>
            <a:ext cx="608394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GB">
                <a:solidFill>
                  <a:schemeClr val="lt1"/>
                </a:solidFill>
              </a:rPr>
              <a:t>Berkley Weather Dataset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6302" y="1523204"/>
            <a:ext cx="6473817" cy="41587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>
            <p:ph idx="2" type="body"/>
          </p:nvPr>
        </p:nvSpPr>
        <p:spPr>
          <a:xfrm>
            <a:off x="0" y="1857033"/>
            <a:ext cx="5465673" cy="415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32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GB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dataset was composed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577,462 rows</a:t>
            </a:r>
            <a:endParaRPr/>
          </a:p>
          <a:p>
            <a:pPr indent="-7588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GB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4 Attributes, those being: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Date-Time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Temperature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Temperature Uncertainty</a:t>
            </a:r>
            <a:endParaRPr/>
          </a:p>
          <a:p>
            <a:pPr indent="-7588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588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250723" y="312209"/>
            <a:ext cx="6445045" cy="963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GB" sz="3600">
                <a:solidFill>
                  <a:schemeClr val="lt1"/>
                </a:solidFill>
              </a:rPr>
              <a:t>Our World In Data – CO2 Dataset</a:t>
            </a:r>
            <a:endParaRPr/>
          </a:p>
        </p:txBody>
      </p:sp>
      <p:sp>
        <p:nvSpPr>
          <p:cNvPr id="191" name="Google Shape;191;p7"/>
          <p:cNvSpPr txBox="1"/>
          <p:nvPr>
            <p:ph idx="2" type="body"/>
          </p:nvPr>
        </p:nvSpPr>
        <p:spPr>
          <a:xfrm>
            <a:off x="-235974" y="2057399"/>
            <a:ext cx="5338916" cy="41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35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3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dataset was composed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25,192 rows</a:t>
            </a:r>
            <a:endParaRPr/>
          </a:p>
          <a:p>
            <a:pPr indent="-882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GB" sz="33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 Attributes, notable ones include: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Types of CO2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Green House Gases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GDP and Population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2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2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 with medium confidence" id="192" name="Google Shape;192;p7"/>
          <p:cNvPicPr preferRelativeResize="0"/>
          <p:nvPr/>
        </p:nvPicPr>
        <p:blipFill rotWithShape="1">
          <a:blip r:embed="rId3">
            <a:alphaModFix/>
          </a:blip>
          <a:srcRect b="37629" l="1800" r="56656" t="19122"/>
          <a:stretch/>
        </p:blipFill>
        <p:spPr>
          <a:xfrm>
            <a:off x="5102942" y="1764924"/>
            <a:ext cx="6929041" cy="416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/>
        </p:nvSpPr>
        <p:spPr>
          <a:xfrm>
            <a:off x="320926" y="248230"/>
            <a:ext cx="6367487" cy="91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PSD Grains Pulses Dataset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0" y="1809169"/>
            <a:ext cx="4935520" cy="4458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31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dataset was composed of: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535,320 rows</a:t>
            </a:r>
            <a:endParaRPr/>
          </a:p>
          <a:p>
            <a:pPr indent="-75882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31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12 Attributes, notable ones include: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Year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Description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 Description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GB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  <a:p>
            <a:pPr indent="-75882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5882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 with medium confidence" id="199" name="Google Shape;199;p8"/>
          <p:cNvPicPr preferRelativeResize="0"/>
          <p:nvPr/>
        </p:nvPicPr>
        <p:blipFill rotWithShape="1">
          <a:blip r:embed="rId3">
            <a:alphaModFix/>
          </a:blip>
          <a:srcRect b="10667" l="1840" r="46642" t="19551"/>
          <a:stretch/>
        </p:blipFill>
        <p:spPr>
          <a:xfrm>
            <a:off x="5382907" y="957354"/>
            <a:ext cx="6488167" cy="494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157999" y="252663"/>
            <a:ext cx="635509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n-GB">
                <a:solidFill>
                  <a:schemeClr val="lt1"/>
                </a:solidFill>
              </a:rPr>
              <a:t>Country Location – Google Developers</a:t>
            </a:r>
            <a:br>
              <a:rPr b="1" lang="en-GB" sz="4400">
                <a:solidFill>
                  <a:schemeClr val="lt1"/>
                </a:solidFill>
              </a:rPr>
            </a:br>
            <a:endParaRPr/>
          </a:p>
        </p:txBody>
      </p:sp>
      <p:pic>
        <p:nvPicPr>
          <p:cNvPr descr="A screenshot of a computer&#10;&#10;Description automatically generated" id="205" name="Google Shape;20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454" l="1633" r="75639" t="18837"/>
          <a:stretch/>
        </p:blipFill>
        <p:spPr>
          <a:xfrm>
            <a:off x="7397791" y="383727"/>
            <a:ext cx="3957592" cy="609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idx="2" type="body"/>
          </p:nvPr>
        </p:nvSpPr>
        <p:spPr>
          <a:xfrm>
            <a:off x="454776" y="1973179"/>
            <a:ext cx="5865813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dataset was composed of: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245 rows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3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4 Attributes, notable ones include: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Latitude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Longitude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2020-06-28T12:47:28Z</dcterms:created>
  <dc:creator>Mohammad Ahsan</dc:creator>
</cp:coreProperties>
</file>