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327" r:id="rId4"/>
    <p:sldId id="25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25" r:id="rId21"/>
    <p:sldId id="315" r:id="rId22"/>
    <p:sldId id="316" r:id="rId23"/>
    <p:sldId id="317" r:id="rId24"/>
    <p:sldId id="265" r:id="rId25"/>
    <p:sldId id="266" r:id="rId26"/>
    <p:sldId id="267" r:id="rId27"/>
    <p:sldId id="268" r:id="rId28"/>
    <p:sldId id="269" r:id="rId29"/>
    <p:sldId id="319" r:id="rId30"/>
    <p:sldId id="320" r:id="rId31"/>
    <p:sldId id="321" r:id="rId32"/>
    <p:sldId id="318" r:id="rId33"/>
    <p:sldId id="323" r:id="rId34"/>
    <p:sldId id="322" r:id="rId35"/>
    <p:sldId id="324" r:id="rId3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Quattrocento Sans" panose="020B0502050000020003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5" roundtripDataSignature="AMtx7miDkvHHKIB0EEwBsceigFrl5lYs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134" autoAdjust="0"/>
    <p:restoredTop sz="94690"/>
  </p:normalViewPr>
  <p:slideViewPr>
    <p:cSldViewPr snapToGrid="0">
      <p:cViewPr varScale="1">
        <p:scale>
          <a:sx n="69" d="100"/>
          <a:sy n="69" d="100"/>
        </p:scale>
        <p:origin x="82" y="4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75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8" name="Google Shape;388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0" name="Google Shape;400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2" name="Google Shape;412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4" name="Google Shape;42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6" name="Google Shape;436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7" name="Google Shape;447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3" name="Google Shape;453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9" name="Google Shape;459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4" name="Google Shape;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" name="Google Shape;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1138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4" name="Google Shape;464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5" name="Google Shape;475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5" name="Google Shape;485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39591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06638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88894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64801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67052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3812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65540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17914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3" name="Google Shape;503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869066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08842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20840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2491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" name="Google Shape;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3" name="Google Shape;33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9" name="Google Shape;34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5" name="Google Shape;35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5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6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66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7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7"/>
          <p:cNvSpPr txBox="1">
            <a:spLocks noGrp="1"/>
          </p:cNvSpPr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marL="914400" lvl="1" indent="-4318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Char char="–"/>
              <a:defRPr>
                <a:solidFill>
                  <a:srgbClr val="888888"/>
                </a:solidFill>
              </a:defRPr>
            </a:lvl2pPr>
            <a:lvl3pPr marL="1371600" lvl="2" indent="-4318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Char char="•"/>
              <a:defRPr>
                <a:solidFill>
                  <a:srgbClr val="888888"/>
                </a:solidFill>
              </a:defRPr>
            </a:lvl3pPr>
            <a:lvl4pPr marL="1828800" lvl="3" indent="-4318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Char char="–"/>
              <a:defRPr>
                <a:solidFill>
                  <a:srgbClr val="888888"/>
                </a:solidFill>
              </a:defRPr>
            </a:lvl4pPr>
            <a:lvl5pPr marL="2286000" lvl="4" indent="-4318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Char char="»"/>
              <a:defRPr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7"/>
          <p:cNvSpPr txBox="1">
            <a:spLocks noGrp="1"/>
          </p:cNvSpPr>
          <p:nvPr>
            <p:ph type="sldNum" idx="12"/>
          </p:nvPr>
        </p:nvSpPr>
        <p:spPr>
          <a:xfrm>
            <a:off x="8422824" y="6404294"/>
            <a:ext cx="263979" cy="26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542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>
            <a:alphaModFix/>
          </a:blip>
          <a:tile tx="0" ty="0" sx="100000" sy="100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4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4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0" Type="http://schemas.openxmlformats.org/officeDocument/2006/relationships/image" Target="../media/image41.png"/><Relationship Id="rId4" Type="http://schemas.openxmlformats.org/officeDocument/2006/relationships/image" Target="../media/image1.jpg"/><Relationship Id="rId9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/>
          <p:nvPr/>
        </p:nvSpPr>
        <p:spPr>
          <a:xfrm>
            <a:off x="-1" y="990600"/>
            <a:ext cx="914400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Quattrocento Sans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Statistics For Data Science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Quattrocento Sans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DTSC 620 Fall 2022 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-1" y="3048000"/>
            <a:ext cx="914400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Instructor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Kiran Balagani, Ph.D.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kbalagan@nyit.edu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-1" y="4876800"/>
            <a:ext cx="914400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Teaching Assistant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Mr.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Pranadeep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Potti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mpotti@nyit.edu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87" y="2185987"/>
            <a:ext cx="4240213" cy="33321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5" name="Google Shape;375;p50"/>
          <p:cNvGrpSpPr/>
          <p:nvPr/>
        </p:nvGrpSpPr>
        <p:grpSpPr>
          <a:xfrm>
            <a:off x="4716462" y="2185987"/>
            <a:ext cx="4038601" cy="3387727"/>
            <a:chOff x="0" y="0"/>
            <a:chExt cx="4038600" cy="3387725"/>
          </a:xfrm>
        </p:grpSpPr>
        <p:pic>
          <p:nvPicPr>
            <p:cNvPr id="376" name="Google Shape;376;p5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4038600" cy="32942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p50"/>
            <p:cNvSpPr/>
            <p:nvPr/>
          </p:nvSpPr>
          <p:spPr>
            <a:xfrm>
              <a:off x="0" y="3159124"/>
              <a:ext cx="4038600" cy="2286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8" name="Google Shape;378;p50"/>
          <p:cNvSpPr/>
          <p:nvPr/>
        </p:nvSpPr>
        <p:spPr>
          <a:xfrm>
            <a:off x="228600" y="228599"/>
            <a:ext cx="8915400" cy="1285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Decision Theory – Estimation (Inference)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9" name="Google Shape;379;p50"/>
          <p:cNvGrpSpPr/>
          <p:nvPr/>
        </p:nvGrpSpPr>
        <p:grpSpPr>
          <a:xfrm>
            <a:off x="4648199" y="2185987"/>
            <a:ext cx="1399035" cy="3375026"/>
            <a:chOff x="0" y="0"/>
            <a:chExt cx="1399033" cy="3375025"/>
          </a:xfrm>
        </p:grpSpPr>
        <p:pic>
          <p:nvPicPr>
            <p:cNvPr id="380" name="Google Shape;380;p5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68808" y="215835"/>
              <a:ext cx="1030225" cy="3718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1" name="Google Shape;381;p50"/>
            <p:cNvSpPr/>
            <p:nvPr/>
          </p:nvSpPr>
          <p:spPr>
            <a:xfrm>
              <a:off x="0" y="0"/>
              <a:ext cx="228600" cy="3375025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2" name="Google Shape;382;p5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75437" y="3011487"/>
            <a:ext cx="1030288" cy="3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0"/>
          <p:cNvSpPr/>
          <p:nvPr/>
        </p:nvSpPr>
        <p:spPr>
          <a:xfrm>
            <a:off x="2601912" y="1460500"/>
            <a:ext cx="3725241" cy="358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Training by estimating probabilities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5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70637" y="5200650"/>
            <a:ext cx="427038" cy="468313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0"/>
          <p:cNvSpPr/>
          <p:nvPr/>
        </p:nvSpPr>
        <p:spPr>
          <a:xfrm>
            <a:off x="6202362" y="5607049"/>
            <a:ext cx="784695" cy="35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3581400"/>
            <a:ext cx="4105275" cy="2811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180975"/>
            <a:ext cx="3886200" cy="32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95800" y="180975"/>
            <a:ext cx="4648200" cy="3176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5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95800" y="3581400"/>
            <a:ext cx="4648200" cy="2811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5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819400" y="76200"/>
            <a:ext cx="1054100" cy="827088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1"/>
          <p:cNvSpPr/>
          <p:nvPr/>
        </p:nvSpPr>
        <p:spPr>
          <a:xfrm>
            <a:off x="3883025" y="4483100"/>
            <a:ext cx="923925" cy="381000"/>
          </a:xfrm>
          <a:prstGeom prst="rightArrow">
            <a:avLst>
              <a:gd name="adj1" fmla="val 50000"/>
              <a:gd name="adj2" fmla="val 50004"/>
            </a:avLst>
          </a:prstGeom>
          <a:solidFill>
            <a:srgbClr val="FF0000"/>
          </a:solidFill>
          <a:ln w="25400" cap="flat" cmpd="sng">
            <a:solidFill>
              <a:srgbClr val="385D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51"/>
          <p:cNvSpPr/>
          <p:nvPr/>
        </p:nvSpPr>
        <p:spPr>
          <a:xfrm>
            <a:off x="6642100" y="3657600"/>
            <a:ext cx="88900" cy="16764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51"/>
          <p:cNvSpPr/>
          <p:nvPr/>
        </p:nvSpPr>
        <p:spPr>
          <a:xfrm>
            <a:off x="6477000" y="3657600"/>
            <a:ext cx="5334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2"/>
          <p:cNvSpPr txBox="1">
            <a:spLocks noGrp="1"/>
          </p:cNvSpPr>
          <p:nvPr>
            <p:ph type="title" idx="4294967295"/>
          </p:nvPr>
        </p:nvSpPr>
        <p:spPr>
          <a:xfrm>
            <a:off x="457200" y="-28098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Minimum Misclassification Rate</a:t>
            </a:r>
            <a:endParaRPr/>
          </a:p>
        </p:txBody>
      </p:sp>
      <p:pic>
        <p:nvPicPr>
          <p:cNvPr id="403" name="Google Shape;403;p52" descr="Figure1.2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490662"/>
            <a:ext cx="8415338" cy="519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800" y="1757362"/>
            <a:ext cx="1377950" cy="458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53200" y="2105025"/>
            <a:ext cx="16002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2"/>
          <p:cNvSpPr/>
          <p:nvPr/>
        </p:nvSpPr>
        <p:spPr>
          <a:xfrm>
            <a:off x="4464050" y="1524000"/>
            <a:ext cx="47625" cy="3348038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52"/>
          <p:cNvSpPr/>
          <p:nvPr/>
        </p:nvSpPr>
        <p:spPr>
          <a:xfrm>
            <a:off x="4181475" y="1643062"/>
            <a:ext cx="533400" cy="3444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52"/>
          <p:cNvSpPr/>
          <p:nvPr/>
        </p:nvSpPr>
        <p:spPr>
          <a:xfrm>
            <a:off x="4451350" y="5130800"/>
            <a:ext cx="74613" cy="952500"/>
          </a:xfrm>
          <a:prstGeom prst="rect">
            <a:avLst/>
          </a:prstGeom>
          <a:solidFill>
            <a:srgbClr val="7AFA9C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" name="Google Shape;409;p5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5487" y="828675"/>
            <a:ext cx="789463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3"/>
          <p:cNvSpPr txBox="1">
            <a:spLocks noGrp="1"/>
          </p:cNvSpPr>
          <p:nvPr>
            <p:ph type="title" idx="4294967295"/>
          </p:nvPr>
        </p:nvSpPr>
        <p:spPr>
          <a:xfrm>
            <a:off x="457200" y="-152401"/>
            <a:ext cx="8229600" cy="114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Minimum Misclassification Rate</a:t>
            </a:r>
            <a:endParaRPr/>
          </a:p>
        </p:txBody>
      </p:sp>
      <p:pic>
        <p:nvPicPr>
          <p:cNvPr id="415" name="Google Shape;415;p53" descr="Figure1.2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977900"/>
            <a:ext cx="7391400" cy="456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53" descr="TP_tmp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03400" y="5715000"/>
            <a:ext cx="5537200" cy="966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5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00200" y="1143000"/>
            <a:ext cx="1225550" cy="41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81800" y="1557337"/>
            <a:ext cx="1481138" cy="414338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53"/>
          <p:cNvSpPr/>
          <p:nvPr/>
        </p:nvSpPr>
        <p:spPr>
          <a:xfrm>
            <a:off x="4651375" y="1020762"/>
            <a:ext cx="44450" cy="2935288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53"/>
          <p:cNvSpPr/>
          <p:nvPr/>
        </p:nvSpPr>
        <p:spPr>
          <a:xfrm>
            <a:off x="4373562" y="1135062"/>
            <a:ext cx="427038" cy="3016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53"/>
          <p:cNvSpPr/>
          <p:nvPr/>
        </p:nvSpPr>
        <p:spPr>
          <a:xfrm>
            <a:off x="4660899" y="4211637"/>
            <a:ext cx="46039" cy="800101"/>
          </a:xfrm>
          <a:prstGeom prst="rect">
            <a:avLst/>
          </a:prstGeom>
          <a:solidFill>
            <a:srgbClr val="7AFA9C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787" y="1600200"/>
            <a:ext cx="7848601" cy="4570413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4"/>
          <p:cNvSpPr/>
          <p:nvPr/>
        </p:nvSpPr>
        <p:spPr>
          <a:xfrm>
            <a:off x="536575" y="-55563"/>
            <a:ext cx="8229600" cy="739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Bayes Classification Rule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8" name="Google Shape;428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4037" y="781050"/>
            <a:ext cx="7937501" cy="530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9" name="Google Shape;429;p54"/>
          <p:cNvCxnSpPr/>
          <p:nvPr/>
        </p:nvCxnSpPr>
        <p:spPr>
          <a:xfrm>
            <a:off x="763587" y="6573837"/>
            <a:ext cx="3600451" cy="1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430" name="Google Shape;430;p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33600" y="6072187"/>
            <a:ext cx="652463" cy="523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1" name="Google Shape;431;p54"/>
          <p:cNvCxnSpPr/>
          <p:nvPr/>
        </p:nvCxnSpPr>
        <p:spPr>
          <a:xfrm>
            <a:off x="4348162" y="6573837"/>
            <a:ext cx="4038601" cy="1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432" name="Google Shape;432;p5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62650" y="6046787"/>
            <a:ext cx="657225" cy="530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3" name="Google Shape;433;p54"/>
          <p:cNvCxnSpPr/>
          <p:nvPr/>
        </p:nvCxnSpPr>
        <p:spPr>
          <a:xfrm>
            <a:off x="4343400" y="5522912"/>
            <a:ext cx="0" cy="1295401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5"/>
          <p:cNvSpPr txBox="1">
            <a:spLocks noGrp="1"/>
          </p:cNvSpPr>
          <p:nvPr>
            <p:ph type="title" idx="4294967295"/>
          </p:nvPr>
        </p:nvSpPr>
        <p:spPr>
          <a:xfrm>
            <a:off x="152399" y="2130425"/>
            <a:ext cx="8763002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36"/>
              <a:buFont typeface="Calibri"/>
              <a:buNone/>
            </a:pPr>
            <a:r>
              <a:rPr lang="en-US" sz="4136"/>
              <a:t>Using Bayes Classification Rule to Predict the Class of a Feature Vector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6"/>
          <p:cNvSpPr txBox="1">
            <a:spLocks noGrp="1"/>
          </p:cNvSpPr>
          <p:nvPr>
            <p:ph type="title" idx="4294967295"/>
          </p:nvPr>
        </p:nvSpPr>
        <p:spPr>
          <a:xfrm>
            <a:off x="457200" y="76199"/>
            <a:ext cx="8229600" cy="114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</p:txBody>
      </p:sp>
      <p:sp>
        <p:nvSpPr>
          <p:cNvPr id="444" name="Google Shape;444;p56"/>
          <p:cNvSpPr txBox="1">
            <a:spLocks noGrp="1"/>
          </p:cNvSpPr>
          <p:nvPr>
            <p:ph type="body" idx="4294967295"/>
          </p:nvPr>
        </p:nvSpPr>
        <p:spPr>
          <a:xfrm>
            <a:off x="5334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baseline="-25000"/>
              <a:t>1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U</a:t>
            </a:r>
            <a:r>
              <a:rPr lang="en-US" baseline="-25000"/>
              <a:t>2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are two classes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baseline="-25000"/>
              <a:t>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a feature vector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can get the following information from training data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 sz="2800"/>
              <a:t>P(F,</a:t>
            </a:r>
            <a:r>
              <a:rPr lang="en-US" baseline="-25000"/>
              <a:t> </a:t>
            </a:r>
            <a:r>
              <a:rPr lang="en-US" sz="2800"/>
              <a:t>U</a:t>
            </a:r>
            <a:r>
              <a:rPr lang="en-US" baseline="-25000"/>
              <a:t>1</a:t>
            </a:r>
            <a:r>
              <a:rPr lang="en-US" sz="2800"/>
              <a:t>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 sz="2800"/>
              <a:t>P(F,</a:t>
            </a:r>
            <a:r>
              <a:rPr lang="en-US" baseline="-25000"/>
              <a:t> </a:t>
            </a:r>
            <a:r>
              <a:rPr lang="en-US" sz="2800"/>
              <a:t>U</a:t>
            </a:r>
            <a:r>
              <a:rPr lang="en-US" baseline="-25000"/>
              <a:t>2</a:t>
            </a:r>
            <a:r>
              <a:rPr lang="en-US" sz="2800"/>
              <a:t>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>
                <a:solidFill>
                  <a:srgbClr val="0000FF"/>
                </a:solidFill>
              </a:rPr>
              <a:t>Now, given a test feature vector </a:t>
            </a:r>
            <a:r>
              <a:rPr lang="en-US">
                <a:solidFill>
                  <a:srgbClr val="FF0000"/>
                </a:solidFill>
              </a:rPr>
              <a:t>F’</a:t>
            </a:r>
            <a:r>
              <a:rPr lang="en-US">
                <a:solidFill>
                  <a:srgbClr val="0000FF"/>
                </a:solidFill>
              </a:rPr>
              <a:t>, to which class does this vector belong to?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7"/>
          <p:cNvSpPr txBox="1">
            <a:spLocks noGrp="1"/>
          </p:cNvSpPr>
          <p:nvPr>
            <p:ph type="title" idx="4294967295"/>
          </p:nvPr>
        </p:nvSpPr>
        <p:spPr>
          <a:xfrm>
            <a:off x="457200" y="76199"/>
            <a:ext cx="8229600" cy="114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 Example</a:t>
            </a:r>
            <a:endParaRPr/>
          </a:p>
        </p:txBody>
      </p:sp>
      <p:sp>
        <p:nvSpPr>
          <p:cNvPr id="450" name="Google Shape;450;p57"/>
          <p:cNvSpPr txBox="1">
            <a:spLocks noGrp="1"/>
          </p:cNvSpPr>
          <p:nvPr>
            <p:ph type="body" idx="4294967295"/>
          </p:nvPr>
        </p:nvSpPr>
        <p:spPr>
          <a:xfrm>
            <a:off x="-1" y="1371600"/>
            <a:ext cx="9144002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01752" lvl="0" indent="-30175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16"/>
              <a:buChar char="•"/>
            </a:pPr>
            <a:r>
              <a:rPr lang="en-US" sz="2816"/>
              <a:t>U</a:t>
            </a:r>
            <a:r>
              <a:rPr lang="en-US" baseline="-25000"/>
              <a:t>1</a:t>
            </a:r>
            <a:r>
              <a:rPr lang="en-US" sz="2816"/>
              <a:t> and U</a:t>
            </a:r>
            <a:r>
              <a:rPr lang="en-US" baseline="-25000"/>
              <a:t>2</a:t>
            </a:r>
            <a:r>
              <a:rPr lang="en-US" sz="2816"/>
              <a:t> are two classes</a:t>
            </a:r>
            <a:endParaRPr/>
          </a:p>
          <a:p>
            <a:pPr marL="301752" lvl="0" indent="-30175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16"/>
              <a:buChar char="•"/>
            </a:pPr>
            <a:r>
              <a:rPr lang="en-US" sz="2816"/>
              <a:t>F</a:t>
            </a:r>
            <a:r>
              <a:rPr lang="en-US" baseline="-25000"/>
              <a:t> </a:t>
            </a:r>
            <a:r>
              <a:rPr lang="en-US" sz="2816"/>
              <a:t>is a binary-valued feature vector called &lt;f</a:t>
            </a:r>
            <a:r>
              <a:rPr lang="en-US" baseline="-25000"/>
              <a:t>1</a:t>
            </a:r>
            <a:r>
              <a:rPr lang="en-US" sz="2816"/>
              <a:t>&gt; </a:t>
            </a:r>
            <a:endParaRPr/>
          </a:p>
          <a:p>
            <a:pPr marL="301752" lvl="0" indent="-30175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16"/>
              <a:buChar char="•"/>
            </a:pPr>
            <a:r>
              <a:rPr lang="en-US" sz="2816"/>
              <a:t>We are given the following information (training data) </a:t>
            </a:r>
            <a:endParaRPr/>
          </a:p>
          <a:p>
            <a:pPr marL="653795" lvl="1" indent="-251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64"/>
              <a:buChar char="–"/>
            </a:pPr>
            <a:r>
              <a:rPr lang="en-US" sz="2464"/>
              <a:t>P(f</a:t>
            </a:r>
            <a:r>
              <a:rPr lang="en-US" baseline="-25000"/>
              <a:t>1</a:t>
            </a:r>
            <a:r>
              <a:rPr lang="en-US" sz="2464"/>
              <a:t>= 0,</a:t>
            </a:r>
            <a:r>
              <a:rPr lang="en-US" baseline="-25000"/>
              <a:t> </a:t>
            </a:r>
            <a:r>
              <a:rPr lang="en-US" sz="2464"/>
              <a:t>U</a:t>
            </a:r>
            <a:r>
              <a:rPr lang="en-US" baseline="-25000"/>
              <a:t>1</a:t>
            </a:r>
            <a:r>
              <a:rPr lang="en-US" sz="2464"/>
              <a:t>) = 0.4 and P(f</a:t>
            </a:r>
            <a:r>
              <a:rPr lang="en-US" baseline="-25000"/>
              <a:t>1</a:t>
            </a:r>
            <a:r>
              <a:rPr lang="en-US" sz="2464"/>
              <a:t>= 1,</a:t>
            </a:r>
            <a:r>
              <a:rPr lang="en-US" baseline="-25000"/>
              <a:t> </a:t>
            </a:r>
            <a:r>
              <a:rPr lang="en-US" sz="2464"/>
              <a:t>U</a:t>
            </a:r>
            <a:r>
              <a:rPr lang="en-US" baseline="-25000"/>
              <a:t>1</a:t>
            </a:r>
            <a:r>
              <a:rPr lang="en-US" sz="2464"/>
              <a:t>) = 0.2 </a:t>
            </a:r>
            <a:endParaRPr/>
          </a:p>
          <a:p>
            <a:pPr marL="653795" lvl="1" indent="-251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64"/>
              <a:buChar char="–"/>
            </a:pPr>
            <a:r>
              <a:rPr lang="en-US" sz="2464"/>
              <a:t>P(f</a:t>
            </a:r>
            <a:r>
              <a:rPr lang="en-US" baseline="-25000"/>
              <a:t>1</a:t>
            </a:r>
            <a:r>
              <a:rPr lang="en-US" sz="2464"/>
              <a:t>= 0,</a:t>
            </a:r>
            <a:r>
              <a:rPr lang="en-US" baseline="-25000"/>
              <a:t> </a:t>
            </a:r>
            <a:r>
              <a:rPr lang="en-US" sz="2464"/>
              <a:t>U</a:t>
            </a:r>
            <a:r>
              <a:rPr lang="en-US" baseline="-25000"/>
              <a:t>2</a:t>
            </a:r>
            <a:r>
              <a:rPr lang="en-US" sz="2464"/>
              <a:t>) = 0.1 and P(f</a:t>
            </a:r>
            <a:r>
              <a:rPr lang="en-US" baseline="-25000"/>
              <a:t>1</a:t>
            </a:r>
            <a:r>
              <a:rPr lang="en-US" sz="2464"/>
              <a:t>= 1,</a:t>
            </a:r>
            <a:r>
              <a:rPr lang="en-US" baseline="-25000"/>
              <a:t> </a:t>
            </a:r>
            <a:r>
              <a:rPr lang="en-US" sz="2464"/>
              <a:t>U</a:t>
            </a:r>
            <a:r>
              <a:rPr lang="en-US" baseline="-25000"/>
              <a:t>2</a:t>
            </a:r>
            <a:r>
              <a:rPr lang="en-US" sz="2464"/>
              <a:t>) = 0.3 </a:t>
            </a:r>
            <a:endParaRPr/>
          </a:p>
          <a:p>
            <a:pPr marL="301752" lvl="0" indent="-30175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816"/>
              <a:buChar char="•"/>
            </a:pPr>
            <a:r>
              <a:rPr lang="en-US" sz="2816">
                <a:solidFill>
                  <a:srgbClr val="0000FF"/>
                </a:solidFill>
              </a:rPr>
              <a:t>Given a test feature vector f’</a:t>
            </a:r>
            <a:r>
              <a:rPr lang="en-US" baseline="-25000"/>
              <a:t>1</a:t>
            </a:r>
            <a:r>
              <a:rPr lang="en-US" sz="2816">
                <a:solidFill>
                  <a:srgbClr val="0000FF"/>
                </a:solidFill>
              </a:rPr>
              <a:t>= 0,</a:t>
            </a:r>
            <a:r>
              <a:rPr lang="en-US" baseline="-25000"/>
              <a:t> </a:t>
            </a:r>
            <a:r>
              <a:rPr lang="en-US" sz="2816">
                <a:solidFill>
                  <a:srgbClr val="0000FF"/>
                </a:solidFill>
              </a:rPr>
              <a:t>to which class does f’</a:t>
            </a:r>
            <a:r>
              <a:rPr lang="en-US" baseline="-25000"/>
              <a:t>1</a:t>
            </a:r>
            <a:r>
              <a:rPr lang="en-US" sz="2816">
                <a:solidFill>
                  <a:srgbClr val="0000FF"/>
                </a:solidFill>
              </a:rPr>
              <a:t> belong to?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8229600" cy="114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 Solution</a:t>
            </a:r>
            <a:endParaRPr/>
          </a:p>
        </p:txBody>
      </p:sp>
      <p:sp>
        <p:nvSpPr>
          <p:cNvPr id="456" name="Google Shape;456;p58"/>
          <p:cNvSpPr txBox="1">
            <a:spLocks noGrp="1"/>
          </p:cNvSpPr>
          <p:nvPr>
            <p:ph type="body" idx="4294967295"/>
          </p:nvPr>
        </p:nvSpPr>
        <p:spPr>
          <a:xfrm>
            <a:off x="152399" y="1143000"/>
            <a:ext cx="876300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18897" lvl="0" indent="-3188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76"/>
              <a:buChar char="•"/>
            </a:pPr>
            <a:r>
              <a:rPr lang="en-US" sz="2976"/>
              <a:t>Given test feature vector f’</a:t>
            </a:r>
            <a:r>
              <a:rPr lang="en-US" baseline="-25000"/>
              <a:t>1</a:t>
            </a:r>
            <a:r>
              <a:rPr lang="en-US" sz="2976"/>
              <a:t>= 0 </a:t>
            </a:r>
            <a:endParaRPr/>
          </a:p>
          <a:p>
            <a:pPr marL="318897" lvl="0" indent="-31889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976"/>
              <a:buChar char="•"/>
            </a:pPr>
            <a:r>
              <a:rPr lang="en-US" sz="2976"/>
              <a:t>Step 1: Find the joint probability between the test feature vector and each class</a:t>
            </a:r>
            <a:endParaRPr/>
          </a:p>
          <a:p>
            <a:pPr marL="690943" lvl="1" indent="-2657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4"/>
              <a:buChar char="–"/>
            </a:pPr>
            <a:r>
              <a:rPr lang="en-US" sz="2604"/>
              <a:t>P(f’</a:t>
            </a:r>
            <a:r>
              <a:rPr lang="en-US" baseline="-25000"/>
              <a:t>1</a:t>
            </a:r>
            <a:r>
              <a:rPr lang="en-US" sz="2604"/>
              <a:t>= 0,</a:t>
            </a:r>
            <a:r>
              <a:rPr lang="en-US" baseline="-25000"/>
              <a:t> </a:t>
            </a:r>
            <a:r>
              <a:rPr lang="en-US" sz="2604"/>
              <a:t>U</a:t>
            </a:r>
            <a:r>
              <a:rPr lang="en-US" baseline="-25000"/>
              <a:t>1</a:t>
            </a:r>
            <a:r>
              <a:rPr lang="en-US" sz="2604"/>
              <a:t>) = 0.4</a:t>
            </a:r>
            <a:endParaRPr/>
          </a:p>
          <a:p>
            <a:pPr marL="690943" lvl="1" indent="-2657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4"/>
              <a:buChar char="–"/>
            </a:pPr>
            <a:r>
              <a:rPr lang="en-US" sz="2604"/>
              <a:t>P(f’</a:t>
            </a:r>
            <a:r>
              <a:rPr lang="en-US" baseline="-25000"/>
              <a:t>1</a:t>
            </a:r>
            <a:r>
              <a:rPr lang="en-US" sz="2604"/>
              <a:t>= 0,</a:t>
            </a:r>
            <a:r>
              <a:rPr lang="en-US" baseline="-25000"/>
              <a:t> </a:t>
            </a:r>
            <a:r>
              <a:rPr lang="en-US" sz="2604"/>
              <a:t>U</a:t>
            </a:r>
            <a:r>
              <a:rPr lang="en-US" baseline="-25000"/>
              <a:t>2</a:t>
            </a:r>
            <a:r>
              <a:rPr lang="en-US" sz="2604"/>
              <a:t>) = 0.1</a:t>
            </a:r>
            <a:endParaRPr/>
          </a:p>
          <a:p>
            <a:pPr marL="318897" lvl="0" indent="-31889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976"/>
              <a:buChar char="•"/>
            </a:pPr>
            <a:r>
              <a:rPr lang="en-US" sz="2976"/>
              <a:t>Step 2: Apply Bayes classification rule</a:t>
            </a:r>
            <a:endParaRPr/>
          </a:p>
          <a:p>
            <a:pPr marL="690943" lvl="1" indent="-2657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4"/>
              <a:buChar char="–"/>
            </a:pPr>
            <a:r>
              <a:rPr lang="en-US" sz="2604"/>
              <a:t>If P(f’</a:t>
            </a:r>
            <a:r>
              <a:rPr lang="en-US" baseline="-25000"/>
              <a:t>1</a:t>
            </a:r>
            <a:r>
              <a:rPr lang="en-US" sz="2604"/>
              <a:t>= 0,</a:t>
            </a:r>
            <a:r>
              <a:rPr lang="en-US" baseline="-25000"/>
              <a:t> </a:t>
            </a:r>
            <a:r>
              <a:rPr lang="en-US" sz="2604"/>
              <a:t>U</a:t>
            </a:r>
            <a:r>
              <a:rPr lang="en-US" baseline="-25000"/>
              <a:t>1</a:t>
            </a:r>
            <a:r>
              <a:rPr lang="en-US" sz="2604"/>
              <a:t>) &gt; P(f’</a:t>
            </a:r>
            <a:r>
              <a:rPr lang="en-US" baseline="-25000"/>
              <a:t>1</a:t>
            </a:r>
            <a:r>
              <a:rPr lang="en-US" sz="2604"/>
              <a:t>= 0,</a:t>
            </a:r>
            <a:r>
              <a:rPr lang="en-US" baseline="-25000"/>
              <a:t> </a:t>
            </a:r>
            <a:r>
              <a:rPr lang="en-US" sz="2604"/>
              <a:t>U</a:t>
            </a:r>
            <a:r>
              <a:rPr lang="en-US" baseline="-25000"/>
              <a:t>2</a:t>
            </a:r>
            <a:r>
              <a:rPr lang="en-US" sz="2604"/>
              <a:t>), f’</a:t>
            </a:r>
            <a:r>
              <a:rPr lang="en-US" baseline="-25000"/>
              <a:t>1 </a:t>
            </a:r>
            <a:r>
              <a:rPr lang="en-US" sz="2604"/>
              <a:t>belongs to U</a:t>
            </a:r>
            <a:r>
              <a:rPr lang="en-US" baseline="-25000"/>
              <a:t>1</a:t>
            </a:r>
            <a:r>
              <a:rPr lang="en-US" sz="2604"/>
              <a:t> else U</a:t>
            </a:r>
            <a:r>
              <a:rPr lang="en-US" baseline="-25000"/>
              <a:t>2</a:t>
            </a:r>
            <a:endParaRPr/>
          </a:p>
          <a:p>
            <a:pPr marL="318897" lvl="0" indent="-31889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976"/>
              <a:buChar char="•"/>
            </a:pPr>
            <a:r>
              <a:rPr lang="en-US" sz="2976"/>
              <a:t>According to the above rule</a:t>
            </a:r>
            <a:endParaRPr>
              <a:solidFill>
                <a:srgbClr val="0000FF"/>
              </a:solidFill>
            </a:endParaRPr>
          </a:p>
          <a:p>
            <a:pPr marL="690943" lvl="1" indent="-2657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04"/>
              <a:buChar char="–"/>
            </a:pPr>
            <a:r>
              <a:rPr lang="en-US" sz="2604">
                <a:solidFill>
                  <a:srgbClr val="0000FF"/>
                </a:solidFill>
              </a:rPr>
              <a:t>f’</a:t>
            </a:r>
            <a:r>
              <a:rPr lang="en-US" baseline="-25000"/>
              <a:t>1 </a:t>
            </a:r>
            <a:r>
              <a:rPr lang="en-US" sz="2604">
                <a:solidFill>
                  <a:srgbClr val="0000FF"/>
                </a:solidFill>
              </a:rPr>
              <a:t>= 0 belongs to  U</a:t>
            </a:r>
            <a:r>
              <a:rPr lang="en-US" baseline="-25000"/>
              <a:t>1 </a:t>
            </a:r>
            <a:r>
              <a:rPr lang="en-US" sz="2604">
                <a:solidFill>
                  <a:srgbClr val="0000FF"/>
                </a:solidFill>
              </a:rPr>
              <a:t>(because 0.4 &gt; 0.1)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9"/>
          <p:cNvSpPr txBox="1">
            <a:spLocks noGrp="1"/>
          </p:cNvSpPr>
          <p:nvPr>
            <p:ph type="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Worksheet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/>
          <p:nvPr/>
        </p:nvSpPr>
        <p:spPr>
          <a:xfrm>
            <a:off x="334962" y="872930"/>
            <a:ext cx="6517167" cy="4908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 Paper Option</a:t>
            </a:r>
          </a:p>
          <a:p>
            <a:pPr marL="457200" lvl="1" indent="-457200">
              <a:buSzPts val="3200"/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Previous Lecture</a:t>
            </a:r>
            <a:endParaRPr lang="en-US" dirty="0">
              <a:ea typeface="Calibri"/>
            </a:endParaRPr>
          </a:p>
          <a:p>
            <a:pPr marL="914400" lvl="1" indent="-457200">
              <a:buSzPts val="3200"/>
              <a:buFont typeface="Wingdings" pitchFamily="2" charset="2"/>
              <a:buChar char="Ø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 to Probability</a:t>
            </a: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57200">
              <a:buSzPts val="3200"/>
              <a:buFont typeface="Wingdings" pitchFamily="2" charset="2"/>
              <a:buChar char="Ø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Bayes Decision Theory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5" indent="-457200">
              <a:spcBef>
                <a:spcPts val="600"/>
              </a:spcBef>
              <a:buSzPts val="3200"/>
              <a:buFont typeface="Wingdings" pitchFamily="2" charset="2"/>
              <a:buChar char="Ø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Bayes Classification Rule</a:t>
            </a:r>
          </a:p>
          <a:p>
            <a:pPr marL="457200" lvl="4" indent="-457200">
              <a:spcBef>
                <a:spcPts val="60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Today’s Lecture</a:t>
            </a:r>
          </a:p>
          <a:p>
            <a:pPr marL="457200" lvl="8" indent="-457200">
              <a:spcBef>
                <a:spcPts val="600"/>
              </a:spcBef>
              <a:buSzPts val="3200"/>
              <a:buFont typeface="Wingdings" pitchFamily="2" charset="2"/>
              <a:buChar char="Ø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Expected Loss</a:t>
            </a:r>
            <a:endParaRPr lang="en-US" sz="3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8" indent="-457200">
              <a:spcBef>
                <a:spcPts val="600"/>
              </a:spcBef>
              <a:buSzPts val="3200"/>
              <a:buFont typeface="Wingdings" pitchFamily="2" charset="2"/>
              <a:buChar char="Ø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ROC Analysis</a:t>
            </a:r>
          </a:p>
          <a:p>
            <a:pPr marL="457200" lvl="8" indent="-457200">
              <a:spcBef>
                <a:spcPts val="600"/>
              </a:spcBef>
              <a:buSzPts val="3200"/>
              <a:buFont typeface="Wingdings" pitchFamily="2" charset="2"/>
              <a:buChar char="Ø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Base Rate Fallacy</a:t>
            </a:r>
            <a:endParaRPr lang="en-US" sz="3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15874" y="-7938"/>
            <a:ext cx="9144002" cy="739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 idx="4294967295"/>
          </p:nvPr>
        </p:nvSpPr>
        <p:spPr>
          <a:xfrm>
            <a:off x="533400" y="2438399"/>
            <a:ext cx="8229600" cy="114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7"/>
              <a:buFont typeface="Quattrocento Sans"/>
              <a:buNone/>
            </a:pPr>
            <a:r>
              <a:rPr lang="en-US" sz="3387">
                <a:latin typeface="Quattrocento Sans"/>
                <a:ea typeface="Quattrocento Sans"/>
                <a:cs typeface="Quattrocento Sans"/>
                <a:sym typeface="Quattrocento Sans"/>
              </a:rPr>
              <a:t>Today’s </a:t>
            </a:r>
            <a:r>
              <a:rPr lang="en-US" sz="3387" dirty="0">
                <a:latin typeface="Quattrocento Sans"/>
                <a:ea typeface="Quattrocento Sans"/>
                <a:cs typeface="Quattrocento Sans"/>
                <a:sym typeface="Quattrocento Sans"/>
              </a:rPr>
              <a:t>Lecture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0507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0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Minimum Expected Loss</a:t>
            </a:r>
            <a:endParaRPr/>
          </a:p>
        </p:txBody>
      </p:sp>
      <p:sp>
        <p:nvSpPr>
          <p:cNvPr id="467" name="Google Shape;467;p60"/>
          <p:cNvSpPr txBox="1">
            <a:spLocks noGrp="1"/>
          </p:cNvSpPr>
          <p:nvPr>
            <p:ph type="body" idx="4294967295"/>
          </p:nvPr>
        </p:nvSpPr>
        <p:spPr>
          <a:xfrm>
            <a:off x="533400" y="1600200"/>
            <a:ext cx="792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/>
              <a:t>Example: classify a medical image as ‘cancer’ or ‘normal’</a:t>
            </a:r>
            <a:endParaRPr/>
          </a:p>
        </p:txBody>
      </p:sp>
      <p:grpSp>
        <p:nvGrpSpPr>
          <p:cNvPr id="468" name="Google Shape;468;p60"/>
          <p:cNvGrpSpPr/>
          <p:nvPr/>
        </p:nvGrpSpPr>
        <p:grpSpPr>
          <a:xfrm>
            <a:off x="2303460" y="2509836"/>
            <a:ext cx="3411539" cy="1376365"/>
            <a:chOff x="0" y="-1"/>
            <a:chExt cx="3411538" cy="1376363"/>
          </a:xfrm>
        </p:grpSpPr>
        <p:pic>
          <p:nvPicPr>
            <p:cNvPr id="469" name="Google Shape;469;p60" descr="TP_tmp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88328" y="380989"/>
              <a:ext cx="3023210" cy="9387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0" name="Google Shape;470;p60"/>
            <p:cNvSpPr/>
            <p:nvPr/>
          </p:nvSpPr>
          <p:spPr>
            <a:xfrm>
              <a:off x="1816883" y="-1"/>
              <a:ext cx="990466" cy="35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Decision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60"/>
            <p:cNvSpPr/>
            <p:nvPr/>
          </p:nvSpPr>
          <p:spPr>
            <a:xfrm rot="-5400000">
              <a:off x="-163821" y="854401"/>
              <a:ext cx="685782" cy="35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Truth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72" name="Google Shape;472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2200" y="4419600"/>
            <a:ext cx="3683000" cy="706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1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Minimum Expected Loss</a:t>
            </a:r>
            <a:endParaRPr/>
          </a:p>
        </p:txBody>
      </p:sp>
      <p:pic>
        <p:nvPicPr>
          <p:cNvPr id="478" name="Google Shape;478;p61" descr="TP_tm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9387" y="2057400"/>
            <a:ext cx="3681413" cy="709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61" descr="TP_tmp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65500" y="4419600"/>
            <a:ext cx="2413000" cy="5572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61"/>
          <p:cNvGrpSpPr/>
          <p:nvPr/>
        </p:nvGrpSpPr>
        <p:grpSpPr>
          <a:xfrm>
            <a:off x="2285999" y="3348037"/>
            <a:ext cx="4572003" cy="406039"/>
            <a:chOff x="0" y="0"/>
            <a:chExt cx="4572001" cy="406038"/>
          </a:xfrm>
        </p:grpSpPr>
        <p:sp>
          <p:nvSpPr>
            <p:cNvPr id="481" name="Google Shape;481;p61"/>
            <p:cNvSpPr/>
            <p:nvPr/>
          </p:nvSpPr>
          <p:spPr>
            <a:xfrm>
              <a:off x="0" y="0"/>
              <a:ext cx="4572001" cy="358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Regions       are chosen to minimize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2" name="Google Shape;482;p61" descr="TP_tmp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43000" y="125440"/>
              <a:ext cx="304801" cy="2805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800" y="1190625"/>
            <a:ext cx="344487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62"/>
          <p:cNvSpPr/>
          <p:nvPr/>
        </p:nvSpPr>
        <p:spPr>
          <a:xfrm>
            <a:off x="3979862" y="1685925"/>
            <a:ext cx="625476" cy="35814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9" name="Google Shape;489;p62"/>
          <p:cNvCxnSpPr/>
          <p:nvPr/>
        </p:nvCxnSpPr>
        <p:spPr>
          <a:xfrm>
            <a:off x="2941637" y="2055812"/>
            <a:ext cx="838201" cy="1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90" name="Google Shape;490;p6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06625" y="2590800"/>
            <a:ext cx="920750" cy="719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6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6150" y="4813300"/>
            <a:ext cx="2414588" cy="554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6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5787" y="377825"/>
            <a:ext cx="7935913" cy="5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6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7200" y="3733800"/>
            <a:ext cx="3683000" cy="706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6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306887" y="2514600"/>
            <a:ext cx="4552951" cy="28114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5" name="Google Shape;495;p62"/>
          <p:cNvCxnSpPr/>
          <p:nvPr/>
        </p:nvCxnSpPr>
        <p:spPr>
          <a:xfrm>
            <a:off x="4314825" y="5478462"/>
            <a:ext cx="2170113" cy="1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496" name="Google Shape;496;p6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065712" y="5559425"/>
            <a:ext cx="652463" cy="530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7" name="Google Shape;497;p62"/>
          <p:cNvCxnSpPr/>
          <p:nvPr/>
        </p:nvCxnSpPr>
        <p:spPr>
          <a:xfrm>
            <a:off x="6507162" y="5486400"/>
            <a:ext cx="2344739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498" name="Google Shape;498;p6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91412" y="5572125"/>
            <a:ext cx="665163" cy="523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9" name="Google Shape;499;p62"/>
          <p:cNvCxnSpPr/>
          <p:nvPr/>
        </p:nvCxnSpPr>
        <p:spPr>
          <a:xfrm>
            <a:off x="6494462" y="5029200"/>
            <a:ext cx="1" cy="1295400"/>
          </a:xfrm>
          <a:prstGeom prst="straightConnector1">
            <a:avLst/>
          </a:prstGeom>
          <a:noFill/>
          <a:ln w="222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00" name="Google Shape;500;p62"/>
          <p:cNvSpPr/>
          <p:nvPr/>
        </p:nvSpPr>
        <p:spPr>
          <a:xfrm>
            <a:off x="4959350" y="1331912"/>
            <a:ext cx="3900488" cy="67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Is Bayes classification rule optimal for 0-1 loss?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1D2540-C58E-7196-2B4D-5063E6DDFE8E}"/>
              </a:ext>
            </a:extLst>
          </p:cNvPr>
          <p:cNvSpPr txBox="1"/>
          <p:nvPr/>
        </p:nvSpPr>
        <p:spPr>
          <a:xfrm>
            <a:off x="7491412" y="1685925"/>
            <a:ext cx="1030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Yes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/>
          <p:nvPr/>
        </p:nvSpPr>
        <p:spPr>
          <a:xfrm>
            <a:off x="947737" y="304799"/>
            <a:ext cx="7162801" cy="56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Classification Accuracy</a:t>
            </a:r>
            <a:endParaRPr/>
          </a:p>
        </p:txBody>
      </p:sp>
      <p:grpSp>
        <p:nvGrpSpPr>
          <p:cNvPr id="113" name="Google Shape;113;p10"/>
          <p:cNvGrpSpPr/>
          <p:nvPr/>
        </p:nvGrpSpPr>
        <p:grpSpPr>
          <a:xfrm>
            <a:off x="1981192" y="1391889"/>
            <a:ext cx="5402455" cy="665518"/>
            <a:chOff x="-2" y="-2"/>
            <a:chExt cx="5402453" cy="665516"/>
          </a:xfrm>
        </p:grpSpPr>
        <p:sp>
          <p:nvSpPr>
            <p:cNvPr id="114" name="Google Shape;114;p10"/>
            <p:cNvSpPr/>
            <p:nvPr/>
          </p:nvSpPr>
          <p:spPr>
            <a:xfrm>
              <a:off x="-2" y="-2"/>
              <a:ext cx="5402453" cy="66551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-2" y="-2"/>
              <a:ext cx="5402453" cy="35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16" name="Google Shape;116;p10"/>
          <p:cNvGrpSpPr/>
          <p:nvPr/>
        </p:nvGrpSpPr>
        <p:grpSpPr>
          <a:xfrm>
            <a:off x="1469561" y="2443879"/>
            <a:ext cx="6162277" cy="680325"/>
            <a:chOff x="-2" y="-2"/>
            <a:chExt cx="6162276" cy="680323"/>
          </a:xfrm>
        </p:grpSpPr>
        <p:sp>
          <p:nvSpPr>
            <p:cNvPr id="117" name="Google Shape;117;p10"/>
            <p:cNvSpPr/>
            <p:nvPr/>
          </p:nvSpPr>
          <p:spPr>
            <a:xfrm>
              <a:off x="-2" y="-1"/>
              <a:ext cx="6162276" cy="68032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0"/>
            <p:cNvSpPr/>
            <p:nvPr/>
          </p:nvSpPr>
          <p:spPr>
            <a:xfrm>
              <a:off x="-2" y="-2"/>
              <a:ext cx="6162276" cy="35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19" name="Google Shape;119;p10"/>
          <p:cNvGrpSpPr/>
          <p:nvPr/>
        </p:nvGrpSpPr>
        <p:grpSpPr>
          <a:xfrm>
            <a:off x="1469563" y="3428992"/>
            <a:ext cx="6135025" cy="680325"/>
            <a:chOff x="-2" y="-2"/>
            <a:chExt cx="6135023" cy="680323"/>
          </a:xfrm>
        </p:grpSpPr>
        <p:sp>
          <p:nvSpPr>
            <p:cNvPr id="120" name="Google Shape;120;p10"/>
            <p:cNvSpPr/>
            <p:nvPr/>
          </p:nvSpPr>
          <p:spPr>
            <a:xfrm>
              <a:off x="-2" y="-1"/>
              <a:ext cx="6135023" cy="68032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-2" y="-2"/>
              <a:ext cx="6135023" cy="35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22" name="Google Shape;122;p10"/>
          <p:cNvGrpSpPr/>
          <p:nvPr/>
        </p:nvGrpSpPr>
        <p:grpSpPr>
          <a:xfrm>
            <a:off x="1484980" y="4653681"/>
            <a:ext cx="3858761" cy="461676"/>
            <a:chOff x="-1" y="-1"/>
            <a:chExt cx="3858760" cy="461675"/>
          </a:xfrm>
        </p:grpSpPr>
        <p:sp>
          <p:nvSpPr>
            <p:cNvPr id="123" name="Google Shape;123;p10"/>
            <p:cNvSpPr/>
            <p:nvPr/>
          </p:nvSpPr>
          <p:spPr>
            <a:xfrm>
              <a:off x="-1" y="-1"/>
              <a:ext cx="3858760" cy="46167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-1" y="0"/>
              <a:ext cx="3858760" cy="35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66383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/>
          <p:nvPr/>
        </p:nvSpPr>
        <p:spPr>
          <a:xfrm>
            <a:off x="37353" y="2667000"/>
            <a:ext cx="8915401" cy="1285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Receiver Operating Characteristic Curve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5199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685800"/>
            <a:ext cx="8394700" cy="541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6263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820737"/>
            <a:ext cx="5810250" cy="5275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8048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30" y="228600"/>
            <a:ext cx="9039470" cy="6476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7150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990600"/>
            <a:ext cx="6535740" cy="4672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084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93980" y="1041151"/>
            <a:ext cx="9050020" cy="4001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Midterm Exam (</a:t>
            </a:r>
            <a:r>
              <a:rPr lang="en-US" sz="3200" b="0" i="0" u="none" strike="noStrike" cap="none" dirty="0">
                <a:solidFill>
                  <a:srgbClr val="FF2600"/>
                </a:solidFill>
                <a:latin typeface="Calibri"/>
                <a:ea typeface="Calibri"/>
                <a:cs typeface="Calibri"/>
                <a:sym typeface="Calibri"/>
              </a:rPr>
              <a:t>Oct. 17th/24th</a:t>
            </a:r>
            <a: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class time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spcBef>
                <a:spcPts val="600"/>
              </a:spcBef>
              <a:buSzPts val="3200"/>
              <a:buFont typeface="Arial"/>
              <a:buChar char="•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Final Exam (</a:t>
            </a:r>
            <a:r>
              <a:rPr lang="en-US" sz="3200" dirty="0">
                <a:solidFill>
                  <a:srgbClr val="FF2600"/>
                </a:solidFill>
                <a:latin typeface="Calibri"/>
                <a:ea typeface="Calibri"/>
                <a:cs typeface="Calibri"/>
                <a:sym typeface="Calibri"/>
              </a:rPr>
              <a:t>December 19th, class time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Assignment 1 (</a:t>
            </a:r>
            <a: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3rd/4th week of Oct.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spcBef>
                <a:spcPts val="600"/>
              </a:spcBef>
              <a:buSzPts val="3200"/>
              <a:buFont typeface="Arial"/>
              <a:buChar char="•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Project Assignment 2 (</a:t>
            </a: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~3rd/4th week of Nov.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457200" indent="-457200">
              <a:spcBef>
                <a:spcPts val="600"/>
              </a:spcBef>
              <a:buSzPts val="3200"/>
              <a:buFont typeface="Arial"/>
              <a:buChar char="•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Term Paper? </a:t>
            </a:r>
            <a:r>
              <a:rPr lang="en-US" sz="3200" dirty="0">
                <a:latin typeface="Calibri"/>
                <a:cs typeface="Calibri"/>
                <a:sym typeface="Calibri"/>
              </a:rPr>
              <a:t>(</a:t>
            </a:r>
            <a:r>
              <a:rPr lang="en-US" sz="320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~1st week of Dec.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) </a:t>
            </a:r>
            <a:endParaRPr lang="en-US" sz="3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Additional homework, opinion papers, presentations will be announced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15875" y="152398"/>
            <a:ext cx="9144000" cy="76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Important Dates and Deadlines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52400"/>
            <a:ext cx="8205790" cy="6605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7200" y="3276600"/>
            <a:ext cx="3105150" cy="2219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6943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5225" y="300038"/>
            <a:ext cx="7292975" cy="5872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423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3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Bayes’ Theorem</a:t>
            </a:r>
            <a:endParaRPr/>
          </a:p>
        </p:txBody>
      </p:sp>
      <p:grpSp>
        <p:nvGrpSpPr>
          <p:cNvPr id="506" name="Google Shape;506;p63"/>
          <p:cNvGrpSpPr/>
          <p:nvPr/>
        </p:nvGrpSpPr>
        <p:grpSpPr>
          <a:xfrm>
            <a:off x="3048000" y="2133600"/>
            <a:ext cx="2590800" cy="633414"/>
            <a:chOff x="0" y="0"/>
            <a:chExt cx="2590800" cy="633413"/>
          </a:xfrm>
        </p:grpSpPr>
        <p:sp>
          <p:nvSpPr>
            <p:cNvPr id="507" name="Google Shape;507;p63"/>
            <p:cNvSpPr/>
            <p:nvPr/>
          </p:nvSpPr>
          <p:spPr>
            <a:xfrm>
              <a:off x="0" y="0"/>
              <a:ext cx="2590800" cy="633413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0064C8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08" name="Google Shape;508;p6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590800" cy="63341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09" name="Google Shape;509;p63" descr="TP_tmp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3750" y="3176587"/>
            <a:ext cx="2643188" cy="557213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63"/>
          <p:cNvSpPr/>
          <p:nvPr/>
        </p:nvSpPr>
        <p:spPr>
          <a:xfrm>
            <a:off x="2714625" y="4262437"/>
            <a:ext cx="3810000" cy="375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posterior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∝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likelihood × prior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5794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95312"/>
            <a:ext cx="9144000" cy="5226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8951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2743200"/>
            <a:ext cx="6075363" cy="790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4444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087" y="889000"/>
            <a:ext cx="7237413" cy="52530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735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 idx="4294967295"/>
          </p:nvPr>
        </p:nvSpPr>
        <p:spPr>
          <a:xfrm>
            <a:off x="533400" y="2438399"/>
            <a:ext cx="8229600" cy="114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7"/>
              <a:buFont typeface="Quattrocento Sans"/>
              <a:buNone/>
            </a:pPr>
            <a:r>
              <a:rPr lang="en-US" sz="3387" dirty="0">
                <a:latin typeface="Quattrocento Sans"/>
                <a:ea typeface="Quattrocento Sans"/>
                <a:cs typeface="Quattrocento Sans"/>
                <a:sym typeface="Quattrocento Sans"/>
              </a:rPr>
              <a:t>Previous Lecture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>
            <a:spLocks noGrp="1"/>
          </p:cNvSpPr>
          <p:nvPr>
            <p:ph type="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CLASSIFICATION</a:t>
            </a:r>
            <a:endParaRPr/>
          </a:p>
        </p:txBody>
      </p:sp>
      <p:sp>
        <p:nvSpPr>
          <p:cNvPr id="330" name="Google Shape;330;p45"/>
          <p:cNvSpPr txBox="1">
            <a:spLocks noGrp="1"/>
          </p:cNvSpPr>
          <p:nvPr>
            <p:ph type="body" idx="4294967295"/>
          </p:nvPr>
        </p:nvSpPr>
        <p:spPr>
          <a:xfrm>
            <a:off x="1371600" y="4648200"/>
            <a:ext cx="5257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200"/>
              <a:buNone/>
            </a:pPr>
            <a:r>
              <a:rPr lang="en-US">
                <a:solidFill>
                  <a:srgbClr val="898989"/>
                </a:solidFill>
              </a:rPr>
              <a:t> 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14400"/>
            <a:ext cx="9110663" cy="57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6"/>
          <p:cNvSpPr/>
          <p:nvPr/>
        </p:nvSpPr>
        <p:spPr>
          <a:xfrm>
            <a:off x="0" y="0"/>
            <a:ext cx="9110663" cy="764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Quattrocento Sans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Classification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914400"/>
            <a:ext cx="7391400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7"/>
          <p:cNvSpPr/>
          <p:nvPr/>
        </p:nvSpPr>
        <p:spPr>
          <a:xfrm>
            <a:off x="-11113" y="3175"/>
            <a:ext cx="9144001" cy="764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Quattrocento Sans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Classification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3" name="Google Shape;343;p47"/>
          <p:cNvCxnSpPr/>
          <p:nvPr/>
        </p:nvCxnSpPr>
        <p:spPr>
          <a:xfrm rot="10800000" flipH="1">
            <a:off x="5410200" y="914400"/>
            <a:ext cx="2209801" cy="2714625"/>
          </a:xfrm>
          <a:prstGeom prst="straightConnector1">
            <a:avLst/>
          </a:prstGeom>
          <a:noFill/>
          <a:ln w="28575" cap="flat" cmpd="sng">
            <a:solidFill>
              <a:srgbClr val="4A7EBB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44" name="Google Shape;344;p47"/>
          <p:cNvGrpSpPr/>
          <p:nvPr/>
        </p:nvGrpSpPr>
        <p:grpSpPr>
          <a:xfrm>
            <a:off x="1958975" y="1066800"/>
            <a:ext cx="3011490" cy="2830514"/>
            <a:chOff x="0" y="0"/>
            <a:chExt cx="3011489" cy="2830513"/>
          </a:xfrm>
        </p:grpSpPr>
        <p:sp>
          <p:nvSpPr>
            <p:cNvPr id="345" name="Google Shape;345;p47"/>
            <p:cNvSpPr/>
            <p:nvPr/>
          </p:nvSpPr>
          <p:spPr>
            <a:xfrm>
              <a:off x="1462087" y="0"/>
              <a:ext cx="1549402" cy="1222375"/>
            </a:xfrm>
            <a:custGeom>
              <a:avLst/>
              <a:gdLst/>
              <a:ahLst/>
              <a:cxnLst/>
              <a:rect l="l" t="t" r="r" b="b"/>
              <a:pathLst>
                <a:path w="19554" h="19728" extrusionOk="0">
                  <a:moveTo>
                    <a:pt x="1735" y="0"/>
                  </a:moveTo>
                  <a:cubicBezTo>
                    <a:pt x="281" y="7990"/>
                    <a:pt x="-1174" y="15980"/>
                    <a:pt x="1460" y="18790"/>
                  </a:cubicBezTo>
                  <a:cubicBezTo>
                    <a:pt x="4094" y="21600"/>
                    <a:pt x="14654" y="17239"/>
                    <a:pt x="17540" y="16859"/>
                  </a:cubicBezTo>
                  <a:cubicBezTo>
                    <a:pt x="20426" y="16478"/>
                    <a:pt x="19601" y="16493"/>
                    <a:pt x="18777" y="16507"/>
                  </a:cubicBezTo>
                </a:path>
              </a:pathLst>
            </a:custGeom>
            <a:noFill/>
            <a:ln w="25400" cap="flat" cmpd="sng">
              <a:solidFill>
                <a:srgbClr val="385D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47"/>
            <p:cNvSpPr/>
            <p:nvPr/>
          </p:nvSpPr>
          <p:spPr>
            <a:xfrm>
              <a:off x="0" y="1179512"/>
              <a:ext cx="1412876" cy="1651001"/>
            </a:xfrm>
            <a:custGeom>
              <a:avLst/>
              <a:gdLst/>
              <a:ahLst/>
              <a:cxnLst/>
              <a:rect l="l" t="t" r="r" b="b"/>
              <a:pathLst>
                <a:path w="20162" h="20001" extrusionOk="0">
                  <a:moveTo>
                    <a:pt x="0" y="6685"/>
                  </a:moveTo>
                  <a:cubicBezTo>
                    <a:pt x="7847" y="2543"/>
                    <a:pt x="15695" y="-1599"/>
                    <a:pt x="18647" y="620"/>
                  </a:cubicBezTo>
                  <a:cubicBezTo>
                    <a:pt x="21600" y="2840"/>
                    <a:pt x="19658" y="11420"/>
                    <a:pt x="17715" y="20001"/>
                  </a:cubicBezTo>
                </a:path>
              </a:pathLst>
            </a:custGeom>
            <a:noFill/>
            <a:ln w="25400" cap="flat" cmpd="sng">
              <a:solidFill>
                <a:srgbClr val="385D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/>
          <p:nvPr/>
        </p:nvSpPr>
        <p:spPr>
          <a:xfrm>
            <a:off x="-1" y="7937"/>
            <a:ext cx="9144002" cy="764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Quattrocento Sans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Classification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" y="1066800"/>
            <a:ext cx="8001000" cy="54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9"/>
          <p:cNvSpPr txBox="1">
            <a:spLocks noGrp="1"/>
          </p:cNvSpPr>
          <p:nvPr>
            <p:ph type="title" idx="4294967295"/>
          </p:nvPr>
        </p:nvSpPr>
        <p:spPr>
          <a:xfrm>
            <a:off x="76200" y="20637"/>
            <a:ext cx="89154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39"/>
              <a:buFont typeface="Calibri"/>
              <a:buNone/>
            </a:pPr>
            <a:r>
              <a:rPr lang="en-US" sz="3839"/>
              <a:t>Decision Theory – Classification Problem</a:t>
            </a:r>
            <a:endParaRPr/>
          </a:p>
        </p:txBody>
      </p:sp>
      <p:cxnSp>
        <p:nvCxnSpPr>
          <p:cNvPr id="358" name="Google Shape;358;p49"/>
          <p:cNvCxnSpPr/>
          <p:nvPr/>
        </p:nvCxnSpPr>
        <p:spPr>
          <a:xfrm>
            <a:off x="2743200" y="3657600"/>
            <a:ext cx="1066801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59" name="Google Shape;359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5750" y="3413125"/>
            <a:ext cx="433388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0" name="Google Shape;360;p49"/>
          <p:cNvCxnSpPr/>
          <p:nvPr/>
        </p:nvCxnSpPr>
        <p:spPr>
          <a:xfrm>
            <a:off x="4800600" y="3657600"/>
            <a:ext cx="1066801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61" name="Google Shape;361;p49"/>
          <p:cNvSpPr/>
          <p:nvPr/>
        </p:nvSpPr>
        <p:spPr>
          <a:xfrm rot="10800000" flipH="1">
            <a:off x="5867400" y="2819400"/>
            <a:ext cx="990600" cy="83661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4A7EBB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9"/>
          <p:cNvSpPr/>
          <p:nvPr/>
        </p:nvSpPr>
        <p:spPr>
          <a:xfrm>
            <a:off x="5867400" y="3657600"/>
            <a:ext cx="990600" cy="9144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4A7EBB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49"/>
          <p:cNvSpPr/>
          <p:nvPr/>
        </p:nvSpPr>
        <p:spPr>
          <a:xfrm>
            <a:off x="6172200" y="3470275"/>
            <a:ext cx="381000" cy="369888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85D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4975" y="2640012"/>
            <a:ext cx="1231900" cy="377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8000" y="4383087"/>
            <a:ext cx="1481138" cy="377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990725"/>
            <a:ext cx="2714625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9"/>
          <p:cNvSpPr/>
          <p:nvPr/>
        </p:nvSpPr>
        <p:spPr>
          <a:xfrm>
            <a:off x="0" y="1981200"/>
            <a:ext cx="2714625" cy="1438275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8" name="Google Shape;368;p4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51712" y="3449637"/>
            <a:ext cx="1755776" cy="46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00462" y="2773362"/>
            <a:ext cx="1219201" cy="46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Microsoft Office PowerPoint</Application>
  <PresentationFormat>On-screen Show (4:3)</PresentationFormat>
  <Paragraphs>80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Quattrocento Sans</vt:lpstr>
      <vt:lpstr>Noto Sans Symbols</vt:lpstr>
      <vt:lpstr>Wingdings</vt:lpstr>
      <vt:lpstr>Office Theme</vt:lpstr>
      <vt:lpstr>PowerPoint Presentation</vt:lpstr>
      <vt:lpstr>PowerPoint Presentation</vt:lpstr>
      <vt:lpstr>PowerPoint Presentation</vt:lpstr>
      <vt:lpstr>Previous Lecture</vt:lpstr>
      <vt:lpstr>CLASSIFICATION</vt:lpstr>
      <vt:lpstr>PowerPoint Presentation</vt:lpstr>
      <vt:lpstr>PowerPoint Presentation</vt:lpstr>
      <vt:lpstr>PowerPoint Presentation</vt:lpstr>
      <vt:lpstr>Decision Theory – Classification Problem</vt:lpstr>
      <vt:lpstr>PowerPoint Presentation</vt:lpstr>
      <vt:lpstr>PowerPoint Presentation</vt:lpstr>
      <vt:lpstr>Minimum Misclassification Rate</vt:lpstr>
      <vt:lpstr>Minimum Misclassification Rate</vt:lpstr>
      <vt:lpstr>PowerPoint Presentation</vt:lpstr>
      <vt:lpstr>Using Bayes Classification Rule to Predict the Class of a Feature Vector</vt:lpstr>
      <vt:lpstr>Problem Statement</vt:lpstr>
      <vt:lpstr>Problem Example</vt:lpstr>
      <vt:lpstr>Problem Solution</vt:lpstr>
      <vt:lpstr>Worksheet</vt:lpstr>
      <vt:lpstr>Today’s Lecture</vt:lpstr>
      <vt:lpstr>Minimum Expected Loss</vt:lpstr>
      <vt:lpstr>Minimum Expected Loss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Bayes’ Theorem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tulasi nagalla</dc:creator>
  <cp:lastModifiedBy>Jason</cp:lastModifiedBy>
  <cp:revision>22</cp:revision>
  <dcterms:modified xsi:type="dcterms:W3CDTF">2022-09-26T23:42:57Z</dcterms:modified>
</cp:coreProperties>
</file>