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27" r:id="rId4"/>
    <p:sldId id="328" r:id="rId5"/>
    <p:sldId id="258" r:id="rId6"/>
    <p:sldId id="315" r:id="rId7"/>
    <p:sldId id="316" r:id="rId8"/>
    <p:sldId id="317" r:id="rId9"/>
    <p:sldId id="265" r:id="rId10"/>
    <p:sldId id="325" r:id="rId11"/>
    <p:sldId id="266" r:id="rId12"/>
    <p:sldId id="267" r:id="rId13"/>
    <p:sldId id="268" r:id="rId14"/>
    <p:sldId id="269" r:id="rId15"/>
    <p:sldId id="319" r:id="rId16"/>
    <p:sldId id="320" r:id="rId17"/>
    <p:sldId id="321" r:id="rId18"/>
    <p:sldId id="318" r:id="rId19"/>
    <p:sldId id="323" r:id="rId20"/>
    <p:sldId id="322" r:id="rId21"/>
    <p:sldId id="324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Quattrocento Sans" panose="020B05020500000200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DkvHHKIB0EEwBsceigFrl5lY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1796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66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889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48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705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81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554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791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6906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8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84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49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44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5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–"/>
              <a:defRPr>
                <a:solidFill>
                  <a:srgbClr val="888888"/>
                </a:solidFill>
              </a:defRPr>
            </a:lvl2pPr>
            <a:lvl3pPr marL="1371600" lvl="2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•"/>
              <a:defRPr>
                <a:solidFill>
                  <a:srgbClr val="888888"/>
                </a:solidFill>
              </a:defRPr>
            </a:lvl3pPr>
            <a:lvl4pPr marL="1828800" lvl="3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–"/>
              <a:defRPr>
                <a:solidFill>
                  <a:srgbClr val="888888"/>
                </a:solidFill>
              </a:defRPr>
            </a:lvl4pPr>
            <a:lvl5pPr marL="2286000" lvl="4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»"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sldNum" idx="1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42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.jp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-1" y="990600"/>
            <a:ext cx="914400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Statistics For Data Science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DTSC 620 Fall 2022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-1" y="3048000"/>
            <a:ext cx="914400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Kiran Balagani, Ph.D.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kbalagan@nyit.edu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-1" y="4876800"/>
            <a:ext cx="914400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Teaching Assistant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Mr.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Pranadeep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Potti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mpotti@nyit.edu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>
                <a:latin typeface="Quattrocento Sans"/>
                <a:ea typeface="Quattrocento Sans"/>
                <a:cs typeface="Quattrocento Sans"/>
                <a:sym typeface="Quattrocento Sans"/>
              </a:rPr>
              <a:t>Today’s </a:t>
            </a: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Lecture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21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37353" y="2667000"/>
            <a:ext cx="8915401" cy="128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Operating Characteristic Curve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519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83947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2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820737"/>
            <a:ext cx="5810250" cy="5275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4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30" y="228600"/>
            <a:ext cx="9039470" cy="64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2971800"/>
            <a:ext cx="4038600" cy="2771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1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990600"/>
            <a:ext cx="6535740" cy="4672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84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"/>
            <a:ext cx="8205790" cy="660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3276600"/>
            <a:ext cx="3105150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94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25" y="300038"/>
            <a:ext cx="7292975" cy="587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2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grpSp>
        <p:nvGrpSpPr>
          <p:cNvPr id="506" name="Google Shape;506;p63"/>
          <p:cNvGrpSpPr/>
          <p:nvPr/>
        </p:nvGrpSpPr>
        <p:grpSpPr>
          <a:xfrm>
            <a:off x="3048000" y="2133600"/>
            <a:ext cx="2590800" cy="633414"/>
            <a:chOff x="0" y="0"/>
            <a:chExt cx="2590800" cy="633413"/>
          </a:xfrm>
        </p:grpSpPr>
        <p:sp>
          <p:nvSpPr>
            <p:cNvPr id="507" name="Google Shape;507;p63"/>
            <p:cNvSpPr/>
            <p:nvPr/>
          </p:nvSpPr>
          <p:spPr>
            <a:xfrm>
              <a:off x="0" y="0"/>
              <a:ext cx="2590800" cy="633413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64C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8" name="Google Shape;508;p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90800" cy="6334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9" name="Google Shape;509;p63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50" y="3176587"/>
            <a:ext cx="2643188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/>
          <p:nvPr/>
        </p:nvSpPr>
        <p:spPr>
          <a:xfrm>
            <a:off x="2714625" y="4262437"/>
            <a:ext cx="3810000" cy="37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posterior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∝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likelihood × prior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79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5312"/>
            <a:ext cx="9144000" cy="522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95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334962" y="872930"/>
            <a:ext cx="6517167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lvl="1" indent="-457200"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Previous Lecture</a:t>
            </a:r>
            <a:endParaRPr lang="en-US" dirty="0">
              <a:ea typeface="Calibri"/>
            </a:endParaRPr>
          </a:p>
          <a:p>
            <a:pPr marL="914400" lvl="1" indent="-457200">
              <a:buSzPts val="3200"/>
              <a:buFont typeface="Wingdings" pitchFamily="2" charset="2"/>
              <a:buChar char="Ø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Expected Loss</a:t>
            </a:r>
          </a:p>
          <a:p>
            <a:pPr marL="457200" lvl="4" indent="-457200">
              <a:spcBef>
                <a:spcPts val="60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Today’s Lecture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Assignment #1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 Analysis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Base Rate Fallacy</a:t>
            </a:r>
            <a:endParaRPr lang="en-US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5874" y="-7938"/>
            <a:ext cx="9144002" cy="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743200"/>
            <a:ext cx="6075363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44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889000"/>
            <a:ext cx="7237413" cy="5253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5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93980" y="1041151"/>
            <a:ext cx="9050020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Midterm Exam (</a:t>
            </a:r>
            <a:r>
              <a:rPr lang="en-US" sz="3200" b="0" i="0" u="none" strike="noStrike" cap="none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Oct. 17th/24th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class time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Final Exam (</a:t>
            </a:r>
            <a:r>
              <a:rPr lang="en-US" sz="3200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December 19th, class time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Assignment 1 (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31 October 2022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Project Assignment 2 (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~3rd week of Nov.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Project Assignment 3 </a:t>
            </a:r>
            <a:r>
              <a:rPr lang="en-US" sz="3200" dirty="0">
                <a:latin typeface="Calibri"/>
                <a:cs typeface="Calibri"/>
                <a:sym typeface="Calibri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~2nd week of Dec.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homework, opinion papers, presentations will be announced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5875" y="152398"/>
            <a:ext cx="9144000" cy="76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Dates and Deadlines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Project Assignment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1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Previous Lecture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Expected Loss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body" idx="4294967295"/>
          </p:nvPr>
        </p:nvSpPr>
        <p:spPr>
          <a:xfrm>
            <a:off x="533400" y="1600200"/>
            <a:ext cx="792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Example: classify a medical image as ‘cancer’ or ‘normal’</a:t>
            </a:r>
            <a:endParaRPr/>
          </a:p>
        </p:txBody>
      </p:sp>
      <p:grpSp>
        <p:nvGrpSpPr>
          <p:cNvPr id="468" name="Google Shape;468;p60"/>
          <p:cNvGrpSpPr/>
          <p:nvPr/>
        </p:nvGrpSpPr>
        <p:grpSpPr>
          <a:xfrm>
            <a:off x="2303460" y="2509836"/>
            <a:ext cx="3411539" cy="1376365"/>
            <a:chOff x="0" y="-1"/>
            <a:chExt cx="3411538" cy="1376363"/>
          </a:xfrm>
        </p:grpSpPr>
        <p:pic>
          <p:nvPicPr>
            <p:cNvPr id="469" name="Google Shape;469;p60" descr="TP_tmp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328" y="380989"/>
              <a:ext cx="3023210" cy="9387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60"/>
            <p:cNvSpPr/>
            <p:nvPr/>
          </p:nvSpPr>
          <p:spPr>
            <a:xfrm>
              <a:off x="1816883" y="-1"/>
              <a:ext cx="990466" cy="35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Decision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0"/>
            <p:cNvSpPr/>
            <p:nvPr/>
          </p:nvSpPr>
          <p:spPr>
            <a:xfrm rot="-5400000">
              <a:off x="-163821" y="854401"/>
              <a:ext cx="685782" cy="35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Truth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2" name="Google Shape;472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4419600"/>
            <a:ext cx="3683000" cy="70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Expected Loss</a:t>
            </a:r>
            <a:endParaRPr/>
          </a:p>
        </p:txBody>
      </p:sp>
      <p:pic>
        <p:nvPicPr>
          <p:cNvPr id="478" name="Google Shape;478;p61" descr="TP_t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9387" y="2057400"/>
            <a:ext cx="3681413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1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0" y="4419600"/>
            <a:ext cx="2413000" cy="5572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61"/>
          <p:cNvGrpSpPr/>
          <p:nvPr/>
        </p:nvGrpSpPr>
        <p:grpSpPr>
          <a:xfrm>
            <a:off x="2285999" y="3348037"/>
            <a:ext cx="4572003" cy="406039"/>
            <a:chOff x="0" y="0"/>
            <a:chExt cx="4572001" cy="406038"/>
          </a:xfrm>
        </p:grpSpPr>
        <p:sp>
          <p:nvSpPr>
            <p:cNvPr id="481" name="Google Shape;481;p61"/>
            <p:cNvSpPr/>
            <p:nvPr/>
          </p:nvSpPr>
          <p:spPr>
            <a:xfrm>
              <a:off x="0" y="0"/>
              <a:ext cx="4572001" cy="358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Regions       are chosen to minimize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61" descr="TP_tmp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000" y="125440"/>
              <a:ext cx="304801" cy="2805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1190625"/>
            <a:ext cx="34448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2"/>
          <p:cNvSpPr/>
          <p:nvPr/>
        </p:nvSpPr>
        <p:spPr>
          <a:xfrm>
            <a:off x="3979862" y="1685925"/>
            <a:ext cx="625476" cy="3581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62"/>
          <p:cNvCxnSpPr/>
          <p:nvPr/>
        </p:nvCxnSpPr>
        <p:spPr>
          <a:xfrm>
            <a:off x="2941637" y="2055812"/>
            <a:ext cx="838201" cy="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0" name="Google Shape;490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6625" y="2590800"/>
            <a:ext cx="920750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150" y="4813300"/>
            <a:ext cx="2414588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5787" y="377825"/>
            <a:ext cx="7935913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3733800"/>
            <a:ext cx="3683000" cy="7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06887" y="2514600"/>
            <a:ext cx="4552951" cy="2811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62"/>
          <p:cNvCxnSpPr/>
          <p:nvPr/>
        </p:nvCxnSpPr>
        <p:spPr>
          <a:xfrm>
            <a:off x="4314825" y="5478462"/>
            <a:ext cx="2170113" cy="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96" name="Google Shape;496;p6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065712" y="5559425"/>
            <a:ext cx="652463" cy="53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62"/>
          <p:cNvCxnSpPr/>
          <p:nvPr/>
        </p:nvCxnSpPr>
        <p:spPr>
          <a:xfrm>
            <a:off x="6507162" y="5486400"/>
            <a:ext cx="2344739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98" name="Google Shape;498;p6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1412" y="5572125"/>
            <a:ext cx="665163" cy="52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62"/>
          <p:cNvCxnSpPr/>
          <p:nvPr/>
        </p:nvCxnSpPr>
        <p:spPr>
          <a:xfrm>
            <a:off x="6494462" y="5029200"/>
            <a:ext cx="1" cy="1295400"/>
          </a:xfrm>
          <a:prstGeom prst="straightConnector1">
            <a:avLst/>
          </a:prstGeom>
          <a:noFill/>
          <a:ln w="222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00" name="Google Shape;500;p62"/>
          <p:cNvSpPr/>
          <p:nvPr/>
        </p:nvSpPr>
        <p:spPr>
          <a:xfrm>
            <a:off x="4959350" y="1331912"/>
            <a:ext cx="3900488" cy="67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Bayes classification rule optimal for 0-1 loss?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947737" y="304799"/>
            <a:ext cx="7162801" cy="56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Accuracy</a:t>
            </a:r>
            <a:endParaRPr/>
          </a:p>
        </p:txBody>
      </p:sp>
      <p:grpSp>
        <p:nvGrpSpPr>
          <p:cNvPr id="113" name="Google Shape;113;p10"/>
          <p:cNvGrpSpPr/>
          <p:nvPr/>
        </p:nvGrpSpPr>
        <p:grpSpPr>
          <a:xfrm>
            <a:off x="1981192" y="1391889"/>
            <a:ext cx="5402455" cy="665518"/>
            <a:chOff x="-2" y="-2"/>
            <a:chExt cx="5402453" cy="665516"/>
          </a:xfrm>
        </p:grpSpPr>
        <p:sp>
          <p:nvSpPr>
            <p:cNvPr id="114" name="Google Shape;114;p10"/>
            <p:cNvSpPr/>
            <p:nvPr/>
          </p:nvSpPr>
          <p:spPr>
            <a:xfrm>
              <a:off x="-2" y="-2"/>
              <a:ext cx="5402453" cy="66551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-2" y="-2"/>
              <a:ext cx="5402453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6" name="Google Shape;116;p10"/>
          <p:cNvGrpSpPr/>
          <p:nvPr/>
        </p:nvGrpSpPr>
        <p:grpSpPr>
          <a:xfrm>
            <a:off x="1469561" y="2443879"/>
            <a:ext cx="6162277" cy="680325"/>
            <a:chOff x="-2" y="-2"/>
            <a:chExt cx="6162276" cy="680323"/>
          </a:xfrm>
        </p:grpSpPr>
        <p:sp>
          <p:nvSpPr>
            <p:cNvPr id="117" name="Google Shape;117;p10"/>
            <p:cNvSpPr/>
            <p:nvPr/>
          </p:nvSpPr>
          <p:spPr>
            <a:xfrm>
              <a:off x="-2" y="-1"/>
              <a:ext cx="6162276" cy="6803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-2" y="-2"/>
              <a:ext cx="6162276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>
            <a:off x="1469563" y="3428992"/>
            <a:ext cx="6135025" cy="680325"/>
            <a:chOff x="-2" y="-2"/>
            <a:chExt cx="6135023" cy="680323"/>
          </a:xfrm>
        </p:grpSpPr>
        <p:sp>
          <p:nvSpPr>
            <p:cNvPr id="120" name="Google Shape;120;p10"/>
            <p:cNvSpPr/>
            <p:nvPr/>
          </p:nvSpPr>
          <p:spPr>
            <a:xfrm>
              <a:off x="-2" y="-1"/>
              <a:ext cx="6135023" cy="6803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-2" y="-2"/>
              <a:ext cx="6135023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2" name="Google Shape;122;p10"/>
          <p:cNvGrpSpPr/>
          <p:nvPr/>
        </p:nvGrpSpPr>
        <p:grpSpPr>
          <a:xfrm>
            <a:off x="1484980" y="4653681"/>
            <a:ext cx="3858761" cy="461676"/>
            <a:chOff x="-1" y="-1"/>
            <a:chExt cx="3858760" cy="461675"/>
          </a:xfrm>
        </p:grpSpPr>
        <p:sp>
          <p:nvSpPr>
            <p:cNvPr id="123" name="Google Shape;123;p10"/>
            <p:cNvSpPr/>
            <p:nvPr/>
          </p:nvSpPr>
          <p:spPr>
            <a:xfrm>
              <a:off x="-1" y="-1"/>
              <a:ext cx="3858760" cy="46167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1" y="0"/>
              <a:ext cx="3858760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38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173</Words>
  <Application>Microsoft Macintosh PowerPoint</Application>
  <PresentationFormat>On-screen Show (4:3)</PresentationFormat>
  <Paragraphs>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Quattrocento Sans</vt:lpstr>
      <vt:lpstr>Calibri</vt:lpstr>
      <vt:lpstr>Arial</vt:lpstr>
      <vt:lpstr>Wingdings</vt:lpstr>
      <vt:lpstr>Noto Sans Symbols</vt:lpstr>
      <vt:lpstr>Office Theme</vt:lpstr>
      <vt:lpstr>PowerPoint Presentation</vt:lpstr>
      <vt:lpstr>PowerPoint Presentation</vt:lpstr>
      <vt:lpstr>PowerPoint Presentation</vt:lpstr>
      <vt:lpstr>Project Assignment 1</vt:lpstr>
      <vt:lpstr>Previous Lecture</vt:lpstr>
      <vt:lpstr>Minimum Expected Loss</vt:lpstr>
      <vt:lpstr>Minimum Expected Loss</vt:lpstr>
      <vt:lpstr>PowerPoint Presentation</vt:lpstr>
      <vt:lpstr>PowerPoint Presentation</vt:lpstr>
      <vt:lpstr>Today’s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Bayes’ Theorem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tulasi nagalla</dc:creator>
  <cp:lastModifiedBy>Kiran Balagani</cp:lastModifiedBy>
  <cp:revision>23</cp:revision>
  <dcterms:modified xsi:type="dcterms:W3CDTF">2022-10-03T18:55:26Z</dcterms:modified>
</cp:coreProperties>
</file>