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27" r:id="rId4"/>
    <p:sldId id="328" r:id="rId5"/>
    <p:sldId id="258" r:id="rId6"/>
    <p:sldId id="318" r:id="rId7"/>
    <p:sldId id="323" r:id="rId8"/>
    <p:sldId id="322" r:id="rId9"/>
    <p:sldId id="324" r:id="rId10"/>
    <p:sldId id="325" r:id="rId11"/>
    <p:sldId id="276" r:id="rId12"/>
    <p:sldId id="277" r:id="rId13"/>
    <p:sldId id="278" r:id="rId14"/>
    <p:sldId id="347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348" r:id="rId26"/>
    <p:sldId id="349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Quattrocento Sans" panose="020B0502050000020003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5" roundtripDataSignature="AMtx7miDkvHHKIB0EEwBsceigFrl5lYs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/>
    <p:restoredTop sz="94771"/>
  </p:normalViewPr>
  <p:slideViewPr>
    <p:cSldViewPr snapToGrid="0">
      <p:cViewPr varScale="1">
        <p:scale>
          <a:sx n="100" d="100"/>
          <a:sy n="100" d="100"/>
        </p:scale>
        <p:origin x="1216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" name="Google Shape;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51284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4" name="Google Shape;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" name="Google Shape;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64450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" name="Google Shape;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86906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884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08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249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6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6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sldNum" idx="1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09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>
            <a:alphaModFix/>
          </a:blip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4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4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/>
          <p:nvPr/>
        </p:nvSpPr>
        <p:spPr>
          <a:xfrm>
            <a:off x="-1" y="990600"/>
            <a:ext cx="914400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Quattrocento Sans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Statistics For Data Science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Quattrocento Sans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DTSC 620 Fall 2022 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-1" y="3048000"/>
            <a:ext cx="914400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Kiran Balagani, Ph.D.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kbalagan@nyit.edu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-1" y="4876800"/>
            <a:ext cx="914400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Teaching Assistant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Mr.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Pranadeep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Potti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mpotti@nyit.edu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 idx="4294967295"/>
          </p:nvPr>
        </p:nvSpPr>
        <p:spPr>
          <a:xfrm>
            <a:off x="533400" y="2438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7"/>
              <a:buFont typeface="Quattrocento Sans"/>
              <a:buNone/>
            </a:pPr>
            <a:r>
              <a:rPr lang="en-US" sz="3387">
                <a:latin typeface="Quattrocento Sans"/>
                <a:ea typeface="Quattrocento Sans"/>
                <a:cs typeface="Quattrocento Sans"/>
                <a:sym typeface="Quattrocento Sans"/>
              </a:rPr>
              <a:t>Today’s </a:t>
            </a:r>
            <a:r>
              <a:rPr lang="en-US" sz="3387" dirty="0">
                <a:latin typeface="Quattrocento Sans"/>
                <a:ea typeface="Quattrocento Sans"/>
                <a:cs typeface="Quattrocento Sans"/>
                <a:sym typeface="Quattrocento Sans"/>
              </a:rPr>
              <a:t>Lecture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752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title"/>
          </p:nvPr>
        </p:nvSpPr>
        <p:spPr>
          <a:xfrm>
            <a:off x="316523" y="2877161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Decision Trees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>
            <a:spLocks noGrp="1"/>
          </p:cNvSpPr>
          <p:nvPr>
            <p:ph type="title"/>
          </p:nvPr>
        </p:nvSpPr>
        <p:spPr>
          <a:xfrm>
            <a:off x="82062" y="-117231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/>
              <a:t>TDIDT Family Tree</a:t>
            </a:r>
            <a:endParaRPr/>
          </a:p>
        </p:txBody>
      </p:sp>
      <p:pic>
        <p:nvPicPr>
          <p:cNvPr id="260" name="Google Shape;26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704" y="896169"/>
            <a:ext cx="7385050" cy="5961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title"/>
          </p:nvPr>
        </p:nvSpPr>
        <p:spPr>
          <a:xfrm>
            <a:off x="199293" y="0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/>
              <a:t>Training Set</a:t>
            </a:r>
            <a:endParaRPr/>
          </a:p>
        </p:txBody>
      </p:sp>
      <p:pic>
        <p:nvPicPr>
          <p:cNvPr id="266" name="Google Shape;26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1"/>
            <a:ext cx="9144000" cy="53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328246" y="0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/>
              <a:t>Simple Decision Tree</a:t>
            </a:r>
            <a:endParaRPr/>
          </a:p>
        </p:txBody>
      </p:sp>
      <p:pic>
        <p:nvPicPr>
          <p:cNvPr id="272" name="Google Shape;27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1627"/>
            <a:ext cx="9144000" cy="5538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/>
              <a:t>Complex Decision Tree</a:t>
            </a:r>
            <a:endParaRPr/>
          </a:p>
        </p:txBody>
      </p:sp>
      <p:pic>
        <p:nvPicPr>
          <p:cNvPr id="278" name="Google Shape;27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3784" y="1632221"/>
            <a:ext cx="9144000" cy="492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>
            <a:spLocks noGrp="1"/>
          </p:cNvSpPr>
          <p:nvPr>
            <p:ph type="title"/>
          </p:nvPr>
        </p:nvSpPr>
        <p:spPr>
          <a:xfrm>
            <a:off x="368300" y="98792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/>
              <a:t>Tree Structuring of Objects</a:t>
            </a:r>
            <a:endParaRPr/>
          </a:p>
        </p:txBody>
      </p:sp>
      <p:pic>
        <p:nvPicPr>
          <p:cNvPr id="284" name="Google Shape;28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153258"/>
            <a:ext cx="8051800" cy="53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/>
              <a:t>ID3 Information-Based Method</a:t>
            </a:r>
            <a:endParaRPr/>
          </a:p>
        </p:txBody>
      </p:sp>
      <p:pic>
        <p:nvPicPr>
          <p:cNvPr id="290" name="Google Shape;290;p44"/>
          <p:cNvPicPr preferRelativeResize="0"/>
          <p:nvPr/>
        </p:nvPicPr>
        <p:blipFill rotWithShape="1">
          <a:blip r:embed="rId3">
            <a:alphaModFix/>
          </a:blip>
          <a:srcRect t="2867" b="29192"/>
          <a:stretch/>
        </p:blipFill>
        <p:spPr>
          <a:xfrm>
            <a:off x="209550" y="1254370"/>
            <a:ext cx="8724900" cy="277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 rotWithShape="1">
          <a:blip r:embed="rId4">
            <a:alphaModFix/>
          </a:blip>
          <a:srcRect l="1282" t="30980" r="3301" b="8217"/>
          <a:stretch/>
        </p:blipFill>
        <p:spPr>
          <a:xfrm>
            <a:off x="209550" y="4702513"/>
            <a:ext cx="8724900" cy="205153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 txBox="1"/>
          <p:nvPr/>
        </p:nvSpPr>
        <p:spPr>
          <a:xfrm>
            <a:off x="209550" y="4096437"/>
            <a:ext cx="8934450" cy="64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expected information required for tree with A as root is the obtained as the weighted average: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/>
              <a:t>Noise</a:t>
            </a:r>
            <a:endParaRPr/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15902"/>
            <a:ext cx="9144000" cy="220951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5"/>
          <p:cNvSpPr txBox="1"/>
          <p:nvPr/>
        </p:nvSpPr>
        <p:spPr>
          <a:xfrm>
            <a:off x="0" y="1955162"/>
            <a:ext cx="8107344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to operate with noise-affected training set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4188" y="2064727"/>
            <a:ext cx="31115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0950" y="4160227"/>
            <a:ext cx="41021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/>
          <p:nvPr/>
        </p:nvSpPr>
        <p:spPr>
          <a:xfrm>
            <a:off x="334962" y="872930"/>
            <a:ext cx="6517167" cy="441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457200" lvl="1" indent="-457200">
              <a:buSzPts val="32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Previous Lecture</a:t>
            </a:r>
            <a:endParaRPr lang="en-US" b="0" i="0" u="none" strike="noStrike" cap="none" dirty="0">
              <a:solidFill>
                <a:srgbClr val="000000"/>
              </a:solidFill>
              <a:ea typeface="Calibri"/>
            </a:endParaRPr>
          </a:p>
          <a:p>
            <a:pPr marL="457200" lvl="1" indent="-457200">
              <a:buSzPts val="3200"/>
              <a:buFont typeface="Wingdings" pitchFamily="2" charset="2"/>
              <a:buChar char="Ø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ROC Analysis</a:t>
            </a:r>
          </a:p>
          <a:p>
            <a:pPr marL="457200" lvl="8" indent="-457200">
              <a:spcBef>
                <a:spcPts val="600"/>
              </a:spcBef>
              <a:buSzPts val="3200"/>
              <a:buFont typeface="Wingdings" pitchFamily="2" charset="2"/>
              <a:buChar char="Ø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Project Assignment #1 Demo</a:t>
            </a:r>
          </a:p>
          <a:p>
            <a:pPr marL="457200" lvl="8" indent="-457200">
              <a:spcBef>
                <a:spcPts val="600"/>
              </a:spcBef>
              <a:buSzPts val="3200"/>
              <a:buFont typeface="Wingdings" pitchFamily="2" charset="2"/>
              <a:buChar char="Ø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Base Rate Fallacy</a:t>
            </a:r>
          </a:p>
          <a:p>
            <a:pPr marL="457200" lvl="4" indent="-457200">
              <a:spcBef>
                <a:spcPts val="60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Today’s Lecture</a:t>
            </a:r>
          </a:p>
          <a:p>
            <a:pPr marL="457200" lvl="8" indent="-457200">
              <a:spcBef>
                <a:spcPts val="600"/>
              </a:spcBef>
              <a:buSzPts val="3200"/>
              <a:buFont typeface="Wingdings" pitchFamily="2" charset="2"/>
              <a:buChar char="Ø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Midterm Details</a:t>
            </a:r>
          </a:p>
          <a:p>
            <a:pPr marL="457200" lvl="8" indent="-457200">
              <a:spcBef>
                <a:spcPts val="600"/>
              </a:spcBef>
              <a:buSzPts val="3200"/>
              <a:buFont typeface="Wingdings" pitchFamily="2" charset="2"/>
              <a:buChar char="Ø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troduction to Decision Tree Paper/Worksheet</a:t>
            </a:r>
            <a:endParaRPr lang="en-US"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5874" y="-7938"/>
            <a:ext cx="9144002" cy="73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/>
              <a:t>Error Rates</a:t>
            </a:r>
            <a:endParaRPr/>
          </a:p>
        </p:txBody>
      </p:sp>
      <p:pic>
        <p:nvPicPr>
          <p:cNvPr id="311" name="Google Shape;311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96662"/>
            <a:ext cx="9144000" cy="4624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/>
              <a:t>Expected Error</a:t>
            </a:r>
            <a:endParaRPr/>
          </a:p>
        </p:txBody>
      </p:sp>
      <p:sp>
        <p:nvSpPr>
          <p:cNvPr id="317" name="Google Shape;317;p48"/>
          <p:cNvSpPr txBox="1"/>
          <p:nvPr/>
        </p:nvSpPr>
        <p:spPr>
          <a:xfrm>
            <a:off x="246184" y="4183609"/>
            <a:ext cx="3344822" cy="46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very high level noise:</a:t>
            </a:r>
            <a:endParaRPr/>
          </a:p>
        </p:txBody>
      </p:sp>
      <p:pic>
        <p:nvPicPr>
          <p:cNvPr id="318" name="Google Shape;318;p48"/>
          <p:cNvPicPr preferRelativeResize="0"/>
          <p:nvPr/>
        </p:nvPicPr>
        <p:blipFill rotWithShape="1">
          <a:blip r:embed="rId3">
            <a:alphaModFix/>
          </a:blip>
          <a:srcRect l="2691" r="3974"/>
          <a:stretch/>
        </p:blipFill>
        <p:spPr>
          <a:xfrm>
            <a:off x="246184" y="1927969"/>
            <a:ext cx="8534401" cy="1504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184" y="4645270"/>
            <a:ext cx="72136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/>
              <a:t>Unknown attribute values</a:t>
            </a:r>
            <a:endParaRPr/>
          </a:p>
        </p:txBody>
      </p:sp>
      <p:pic>
        <p:nvPicPr>
          <p:cNvPr id="325" name="Google Shape;32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200" y="3217007"/>
            <a:ext cx="7213600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9"/>
          <p:cNvSpPr txBox="1"/>
          <p:nvPr/>
        </p:nvSpPr>
        <p:spPr>
          <a:xfrm>
            <a:off x="0" y="2086492"/>
            <a:ext cx="9014643" cy="40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probability that the object has value A</a:t>
            </a:r>
            <a:r>
              <a:rPr lang="en-US" sz="2000" b="0" i="1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attribute A can be expressed as:</a:t>
            </a:r>
            <a:endParaRPr sz="2000" b="0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3406"/>
            <a:ext cx="9144000" cy="2349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953212"/>
            <a:ext cx="9144000" cy="29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63440"/>
            <a:ext cx="9144000" cy="373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343" name="Google Shape;34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74638"/>
            <a:ext cx="8182748" cy="6025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2"/>
          <p:cNvPicPr preferRelativeResize="0"/>
          <p:nvPr/>
        </p:nvPicPr>
        <p:blipFill rotWithShape="1">
          <a:blip r:embed="rId4">
            <a:alphaModFix/>
          </a:blip>
          <a:srcRect t="-1" r="10513" b="-156"/>
          <a:stretch/>
        </p:blipFill>
        <p:spPr>
          <a:xfrm>
            <a:off x="457200" y="6300300"/>
            <a:ext cx="8182748" cy="433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/>
              <a:t>Selection Criterion</a:t>
            </a:r>
            <a:endParaRPr/>
          </a:p>
        </p:txBody>
      </p:sp>
      <p:pic>
        <p:nvPicPr>
          <p:cNvPr id="350" name="Google Shape;35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5070" y="1686170"/>
            <a:ext cx="22098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5270" y="3456354"/>
            <a:ext cx="40894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5070" y="5226538"/>
            <a:ext cx="24892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93980" y="1041151"/>
            <a:ext cx="9050020" cy="400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Midterm Exam (</a:t>
            </a:r>
            <a:r>
              <a:rPr lang="en-US" sz="3200" b="0" i="0" u="none" strike="noStrike" cap="none" dirty="0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rPr>
              <a:t>Oct. 24th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class time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spcBef>
                <a:spcPts val="600"/>
              </a:spcBef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Final Exam (</a:t>
            </a:r>
            <a:r>
              <a:rPr lang="en-US" sz="3200" dirty="0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rPr>
              <a:t>December 19th, class time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Assignment 1 (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31 October 2022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spcBef>
                <a:spcPts val="600"/>
              </a:spcBef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Project Assignment 2 (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~3rd week of Nov.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indent="-457200">
              <a:spcBef>
                <a:spcPts val="600"/>
              </a:spcBef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Project Assignment 3 </a:t>
            </a:r>
            <a:r>
              <a:rPr lang="en-US" sz="3200" dirty="0">
                <a:latin typeface="Calibri"/>
                <a:cs typeface="Calibri"/>
                <a:sym typeface="Calibri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~2nd week of Dec.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) </a:t>
            </a:r>
            <a:endParaRPr lang="en-US"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Additional homework, opinion papers, presentations will be announced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15875" y="152398"/>
            <a:ext cx="9144000" cy="76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 Dates and Deadlines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 idx="4294967295"/>
          </p:nvPr>
        </p:nvSpPr>
        <p:spPr>
          <a:xfrm>
            <a:off x="533400" y="2438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7"/>
              <a:buFont typeface="Quattrocento Sans"/>
              <a:buNone/>
            </a:pPr>
            <a:r>
              <a:rPr lang="en-US" sz="3387" dirty="0">
                <a:latin typeface="Quattrocento Sans"/>
                <a:ea typeface="Quattrocento Sans"/>
                <a:cs typeface="Quattrocento Sans"/>
                <a:sym typeface="Quattrocento Sans"/>
              </a:rPr>
              <a:t>Midterm Details </a:t>
            </a:r>
            <a:br>
              <a:rPr lang="en-US" sz="3387" dirty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3387" dirty="0">
                <a:latin typeface="Quattrocento Sans"/>
                <a:ea typeface="Quattrocento Sans"/>
                <a:cs typeface="Quattrocento Sans"/>
                <a:sym typeface="Quattrocento Sans"/>
              </a:rPr>
              <a:t>Slides Posted on Canvas under </a:t>
            </a:r>
            <a:br>
              <a:rPr lang="en-US" sz="3387" dirty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3387" dirty="0">
                <a:latin typeface="Quattrocento Sans"/>
                <a:ea typeface="Quattrocento Sans"/>
                <a:cs typeface="Quattrocento Sans"/>
                <a:sym typeface="Quattrocento Sans"/>
              </a:rPr>
              <a:t>‘Midterm Exam Details’ folder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61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 idx="4294967295"/>
          </p:nvPr>
        </p:nvSpPr>
        <p:spPr>
          <a:xfrm>
            <a:off x="533400" y="2438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7"/>
              <a:buFont typeface="Quattrocento Sans"/>
              <a:buNone/>
            </a:pPr>
            <a:r>
              <a:rPr lang="en-US" sz="3387" dirty="0">
                <a:latin typeface="Quattrocento Sans"/>
                <a:ea typeface="Quattrocento Sans"/>
                <a:cs typeface="Quattrocento Sans"/>
                <a:sym typeface="Quattrocento Sans"/>
              </a:rPr>
              <a:t>Previous Lecture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3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Bayes’ Theorem</a:t>
            </a:r>
            <a:endParaRPr/>
          </a:p>
        </p:txBody>
      </p:sp>
      <p:grpSp>
        <p:nvGrpSpPr>
          <p:cNvPr id="506" name="Google Shape;506;p63"/>
          <p:cNvGrpSpPr/>
          <p:nvPr/>
        </p:nvGrpSpPr>
        <p:grpSpPr>
          <a:xfrm>
            <a:off x="3048000" y="2133600"/>
            <a:ext cx="2590800" cy="633414"/>
            <a:chOff x="0" y="0"/>
            <a:chExt cx="2590800" cy="633413"/>
          </a:xfrm>
        </p:grpSpPr>
        <p:sp>
          <p:nvSpPr>
            <p:cNvPr id="507" name="Google Shape;507;p63"/>
            <p:cNvSpPr/>
            <p:nvPr/>
          </p:nvSpPr>
          <p:spPr>
            <a:xfrm>
              <a:off x="0" y="0"/>
              <a:ext cx="2590800" cy="633413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0064C8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8" name="Google Shape;508;p6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90800" cy="6334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9" name="Google Shape;509;p63" descr="TP_tm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3750" y="3176587"/>
            <a:ext cx="2643188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3"/>
          <p:cNvSpPr/>
          <p:nvPr/>
        </p:nvSpPr>
        <p:spPr>
          <a:xfrm>
            <a:off x="2714625" y="4262437"/>
            <a:ext cx="3810000" cy="375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posterior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∝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likelihood × prior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579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95312"/>
            <a:ext cx="9144000" cy="522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95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743200"/>
            <a:ext cx="6075363" cy="7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44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087" y="889000"/>
            <a:ext cx="7237413" cy="5253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35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221</Words>
  <Application>Microsoft Macintosh PowerPoint</Application>
  <PresentationFormat>On-screen Show (4:3)</PresentationFormat>
  <Paragraphs>43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Times New Roman</vt:lpstr>
      <vt:lpstr>Quattrocento Sans</vt:lpstr>
      <vt:lpstr>Calibri</vt:lpstr>
      <vt:lpstr>Arial</vt:lpstr>
      <vt:lpstr>Wingdings</vt:lpstr>
      <vt:lpstr>Noto Sans Symbols</vt:lpstr>
      <vt:lpstr>Office Theme</vt:lpstr>
      <vt:lpstr>PowerPoint Presentation</vt:lpstr>
      <vt:lpstr>PowerPoint Presentation</vt:lpstr>
      <vt:lpstr>PowerPoint Presentation</vt:lpstr>
      <vt:lpstr>Midterm Details  Slides Posted on Canvas under  ‘Midterm Exam Details’ folder</vt:lpstr>
      <vt:lpstr>Previous Lecture</vt:lpstr>
      <vt:lpstr>Bayes’ Theorem</vt:lpstr>
      <vt:lpstr>PowerPoint Presentation</vt:lpstr>
      <vt:lpstr>PowerPoint Presentation</vt:lpstr>
      <vt:lpstr>PowerPoint Presentation</vt:lpstr>
      <vt:lpstr>Today’s Lecture</vt:lpstr>
      <vt:lpstr>Decision Trees</vt:lpstr>
      <vt:lpstr>TDIDT Family Tree</vt:lpstr>
      <vt:lpstr>Training Set</vt:lpstr>
      <vt:lpstr>Simple Decision Tree</vt:lpstr>
      <vt:lpstr>Complex Decision Tree</vt:lpstr>
      <vt:lpstr>Tree Structuring of Objects</vt:lpstr>
      <vt:lpstr>ID3 Information-Based Method</vt:lpstr>
      <vt:lpstr>Noise</vt:lpstr>
      <vt:lpstr>PowerPoint Presentation</vt:lpstr>
      <vt:lpstr>Error Rates</vt:lpstr>
      <vt:lpstr>Expected Error</vt:lpstr>
      <vt:lpstr>Unknown attribute values</vt:lpstr>
      <vt:lpstr>PowerPoint Presentation</vt:lpstr>
      <vt:lpstr>PowerPoint Presentation</vt:lpstr>
      <vt:lpstr>PowerPoint Presentation</vt:lpstr>
      <vt:lpstr>Selection Criterion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tulasi nagalla</dc:creator>
  <cp:lastModifiedBy>Kiran Balagani</cp:lastModifiedBy>
  <cp:revision>31</cp:revision>
  <dcterms:modified xsi:type="dcterms:W3CDTF">2022-10-17T19:30:39Z</dcterms:modified>
</cp:coreProperties>
</file>