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8" r:id="rId4"/>
    <p:sldId id="296" r:id="rId5"/>
    <p:sldId id="265" r:id="rId6"/>
    <p:sldId id="267" r:id="rId7"/>
    <p:sldId id="297" r:id="rId8"/>
    <p:sldId id="300" r:id="rId9"/>
    <p:sldId id="303" r:id="rId10"/>
    <p:sldId id="306" r:id="rId11"/>
    <p:sldId id="307" r:id="rId12"/>
    <p:sldId id="308" r:id="rId13"/>
    <p:sldId id="305" r:id="rId14"/>
    <p:sldId id="309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2019/02/16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879793193"/>
              </p:ext>
            </p:extLst>
          </p:nvPr>
        </p:nvGraphicFramePr>
        <p:xfrm>
          <a:off x="0" y="654480"/>
          <a:ext cx="9147240" cy="6143040"/>
        </p:xfrm>
        <a:graphic>
          <a:graphicData uri="http://schemas.openxmlformats.org/drawingml/2006/table">
            <a:tbl>
              <a:tblPr/>
              <a:tblGrid>
                <a:gridCol w="4563720"/>
                <a:gridCol w="4583520"/>
              </a:tblGrid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4774680">
                <a:tc rowSpan="2">
                  <a:txBody>
                    <a:bodyPr/>
                    <a:lstStyle/>
                    <a:p>
                      <a:pPr marL="36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Previous work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1D-CNN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Batch 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normalization</a:t>
                      </a: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To investigate 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the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model more 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specific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1D, 2D 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CNN 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visualization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reduce FC layer</a:t>
                      </a:r>
                      <a:endParaRPr lang="en-US" altLang="ko-KR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942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9" name="Table 5"/>
          <p:cNvGraphicFramePr/>
          <p:nvPr/>
        </p:nvGraphicFramePr>
        <p:xfrm>
          <a:off x="3960" y="4695120"/>
          <a:ext cx="9135000" cy="1876200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Interesting and new finding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147996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6"/>
          <p:cNvGraphicFramePr/>
          <p:nvPr>
            <p:extLst>
              <p:ext uri="{D42A27DB-BD31-4B8C-83A1-F6EECF244321}">
                <p14:modId xmlns:p14="http://schemas.microsoft.com/office/powerpoint/2010/main" val="1530739128"/>
              </p:ext>
            </p:extLst>
          </p:nvPr>
        </p:nvGraphicFramePr>
        <p:xfrm>
          <a:off x="3960" y="5661247"/>
          <a:ext cx="9135000" cy="1280203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432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aim of this month / Discussion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 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aim of this month: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study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the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brain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and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GLM,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To investigate about CNN.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416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sp>
        <p:nvSpPr>
          <p:cNvPr id="51" name="CustomShape 7"/>
          <p:cNvSpPr/>
          <p:nvPr/>
        </p:nvSpPr>
        <p:spPr>
          <a:xfrm>
            <a:off x="-3960" y="5054760"/>
            <a:ext cx="91177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Problems </a:t>
            </a:r>
            <a:r>
              <a:rPr lang="en-US" altLang="ko-KR" sz="1600" dirty="0" smtClean="0"/>
              <a:t>of Fully Connected Layer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4069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Most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</a:rPr>
              <a:t>prameters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are located on Fully Connected Layer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It </a:t>
            </a:r>
            <a:r>
              <a:rPr lang="en-US" altLang="ko-KR" sz="2000" dirty="0">
                <a:solidFill>
                  <a:srgbClr val="FF0000"/>
                </a:solidFill>
              </a:rPr>
              <a:t>doesn’t help much in the performance of the </a:t>
            </a:r>
            <a:r>
              <a:rPr lang="en-US" altLang="ko-KR" sz="2000" dirty="0" smtClean="0">
                <a:solidFill>
                  <a:srgbClr val="FF0000"/>
                </a:solidFill>
              </a:rPr>
              <a:t>model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09039"/>
              </p:ext>
            </p:extLst>
          </p:nvPr>
        </p:nvGraphicFramePr>
        <p:xfrm>
          <a:off x="467544" y="2060848"/>
          <a:ext cx="8208913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080120"/>
                <a:gridCol w="1080120"/>
                <a:gridCol w="1008112"/>
                <a:gridCol w="1080121"/>
              </a:tblGrid>
              <a:tr h="43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Architecture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Acc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Params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Acc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Params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49,956,064</a:t>
                      </a:r>
                      <a:endParaRPr lang="en-US" altLang="ko-KR" sz="16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32,736,480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50,472,672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33,253,088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(5x5, 8), 2 Pool(2x2), 1 FC, 1 DO(0.5)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22,368,624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16,290,160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2 Pool(2x2), 2 FC, 2 DO(0.5) 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0.8941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22,885,232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0.8056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16,806,768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8,586,128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7,996,304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0.9161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9,102,736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8,512,912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0.9113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2,640,848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0.8945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3,689,424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0.9130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3,157,456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0.9038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4,206,032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0.9047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1,338,448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0.9090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1,855,056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 rot="5400000">
            <a:off x="5065008" y="4066024"/>
            <a:ext cx="515104" cy="515104"/>
            <a:chOff x="-900608" y="2204864"/>
            <a:chExt cx="576064" cy="576064"/>
          </a:xfrm>
        </p:grpSpPr>
        <p:sp>
          <p:nvSpPr>
            <p:cNvPr id="3" name="원형 화살표 2"/>
            <p:cNvSpPr/>
            <p:nvPr/>
          </p:nvSpPr>
          <p:spPr>
            <a:xfrm>
              <a:off x="-900608" y="2204864"/>
              <a:ext cx="576064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52158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원형 화살표 7"/>
            <p:cNvSpPr/>
            <p:nvPr/>
          </p:nvSpPr>
          <p:spPr>
            <a:xfrm flipH="1">
              <a:off x="-900608" y="2204864"/>
              <a:ext cx="551790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64190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5400000">
            <a:off x="5065008" y="4827632"/>
            <a:ext cx="515104" cy="515104"/>
            <a:chOff x="-900608" y="2204864"/>
            <a:chExt cx="576064" cy="576064"/>
          </a:xfrm>
        </p:grpSpPr>
        <p:sp>
          <p:nvSpPr>
            <p:cNvPr id="11" name="원형 화살표 10"/>
            <p:cNvSpPr/>
            <p:nvPr/>
          </p:nvSpPr>
          <p:spPr>
            <a:xfrm>
              <a:off x="-900608" y="2204864"/>
              <a:ext cx="576064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52158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원형 화살표 11"/>
            <p:cNvSpPr/>
            <p:nvPr/>
          </p:nvSpPr>
          <p:spPr>
            <a:xfrm flipH="1">
              <a:off x="-900608" y="2204864"/>
              <a:ext cx="551790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64190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5400000">
            <a:off x="7194768" y="4827632"/>
            <a:ext cx="515104" cy="515104"/>
            <a:chOff x="-900608" y="2204864"/>
            <a:chExt cx="576064" cy="576064"/>
          </a:xfrm>
        </p:grpSpPr>
        <p:sp>
          <p:nvSpPr>
            <p:cNvPr id="14" name="원형 화살표 13"/>
            <p:cNvSpPr/>
            <p:nvPr/>
          </p:nvSpPr>
          <p:spPr>
            <a:xfrm>
              <a:off x="-900608" y="2204864"/>
              <a:ext cx="576064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52158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원형 화살표 14"/>
            <p:cNvSpPr/>
            <p:nvPr/>
          </p:nvSpPr>
          <p:spPr>
            <a:xfrm flipH="1">
              <a:off x="-900608" y="2204864"/>
              <a:ext cx="551790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64190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5400000">
            <a:off x="7194768" y="4066768"/>
            <a:ext cx="515104" cy="515104"/>
            <a:chOff x="-900608" y="2204864"/>
            <a:chExt cx="576064" cy="576064"/>
          </a:xfrm>
        </p:grpSpPr>
        <p:sp>
          <p:nvSpPr>
            <p:cNvPr id="17" name="원형 화살표 16"/>
            <p:cNvSpPr/>
            <p:nvPr/>
          </p:nvSpPr>
          <p:spPr>
            <a:xfrm>
              <a:off x="-900608" y="2204864"/>
              <a:ext cx="576064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52158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원형 화살표 17"/>
            <p:cNvSpPr/>
            <p:nvPr/>
          </p:nvSpPr>
          <p:spPr>
            <a:xfrm flipH="1">
              <a:off x="-900608" y="2204864"/>
              <a:ext cx="551790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64190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5400000">
            <a:off x="7194768" y="5548600"/>
            <a:ext cx="515104" cy="515104"/>
            <a:chOff x="-900608" y="2204864"/>
            <a:chExt cx="576064" cy="576064"/>
          </a:xfrm>
        </p:grpSpPr>
        <p:sp>
          <p:nvSpPr>
            <p:cNvPr id="20" name="원형 화살표 19"/>
            <p:cNvSpPr/>
            <p:nvPr/>
          </p:nvSpPr>
          <p:spPr>
            <a:xfrm>
              <a:off x="-900608" y="2204864"/>
              <a:ext cx="576064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52158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원형 화살표 20"/>
            <p:cNvSpPr/>
            <p:nvPr/>
          </p:nvSpPr>
          <p:spPr>
            <a:xfrm flipH="1">
              <a:off x="-900608" y="2204864"/>
              <a:ext cx="551790" cy="5760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64190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9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50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621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Most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</a:rPr>
              <a:t>prameters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are located on Fully Connected Layer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doesn’t help much in the performance of the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T</a:t>
            </a:r>
            <a:r>
              <a:rPr lang="en-US" altLang="ko-KR" sz="2000" dirty="0" smtClean="0"/>
              <a:t>he </a:t>
            </a:r>
            <a:r>
              <a:rPr lang="en-US" altLang="ko-KR" sz="2000" dirty="0"/>
              <a:t>number of </a:t>
            </a:r>
            <a:r>
              <a:rPr lang="en-US" altLang="ko-KR" sz="2000" dirty="0" smtClean="0"/>
              <a:t>FCN parameters more smaller, </a:t>
            </a:r>
            <a:br>
              <a:rPr lang="en-US" altLang="ko-KR" sz="2000" dirty="0" smtClean="0"/>
            </a:br>
            <a:r>
              <a:rPr lang="en-US" altLang="ko-KR" sz="2000" dirty="0" smtClean="0"/>
              <a:t>the </a:t>
            </a:r>
            <a:r>
              <a:rPr lang="en-US" altLang="ko-KR" sz="2000" dirty="0"/>
              <a:t>model </a:t>
            </a:r>
            <a:r>
              <a:rPr lang="en-US" altLang="ko-KR" sz="2000" dirty="0" smtClean="0"/>
              <a:t>becomes more stable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And I suspect it is the cause of </a:t>
            </a:r>
            <a:r>
              <a:rPr lang="en-US" altLang="ko-KR" sz="2000" dirty="0" err="1" smtClean="0"/>
              <a:t>overfit</a:t>
            </a:r>
            <a:r>
              <a:rPr lang="en-US" altLang="ko-KR" sz="2000" dirty="0" smtClean="0"/>
              <a:t>……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60" name="Picture 12" descr="C:\Users\BbChip\Desktop\research\sf_word_recog_research\from_professor\visualization\learning_curve\1D_CNN_1_conv_1_fc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9" y="4072625"/>
            <a:ext cx="3121775" cy="208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6539" y="4064317"/>
            <a:ext cx="3121775" cy="20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6886" y="4055859"/>
            <a:ext cx="3121775" cy="20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-180528" y="4097888"/>
            <a:ext cx="9328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4429" y="3501008"/>
            <a:ext cx="0" cy="273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141830" y="3522269"/>
            <a:ext cx="0" cy="2715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056886" y="3522269"/>
            <a:ext cx="0" cy="2715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1660" y="3522269"/>
            <a:ext cx="2281865" cy="53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 </a:t>
            </a:r>
            <a:r>
              <a:rPr lang="en-US" altLang="ko-KR" sz="2400" dirty="0" err="1" smtClean="0"/>
              <a:t>Conv</a:t>
            </a:r>
            <a:r>
              <a:rPr lang="en-US" altLang="ko-KR" sz="2400" dirty="0" smtClean="0"/>
              <a:t>, 1 FC</a:t>
            </a:r>
            <a:endParaRPr lang="ko-KR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483770" y="3501008"/>
            <a:ext cx="2281865" cy="53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 </a:t>
            </a:r>
            <a:r>
              <a:rPr lang="en-US" altLang="ko-KR" sz="2400" dirty="0" err="1" smtClean="0"/>
              <a:t>Conv</a:t>
            </a:r>
            <a:r>
              <a:rPr lang="en-US" altLang="ko-KR" sz="2400" dirty="0" smtClean="0"/>
              <a:t>, 1 FC</a:t>
            </a:r>
            <a:endParaRPr lang="ko-KR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6424118" y="3501008"/>
            <a:ext cx="2281865" cy="53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 </a:t>
            </a:r>
            <a:r>
              <a:rPr lang="en-US" altLang="ko-KR" sz="2400" dirty="0" err="1" smtClean="0"/>
              <a:t>Conv</a:t>
            </a:r>
            <a:r>
              <a:rPr lang="en-US" altLang="ko-KR" sz="2400" dirty="0" smtClean="0"/>
              <a:t>, 1 FC</a:t>
            </a:r>
            <a:endParaRPr lang="ko-KR" altLang="en-US" sz="2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114976" y="5330214"/>
            <a:ext cx="1837078" cy="4601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02866" y="4786877"/>
            <a:ext cx="1837078" cy="4601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947082" y="5361162"/>
            <a:ext cx="1910473" cy="4601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20910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10</a:t>
            </a:r>
            <a:r>
              <a:rPr lang="en-US" altLang="ko-KR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6298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Most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</a:rPr>
              <a:t>prameters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are located on Fully Connected Layer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doesn’t help much in the performance of the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he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number of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FCN parameters more smaller, </a:t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model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becomes more stable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And I suspect it is the cause of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overfit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……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So </a:t>
            </a:r>
            <a:r>
              <a:rPr lang="en-US" altLang="ko-KR" sz="2000" dirty="0">
                <a:solidFill>
                  <a:srgbClr val="FF0000"/>
                </a:solidFill>
              </a:rPr>
              <a:t>I think that FCN should be reduced as much as possible.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TextBox 22"/>
          <p:cNvSpPr txBox="1"/>
          <p:nvPr/>
        </p:nvSpPr>
        <p:spPr>
          <a:xfrm>
            <a:off x="420910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11</a:t>
            </a:r>
            <a:r>
              <a:rPr lang="en-US" altLang="ko-KR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24" name="Picture 12" descr="C:\Users\BbChip\Desktop\research\sf_word_recog_research\from_professor\visualization\learning_curve\1D_CNN_1_conv_1_fc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9" y="4072625"/>
            <a:ext cx="3121775" cy="208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6539" y="4064317"/>
            <a:ext cx="3121775" cy="20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6886" y="4055859"/>
            <a:ext cx="3121775" cy="20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/>
          <p:cNvCxnSpPr/>
          <p:nvPr/>
        </p:nvCxnSpPr>
        <p:spPr>
          <a:xfrm>
            <a:off x="-180528" y="4097888"/>
            <a:ext cx="9328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04429" y="3501008"/>
            <a:ext cx="0" cy="273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141830" y="3522269"/>
            <a:ext cx="0" cy="2715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56886" y="3522269"/>
            <a:ext cx="0" cy="2715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660" y="3522269"/>
            <a:ext cx="2281865" cy="53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 </a:t>
            </a:r>
            <a:r>
              <a:rPr lang="en-US" altLang="ko-KR" sz="2400" dirty="0" err="1" smtClean="0"/>
              <a:t>Conv</a:t>
            </a:r>
            <a:r>
              <a:rPr lang="en-US" altLang="ko-KR" sz="2400" dirty="0" smtClean="0"/>
              <a:t>, 1 FC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483770" y="3501008"/>
            <a:ext cx="2281865" cy="53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 </a:t>
            </a:r>
            <a:r>
              <a:rPr lang="en-US" altLang="ko-KR" sz="2400" dirty="0" err="1" smtClean="0"/>
              <a:t>Conv</a:t>
            </a:r>
            <a:r>
              <a:rPr lang="en-US" altLang="ko-KR" sz="2400" dirty="0" smtClean="0"/>
              <a:t>, 1 FC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24118" y="3501008"/>
            <a:ext cx="2281865" cy="53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 </a:t>
            </a:r>
            <a:r>
              <a:rPr lang="en-US" altLang="ko-KR" sz="2400" dirty="0" err="1" smtClean="0"/>
              <a:t>Conv</a:t>
            </a:r>
            <a:r>
              <a:rPr lang="en-US" altLang="ko-KR" sz="2400" dirty="0" smtClean="0"/>
              <a:t>, 1 FC</a:t>
            </a:r>
            <a:endParaRPr lang="ko-KR" altLang="en-US" sz="2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14976" y="5330214"/>
            <a:ext cx="1837078" cy="4601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02866" y="4786877"/>
            <a:ext cx="1837078" cy="4601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947082" y="5361162"/>
            <a:ext cx="1910473" cy="4601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108520" y="3212976"/>
            <a:ext cx="9256700" cy="31683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7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5222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BTW…… why reducing the number of parameter is important? 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just because computation complexity? </a:t>
            </a:r>
            <a:r>
              <a:rPr lang="en-US" altLang="ko-KR" dirty="0" smtClean="0">
                <a:solidFill>
                  <a:srgbClr val="FF0000"/>
                </a:solidFill>
              </a:rPr>
              <a:t>No!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We will </a:t>
            </a:r>
            <a:r>
              <a:rPr lang="en-US" altLang="ko-KR" sz="2000" dirty="0"/>
              <a:t>investigate neural expression by comparing the DNN and fMRI responses to the same sensory </a:t>
            </a:r>
            <a:r>
              <a:rPr lang="en-US" altLang="ko-KR" sz="2000" dirty="0" smtClean="0"/>
              <a:t>stimuli.</a:t>
            </a:r>
          </a:p>
          <a:p>
            <a:pPr marL="743040" lvl="2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Typically, GLM, …</a:t>
            </a:r>
            <a:endParaRPr lang="en-US" altLang="ko-KR" sz="2000" dirty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And, </a:t>
            </a:r>
            <a:r>
              <a:rPr lang="en-US" altLang="ko-KR" sz="2000" dirty="0" smtClean="0"/>
              <a:t>the parameters of CNN are important </a:t>
            </a:r>
            <a:r>
              <a:rPr lang="en-US" altLang="ko-KR" sz="2000" dirty="0"/>
              <a:t>information about this</a:t>
            </a:r>
            <a:r>
              <a:rPr lang="en-US" altLang="ko-KR" sz="2000" dirty="0" smtClean="0"/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ko-KR" sz="2000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Therefore, If </a:t>
            </a:r>
            <a:r>
              <a:rPr lang="en-US" altLang="ko-KR" sz="2000" dirty="0"/>
              <a:t>the number of parameters </a:t>
            </a:r>
            <a:r>
              <a:rPr lang="en-US" altLang="ko-KR" sz="2000" dirty="0" smtClean="0"/>
              <a:t>is more bigger, </a:t>
            </a:r>
            <a:br>
              <a:rPr lang="en-US" altLang="ko-KR" sz="2000" dirty="0" smtClean="0"/>
            </a:br>
            <a:r>
              <a:rPr lang="en-US" altLang="ko-KR" sz="2000" dirty="0" smtClean="0"/>
              <a:t>the </a:t>
            </a:r>
            <a:r>
              <a:rPr lang="en-US" altLang="ko-KR" sz="2000" dirty="0"/>
              <a:t>quality of the </a:t>
            </a:r>
            <a:r>
              <a:rPr lang="en-US" altLang="ko-KR" sz="2000" dirty="0" smtClean="0"/>
              <a:t>information is more sparse.</a:t>
            </a:r>
            <a:endParaRPr lang="en-US" altLang="ko-KR" sz="20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But, If </a:t>
            </a:r>
            <a:r>
              <a:rPr lang="en-US" altLang="ko-KR" sz="2000" dirty="0"/>
              <a:t>the number of parameters is more </a:t>
            </a:r>
            <a:r>
              <a:rPr lang="en-US" altLang="ko-KR" sz="2000" dirty="0" smtClean="0"/>
              <a:t>smaller,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the quality of the information is more </a:t>
            </a:r>
            <a:r>
              <a:rPr lang="en-US" altLang="ko-KR" sz="2000" dirty="0" smtClean="0"/>
              <a:t>strong.</a:t>
            </a:r>
            <a:endParaRPr lang="en-US" altLang="ko-KR" sz="2000" dirty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ko-KR" sz="2000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And</a:t>
            </a:r>
            <a:r>
              <a:rPr lang="en-US" altLang="ko-KR" sz="2000" dirty="0"/>
              <a:t>, the </a:t>
            </a:r>
            <a:r>
              <a:rPr lang="en-US" altLang="ko-KR" sz="2000" dirty="0" smtClean="0"/>
              <a:t>FCN </a:t>
            </a:r>
            <a:r>
              <a:rPr lang="en-US" altLang="ko-KR" sz="2000" dirty="0"/>
              <a:t>are almost impossible to </a:t>
            </a:r>
            <a:r>
              <a:rPr lang="en-US" altLang="ko-KR" sz="2000" dirty="0" smtClean="0"/>
              <a:t>analysis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ko-KR" sz="2000" dirty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So I think, reducing the parameter of FCN is very important</a:t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en-US" altLang="ko-KR" sz="2000" dirty="0" smtClean="0">
                <a:solidFill>
                  <a:srgbClr val="FF0000"/>
                </a:solidFill>
              </a:rPr>
              <a:t>not only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just engineering but also our research.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8640" lvl="1">
              <a:buClr>
                <a:srgbClr val="000000"/>
              </a:buClr>
            </a:pPr>
            <a:endParaRPr lang="en-US" altLang="ko-KR" sz="1600" dirty="0" smtClean="0"/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extBox 13"/>
          <p:cNvSpPr txBox="1"/>
          <p:nvPr/>
        </p:nvSpPr>
        <p:spPr>
          <a:xfrm>
            <a:off x="420910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12</a:t>
            </a:r>
            <a:r>
              <a:rPr lang="en-US" altLang="ko-KR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64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Because the training had seemed unstable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> I tried Batch </a:t>
            </a:r>
            <a:r>
              <a:rPr lang="en-US" altLang="ko-KR" sz="2000" dirty="0" err="1"/>
              <a:t>Nomalization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The depth is more deeper, the performance is </a:t>
            </a:r>
            <a:r>
              <a:rPr lang="en-US" altLang="ko-KR" sz="2000" dirty="0"/>
              <a:t>more </a:t>
            </a:r>
            <a:r>
              <a:rPr lang="en-US" altLang="ko-KR" sz="2000" dirty="0" smtClean="0"/>
              <a:t>better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As </a:t>
            </a:r>
            <a:r>
              <a:rPr lang="en-US" altLang="ko-KR" dirty="0"/>
              <a:t>mentioned in the paper, it seems to prevent </a:t>
            </a:r>
            <a:r>
              <a:rPr lang="en-US" altLang="ko-KR" dirty="0" smtClean="0"/>
              <a:t>the </a:t>
            </a:r>
            <a:r>
              <a:rPr lang="en-US" altLang="ko-KR" dirty="0" err="1" smtClean="0"/>
              <a:t>internel</a:t>
            </a:r>
            <a:r>
              <a:rPr lang="en-US" altLang="ko-KR" dirty="0" smtClean="0"/>
              <a:t> covariance shift</a:t>
            </a:r>
            <a:endParaRPr lang="en-US" altLang="ko-KR" dirty="0"/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2965"/>
              </p:ext>
            </p:extLst>
          </p:nvPr>
        </p:nvGraphicFramePr>
        <p:xfrm>
          <a:off x="467544" y="2060848"/>
          <a:ext cx="8208913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152128"/>
                <a:gridCol w="1008112"/>
                <a:gridCol w="1152128"/>
                <a:gridCol w="936105"/>
              </a:tblGrid>
              <a:tr h="43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Architecture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2D</a:t>
                      </a:r>
                      <a:r>
                        <a:rPr lang="en-US" altLang="ko-KR" sz="1600" baseline="0" dirty="0" smtClean="0"/>
                        <a:t> Origin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2D</a:t>
                      </a:r>
                      <a:r>
                        <a:rPr lang="en-US" altLang="ko-KR" sz="1600" baseline="0" dirty="0" smtClean="0"/>
                        <a:t> BN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</a:t>
                      </a:r>
                      <a:r>
                        <a:rPr lang="en-US" altLang="ko-KR" sz="1600" baseline="0" dirty="0" smtClean="0"/>
                        <a:t> Origin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 BN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0.6540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7988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0.6800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(5x5, 8), 2 Pool(2x2), 1 FC, 1 DO(0.5)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8719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0.7745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2 Pool(2x2), 2 FC, 2 DO(0.5) 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0.8941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600" dirty="0" smtClean="0">
                          <a:latin typeface="+mj-lt"/>
                        </a:rPr>
                        <a:t>8835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0.8056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0.7666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9144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0.8461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0.9161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9234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0.9113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0.9109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0.8945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0.8970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0.9130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0.9205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0.9038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0.9061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0.9047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0.9169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0.9090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0.9240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5364088" y="5157192"/>
            <a:ext cx="36004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364088" y="4396472"/>
            <a:ext cx="36004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524328" y="5517232"/>
            <a:ext cx="36004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7524328" y="5897592"/>
            <a:ext cx="36004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0910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13</a:t>
            </a:r>
            <a:r>
              <a:rPr lang="en-US" altLang="ko-KR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5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low-waveform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1, sampling rate: 16000,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type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float32, channel: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mono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class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'zero</a:t>
            </a:r>
            <a:r>
              <a:rPr lang="en-US" altLang="ko-KR" dirty="0"/>
              <a:t>', 'one', 'two', 'three', 'four', 'five', 'six', 'seven', 'eight', 'nine',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'bed', 'bird</a:t>
            </a:r>
            <a:r>
              <a:rPr lang="en-US" altLang="ko-KR" dirty="0"/>
              <a:t>', 'tree', 'cat', 'house', 'dog'</a:t>
            </a: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C:\Users\BbChip\Desktop\Screenshot from 2019-01-25 20-20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6342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Screenshot from 2019-01-25 20-19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68" y="3432244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Convert to spectrogram for using 2D-CNN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Throught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the STFT(Short Time </a:t>
            </a:r>
            <a:r>
              <a:rPr lang="en-US" altLang="ko-K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Furier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Transform)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Win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dow Size: 256, Stride: 128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16000(SR), 1(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Ch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-&gt; 99(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Freq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), 257(Time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It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contain the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time information and frequency information at once.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 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Validation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10" descr="C:\Users\BbChip\Desktop\lab_seminar\190202\00b01445_nohash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2" y="3375280"/>
            <a:ext cx="3097368" cy="7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:\Users\BbChip\Desktop\lab_seminar\190202\0a2b400e_nohash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2" y="4198003"/>
            <a:ext cx="3097368" cy="7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C:\Users\BbChip\Desktop\lab_seminar\190202\0a196374_nohash_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62099"/>
            <a:ext cx="3102868" cy="72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887835" y="3375280"/>
            <a:ext cx="0" cy="26949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508104" y="3375280"/>
            <a:ext cx="0" cy="26949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55576" y="5926195"/>
            <a:ext cx="345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72472" y="5917017"/>
            <a:ext cx="27999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83984" y="39962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Magnitude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5926195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Time(T)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831445" y="378525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Time(T)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1466" y="59399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Frequency(F)</a:t>
            </a:r>
            <a:endParaRPr lang="ko-KR" altLang="en-US" dirty="0"/>
          </a:p>
        </p:txBody>
      </p:sp>
      <p:pic>
        <p:nvPicPr>
          <p:cNvPr id="7170" name="Picture 2" descr="C:\Users\BbChip\Desktop\lab_seminar\190202\visualization\sample\seven_ma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2" y="5026906"/>
            <a:ext cx="2068553" cy="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bChip\Desktop\lab_seminar\190202\visualization\sample\bird_fem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7" y="4209212"/>
            <a:ext cx="2068553" cy="73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BbChip\Desktop\lab_seminar\190202\visualization\sample\cat_fema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2" y="3340357"/>
            <a:ext cx="2068553" cy="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808078" y="3570971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“Bird”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8078" y="4375918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“Cat”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8078" y="5240658"/>
            <a:ext cx="9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“Seven”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7092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01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2D CNN architecture.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(5x5, 8), 1 Pool(2x2), 1 FC, 1 DO(0.5) -&gt; Test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0.8405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(5x5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8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), 1 Pool(2x2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FC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DO(0.5) -&gt;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0.8463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(5x5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8), 2 Pool(2x2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FC, 1 DO(0.5) -&gt;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0.8717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3 </a:t>
            </a:r>
            <a:r>
              <a:rPr lang="en-US" altLang="ko-K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(5x5, 8), </a:t>
            </a:r>
            <a:r>
              <a:rPr lang="en-US" altLang="ko-K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3 </a:t>
            </a:r>
            <a:r>
              <a:rPr lang="en-US" altLang="ko-KR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Pool(2x2), 1 FC, 1 DO(0.5</a:t>
            </a:r>
            <a:r>
              <a:rPr lang="en-US" altLang="ko-K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 -&gt; </a:t>
            </a:r>
            <a:r>
              <a:rPr lang="en-US" altLang="ko-K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en-US" altLang="ko-K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0.9119</a:t>
            </a:r>
            <a:endParaRPr lang="en-US" altLang="ko-KR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(5x5, 8),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Pool(2x2),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FC,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DO(0.5) -&gt;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0.9130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62376" y="5373216"/>
            <a:ext cx="8614080" cy="108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 I decided that my research target is ‘3Conv, 1FC’ model.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ood performance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than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other.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Good Depth(?) for research. (Not too shallow and Not too deep) </a:t>
            </a:r>
            <a:endParaRPr lang="en-US" altLang="ko-K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C:\Users\BbChip\Desktop\lab_seminar\190202\learning_curve\1c_1f_accurac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21625"/>
            <a:ext cx="1728192" cy="12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bChip\Desktop\lab_seminar\190202\learning_curve\1c_2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28297"/>
            <a:ext cx="1728192" cy="12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bChip\Desktop\lab_seminar\190202\learning_curve\2c_1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539"/>
            <a:ext cx="1728192" cy="12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lab_seminar\190202\learning_curve\3c_1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45539"/>
            <a:ext cx="1728192" cy="12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bChip\Desktop\lab_seminar\190202\learning_curve\6c_2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645539"/>
            <a:ext cx="1728192" cy="12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stomShape 2"/>
          <p:cNvSpPr/>
          <p:nvPr/>
        </p:nvSpPr>
        <p:spPr>
          <a:xfrm>
            <a:off x="3173934" y="4869160"/>
            <a:ext cx="2652116" cy="431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Each learning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urve 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4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421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‘3Conv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,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1FC’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model’s detail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99x257x1 spectrogram image.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Final </a:t>
            </a:r>
            <a:r>
              <a:rPr lang="en-US" altLang="ko-KR" sz="2000" dirty="0" smtClean="0"/>
              <a:t>accuracy (%)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>
                <a:latin typeface="+mj-lt"/>
              </a:rPr>
              <a:t>Train: </a:t>
            </a:r>
            <a:r>
              <a:rPr lang="en-US" altLang="ko-KR" dirty="0" smtClean="0">
                <a:latin typeface="+mj-lt"/>
              </a:rPr>
              <a:t>0.9978</a:t>
            </a:r>
            <a:endParaRPr lang="en-US" altLang="ko-KR" dirty="0" smtClean="0">
              <a:latin typeface="+mj-lt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err="1" smtClean="0">
                <a:latin typeface="+mj-lt"/>
              </a:rPr>
              <a:t>Validataion</a:t>
            </a:r>
            <a:r>
              <a:rPr lang="en-US" altLang="ko-KR" dirty="0" smtClean="0">
                <a:latin typeface="+mj-lt"/>
              </a:rPr>
              <a:t>: </a:t>
            </a:r>
            <a:r>
              <a:rPr lang="en-US" altLang="ko-KR" dirty="0" smtClean="0">
                <a:latin typeface="+mj-lt"/>
              </a:rPr>
              <a:t>0.9404</a:t>
            </a:r>
            <a:endParaRPr lang="en-US" altLang="ko-KR" dirty="0" smtClean="0">
              <a:latin typeface="+mj-lt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u="sng" dirty="0" smtClean="0">
                <a:latin typeface="+mj-lt"/>
              </a:rPr>
              <a:t>Test: </a:t>
            </a:r>
            <a:r>
              <a:rPr lang="en-US" altLang="ko-KR" u="sng" dirty="0" smtClean="0">
                <a:latin typeface="+mj-lt"/>
              </a:rPr>
              <a:t>0.9119</a:t>
            </a:r>
            <a:endParaRPr lang="en-US" b="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TextBox 15"/>
          <p:cNvSpPr txBox="1"/>
          <p:nvPr/>
        </p:nvSpPr>
        <p:spPr>
          <a:xfrm>
            <a:off x="7380313" y="5898490"/>
            <a:ext cx="5760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     </a:t>
            </a:r>
            <a:endParaRPr lang="ko-KR" altLang="en-US" sz="1050" dirty="0"/>
          </a:p>
        </p:txBody>
      </p:sp>
      <p:grpSp>
        <p:nvGrpSpPr>
          <p:cNvPr id="3" name="그룹 2"/>
          <p:cNvGrpSpPr/>
          <p:nvPr/>
        </p:nvGrpSpPr>
        <p:grpSpPr>
          <a:xfrm>
            <a:off x="728990" y="4505032"/>
            <a:ext cx="7780616" cy="1804288"/>
            <a:chOff x="728990" y="4211796"/>
            <a:chExt cx="7780616" cy="180428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8990" y="4391875"/>
              <a:ext cx="7683500" cy="1561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259632" y="5754474"/>
              <a:ext cx="8050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5X5 </a:t>
              </a:r>
              <a:r>
                <a:rPr lang="en-US" altLang="ko-KR" sz="1050" dirty="0" err="1" smtClean="0"/>
                <a:t>Conv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7784" y="5754474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2X2 </a:t>
              </a:r>
              <a:r>
                <a:rPr lang="en-US" altLang="ko-KR" sz="1050" dirty="0" err="1" smtClean="0"/>
                <a:t>MaxPool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754474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5X5 </a:t>
              </a:r>
              <a:r>
                <a:rPr lang="en-US" altLang="ko-KR" sz="1050" dirty="0" err="1" smtClean="0"/>
                <a:t>Conv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5754474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2X2 </a:t>
              </a:r>
              <a:r>
                <a:rPr lang="en-US" altLang="ko-KR" sz="1050" dirty="0" err="1" smtClean="0"/>
                <a:t>MaxPool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24128" y="5754474"/>
              <a:ext cx="864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5X5 </a:t>
              </a:r>
              <a:r>
                <a:rPr lang="en-US" altLang="ko-KR" sz="1050" dirty="0" err="1" smtClean="0"/>
                <a:t>Conv</a:t>
              </a:r>
              <a:endParaRPr lang="ko-KR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9802" y="5754474"/>
              <a:ext cx="624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Dense</a:t>
              </a:r>
              <a:endParaRPr lang="ko-KR" alt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4437112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1@99X257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35696" y="4334907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8</a:t>
              </a:r>
              <a:r>
                <a:rPr lang="en-US" altLang="ko-KR" sz="1000" dirty="0" smtClean="0"/>
                <a:t>@96X253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2703" y="4437112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16@48X127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5896" y="4437112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16@44X123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55976" y="4293096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32@22X62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0072" y="4293096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32@18X58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58027" y="4211796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28384" y="4838963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6216" y="5754474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2X2 </a:t>
              </a:r>
              <a:r>
                <a:rPr lang="en-US" altLang="ko-KR" sz="1050" dirty="0" err="1" smtClean="0"/>
                <a:t>MaxPool</a:t>
              </a:r>
              <a:endParaRPr lang="ko-KR" alt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2160" y="4334907"/>
              <a:ext cx="752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32@9X29</a:t>
              </a:r>
              <a:endParaRPr lang="ko-KR" altLang="en-US" sz="1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863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4069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1D CNN architecture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z="2000" dirty="0" smtClean="0"/>
              <a:t>For </a:t>
            </a:r>
            <a:r>
              <a:rPr lang="en-US" altLang="ko-KR" sz="2000" dirty="0"/>
              <a:t>the </a:t>
            </a:r>
            <a:r>
              <a:rPr lang="en-US" altLang="ko-KR" sz="2000" dirty="0" smtClean="0"/>
              <a:t>research, we </a:t>
            </a:r>
            <a:r>
              <a:rPr lang="en-US" altLang="ko-KR" sz="2000" dirty="0"/>
              <a:t>have to experiment in the same environment</a:t>
            </a:r>
            <a:r>
              <a:rPr lang="en-US" altLang="ko-KR" sz="2000" dirty="0" smtClean="0"/>
              <a:t>.</a:t>
            </a:r>
          </a:p>
          <a:p>
            <a:pPr marL="458640" lvl="1">
              <a:buClr>
                <a:srgbClr val="000000"/>
              </a:buClr>
            </a:pPr>
            <a:endParaRPr lang="en-US" altLang="ko-KR" sz="1000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So </a:t>
            </a:r>
            <a:r>
              <a:rPr lang="en-US" altLang="ko-KR" sz="2000" dirty="0"/>
              <a:t>it's the same as 2D CNN's </a:t>
            </a:r>
            <a:r>
              <a:rPr lang="en-US" altLang="ko-KR" sz="2000" dirty="0" smtClean="0"/>
              <a:t>architecture.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(25, 8), 1 Pool(4), 1 FC, 1 DO(0.5)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-&gt; Test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0.6648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(25,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), 1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Pool(4),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FC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DO(0.5) -&gt;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0.7078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(25, 8), 2 Pool(4), 1 FC, 1 DO(0.5)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-&gt; Test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0.7688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uFill>
                  <a:solidFill>
                    <a:srgbClr val="FFFFFF"/>
                  </a:solidFill>
                </a:uFill>
              </a:rPr>
              <a:t>3 </a:t>
            </a:r>
            <a:r>
              <a:rPr lang="en-US" altLang="ko-KR" spc="-1" dirty="0" err="1" smtClean="0"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uFill>
                  <a:solidFill>
                    <a:srgbClr val="FFFFFF"/>
                  </a:solidFill>
                </a:uFill>
              </a:rPr>
              <a:t>(25, </a:t>
            </a:r>
            <a:r>
              <a:rPr lang="en-US" altLang="ko-KR" spc="-1" dirty="0">
                <a:uFill>
                  <a:solidFill>
                    <a:srgbClr val="FFFFFF"/>
                  </a:solidFill>
                </a:uFill>
              </a:rPr>
              <a:t>8), </a:t>
            </a:r>
            <a:r>
              <a:rPr lang="en-US" altLang="ko-KR" spc="-1" dirty="0" smtClean="0">
                <a:uFill>
                  <a:solidFill>
                    <a:srgbClr val="FFFFFF"/>
                  </a:solidFill>
                </a:uFill>
              </a:rPr>
              <a:t>3 </a:t>
            </a:r>
            <a:r>
              <a:rPr lang="en-US" altLang="ko-KR" spc="-1" dirty="0" smtClean="0">
                <a:uFill>
                  <a:solidFill>
                    <a:srgbClr val="FFFFFF"/>
                  </a:solidFill>
                </a:uFill>
              </a:rPr>
              <a:t>Pool(4), </a:t>
            </a:r>
            <a:r>
              <a:rPr lang="en-US" altLang="ko-KR" spc="-1" dirty="0">
                <a:uFill>
                  <a:solidFill>
                    <a:srgbClr val="FFFFFF"/>
                  </a:solidFill>
                </a:uFill>
              </a:rPr>
              <a:t>1 FC, 1 DO(0.5</a:t>
            </a:r>
            <a:r>
              <a:rPr lang="en-US" altLang="ko-KR" spc="-1" dirty="0" smtClean="0">
                <a:uFill>
                  <a:solidFill>
                    <a:srgbClr val="FFFFFF"/>
                  </a:solidFill>
                </a:uFill>
              </a:rPr>
              <a:t>) -&gt;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0.8717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>
                <a:uFill>
                  <a:solidFill>
                    <a:srgbClr val="FFFFFF"/>
                  </a:solidFill>
                </a:uFill>
              </a:rPr>
              <a:t>3 </a:t>
            </a:r>
            <a:r>
              <a:rPr lang="en-US" altLang="ko-KR" spc="-1" dirty="0" err="1"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>
                <a:uFill>
                  <a:solidFill>
                    <a:srgbClr val="FFFFFF"/>
                  </a:solidFill>
                </a:uFill>
              </a:rPr>
              <a:t>(25, 8), 3 Pool(4), </a:t>
            </a:r>
            <a:r>
              <a:rPr lang="en-US" altLang="ko-KR" spc="-1" dirty="0" smtClean="0"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US" altLang="ko-KR" spc="-1" dirty="0">
                <a:uFill>
                  <a:solidFill>
                    <a:srgbClr val="FFFFFF"/>
                  </a:solidFill>
                </a:uFill>
              </a:rPr>
              <a:t>FC, </a:t>
            </a:r>
            <a:r>
              <a:rPr lang="en-US" altLang="ko-KR" spc="-1" dirty="0" smtClean="0"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US" altLang="ko-KR" spc="-1" dirty="0">
                <a:uFill>
                  <a:solidFill>
                    <a:srgbClr val="FFFFFF"/>
                  </a:solidFill>
                </a:uFill>
              </a:rPr>
              <a:t>DO(0.5) -&gt;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0.8702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  <a:endParaRPr lang="en-US" altLang="ko-KR" spc="-1" dirty="0" smtClean="0"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(25, 8),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Pool(4),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FC,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DO(0.5) -&gt; Test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uFill>
                  <a:solidFill>
                    <a:srgbClr val="FFFFFF"/>
                  </a:solidFill>
                </a:uFill>
              </a:rPr>
              <a:t>0.9047</a:t>
            </a:r>
            <a:endParaRPr lang="en-US" altLang="ko-KR" spc="-1" dirty="0">
              <a:uFill>
                <a:solidFill>
                  <a:srgbClr val="FFFFFF"/>
                </a:solidFill>
              </a:uFill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(25,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 Pool(4),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FC,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DO(0.5) -&gt;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0.9090</a:t>
            </a:r>
            <a:endParaRPr lang="en-US" altLang="ko-KR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직사각형 1"/>
          <p:cNvSpPr/>
          <p:nvPr/>
        </p:nvSpPr>
        <p:spPr>
          <a:xfrm>
            <a:off x="72008" y="4668232"/>
            <a:ext cx="70202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And… the others are same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16000X1 low-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wavform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2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Output:1x16 labeled one hot vector.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ko-KR" dirty="0"/>
              <a:t>'zero', …,  'eight', …, 'house', </a:t>
            </a:r>
            <a:r>
              <a:rPr lang="en-US" altLang="ko-KR" dirty="0" smtClean="0"/>
              <a:t>'dog‘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1540" lvl="2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Loss:  cross entropy loss</a:t>
            </a:r>
          </a:p>
          <a:p>
            <a:pPr marL="801540" lvl="2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Obtimizer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Adam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9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4069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Compare 2D CNN and 1D CNN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Every Accuracy is based on minimizing validation loss</a:t>
            </a: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67803"/>
              </p:ext>
            </p:extLst>
          </p:nvPr>
        </p:nvGraphicFramePr>
        <p:xfrm>
          <a:off x="467544" y="2132672"/>
          <a:ext cx="8208912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086"/>
                <a:gridCol w="1357530"/>
                <a:gridCol w="132429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Architecture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2D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Acc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1D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Acc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1 FC, 1 DO(0.5)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0.6648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2 FC, 2 DO(0.5)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2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(5x5, 8), 2 Pool(2x2), 1 FC, 1 DO(0.5) 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0.7688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2 Pool(2x2), 2 FC, 2 DO(0.5) 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0.8941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0.8056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1 FC, 1 DO(0.5)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0.8717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2 FC, 2 DO(0.5)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0.9161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1 FC, 1 DO(0.5)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0.9113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0.8945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2 FC, 2 DO(0.5)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0.9130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0.9038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1 FC, 1 DO(0.5)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0.9047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2 FC, 2 DO(0.5)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0.9090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43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01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T</a:t>
            </a:r>
            <a:r>
              <a:rPr lang="en-US" altLang="ko-KR" sz="2000" dirty="0" smtClean="0"/>
              <a:t>he accuracy is little higher than the other, </a:t>
            </a:r>
            <a:br>
              <a:rPr lang="en-US" altLang="ko-KR" sz="2000" dirty="0" smtClean="0"/>
            </a:br>
            <a:r>
              <a:rPr lang="en-US" altLang="ko-KR" sz="2000" dirty="0" smtClean="0"/>
              <a:t>Is </a:t>
            </a:r>
            <a:r>
              <a:rPr lang="en-US" altLang="ko-KR" sz="2000" dirty="0"/>
              <a:t>it a good </a:t>
            </a:r>
            <a:r>
              <a:rPr lang="en-US" altLang="ko-KR" sz="2000" dirty="0" smtClean="0"/>
              <a:t>model than the other? </a:t>
            </a:r>
            <a:r>
              <a:rPr lang="en-US" altLang="ko-KR" sz="2000" dirty="0" smtClean="0">
                <a:solidFill>
                  <a:srgbClr val="FF0000"/>
                </a:solidFill>
              </a:rPr>
              <a:t>No! Because of parameters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79669"/>
              </p:ext>
            </p:extLst>
          </p:nvPr>
        </p:nvGraphicFramePr>
        <p:xfrm>
          <a:off x="467544" y="2060848"/>
          <a:ext cx="8208913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080120"/>
                <a:gridCol w="1080120"/>
                <a:gridCol w="1008112"/>
                <a:gridCol w="1080121"/>
              </a:tblGrid>
              <a:tr h="43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Architecture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Acc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Params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Acc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Params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49,956,064</a:t>
                      </a:r>
                      <a:endParaRPr lang="en-US" altLang="ko-KR" sz="16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32,736,480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50,472,672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33,253,088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(5x5, 8), 2 Pool(2x2), 1 FC, 1 DO(0.5)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22,368,624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16,290,160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2 Pool(2x2), 2 FC, 2 DO(0.5) 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0.8941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22,885,232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0.8056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16,806,768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8,586,128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7,996,304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0.9161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9,102,736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8,512,912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0.9113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2,640,848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0.8945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3,689,424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0.9130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3,157,456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0.9038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4,206,032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0.9047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1,338,448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0.9090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1,855,056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7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09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Most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prameters</a:t>
            </a:r>
            <a:r>
              <a:rPr lang="en-US" altLang="ko-KR" sz="2000" dirty="0" smtClean="0">
                <a:solidFill>
                  <a:srgbClr val="FF0000"/>
                </a:solidFill>
              </a:rPr>
              <a:t> are located on Fully Connected Layer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C:\Users\BbChip\Desktop\lab_meeting\190216\3_conv_2_f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3"/>
            <a:ext cx="4264444" cy="38594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bChip\Desktop\lab_meeting\190216\4_conv_1_f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86" y="2276872"/>
            <a:ext cx="4274202" cy="387410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942590" y="4581129"/>
            <a:ext cx="592036" cy="129614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99100" y="5050501"/>
            <a:ext cx="592036" cy="8423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4278" y="5877273"/>
            <a:ext cx="792088" cy="2737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80112" y="5892821"/>
            <a:ext cx="792088" cy="2737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60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37938</TotalTime>
  <Words>1650</Words>
  <Application>Microsoft Office PowerPoint</Application>
  <PresentationFormat>화면 슬라이드 쇼(4:3)</PresentationFormat>
  <Paragraphs>375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1042</cp:revision>
  <dcterms:modified xsi:type="dcterms:W3CDTF">2019-02-15T18:46:48Z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