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10" r:id="rId3"/>
    <p:sldId id="319" r:id="rId4"/>
    <p:sldId id="339" r:id="rId5"/>
    <p:sldId id="338" r:id="rId6"/>
    <p:sldId id="322" r:id="rId7"/>
    <p:sldId id="346" r:id="rId8"/>
    <p:sldId id="347" r:id="rId9"/>
    <p:sldId id="331" r:id="rId10"/>
    <p:sldId id="333" r:id="rId11"/>
    <p:sldId id="334" r:id="rId12"/>
    <p:sldId id="350" r:id="rId13"/>
    <p:sldId id="340" r:id="rId14"/>
    <p:sldId id="335" r:id="rId15"/>
    <p:sldId id="336" r:id="rId16"/>
    <p:sldId id="337" r:id="rId17"/>
    <p:sldId id="351" r:id="rId18"/>
    <p:sldId id="352" r:id="rId19"/>
    <p:sldId id="353" r:id="rId20"/>
    <p:sldId id="344" r:id="rId21"/>
    <p:sldId id="354" r:id="rId22"/>
    <p:sldId id="356" r:id="rId23"/>
    <p:sldId id="358" r:id="rId24"/>
    <p:sldId id="357" r:id="rId25"/>
    <p:sldId id="359" r:id="rId26"/>
    <p:sldId id="361" r:id="rId27"/>
    <p:sldId id="360" r:id="rId28"/>
    <p:sldId id="266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C35C9-D0B2-43EF-8A1C-FEB445BDDE72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74585-C5F3-481A-9351-706D02AB4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2429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E2D31B6-DA79-4E34-AFA1-FE60C0245F5E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47347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 want you to follow this rule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Supporting facts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그림 3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그림 3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-4320" y="809640"/>
            <a:ext cx="9142560" cy="90720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800000"/>
              </a:gs>
              <a:gs pos="100000">
                <a:schemeClr val="lt1"/>
              </a:gs>
            </a:gsLst>
            <a:lin ang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Shape 17"/>
          <p:cNvPicPr/>
          <p:nvPr/>
        </p:nvPicPr>
        <p:blipFill>
          <a:blip r:embed="rId14"/>
          <a:srcRect r="73757" b="10921"/>
          <a:stretch/>
        </p:blipFill>
        <p:spPr>
          <a:xfrm>
            <a:off x="14760" y="6486480"/>
            <a:ext cx="1460880" cy="36360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-1440" y="6467400"/>
            <a:ext cx="9142560" cy="44640"/>
          </a:xfrm>
          <a:prstGeom prst="rect">
            <a:avLst/>
          </a:prstGeom>
          <a:gradFill>
            <a:gsLst>
              <a:gs pos="0">
                <a:srgbClr val="800000"/>
              </a:gs>
              <a:gs pos="50000">
                <a:schemeClr val="lt1"/>
              </a:gs>
              <a:gs pos="100000">
                <a:srgbClr val="800000"/>
              </a:gs>
            </a:gsLst>
            <a:lin ang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Shape 19"/>
          <p:cNvPicPr/>
          <p:nvPr/>
        </p:nvPicPr>
        <p:blipFill>
          <a:blip r:embed="rId15"/>
          <a:stretch/>
        </p:blipFill>
        <p:spPr>
          <a:xfrm>
            <a:off x="8678160" y="6505560"/>
            <a:ext cx="457200" cy="35856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2240" y="24120"/>
            <a:ext cx="911772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Weekly Report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6588360" y="353160"/>
            <a:ext cx="258192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Wangwon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Lee, 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2019/03/09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7" name="Table 3"/>
          <p:cNvGraphicFramePr/>
          <p:nvPr>
            <p:extLst>
              <p:ext uri="{D42A27DB-BD31-4B8C-83A1-F6EECF244321}">
                <p14:modId xmlns:p14="http://schemas.microsoft.com/office/powerpoint/2010/main" val="2086499694"/>
              </p:ext>
            </p:extLst>
          </p:nvPr>
        </p:nvGraphicFramePr>
        <p:xfrm>
          <a:off x="0" y="654480"/>
          <a:ext cx="9147240" cy="6143040"/>
        </p:xfrm>
        <a:graphic>
          <a:graphicData uri="http://schemas.openxmlformats.org/drawingml/2006/table">
            <a:tbl>
              <a:tblPr/>
              <a:tblGrid>
                <a:gridCol w="4563720"/>
                <a:gridCol w="4583520"/>
              </a:tblGrid>
              <a:tr h="425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 dirty="0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This week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Next week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00000"/>
                    </a:solidFill>
                  </a:tcPr>
                </a:tc>
              </a:tr>
              <a:tr h="4774680">
                <a:tc rowSpan="2">
                  <a:txBody>
                    <a:bodyPr/>
                    <a:lstStyle/>
                    <a:p>
                      <a:pPr marL="360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Tx/>
                        <a:buNone/>
                      </a:pPr>
                      <a:endParaRPr lang="en-US" sz="2000" b="1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  <a:ea typeface="Arial"/>
                      </a:endParaRPr>
                    </a:p>
                    <a:p>
                      <a:pPr marL="285840" lvl="1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24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1D-</a:t>
                      </a:r>
                      <a:r>
                        <a:rPr lang="en-US" sz="2400" b="1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CNN Fine Tuning</a:t>
                      </a:r>
                      <a:endParaRPr lang="en-US" sz="24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  <a:p>
                      <a:pPr marL="342000" lvl="1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en-US" sz="16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Previous work</a:t>
                      </a:r>
                    </a:p>
                    <a:p>
                      <a:pPr marL="342000" marR="0" lvl="0" indent="-28548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-"/>
                        <a:tabLst/>
                        <a:defRPr/>
                      </a:pPr>
                      <a:r>
                        <a:rPr lang="en-US" altLang="ko-KR" sz="16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Kernel size</a:t>
                      </a:r>
                    </a:p>
                    <a:p>
                      <a:pPr marL="342000" marR="0" lvl="0" indent="-28548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-"/>
                        <a:tabLst/>
                        <a:defRPr/>
                      </a:pPr>
                      <a:r>
                        <a:rPr lang="en-US" altLang="ko-KR" sz="16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Channel size</a:t>
                      </a:r>
                    </a:p>
                    <a:p>
                      <a:pPr marL="342000" lvl="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en-US" altLang="ko-KR" sz="1600" dirty="0" smtClean="0"/>
                        <a:t>Integrate previous result</a:t>
                      </a:r>
                    </a:p>
                    <a:p>
                      <a:pPr marL="342000" lvl="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en-US" altLang="ko-KR" sz="16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Dropout rate</a:t>
                      </a:r>
                    </a:p>
                    <a:p>
                      <a:pPr marL="342000" lvl="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en-US" altLang="ko-KR" sz="16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Kernel size like VGG</a:t>
                      </a:r>
                    </a:p>
                    <a:p>
                      <a:pPr marL="342000" lvl="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en-US" altLang="ko-KR" sz="1600" dirty="0" smtClean="0"/>
                        <a:t>Summary</a:t>
                      </a:r>
                      <a:endParaRPr lang="en-US" altLang="ko-KR" sz="1600" b="0" strike="noStrike" spc="-1" baseline="0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000" lvl="1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endParaRPr lang="en-US" altLang="ko-KR" sz="1600" b="0" strike="noStrike" spc="-1" baseline="0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000" lvl="1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endParaRPr lang="en-US" altLang="ko-KR" sz="1600" b="0" strike="noStrike" spc="-1" baseline="0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000" lvl="1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endParaRPr lang="en-US" sz="16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  <a:ea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77400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Tx/>
                        <a:buNone/>
                      </a:pPr>
                      <a:endParaRPr lang="en-US" sz="2000" b="1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  <a:ea typeface="Arial"/>
                      </a:endParaRPr>
                    </a:p>
                    <a:p>
                      <a:pPr marL="419040" indent="-34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24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Audio </a:t>
                      </a:r>
                      <a:r>
                        <a:rPr lang="en-US" sz="2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Classification</a:t>
                      </a:r>
                      <a:endParaRPr lang="en-US" sz="2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  <a:p>
                      <a:pPr marL="43200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en-US" altLang="ko-KR" sz="16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To visualize 1D-CNN</a:t>
                      </a:r>
                    </a:p>
                    <a:p>
                      <a:pPr marL="43200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en-US" altLang="ko-KR" sz="16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Understanding 1D-CNN</a:t>
                      </a:r>
                      <a:r>
                        <a:rPr lang="en-US" altLang="ko-KR" sz="16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model</a:t>
                      </a:r>
                      <a:r>
                        <a:rPr lang="en-US" altLang="ko-KR" sz="16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43200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en-US" sz="16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Mapping</a:t>
                      </a:r>
                      <a:r>
                        <a:rPr lang="en-US" sz="16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our brain data</a:t>
                      </a:r>
                      <a:endParaRPr lang="en-US" sz="16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  <a:ea typeface="Arial"/>
                      </a:endParaRPr>
                    </a:p>
                    <a:p>
                      <a:pPr marL="43200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en-US" sz="16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To </a:t>
                      </a:r>
                      <a:r>
                        <a:rPr lang="en-US" sz="16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investigate 1D</a:t>
                      </a:r>
                      <a:r>
                        <a:rPr lang="en-US" sz="16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 model more </a:t>
                      </a:r>
                      <a:r>
                        <a:rPr lang="en-US" sz="16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j-lt"/>
                          <a:ea typeface="Arial"/>
                        </a:rPr>
                        <a:t>specific</a:t>
                      </a:r>
                      <a:endParaRPr lang="en-US" sz="16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  <a:p>
                      <a:pPr marL="43200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-"/>
                      </a:pPr>
                      <a:endParaRPr lang="en-US" sz="2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j-lt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B8B7"/>
                    </a:solidFill>
                  </a:tcPr>
                </a:tc>
              </a:tr>
              <a:tr h="9428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2000" dirty="0">
                        <a:latin typeface="+mj-lt"/>
                      </a:endParaRPr>
                    </a:p>
                  </a:txBody>
                  <a:tcP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8" name="CustomShape 4"/>
          <p:cNvSpPr/>
          <p:nvPr/>
        </p:nvSpPr>
        <p:spPr>
          <a:xfrm>
            <a:off x="2603880" y="649764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49" name="Table 5"/>
          <p:cNvGraphicFramePr/>
          <p:nvPr/>
        </p:nvGraphicFramePr>
        <p:xfrm>
          <a:off x="3960" y="4695120"/>
          <a:ext cx="9135000" cy="1876200"/>
        </p:xfrm>
        <a:graphic>
          <a:graphicData uri="http://schemas.openxmlformats.org/drawingml/2006/table">
            <a:tbl>
              <a:tblPr/>
              <a:tblGrid>
                <a:gridCol w="9135000"/>
              </a:tblGrid>
              <a:tr h="375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Interesting and new finding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00000"/>
                    </a:solidFill>
                  </a:tcPr>
                </a:tc>
              </a:tr>
              <a:tr h="1479960"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5B8B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6"/>
          <p:cNvGraphicFramePr/>
          <p:nvPr>
            <p:extLst>
              <p:ext uri="{D42A27DB-BD31-4B8C-83A1-F6EECF244321}">
                <p14:modId xmlns:p14="http://schemas.microsoft.com/office/powerpoint/2010/main" val="613244406"/>
              </p:ext>
            </p:extLst>
          </p:nvPr>
        </p:nvGraphicFramePr>
        <p:xfrm>
          <a:off x="3960" y="5661247"/>
          <a:ext cx="9135000" cy="1712251"/>
        </p:xfrm>
        <a:graphic>
          <a:graphicData uri="http://schemas.openxmlformats.org/drawingml/2006/table">
            <a:tbl>
              <a:tblPr/>
              <a:tblGrid>
                <a:gridCol w="9135000"/>
              </a:tblGrid>
              <a:tr h="4320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The aim of this month / Discussion 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</a:tr>
              <a:tr h="864096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8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The </a:t>
                      </a: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aim of this month: 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To 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study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the 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brain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and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GLM,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To investigate about CNN.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</a:tr>
              <a:tr h="416106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itchFamily="34" charset="0"/>
                        <a:buNone/>
                      </a:pP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5B8B7"/>
                    </a:solidFill>
                  </a:tcPr>
                </a:tc>
              </a:tr>
            </a:tbl>
          </a:graphicData>
        </a:graphic>
      </p:graphicFrame>
      <p:sp>
        <p:nvSpPr>
          <p:cNvPr id="51" name="CustomShape 7"/>
          <p:cNvSpPr/>
          <p:nvPr/>
        </p:nvSpPr>
        <p:spPr>
          <a:xfrm>
            <a:off x="-3960" y="5054760"/>
            <a:ext cx="9117720" cy="57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Fine Tuning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7576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Change </a:t>
            </a:r>
            <a:r>
              <a:rPr lang="en-US" altLang="ko-KR" dirty="0"/>
              <a:t>channel </a:t>
            </a:r>
            <a:r>
              <a:rPr lang="en-US" altLang="ko-KR" dirty="0" smtClean="0"/>
              <a:t>size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Start channel size: 64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- 9 -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755817"/>
              </p:ext>
            </p:extLst>
          </p:nvPr>
        </p:nvGraphicFramePr>
        <p:xfrm>
          <a:off x="467543" y="1772816"/>
          <a:ext cx="8208913" cy="2657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9"/>
                <a:gridCol w="1368152"/>
                <a:gridCol w="1296144"/>
                <a:gridCol w="1296144"/>
                <a:gridCol w="1296144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lt"/>
                        </a:rPr>
                        <a:t>Architecture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 smtClean="0">
                          <a:latin typeface="+mn-lt"/>
                        </a:rPr>
                        <a:t>DO(0.5)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 smtClean="0">
                          <a:latin typeface="+mn-lt"/>
                        </a:rPr>
                        <a:t>BN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lt"/>
                        </a:rPr>
                        <a:t>DO+BN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latin typeface="+mn-lt"/>
                        </a:rPr>
                        <a:t>Params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altLang="ko-KR" sz="16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(25</a:t>
                      </a:r>
                      <a:r>
                        <a:rPr lang="en-US" altLang="ko-KR" sz="1600" i="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), 1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Pool(3, 3)</a:t>
                      </a:r>
                      <a:endParaRPr lang="en-US" altLang="ko-KR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0.4962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0.3601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0.4469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6,137,360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altLang="ko-KR" sz="16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(25</a:t>
                      </a:r>
                      <a:r>
                        <a:rPr lang="en-US" altLang="ko-KR" sz="1600" i="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), 2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Pool(3, 3)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0.6486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0.5398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0.6361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2,141,136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en-US" altLang="ko-KR" sz="16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(25</a:t>
                      </a:r>
                      <a:r>
                        <a:rPr lang="en-US" altLang="ko-KR" sz="1600" i="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), 3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Pool(3, 3)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0.7958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0.6139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0.7965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1,650,512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en-US" altLang="ko-KR" sz="16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(25</a:t>
                      </a:r>
                      <a:r>
                        <a:rPr lang="en-US" altLang="ko-KR" sz="1600" i="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), 4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Pool(3, 3)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0.8945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0.8619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0.9030</a:t>
                      </a:r>
                      <a:endParaRPr lang="en-US" altLang="ko-KR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1,148,112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5 </a:t>
                      </a:r>
                      <a:r>
                        <a:rPr lang="en-US" altLang="ko-KR" sz="16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(25</a:t>
                      </a:r>
                      <a:r>
                        <a:rPr lang="en-US" altLang="ko-KR" sz="1600" i="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), 5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Pool(3, 3)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1,788,368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6 </a:t>
                      </a:r>
                      <a:r>
                        <a:rPr lang="en-US" altLang="ko-KR" sz="16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(25</a:t>
                      </a:r>
                      <a:r>
                        <a:rPr lang="en-US" altLang="ko-KR" sz="1600" i="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), 6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Pool(3, 3)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0.9547</a:t>
                      </a:r>
                      <a:endParaRPr lang="en-US" altLang="ko-KR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0.9543</a:t>
                      </a:r>
                      <a:endParaRPr lang="en-US" altLang="ko-KR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3,224,784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467544" y="4766955"/>
            <a:ext cx="8208912" cy="1623665"/>
            <a:chOff x="467544" y="4766955"/>
            <a:chExt cx="8208912" cy="1623665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7544" y="4812753"/>
              <a:ext cx="8208912" cy="1424559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2123728" y="5137447"/>
              <a:ext cx="774571" cy="3693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err="1" smtClean="0"/>
                <a:t>Conv</a:t>
              </a:r>
              <a:r>
                <a:rPr lang="en-US" altLang="ko-KR" sz="900" dirty="0" smtClean="0"/>
                <a:t>(25)</a:t>
              </a:r>
            </a:p>
            <a:p>
              <a:pPr algn="ctr"/>
              <a:r>
                <a:rPr lang="en-US" altLang="ko-KR" sz="900" dirty="0" err="1" smtClean="0"/>
                <a:t>MaxPool</a:t>
              </a:r>
              <a:r>
                <a:rPr lang="en-US" altLang="ko-KR" sz="900" dirty="0" smtClean="0"/>
                <a:t>(3)</a:t>
              </a:r>
              <a:endParaRPr lang="ko-KR" altLang="en-US" sz="9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42010" y="4766955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1@16000</a:t>
              </a:r>
              <a:endParaRPr lang="ko-KR" altLang="en-US" sz="1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86226" y="5013176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64@5326</a:t>
              </a:r>
              <a:endParaRPr lang="ko-KR" altLang="en-US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83968" y="5199003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64@1768</a:t>
              </a:r>
              <a:endParaRPr lang="ko-KR" altLang="en-US" sz="1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04048" y="5167635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128@582</a:t>
              </a:r>
              <a:endParaRPr lang="ko-KR" altLang="en-US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52120" y="5199003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128@186</a:t>
              </a:r>
              <a:endParaRPr lang="ko-KR" altLang="en-US" sz="1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40152" y="4982979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256@54</a:t>
              </a:r>
              <a:endParaRPr lang="ko-KR" altLang="en-US" sz="1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13142" y="5013459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256@10</a:t>
              </a:r>
              <a:endParaRPr lang="ko-KR" altLang="en-US" sz="1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41445" y="5506779"/>
              <a:ext cx="774571" cy="3693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err="1" smtClean="0"/>
                <a:t>Conv</a:t>
              </a:r>
              <a:r>
                <a:rPr lang="en-US" altLang="ko-KR" sz="900" dirty="0" smtClean="0"/>
                <a:t>(25)</a:t>
              </a:r>
            </a:p>
            <a:p>
              <a:pPr algn="ctr"/>
              <a:r>
                <a:rPr lang="en-US" altLang="ko-KR" sz="900" dirty="0" err="1" smtClean="0"/>
                <a:t>MaxPool</a:t>
              </a:r>
              <a:r>
                <a:rPr lang="en-US" altLang="ko-KR" sz="900" dirty="0" smtClean="0"/>
                <a:t>(3)</a:t>
              </a:r>
              <a:endParaRPr lang="ko-KR" altLang="en-US" sz="9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04048" y="5651956"/>
              <a:ext cx="774571" cy="3693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err="1" smtClean="0"/>
                <a:t>Conv</a:t>
              </a:r>
              <a:r>
                <a:rPr lang="en-US" altLang="ko-KR" sz="900" dirty="0" smtClean="0"/>
                <a:t>(25)</a:t>
              </a:r>
            </a:p>
            <a:p>
              <a:pPr algn="ctr"/>
              <a:r>
                <a:rPr lang="en-US" altLang="ko-KR" sz="900" dirty="0" err="1" smtClean="0"/>
                <a:t>MaxPool</a:t>
              </a:r>
              <a:r>
                <a:rPr lang="en-US" altLang="ko-KR" sz="900" dirty="0" smtClean="0"/>
                <a:t>(3)</a:t>
              </a:r>
              <a:endParaRPr lang="ko-KR" altLang="en-US" sz="9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85661" y="5805264"/>
              <a:ext cx="774571" cy="3693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err="1" smtClean="0"/>
                <a:t>Conv</a:t>
              </a:r>
              <a:r>
                <a:rPr lang="en-US" altLang="ko-KR" sz="900" dirty="0" smtClean="0"/>
                <a:t>(25)</a:t>
              </a:r>
            </a:p>
            <a:p>
              <a:pPr algn="ctr"/>
              <a:r>
                <a:rPr lang="en-US" altLang="ko-KR" sz="900" dirty="0" err="1" smtClean="0"/>
                <a:t>MaxPool</a:t>
              </a:r>
              <a:r>
                <a:rPr lang="en-US" altLang="ko-KR" sz="900" dirty="0" smtClean="0"/>
                <a:t>(3)</a:t>
              </a:r>
              <a:endParaRPr lang="ko-KR" altLang="en-US" sz="9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05741" y="5949280"/>
              <a:ext cx="774571" cy="3693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err="1" smtClean="0"/>
                <a:t>Conv</a:t>
              </a:r>
              <a:r>
                <a:rPr lang="en-US" altLang="ko-KR" sz="900" dirty="0" smtClean="0"/>
                <a:t>(25)</a:t>
              </a:r>
            </a:p>
            <a:p>
              <a:pPr algn="ctr"/>
              <a:r>
                <a:rPr lang="en-US" altLang="ko-KR" sz="900" dirty="0" err="1" smtClean="0"/>
                <a:t>MaxPool</a:t>
              </a:r>
              <a:r>
                <a:rPr lang="en-US" altLang="ko-KR" sz="900" dirty="0" smtClean="0"/>
                <a:t>(3)</a:t>
              </a:r>
              <a:endParaRPr lang="ko-KR" altLang="en-US" sz="9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41845" y="6021288"/>
              <a:ext cx="774571" cy="3693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err="1" smtClean="0"/>
                <a:t>Conv</a:t>
              </a:r>
              <a:r>
                <a:rPr lang="en-US" altLang="ko-KR" sz="900" dirty="0" smtClean="0"/>
                <a:t>(25)</a:t>
              </a:r>
            </a:p>
            <a:p>
              <a:pPr algn="ctr"/>
              <a:r>
                <a:rPr lang="en-US" altLang="ko-KR" sz="900" dirty="0" err="1" smtClean="0"/>
                <a:t>MaxPool</a:t>
              </a:r>
              <a:r>
                <a:rPr lang="en-US" altLang="ko-KR" sz="900" dirty="0" smtClean="0"/>
                <a:t>(3)</a:t>
              </a:r>
              <a:endParaRPr lang="ko-KR" altLang="en-US" sz="900" dirty="0"/>
            </a:p>
          </p:txBody>
        </p:sp>
      </p:grpSp>
      <p:cxnSp>
        <p:nvCxnSpPr>
          <p:cNvPr id="23" name="직선 연결선 22"/>
          <p:cNvCxnSpPr/>
          <p:nvPr/>
        </p:nvCxnSpPr>
        <p:spPr>
          <a:xfrm>
            <a:off x="179512" y="4581128"/>
            <a:ext cx="8640960" cy="0"/>
          </a:xfrm>
          <a:prstGeom prst="line">
            <a:avLst/>
          </a:prstGeom>
          <a:ln w="25400">
            <a:solidFill>
              <a:schemeClr val="tx1">
                <a:alpha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92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7576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Change </a:t>
            </a:r>
            <a:r>
              <a:rPr lang="en-US" altLang="ko-KR" dirty="0"/>
              <a:t>channel </a:t>
            </a:r>
            <a:r>
              <a:rPr lang="en-US" altLang="ko-KR" dirty="0" smtClean="0"/>
              <a:t>size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Start channel size: 128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- 10 -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585760"/>
              </p:ext>
            </p:extLst>
          </p:nvPr>
        </p:nvGraphicFramePr>
        <p:xfrm>
          <a:off x="467543" y="1772816"/>
          <a:ext cx="8208913" cy="2657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9"/>
                <a:gridCol w="1368152"/>
                <a:gridCol w="1296144"/>
                <a:gridCol w="1296144"/>
                <a:gridCol w="1296144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lt"/>
                        </a:rPr>
                        <a:t>Architecture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 smtClean="0">
                          <a:latin typeface="+mn-lt"/>
                        </a:rPr>
                        <a:t>DO(0.5)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 smtClean="0">
                          <a:latin typeface="+mn-lt"/>
                        </a:rPr>
                        <a:t>BN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lt"/>
                        </a:rPr>
                        <a:t>DO+BN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latin typeface="+mn-lt"/>
                        </a:rPr>
                        <a:t>Params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altLang="ko-KR" sz="16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(25</a:t>
                      </a:r>
                      <a:r>
                        <a:rPr lang="en-US" altLang="ko-KR" sz="1600" i="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), 1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Pool(3, 3)</a:t>
                      </a:r>
                      <a:endParaRPr lang="en-US" altLang="ko-KR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0.5148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0.4417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0.4673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10,911,248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altLang="ko-KR" sz="16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(25</a:t>
                      </a:r>
                      <a:r>
                        <a:rPr lang="en-US" altLang="ko-KR" sz="1600" i="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), 2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Pool(3, 3)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0.6536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0.6108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0.6928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4,034,448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en-US" altLang="ko-KR" sz="16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(25</a:t>
                      </a:r>
                      <a:r>
                        <a:rPr lang="en-US" altLang="ko-KR" sz="1600" i="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), 3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Pool(3, 3)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0.8133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0.7502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0.7691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3,617,424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en-US" altLang="ko-KR" sz="16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(25</a:t>
                      </a:r>
                      <a:r>
                        <a:rPr lang="en-US" altLang="ko-KR" sz="1600" i="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), 4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Pool(3, 3)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0.9024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0.8611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0.9171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3,634,576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5 </a:t>
                      </a:r>
                      <a:r>
                        <a:rPr lang="en-US" altLang="ko-KR" sz="16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(25</a:t>
                      </a:r>
                      <a:r>
                        <a:rPr lang="en-US" altLang="ko-KR" sz="1600" i="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), 5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Pool(3, 3)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0.9398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6,593,424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6 </a:t>
                      </a:r>
                      <a:r>
                        <a:rPr lang="en-US" altLang="ko-KR" sz="16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(25</a:t>
                      </a:r>
                      <a:r>
                        <a:rPr lang="en-US" altLang="ko-KR" sz="1600" i="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), 6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Pool(3, 3)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0.9391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0.9526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0.9601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12,788,112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467544" y="4766955"/>
            <a:ext cx="8208912" cy="1623665"/>
            <a:chOff x="467544" y="4766955"/>
            <a:chExt cx="8208912" cy="1623665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7544" y="4812753"/>
              <a:ext cx="8208912" cy="1424559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2123728" y="5137447"/>
              <a:ext cx="774571" cy="3693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err="1" smtClean="0"/>
                <a:t>Conv</a:t>
              </a:r>
              <a:r>
                <a:rPr lang="en-US" altLang="ko-KR" sz="900" dirty="0" smtClean="0"/>
                <a:t>(25)</a:t>
              </a:r>
            </a:p>
            <a:p>
              <a:pPr algn="ctr"/>
              <a:r>
                <a:rPr lang="en-US" altLang="ko-KR" sz="900" dirty="0" err="1" smtClean="0"/>
                <a:t>MaxPool</a:t>
              </a:r>
              <a:r>
                <a:rPr lang="en-US" altLang="ko-KR" sz="900" dirty="0" smtClean="0"/>
                <a:t>(3)</a:t>
              </a:r>
              <a:endParaRPr lang="ko-KR" altLang="en-US" sz="9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42010" y="4766955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1@16000</a:t>
              </a:r>
              <a:endParaRPr lang="ko-KR" altLang="en-US" sz="1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31840" y="5013176"/>
              <a:ext cx="808235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128@5326</a:t>
              </a:r>
              <a:endParaRPr lang="ko-KR" altLang="en-US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67821" y="5199003"/>
              <a:ext cx="808235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128@1768</a:t>
              </a:r>
              <a:endParaRPr lang="ko-KR" altLang="en-US" sz="1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04048" y="5167635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256@582</a:t>
              </a:r>
              <a:endParaRPr lang="ko-KR" altLang="en-US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52120" y="5199003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256@186</a:t>
              </a:r>
              <a:endParaRPr lang="ko-KR" altLang="en-US" sz="1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40152" y="4982979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512@54</a:t>
              </a:r>
              <a:endParaRPr lang="ko-KR" altLang="en-US" sz="1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13142" y="5013459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512@10</a:t>
              </a:r>
              <a:endParaRPr lang="ko-KR" altLang="en-US" sz="1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41445" y="5506779"/>
              <a:ext cx="774571" cy="3693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err="1" smtClean="0"/>
                <a:t>Conv</a:t>
              </a:r>
              <a:r>
                <a:rPr lang="en-US" altLang="ko-KR" sz="900" dirty="0" smtClean="0"/>
                <a:t>(25)</a:t>
              </a:r>
            </a:p>
            <a:p>
              <a:pPr algn="ctr"/>
              <a:r>
                <a:rPr lang="en-US" altLang="ko-KR" sz="900" dirty="0" err="1" smtClean="0"/>
                <a:t>MaxPool</a:t>
              </a:r>
              <a:r>
                <a:rPr lang="en-US" altLang="ko-KR" sz="900" dirty="0" smtClean="0"/>
                <a:t>(3)</a:t>
              </a:r>
              <a:endParaRPr lang="ko-KR" altLang="en-US" sz="9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04048" y="5651956"/>
              <a:ext cx="774571" cy="3693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err="1" smtClean="0"/>
                <a:t>Conv</a:t>
              </a:r>
              <a:r>
                <a:rPr lang="en-US" altLang="ko-KR" sz="900" dirty="0" smtClean="0"/>
                <a:t>(25)</a:t>
              </a:r>
            </a:p>
            <a:p>
              <a:pPr algn="ctr"/>
              <a:r>
                <a:rPr lang="en-US" altLang="ko-KR" sz="900" dirty="0" err="1" smtClean="0"/>
                <a:t>MaxPool</a:t>
              </a:r>
              <a:r>
                <a:rPr lang="en-US" altLang="ko-KR" sz="900" dirty="0" smtClean="0"/>
                <a:t>(3)</a:t>
              </a:r>
              <a:endParaRPr lang="ko-KR" altLang="en-US" sz="9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85661" y="5805264"/>
              <a:ext cx="774571" cy="3693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err="1" smtClean="0"/>
                <a:t>Conv</a:t>
              </a:r>
              <a:r>
                <a:rPr lang="en-US" altLang="ko-KR" sz="900" dirty="0" smtClean="0"/>
                <a:t>(25)</a:t>
              </a:r>
            </a:p>
            <a:p>
              <a:pPr algn="ctr"/>
              <a:r>
                <a:rPr lang="en-US" altLang="ko-KR" sz="900" dirty="0" err="1" smtClean="0"/>
                <a:t>MaxPool</a:t>
              </a:r>
              <a:r>
                <a:rPr lang="en-US" altLang="ko-KR" sz="900" dirty="0" smtClean="0"/>
                <a:t>(3)</a:t>
              </a:r>
              <a:endParaRPr lang="ko-KR" altLang="en-US" sz="9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05741" y="5949280"/>
              <a:ext cx="774571" cy="3693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err="1" smtClean="0"/>
                <a:t>Conv</a:t>
              </a:r>
              <a:r>
                <a:rPr lang="en-US" altLang="ko-KR" sz="900" dirty="0" smtClean="0"/>
                <a:t>(25)</a:t>
              </a:r>
            </a:p>
            <a:p>
              <a:pPr algn="ctr"/>
              <a:r>
                <a:rPr lang="en-US" altLang="ko-KR" sz="900" dirty="0" err="1" smtClean="0"/>
                <a:t>MaxPool</a:t>
              </a:r>
              <a:r>
                <a:rPr lang="en-US" altLang="ko-KR" sz="900" dirty="0" smtClean="0"/>
                <a:t>(3)</a:t>
              </a:r>
              <a:endParaRPr lang="ko-KR" altLang="en-US" sz="9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41845" y="6021288"/>
              <a:ext cx="774571" cy="3693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err="1" smtClean="0"/>
                <a:t>Conv</a:t>
              </a:r>
              <a:r>
                <a:rPr lang="en-US" altLang="ko-KR" sz="900" dirty="0" smtClean="0"/>
                <a:t>(25)</a:t>
              </a:r>
            </a:p>
            <a:p>
              <a:pPr algn="ctr"/>
              <a:r>
                <a:rPr lang="en-US" altLang="ko-KR" sz="900" dirty="0" err="1" smtClean="0"/>
                <a:t>MaxPool</a:t>
              </a:r>
              <a:r>
                <a:rPr lang="en-US" altLang="ko-KR" sz="900" dirty="0" smtClean="0"/>
                <a:t>(3)</a:t>
              </a:r>
              <a:endParaRPr lang="ko-KR" altLang="en-US" sz="900" dirty="0"/>
            </a:p>
          </p:txBody>
        </p:sp>
      </p:grpSp>
      <p:cxnSp>
        <p:nvCxnSpPr>
          <p:cNvPr id="23" name="직선 연결선 22"/>
          <p:cNvCxnSpPr/>
          <p:nvPr/>
        </p:nvCxnSpPr>
        <p:spPr>
          <a:xfrm>
            <a:off x="179512" y="4581128"/>
            <a:ext cx="8640960" cy="0"/>
          </a:xfrm>
          <a:prstGeom prst="line">
            <a:avLst/>
          </a:prstGeom>
          <a:ln w="25400">
            <a:solidFill>
              <a:schemeClr val="tx1">
                <a:alpha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17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err="1"/>
              <a:t>Summarising</a:t>
            </a:r>
            <a:r>
              <a:rPr lang="en-US" altLang="ko-KR" dirty="0"/>
              <a:t> this </a:t>
            </a:r>
            <a:r>
              <a:rPr lang="en-US" altLang="ko-KR" dirty="0" smtClean="0"/>
              <a:t>straight</a:t>
            </a:r>
            <a:r>
              <a:rPr lang="en-US" altLang="ko-KR" dirty="0"/>
              <a:t>.</a:t>
            </a:r>
            <a:r>
              <a:rPr lang="en-US" altLang="ko-KR" dirty="0" smtClean="0"/>
              <a:t> This is current SOTA(State Of The Art) in my research.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Accuracy is more increased. (0.9445 -&gt; 0.9601)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The number of </a:t>
            </a:r>
            <a:r>
              <a:rPr lang="en-US" altLang="ko-KR" dirty="0" err="1" smtClean="0"/>
              <a:t>params</a:t>
            </a:r>
            <a:r>
              <a:rPr lang="en-US" altLang="ko-KR" dirty="0" smtClean="0"/>
              <a:t> is ……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06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- 11 -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5807426"/>
                  </p:ext>
                </p:extLst>
              </p:nvPr>
            </p:nvGraphicFramePr>
            <p:xfrm>
              <a:off x="899592" y="1990330"/>
              <a:ext cx="7776863" cy="43909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DO(0.5)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Params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432048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baseline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400" baseline="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(25, 8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5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2 FC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</a:rPr>
                            <a:t>1,855,056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>
                              <a:latin typeface="+mj-lt"/>
                            </a:rPr>
                            <a:t>Accuracy </a:t>
                          </a:r>
                          <a:r>
                            <a:rPr lang="en-US" altLang="ko-KR" sz="18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 Number</a:t>
                          </a:r>
                          <a:r>
                            <a:rPr lang="en-US" altLang="ko-KR" sz="18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parameters</a:t>
                          </a:r>
                          <a:endParaRPr lang="ko-KR" altLang="en-US" sz="18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 CONV(25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6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0.8804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123,856</a:t>
                          </a: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Accuracy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7 </a:t>
                          </a:r>
                          <a:r>
                            <a:rPr lang="en-US" altLang="ko-KR" sz="16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600" i="1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6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7 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Pool(3, 3)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0.9196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0.9167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0.9445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j-ea"/>
                            </a:rPr>
                            <a:t>925,856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And, here is new challenger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6 </a:t>
                          </a:r>
                          <a:r>
                            <a:rPr lang="en-US" altLang="ko-KR" sz="16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</a:t>
                          </a:r>
                          <a:r>
                            <a:rPr lang="en-US" altLang="ko-KR" sz="16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6 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Pool(3, 3)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0.9391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0.9526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0.9601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12,788,112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5807426"/>
                  </p:ext>
                </p:extLst>
              </p:nvPr>
            </p:nvGraphicFramePr>
            <p:xfrm>
              <a:off x="899592" y="1990330"/>
              <a:ext cx="7776863" cy="43909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</a:t>
                          </a:r>
                          <a:r>
                            <a:rPr lang="en-US" altLang="ko-KR" sz="1400" baseline="0" dirty="0" smtClean="0"/>
                            <a:t>DO(0.5)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Params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432048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baseline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400" baseline="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8" t="-229688" r="-177996" b="-8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</a:rPr>
                            <a:t>1,855,056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>
                              <a:latin typeface="+mj-lt"/>
                            </a:rPr>
                            <a:t>Accuracy </a:t>
                          </a:r>
                          <a:r>
                            <a:rPr lang="en-US" altLang="ko-KR" sz="18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 Number</a:t>
                          </a:r>
                          <a:r>
                            <a:rPr lang="en-US" altLang="ko-KR" sz="18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parameters</a:t>
                          </a:r>
                          <a:endParaRPr lang="ko-KR" altLang="en-US" sz="18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8" t="-431250" r="-177996" b="-6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0.8804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123,856</a:t>
                          </a: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Accuracy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8" t="-621538" r="-177996" b="-3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0.9196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0.9167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0.9445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j-ea"/>
                            </a:rPr>
                            <a:t>925,856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And, here is new challenger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6 </a:t>
                          </a:r>
                          <a:r>
                            <a:rPr lang="en-US" altLang="ko-KR" sz="16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</a:t>
                          </a:r>
                          <a:r>
                            <a:rPr lang="en-US" altLang="ko-KR" sz="16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6 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Pool(3, 3)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0.9391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0.9526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0.9601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12,788,112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-36512" y="2863969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base model</a:t>
            </a:r>
            <a:endParaRPr lang="ko-KR" alt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-20062" y="3717032"/>
            <a:ext cx="955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Only </a:t>
            </a:r>
            <a:r>
              <a:rPr lang="en-US" altLang="ko-KR" sz="1200" b="1" dirty="0" err="1" smtClean="0"/>
              <a:t>Conv</a:t>
            </a:r>
            <a:endParaRPr lang="en-US" altLang="ko-KR" sz="12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-20062" y="4448145"/>
            <a:ext cx="955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Only </a:t>
            </a:r>
            <a:r>
              <a:rPr lang="en-US" altLang="ko-KR" sz="1200" b="1" dirty="0" err="1" smtClean="0"/>
              <a:t>Conv</a:t>
            </a:r>
            <a:endParaRPr lang="en-US" altLang="ko-KR" sz="12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-74563" y="5517232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Only </a:t>
            </a:r>
            <a:r>
              <a:rPr lang="en-US" altLang="ko-KR" sz="1200" b="1" dirty="0" err="1" smtClean="0"/>
              <a:t>Conv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channel 128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032480" y="4439137"/>
            <a:ext cx="936104" cy="3490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032480" y="5600272"/>
            <a:ext cx="936104" cy="3490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구부러진 연결선 26"/>
          <p:cNvCxnSpPr>
            <a:stCxn id="16" idx="3"/>
            <a:endCxn id="15" idx="3"/>
          </p:cNvCxnSpPr>
          <p:nvPr/>
        </p:nvCxnSpPr>
        <p:spPr>
          <a:xfrm flipV="1">
            <a:off x="6968584" y="4613641"/>
            <a:ext cx="12700" cy="1161135"/>
          </a:xfrm>
          <a:prstGeom prst="curvedConnector3">
            <a:avLst>
              <a:gd name="adj1" fmla="val 180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93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29898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Finally, I made custom model to integrate previous result.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dirty="0" smtClean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First, In the case of a </a:t>
            </a:r>
            <a:r>
              <a:rPr lang="en-US" altLang="ko-KR" dirty="0" smtClean="0"/>
              <a:t>“DO</a:t>
            </a:r>
            <a:r>
              <a:rPr lang="en-US" altLang="ko-KR" dirty="0"/>
              <a:t>, BN, </a:t>
            </a:r>
            <a:r>
              <a:rPr lang="en-US" altLang="ko-KR" dirty="0" smtClean="0"/>
              <a:t>DO+BN”, I </a:t>
            </a:r>
            <a:r>
              <a:rPr lang="en-US" altLang="ko-KR" dirty="0"/>
              <a:t>tried everything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-&gt; because </a:t>
            </a:r>
            <a:r>
              <a:rPr lang="en-US" altLang="ko-KR" dirty="0"/>
              <a:t>the results were different each time</a:t>
            </a:r>
            <a:r>
              <a:rPr lang="en-US" altLang="ko-KR" dirty="0" smtClean="0"/>
              <a:t>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Second</a:t>
            </a:r>
            <a:r>
              <a:rPr lang="en-US" altLang="ko-KR" dirty="0"/>
              <a:t>, In the case of a channel, I tried </a:t>
            </a:r>
            <a:r>
              <a:rPr lang="en-US" altLang="ko-KR" dirty="0" smtClean="0"/>
              <a:t>everything</a:t>
            </a:r>
            <a:br>
              <a:rPr lang="en-US" altLang="ko-KR" dirty="0" smtClean="0"/>
            </a:br>
            <a:r>
              <a:rPr lang="en-US" altLang="ko-KR" dirty="0" smtClean="0"/>
              <a:t>-&gt; </a:t>
            </a:r>
            <a:r>
              <a:rPr lang="en-US" altLang="ko-KR" dirty="0"/>
              <a:t>because the number of channels and the accuracy are inversely proportional</a:t>
            </a:r>
            <a:r>
              <a:rPr lang="en-US" altLang="ko-KR" dirty="0" smtClean="0"/>
              <a:t>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Third, In the case of Kernel size, I </a:t>
            </a:r>
            <a:r>
              <a:rPr lang="en-US" altLang="ko-KR" dirty="0" smtClean="0"/>
              <a:t>tried</a:t>
            </a:r>
            <a:r>
              <a:rPr lang="en-US" altLang="ko-KR" dirty="0"/>
              <a:t> reducing </a:t>
            </a:r>
            <a:r>
              <a:rPr lang="en-US" altLang="ko-KR" dirty="0" smtClean="0"/>
              <a:t>the </a:t>
            </a:r>
            <a:r>
              <a:rPr lang="en-US" altLang="ko-KR" dirty="0"/>
              <a:t>size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-&gt; because </a:t>
            </a:r>
            <a:r>
              <a:rPr lang="en-US" altLang="ko-KR" dirty="0"/>
              <a:t>reducing the kernel size could make the model deeper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-&gt; pooling size is also reduced. 4 -&gt; 3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dirty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So, the architecture below is an example of one of them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- 12 -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467544" y="4653136"/>
            <a:ext cx="8208912" cy="1571982"/>
            <a:chOff x="467544" y="4859868"/>
            <a:chExt cx="8208912" cy="157198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7544" y="5085184"/>
              <a:ext cx="8208912" cy="112641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551815" y="5249579"/>
              <a:ext cx="550151" cy="21544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5576" y="4910971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1@16000</a:t>
              </a:r>
              <a:endParaRPr lang="ko-KR" altLang="en-US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38354" y="5199003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32@1777</a:t>
              </a:r>
              <a:endParaRPr lang="ko-KR" altLang="en-US" sz="1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84950" y="5271011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32@592</a:t>
              </a:r>
              <a:endParaRPr lang="ko-KR" altLang="en-US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8104" y="5271011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64@197</a:t>
              </a:r>
              <a:endParaRPr lang="ko-KR" altLang="en-US" sz="1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35602" y="5301491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64@65</a:t>
              </a:r>
              <a:endParaRPr lang="ko-KR" altLang="en-US" sz="1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11821" y="5314641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64@21</a:t>
              </a:r>
              <a:endParaRPr lang="ko-KR" altLang="en-US" sz="1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03860" y="5387007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14190" y="5571673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37601" y="5691728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17495" y="5795972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7271" y="5867980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91501" y="5939988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268356" y="5939988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821989" y="6093296"/>
              <a:ext cx="7104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(5)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82116" y="4859868"/>
              <a:ext cx="808235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32@16000</a:t>
              </a:r>
              <a:endParaRPr lang="ko-KR" altLang="en-US" sz="1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74258" y="5054987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32@5333</a:t>
              </a:r>
              <a:endParaRPr lang="ko-KR" altLang="en-US" sz="1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90557" y="5334961"/>
              <a:ext cx="526106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64@7</a:t>
              </a:r>
              <a:endParaRPr lang="ko-KR" altLang="en-US" sz="1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31746" y="5177512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128@2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331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9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I </a:t>
            </a:r>
            <a:r>
              <a:rPr lang="en-US" altLang="ko-KR" dirty="0"/>
              <a:t>didn’t try early because the results were probably not good</a:t>
            </a:r>
            <a:r>
              <a:rPr lang="en-US" altLang="ko-KR" dirty="0" smtClean="0"/>
              <a:t>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Start </a:t>
            </a:r>
            <a:r>
              <a:rPr lang="en-US" altLang="ko-KR" dirty="0"/>
              <a:t>channel size: </a:t>
            </a:r>
            <a:r>
              <a:rPr lang="en-US" altLang="ko-KR" dirty="0" smtClean="0"/>
              <a:t>32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The performance was close to 0.95 with less than 100,000 parameters.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- 13 -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455464"/>
              </p:ext>
            </p:extLst>
          </p:nvPr>
        </p:nvGraphicFramePr>
        <p:xfrm>
          <a:off x="467543" y="2132856"/>
          <a:ext cx="8208913" cy="3769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9"/>
                <a:gridCol w="1368152"/>
                <a:gridCol w="1296144"/>
                <a:gridCol w="1296144"/>
                <a:gridCol w="1296144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lt"/>
                        </a:rPr>
                        <a:t>Architecture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smtClean="0">
                          <a:latin typeface="+mn-lt"/>
                        </a:rPr>
                        <a:t>DO(0.5)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smtClean="0">
                          <a:latin typeface="+mn-lt"/>
                        </a:rPr>
                        <a:t>BN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latin typeface="+mn-lt"/>
                        </a:rPr>
                        <a:t>DO+BN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latin typeface="+mn-lt"/>
                        </a:rPr>
                        <a:t>Params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</a:rPr>
                        <a:t>1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CONV(5,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32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)</a:t>
                      </a:r>
                      <a:endParaRPr lang="en-US" altLang="ko-KR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CONV(5</a:t>
                      </a:r>
                      <a:r>
                        <a:rPr lang="en-US" altLang="ko-KR" sz="1600" spc="-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32</a:t>
                      </a:r>
                      <a:r>
                        <a:rPr lang="en-US" altLang="ko-KR" sz="16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CONV(5</a:t>
                      </a:r>
                      <a:r>
                        <a:rPr lang="en-US" altLang="ko-KR" sz="1600" spc="-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32</a:t>
                      </a:r>
                      <a:r>
                        <a:rPr lang="en-US" altLang="ko-KR" sz="16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0.5169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0.5119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0.5676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920,336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32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0.6656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0.6253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0.7376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318,768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0.7605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0.7065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0.8039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227,696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0.8893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0.8278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0.8826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113,072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 CONV(5</a:t>
                      </a:r>
                      <a:r>
                        <a:rPr lang="en-US" altLang="ko-KR" sz="1600" spc="-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64</a:t>
                      </a:r>
                      <a:r>
                        <a:rPr lang="en-US" altLang="ko-KR" sz="16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0.9373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0.9011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0.9293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88,560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 CONV(5</a:t>
                      </a:r>
                      <a:r>
                        <a:rPr lang="en-US" altLang="ko-KR" sz="1600" spc="-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64</a:t>
                      </a:r>
                      <a:r>
                        <a:rPr lang="en-US" altLang="ko-KR" sz="16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0.9477</a:t>
                      </a:r>
                      <a:endParaRPr lang="en-US" altLang="ko-KR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0.9285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0.9391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94,768</a:t>
                      </a:r>
                      <a:endParaRPr lang="en-US" altLang="ko-KR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0.9379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0.9268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0.9424</a:t>
                      </a:r>
                      <a:endParaRPr lang="en-US" altLang="ko-KR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132,784</a:t>
                      </a:r>
                      <a:endParaRPr lang="en-US" altLang="ko-KR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03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9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I </a:t>
            </a:r>
            <a:r>
              <a:rPr lang="en-US" altLang="ko-KR" dirty="0"/>
              <a:t>didn’t try early because the results were probably not good.</a:t>
            </a:r>
            <a:endParaRPr lang="en-US" altLang="ko-KR" dirty="0" smtClean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Start channel size: </a:t>
            </a:r>
            <a:r>
              <a:rPr lang="en-US" altLang="ko-KR" dirty="0" smtClean="0"/>
              <a:t>64</a:t>
            </a:r>
            <a:endParaRPr lang="en-US" altLang="ko-KR" dirty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1600" dirty="0"/>
              <a:t>I think this is the most appropriate between the number of parameters and accuracy.</a:t>
            </a:r>
            <a:endParaRPr lang="en-US" altLang="ko-KR" sz="1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- 14 -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597335"/>
              </p:ext>
            </p:extLst>
          </p:nvPr>
        </p:nvGraphicFramePr>
        <p:xfrm>
          <a:off x="467543" y="2132856"/>
          <a:ext cx="8208913" cy="3769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9"/>
                <a:gridCol w="1368152"/>
                <a:gridCol w="1296144"/>
                <a:gridCol w="1296144"/>
                <a:gridCol w="1296144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lt"/>
                        </a:rPr>
                        <a:t>Architecture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smtClean="0">
                          <a:latin typeface="+mn-lt"/>
                        </a:rPr>
                        <a:t>DO(0.5)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smtClean="0">
                          <a:latin typeface="+mn-lt"/>
                        </a:rPr>
                        <a:t>BN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latin typeface="+mn-lt"/>
                        </a:rPr>
                        <a:t>DO+BN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latin typeface="+mn-lt"/>
                        </a:rPr>
                        <a:t>Params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</a:rPr>
                        <a:t>1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CONV(5,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64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)</a:t>
                      </a:r>
                      <a:endParaRPr lang="en-US" altLang="ko-KR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0.5844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0.4893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0.5726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1,861,520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0.7128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0.6291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0.7333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668,752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0.7732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0.7022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0.8073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507,344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0.8901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0.8233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0.8818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319,312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0.9400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0.9061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0.9302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311,504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0.9560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0.9508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0.9458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365,136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256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0.9537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0.9464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0.9470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523,600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199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9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I </a:t>
            </a:r>
            <a:r>
              <a:rPr lang="en-US" altLang="ko-KR" dirty="0"/>
              <a:t>didn’t try early because the results were probably not good.</a:t>
            </a:r>
            <a:endParaRPr lang="en-US" altLang="ko-KR" dirty="0" smtClean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Start channel size: </a:t>
            </a:r>
            <a:r>
              <a:rPr lang="en-US" altLang="ko-KR" dirty="0" smtClean="0"/>
              <a:t>128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A</a:t>
            </a:r>
            <a:r>
              <a:rPr lang="en-US" altLang="ko-KR" dirty="0" smtClean="0"/>
              <a:t>ccuracy </a:t>
            </a:r>
            <a:r>
              <a:rPr lang="en-US" altLang="ko-KR" dirty="0"/>
              <a:t>is </a:t>
            </a:r>
            <a:r>
              <a:rPr lang="en-US" altLang="ko-KR" dirty="0" smtClean="0"/>
              <a:t>high, but </a:t>
            </a:r>
            <a:r>
              <a:rPr lang="en-US" altLang="ko-KR" dirty="0"/>
              <a:t>the number of parameter is too large.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- 15 -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539860"/>
              </p:ext>
            </p:extLst>
          </p:nvPr>
        </p:nvGraphicFramePr>
        <p:xfrm>
          <a:off x="467543" y="2132856"/>
          <a:ext cx="8208913" cy="3769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9"/>
                <a:gridCol w="1368152"/>
                <a:gridCol w="1296144"/>
                <a:gridCol w="1296144"/>
                <a:gridCol w="1296144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lt"/>
                        </a:rPr>
                        <a:t>Architecture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smtClean="0">
                          <a:latin typeface="+mn-lt"/>
                        </a:rPr>
                        <a:t>DO(0.5)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smtClean="0">
                          <a:latin typeface="+mn-lt"/>
                        </a:rPr>
                        <a:t>BN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latin typeface="+mn-lt"/>
                        </a:rPr>
                        <a:t>DO+BN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latin typeface="+mn-lt"/>
                        </a:rPr>
                        <a:t>Params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</a:rPr>
                        <a:t>1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CONV(5,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128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)</a:t>
                      </a:r>
                      <a:endParaRPr lang="en-US" altLang="ko-KR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0.5718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0.4521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0.5720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3,804,944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0.6766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0.6183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0.7371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1,460,368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256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0.7701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0.7067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0.7985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1,219,472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256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0.8802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0.8588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0.8762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1,007,248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256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0.9387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0.9236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0.9443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1,155,472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256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0.9543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0.9562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0.9562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1,426,576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512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0.9396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0.9632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0.9674</a:t>
                      </a:r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2,071,184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579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err="1"/>
              <a:t>Summarising</a:t>
            </a:r>
            <a:r>
              <a:rPr lang="en-US" altLang="ko-KR" dirty="0"/>
              <a:t> this </a:t>
            </a:r>
            <a:r>
              <a:rPr lang="en-US" altLang="ko-KR" dirty="0" smtClean="0"/>
              <a:t>straight</a:t>
            </a:r>
            <a:r>
              <a:rPr lang="en-US" altLang="ko-KR" dirty="0"/>
              <a:t>.</a:t>
            </a:r>
            <a:r>
              <a:rPr lang="en-US" altLang="ko-KR" dirty="0" smtClean="0"/>
              <a:t> This is current SOTA(State Of The Art) in my research.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Accuracy is more increased. (0.9601 -&gt; 0.9674)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The number of </a:t>
            </a:r>
            <a:r>
              <a:rPr lang="en-US" altLang="ko-KR" dirty="0" err="1" smtClean="0"/>
              <a:t>params</a:t>
            </a:r>
            <a:r>
              <a:rPr lang="en-US" altLang="ko-KR" dirty="0" smtClean="0"/>
              <a:t> is decreased. (123,856 -&gt; 94,768 And 0.9238 -&gt; 0.9477)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- 16 -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4595936"/>
                  </p:ext>
                </p:extLst>
              </p:nvPr>
            </p:nvGraphicFramePr>
            <p:xfrm>
              <a:off x="899592" y="1990330"/>
              <a:ext cx="7776863" cy="43909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DO(0.5)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Params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432048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baseline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400" baseline="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(25, 8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5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2 FC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</a:rPr>
                            <a:t>1,855,056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>
                              <a:latin typeface="+mj-lt"/>
                            </a:rPr>
                            <a:t>Accuracy </a:t>
                          </a:r>
                          <a:r>
                            <a:rPr lang="en-US" altLang="ko-KR" sz="18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 Number</a:t>
                          </a:r>
                          <a:r>
                            <a:rPr lang="en-US" altLang="ko-KR" sz="18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parameters</a:t>
                          </a:r>
                          <a:endParaRPr lang="ko-KR" altLang="en-US" sz="18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 CONV(25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6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0.8804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123,856</a:t>
                          </a: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Accuracy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6 </a:t>
                          </a:r>
                          <a:r>
                            <a:rPr lang="en-US" altLang="ko-KR" sz="16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</a:t>
                          </a:r>
                          <a:r>
                            <a:rPr lang="en-US" altLang="ko-KR" sz="16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6 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Pool(3, 3)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0.9391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0.9526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0.9601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12,788,112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And, here is new challenger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64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0.9477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0.9285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0.9391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94,768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0.9560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0.9508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0.9458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365,136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512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0.9396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0.9632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0.9674</a:t>
                          </a:r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2,071,184</a:t>
                          </a: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4595936"/>
                  </p:ext>
                </p:extLst>
              </p:nvPr>
            </p:nvGraphicFramePr>
            <p:xfrm>
              <a:off x="899592" y="1990330"/>
              <a:ext cx="7776863" cy="43909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</a:t>
                          </a:r>
                          <a:r>
                            <a:rPr lang="en-US" altLang="ko-KR" sz="1400" baseline="0" dirty="0" smtClean="0"/>
                            <a:t>DO(0.5)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Params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432048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baseline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400" baseline="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8" t="-229688" r="-177996" b="-8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</a:rPr>
                            <a:t>1,855,056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>
                              <a:latin typeface="+mj-lt"/>
                            </a:rPr>
                            <a:t>Accuracy </a:t>
                          </a:r>
                          <a:r>
                            <a:rPr lang="en-US" altLang="ko-KR" sz="18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 Number</a:t>
                          </a:r>
                          <a:r>
                            <a:rPr lang="en-US" altLang="ko-KR" sz="18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parameters</a:t>
                          </a:r>
                          <a:endParaRPr lang="ko-KR" altLang="en-US" sz="18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8" t="-431250" r="-177996" b="-6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0.8804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123,856</a:t>
                          </a: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Accuracy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6 </a:t>
                          </a:r>
                          <a:r>
                            <a:rPr lang="en-US" altLang="ko-KR" sz="16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</a:t>
                          </a:r>
                          <a:r>
                            <a:rPr lang="en-US" altLang="ko-KR" sz="16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6 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Pool(3, 3)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0.9391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0.9526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0.9601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12,788,112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And, here is new challenger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64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0.9477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0.9285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0.9391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94,768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0.9560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0.9508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0.9458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365,136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512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0.9396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0.9632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0.9674</a:t>
                          </a:r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2,071,184</a:t>
                          </a: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-36512" y="2863969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base model</a:t>
            </a:r>
            <a:endParaRPr lang="ko-KR" altLang="en-US" sz="1200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6032480" y="3634864"/>
            <a:ext cx="936104" cy="3490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-74563" y="4407495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Only </a:t>
            </a:r>
            <a:r>
              <a:rPr lang="en-US" altLang="ko-KR" sz="1200" b="1" dirty="0" err="1" smtClean="0"/>
              <a:t>Conv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channel 128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032480" y="4439137"/>
            <a:ext cx="936104" cy="3490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084168" y="6021287"/>
            <a:ext cx="936104" cy="3490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308304" y="3646885"/>
            <a:ext cx="1152128" cy="3490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구부러진 연결선 26"/>
          <p:cNvCxnSpPr>
            <a:stCxn id="16" idx="3"/>
            <a:endCxn id="15" idx="3"/>
          </p:cNvCxnSpPr>
          <p:nvPr/>
        </p:nvCxnSpPr>
        <p:spPr>
          <a:xfrm flipH="1" flipV="1">
            <a:off x="6968584" y="4613641"/>
            <a:ext cx="51688" cy="1582150"/>
          </a:xfrm>
          <a:prstGeom prst="curvedConnector3">
            <a:avLst>
              <a:gd name="adj1" fmla="val -442269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3779912" y="5230212"/>
            <a:ext cx="936104" cy="3490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구부러진 연결선 24"/>
          <p:cNvCxnSpPr>
            <a:stCxn id="24" idx="3"/>
            <a:endCxn id="3" idx="3"/>
          </p:cNvCxnSpPr>
          <p:nvPr/>
        </p:nvCxnSpPr>
        <p:spPr>
          <a:xfrm flipV="1">
            <a:off x="4716016" y="3809368"/>
            <a:ext cx="2252568" cy="1595348"/>
          </a:xfrm>
          <a:prstGeom prst="curvedConnector3">
            <a:avLst>
              <a:gd name="adj1" fmla="val 110148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7308304" y="5221432"/>
            <a:ext cx="1152128" cy="3490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구부러진 연결선 27"/>
          <p:cNvCxnSpPr>
            <a:stCxn id="26" idx="3"/>
            <a:endCxn id="23" idx="3"/>
          </p:cNvCxnSpPr>
          <p:nvPr/>
        </p:nvCxnSpPr>
        <p:spPr>
          <a:xfrm flipV="1">
            <a:off x="8460432" y="3821389"/>
            <a:ext cx="12700" cy="1574547"/>
          </a:xfrm>
          <a:prstGeom prst="curvedConnector3">
            <a:avLst>
              <a:gd name="adj1" fmla="val 180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-32083" y="5138357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Custom</a:t>
            </a:r>
          </a:p>
          <a:p>
            <a:pPr algn="ctr"/>
            <a:r>
              <a:rPr lang="en-US" altLang="ko-KR" sz="1200" b="1" dirty="0" smtClean="0"/>
              <a:t>channel 32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-32083" y="5559622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Custom</a:t>
            </a:r>
          </a:p>
          <a:p>
            <a:pPr algn="ctr"/>
            <a:r>
              <a:rPr lang="en-US" altLang="ko-KR" sz="1200" b="1" dirty="0" smtClean="0"/>
              <a:t>channel 64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-74563" y="5939110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Custom</a:t>
            </a:r>
          </a:p>
          <a:p>
            <a:pPr algn="ctr"/>
            <a:r>
              <a:rPr lang="en-US" altLang="ko-KR" sz="1200" b="1" dirty="0" smtClean="0"/>
              <a:t>channel 128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-20062" y="3717032"/>
            <a:ext cx="955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Only </a:t>
            </a:r>
            <a:r>
              <a:rPr lang="en-US" altLang="ko-KR" sz="1200" b="1" dirty="0" err="1" smtClean="0"/>
              <a:t>Conv</a:t>
            </a:r>
            <a:endParaRPr lang="en-US" altLang="ko-KR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375646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err="1"/>
              <a:t>Summarising</a:t>
            </a:r>
            <a:r>
              <a:rPr lang="en-US" altLang="ko-KR" dirty="0"/>
              <a:t> this </a:t>
            </a:r>
            <a:r>
              <a:rPr lang="en-US" altLang="ko-KR" dirty="0" smtClean="0"/>
              <a:t>straight</a:t>
            </a:r>
            <a:r>
              <a:rPr lang="en-US" altLang="ko-KR" dirty="0"/>
              <a:t>.</a:t>
            </a:r>
            <a:r>
              <a:rPr lang="en-US" altLang="ko-KR" dirty="0" smtClean="0"/>
              <a:t> This is current SOTA(State Of The Art) in my research.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- 17 -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4773909"/>
                  </p:ext>
                </p:extLst>
              </p:nvPr>
            </p:nvGraphicFramePr>
            <p:xfrm>
              <a:off x="899592" y="1990330"/>
              <a:ext cx="7776863" cy="32153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DO(0.5)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Params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432048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baseline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400" baseline="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(25, 8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5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2 FC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</a:rPr>
                            <a:t>1,855,056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>
                              <a:latin typeface="+mj-lt"/>
                            </a:rPr>
                            <a:t>Accuracy </a:t>
                          </a:r>
                          <a:r>
                            <a:rPr lang="en-US" altLang="ko-KR" sz="18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 Number</a:t>
                          </a:r>
                          <a:r>
                            <a:rPr lang="en-US" altLang="ko-KR" sz="18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parameters</a:t>
                          </a:r>
                          <a:endParaRPr lang="ko-KR" altLang="en-US" sz="18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64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0.9477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0.9285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0.9391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94,768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0.9560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0.9508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0.9458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365,136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Accuracy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512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0.9396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0.9632</a:t>
                          </a:r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0.9674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2,071,184</a:t>
                          </a: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4773909"/>
                  </p:ext>
                </p:extLst>
              </p:nvPr>
            </p:nvGraphicFramePr>
            <p:xfrm>
              <a:off x="899592" y="1990330"/>
              <a:ext cx="7776863" cy="32153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</a:t>
                          </a:r>
                          <a:r>
                            <a:rPr lang="en-US" altLang="ko-KR" sz="1400" baseline="0" dirty="0" smtClean="0"/>
                            <a:t>DO(0.5)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Params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432048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baseline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400" baseline="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8" t="-229688" r="-177996" b="-5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</a:rPr>
                            <a:t>1,855,056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>
                              <a:latin typeface="+mj-lt"/>
                            </a:rPr>
                            <a:t>Accuracy </a:t>
                          </a:r>
                          <a:r>
                            <a:rPr lang="en-US" altLang="ko-KR" sz="18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 Number</a:t>
                          </a:r>
                          <a:r>
                            <a:rPr lang="en-US" altLang="ko-KR" sz="18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parameters</a:t>
                          </a:r>
                          <a:endParaRPr lang="ko-KR" altLang="en-US" sz="18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64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0.9477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0.9285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0.9391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94,768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0.9560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0.9508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0.9458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365,136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Accuracy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512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0.9396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0.9632</a:t>
                          </a:r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0.9674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2,071,184</a:t>
                          </a: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-36512" y="2863969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base model</a:t>
            </a:r>
            <a:endParaRPr lang="ko-KR" alt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-32083" y="3573016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Custom</a:t>
            </a:r>
          </a:p>
          <a:p>
            <a:pPr algn="ctr"/>
            <a:r>
              <a:rPr lang="en-US" altLang="ko-KR" sz="1200" b="1" dirty="0" smtClean="0"/>
              <a:t>channel 32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-32083" y="3933056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Custom</a:t>
            </a:r>
          </a:p>
          <a:p>
            <a:pPr algn="ctr"/>
            <a:r>
              <a:rPr lang="en-US" altLang="ko-KR" sz="1200" b="1" dirty="0" smtClean="0"/>
              <a:t>channel 64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-74563" y="4767535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Custom</a:t>
            </a:r>
          </a:p>
          <a:p>
            <a:pPr algn="ctr"/>
            <a:r>
              <a:rPr lang="en-US" altLang="ko-KR" sz="1200" b="1" dirty="0" smtClean="0"/>
              <a:t>channel 128</a:t>
            </a:r>
          </a:p>
        </p:txBody>
      </p:sp>
    </p:spTree>
    <p:extLst>
      <p:ext uri="{BB962C8B-B14F-4D97-AF65-F5344CB8AC3E}">
        <p14:creationId xmlns:p14="http://schemas.microsoft.com/office/powerpoint/2010/main" val="405238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err="1"/>
              <a:t>Summarising</a:t>
            </a:r>
            <a:r>
              <a:rPr lang="en-US" altLang="ko-KR" dirty="0"/>
              <a:t> this </a:t>
            </a:r>
            <a:r>
              <a:rPr lang="en-US" altLang="ko-KR" dirty="0" smtClean="0"/>
              <a:t>straight</a:t>
            </a:r>
            <a:r>
              <a:rPr lang="en-US" altLang="ko-KR" dirty="0"/>
              <a:t>.</a:t>
            </a:r>
            <a:r>
              <a:rPr lang="en-US" altLang="ko-KR" dirty="0" smtClean="0"/>
              <a:t> This is current SOTA(State Of The Art) in my research.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- 18 -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7425545"/>
                  </p:ext>
                </p:extLst>
              </p:nvPr>
            </p:nvGraphicFramePr>
            <p:xfrm>
              <a:off x="899592" y="1990330"/>
              <a:ext cx="7776863" cy="32153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DO(0.5)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Params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432048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baseline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400" baseline="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(25, 8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5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2 FC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1,855,056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>
                              <a:latin typeface="+mj-lt"/>
                            </a:rPr>
                            <a:t>Accuracy </a:t>
                          </a:r>
                          <a:r>
                            <a:rPr lang="en-US" altLang="ko-KR" sz="18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 Number</a:t>
                          </a:r>
                          <a:r>
                            <a:rPr lang="en-US" altLang="ko-KR" sz="18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parameters</a:t>
                          </a:r>
                          <a:endParaRPr lang="ko-KR" altLang="en-US" sz="18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64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0.9477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0.9285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0.9391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94,768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0.9560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0.9508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0.9458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365,136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Accuracy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512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0.9396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0.9632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0.9628</a:t>
                          </a:r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2,071,184</a:t>
                          </a: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7425545"/>
                  </p:ext>
                </p:extLst>
              </p:nvPr>
            </p:nvGraphicFramePr>
            <p:xfrm>
              <a:off x="899592" y="1990330"/>
              <a:ext cx="7776863" cy="32153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</a:t>
                          </a:r>
                          <a:r>
                            <a:rPr lang="en-US" altLang="ko-KR" sz="1400" baseline="0" dirty="0" smtClean="0"/>
                            <a:t>DO(0.5)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Params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432048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baseline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400" baseline="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8" t="-229688" r="-177996" b="-5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1,855,056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>
                              <a:latin typeface="+mj-lt"/>
                            </a:rPr>
                            <a:t>Accuracy </a:t>
                          </a:r>
                          <a:r>
                            <a:rPr lang="en-US" altLang="ko-KR" sz="18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 Number</a:t>
                          </a:r>
                          <a:r>
                            <a:rPr lang="en-US" altLang="ko-KR" sz="18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parameters</a:t>
                          </a:r>
                          <a:endParaRPr lang="ko-KR" altLang="en-US" sz="18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64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0.9477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0.9285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0.9391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94,768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0.9560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0.9508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0.9458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365,136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Accuracy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512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0.9396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0.9632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0.9628</a:t>
                          </a:r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2,071,184</a:t>
                          </a: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-36512" y="2863969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base model</a:t>
            </a:r>
            <a:endParaRPr lang="ko-KR" alt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-32083" y="3573016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Custom</a:t>
            </a:r>
          </a:p>
          <a:p>
            <a:pPr algn="ctr"/>
            <a:r>
              <a:rPr lang="en-US" altLang="ko-KR" sz="1200" b="1" dirty="0" smtClean="0"/>
              <a:t>channel 32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-32083" y="3933056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Custom</a:t>
            </a:r>
          </a:p>
          <a:p>
            <a:pPr algn="ctr"/>
            <a:r>
              <a:rPr lang="en-US" altLang="ko-KR" sz="1200" b="1" dirty="0" smtClean="0"/>
              <a:t>channel 64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-74563" y="4767535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Custom</a:t>
            </a:r>
          </a:p>
          <a:p>
            <a:pPr algn="ctr"/>
            <a:r>
              <a:rPr lang="en-US" altLang="ko-KR" sz="1200" b="1" dirty="0" smtClean="0"/>
              <a:t>channel 128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-36512" y="1015200"/>
            <a:ext cx="9073008" cy="5366128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7514" y="2636912"/>
            <a:ext cx="90464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/>
              <a:t>The previous goal was here…</a:t>
            </a:r>
          </a:p>
          <a:p>
            <a:pPr algn="ctr"/>
            <a:endParaRPr lang="en-US" altLang="ko-KR" sz="4000" dirty="0" smtClean="0"/>
          </a:p>
          <a:p>
            <a:pPr algn="ctr"/>
            <a:r>
              <a:rPr lang="en-US" altLang="ko-KR" sz="4000" dirty="0" smtClean="0"/>
              <a:t>Frankly, a lot of experiment are more…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2488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3975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Fine tuning task in 1D-CNN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75656" y="2492896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1. Dropout</a:t>
            </a:r>
            <a:endParaRPr lang="ko-KR" altLang="en-US" sz="20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707904" y="2492896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 Batch Normalization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940152" y="2492896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3. D·O + B</a:t>
            </a:r>
            <a:r>
              <a:rPr lang="en-US" altLang="ko-KR" sz="2000" dirty="0"/>
              <a:t>·</a:t>
            </a:r>
            <a:r>
              <a:rPr lang="en-US" altLang="ko-KR" sz="2000" dirty="0" smtClean="0"/>
              <a:t>N</a:t>
            </a:r>
            <a:endParaRPr lang="ko-KR" altLang="en-US" sz="20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707904" y="3526160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 Reduce FC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55776" y="4581128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5. Kernel 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860032" y="4581128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r>
              <a:rPr lang="en-US" altLang="ko-KR" dirty="0" smtClean="0"/>
              <a:t>. Channel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07904" y="5661248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r>
              <a:rPr lang="en-US" altLang="ko-KR" dirty="0" smtClean="0"/>
              <a:t>. Summary</a:t>
            </a:r>
            <a:endParaRPr lang="ko-KR" altLang="en-US" dirty="0"/>
          </a:p>
        </p:txBody>
      </p:sp>
      <p:cxnSp>
        <p:nvCxnSpPr>
          <p:cNvPr id="7" name="꺾인 연결선 6"/>
          <p:cNvCxnSpPr>
            <a:stCxn id="4" idx="2"/>
            <a:endCxn id="15" idx="0"/>
          </p:cNvCxnSpPr>
          <p:nvPr/>
        </p:nvCxnSpPr>
        <p:spPr>
          <a:xfrm rot="16200000" flipH="1">
            <a:off x="3347864" y="2230016"/>
            <a:ext cx="360040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14" idx="2"/>
            <a:endCxn id="15" idx="0"/>
          </p:cNvCxnSpPr>
          <p:nvPr/>
        </p:nvCxnSpPr>
        <p:spPr>
          <a:xfrm rot="5400000">
            <a:off x="5580112" y="2230016"/>
            <a:ext cx="360040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3" idx="2"/>
            <a:endCxn id="15" idx="0"/>
          </p:cNvCxnSpPr>
          <p:nvPr/>
        </p:nvCxnSpPr>
        <p:spPr>
          <a:xfrm>
            <a:off x="4644008" y="3166120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5" idx="2"/>
            <a:endCxn id="16" idx="0"/>
          </p:cNvCxnSpPr>
          <p:nvPr/>
        </p:nvCxnSpPr>
        <p:spPr>
          <a:xfrm rot="5400000">
            <a:off x="3877072" y="3814192"/>
            <a:ext cx="381744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5" idx="2"/>
            <a:endCxn id="17" idx="0"/>
          </p:cNvCxnSpPr>
          <p:nvPr/>
        </p:nvCxnSpPr>
        <p:spPr>
          <a:xfrm rot="16200000" flipH="1">
            <a:off x="5029200" y="3814192"/>
            <a:ext cx="381744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6" idx="2"/>
            <a:endCxn id="18" idx="0"/>
          </p:cNvCxnSpPr>
          <p:nvPr/>
        </p:nvCxnSpPr>
        <p:spPr>
          <a:xfrm rot="16200000" flipH="1">
            <a:off x="3864496" y="4881736"/>
            <a:ext cx="406896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7" idx="2"/>
            <a:endCxn id="18" idx="0"/>
          </p:cNvCxnSpPr>
          <p:nvPr/>
        </p:nvCxnSpPr>
        <p:spPr>
          <a:xfrm rot="5400000">
            <a:off x="5016624" y="4881736"/>
            <a:ext cx="406896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3707904" y="1484784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0. Depth</a:t>
            </a:r>
            <a:endParaRPr lang="ko-KR" altLang="en-US" sz="2000" dirty="0"/>
          </a:p>
        </p:txBody>
      </p:sp>
      <p:cxnSp>
        <p:nvCxnSpPr>
          <p:cNvPr id="3" name="직선 화살표 연결선 2"/>
          <p:cNvCxnSpPr>
            <a:stCxn id="19" idx="2"/>
            <a:endCxn id="13" idx="0"/>
          </p:cNvCxnSpPr>
          <p:nvPr/>
        </p:nvCxnSpPr>
        <p:spPr>
          <a:xfrm>
            <a:off x="4644008" y="2158008"/>
            <a:ext cx="0" cy="3348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>
            <a:stCxn id="19" idx="2"/>
            <a:endCxn id="4" idx="0"/>
          </p:cNvCxnSpPr>
          <p:nvPr/>
        </p:nvCxnSpPr>
        <p:spPr>
          <a:xfrm rot="5400000">
            <a:off x="3360440" y="1209328"/>
            <a:ext cx="334888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9" idx="2"/>
            <a:endCxn id="14" idx="0"/>
          </p:cNvCxnSpPr>
          <p:nvPr/>
        </p:nvCxnSpPr>
        <p:spPr>
          <a:xfrm rot="16200000" flipH="1">
            <a:off x="5592688" y="1209328"/>
            <a:ext cx="334888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9512" y="4293096"/>
            <a:ext cx="8640960" cy="0"/>
          </a:xfrm>
          <a:prstGeom prst="line">
            <a:avLst/>
          </a:prstGeom>
          <a:ln w="25400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9512" y="1412776"/>
            <a:ext cx="8640960" cy="0"/>
          </a:xfrm>
          <a:prstGeom prst="line">
            <a:avLst/>
          </a:prstGeom>
          <a:ln w="25400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9512" y="3678106"/>
            <a:ext cx="168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Previous Work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79512" y="5813194"/>
            <a:ext cx="155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Current Work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62376" y="4365104"/>
            <a:ext cx="8974120" cy="205464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62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3975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Fine tuning task in 1D-CNN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- 19 -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55776" y="1891680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. Channel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860032" y="1891680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en-US" altLang="ko-KR" dirty="0"/>
              <a:t>Kernel Size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07904" y="2971800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r>
              <a:rPr lang="en-US" altLang="ko-KR" dirty="0" smtClean="0"/>
              <a:t>. Summary</a:t>
            </a:r>
            <a:endParaRPr lang="ko-KR" altLang="en-US" dirty="0"/>
          </a:p>
        </p:txBody>
      </p:sp>
      <p:cxnSp>
        <p:nvCxnSpPr>
          <p:cNvPr id="25" name="꺾인 연결선 24"/>
          <p:cNvCxnSpPr>
            <a:endCxn id="16" idx="0"/>
          </p:cNvCxnSpPr>
          <p:nvPr/>
        </p:nvCxnSpPr>
        <p:spPr>
          <a:xfrm rot="5400000">
            <a:off x="3877072" y="1124744"/>
            <a:ext cx="381744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endCxn id="17" idx="0"/>
          </p:cNvCxnSpPr>
          <p:nvPr/>
        </p:nvCxnSpPr>
        <p:spPr>
          <a:xfrm rot="16200000" flipH="1">
            <a:off x="5029200" y="1124744"/>
            <a:ext cx="381744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6" idx="2"/>
            <a:endCxn id="18" idx="0"/>
          </p:cNvCxnSpPr>
          <p:nvPr/>
        </p:nvCxnSpPr>
        <p:spPr>
          <a:xfrm rot="16200000" flipH="1">
            <a:off x="3864496" y="2192288"/>
            <a:ext cx="406896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7" idx="2"/>
            <a:endCxn id="18" idx="0"/>
          </p:cNvCxnSpPr>
          <p:nvPr/>
        </p:nvCxnSpPr>
        <p:spPr>
          <a:xfrm rot="5400000">
            <a:off x="5016624" y="2192288"/>
            <a:ext cx="406896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9512" y="1484784"/>
            <a:ext cx="8640960" cy="0"/>
          </a:xfrm>
          <a:prstGeom prst="line">
            <a:avLst/>
          </a:prstGeom>
          <a:ln w="25400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9512" y="5813194"/>
            <a:ext cx="14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Added Work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555776" y="4195936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r>
              <a:rPr lang="en-US" altLang="ko-KR" dirty="0" smtClean="0"/>
              <a:t>. Dropout rate</a:t>
            </a:r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707904" y="5420072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10. Summary</a:t>
            </a:r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4860032" y="4195936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r>
              <a:rPr lang="en-US" altLang="ko-KR" dirty="0" smtClean="0"/>
              <a:t>. Kernel Size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179512" y="3789040"/>
            <a:ext cx="8640960" cy="0"/>
          </a:xfrm>
          <a:prstGeom prst="line">
            <a:avLst/>
          </a:prstGeom>
          <a:ln w="25400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18" idx="2"/>
            <a:endCxn id="33" idx="0"/>
          </p:cNvCxnSpPr>
          <p:nvPr/>
        </p:nvCxnSpPr>
        <p:spPr>
          <a:xfrm rot="5400000">
            <a:off x="3792488" y="3344416"/>
            <a:ext cx="550912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8" idx="2"/>
            <a:endCxn id="40" idx="0"/>
          </p:cNvCxnSpPr>
          <p:nvPr/>
        </p:nvCxnSpPr>
        <p:spPr>
          <a:xfrm rot="16200000" flipH="1">
            <a:off x="4944616" y="3344416"/>
            <a:ext cx="550912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40" idx="2"/>
            <a:endCxn id="37" idx="0"/>
          </p:cNvCxnSpPr>
          <p:nvPr/>
        </p:nvCxnSpPr>
        <p:spPr>
          <a:xfrm rot="5400000">
            <a:off x="4944616" y="4568552"/>
            <a:ext cx="550912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33" idx="2"/>
            <a:endCxn id="37" idx="0"/>
          </p:cNvCxnSpPr>
          <p:nvPr/>
        </p:nvCxnSpPr>
        <p:spPr>
          <a:xfrm rot="16200000" flipH="1">
            <a:off x="3792488" y="4568552"/>
            <a:ext cx="550912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9512" y="3304376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Previous goal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886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9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I tune the dropout’s rate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The </a:t>
            </a:r>
            <a:r>
              <a:rPr lang="en-US" altLang="ko-KR" dirty="0" smtClean="0"/>
              <a:t>accuracy was </a:t>
            </a:r>
            <a:r>
              <a:rPr lang="en-US" altLang="ko-KR" dirty="0"/>
              <a:t>close to </a:t>
            </a:r>
            <a:r>
              <a:rPr lang="en-US" altLang="ko-KR" dirty="0" smtClean="0"/>
              <a:t>0.96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- 20 -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508190"/>
              </p:ext>
            </p:extLst>
          </p:nvPr>
        </p:nvGraphicFramePr>
        <p:xfrm>
          <a:off x="467543" y="2132856"/>
          <a:ext cx="8208913" cy="3769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9"/>
                <a:gridCol w="1368152"/>
                <a:gridCol w="1296144"/>
                <a:gridCol w="1296144"/>
                <a:gridCol w="1296144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lt"/>
                        </a:rPr>
                        <a:t>Architecture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+mn-lt"/>
                        </a:rPr>
                        <a:t>DO(0.25)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DO(0.25)+BN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+mn-lt"/>
                        </a:rPr>
                        <a:t>DO(0.75)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lt"/>
                        </a:rPr>
                        <a:t>DO(0.75)+BN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</a:rPr>
                        <a:t>1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CONV(5,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64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)</a:t>
                      </a:r>
                      <a:endParaRPr lang="en-US" altLang="ko-KR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0.3180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0.2069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0.3194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0.3049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0.4372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0.2760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0.4619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0.4617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0.5448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0.5639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0.6430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0.6426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0.6125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0.6625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0.7796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0.7934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0.7240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0.7653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0.8351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0.8320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0.8534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0.8633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0.9153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0.8812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0.9219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0.9269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0.9472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0.9321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0.9458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0.9512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0.9589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0.9497 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 CONV(5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256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0.9292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0.9578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0.9553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0.9585 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28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err="1"/>
              <a:t>Summarising</a:t>
            </a:r>
            <a:r>
              <a:rPr lang="en-US" altLang="ko-KR" dirty="0"/>
              <a:t> this </a:t>
            </a:r>
            <a:r>
              <a:rPr lang="en-US" altLang="ko-KR" dirty="0" smtClean="0"/>
              <a:t>straight</a:t>
            </a:r>
            <a:r>
              <a:rPr lang="en-US" altLang="ko-KR" dirty="0"/>
              <a:t>.</a:t>
            </a:r>
            <a:r>
              <a:rPr lang="en-US" altLang="ko-KR" dirty="0" smtClean="0"/>
              <a:t> This is current SOTA(State Of The Art) in my research.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The performance is increased. (0.9560 -&gt; 0.9589)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But… I’m not sure it is really better…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- 21 -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9623481"/>
                  </p:ext>
                </p:extLst>
              </p:nvPr>
            </p:nvGraphicFramePr>
            <p:xfrm>
              <a:off x="899592" y="1990330"/>
              <a:ext cx="7776863" cy="43909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DO(0.5)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Params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432048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baseline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400" baseline="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(25, 8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5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2 FC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</a:rPr>
                            <a:t>1,855,056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>
                              <a:latin typeface="+mj-lt"/>
                            </a:rPr>
                            <a:t>Accuracy </a:t>
                          </a:r>
                          <a:r>
                            <a:rPr lang="en-US" altLang="ko-KR" sz="18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 Number</a:t>
                          </a:r>
                          <a:r>
                            <a:rPr lang="en-US" altLang="ko-KR" sz="18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parameters</a:t>
                          </a:r>
                          <a:endParaRPr lang="ko-KR" altLang="en-US" sz="18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64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0.9477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0.9285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0.9391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94,768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0.9560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0.9508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0.9458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365,136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Accuracy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512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0.9396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0.9632</a:t>
                          </a:r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0.9674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2,071,184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And, here is new challenger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0.9589</a:t>
                          </a:r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X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0.9497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</a:rPr>
                            <a:t>363,600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9623481"/>
                  </p:ext>
                </p:extLst>
              </p:nvPr>
            </p:nvGraphicFramePr>
            <p:xfrm>
              <a:off x="899592" y="1990330"/>
              <a:ext cx="7776863" cy="43909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</a:t>
                          </a:r>
                          <a:r>
                            <a:rPr lang="en-US" altLang="ko-KR" sz="1400" baseline="0" dirty="0" smtClean="0"/>
                            <a:t>DO(0.5)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Params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432048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baseline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400" baseline="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8" t="-229688" r="-177996" b="-8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</a:rPr>
                            <a:t>1,855,056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>
                              <a:latin typeface="+mj-lt"/>
                            </a:rPr>
                            <a:t>Accuracy </a:t>
                          </a:r>
                          <a:r>
                            <a:rPr lang="en-US" altLang="ko-KR" sz="18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 Number</a:t>
                          </a:r>
                          <a:r>
                            <a:rPr lang="en-US" altLang="ko-KR" sz="18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parameters</a:t>
                          </a:r>
                          <a:endParaRPr lang="ko-KR" altLang="en-US" sz="18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64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0.9477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0.9285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0.9391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94,768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0.9560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0.9508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0.9458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365,136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Accuracy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512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0.9396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0.9632</a:t>
                          </a:r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0.9674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2,071,184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And, here is new challenger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0.9589</a:t>
                          </a:r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X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0.9497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</a:rPr>
                            <a:t>363,600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-36512" y="2863969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base model</a:t>
            </a:r>
            <a:endParaRPr lang="ko-KR" altLang="en-US" sz="1200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821440" y="4057624"/>
            <a:ext cx="936104" cy="3490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308304" y="4046592"/>
            <a:ext cx="1152128" cy="3490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821440" y="5622694"/>
            <a:ext cx="936104" cy="3490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구부러진 연결선 24"/>
          <p:cNvCxnSpPr>
            <a:stCxn id="24" idx="3"/>
            <a:endCxn id="3" idx="3"/>
          </p:cNvCxnSpPr>
          <p:nvPr/>
        </p:nvCxnSpPr>
        <p:spPr>
          <a:xfrm flipV="1">
            <a:off x="4757544" y="4232128"/>
            <a:ext cx="12700" cy="1565070"/>
          </a:xfrm>
          <a:prstGeom prst="curvedConnector3">
            <a:avLst>
              <a:gd name="adj1" fmla="val 180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7308304" y="5600272"/>
            <a:ext cx="1152128" cy="3490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구부러진 연결선 27"/>
          <p:cNvCxnSpPr>
            <a:stCxn id="26" idx="3"/>
            <a:endCxn id="23" idx="3"/>
          </p:cNvCxnSpPr>
          <p:nvPr/>
        </p:nvCxnSpPr>
        <p:spPr>
          <a:xfrm flipV="1">
            <a:off x="8460432" y="4221096"/>
            <a:ext cx="12700" cy="1553680"/>
          </a:xfrm>
          <a:prstGeom prst="curvedConnector3">
            <a:avLst>
              <a:gd name="adj1" fmla="val 180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-10865" y="5474032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Custom</a:t>
            </a:r>
          </a:p>
          <a:p>
            <a:pPr algn="ctr"/>
            <a:r>
              <a:rPr lang="en-US" altLang="ko-KR" sz="1200" b="1" dirty="0" smtClean="0"/>
              <a:t>channel 64</a:t>
            </a:r>
          </a:p>
          <a:p>
            <a:pPr algn="ctr"/>
            <a:r>
              <a:rPr lang="en-US" altLang="ko-KR" sz="1200" b="1" dirty="0" smtClean="0"/>
              <a:t>DO(0.75)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-32083" y="3573016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Custom</a:t>
            </a:r>
          </a:p>
          <a:p>
            <a:pPr algn="ctr"/>
            <a:r>
              <a:rPr lang="en-US" altLang="ko-KR" sz="1200" b="1" dirty="0" smtClean="0"/>
              <a:t>channel 32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-32083" y="3933056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Custom</a:t>
            </a:r>
          </a:p>
          <a:p>
            <a:pPr algn="ctr"/>
            <a:r>
              <a:rPr lang="en-US" altLang="ko-KR" sz="1200" b="1" dirty="0" smtClean="0"/>
              <a:t>channel 64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-74563" y="4767535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Custom</a:t>
            </a:r>
          </a:p>
          <a:p>
            <a:pPr algn="ctr"/>
            <a:r>
              <a:rPr lang="en-US" altLang="ko-KR" sz="1200" b="1" dirty="0" smtClean="0"/>
              <a:t>channel 128</a:t>
            </a:r>
          </a:p>
        </p:txBody>
      </p:sp>
    </p:spTree>
    <p:extLst>
      <p:ext uri="{BB962C8B-B14F-4D97-AF65-F5344CB8AC3E}">
        <p14:creationId xmlns:p14="http://schemas.microsoft.com/office/powerpoint/2010/main" val="11885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199"/>
            <a:ext cx="8614080" cy="38121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Change kernel size 1X5 (one layer) -&gt; 1X3 and 1X3 (two layer)</a:t>
            </a:r>
          </a:p>
          <a:p>
            <a:pPr marL="1440">
              <a:buClr>
                <a:srgbClr val="000000"/>
              </a:buClr>
            </a:pPr>
            <a:endParaRPr lang="en-US" altLang="ko-KR" dirty="0" smtClean="0"/>
          </a:p>
          <a:p>
            <a:pPr marL="1440">
              <a:buClr>
                <a:srgbClr val="000000"/>
              </a:buClr>
            </a:pPr>
            <a:r>
              <a:rPr lang="en-US" altLang="ko-KR" dirty="0" smtClean="0"/>
              <a:t>--- From VGG paper… ---</a:t>
            </a:r>
            <a:br>
              <a:rPr lang="en-US" altLang="ko-KR" dirty="0" smtClean="0"/>
            </a:br>
            <a:r>
              <a:rPr lang="en-US" altLang="ko-KR" dirty="0" smtClean="0"/>
              <a:t>such </a:t>
            </a:r>
            <a:r>
              <a:rPr lang="en-US" altLang="ko-KR" dirty="0"/>
              <a:t>layers have a 7 × 7 effective receptive field. </a:t>
            </a:r>
            <a:endParaRPr lang="en-US" altLang="ko-KR" dirty="0" smtClean="0"/>
          </a:p>
          <a:p>
            <a:pPr marL="1440">
              <a:buClr>
                <a:srgbClr val="000000"/>
              </a:buClr>
            </a:pPr>
            <a:r>
              <a:rPr lang="en-US" altLang="ko-KR" dirty="0" smtClean="0"/>
              <a:t>So </a:t>
            </a:r>
            <a:r>
              <a:rPr lang="en-US" altLang="ko-KR" dirty="0"/>
              <a:t>what have we gained by using, for instance, a stack of three 3×3 </a:t>
            </a:r>
            <a:r>
              <a:rPr lang="en-US" altLang="ko-KR" dirty="0" err="1" smtClean="0"/>
              <a:t>conv</a:t>
            </a:r>
            <a:r>
              <a:rPr lang="en-US" altLang="ko-KR" dirty="0" smtClean="0"/>
              <a:t> layers </a:t>
            </a:r>
            <a:r>
              <a:rPr lang="en-US" altLang="ko-KR" dirty="0"/>
              <a:t>instead of a single 7×7 layer? </a:t>
            </a:r>
          </a:p>
          <a:p>
            <a:pPr marL="1440">
              <a:buClr>
                <a:srgbClr val="000000"/>
              </a:buClr>
            </a:pPr>
            <a:r>
              <a:rPr lang="en-US" altLang="ko-KR" dirty="0"/>
              <a:t>First, we incorporate three non-linear rectification layers instead of a single one, which makes the decision function more discriminative.</a:t>
            </a:r>
            <a:endParaRPr lang="en-US" altLang="ko-KR" dirty="0" smtClean="0"/>
          </a:p>
          <a:p>
            <a:pPr marL="1440">
              <a:buClr>
                <a:srgbClr val="000000"/>
              </a:buClr>
            </a:pPr>
            <a:r>
              <a:rPr lang="en-US" altLang="ko-KR" dirty="0" smtClean="0"/>
              <a:t>---</a:t>
            </a:r>
          </a:p>
          <a:p>
            <a:pPr marL="1440">
              <a:buClr>
                <a:srgbClr val="000000"/>
              </a:buClr>
            </a:pPr>
            <a:endParaRPr lang="en-US" altLang="ko-KR" dirty="0" smtClean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According to the VGG paper, it is better to replace a large-sized kernel with a combination of 3X3 kernels</a:t>
            </a:r>
            <a:r>
              <a:rPr lang="en-US" altLang="ko-KR" dirty="0" smtClean="0"/>
              <a:t>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So, I tried.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- 22 -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467544" y="4686235"/>
            <a:ext cx="8208912" cy="1695093"/>
            <a:chOff x="467544" y="4859868"/>
            <a:chExt cx="8208912" cy="1695093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7544" y="5085184"/>
              <a:ext cx="8208912" cy="112641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551816" y="5249579"/>
              <a:ext cx="550151" cy="338554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(3)</a:t>
              </a:r>
            </a:p>
            <a:p>
              <a:pPr algn="ctr"/>
              <a:r>
                <a:rPr lang="en-US" altLang="ko-KR" sz="800" dirty="0" err="1"/>
                <a:t>Conv</a:t>
              </a:r>
              <a:r>
                <a:rPr lang="en-US" altLang="ko-KR" sz="800" dirty="0"/>
                <a:t>(3</a:t>
              </a:r>
              <a:r>
                <a:rPr lang="en-US" altLang="ko-KR" sz="800" dirty="0" smtClean="0"/>
                <a:t>)</a:t>
              </a:r>
              <a:endParaRPr lang="en-US" altLang="ko-KR" sz="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5576" y="4910971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1@16000</a:t>
              </a:r>
              <a:endParaRPr lang="ko-KR" altLang="en-US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38354" y="5199003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32@1777</a:t>
              </a:r>
              <a:endParaRPr lang="ko-KR" altLang="en-US" sz="1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84950" y="5271011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32@592</a:t>
              </a:r>
              <a:endParaRPr lang="ko-KR" altLang="en-US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8104" y="5271011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64@197</a:t>
              </a:r>
              <a:endParaRPr lang="ko-KR" altLang="en-US" sz="1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35602" y="5301491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64@65</a:t>
              </a:r>
              <a:endParaRPr lang="ko-KR" altLang="en-US" sz="1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11821" y="5314641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64@21</a:t>
              </a:r>
              <a:endParaRPr lang="ko-KR" altLang="en-US" sz="1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03860" y="5387007"/>
              <a:ext cx="710451" cy="461665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/>
                <a:t>Conv</a:t>
              </a:r>
              <a:r>
                <a:rPr lang="en-US" altLang="ko-KR" sz="800" dirty="0"/>
                <a:t>(3)</a:t>
              </a:r>
            </a:p>
            <a:p>
              <a:pPr algn="ctr"/>
              <a:r>
                <a:rPr lang="en-US" altLang="ko-KR" sz="800" dirty="0" err="1"/>
                <a:t>Conv</a:t>
              </a:r>
              <a:r>
                <a:rPr lang="en-US" altLang="ko-KR" sz="800" dirty="0"/>
                <a:t>(3)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14190" y="5571673"/>
              <a:ext cx="710451" cy="461665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/>
                <a:t>Conv</a:t>
              </a:r>
              <a:r>
                <a:rPr lang="en-US" altLang="ko-KR" sz="800" dirty="0"/>
                <a:t>(3)</a:t>
              </a:r>
            </a:p>
            <a:p>
              <a:pPr algn="ctr"/>
              <a:r>
                <a:rPr lang="en-US" altLang="ko-KR" sz="800" dirty="0" err="1"/>
                <a:t>Conv</a:t>
              </a:r>
              <a:r>
                <a:rPr lang="en-US" altLang="ko-KR" sz="800" dirty="0"/>
                <a:t>(3)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37601" y="5691728"/>
              <a:ext cx="710451" cy="461665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/>
                <a:t>Conv</a:t>
              </a:r>
              <a:r>
                <a:rPr lang="en-US" altLang="ko-KR" sz="800" dirty="0"/>
                <a:t>(3)</a:t>
              </a:r>
            </a:p>
            <a:p>
              <a:pPr algn="ctr"/>
              <a:r>
                <a:rPr lang="en-US" altLang="ko-KR" sz="800" dirty="0" err="1" smtClean="0"/>
                <a:t>Conv</a:t>
              </a:r>
              <a:r>
                <a:rPr lang="en-US" altLang="ko-KR" sz="800" dirty="0" smtClean="0"/>
                <a:t>(3)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17495" y="5795972"/>
              <a:ext cx="710451" cy="461665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/>
                <a:t>Conv</a:t>
              </a:r>
              <a:r>
                <a:rPr lang="en-US" altLang="ko-KR" sz="800" dirty="0"/>
                <a:t>(3)</a:t>
              </a:r>
            </a:p>
            <a:p>
              <a:pPr algn="ctr"/>
              <a:r>
                <a:rPr lang="en-US" altLang="ko-KR" sz="800" dirty="0" err="1"/>
                <a:t>Conv</a:t>
              </a:r>
              <a:r>
                <a:rPr lang="en-US" altLang="ko-KR" sz="800" dirty="0"/>
                <a:t>(3)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7271" y="5867980"/>
              <a:ext cx="710451" cy="461665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/>
                <a:t>Conv</a:t>
              </a:r>
              <a:r>
                <a:rPr lang="en-US" altLang="ko-KR" sz="800" dirty="0"/>
                <a:t>(3)</a:t>
              </a:r>
            </a:p>
            <a:p>
              <a:pPr algn="ctr"/>
              <a:r>
                <a:rPr lang="en-US" altLang="ko-KR" sz="800" dirty="0" err="1"/>
                <a:t>Conv</a:t>
              </a:r>
              <a:r>
                <a:rPr lang="en-US" altLang="ko-KR" sz="800" dirty="0"/>
                <a:t>(3)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91501" y="5939988"/>
              <a:ext cx="710451" cy="461665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/>
                <a:t>Conv</a:t>
              </a:r>
              <a:r>
                <a:rPr lang="en-US" altLang="ko-KR" sz="800" dirty="0"/>
                <a:t>(3)</a:t>
              </a:r>
            </a:p>
            <a:p>
              <a:pPr algn="ctr"/>
              <a:r>
                <a:rPr lang="en-US" altLang="ko-KR" sz="800" dirty="0" err="1"/>
                <a:t>Conv</a:t>
              </a:r>
              <a:r>
                <a:rPr lang="en-US" altLang="ko-KR" sz="800" dirty="0"/>
                <a:t>(3)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268356" y="5939988"/>
              <a:ext cx="710451" cy="461665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/>
                <a:t>Conv</a:t>
              </a:r>
              <a:r>
                <a:rPr lang="en-US" altLang="ko-KR" sz="800" dirty="0"/>
                <a:t>(3)</a:t>
              </a:r>
            </a:p>
            <a:p>
              <a:pPr algn="ctr"/>
              <a:r>
                <a:rPr lang="en-US" altLang="ko-KR" sz="800" dirty="0" err="1"/>
                <a:t>Conv</a:t>
              </a:r>
              <a:r>
                <a:rPr lang="en-US" altLang="ko-KR" sz="800" dirty="0"/>
                <a:t>(3)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821989" y="6093296"/>
              <a:ext cx="710451" cy="461665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err="1"/>
                <a:t>Conv</a:t>
              </a:r>
              <a:r>
                <a:rPr lang="en-US" altLang="ko-KR" sz="800" dirty="0"/>
                <a:t>(3)</a:t>
              </a:r>
            </a:p>
            <a:p>
              <a:pPr algn="ctr"/>
              <a:r>
                <a:rPr lang="en-US" altLang="ko-KR" sz="800" dirty="0" err="1"/>
                <a:t>Conv</a:t>
              </a:r>
              <a:r>
                <a:rPr lang="en-US" altLang="ko-KR" sz="800" dirty="0"/>
                <a:t>(3)</a:t>
              </a:r>
            </a:p>
            <a:p>
              <a:pPr algn="ctr"/>
              <a:r>
                <a:rPr lang="en-US" altLang="ko-KR" sz="800" dirty="0" err="1" smtClean="0"/>
                <a:t>MaxPool</a:t>
              </a:r>
              <a:r>
                <a:rPr lang="en-US" altLang="ko-KR" sz="800" dirty="0" smtClean="0"/>
                <a:t>(3)</a:t>
              </a:r>
              <a:endParaRPr lang="ko-KR" altLang="en-US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82116" y="4859868"/>
              <a:ext cx="808235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32@16000</a:t>
              </a:r>
              <a:endParaRPr lang="ko-KR" altLang="en-US" sz="1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74258" y="5054987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32@5333</a:t>
              </a:r>
              <a:endParaRPr lang="ko-KR" altLang="en-US" sz="1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90557" y="5334961"/>
              <a:ext cx="526106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64@7</a:t>
              </a:r>
              <a:endParaRPr lang="ko-KR" altLang="en-US" sz="1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31746" y="5177512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128@2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827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9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I tried VGG style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T</a:t>
            </a:r>
            <a:r>
              <a:rPr lang="en-US" altLang="ko-KR" dirty="0" smtClean="0"/>
              <a:t>he </a:t>
            </a:r>
            <a:r>
              <a:rPr lang="en-US" altLang="ko-KR" dirty="0"/>
              <a:t>accuracy exceeded 0.96.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- 23 -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767210"/>
              </p:ext>
            </p:extLst>
          </p:nvPr>
        </p:nvGraphicFramePr>
        <p:xfrm>
          <a:off x="467543" y="2132856"/>
          <a:ext cx="8208913" cy="3769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9"/>
                <a:gridCol w="1368152"/>
                <a:gridCol w="1296144"/>
                <a:gridCol w="1296144"/>
                <a:gridCol w="1296144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lt"/>
                        </a:rPr>
                        <a:t>Architecture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1D</a:t>
                      </a:r>
                      <a:r>
                        <a:rPr lang="en-US" altLang="ko-KR" sz="1600" baseline="0" dirty="0" smtClean="0"/>
                        <a:t> DO(0.5)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1D</a:t>
                      </a:r>
                      <a:r>
                        <a:rPr lang="en-US" altLang="ko-KR" sz="1600" baseline="0" dirty="0" smtClean="0"/>
                        <a:t> BN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1D DO+BN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Params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</a:rPr>
                        <a:t>2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CONV(3,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64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), 1 Pool</a:t>
                      </a:r>
                      <a:endParaRPr lang="en-US" altLang="ko-KR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0.3877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0.3674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0.3171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16,396,624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CONV(3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, 2 Pool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0.4752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0.3668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0.3389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5,498,320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CONV(3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,3 Pool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0.5626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0.4933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0.4984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1,881,680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 CONV(3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64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, 4 Pool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0.6719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0.6521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0.6544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692,944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CONV(3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, 5 Pool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0.7666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0.7047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0.7344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564,176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 CONV(3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, 6 Pool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0.9018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0.8349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0.7502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392,400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 CONV(3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, 7 Pool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0.9427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0.9286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0.8044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400,848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 CONV(3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128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, 8 Pool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0.9630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0.9423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0.9136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470,736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CONV(3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, 256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, 9 Pool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0.9350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0.9493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0.9418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760,016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717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err="1"/>
              <a:t>Summarising</a:t>
            </a:r>
            <a:r>
              <a:rPr lang="en-US" altLang="ko-KR" dirty="0"/>
              <a:t> this </a:t>
            </a:r>
            <a:r>
              <a:rPr lang="en-US" altLang="ko-KR" dirty="0" smtClean="0"/>
              <a:t>straight</a:t>
            </a:r>
            <a:r>
              <a:rPr lang="en-US" altLang="ko-KR" dirty="0"/>
              <a:t>.</a:t>
            </a:r>
            <a:r>
              <a:rPr lang="en-US" altLang="ko-KR" dirty="0" smtClean="0"/>
              <a:t> This is current SOTA(State Of The Art) in my research.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The performance was increased. (0.95</a:t>
            </a:r>
            <a:r>
              <a:rPr lang="en-US" altLang="ko-KR" dirty="0"/>
              <a:t>89</a:t>
            </a:r>
            <a:r>
              <a:rPr lang="en-US" altLang="ko-KR" dirty="0" smtClean="0"/>
              <a:t> -&gt; 0.9630)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But, </a:t>
            </a:r>
            <a:r>
              <a:rPr lang="en-US" altLang="ko-KR" dirty="0" err="1" smtClean="0"/>
              <a:t>Params</a:t>
            </a:r>
            <a:r>
              <a:rPr lang="en-US" altLang="ko-KR" dirty="0" smtClean="0"/>
              <a:t> was also increased. (363,600 -&gt; 470,736)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- 24 -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913400"/>
                  </p:ext>
                </p:extLst>
              </p:nvPr>
            </p:nvGraphicFramePr>
            <p:xfrm>
              <a:off x="899592" y="1990330"/>
              <a:ext cx="7776863" cy="43909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DO(0.5)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Params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432048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baseline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400" baseline="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(25, 8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5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2 FC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</a:rPr>
                            <a:t>1,855,056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>
                              <a:latin typeface="+mj-lt"/>
                            </a:rPr>
                            <a:t>Accuracy </a:t>
                          </a:r>
                          <a:r>
                            <a:rPr lang="en-US" altLang="ko-KR" sz="18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 Number</a:t>
                          </a:r>
                          <a:r>
                            <a:rPr lang="en-US" altLang="ko-KR" sz="18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parameters</a:t>
                          </a:r>
                          <a:endParaRPr lang="ko-KR" altLang="en-US" sz="18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64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0.9477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0.9285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0.9391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94,768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0.9589</a:t>
                          </a:r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X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0.9497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</a:rPr>
                            <a:t>363,600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Accuracy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512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0.9396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0.9632</a:t>
                          </a:r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0.9674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2,071,184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And, here is new challenger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 CONV(3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en-US" altLang="ko-KR" sz="1600" baseline="0" dirty="0" smtClean="0">
                              <a:latin typeface="+mn-lt"/>
                            </a:rPr>
                            <a:t> , 8 Pool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0.9630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0.9423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0.9136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470,736</a:t>
                          </a: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913400"/>
                  </p:ext>
                </p:extLst>
              </p:nvPr>
            </p:nvGraphicFramePr>
            <p:xfrm>
              <a:off x="899592" y="1990330"/>
              <a:ext cx="7776863" cy="43909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</a:t>
                          </a:r>
                          <a:r>
                            <a:rPr lang="en-US" altLang="ko-KR" sz="1400" baseline="0" dirty="0" smtClean="0"/>
                            <a:t>DO(0.5)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Params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432048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baseline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400" baseline="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8" t="-229688" r="-177996" b="-8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</a:rPr>
                            <a:t>1,855,056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>
                              <a:latin typeface="+mj-lt"/>
                            </a:rPr>
                            <a:t>Accuracy </a:t>
                          </a:r>
                          <a:r>
                            <a:rPr lang="en-US" altLang="ko-KR" sz="18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 Number</a:t>
                          </a:r>
                          <a:r>
                            <a:rPr lang="en-US" altLang="ko-KR" sz="18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parameters</a:t>
                          </a:r>
                          <a:endParaRPr lang="ko-KR" altLang="en-US" sz="18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64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0.9477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0.9285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0.9391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94,768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0.9589</a:t>
                          </a:r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X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0.9497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</a:rPr>
                            <a:t>363,600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Accuracy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512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0.9396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0.9632</a:t>
                          </a:r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0.9674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2,071,184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And, here is new challenger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 CONV(3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en-US" altLang="ko-KR" sz="1600" baseline="0" dirty="0" smtClean="0">
                              <a:latin typeface="+mn-lt"/>
                            </a:rPr>
                            <a:t> , 8 Pool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0.9630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0.9423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0.9136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470,736</a:t>
                          </a: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-36512" y="2863969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base model</a:t>
            </a:r>
            <a:endParaRPr lang="ko-KR" altLang="en-US" sz="1200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821440" y="4057624"/>
            <a:ext cx="936104" cy="3490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308304" y="4046592"/>
            <a:ext cx="1152128" cy="3490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821440" y="6011128"/>
            <a:ext cx="936104" cy="3490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구부러진 연결선 24"/>
          <p:cNvCxnSpPr>
            <a:stCxn id="24" idx="3"/>
            <a:endCxn id="3" idx="3"/>
          </p:cNvCxnSpPr>
          <p:nvPr/>
        </p:nvCxnSpPr>
        <p:spPr>
          <a:xfrm flipV="1">
            <a:off x="4757544" y="4232128"/>
            <a:ext cx="12700" cy="1953504"/>
          </a:xfrm>
          <a:prstGeom prst="curvedConnector3">
            <a:avLst>
              <a:gd name="adj1" fmla="val 180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7308304" y="6000968"/>
            <a:ext cx="1152128" cy="3490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구부러진 연결선 27"/>
          <p:cNvCxnSpPr>
            <a:stCxn id="26" idx="3"/>
            <a:endCxn id="23" idx="3"/>
          </p:cNvCxnSpPr>
          <p:nvPr/>
        </p:nvCxnSpPr>
        <p:spPr>
          <a:xfrm flipV="1">
            <a:off x="8460432" y="4221096"/>
            <a:ext cx="12700" cy="1954376"/>
          </a:xfrm>
          <a:prstGeom prst="curvedConnector3">
            <a:avLst>
              <a:gd name="adj1" fmla="val 180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261" y="3933056"/>
            <a:ext cx="8435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/>
              <a:t>Custom</a:t>
            </a:r>
          </a:p>
          <a:p>
            <a:pPr algn="ctr"/>
            <a:r>
              <a:rPr lang="en-US" altLang="ko-KR" sz="1000" b="1" dirty="0" smtClean="0"/>
              <a:t>channel 64</a:t>
            </a:r>
          </a:p>
          <a:p>
            <a:pPr algn="ctr"/>
            <a:r>
              <a:rPr lang="en-US" altLang="ko-KR" sz="1000" b="1" dirty="0" smtClean="0"/>
              <a:t>DO(0.75)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8" y="3603496"/>
            <a:ext cx="9140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 smtClean="0"/>
              <a:t>Custom</a:t>
            </a:r>
          </a:p>
          <a:p>
            <a:pPr algn="ctr"/>
            <a:r>
              <a:rPr lang="en-US" altLang="ko-KR" sz="1050" b="1" dirty="0" smtClean="0"/>
              <a:t>channel 32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-74563" y="4767535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Custom</a:t>
            </a:r>
          </a:p>
          <a:p>
            <a:pPr algn="ctr"/>
            <a:r>
              <a:rPr lang="en-US" altLang="ko-KR" sz="1200" b="1" dirty="0" smtClean="0"/>
              <a:t>channel 128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-2424" y="5944639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Custom</a:t>
            </a:r>
          </a:p>
          <a:p>
            <a:pPr algn="ctr"/>
            <a:r>
              <a:rPr lang="en-US" altLang="ko-KR" sz="1200" b="1" dirty="0" smtClean="0"/>
              <a:t>VGG style</a:t>
            </a:r>
          </a:p>
        </p:txBody>
      </p:sp>
    </p:spTree>
    <p:extLst>
      <p:ext uri="{BB962C8B-B14F-4D97-AF65-F5344CB8AC3E}">
        <p14:creationId xmlns:p14="http://schemas.microsoft.com/office/powerpoint/2010/main" val="354634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err="1"/>
              <a:t>Summarising</a:t>
            </a:r>
            <a:r>
              <a:rPr lang="en-US" altLang="ko-KR" dirty="0"/>
              <a:t> this </a:t>
            </a:r>
            <a:r>
              <a:rPr lang="en-US" altLang="ko-KR" dirty="0" smtClean="0"/>
              <a:t>straight</a:t>
            </a:r>
            <a:r>
              <a:rPr lang="en-US" altLang="ko-KR" dirty="0"/>
              <a:t>.</a:t>
            </a:r>
            <a:r>
              <a:rPr lang="en-US" altLang="ko-KR" dirty="0" smtClean="0"/>
              <a:t> This is current SOTA(State Of The Art) in my research.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The performance was increased. (0.95</a:t>
            </a:r>
            <a:r>
              <a:rPr lang="en-US" altLang="ko-KR" dirty="0"/>
              <a:t>89</a:t>
            </a:r>
            <a:r>
              <a:rPr lang="en-US" altLang="ko-KR" dirty="0" smtClean="0"/>
              <a:t> -&gt; 0.9630)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But, </a:t>
            </a:r>
            <a:r>
              <a:rPr lang="en-US" altLang="ko-KR" dirty="0" err="1" smtClean="0"/>
              <a:t>Params</a:t>
            </a:r>
            <a:r>
              <a:rPr lang="en-US" altLang="ko-KR" dirty="0" smtClean="0"/>
              <a:t> was also increased. (363,600 -&gt; 470,736)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- 25 -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678507"/>
                  </p:ext>
                </p:extLst>
              </p:nvPr>
            </p:nvGraphicFramePr>
            <p:xfrm>
              <a:off x="899592" y="1990330"/>
              <a:ext cx="7776863" cy="43909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DO(0.5)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Params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432048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baseline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400" baseline="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(25, 8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5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2 FC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</a:rPr>
                            <a:t>1,855,056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>
                              <a:latin typeface="+mj-lt"/>
                            </a:rPr>
                            <a:t>Accuracy </a:t>
                          </a:r>
                          <a:r>
                            <a:rPr lang="en-US" altLang="ko-KR" sz="18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 Number</a:t>
                          </a:r>
                          <a:r>
                            <a:rPr lang="en-US" altLang="ko-KR" sz="18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parameters</a:t>
                          </a:r>
                          <a:endParaRPr lang="ko-KR" altLang="en-US" sz="18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64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0.9477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0.9285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0.9391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94,768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0.9589</a:t>
                          </a:r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X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0.9497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</a:rPr>
                            <a:t>363,600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Accuracy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512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0.9396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0.9632</a:t>
                          </a:r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0.9674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2,071,184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And, here is new challenger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 CONV(3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en-US" altLang="ko-KR" sz="1600" baseline="0" dirty="0" smtClean="0">
                              <a:latin typeface="+mn-lt"/>
                            </a:rPr>
                            <a:t> , 8 Pool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0.9630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0.9423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0.9136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470,736</a:t>
                          </a: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678507"/>
                  </p:ext>
                </p:extLst>
              </p:nvPr>
            </p:nvGraphicFramePr>
            <p:xfrm>
              <a:off x="899592" y="1990330"/>
              <a:ext cx="7776863" cy="43909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</a:t>
                          </a:r>
                          <a:r>
                            <a:rPr lang="en-US" altLang="ko-KR" sz="1400" baseline="0" dirty="0" smtClean="0"/>
                            <a:t>DO(0.5)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Params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432048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baseline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400" baseline="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8" t="-229688" r="-177996" b="-8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</a:rPr>
                            <a:t>1,855,056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>
                              <a:latin typeface="+mj-lt"/>
                            </a:rPr>
                            <a:t>Accuracy </a:t>
                          </a:r>
                          <a:r>
                            <a:rPr lang="en-US" altLang="ko-KR" sz="18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 Number</a:t>
                          </a:r>
                          <a:r>
                            <a:rPr lang="en-US" altLang="ko-KR" sz="18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parameters</a:t>
                          </a:r>
                          <a:endParaRPr lang="ko-KR" altLang="en-US" sz="18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64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0.9477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0.9285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0.9391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94,768</a:t>
                          </a:r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0.9589</a:t>
                          </a:r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X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0.9497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</a:rPr>
                            <a:t>363,600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Accuracy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512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0.9396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0.9632</a:t>
                          </a:r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0.9674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2,071,184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And, here is new challenger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 CONV(3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en-US" altLang="ko-KR" sz="1600" baseline="0" dirty="0" smtClean="0">
                              <a:latin typeface="+mn-lt"/>
                            </a:rPr>
                            <a:t> , 8 Pool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0.9630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0.9423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0.9136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470,736</a:t>
                          </a: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-36512" y="2863969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base model</a:t>
            </a:r>
            <a:endParaRPr lang="ko-KR" altLang="en-US" sz="1200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821440" y="4057624"/>
            <a:ext cx="936104" cy="3490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308304" y="4046592"/>
            <a:ext cx="1152128" cy="3490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821440" y="6011128"/>
            <a:ext cx="936104" cy="3490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구부러진 연결선 24"/>
          <p:cNvCxnSpPr>
            <a:stCxn id="24" idx="3"/>
            <a:endCxn id="3" idx="3"/>
          </p:cNvCxnSpPr>
          <p:nvPr/>
        </p:nvCxnSpPr>
        <p:spPr>
          <a:xfrm flipV="1">
            <a:off x="4757544" y="4232128"/>
            <a:ext cx="12700" cy="1953504"/>
          </a:xfrm>
          <a:prstGeom prst="curvedConnector3">
            <a:avLst>
              <a:gd name="adj1" fmla="val 180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7308304" y="6000968"/>
            <a:ext cx="1152128" cy="3490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구부러진 연결선 27"/>
          <p:cNvCxnSpPr>
            <a:stCxn id="26" idx="3"/>
            <a:endCxn id="23" idx="3"/>
          </p:cNvCxnSpPr>
          <p:nvPr/>
        </p:nvCxnSpPr>
        <p:spPr>
          <a:xfrm flipV="1">
            <a:off x="8460432" y="4221096"/>
            <a:ext cx="12700" cy="1954376"/>
          </a:xfrm>
          <a:prstGeom prst="curvedConnector3">
            <a:avLst>
              <a:gd name="adj1" fmla="val 180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261" y="3933056"/>
            <a:ext cx="8435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/>
              <a:t>Custom</a:t>
            </a:r>
          </a:p>
          <a:p>
            <a:pPr algn="ctr"/>
            <a:r>
              <a:rPr lang="en-US" altLang="ko-KR" sz="1000" b="1" dirty="0" smtClean="0"/>
              <a:t>channel 64</a:t>
            </a:r>
          </a:p>
          <a:p>
            <a:pPr algn="ctr"/>
            <a:r>
              <a:rPr lang="en-US" altLang="ko-KR" sz="1000" b="1" dirty="0" smtClean="0"/>
              <a:t>DO(0.75)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8" y="3603496"/>
            <a:ext cx="9140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 smtClean="0"/>
              <a:t>Custom</a:t>
            </a:r>
          </a:p>
          <a:p>
            <a:pPr algn="ctr"/>
            <a:r>
              <a:rPr lang="en-US" altLang="ko-KR" sz="1050" b="1" dirty="0" smtClean="0"/>
              <a:t>channel 32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-74563" y="4767535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Custom</a:t>
            </a:r>
          </a:p>
          <a:p>
            <a:pPr algn="ctr"/>
            <a:r>
              <a:rPr lang="en-US" altLang="ko-KR" sz="1200" b="1" dirty="0" smtClean="0"/>
              <a:t>channel 128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-2424" y="5944639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Custom</a:t>
            </a:r>
          </a:p>
          <a:p>
            <a:pPr algn="ctr"/>
            <a:r>
              <a:rPr lang="en-US" altLang="ko-KR" sz="1200" b="1" dirty="0" smtClean="0"/>
              <a:t>VGG style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-36512" y="1015200"/>
            <a:ext cx="9073008" cy="5366128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56713" y="2420888"/>
            <a:ext cx="882805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/>
              <a:t>Frankly, a lot of experiment are more</a:t>
            </a:r>
          </a:p>
          <a:p>
            <a:pPr algn="ctr"/>
            <a:endParaRPr lang="en-US" altLang="ko-KR" sz="4000" dirty="0"/>
          </a:p>
          <a:p>
            <a:pPr algn="ctr"/>
            <a:r>
              <a:rPr lang="en-US" altLang="ko-KR" sz="4000" dirty="0" smtClean="0"/>
              <a:t>But, because </a:t>
            </a:r>
            <a:r>
              <a:rPr lang="en-US" altLang="ko-KR" sz="4000" dirty="0"/>
              <a:t>it </a:t>
            </a:r>
            <a:r>
              <a:rPr lang="en-US" altLang="ko-KR" sz="4000" dirty="0" smtClean="0"/>
              <a:t>didn’t improve more, </a:t>
            </a:r>
          </a:p>
          <a:p>
            <a:pPr algn="ctr"/>
            <a:r>
              <a:rPr lang="en-US" altLang="ko-KR" sz="4000" dirty="0" smtClean="0"/>
              <a:t>I </a:t>
            </a:r>
            <a:r>
              <a:rPr lang="en-US" altLang="ko-KR" sz="4000" dirty="0"/>
              <a:t>don't talk about </a:t>
            </a:r>
            <a:r>
              <a:rPr lang="en-US" altLang="ko-KR" sz="4000" dirty="0" smtClean="0"/>
              <a:t>some more…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5044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Finally, This is current SOTA(State Of The Art) in my research.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- 26 -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3724136"/>
                  </p:ext>
                </p:extLst>
              </p:nvPr>
            </p:nvGraphicFramePr>
            <p:xfrm>
              <a:off x="899592" y="1990330"/>
              <a:ext cx="7776863" cy="399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DO(0.5)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Params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432048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baseline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400" baseline="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(25, 8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5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2 FC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</a:rPr>
                            <a:t>1,855,056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>
                              <a:latin typeface="+mj-lt"/>
                            </a:rPr>
                            <a:t>Accuracy </a:t>
                          </a:r>
                          <a:r>
                            <a:rPr lang="en-US" altLang="ko-KR" sz="18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 Number</a:t>
                          </a:r>
                          <a:r>
                            <a:rPr lang="en-US" altLang="ko-KR" sz="18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parameters</a:t>
                          </a:r>
                          <a:endParaRPr lang="ko-KR" altLang="en-US" sz="18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64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0.9477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0.9285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0.9391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94,768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0.9589</a:t>
                          </a:r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X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0.9497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</a:rPr>
                            <a:t>363,600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 CONV(3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en-US" altLang="ko-KR" sz="1600" baseline="0" dirty="0" smtClean="0">
                              <a:latin typeface="+mn-lt"/>
                            </a:rPr>
                            <a:t> , 8 Pool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0.9630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0.9423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0.9136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470,736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Accuracy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512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0.9396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0.9632</a:t>
                          </a:r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0.9674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2,071,184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3724136"/>
                  </p:ext>
                </p:extLst>
              </p:nvPr>
            </p:nvGraphicFramePr>
            <p:xfrm>
              <a:off x="899592" y="1990330"/>
              <a:ext cx="7776863" cy="399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</a:t>
                          </a:r>
                          <a:r>
                            <a:rPr lang="en-US" altLang="ko-KR" sz="1400" baseline="0" dirty="0" smtClean="0"/>
                            <a:t>DO(0.5)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Params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432048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baseline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400" baseline="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8" t="-229688" r="-177996" b="-7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</a:rPr>
                            <a:t>1,855,056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>
                              <a:latin typeface="+mj-lt"/>
                            </a:rPr>
                            <a:t>Accuracy </a:t>
                          </a:r>
                          <a:r>
                            <a:rPr lang="en-US" altLang="ko-KR" sz="18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 Number</a:t>
                          </a:r>
                          <a:r>
                            <a:rPr lang="en-US" altLang="ko-KR" sz="18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parameters</a:t>
                          </a:r>
                          <a:endParaRPr lang="ko-KR" altLang="en-US" sz="18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64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0.9477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0.9285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0.9391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94,768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0.9589</a:t>
                          </a:r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X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0.9497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</a:rPr>
                            <a:t>363,600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 CONV(3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128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en-US" altLang="ko-KR" sz="1600" baseline="0" dirty="0" smtClean="0">
                              <a:latin typeface="+mn-lt"/>
                            </a:rPr>
                            <a:t> , 8 Pool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0.9630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0.9423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0.9136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470,736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Accuracy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 CONV(5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512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0.9396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0.9632</a:t>
                          </a:r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0.9674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2,071,184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ko-KR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-36512" y="2863969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base model</a:t>
            </a:r>
            <a:endParaRPr lang="ko-KR" altLang="en-US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88520" y="3922896"/>
            <a:ext cx="78098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/>
              <a:t>Custom</a:t>
            </a:r>
          </a:p>
          <a:p>
            <a:pPr algn="ctr"/>
            <a:r>
              <a:rPr lang="en-US" altLang="ko-KR" sz="900" b="1" dirty="0" smtClean="0"/>
              <a:t>channel 64</a:t>
            </a:r>
          </a:p>
          <a:p>
            <a:pPr algn="ctr"/>
            <a:r>
              <a:rPr lang="en-US" altLang="ko-KR" sz="900" b="1" dirty="0" smtClean="0"/>
              <a:t>DO(0.75)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043" y="3603496"/>
            <a:ext cx="843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/>
              <a:t>Custom</a:t>
            </a:r>
          </a:p>
          <a:p>
            <a:pPr algn="ctr"/>
            <a:r>
              <a:rPr lang="en-US" altLang="ko-KR" sz="1000" b="1" dirty="0" smtClean="0"/>
              <a:t>channel 32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-74563" y="5157192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Custom</a:t>
            </a:r>
          </a:p>
          <a:p>
            <a:pPr algn="ctr"/>
            <a:r>
              <a:rPr lang="en-US" altLang="ko-KR" sz="1200" b="1" dirty="0" smtClean="0"/>
              <a:t>channel 128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526" y="4397633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/>
              <a:t>Custom</a:t>
            </a:r>
          </a:p>
          <a:p>
            <a:pPr algn="ctr"/>
            <a:r>
              <a:rPr lang="en-US" altLang="ko-KR" sz="1000" b="1" dirty="0" smtClean="0"/>
              <a:t>VGG style</a:t>
            </a:r>
          </a:p>
        </p:txBody>
      </p:sp>
    </p:spTree>
    <p:extLst>
      <p:ext uri="{BB962C8B-B14F-4D97-AF65-F5344CB8AC3E}">
        <p14:creationId xmlns:p14="http://schemas.microsoft.com/office/powerpoint/2010/main" val="195091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Any Question?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263700" y="3068960"/>
            <a:ext cx="8614080" cy="10456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 algn="ctr">
              <a:lnSpc>
                <a:spcPct val="100000"/>
              </a:lnSpc>
              <a:buClr>
                <a:srgbClr val="000000"/>
              </a:buClr>
            </a:pPr>
            <a:r>
              <a:rPr lang="en-US" sz="6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</a:t>
            </a:r>
            <a:endParaRPr lang="en-US" sz="6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3329280" y="649296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7146206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27436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For example, ‘5Conv, 2FC’ 1D model’s detail</a:t>
            </a:r>
            <a:r>
              <a:rPr lang="en-US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.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It just flatten 2D model. (5X5 filter-&gt;1X25 filter, 2X2 stride-&gt;1X4 stride)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ea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Input: 16000X1 low waveform. 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Output:1x16 labeled one hot vector. (</a:t>
            </a:r>
            <a:r>
              <a:rPr lang="en-US" altLang="ko-KR" sz="2000" dirty="0">
                <a:latin typeface="+mj-lt"/>
              </a:rPr>
              <a:t>'zero</a:t>
            </a:r>
            <a:r>
              <a:rPr lang="en-US" altLang="ko-KR" sz="2000" dirty="0" smtClean="0">
                <a:latin typeface="+mj-lt"/>
              </a:rPr>
              <a:t>', …,  'eight', …, </a:t>
            </a:r>
            <a:r>
              <a:rPr lang="en-US" altLang="ko-KR" sz="2000" dirty="0">
                <a:latin typeface="+mj-lt"/>
              </a:rPr>
              <a:t>'house', 'dog</a:t>
            </a:r>
            <a:r>
              <a:rPr lang="en-US" altLang="ko-KR" sz="2000" dirty="0" smtClean="0">
                <a:latin typeface="+mj-lt"/>
              </a:rPr>
              <a:t>'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)</a:t>
            </a:r>
          </a:p>
          <a:p>
            <a:pPr marL="285840" lvl="1" indent="-284400"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Loss:  cross entropy loss</a:t>
            </a:r>
          </a:p>
          <a:p>
            <a:pPr marL="285840" lvl="1" indent="-284400">
              <a:buClr>
                <a:srgbClr val="000000"/>
              </a:buClr>
              <a:buFont typeface="Arial"/>
              <a:buChar char="•"/>
            </a:pP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Obtimizer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Adam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3329280" y="649296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TextBox 27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- 2 -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64486" y="3661836"/>
            <a:ext cx="8727994" cy="2503468"/>
            <a:chOff x="164486" y="3758843"/>
            <a:chExt cx="8727994" cy="2503468"/>
          </a:xfrm>
        </p:grpSpPr>
        <p:pic>
          <p:nvPicPr>
            <p:cNvPr id="1027" name="Picture 3" descr="C:\Users\BbChip\Desktop\lab_meeting\190302\base_architecture_5_conv_2_fc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486" y="3933057"/>
              <a:ext cx="8627674" cy="2329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7380313" y="5898490"/>
              <a:ext cx="576063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     </a:t>
              </a:r>
              <a:endParaRPr lang="ko-KR" altLang="en-US" sz="1050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67544" y="4869160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3898" y="4478923"/>
              <a:ext cx="7377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1@16000</a:t>
              </a:r>
              <a:endParaRPr lang="ko-KR" altLang="en-US" sz="1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85818" y="3758843"/>
              <a:ext cx="6222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1X1024</a:t>
              </a:r>
              <a:endParaRPr lang="ko-KR" altLang="en-US" sz="1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411258" y="4797152"/>
              <a:ext cx="4812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1X16</a:t>
              </a:r>
              <a:endParaRPr lang="ko-KR" altLang="en-US" sz="1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64288" y="4293096"/>
              <a:ext cx="5517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1X512</a:t>
              </a:r>
              <a:endParaRPr lang="ko-KR" altLang="en-US" sz="1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87624" y="4622939"/>
              <a:ext cx="6671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8@3994</a:t>
              </a:r>
              <a:endParaRPr lang="ko-KR" altLang="en-US" sz="1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763688" y="4653136"/>
              <a:ext cx="6671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16@993</a:t>
              </a:r>
              <a:endParaRPr lang="ko-KR" altLang="en-US" sz="1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339752" y="4622939"/>
              <a:ext cx="6671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32@243</a:t>
              </a:r>
              <a:endParaRPr lang="ko-KR" altLang="en-US" sz="1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67250" y="4478923"/>
              <a:ext cx="5966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64@55</a:t>
              </a:r>
              <a:endParaRPr lang="ko-KR" altLang="en-US" sz="1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43314" y="4077072"/>
              <a:ext cx="5966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128@8</a:t>
              </a:r>
              <a:endParaRPr lang="ko-KR" altLang="en-US" sz="1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652120" y="5877272"/>
              <a:ext cx="10801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Fully-</a:t>
              </a:r>
              <a:r>
                <a:rPr lang="en-US" altLang="ko-KR" sz="1000" dirty="0" err="1" smtClean="0"/>
                <a:t>Conncted</a:t>
              </a:r>
              <a:endParaRPr lang="ko-KR" altLang="en-US" sz="1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301066" y="5045114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49133" y="5189130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87824" y="5373216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29566" y="5621178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596336" y="5805264"/>
              <a:ext cx="10801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Fully-</a:t>
              </a:r>
              <a:r>
                <a:rPr lang="en-US" altLang="ko-KR" sz="1000" dirty="0" err="1" smtClean="0"/>
                <a:t>Conncted</a:t>
              </a:r>
              <a:endParaRPr lang="ko-KR" altLang="en-US" sz="1000" dirty="0"/>
            </a:p>
          </p:txBody>
        </p:sp>
      </p:grpSp>
      <p:cxnSp>
        <p:nvCxnSpPr>
          <p:cNvPr id="41" name="직선 연결선 40"/>
          <p:cNvCxnSpPr/>
          <p:nvPr/>
        </p:nvCxnSpPr>
        <p:spPr>
          <a:xfrm>
            <a:off x="179512" y="3429000"/>
            <a:ext cx="8640960" cy="0"/>
          </a:xfrm>
          <a:prstGeom prst="line">
            <a:avLst/>
          </a:prstGeom>
          <a:ln w="25400">
            <a:solidFill>
              <a:schemeClr val="tx1">
                <a:alpha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18843" y="6185624"/>
            <a:ext cx="1903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[ Baseline Architecture]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415692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12616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4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, I think that FC has a lot of problem (FC = Fully Connected)</a:t>
            </a:r>
            <a:endParaRPr lang="en-US" altLang="ko-KR" dirty="0"/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So I retry the model without FC layer (Now I call this model “only </a:t>
            </a:r>
            <a:r>
              <a:rPr lang="en-US" altLang="ko-KR" dirty="0" err="1" smtClean="0"/>
              <a:t>conv</a:t>
            </a:r>
            <a:r>
              <a:rPr lang="en-US" altLang="ko-KR" dirty="0" smtClean="0"/>
              <a:t>”)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FC exists only between the last </a:t>
            </a:r>
            <a:r>
              <a:rPr lang="en-US" altLang="ko-KR" dirty="0" err="1"/>
              <a:t>Conv</a:t>
            </a:r>
            <a:r>
              <a:rPr lang="en-US" altLang="ko-KR" dirty="0"/>
              <a:t> layer and the output </a:t>
            </a:r>
            <a:r>
              <a:rPr lang="en-US" altLang="ko-KR" dirty="0" smtClean="0"/>
              <a:t>layer (for </a:t>
            </a:r>
            <a:r>
              <a:rPr lang="en-US" altLang="ko-KR" dirty="0" err="1" smtClean="0"/>
              <a:t>classfication</a:t>
            </a:r>
            <a:r>
              <a:rPr lang="en-US" altLang="ko-KR" dirty="0" smtClean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- 3 -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5458361"/>
                  </p:ext>
                </p:extLst>
              </p:nvPr>
            </p:nvGraphicFramePr>
            <p:xfrm>
              <a:off x="467543" y="2132856"/>
              <a:ext cx="8208913" cy="2286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52329"/>
                    <a:gridCol w="1368152"/>
                    <a:gridCol w="1296144"/>
                    <a:gridCol w="1296144"/>
                    <a:gridCol w="1296144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No-DO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1D</a:t>
                          </a:r>
                          <a:r>
                            <a:rPr lang="en-US" altLang="ko-KR" sz="1600" baseline="0" dirty="0" smtClean="0"/>
                            <a:t> DO(0.5)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1D</a:t>
                          </a:r>
                          <a:r>
                            <a:rPr lang="en-US" altLang="ko-KR" sz="1600" baseline="0" dirty="0" smtClean="0"/>
                            <a:t> BN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latin typeface="+mj-lt"/>
                            </a:rPr>
                            <a:t>1</a:t>
                          </a:r>
                          <a:r>
                            <a:rPr lang="en-US" altLang="ko-KR" sz="1400" baseline="0" dirty="0" smtClean="0">
                              <a:latin typeface="+mj-lt"/>
                            </a:rPr>
                            <a:t> CONV(25,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 8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baseline="0" dirty="0" smtClean="0">
                              <a:latin typeface="+mj-lt"/>
                            </a:rPr>
                            <a:t>)</a:t>
                          </a:r>
                          <a:endParaRPr lang="en-US" altLang="ko-KR" sz="1400" dirty="0" smtClean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0.4621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0.4889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0.4289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0.4490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 CONV(25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0.5321</a:t>
                          </a: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0.6449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0.5836</a:t>
                          </a: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0.6885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 CONV(25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0.7747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0.8239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0.7890</a:t>
                          </a: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0.8538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 CONV(25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0.8866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0.8804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0.9238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 CONV(25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0.8870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/>
                            <a:t>0.9288</a:t>
                          </a: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0.9375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8564400"/>
                  </p:ext>
                </p:extLst>
              </p:nvPr>
            </p:nvGraphicFramePr>
            <p:xfrm>
              <a:off x="467543" y="2132856"/>
              <a:ext cx="8208913" cy="2286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52329"/>
                    <a:gridCol w="1368152"/>
                    <a:gridCol w="1296144"/>
                    <a:gridCol w="1296144"/>
                    <a:gridCol w="1296144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No-DO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1D</a:t>
                          </a:r>
                          <a:r>
                            <a:rPr lang="en-US" altLang="ko-KR" sz="1600" baseline="0" dirty="0" smtClean="0"/>
                            <a:t> </a:t>
                          </a:r>
                          <a:r>
                            <a:rPr lang="en-US" altLang="ko-KR" sz="1600" baseline="0" dirty="0" smtClean="0"/>
                            <a:t>DO(0.5)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1D</a:t>
                          </a:r>
                          <a:r>
                            <a:rPr lang="en-US" altLang="ko-KR" sz="1600" baseline="0" dirty="0" smtClean="0"/>
                            <a:t> BN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124590" r="-178306" b="-4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0.4621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0.4889</a:t>
                          </a: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0.4289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0.4490</a:t>
                          </a: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224590" r="-178306" b="-3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0.5321</a:t>
                          </a: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0.6449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0.5836</a:t>
                          </a: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0.6885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330000" r="-178306" b="-2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0.7747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0.8239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0.7890</a:t>
                          </a: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0.8538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422951" r="-178306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0.8866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0.8804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0.9238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522951" r="-178306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0.8870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/>
                            <a:t>0.9288</a:t>
                          </a: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0.9375</a:t>
                          </a: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2" name="그룹 1"/>
          <p:cNvGrpSpPr/>
          <p:nvPr/>
        </p:nvGrpSpPr>
        <p:grpSpPr>
          <a:xfrm>
            <a:off x="827584" y="4618059"/>
            <a:ext cx="7488832" cy="1619253"/>
            <a:chOff x="827584" y="4746474"/>
            <a:chExt cx="7488832" cy="1619253"/>
          </a:xfrm>
        </p:grpSpPr>
        <p:pic>
          <p:nvPicPr>
            <p:cNvPr id="2050" name="Picture 2" descr="C:\Users\BbChip\Desktop\lab_meeting\190302\only_conv_architecture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4941168"/>
              <a:ext cx="7488832" cy="1424559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691680" y="5477162"/>
              <a:ext cx="838691" cy="40011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15816" y="5621178"/>
              <a:ext cx="838691" cy="40011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49333" y="5733256"/>
              <a:ext cx="838691" cy="40011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57445" y="5909210"/>
              <a:ext cx="838691" cy="40011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72200" y="5949280"/>
              <a:ext cx="838691" cy="40011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 smtClean="0"/>
                <a:t>Conv</a:t>
              </a:r>
              <a:r>
                <a:rPr lang="en-US" altLang="ko-KR" sz="1000" dirty="0" smtClean="0"/>
                <a:t>(25)</a:t>
              </a:r>
            </a:p>
            <a:p>
              <a:pPr algn="ctr"/>
              <a:r>
                <a:rPr lang="en-US" altLang="ko-KR" sz="1000" dirty="0" err="1" smtClean="0"/>
                <a:t>MaxPool</a:t>
              </a:r>
              <a:r>
                <a:rPr lang="en-US" altLang="ko-KR" sz="1000" dirty="0" smtClean="0"/>
                <a:t>(4)</a:t>
              </a:r>
              <a:endParaRPr lang="ko-KR" altLang="en-US" sz="1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15616" y="5085184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1@16000</a:t>
              </a:r>
              <a:endParaRPr lang="ko-KR" altLang="en-US" sz="1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30858" y="5229200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8@3994</a:t>
              </a:r>
              <a:endParaRPr lang="ko-KR" altLang="en-US" sz="1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28766" y="5271011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16@993</a:t>
              </a:r>
              <a:endParaRPr lang="ko-KR" altLang="en-US" sz="1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20854" y="5229200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32@243</a:t>
              </a:r>
              <a:endParaRPr lang="ko-KR" altLang="en-US" sz="1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38013" y="5055413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64@55</a:t>
              </a:r>
              <a:endParaRPr lang="ko-KR" altLang="en-US" sz="1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12160" y="4746474"/>
              <a:ext cx="596638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128@8</a:t>
              </a:r>
              <a:endParaRPr lang="ko-KR" altLang="en-US" sz="1000" dirty="0"/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179512" y="4581128"/>
            <a:ext cx="8640960" cy="0"/>
          </a:xfrm>
          <a:prstGeom prst="line">
            <a:avLst/>
          </a:prstGeom>
          <a:ln w="25400">
            <a:solidFill>
              <a:schemeClr val="tx1">
                <a:alpha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73430" y="6185624"/>
            <a:ext cx="2197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[ “Only </a:t>
            </a:r>
            <a:r>
              <a:rPr lang="en-US" altLang="ko-KR" sz="1200" b="1" dirty="0" err="1" smtClean="0"/>
              <a:t>Conv</a:t>
            </a:r>
            <a:r>
              <a:rPr lang="en-US" altLang="ko-KR" sz="1200" b="1" dirty="0" smtClean="0"/>
              <a:t>” Architecture]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9412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12616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1600" dirty="0"/>
              <a:t>Compared </a:t>
            </a:r>
            <a:r>
              <a:rPr lang="en-US" altLang="ko-KR" sz="1600" dirty="0" smtClean="0"/>
              <a:t>to the best accuracy, It is increased. (0.9240 </a:t>
            </a:r>
            <a:r>
              <a:rPr lang="ko-KR" altLang="en-US" sz="1600" dirty="0"/>
              <a:t>→</a:t>
            </a:r>
            <a:r>
              <a:rPr lang="en-US" altLang="ko-KR" sz="1600" dirty="0" smtClean="0"/>
              <a:t> 0.9375)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1600" dirty="0"/>
              <a:t>Compared to the </a:t>
            </a:r>
            <a:r>
              <a:rPr lang="en-US" altLang="ko-KR" sz="1600" dirty="0" smtClean="0"/>
              <a:t>number of parameter, It is </a:t>
            </a:r>
            <a:r>
              <a:rPr lang="en-US" altLang="ko-KR" sz="1600" dirty="0"/>
              <a:t>greatly </a:t>
            </a:r>
            <a:r>
              <a:rPr lang="en-US" altLang="ko-KR" sz="1600" dirty="0" smtClean="0"/>
              <a:t>decreased. (~90.8%)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sz="1600" dirty="0" smtClean="0"/>
              <a:t>It’s a great achievement beyond </a:t>
            </a:r>
            <a:r>
              <a:rPr lang="en-US" altLang="ko-KR" sz="1600" dirty="0"/>
              <a:t>what I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expected.</a:t>
            </a:r>
            <a:endParaRPr lang="en-US" altLang="ko-KR" sz="1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- 4 -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2638487"/>
                  </p:ext>
                </p:extLst>
              </p:nvPr>
            </p:nvGraphicFramePr>
            <p:xfrm>
              <a:off x="899592" y="1916832"/>
              <a:ext cx="7776863" cy="24593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55659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DO(0.5)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 smtClean="0"/>
                            <a:t>[baseline]</a:t>
                          </a:r>
                          <a:endParaRPr lang="ko-KR" altLang="en-US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Params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0921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1" i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...</a:t>
                          </a:r>
                          <a:endParaRPr lang="ko-KR" altLang="en-US" sz="1600" b="1" i="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4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4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1 FC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0.8945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0.8841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0.8970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3,689,424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4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4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2 FC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0.9038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0.8814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0.9061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4,206,032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Pool(4), 1 FC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0.9047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0.9026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0.9169</a:t>
                          </a:r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</a:rPr>
                            <a:t>1,338,448</a:t>
                          </a:r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(25, 8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5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2 FC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</a:rPr>
                            <a:t>1,855,056</a:t>
                          </a:r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2638487"/>
                  </p:ext>
                </p:extLst>
              </p:nvPr>
            </p:nvGraphicFramePr>
            <p:xfrm>
              <a:off x="899592" y="1916832"/>
              <a:ext cx="7776863" cy="24593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55659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DO(0.5)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 smtClean="0"/>
                            <a:t>[baseline]</a:t>
                          </a:r>
                          <a:endParaRPr lang="ko-KR" altLang="en-US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Params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35280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1" i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...</a:t>
                          </a:r>
                          <a:endParaRPr lang="ko-KR" altLang="en-US" sz="1600" b="1" i="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8" t="-237500" r="-177996" b="-30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0.8945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0.8841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0.8970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3,689,424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8" t="-337500" r="-177996" b="-20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0.9038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0.8814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latin typeface="+mj-lt"/>
                            </a:rPr>
                            <a:t>0.9061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4,206,032</a:t>
                          </a:r>
                          <a:endParaRPr lang="ko-KR" altLang="en-US" sz="160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8" t="-430769" r="-177996" b="-1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0.9047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0.9026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0.9169</a:t>
                          </a:r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</a:rPr>
                            <a:t>1,338,448</a:t>
                          </a:r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8" t="-539063" r="-177996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rgbClr val="FF0000"/>
                              </a:solidFill>
                            </a:rPr>
                            <a:t>1,855,056</a:t>
                          </a:r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5898630"/>
                  </p:ext>
                </p:extLst>
              </p:nvPr>
            </p:nvGraphicFramePr>
            <p:xfrm>
              <a:off x="899593" y="4725144"/>
              <a:ext cx="7776864" cy="14401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3"/>
                    <a:gridCol w="1056458"/>
                    <a:gridCol w="1050927"/>
                    <a:gridCol w="1120989"/>
                    <a:gridCol w="1751547"/>
                  </a:tblGrid>
                  <a:tr h="4028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DO(0.5)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Params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45773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1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  <a:endParaRPr lang="ko-KR" altLang="en-US" sz="1600" b="1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</a:tr>
                  <a:tr h="345773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 CONV(25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0.8804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123,856</a:t>
                          </a:r>
                        </a:p>
                      </a:txBody>
                      <a:tcPr/>
                    </a:tc>
                  </a:tr>
                  <a:tr h="345773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 CONV(25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/>
                            <a:t>0.9288</a:t>
                          </a: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0.9375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288,848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5898630"/>
                  </p:ext>
                </p:extLst>
              </p:nvPr>
            </p:nvGraphicFramePr>
            <p:xfrm>
              <a:off x="899593" y="4725144"/>
              <a:ext cx="7776864" cy="14401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3"/>
                    <a:gridCol w="1056458"/>
                    <a:gridCol w="1050927"/>
                    <a:gridCol w="1120989"/>
                    <a:gridCol w="1751547"/>
                  </a:tblGrid>
                  <a:tr h="4028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DO(0.5)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Params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45773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1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  <a:endParaRPr lang="ko-KR" altLang="en-US" sz="1600" b="1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</a:tr>
                  <a:tr h="34577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18" t="-228571" r="-177996" b="-1232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0.8804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123,856</a:t>
                          </a:r>
                        </a:p>
                      </a:txBody>
                      <a:tcPr/>
                    </a:tc>
                  </a:tr>
                  <a:tr h="34577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18" t="-322807" r="-177996" b="-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/>
                            <a:t>0.9288</a:t>
                          </a: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0.9375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288,848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51272" y="3068960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b</a:t>
            </a:r>
            <a:r>
              <a:rPr lang="en-US" altLang="ko-KR" dirty="0" smtClean="0"/>
              <a:t>ase</a:t>
            </a:r>
          </a:p>
          <a:p>
            <a:pPr algn="ctr"/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272" y="5169967"/>
            <a:ext cx="8130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Only</a:t>
            </a:r>
          </a:p>
          <a:p>
            <a:pPr algn="ctr"/>
            <a:r>
              <a:rPr lang="en-US" altLang="ko-KR" dirty="0" err="1" smtClean="0"/>
              <a:t>Conv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322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79512" y="3678106"/>
            <a:ext cx="168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Previous Work</a:t>
            </a:r>
            <a:endParaRPr lang="ko-KR" altLang="en-US" dirty="0"/>
          </a:p>
        </p:txBody>
      </p:sp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3975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Fine tuning task in 1D-CNN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- 5 -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75656" y="2492896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1. Dropout</a:t>
            </a:r>
            <a:endParaRPr lang="ko-KR" altLang="en-US" sz="20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707904" y="2492896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 Batch Normalization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940152" y="2492896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3. D·O + B</a:t>
            </a:r>
            <a:r>
              <a:rPr lang="en-US" altLang="ko-KR" sz="2000" dirty="0"/>
              <a:t>·</a:t>
            </a:r>
            <a:r>
              <a:rPr lang="en-US" altLang="ko-KR" sz="2000" dirty="0" smtClean="0"/>
              <a:t>N</a:t>
            </a:r>
            <a:endParaRPr lang="ko-KR" altLang="en-US" sz="20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707904" y="3526160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 Reduce FC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55776" y="4581128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en-US" altLang="ko-KR" dirty="0"/>
              <a:t>Kernel </a:t>
            </a:r>
            <a:r>
              <a:rPr lang="en-US" altLang="ko-KR" dirty="0" smtClean="0"/>
              <a:t>Size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860032" y="4581128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6. Channel 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07904" y="5661248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r>
              <a:rPr lang="en-US" altLang="ko-KR" dirty="0" smtClean="0"/>
              <a:t>. Summary</a:t>
            </a:r>
            <a:endParaRPr lang="ko-KR" altLang="en-US" dirty="0"/>
          </a:p>
        </p:txBody>
      </p:sp>
      <p:cxnSp>
        <p:nvCxnSpPr>
          <p:cNvPr id="7" name="꺾인 연결선 6"/>
          <p:cNvCxnSpPr>
            <a:stCxn id="4" idx="2"/>
            <a:endCxn id="15" idx="0"/>
          </p:cNvCxnSpPr>
          <p:nvPr/>
        </p:nvCxnSpPr>
        <p:spPr>
          <a:xfrm rot="16200000" flipH="1">
            <a:off x="3347864" y="2230016"/>
            <a:ext cx="360040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14" idx="2"/>
            <a:endCxn id="15" idx="0"/>
          </p:cNvCxnSpPr>
          <p:nvPr/>
        </p:nvCxnSpPr>
        <p:spPr>
          <a:xfrm rot="5400000">
            <a:off x="5580112" y="2230016"/>
            <a:ext cx="360040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3" idx="2"/>
            <a:endCxn id="15" idx="0"/>
          </p:cNvCxnSpPr>
          <p:nvPr/>
        </p:nvCxnSpPr>
        <p:spPr>
          <a:xfrm>
            <a:off x="4644008" y="3166120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5" idx="2"/>
            <a:endCxn id="16" idx="0"/>
          </p:cNvCxnSpPr>
          <p:nvPr/>
        </p:nvCxnSpPr>
        <p:spPr>
          <a:xfrm rot="5400000">
            <a:off x="3877072" y="3814192"/>
            <a:ext cx="381744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5" idx="2"/>
            <a:endCxn id="17" idx="0"/>
          </p:cNvCxnSpPr>
          <p:nvPr/>
        </p:nvCxnSpPr>
        <p:spPr>
          <a:xfrm rot="16200000" flipH="1">
            <a:off x="5029200" y="3814192"/>
            <a:ext cx="381744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6" idx="2"/>
            <a:endCxn id="18" idx="0"/>
          </p:cNvCxnSpPr>
          <p:nvPr/>
        </p:nvCxnSpPr>
        <p:spPr>
          <a:xfrm rot="16200000" flipH="1">
            <a:off x="3864496" y="4881736"/>
            <a:ext cx="406896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7" idx="2"/>
            <a:endCxn id="18" idx="0"/>
          </p:cNvCxnSpPr>
          <p:nvPr/>
        </p:nvCxnSpPr>
        <p:spPr>
          <a:xfrm rot="5400000">
            <a:off x="5016624" y="4881736"/>
            <a:ext cx="406896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3707904" y="1484784"/>
            <a:ext cx="1872208" cy="673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0. Depth</a:t>
            </a:r>
            <a:endParaRPr lang="ko-KR" altLang="en-US" sz="2000" dirty="0"/>
          </a:p>
        </p:txBody>
      </p:sp>
      <p:cxnSp>
        <p:nvCxnSpPr>
          <p:cNvPr id="3" name="직선 화살표 연결선 2"/>
          <p:cNvCxnSpPr>
            <a:stCxn id="19" idx="2"/>
            <a:endCxn id="13" idx="0"/>
          </p:cNvCxnSpPr>
          <p:nvPr/>
        </p:nvCxnSpPr>
        <p:spPr>
          <a:xfrm>
            <a:off x="4644008" y="2158008"/>
            <a:ext cx="0" cy="3348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>
            <a:stCxn id="19" idx="2"/>
            <a:endCxn id="4" idx="0"/>
          </p:cNvCxnSpPr>
          <p:nvPr/>
        </p:nvCxnSpPr>
        <p:spPr>
          <a:xfrm rot="5400000">
            <a:off x="3360440" y="1209328"/>
            <a:ext cx="334888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9" idx="2"/>
            <a:endCxn id="14" idx="0"/>
          </p:cNvCxnSpPr>
          <p:nvPr/>
        </p:nvCxnSpPr>
        <p:spPr>
          <a:xfrm rot="16200000" flipH="1">
            <a:off x="5592688" y="1209328"/>
            <a:ext cx="334888" cy="22322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9512" y="4293096"/>
            <a:ext cx="8640960" cy="0"/>
          </a:xfrm>
          <a:prstGeom prst="line">
            <a:avLst/>
          </a:prstGeom>
          <a:ln w="25400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9512" y="1412776"/>
            <a:ext cx="8640960" cy="0"/>
          </a:xfrm>
          <a:prstGeom prst="line">
            <a:avLst/>
          </a:prstGeom>
          <a:ln w="25400">
            <a:solidFill>
              <a:schemeClr val="tx1">
                <a:alpha val="4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9512" y="5813194"/>
            <a:ext cx="155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Current Work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2376" y="1484785"/>
            <a:ext cx="8974120" cy="271459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09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9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Change kernel size 25 -&gt; 5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If we </a:t>
            </a:r>
            <a:r>
              <a:rPr lang="en-US" altLang="ko-KR" dirty="0"/>
              <a:t>reduce the kernel size, </a:t>
            </a:r>
            <a:r>
              <a:rPr lang="en-US" altLang="ko-KR" dirty="0" smtClean="0"/>
              <a:t>we can </a:t>
            </a:r>
            <a:r>
              <a:rPr lang="en-US" altLang="ko-KR" dirty="0"/>
              <a:t>make the model deeper</a:t>
            </a:r>
            <a:r>
              <a:rPr lang="en-US" altLang="ko-KR" dirty="0" smtClean="0"/>
              <a:t>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Pooling size is also reduced.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- 6 -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6422969"/>
                  </p:ext>
                </p:extLst>
              </p:nvPr>
            </p:nvGraphicFramePr>
            <p:xfrm>
              <a:off x="467543" y="2132856"/>
              <a:ext cx="8208913" cy="33987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52329"/>
                    <a:gridCol w="1368152"/>
                    <a:gridCol w="1296144"/>
                    <a:gridCol w="1296144"/>
                    <a:gridCol w="1296144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latin typeface="+mn-lt"/>
                            </a:rPr>
                            <a:t>Architecture (i = 0,1,2…)</a:t>
                          </a:r>
                          <a:endParaRPr lang="ko-KR" alt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aseline="0" dirty="0" smtClean="0">
                              <a:latin typeface="+mn-lt"/>
                            </a:rPr>
                            <a:t>DO(0.5)</a:t>
                          </a:r>
                          <a:endParaRPr lang="ko-KR" alt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aseline="0" dirty="0" smtClean="0">
                              <a:latin typeface="+mn-lt"/>
                            </a:rPr>
                            <a:t>BN</a:t>
                          </a:r>
                          <a:endParaRPr lang="ko-KR" alt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latin typeface="+mn-lt"/>
                            </a:rPr>
                            <a:t>DO+BN</a:t>
                          </a:r>
                          <a:endParaRPr lang="ko-KR" alt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err="1" smtClean="0">
                              <a:latin typeface="+mn-lt"/>
                            </a:rPr>
                            <a:t>Params</a:t>
                          </a:r>
                          <a:endParaRPr lang="ko-KR" altLang="en-US" sz="18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1 </a:t>
                          </a:r>
                          <a:r>
                            <a:rPr lang="en-US" altLang="ko-KR" sz="16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600" i="1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6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1 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Pool(3, 3)</a:t>
                          </a:r>
                          <a:endParaRPr lang="en-US" altLang="ko-KR" sz="1600" dirty="0" smtClean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0.2818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0.2735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0.3171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j-ea"/>
                            </a:rPr>
                            <a:t>682,576</a:t>
                          </a:r>
                        </a:p>
                      </a:txBody>
                      <a:tcPr marL="7620" marR="7620" marT="762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2 </a:t>
                          </a:r>
                          <a:r>
                            <a:rPr lang="en-US" altLang="ko-KR" sz="16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600" i="1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6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2 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Pool(3, 3)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0.4671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0.4665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0.4974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j-ea"/>
                            </a:rPr>
                            <a:t>455,424</a:t>
                          </a:r>
                        </a:p>
                      </a:txBody>
                      <a:tcPr marL="7620" marR="7620" marT="762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3 </a:t>
                          </a:r>
                          <a:r>
                            <a:rPr lang="en-US" altLang="ko-KR" sz="16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600" i="1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6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3 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Pool(3, 3)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0.6295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0.6004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0.6725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j-ea"/>
                            </a:rPr>
                            <a:t>306,016</a:t>
                          </a:r>
                        </a:p>
                      </a:txBody>
                      <a:tcPr marL="7620" marR="7620" marT="762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4 </a:t>
                          </a:r>
                          <a:r>
                            <a:rPr lang="en-US" altLang="ko-KR" sz="16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600" i="1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6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4 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Pool(3, 3)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0.7556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0.6644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0.7807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j-ea"/>
                            </a:rPr>
                            <a:t>214,560</a:t>
                          </a:r>
                        </a:p>
                      </a:txBody>
                      <a:tcPr marL="7620" marR="7620" marT="762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</a:t>
                          </a:r>
                          <a:r>
                            <a:rPr lang="en-US" altLang="ko-KR" sz="16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600" i="1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6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5 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Pool(3, 3)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0.8492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0.7674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0.8737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j-ea"/>
                            </a:rPr>
                            <a:t>186,272</a:t>
                          </a:r>
                        </a:p>
                      </a:txBody>
                      <a:tcPr marL="7620" marR="7620" marT="762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6 </a:t>
                          </a:r>
                          <a:r>
                            <a:rPr lang="en-US" altLang="ko-KR" sz="16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600" i="1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6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6 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Pool(3, 3)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0.9180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0.8860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0.9192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j-ea"/>
                            </a:rPr>
                            <a:t>301,728</a:t>
                          </a:r>
                        </a:p>
                      </a:txBody>
                      <a:tcPr marL="7620" marR="7620" marT="762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7 </a:t>
                          </a:r>
                          <a:r>
                            <a:rPr lang="en-US" altLang="ko-KR" sz="16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600" i="1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6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7 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Pool(3, 3)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0.9196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0.9167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0.9445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j-ea"/>
                            </a:rPr>
                            <a:t>925,856</a:t>
                          </a:r>
                        </a:p>
                      </a:txBody>
                      <a:tcPr marL="7620" marR="7620" marT="762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8 </a:t>
                          </a:r>
                          <a:r>
                            <a:rPr lang="en-US" altLang="ko-KR" sz="16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600" i="1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6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8 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Pool(3, 3)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0.9132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0.9238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0.9310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j-ea"/>
                            </a:rPr>
                            <a:t>3,517,600</a:t>
                          </a: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6422969"/>
                  </p:ext>
                </p:extLst>
              </p:nvPr>
            </p:nvGraphicFramePr>
            <p:xfrm>
              <a:off x="467543" y="2132856"/>
              <a:ext cx="8208913" cy="33987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52329"/>
                    <a:gridCol w="1368152"/>
                    <a:gridCol w="1296144"/>
                    <a:gridCol w="1296144"/>
                    <a:gridCol w="1296144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latin typeface="+mn-lt"/>
                            </a:rPr>
                            <a:t>Architecture (i = 0,1,2…)</a:t>
                          </a:r>
                          <a:endParaRPr lang="ko-KR" alt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aseline="0" dirty="0" smtClean="0">
                              <a:latin typeface="+mn-lt"/>
                            </a:rPr>
                            <a:t>DO(0.5</a:t>
                          </a:r>
                          <a:r>
                            <a:rPr lang="en-US" altLang="ko-KR" sz="1800" baseline="0" dirty="0" smtClean="0">
                              <a:latin typeface="+mn-lt"/>
                            </a:rPr>
                            <a:t>)</a:t>
                          </a:r>
                          <a:endParaRPr lang="ko-KR" alt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aseline="0" dirty="0" smtClean="0">
                              <a:latin typeface="+mn-lt"/>
                            </a:rPr>
                            <a:t>BN</a:t>
                          </a:r>
                          <a:endParaRPr lang="ko-KR" alt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>
                              <a:latin typeface="+mn-lt"/>
                            </a:rPr>
                            <a:t>DO+BN</a:t>
                          </a:r>
                          <a:endParaRPr lang="ko-KR" alt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err="1" smtClean="0">
                              <a:latin typeface="+mn-lt"/>
                            </a:rPr>
                            <a:t>Params</a:t>
                          </a:r>
                          <a:endParaRPr lang="ko-KR" altLang="en-US" sz="18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124590" r="-178306" b="-7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0.2818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0.2735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0.3171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j-ea"/>
                            </a:rPr>
                            <a:t>682,576</a:t>
                          </a:r>
                        </a:p>
                      </a:txBody>
                      <a:tcPr marL="7620" marR="7620" marT="762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228333" r="-178306" b="-6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0.4671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0.4665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0.4974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j-ea"/>
                            </a:rPr>
                            <a:t>455,424</a:t>
                          </a:r>
                        </a:p>
                      </a:txBody>
                      <a:tcPr marL="7620" marR="7620" marT="762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322951" r="-178306" b="-5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0.6295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0.6004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0.6725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j-ea"/>
                            </a:rPr>
                            <a:t>306,016</a:t>
                          </a:r>
                        </a:p>
                      </a:txBody>
                      <a:tcPr marL="7620" marR="7620" marT="762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422951" r="-178306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0.7556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0.6644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0.7807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j-ea"/>
                            </a:rPr>
                            <a:t>214,560</a:t>
                          </a:r>
                        </a:p>
                      </a:txBody>
                      <a:tcPr marL="7620" marR="7620" marT="762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522951" r="-178306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0.8492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0.7674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0.8737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j-ea"/>
                            </a:rPr>
                            <a:t>186,272</a:t>
                          </a:r>
                        </a:p>
                      </a:txBody>
                      <a:tcPr marL="7620" marR="7620" marT="762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633333" r="-178306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0.9180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0.8860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0.9192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j-ea"/>
                            </a:rPr>
                            <a:t>301,728</a:t>
                          </a:r>
                        </a:p>
                      </a:txBody>
                      <a:tcPr marL="7620" marR="7620" marT="762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721311" r="-178306" b="-1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0.9196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0.9167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0.9445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j-ea"/>
                            </a:rPr>
                            <a:t>925,856</a:t>
                          </a:r>
                        </a:p>
                      </a:txBody>
                      <a:tcPr marL="7620" marR="7620" marT="762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7" t="-821311" r="-178306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0.9132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0.9238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0.9310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j-ea"/>
                            </a:rPr>
                            <a:t>3,517,600</a:t>
                          </a: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3675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829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err="1"/>
              <a:t>Summarising</a:t>
            </a:r>
            <a:r>
              <a:rPr lang="en-US" altLang="ko-KR" dirty="0"/>
              <a:t> this </a:t>
            </a:r>
            <a:r>
              <a:rPr lang="en-US" altLang="ko-KR" dirty="0" smtClean="0"/>
              <a:t>straight</a:t>
            </a:r>
            <a:r>
              <a:rPr lang="en-US" altLang="ko-KR" dirty="0"/>
              <a:t>.</a:t>
            </a:r>
            <a:r>
              <a:rPr lang="en-US" altLang="ko-KR" dirty="0" smtClean="0"/>
              <a:t> This is current SOTA(State Of The Art) in my research.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Accuracy is more increased. (0.9375 -&gt; 0.9445)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- 7 -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9682026"/>
                  </p:ext>
                </p:extLst>
              </p:nvPr>
            </p:nvGraphicFramePr>
            <p:xfrm>
              <a:off x="899592" y="1990330"/>
              <a:ext cx="7776863" cy="43909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DO(0.5)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Params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432048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baseline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400" baseline="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5 </a:t>
                          </a:r>
                          <a:r>
                            <a:rPr lang="en-US" altLang="ko-KR" sz="14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(25, 8</a:t>
                          </a:r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5 </a:t>
                          </a:r>
                          <a:r>
                            <a:rPr lang="en-US" altLang="ko-KR" sz="14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Pool(4), 2 FC</a:t>
                          </a:r>
                          <a:endParaRPr lang="ko-KR" altLang="en-US" sz="140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</a:rPr>
                            <a:t>1,855,056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>
                              <a:latin typeface="+mj-lt"/>
                            </a:rPr>
                            <a:t>Accuracy </a:t>
                          </a:r>
                          <a:r>
                            <a:rPr lang="en-US" altLang="ko-KR" sz="18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 Number</a:t>
                          </a:r>
                          <a:r>
                            <a:rPr lang="en-US" altLang="ko-KR" sz="18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parameters</a:t>
                          </a:r>
                          <a:endParaRPr lang="ko-KR" altLang="en-US" sz="18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 CONV(25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600" i="1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0.8804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123,856</a:t>
                          </a: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Accuracy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 CONV(25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600" i="1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/>
                            <a:t>0.9288</a:t>
                          </a: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0.9375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288,848</a:t>
                          </a: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And, here is new challenger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7 </a:t>
                          </a:r>
                          <a:r>
                            <a:rPr lang="en-US" altLang="ko-KR" sz="1600" spc="-1" dirty="0" err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Conv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altLang="ko-KR" sz="16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, 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600" i="1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u="non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i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600" i="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), 7 </a:t>
                          </a: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+mn-lt"/>
                              <a:ea typeface="+mn-ea"/>
                              <a:cs typeface="+mn-cs"/>
                            </a:rPr>
                            <a:t>Pool(3, 3)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0.9196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0.9167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0.9445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j-ea"/>
                            </a:rPr>
                            <a:t>925,856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9682026"/>
                  </p:ext>
                </p:extLst>
              </p:nvPr>
            </p:nvGraphicFramePr>
            <p:xfrm>
              <a:off x="899592" y="1990330"/>
              <a:ext cx="7776863" cy="43909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6942"/>
                    <a:gridCol w="1126520"/>
                    <a:gridCol w="1120989"/>
                    <a:gridCol w="1120989"/>
                    <a:gridCol w="1611423"/>
                  </a:tblGrid>
                  <a:tr h="43204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Architecture (i = 0,1,2…)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</a:t>
                          </a:r>
                          <a:r>
                            <a:rPr lang="en-US" altLang="ko-KR" sz="1400" baseline="0" dirty="0" smtClean="0"/>
                            <a:t>DO(0.5)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</a:t>
                          </a:r>
                          <a:r>
                            <a:rPr lang="en-US" altLang="ko-KR" sz="1400" baseline="0" dirty="0" smtClean="0"/>
                            <a:t> 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1D DO+BN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Params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432048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smtClean="0"/>
                            <a:t>baseline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400" baseline="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8" t="-229688" r="-177996" b="-8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0.9090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>
                              <a:latin typeface="+mn-lt"/>
                            </a:rPr>
                            <a:t>0.9072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0.9240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chemeClr val="tx1"/>
                              </a:solidFill>
                            </a:rPr>
                            <a:t>1,855,056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>
                              <a:latin typeface="+mj-lt"/>
                            </a:rPr>
                            <a:t>Accuracy </a:t>
                          </a:r>
                          <a:r>
                            <a:rPr lang="en-US" altLang="ko-KR" sz="18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 Number</a:t>
                          </a:r>
                          <a:r>
                            <a:rPr lang="en-US" altLang="ko-KR" sz="18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parameters</a:t>
                          </a:r>
                          <a:endParaRPr lang="ko-KR" altLang="en-US" sz="18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rgbClr val="FF0000"/>
                            </a:solidFill>
                            <a:latin typeface="+mj-lt"/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8" t="-431250" r="-177996" b="-6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 smtClean="0"/>
                            <a:t>0.8804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123,856</a:t>
                          </a: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Only Accuracy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8" t="-621538" r="-177996" b="-3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0.9277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/>
                            <a:t>0.9288</a:t>
                          </a: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0.9375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spc="-1" dirty="0" smtClean="0">
                              <a:solidFill>
                                <a:srgbClr val="FF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</a:rPr>
                            <a:t>288,848</a:t>
                          </a: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 gridSpan="5"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And, here is new challenger</a:t>
                          </a:r>
                          <a:endParaRPr lang="ko-KR" altLang="en-US" sz="16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8" t="-918462" r="-177996" b="-9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0.9196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0.9167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0.9445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j-ea"/>
                            </a:rPr>
                            <a:t>925,856</a:t>
                          </a:r>
                        </a:p>
                      </a:txBody>
                      <a:tcPr marL="7620" marR="7620" marT="7620" marB="0" anchor="ctr"/>
                    </a:tc>
                  </a:tr>
                  <a:tr h="391878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6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400" spc="-1" dirty="0" smtClean="0">
                            <a:solidFill>
                              <a:srgbClr val="FF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-36512" y="2863969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base model</a:t>
            </a:r>
            <a:endParaRPr lang="ko-KR" alt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-20062" y="3717032"/>
            <a:ext cx="955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Only </a:t>
            </a:r>
            <a:r>
              <a:rPr lang="en-US" altLang="ko-KR" sz="1200" b="1" dirty="0" err="1" smtClean="0"/>
              <a:t>Conv</a:t>
            </a:r>
            <a:endParaRPr lang="en-US" altLang="ko-KR" sz="12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-20062" y="5559623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Only </a:t>
            </a:r>
            <a:r>
              <a:rPr lang="en-US" altLang="ko-KR" sz="1200" b="1" dirty="0" err="1" smtClean="0"/>
              <a:t>Conv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kernel 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20062" y="4448145"/>
            <a:ext cx="955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Only </a:t>
            </a:r>
            <a:r>
              <a:rPr lang="en-US" altLang="ko-KR" sz="1200" b="1" dirty="0" err="1" smtClean="0"/>
              <a:t>Conv</a:t>
            </a:r>
            <a:endParaRPr lang="en-US" altLang="ko-KR" sz="1200" b="1" dirty="0" smtClean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6032480" y="4396472"/>
            <a:ext cx="936104" cy="3490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032480" y="5615951"/>
            <a:ext cx="936104" cy="34900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구부러진 연결선 21"/>
          <p:cNvCxnSpPr>
            <a:stCxn id="11" idx="3"/>
            <a:endCxn id="3" idx="3"/>
          </p:cNvCxnSpPr>
          <p:nvPr/>
        </p:nvCxnSpPr>
        <p:spPr>
          <a:xfrm flipV="1">
            <a:off x="6968584" y="4570976"/>
            <a:ext cx="12700" cy="1219479"/>
          </a:xfrm>
          <a:prstGeom prst="curvedConnector3">
            <a:avLst>
              <a:gd name="adj1" fmla="val 180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2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-209160" y="24120"/>
            <a:ext cx="9559800" cy="72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marL="76320" algn="ctr">
              <a:lnSpc>
                <a:spcPct val="115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Audio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62376" y="1015200"/>
            <a:ext cx="8614080" cy="7576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Change </a:t>
            </a:r>
            <a:r>
              <a:rPr lang="en-US" altLang="ko-KR" dirty="0"/>
              <a:t>channel </a:t>
            </a:r>
            <a:r>
              <a:rPr lang="en-US" altLang="ko-KR" dirty="0" smtClean="0"/>
              <a:t>size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altLang="ko-KR" dirty="0" smtClean="0"/>
              <a:t>Start channel size: 32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273222" y="65145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- 8 -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792285"/>
              </p:ext>
            </p:extLst>
          </p:nvPr>
        </p:nvGraphicFramePr>
        <p:xfrm>
          <a:off x="467543" y="1772816"/>
          <a:ext cx="8208913" cy="2657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9"/>
                <a:gridCol w="1368152"/>
                <a:gridCol w="1296144"/>
                <a:gridCol w="1296144"/>
                <a:gridCol w="1296144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lt"/>
                        </a:rPr>
                        <a:t>Architecture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 smtClean="0">
                          <a:latin typeface="+mn-lt"/>
                        </a:rPr>
                        <a:t>DO(0.5)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 smtClean="0">
                          <a:latin typeface="+mn-lt"/>
                        </a:rPr>
                        <a:t>BN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lt"/>
                        </a:rPr>
                        <a:t>DO+BN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latin typeface="+mn-lt"/>
                        </a:rPr>
                        <a:t>Params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altLang="ko-KR" sz="16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(25</a:t>
                      </a:r>
                      <a:r>
                        <a:rPr lang="en-US" altLang="ko-KR" sz="1600" i="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), 1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Pool(3, 3)</a:t>
                      </a:r>
                      <a:endParaRPr lang="en-US" altLang="ko-KR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0.4874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0.4548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0.4453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2,727,824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altLang="ko-KR" sz="16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(25</a:t>
                      </a:r>
                      <a:r>
                        <a:rPr lang="en-US" altLang="ko-KR" sz="1600" i="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), 2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Pool(3, 3)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0.5948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0.5913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0.6399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931,824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en-US" altLang="ko-KR" sz="16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(25</a:t>
                      </a:r>
                      <a:r>
                        <a:rPr lang="en-US" altLang="ko-KR" sz="1600" i="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), 3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Pool(3, 3)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0.7886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0.7053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0.7782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673,968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en-US" altLang="ko-KR" sz="16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(25</a:t>
                      </a:r>
                      <a:r>
                        <a:rPr lang="en-US" altLang="ko-KR" sz="1600" i="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), 4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Pool(3, 3)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0.8953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0.8810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0.8987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371,056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5 </a:t>
                      </a:r>
                      <a:r>
                        <a:rPr lang="en-US" altLang="ko-KR" sz="16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(25</a:t>
                      </a:r>
                      <a:r>
                        <a:rPr lang="en-US" altLang="ko-KR" sz="1600" i="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), 5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Pool(3, 3)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0.9375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0.9279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0.9387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496,368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6 </a:t>
                      </a:r>
                      <a:r>
                        <a:rPr lang="en-US" altLang="ko-KR" sz="1600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Conv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(25</a:t>
                      </a:r>
                      <a:r>
                        <a:rPr lang="en-US" altLang="ko-KR" sz="1600" i="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), 6 </a:t>
                      </a:r>
                      <a:r>
                        <a:rPr lang="en-US" altLang="ko-KR" sz="1600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Pool(3, 3)</a:t>
                      </a:r>
                      <a:endParaRPr lang="ko-KR" alt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0.9364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0.9479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0.9479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816,240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467544" y="4766955"/>
            <a:ext cx="8208912" cy="1623665"/>
            <a:chOff x="467544" y="4766955"/>
            <a:chExt cx="8208912" cy="1623665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7544" y="4812753"/>
              <a:ext cx="8208912" cy="1424559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2123728" y="5137447"/>
              <a:ext cx="774571" cy="3693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err="1" smtClean="0"/>
                <a:t>Conv</a:t>
              </a:r>
              <a:r>
                <a:rPr lang="en-US" altLang="ko-KR" sz="900" dirty="0" smtClean="0"/>
                <a:t>(25)</a:t>
              </a:r>
            </a:p>
            <a:p>
              <a:pPr algn="ctr"/>
              <a:r>
                <a:rPr lang="en-US" altLang="ko-KR" sz="900" dirty="0" err="1" smtClean="0"/>
                <a:t>MaxPool</a:t>
              </a:r>
              <a:r>
                <a:rPr lang="en-US" altLang="ko-KR" sz="900" dirty="0" smtClean="0"/>
                <a:t>(3)</a:t>
              </a:r>
              <a:endParaRPr lang="ko-KR" altLang="en-US" sz="9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42010" y="4766955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1@16000</a:t>
              </a:r>
              <a:endParaRPr lang="ko-KR" altLang="en-US" sz="1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86226" y="5013176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32@5326</a:t>
              </a:r>
              <a:endParaRPr lang="ko-KR" altLang="en-US" sz="1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83968" y="5199003"/>
              <a:ext cx="737702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32@1768</a:t>
              </a:r>
              <a:endParaRPr lang="ko-KR" altLang="en-US" sz="1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04048" y="5167635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64@582</a:t>
              </a:r>
              <a:endParaRPr lang="ko-KR" altLang="en-US" sz="1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52120" y="5199003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64@186</a:t>
              </a:r>
              <a:endParaRPr lang="ko-KR" altLang="en-US" sz="1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40152" y="4982979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128@54</a:t>
              </a:r>
              <a:endParaRPr lang="ko-KR" altLang="en-US" sz="1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13142" y="5013459"/>
              <a:ext cx="667170" cy="246221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128@10</a:t>
              </a:r>
              <a:endParaRPr lang="ko-KR" altLang="en-US" sz="1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41445" y="5506779"/>
              <a:ext cx="774571" cy="3693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err="1" smtClean="0"/>
                <a:t>Conv</a:t>
              </a:r>
              <a:r>
                <a:rPr lang="en-US" altLang="ko-KR" sz="900" dirty="0" smtClean="0"/>
                <a:t>(25)</a:t>
              </a:r>
            </a:p>
            <a:p>
              <a:pPr algn="ctr"/>
              <a:r>
                <a:rPr lang="en-US" altLang="ko-KR" sz="900" dirty="0" err="1" smtClean="0"/>
                <a:t>MaxPool</a:t>
              </a:r>
              <a:r>
                <a:rPr lang="en-US" altLang="ko-KR" sz="900" dirty="0" smtClean="0"/>
                <a:t>(3)</a:t>
              </a:r>
              <a:endParaRPr lang="ko-KR" altLang="en-US" sz="9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04048" y="5651956"/>
              <a:ext cx="774571" cy="3693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err="1" smtClean="0"/>
                <a:t>Conv</a:t>
              </a:r>
              <a:r>
                <a:rPr lang="en-US" altLang="ko-KR" sz="900" dirty="0" smtClean="0"/>
                <a:t>(25)</a:t>
              </a:r>
            </a:p>
            <a:p>
              <a:pPr algn="ctr"/>
              <a:r>
                <a:rPr lang="en-US" altLang="ko-KR" sz="900" dirty="0" err="1" smtClean="0"/>
                <a:t>MaxPool</a:t>
              </a:r>
              <a:r>
                <a:rPr lang="en-US" altLang="ko-KR" sz="900" dirty="0" smtClean="0"/>
                <a:t>(3)</a:t>
              </a:r>
              <a:endParaRPr lang="ko-KR" altLang="en-US" sz="9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85661" y="5805264"/>
              <a:ext cx="774571" cy="3693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err="1" smtClean="0"/>
                <a:t>Conv</a:t>
              </a:r>
              <a:r>
                <a:rPr lang="en-US" altLang="ko-KR" sz="900" dirty="0" smtClean="0"/>
                <a:t>(25)</a:t>
              </a:r>
            </a:p>
            <a:p>
              <a:pPr algn="ctr"/>
              <a:r>
                <a:rPr lang="en-US" altLang="ko-KR" sz="900" dirty="0" err="1" smtClean="0"/>
                <a:t>MaxPool</a:t>
              </a:r>
              <a:r>
                <a:rPr lang="en-US" altLang="ko-KR" sz="900" dirty="0" smtClean="0"/>
                <a:t>(3)</a:t>
              </a:r>
              <a:endParaRPr lang="ko-KR" altLang="en-US" sz="9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05741" y="5949280"/>
              <a:ext cx="774571" cy="3693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err="1" smtClean="0"/>
                <a:t>Conv</a:t>
              </a:r>
              <a:r>
                <a:rPr lang="en-US" altLang="ko-KR" sz="900" dirty="0" smtClean="0"/>
                <a:t>(25)</a:t>
              </a:r>
            </a:p>
            <a:p>
              <a:pPr algn="ctr"/>
              <a:r>
                <a:rPr lang="en-US" altLang="ko-KR" sz="900" dirty="0" err="1" smtClean="0"/>
                <a:t>MaxPool</a:t>
              </a:r>
              <a:r>
                <a:rPr lang="en-US" altLang="ko-KR" sz="900" dirty="0" smtClean="0"/>
                <a:t>(3)</a:t>
              </a:r>
              <a:endParaRPr lang="ko-KR" altLang="en-US" sz="9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41845" y="6021288"/>
              <a:ext cx="774571" cy="3693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err="1" smtClean="0"/>
                <a:t>Conv</a:t>
              </a:r>
              <a:r>
                <a:rPr lang="en-US" altLang="ko-KR" sz="900" dirty="0" smtClean="0"/>
                <a:t>(25)</a:t>
              </a:r>
            </a:p>
            <a:p>
              <a:pPr algn="ctr"/>
              <a:r>
                <a:rPr lang="en-US" altLang="ko-KR" sz="900" dirty="0" err="1" smtClean="0"/>
                <a:t>MaxPool</a:t>
              </a:r>
              <a:r>
                <a:rPr lang="en-US" altLang="ko-KR" sz="900" dirty="0" smtClean="0"/>
                <a:t>(3)</a:t>
              </a:r>
              <a:endParaRPr lang="ko-KR" altLang="en-US" sz="900" dirty="0"/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179512" y="4581128"/>
            <a:ext cx="8640960" cy="0"/>
          </a:xfrm>
          <a:prstGeom prst="line">
            <a:avLst/>
          </a:prstGeom>
          <a:ln w="25400">
            <a:solidFill>
              <a:schemeClr val="tx1">
                <a:alpha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80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44272</TotalTime>
  <Words>3246</Words>
  <Application>Microsoft Office PowerPoint</Application>
  <PresentationFormat>화면 슬라이드 쇼(4:3)</PresentationFormat>
  <Paragraphs>1215</Paragraphs>
  <Slides>28</Slides>
  <Notes>28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Jinsu;Wangwon Lee</dc:creator>
  <cp:lastModifiedBy>Windows 사용자</cp:lastModifiedBy>
  <cp:revision>1217</cp:revision>
  <dcterms:modified xsi:type="dcterms:W3CDTF">2019-03-08T18:45:50Z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화면 슬라이드 쇼(4:3)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