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369" r:id="rId3"/>
    <p:sldId id="319" r:id="rId4"/>
    <p:sldId id="385" r:id="rId5"/>
    <p:sldId id="373" r:id="rId6"/>
    <p:sldId id="399" r:id="rId7"/>
    <p:sldId id="390" r:id="rId8"/>
    <p:sldId id="391" r:id="rId9"/>
    <p:sldId id="397" r:id="rId10"/>
    <p:sldId id="398" r:id="rId11"/>
    <p:sldId id="400" r:id="rId12"/>
    <p:sldId id="403" r:id="rId13"/>
    <p:sldId id="404" r:id="rId14"/>
    <p:sldId id="405" r:id="rId15"/>
    <p:sldId id="401" r:id="rId16"/>
    <p:sldId id="407" r:id="rId17"/>
    <p:sldId id="408" r:id="rId18"/>
    <p:sldId id="266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B4B4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66" y="-2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C35C9-D0B2-43EF-8A1C-FEB445BDDE72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674585-C5F3-481A-9351-706D02AB4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24297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6E2D31B6-DA79-4E34-AFA1-FE60C0245F5E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0473471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 want you to follow this rule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그림 3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9" name="그림 3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-4320" y="809640"/>
            <a:ext cx="9142560" cy="90720"/>
          </a:xfrm>
          <a:prstGeom prst="rect">
            <a:avLst/>
          </a:prstGeom>
          <a:gradFill>
            <a:gsLst>
              <a:gs pos="0">
                <a:schemeClr val="lt1"/>
              </a:gs>
              <a:gs pos="50000">
                <a:srgbClr val="800000"/>
              </a:gs>
              <a:gs pos="100000">
                <a:schemeClr val="lt1"/>
              </a:gs>
            </a:gsLst>
            <a:lin ang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" name="Shape 17"/>
          <p:cNvPicPr/>
          <p:nvPr/>
        </p:nvPicPr>
        <p:blipFill>
          <a:blip r:embed="rId14"/>
          <a:srcRect r="73757" b="10921"/>
          <a:stretch/>
        </p:blipFill>
        <p:spPr>
          <a:xfrm>
            <a:off x="14760" y="6486480"/>
            <a:ext cx="1460880" cy="36360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-1440" y="6467400"/>
            <a:ext cx="9142560" cy="44640"/>
          </a:xfrm>
          <a:prstGeom prst="rect">
            <a:avLst/>
          </a:prstGeom>
          <a:gradFill>
            <a:gsLst>
              <a:gs pos="0">
                <a:srgbClr val="800000"/>
              </a:gs>
              <a:gs pos="50000">
                <a:schemeClr val="lt1"/>
              </a:gs>
              <a:gs pos="100000">
                <a:srgbClr val="800000"/>
              </a:gs>
            </a:gsLst>
            <a:lin ang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Shape 19"/>
          <p:cNvPicPr/>
          <p:nvPr/>
        </p:nvPicPr>
        <p:blipFill>
          <a:blip r:embed="rId15"/>
          <a:stretch/>
        </p:blipFill>
        <p:spPr>
          <a:xfrm>
            <a:off x="8678160" y="6505560"/>
            <a:ext cx="457200" cy="358560"/>
          </a:xfrm>
          <a:prstGeom prst="rect">
            <a:avLst/>
          </a:prstGeom>
          <a:ln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ko-K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e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12240" y="24120"/>
            <a:ext cx="911772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Weekly Report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6588360" y="353160"/>
            <a:ext cx="2581920" cy="36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Wangwon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Lee, 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2019/03/30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47" name="Table 3"/>
          <p:cNvGraphicFramePr/>
          <p:nvPr>
            <p:extLst>
              <p:ext uri="{D42A27DB-BD31-4B8C-83A1-F6EECF244321}">
                <p14:modId xmlns:p14="http://schemas.microsoft.com/office/powerpoint/2010/main" val="2673565487"/>
              </p:ext>
            </p:extLst>
          </p:nvPr>
        </p:nvGraphicFramePr>
        <p:xfrm>
          <a:off x="-3960" y="814353"/>
          <a:ext cx="9184472" cy="6313228"/>
        </p:xfrm>
        <a:graphic>
          <a:graphicData uri="http://schemas.openxmlformats.org/drawingml/2006/table">
            <a:tbl>
              <a:tblPr/>
              <a:tblGrid>
                <a:gridCol w="4575960"/>
                <a:gridCol w="4608512"/>
              </a:tblGrid>
              <a:tr h="459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strike="noStrike" spc="-1" dirty="0" smtClean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  <a:ea typeface="Arial"/>
                        </a:rPr>
                        <a:t>This </a:t>
                      </a:r>
                      <a:r>
                        <a:rPr lang="en-US" sz="2000" b="1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  <a:ea typeface="Arial"/>
                        </a:rPr>
                        <a:t>week</a:t>
                      </a:r>
                      <a:endParaRPr lang="en-US" sz="20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j-lt"/>
                      </a:endParaRPr>
                    </a:p>
                  </a:txBody>
                  <a:tcPr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  <a:ea typeface="Arial"/>
                        </a:rPr>
                        <a:t>Next week</a:t>
                      </a:r>
                      <a:endParaRPr lang="en-US" sz="20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j-lt"/>
                      </a:endParaRPr>
                    </a:p>
                  </a:txBody>
                  <a:tcPr marL="91080" marR="91080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800000"/>
                    </a:solidFill>
                  </a:tcPr>
                </a:tc>
              </a:tr>
              <a:tr h="3141659">
                <a:tc>
                  <a:txBody>
                    <a:bodyPr/>
                    <a:lstStyle/>
                    <a:p>
                      <a:pPr marL="419040" indent="-3416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altLang="ko-KR" sz="2800" b="1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Classification Report</a:t>
                      </a:r>
                    </a:p>
                    <a:p>
                      <a:pPr marL="432000" marR="0" indent="-28548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-"/>
                        <a:tabLst/>
                        <a:defRPr/>
                      </a:pPr>
                      <a:r>
                        <a:rPr lang="en-US" altLang="ko-KR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Confusion</a:t>
                      </a:r>
                      <a:r>
                        <a:rPr lang="en-US" altLang="ko-KR" sz="18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 matrix</a:t>
                      </a:r>
                      <a:endParaRPr lang="en-US" altLang="ko-KR" sz="1800" b="0" strike="noStrike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32000" marR="0" indent="-28548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-"/>
                        <a:tabLst/>
                        <a:defRPr/>
                      </a:pPr>
                      <a:r>
                        <a:rPr lang="en-US" altLang="ko-KR" sz="18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Precision , Recall, F1-score</a:t>
                      </a:r>
                    </a:p>
                    <a:p>
                      <a:pPr marL="77400" indent="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altLang="ko-KR" sz="2800" b="1" strike="noStrike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  <a:p>
                      <a:pPr marL="419040" indent="-3416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altLang="ko-KR" sz="2800" b="1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Visualization</a:t>
                      </a:r>
                      <a:endParaRPr lang="en-US" altLang="ko-KR" sz="1800" b="0" strike="noStrike" spc="-1" baseline="0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32000" marR="0" indent="-28548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-"/>
                        <a:tabLst/>
                        <a:defRPr/>
                      </a:pPr>
                      <a:r>
                        <a:rPr lang="en-US" altLang="ko-KR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Filter</a:t>
                      </a:r>
                      <a:r>
                        <a:rPr lang="en-US" altLang="ko-KR" sz="18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 and Activation map</a:t>
                      </a:r>
                      <a:endParaRPr lang="en-US" altLang="ko-KR" sz="1800" b="0" strike="noStrike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32000" marR="0" indent="-28548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-"/>
                        <a:tabLst/>
                        <a:defRPr/>
                      </a:pPr>
                      <a:r>
                        <a:rPr lang="en-US" altLang="ko-KR" sz="18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Frequency response</a:t>
                      </a:r>
                    </a:p>
                    <a:p>
                      <a:pPr marL="432000" marR="0" indent="-28548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-"/>
                        <a:tabLst/>
                        <a:defRPr/>
                      </a:pPr>
                      <a:r>
                        <a:rPr lang="en-US" altLang="ko-KR" sz="18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Spectrogram</a:t>
                      </a:r>
                    </a:p>
                  </a:txBody>
                  <a:tcPr marL="0" marR="0" marT="180000" marB="1800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marL="419040" indent="-3416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2800" b="1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Arial"/>
                        </a:rPr>
                        <a:t>Fine</a:t>
                      </a:r>
                      <a:r>
                        <a:rPr lang="en-US" sz="2800" b="1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Arial"/>
                        </a:rPr>
                        <a:t> Tuning</a:t>
                      </a:r>
                      <a:endParaRPr lang="en-US" sz="2800" b="1" strike="noStrike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  <a:ea typeface="Arial"/>
                      </a:endParaRPr>
                    </a:p>
                    <a:p>
                      <a:pPr marL="43200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-"/>
                      </a:pPr>
                      <a:r>
                        <a:rPr lang="en-US" altLang="ko-KR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Change activation</a:t>
                      </a:r>
                      <a:r>
                        <a:rPr lang="en-US" altLang="ko-KR" sz="18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 function</a:t>
                      </a:r>
                      <a:endParaRPr lang="en-US" altLang="ko-KR" sz="1800" b="0" strike="noStrike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3200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-"/>
                      </a:pPr>
                      <a:r>
                        <a:rPr lang="en-US" altLang="ko-KR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Change</a:t>
                      </a:r>
                      <a:r>
                        <a:rPr lang="en-US" altLang="ko-KR" sz="18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 filter size</a:t>
                      </a:r>
                      <a:endParaRPr lang="en-US" altLang="ko-KR" sz="1800" b="0" strike="noStrike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3200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-"/>
                      </a:pPr>
                      <a:r>
                        <a:rPr lang="en-US" altLang="ko-KR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Try</a:t>
                      </a:r>
                      <a:r>
                        <a:rPr lang="en-US" altLang="ko-KR" sz="18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 other reference</a:t>
                      </a:r>
                      <a:endParaRPr lang="en-US" sz="2800" b="1" strike="noStrike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  <a:p>
                      <a:pPr marL="77400" indent="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800" b="0" strike="noStrike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  <a:p>
                      <a:pPr marL="419040" indent="-3416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altLang="ko-KR" sz="2800" b="1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Visualization</a:t>
                      </a:r>
                      <a:endParaRPr lang="en-US" sz="1800" b="0" strike="noStrike" spc="-1" baseline="0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j-lt"/>
                      </a:endParaRPr>
                    </a:p>
                    <a:p>
                      <a:pPr marL="432000" marR="0" indent="-28548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-"/>
                        <a:tabLst/>
                        <a:defRPr/>
                      </a:pPr>
                      <a:r>
                        <a:rPr lang="en-US" altLang="ko-KR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Each label</a:t>
                      </a:r>
                    </a:p>
                    <a:p>
                      <a:pPr marL="432000" marR="0" indent="-28548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-"/>
                        <a:tabLst/>
                        <a:defRPr/>
                      </a:pPr>
                      <a:r>
                        <a:rPr lang="en-US" altLang="ko-KR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The other model</a:t>
                      </a:r>
                    </a:p>
                    <a:p>
                      <a:pPr marL="432000" marR="0" indent="-28548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-"/>
                        <a:tabLst/>
                        <a:defRPr/>
                      </a:pPr>
                      <a:r>
                        <a:rPr lang="en-US" sz="18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</a:rPr>
                        <a:t>CAM(Class </a:t>
                      </a:r>
                      <a:r>
                        <a:rPr lang="en-US" sz="18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</a:rPr>
                        <a:t>Activation Map</a:t>
                      </a:r>
                      <a:r>
                        <a:rPr lang="en-US" sz="18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</a:rPr>
                        <a:t>)</a:t>
                      </a:r>
                    </a:p>
                    <a:p>
                      <a:pPr marL="432000" marR="0" indent="-28548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-"/>
                        <a:tabLst/>
                        <a:defRPr/>
                      </a:pPr>
                      <a:endParaRPr lang="en-US" sz="1800" b="0" strike="noStrike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j-lt"/>
                      </a:endParaRPr>
                    </a:p>
                  </a:txBody>
                  <a:tcPr marL="0" marR="0" marT="180000" marB="180000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B8B7"/>
                    </a:solidFill>
                  </a:tcPr>
                </a:tc>
              </a:tr>
              <a:tr h="436290">
                <a:tc gridSpan="2"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strike="noStrike" spc="-1" dirty="0" smtClean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Arial"/>
                        </a:rPr>
                        <a:t>Interesting and new finding</a:t>
                      </a:r>
                      <a:endParaRPr lang="en-US" altLang="ko-KR" sz="1800" b="0" strike="noStrike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 marL="91080" marR="91080">
                    <a:lnL w="12240">
                      <a:solidFill>
                        <a:srgbClr val="FFFFFF"/>
                      </a:solidFill>
                    </a:lnL>
                    <a:lnT w="12240">
                      <a:solidFill>
                        <a:srgbClr val="FFFFFF"/>
                      </a:solidFill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2000" dirty="0">
                        <a:latin typeface="+mj-lt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771898">
                <a:tc gridSpan="2">
                  <a:txBody>
                    <a:bodyPr/>
                    <a:lstStyle/>
                    <a:p>
                      <a:pPr marL="285840" indent="-2844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altLang="ko-KR" sz="20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Fine Tuning</a:t>
                      </a:r>
                    </a:p>
                    <a:p>
                      <a:pPr marL="285840" indent="-2844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altLang="ko-KR" sz="20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Visualization</a:t>
                      </a:r>
                      <a:endParaRPr lang="en-US" altLang="ko-KR" sz="2000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 marL="91080" marR="91080" marT="72000" marB="72000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4B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6290">
                <a:tc gridSpan="2"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strike="noStrike" spc="-1" dirty="0" smtClean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Arial"/>
                        </a:rPr>
                        <a:t>The aim of this month / Discussion </a:t>
                      </a:r>
                      <a:endParaRPr lang="en-US" altLang="ko-KR" sz="2000" b="0" strike="noStrike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 marL="91080" marR="91080" marT="36000" marB="36000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801230">
                <a:tc gridSpan="2"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Arial"/>
                        </a:rPr>
                        <a:t>The aim of this month: </a:t>
                      </a:r>
                      <a:r>
                        <a:rPr lang="en-US" altLang="ko-KR" sz="20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Arial"/>
                        </a:rPr>
                        <a:t>To study</a:t>
                      </a:r>
                      <a:r>
                        <a:rPr lang="en-US" altLang="ko-KR" sz="20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Arial"/>
                        </a:rPr>
                        <a:t> the </a:t>
                      </a:r>
                      <a:r>
                        <a:rPr lang="en-US" altLang="ko-KR" sz="20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Arial"/>
                        </a:rPr>
                        <a:t>brain</a:t>
                      </a:r>
                      <a:r>
                        <a:rPr lang="en-US" altLang="ko-KR" sz="20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Arial"/>
                        </a:rPr>
                        <a:t> and</a:t>
                      </a:r>
                      <a:r>
                        <a:rPr lang="en-US" altLang="ko-KR" sz="20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Arial"/>
                        </a:rPr>
                        <a:t> GLM,</a:t>
                      </a:r>
                      <a:r>
                        <a:rPr lang="en-US" altLang="ko-KR" sz="20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Arial"/>
                        </a:rPr>
                        <a:t> To investigate about CNN.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20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j-lt"/>
                      </a:endParaRPr>
                    </a:p>
                  </a:txBody>
                  <a:tcPr marL="91080" marR="91080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4B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CustomShape 4"/>
          <p:cNvSpPr/>
          <p:nvPr/>
        </p:nvSpPr>
        <p:spPr>
          <a:xfrm>
            <a:off x="2603880" y="649764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974120" cy="9016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In previous time, I shown only accuracy and confusion matrix</a:t>
            </a:r>
            <a:r>
              <a:rPr lang="en-US" altLang="ko-KR" dirty="0" smtClean="0"/>
              <a:t>.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/>
              <a:t>But there is a lot of way that I show the model’s performance more </a:t>
            </a:r>
            <a:r>
              <a:rPr lang="en-US" altLang="ko-KR" dirty="0" smtClean="0"/>
              <a:t>efficiently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First, Visualize the number.</a:t>
            </a:r>
            <a:endParaRPr lang="en-US" altLang="ko-KR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4273222" y="651457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 smtClean="0"/>
              <a:t>8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2" name="AutoShape 2" descr="data:image/png;base64,iVBORw0KGgoAAAANSUhEUgAAAqYAAAKLCAYAAAAkSUp3AAAABHNCSVQICAgIfAhkiAAAAAlwSFlzAAAPYQAAD2EBqD+naQAAADl0RVh0U29mdHdhcmUAbWF0cGxvdGxpYiB2ZXJzaW9uIDMuMC4yLCBodHRwOi8vbWF0cGxvdGxpYi5vcmcvOIA7rQAAIABJREFUeJzs3X28ZnVd7//Xe+8Zx4DZ25vkHAxRQzTKu0okFYWOlTf5Sys7WZTgSX6mj5S8yRoxUYnwhpTMTiVqhJGnNNQyBW8KxJtU0pATBCr3CkICezMDDMPsz/njWrsu9lwzzJ659rW+m3k9H4/12Hut73d912ftfbHnzXetdV2pKiRJkqS+TfVdgCRJkgQGU0mSJDXCYCpJkqQmGEwlSZLUBIOpJEmSmmAwlSRJUhMMppIkSWqCwVSSJElNMJhKkiSpCQZTSZIkNcFgKkmSpCas6buASUsS4IHALX3XIkmSdA+2Hvh2VdXO7rDHBVMGofSavouQJEnaA+wPfGtnO++JwfQWgHXr9mYwedqO73xnp39vE7Nl69a+Sxhp7fR03yWMtLDz/1M4UVONvdZbtnVhoe8SRpqe8s4rSavH/Pw8D3rQg2CZV6j3xGAKQJLmgunMzEzfJWzDYLo8BtPVz2AqSf3xL50kSZKaYDCVJElSEwymkiRJaoLBVJIkSU0wmEqSJKkJBlNJkiQ1wWAqSZKkJhhMJUmS1ASDqSRJkppgMJUkSVITDKaSJElqgsFUkiRJTTCYSpIkqQmrJpgmuVffNUiSJGnlrFgwTfKQJDViOadrPyzJeUluS3J1knck2Xto/yuS/G6S05PMA+/qtj8qyT92+303ybuS7LNS5yFJkqTJWMkZ06uB/YaWHwa+C3wmyYHAWcDfAo8GfhE4DHjnkjFeBVzQ7XtCF1zPBm4CDgF+AfiJEfv9pyTrkswsLsD6sZ2hJEmSxiZVtfIHSe4NnAPcADybwezn1qp60VCfw4Bzgb2r6vYkVwBfraqfHepzDPBm4EFVtanb9kzg74EHVtV3Rhz79cDxS7ff+977kGRcpzgWt94633cJ29iydWvfJYy0dnq67xJGWpjAf0+7Yqqx13rLti4s9F3CSNNTq+bOK0lifn6e2dlZgNmq2umAM6m/dO9lMFP5y1W1ADwGODrJxsWFwUzoFPDQof3OXzLOwcAFi6G087luv0ds59gnAbNDy/67ezKSJEkavzUrfYAkrwWeBjy+qm7pNu8D/BnwjhG7XDX0/aYR7ctSVZuBzUP17O6QkiRJWgErGkyT/DzwOuAZVfXNoaavAD9YVd9Y5pAXM5hp3Xto1vRJwAJwyW4XLEmSpN6s5FP5jwROZ3BP6L8l+e/dcr9u2xOTvDPJY5MclOTZSbb7EFPnDOB24C+SPDLJjwN/BLxv1P2lkiRJWj1W8h7TxwF7Aa8Frh1azqyqrwGHAw8HzgO+CrwR+PaOBqyqWxncFnA/4MvAB4FPA7+xMqcgSZKkSZnIU/kt6d4yas6n8neOT+Uvj0/lr34+lS9Ju6/1p/IlSZKkHTKYSpIkqQkGU0mSJDXBYCpJkqQmGEwlSZLUBIOpJEmSmmAwlSRJUhMMppIkSWqCwVSSJElNMJhKkiSpCQZTSZIkNcFgKkmSpCas6buAvnznO99iZmam7zLuYt99H9x3Cdu4/vor+y5hVamqvksYLem7glVjesr/X1+OO+68s+8StrFmerrvEkaa8r9D6W75F1iSJElNMJhKkiSpCQZTSZIkNcFgKkmSpCYYTCVJktQEg6kkSZKaYDCVJElSEwymkiRJaoLBVJIkSU0wmEqSJKkJBlNJkiQ1wWAqSZKkJhhMJUmS1ASDqSRJkppgMJUkSVITDKaSJElqwsSDaZJ1Sd6R5Poktyf5bJJDurYjklSSpyY5P8mtST6f5BFLxnh2kq90+1+W5PgkayZ9LpIkSRqfPmZM3wL8PHAU8CPAN4Czk9xvqM+JwCuBxwF3Au9dbEjyZOB04A+BHwReBBwNHDfqYF0QnllcgPXjPiFJkiTtvokG0yR7Ay8GfquqPl5VFwHHALcBvzbU9biqOrdrfxPwxCT37tqOB95UVX9RVZdV1SeB32UQUEfZAMwNLdeM/cQkSZK02yY9Y3ogsBb43OKGqtoCfAk4eKjf14a+v7b7um/39THA65JsXFyAU4H9kuw14pgnAbNDy/7jOBFJkiSNV6v3ZW4Z+r66r4sheh8Gs6Znjtjv9qUbqmozsHlxPcmYSpQkSdI4TTqYfhO4A3gScCVAkrXAIcApOznGV4BHVNU3VqRCSZIk9WKiwbSqNiX5E+CtSW4ErgJeDewFvIfBZfq780bgo0muAj4ILHT7PbKqXrsylUuSJGml9XEp/3cYXJZ/H4Mn5M8HnlZVN+3MZfaqOjvJs4DXAb/N4LL/vwPvXrGKJUmStOJSVXff6x6ke8uoubm5OWZmZvou5y723ffBfZewjeuvv7LvElaVrQsLfZcw0vSUn6WhlXHHnXf2XcI21kxP913CSFM+46A9yPz8PLOzswCzVTW/s/v5r5UkSZKaYDCVJElSEwymkiRJaoLBVJIkSU0wmEqSJKkJBlNJkiQ1wWAqSZKkJhhMJUmS1ASDqSRJkppgMJUkSVITDKaSJElqwpq+C+jL5i1b2LxlS99l3EWLn0u/114zfZcw0sZNc32XMJKfSa89zb3W7LH/jNxjLFT1XcKqMZX0XcI9nv+KSpIkqQkGU0mSJDXBYCpJkqQmGEwlSZLUBIOpJEmSmmAwlSRJUhMMppIkSWqCwVSSJElNMJhKkiSpCQZTSZIkNcFgKkmSpCYYTCVJktQEg6kkSZKaYDCVJElSEyYeTJOck+SUSR9XkiRJbXPGVJIkSU2YaDBNchpwOHBskuqW/0jyqqE+H06yJck+3fr+Xb+Hdev3TXJ6kpuS3Jrk40kOmuR5SJIkafwmPWN6LPAF4FRgv255H3AEQJIATwZuBg7r9jkc+FZVfaNbPw14HPAzwBOAAB9LsnYiZyBJkqQVMdFgWlVzwB3ArVV1XVVdB/wjcFiSaeDRXfsZdGG1+3ouQDcz+jPAC6vqvKq6ADgS+D7gOaOOmWRdkpnFBVi/UucnSZKkXdfCPabnMQiLP8xgdvRc4Bz+K5ge3q0DHAzcCXxxceeq+i5wSdc2ygZgbmi5Zoy1S5IkaUx6D6ZVdTNwAYMguhhCPwP8cJKHAwfRzZjuopOA2aFl/90YS5IkSSukj2B6BzC9ZNu5wI8DTwHOqaobgYuB44Brq+rSrt/FwBrg0MUdk9wfeARw0aiDVdXmqppfXIBbxnkykiRJGo8+gukVwKFJHpLke5NMMZglfRpwZ1X9e9fvHAb3j/7nbGlVfR34CHBqksOSPAb4S+Bb3XZJkiStUn0E05OBrQxmOG8ADmBwn+kUd71kfw6DmdVzluz/AuBfgI8yeMI/wDOrastKFi1JkqSVtWbSB+wuyz9hRNPUkn4fZhA6l+5/E/D8lalOkiRJfen94SdJkiQJDKaSJElqhMFUkiRJTTCYSpIkqQkGU0mSJDXBYCpJkqQmGEwlSZLUBIOpJEmSmmAwlSRJUhMMppIkSWqCwVSSJElNMJhKkiSpCWv6LqAv69auZd3atX2X0byNm+b6LmGk+99vv75LGOmmm67ruwTtpoWqvksYaevCQt8ljLR2errvErSbppK+S9Bu2rxlS98lbGNXa3LGVJIkSU0wmEqSJKkJBlNJkiQ1wWAqSZKkJhhMJUmS1ASDqSRJkppgMJUkSVITDKaSJElqgsFUkiRJTTCYSpIkqQkGU0mSJDXBYCpJkqQmGEwlSZLUhLEH0yRHJKkk9xn32JIkSbrn2u1gmuScJKeMoxhJkiTtuZq4lJ/kXn3XIEmSpH7tVjBNchpwOHBsd/m+gId0zT+a5Pwktyb5fJJHDO33+iT/muSFSS4Hbu+2TyXZkOTyJLcluSDJc5cc85FJPp5kY5LvJHlfku/dnfOQJElS/3Z3xvRY4AvAqcB+3XJ113Yi8ErgccCdwHuX7Psw4OeBnwMe223bADwf+HXgh4C3A3+Z5HCA7r7VfwS+2o37dOC/AX+zvQKTrEsys7gA63fjfCVJkrRC1uzOzlU1l+QO4Naqug4gyQ90zcdV1bndtjcB/5Dk3lV1e9d+L+D5VXVD12cd8BrgJ6rqC12fy5IcBrwIOBf4DeCrVfWaxRqS/C/g6iQPr6pLR5S5ATh+d85TkiRJK2+3gund+NrQ99d2X/cFruq+v3IxlHYeBuwFfDLJ8Dj3YjBDCvAY4MeTbBxxvAOBUcH0JOBtQ+vrgWt25gQkSZI0OSsZTLcMfV/d1+FbBzYt6b9P9/WngW8tads81Ofvgd8ecbxrR2yjqjYP7c+S0CtJkqRGjCOY3gFMj2GcixgEyAMWbwEY4SsM7ku9oqruHMMxJUmS1IhxvF3UFcChSR7SPR2/S2NW1S3AycDbkxyV5MAkP5LkpUmO6rr9MXA/4P1JDun6PC3JnycZRziWJElST8YRTE8GtjKY8bwBOGA3xvpd4AQGDyxdDJzF4NL+5QBV9W3gSQxmaD8BXAicAtwMLOzGcSVJktSzVNXd97oH6d4yam5ubo6ZmZm+y2neQqOvj/vfb7++Sxjpppuu67sE7aZWX/NbF9r8f++1016skvq2ecuWu+80YfPz8+z7vd8LMFtV8zu7XxOf/CRJkiQZTCVJktQEg6kkSZKaYDCVJElSEwymkiRJaoLBVJIkSU0wmEqSJKkJBlNJkiQ1wWAqSZKkJhhMJUmS1ASDqSRJkppgMJUkSVIT1vRdQF8Wqlio6ruM5k0lfZcw0k03Xdd3CSPNzj6g7xJGuunm6/suYRutvraarWt6uu8SJDVq3dq1fZewjV2tyRlTSZIkNcFgKkmSpCYYTCVJktQEg6kkSZKaYDCVJElSEwymkiRJaoLBVJIkSU0wmEqSJKkJBlNJkiQ1wWAqSZKkJhhMJUmS1ASDqSRJkppgMJUkSVITJhJMM/CuJDcmqSSPncRxJUmStHqsmdBxng4cDRwBXAb8x4SOK0mSpFViUsH0QODaqvr8Sh0gyb2q6o6VGl+SJEkra8Uv5Sc5Dfgj4IDuMv4VSdYleUeS65PcnuSzSQ4Z2ufoJDcvGec5SWpo/fVJ/jXJC5NcDty+0uciSZKklTOJGdNjgW8C/z9wCLAVeAvw88BRwJXAq4Gzkzysqm5cxtgP68b5uW7cbSRZB6wb2rR+uScgSZKklbfiM6ZVNQfcAmytquuAW4EXA79VVR+vqouAY4DbgF9b5vD3Ap5fVV+tqq9tp88GYG5ouWYXTkOSJEkrrI+3izoQWAt8bnFDVW0BvgQcvMyxrqyqG+6mz0nA7NCy/zKPIUmSpAmY1MNPy7UAZMm2tSP6bbq7gapqM7B5cT1ZOqwkSZJa0MeM6TeBO4AnLW5IspbB/acXdZtuANYn2XtoP9/7VJIk6R5s4jOmVbUpyZ8Ab01yI3AVg4ef9gLe03X7IoN7UX8/yTuAQxm8D6okSZLuofr6SNLfAf4WeB/wFQZP1z+tqm4C6J7M/xXgmcCFwC8Br++lUkmSJE1Equrue92DJJkB5m66+WZmZmb6Lqd5U96Tuyyzsw/ou4SRbrr5+r5L2IavLUm655qfn2d2dhZgtqrmd3a/vmZMJUmSpLswmEqSJKkJBlNJkiQ1wWAqSZKkJhhMJUmS1ASDqSRJkppgMJUkSVITDKaSJElqgsFUkiRJTTCYSpIkqQkGU0mSJDXBYCpJkqQmrOm7gL5MJUwlfZdxF1u2bu27hG1MTU/3XcJIC1V9lzDSjTd9p+8SRpqeau//QavR32Grr63W/l4tavHn1erPqlUt/g7B3+Oeqr1/rSRJkrRHMphKkiSpCQZTSZIkNcFgKkmSpCYYTCVJktQEg6kkSZKaYDCVJElSEwymkiRJaoLBVJIkSU0wmEqSJKkJBlNJkiQ1wWAqSZKkJhhMJUmS1ISJBtMMvCvJjUkqyc1JTplkDZIkSWrTmgkf7+nA0cARwGXAAnDbhGuQJElSgyYdTA8Erq2qz0/4uJIkSWrcxC7lJzkN+CPggO4y/hVJzlm8lJ/k95N8ccR+FyR53dD6C5NcnOT2JP+e5CWTOgdJkiStnEneY3os8DrgGmA/4JAl7WcAj09y4OKGJD8EPBr4q279SOCNwHHAwcBrgBOSHLW9gyZZl2RmcQHWj++UJEmSNC4TC6ZVNQfcAmytquuq6oYl7f8GXAD88tDmI4EvVtU3uvU3AK+sqjOr6vKqOhN4O/CiHRx6AzA3tFwzlhOSJEnSWLX2dlFn0AXTJAF+qdtGkr0Z3KP6niQbFxfgtd327TkJmB1a9l+58iVJkrSrJv3w0915P/DmJD8CfA/wIOCvu7Z9uq/HAEvvRd26vQGrajOweXF9kHclSZLUmqaCaVVdk+RcBpfwvwf4ZFVd37V9J8m3ge+vqjP6rFOSJEnj11Qw7ZzB4F7SewEvX9J2PPCOJHPAWcA64HHAfavqbROtUpIkSWPV2j2mAB8E7g/sBXx4uKGq3g28EHgBcCFwLoM37L98siVKkiRp3FJVfdcwUd1bRs3Nzc0xMzPTdzl3sWXrdm+V7c3a6em+SxhpodHXbav/Pa1p8PfY6s+q1dfWVKP3x7f482r1Z9WqFn+H4O9xtZufn2d2dhZgtqrmd3a/FmdMJUmStAcymEqSJKkJBlNJkiQ1wWAqSZKkJhhMJUmS1ASDqSRJkppgMJUkSVITDKaSJElqgsFUkiRJTTCYSpIkqQkGU0mSJDVhTd8F6L+0+rn02nnTU23+v16Ln0u/zz736buEkTZuvLnvEkby88y1UvwdqiVt/isqSZKkPY7BVJIkSU0wmEqSJKkJBlNJkiQ1wWAqSZKkJhhMJUmS1ASDqSRJkppgMJUkSVITDKaSJElqgsFUkiRJTTCYSpIkqQkGU0mSJDXBYCpJkqQmNB9Mk5yW5MN91yFJkqSVtabvAnbCsUD6LkKSJEkrq/lgWlVzfdcgSZKkldfMpfwkz01yYZLbknw3yaeS7D18KT/JA5Jcl+Q1Q/s9MckdSZ7aX/WSJEnaXU3MmCbZD3g/8GrgQ8B64MksuYRfVTck+V/Ah5N8ArgEeB/wzqr69GSrliRJ0jg1EUyB/RjUcmZVXdltuxAguevtpVX1sSSnAmcA5wObgA3bGzjJOmDd0Kb14ytbkiRJ49LKpfwLgE8DFyb5QJJjktx3B/1fxSDI/gJwZFVt3kHfDcDc0HLNmGqWJEnSGDURTKtqK/CTwDOAi4CXApckeeh2djkQeCCD+h9yN8OfBMwOLfuPoWRJkiSNWSuX8qmqAj4HfC7JG4ErgZ9d2i/JvYC/BP6awT2m707yqKq6fjvjbgY2D+2/AtVLkiRpdzURTJMcCjwV+ARwPXAo8ADgYuDRS7qfyGDm82XARuCZwHuBZ02qXkmSJI1fE5fygXngKcDHgEuB3wNeWVUfH+6U5AjgN4Ffrar5qloAfhV4cpIXT7ZkSZIkjVMGV9D3HElmgLm5uTlmZmb6Lke7aKHR1+2Ut4rstH32uU/fJYy0cePNfZcwkq95SavJ/Pw8s7OzALNVNb+z+7UyYypJkqQ9nMFUkiRJTTCYSpIkqQkGU0mSJDXBYCpJkqQmGEwlSZLUBIOpJEmSmmAwlSRJUhMMppIkSWqCwVSSJElNMJhKkiSpCQZTSZIkNWFN3wX0ZaGKhaq+y7iLqaTvElYNf1ar3/wtN/Vdwkh77z3bdwkjbdo013cJq0Zrf9sX+XdLunvOmEqSJKkJBlNJkiQ1wWAqSZKkJhhMJUmS1ASDqSRJkppgMJUkSVITDKaSJElqgsFUkiRJTTCYSpIkqQkGU0mSJDXBYCpJkqQmGEwlSZLUBIOpJEmSmmAwlSRJUhMMppIkSWqCwVSSJElNWHYwTfLcJBcmuS3Jd5N8KsneXdsLk1yc5PYk/57kJUP7fT7Jm5eM9YAkW5I8pVtfl+TkJN9KsinJF5McMdT/6CQ3J3lad5yNSc5Kst8u/wQkSZLUhGUF0y4Avh94L3AwcARw5qApRwJvBI7r2l4DnJDkqG73M4DnJcnQkL8IfBs4r1t/J/AE4HnAo4EPAGclOWhon72AVwG/CjwFOAA4eQc1r0sys7gA65dzzpIkSZqM5c6Y7gesAc6sqiuq6sKq+t9VtRF4A/DKqjqzqi6vqjOBtwMv6vb9G+CBwGFD4/0y8P6qqiQHAC8AfqGqzquqb1bVycBnu+2L1gK/XlXnV9VXGITZp+6g5g3A3NByzTLPWZIkSROwZpn9LwA+DVyY5GzgE8AHgTuAA4H3JDl1yfhzAFV1Q5JPAEcC5yV5KIPZ0cXg+ihgGrj0rpOqrAO+O7R+a1V9c2j9WmDfHdR8EvC2ofX1GE4lSZKas6xgWlVbk/wk8ETgp4CXAicC/1/X5Rjgi0t22zr0/RnAO5K8lMFs6YVVdWHXtk/X90eX7AOwcej7LUvLAsJ2VNVmYPPi+pLQK0mSpEYsd8aUqirgc8DnkrwRuBJ4EoN7Rb+/qs7Ywe4fAd4FPJ1BMD19qO2rDGZM962q80bsK0mSpHuwZQXTJIcyuJ/zE8D1wKHAA4CLgeMZzIbOAWcxuAT/OOC+VfU2gKralOTDwAkMHpB6/+LYVXVpkjOA05O8kkFQfUB3vK9V1T/szolKkiSpbcudMZ1n8CT8bwIzDGZLX1lVHwdIcivwW8BbgU3AhcApS8Y4A/gY8JmqumpJ2wuA1wJ/AHwf8B/APwMfXWadkiRJWmUyuDK/5+jeMmrupptvZmZmpu9y7mLK+1+1B1lo9G/P+n3u03cJI23aNNd3CatGq68t/8ZrTzI/P8/s7CzAbFXN7+x+fvKTJEmSmmAwlSRJUhMMppIkSWqCwVSSJElNMJhKkiSpCQZTSZIkNcFgKkmSpCYYTCVJktQEg6kkSZKaYDCVJElSEwymkiRJaoLBVJIkSU1Y03cBfZlKmEr6LkO7aKGq7xJG8jW181r9WW3aNNd3CSPtvfds3yWM1OrPS9Lq5IypJEmSmmAwlSRJUhMMppIkSWqCwVSSJElNMJhKkiSpCQZTSZIkNcFgKkmSpCYYTCVJktQEg6kkSZKaYDCVJElSEwymkiRJaoLBVJIkSU0wmEqSJKkJEwmmSY5IUknus4x9Xp/kX1eyLkmSJLVjUjOmnwf2A+bGOWiSc5KcMs4xJUmS1I81kzhIVd0BXDeJY0mSJGl1GtuMaZKpJBuSXJ7ktiQXJHlu17bNpfwkxyS5OsmtST6U5BVJbh4x7q8muSLJXJL/k2R9t/004HDg2G7sSvKQcZ2PJEmSJmucM6YbgF8Bfh34OvAU4C+T3LC0Y5InAX8K/Dbwd8BPACeMGPNA4DnAs4D7An8D/A5wHHAs8HDg/wKv6/qPOtY6YN3QpvXLPzVJkiSttLEE0y78vQb4iar6Qrf5siSHAS8C3rVkl5cCH6+qk7v1S5M8kUEAHTYFHF1Vt3THeR/wVOC4qppLcgdwa1Xt6DaBDcDxu3pukiRJmoxxXcp/GLAX8MkkGxcX4PkMZj2XegTwpSXblq4DXLEYSjvXAvsus7aTgNmhZf9l7i9JkqQJGNel/H26rz8NfGtJ22ZGh9OdsWXJerHMMF1Vm7saAEiyi6VIkiRpJY0rmF7EIPwdUFXnLm1MsjSYXgIcsmTb0vWdcQcwvQv7SZIkqTFjCaZVdUuSk4G3J5kCPsvgsvmTgHngyiW7/BHwmSSvAP4e+B/AMxjMiC7HFcCh3dP4G4Ebq2phF09DkiRJPRrnG+z/LoMn6zcAFwNnMbi0f/nSjlX1OQZP778CuAB4OvB24PZlHvNkYCuDGdsbgAN2sXZJkiT1LFXLnaRcGUlOBX6gqp68wseZAebm5uaYmZlZyUNpBS008rpdasp7mLVC9t57tu8SRtq0aawf6DcW/n2Q+jc/P8/s7CzAbFXN7+x+E/nkp1GSvAr4JLCJwWX8o4CX9FWPJEmS+tVbMAUeD7yawRveXwa8rKre3WM9kiRJ6lFvwbSq/mdfx5YkSVJ7xvnwkyRJkrTLDKaSJElqgsFUkiRJTTCYSpIkqQkGU0mSJDXBYCpJkqQmGEwlSZLUBIOpJEmSmmAwlSRJUhP6/EhSLbFl69a+S9jG2unpvksYaSrpu4RVZaGq7xK24e9weTZtmuu7hJHWr79f3yVsY27+u32XIGkXOWMqSZKkJhhMJUmS1ASDqSRJkppgMJUkSVITDKaSJElqgsFUkiRJTTCYSpIkqQkGU0mSJDXBYCpJkqQmGEwlSZLUBIOpJEmSmmAwlSRJUhMMppIkSWpCr8E0SSV5Tp81SJIkqQ1rej7+fsBNPdcgSZKkBvQaTKvquj6PL0mSpHas6KX8JOckeUeStyS5Mcl1SV4/1P6fl/KTPKRb/7kk/5Tk1iQXJHnCkjEPS3JektuSXN2Nv/dKnockSZJW3iTuMT0K2AQcCrwaeF2Sn9xB/xOBk4HHApcC70+yBiDJgcBZwN8CjwZ+ETgMeOf2BkuyLsnM4gKs3/1TkiRJ0rhNIph+rareUFVfr6rTgfOBp+6g/8lV9Q9VdSlwPPBg4GFd2wbgjKo6pRvv88DLgOcnufd2xtsAzA0t14zhnCRJkjRmEwmmS9avBfbdyf7Xdl8X+z8GODrJxsUFOJvBeTx0O+OdBMwOLfsvo3ZJkiRNyCQeftqyZL3YcSAe7l/d18X++wB/BrxjxH5XjRqsqjYDmxfXk+yoVkmSJPWk77eLWq6vAD9YVd/ouxBJkiSN12r75Kc3A09M8s4kj01yUJJnJ9nuw0+SJElaHVZVMK2qrwGHAw8HzgO+CrwR+HafdUmSJGn3reil/Ko6YsS25wx9n6HvrwCypO/NI7Z9GfipMZcqSZKknq2qGVNJkiTdcxlMJUmS1ASDqSRJkppgMJUkSVITDKaSJElqgsFUkiRJTTCYSpIkqQkGU0mSJDXBYCpJkqQmGEwlSZLUBIOpJEmSmrCm7wL0X9ZOT/ddwjYWqvouYaSppO8SVhV/Xqvflq1b+y5hpFtuubHvErZx/Cl/3ncJI732pc/vu4SRpqfanKPy79aeqc1XoyRJkvY+aDXDAAAgAElEQVQ4BlNJkiQ1wWAqSZKkJhhMJUmS1ASDqSRJkppgMJUkSVITDKaSJElqgsFUkiRJTTCYSpIkqQkGU0mSJDXBYCpJkqQmGEwlSZLUBIOpJEmSmjDRYJrknCSnjHnMo5PcPM4xJUmSNHnOmEqSJKkJBlNJkiQ1oY9guibJO5PMJfmPJCckCUCSdUlOTvKtJJuSfDHJEcM7d5fur0pya5IPAffv4RwkSZI0Zn0E06OAO4HHA8cCrwBe2LW9E3gC8Dzg0cAHgLOSHASQ5FDgPV2/xwL/BLx2ksVLkiRpZazp4ZhXAy+vqgIuSfIo4OVJzgZeABxQVd/u+p6c5Ond9tcwCLJnVdVbuvZLkzwRePr2DpZkHbBuaNP68Z6OJEmSxqGPGdN/7kLpoi8ABwGPAqYZhM2NiwtwOHBg1/dg4ItLxvvC3RxvAzA3tFyzm/VLkiRpBfQxY7o9+wBbgR/tvg7buBvjngS8bWh9PYZTSZKk5vQRTA9dsv5jwNeBrzKYMd23qs7bzr4Xb2f/7aqqzcDmxfXuOStJkiQ1po9L+QckeVuSRyT5JeClwB9W1aXAGcDpSX4uyUOTPD7JhiQ/3e37DuDpSV6V5KAkv8EO7i+VJEnS6tFHMD0d+B7gS8AfA38IvKtre0HX/gfAJcCHgUOAqwCq6p+BYxg8BHUB8FPA702wdkmSJK2QiV7Kr6ojhlZfPKJ9C3B8t2xvjPcC712y+Q/GUZ8kSZL64yc/SZIkqQkGU0mSJDXBYCpJkqQmGEwlSZLUBIOpJEmSmmAwlSRJUhMMppIkSWqCwVSSJElNMJhKkiSpCQZTSZIkNcFgKkmSpCYYTCVJktSEVFXfNUxUkhlgbm5ujpmZmb7LkfZYC43+7ZlK+i5hVWnx93jn1q19lzDSn3zwH/ouYaRjn/fsvksYqcXXln8fdt78/Dyzs7MAs1U1v7P7OWMqSZKkJhhMJUmS1ASDqSRJkppgMJUkSVITDKaSJElqgsFUkiRJTTCYSpIkqQkGU0mSJDXBYCpJkqQmGEwlSZLUBIOpJEmSmmAwlSRJUhMMppIkSWrCxIJpknOSnLKD9iuS/OYujHtEkkpyn92rUJIkSX1a03cBQw4BNvVdhCRJkvrRTDCtqht21J5kbVVtmVQ9kiRJmqxJ32O6Jsk7k8wl+Y8kJyQJbHspv7s8/+Ikf5dkE3Bct/2ZSS5NcluSfwIeMuFzkCRJ0gqYdDA9CrgTeDxwLPAK4IU76P964EPAo4D3JnkQcCbw98BjgXcDb9rRAZOsSzKzuADrd/ckJEmSNH6TvpR/NfDyqirgkiSPAl4OnLqd/n9VVX++uJLk94FvVtUru02LY/z2Do65ATh+90uXJEnSSpr0jOk/d6F00ReAg5JMb6f/+UvWDwa+uGTbF+7mmCcBs0PL/jtZqyRJkiaomYeftmO3n9Kvqs3A5sX17pZWSZIkNWbSM6aHLln/MeDrVbV1J/e/mMH9qUvHkCRJ0io36WB6QJK3JXlEkl8CXgr84TL2/1MGl/7f2o3xy8DRK1GoJEmSJmvSwfR04HuALwF/zCCUvmtnd66qq4CfB54DXAD8OvCa8ZcpSZKkSZvYPaZVdcTQ6otHtD9kyfrIm0Gr6qPAR5ds/vNRfSVJkrR6THrGVJIkSRrJYCpJkqQmGEwlSZLUBIOpJEmSmmAwlSRJUhMMppIkSWqCwVSSJElNMJhKkiSpCQZTSZIkNcFgKkmSpCYYTCVJktQEg6kkSZKakKrqu4aJSjIDzM3NzTEzM9N3OZIk9eqEP35f3yWM9JoXH9l3CduYnnI+b2fNz88zOzsLMFtV8zu7nz9hSZIkNcFgKkmSpCYYTCVJktQEg6kkSZKaYDCVJElSEwymkiRJaoLBVJIkSU0wmEqSJKkJBlNJkiQ1wWAqSZKkJhhMJUmS1ASDqSRJkppgMJUkSVITDKaSJElqwqoOpklen+Rf+65DkiRJu29VB1NJkiTdc/QeTJNMJXl1km8k2ZzkqiTHdW1vTnJpkluTXJbkhCRru7ajgeOBxySpbjm6vzORJEnS7ljTdwHAScAxwMuBzwL7AT/Qtd0CHA18G3gUcGq37S3AXwOPBJ4O/ETXf27p4EnWAeuGNq0f9wlIkiRp9/UaTJOsB44FfqOq/qLb/E0GAZWq+r2h7lckORl4HvCWqrotyUbgzqq6bgeH2cBgZlWSJEkN63vG9GAGs5mfHtWY5BeBlwEHAvswqHd+mcc4CXjb0Pp64JplVypJkqQV1fc9prdtryHJE4AzgI8BzwJ+GDgRuNdyDlBVm6tqfnFhcCuAJEmSGtN3MP06g3D61BFtTwSurKoTq+r8qvo68OAlfe4Aple4RkmSJE1Ar5fyq+r2JG8G3pLkDuBzwAOAH2IQWg9I8jzgy8BPAz+7ZIgrgIcmeSyDy/O3VNXmSdUvSZKk8el7xhTgBOAPgDcCFzN42n7fqvo74O3AO4F/ZTCDesKSff8WOAv4J+AG4JcmVLMkSZLGrO+Hn6iqBQb3jp44ou3VwKuXbD5lqH0z8NwVLVCSJEkT0cKMqSRJkmQwlSRJUhsMppIkSWqCwVSSJElNMJhKkiSpCQZTSZIkNcFgKkmSpCYYTCVJktQEg6kkSZKaYDCVJElSEwymkiRJaoLBVJIkSU1IVfVdw0QlmQHm5ubmmJmZ6buc5m3ZurXvEkZaOz3ddwmSdI+w0GgO2HDin/Rdwjbe/NqX9F3CqjE/P8/s7CzAbFXN7+x+zphKkiSpCQZTSZIkNcFgKkmSpCYYTCVJktQEg6kkSZKaYDCVJElSEwymkiRJaoLBVJIkSU0wmEqSJKkJBlNJkiQ1wWAqSZKkJhhMJUmS1ASDqSRJkprQezBNck6SU/quQ5IkSf3qPZhKkiRJYDCVJElSIyYaTJPsneT0JBuTXJvklUva79u135Tk1iQfT3LQkj7HJLm6a/9QklckuXmS5yFJkqTxm/SM6VuBw4FnAz8FHAH8yFD7acDjgJ8BngAE+FiStQBJngT8KfCHwGOBTwLH7eiASdYlmVlcgPVjPB9JkiSNyZpJHSjJPsCvAb9SVZ/uth0FXNN9fxCDQPqkqvp8t+1I4GrgOcAHgJcCH6+qk7thL03yROBZOzj0BuD48Z+RJEmSxmmSM6YHAvcCvri4oapuBC7pVg8G7lzS/t2u/eBu0yOALy0Zd+n6UicBs0PL/rtWviRJklbSxGZM+1JVm4HNi+tJeqxGkiRJ2zPJGdNvAluAQxc3JLkv8PBu9WIGQXm4/f4MZkkv6jZdAhyyZNyl65IkSVqFJjZjWlUbk7wHeGuS7wLXAycCC13715N8BDg1yYuAW4A3Ad8CPtIN80fAZ5K8Avh74H8AzwBqUuchSZKklTHpp/J/CziPQaj8FPBZ4F+G2l/QrX8U+AKDp/KfWVVbAKrqc8CvA68ALgCeDrwduH1C9UuSJGmFTPQe06raCPxqtyx661D7TcDz72aMU4FTF9eTnAp8Y7yVSpIkadJW3cNPSV7F4P1LNzG4jH8U8JJei5IkSdJuW3XBFHg88GoGb5R/GfCyqnp3vyVJkiRpd626YFpV/7PvGiRJkjR+k374SZIkSRrJYCpJkqQmGEwlSZLUBIOpJEmSmmAwlSRJUhMMppIkSWqCwVSSJElNMJhKkiSpCamqvmuYqCQzwNzc3BwzMzN9l9O8hUZfH1NJ3yVI0j3Clq1b+y5hpLXT032XsI0T/+yMvksY6bgXHdl3CduYn59ndnYWYLaq5nd2P2dMJUmS1ASDqSRJkppgMJUkSVITDKaSJElqgsFUkiRJTTCYSpIkqQkGU0mSJDXBYCpJkqQmGEwlSZLUBIOpJEmSmmAwlSRJUhMMppIkSWqCwVSSJElNWFYwTXJOklNWqhhJkiTtuZwxlSRJUhMMppIkSWrCrgTTqSRvSXJjkuuSvH6xIckBST6SZGOS+SR/k+S/DbWfluTDw4MlOSXJOUPrz01yYZLbknw3yaeS7D3U/sIkFye5Pcm/J3nJLpyDJEmSGrMrwfQoYBNwKPBq4HVJfjLJFPAR4H7A4cBPAt8P/PXODpxkP+D9wHuBg4EjgDOBdO1HAm8EjuvaXwOckOSoXTgPSZIkNWTNLuzztap6Q/f915P8BvDUbv1RwEOr6mqAJM8H/i3JIVX15Z0Ye7+upjOr6spu24VD7W8AXllVZ3brlyf5QeBFwF+MGjDJOmDd0Kb1O1GHJEmSJmxXZky/tmT9WmBfBjOYVy+GUoCqugi4uWvbGRcAnwYuTPKBJMckuS9Adzn/QOA93a0CG5NsBF7bbd+eDcDc0HLNTtYiSZKkCdqVYLplyXotY5wFusvyQ9b+50BVWxncAvAM4CLgpcAlSR4K7NN1OwZ47NDySODHdnDMk4DZoWX/naxVkiRJEzTOp/IvBh6U5EGLG7rL7PdhEDIBbmBwuX7YY4dXauBzVXU88MPAHcDPVtV3gG8D319V31iyXL69oqpqc1XNLy7ALbt7opIkSRq/XbnHdHs+xeB+0DOS/GY39v8Gzq2q87s+/wj8Vnfv6ReAX2Ew4/lVgCSHMrhf9RPA9QwesHoAg9ALcDzwjiRzwFkM7h19HHDfqnrbGM9FkiRJEza2GdOqKuDZwE3AZxgE1cuAXxzqczZwAvAW4MsMHkQ6fWiYeeApwMeAS4HfY/Cw08e7/d8NvBB4AYMQfC5wNLDdGVNJkiStDsuaMa2qI0Zse87Q91cxCKc7GuN4BjOfo9ouBp5+N/v/FfBXO1GuJEmSVhE/+UmSJElNMJhKkiSpCQZTSZIkNcFgKkmSpCYYTCVJktQEg6kkSZKaYDCVJElSEwymkiRJaoLBVJIkSU0wmEqSJKkJBlNJkiQ1wWAqSZKkJqzpu4C+LFSxUNV3GXcxlfRdwqpxy+23913CSOvvfe++S9A91NaFhb5LGGl6yvmN1W7t9HTfJawax73oyL5LGOmU93+47xK2cfutt+7Sfv5FkSRJUhMMppIkSWqCwVSSJElNMJhKkiSpCQZTSZIkNcFgKkmSpCYYTCVJktQEg6kkSZKaYDCVJElSEwymkiRJaoLBVJIkSU0wmEqSJKkJBlNJkiQ1wWAqSZKkJkwkmCY5J8kpkziWJEmSVqcmZkwzsKbvOiRJktSfFQ+mSU4DDgeOTVLdcnT39RlJ/gXYDBzW9X92kq8kuT3JZUmOHw6tSe6T5N1Jbkgyn+Qfkzxmpc9DkiRJK2sSs5THAg8H/i/wum7bD3Vf3wS8CrgMuCnJk4HTgZcB5wEHAu/q+r6h+/oB4DbgGcAc8CLg00keXlU3Lj14knXAuqFN68dzWpIkSRqnFZ8xrao54A7g1qq6rqquA7Z2za+rqk9W1Te7UHk88Kaq+ouquqyqPgn8LoPwSZLDgMcDv1BV51fV16vqVcDNwHO3U8IGBgF2cblmhU5VkiRJu6Hv+zrPX7L+GOBJSY4b2jYN3DvJXl37PsB3kwzv9z0MZldHOQl429D6egynkiRJzek7mG5asr4Pg1nTM0f0vb1rvxY4YkT7zaMOUFWbGdzDCsCSQCtJkqRGTCqY3sFg5vPufAV4RFV9Y1Rjkq8A/x24s6quGF95kiRJ6tukgukVwKFJHgJsZPv3tr4R+GiSq4APAgsMLt8/sqpeC3wK+ALw4SSvBi4FHgj8NPChqlp6a4AkSZJWiUm9j+nJDB54ugi4AThgVKeqOht4FvBTwJeBfwZeDlzZtRfwTOAzwJ8zCKb/B3gw8J0VPQNJkiStqInMmFbVpcATlmw+bTt9zwbO3sFYtzB4O6mXjas+SZIk9a+JT36SJEmSDKaSJElqgsFUkiRJTTCYSpIkqQkGU0mSJDXBYCpJkqQmGEwlSZLUBIOpJEmSmmAwlSRJUhMMppIkSWqCwVSSJElNWNN3AX2Zn5/vu4RtTCV9l7CNhaq+Sxhp0+bNfZcwUt1xR98l6B5q68JC3yWMND3l/IbUt9tvvbXvErZx+227VlOq0eCxUpJ8H3BN33VIkiTtAfavqm/tbOc9MZgGeCBwyxiGW88g5O4/pvHGxbp2Xos1gXUtV4t1tVgTWNdytVhXizWBdS1Xi3WNu6b1wLdrGWFzj7uU3/1wdjq570j+69L7LVXVzL0B1rXzWqwJrGu5WqyrxZrAuparxbparAmsa7larGsFalr2GN4cJEmSpCYYTCVJktQEg+nu2Qy8ofvaEuvaeS3WBNa1XC3W1WJNYF3L1WJdLdb0/9o782i9i/KOf75ACJhwCtKocCQGQ9hKAKFIISDRHMqmNS6culWulpQjRaGCtAoIhUMOW0MarAuLjWBksS1B9AhC8YawlwYClRAWuSySQEgIkFwwgUz/eJ43GX73XX7vcnNfkudzznvufWfmN/PMzDMzz2y/F0KuZulGuYZcpo3u8lMQBEEQBEHQncSKaRAEQRAEQdAVhGEaBEEQBEEQdAVhmAZBEARBEARdQRimwQaFpImSkqSth1qWIjIulbTMZdx7qGWqUEW25ZKmD7VcZZA0U9LsoZajW2ilDUg6S9KDgylXIb0kafL6Sq9K+r2d1m9JPZKWD5ZMkvokndRCvF3bJw4Gg1G36zP+YCN8wX7QWST1Ag+mlJruMDeE9JvkcKAHmAj8HnhpKIUpUJRtDfD6EMrTDCcCahhq4+EuYDvglU5G2uG2th3wcgfi2ZjYD1g51EK0iqSzgMkppa6ZkG8svMPGyTBMBwtJm6eUVg21HEFj1mNdjQUWpZTuGqwE2sjLoMs2WKSUOmqAvdPx+l881HLUI6XU1fJ1IymlJfX8JQ1LKa1eX/IEGw7+U+2bppTeHGpZILby1yJpjG93FD+97n+QpLmSXpf0rKQZkkZkz/dJOkPSlZJeBS519/GSbvPnlvp26cgWZRzu6b4o6Q1Jd0jaz/0q2zWTJN0vqV/SXZJ2KcTxSUnz/PnfSzpTUksTFEkzgUOAE7PyeknSKVmY2ZJWV/Is6f0ebif/vo2X2csu868ljWs1fWCMe+9bqxwq25aSjpX0FPCGu28i6duSnvL6mi/ps4U093AZV0h6QdJVkv60pKyXAKNd1r569enPDNgalDTZ81k3L81QQ7a121WSpkq6t8pz8yV9N/t+rKQFnpdHJR3frCwN5PyspIeztnSrpBHKtvIljZK0WNJ3sucOlLRK0qR202qUT9e18wtxjfI28BH/PlzSRZL+IGmlpHslTczC98iOUhzm6ayQdJOk7bIwNXVVVbZuJU2R9Vv9kq6X9M2ibnm4v/H6f0XSNZK2cveZDGzrY+qUX6/r9gWy4yGLZStmFf+1W/la1/d+WtJvXcb5kg4oxFm3D26BzSR9z/P6kqRzJPs9xkZ15GF6JD1TKVNg2zZkKSPT27byvcy+JukXklYCp7n7kZIe83L6Lev6xLZxvTtV0hOS/uj5r6R7vqfbLxtbzpE0zP16gDOBvTL96emAPCNk48cKSYsknVzwbzi+lG0bBTapo9ujJd3gMr0q6TpJ7838Bxw9kjRdbmv495r9j/uX7mtrtN0e/3uEpP/F3ll6kIevayNI2lrS5ZKWeP5uk7RXg/JqjpRSfOxdrpsC78s+e2NbrWdjq0krgJOAccCBwDzg37Pn+7Cts5M9/FhgBPA88J/AHsDHsG3SmS3K+K/AH4AjgN2BmcAy4N3YFmwC7sGUcHfgduDO7PmDXcZjgA8ChwJPAWe2KM+fYNuGl2bldjHwS/cXsBRYAhzubl8EnsviuAF4xGXbC7gJeBwY1mL6k0qUw1len78GPgTs6e6nAQuAw7x8ejBD7xD33xp4EZgK7OrP/ga4raSsZwDPupyj6tWnP9MDLC/EMxlIjfLSQj0WZesFprv/n3mZjs2eqbjtlNXr88CngR3971LgmA61z+2A1cA/YAPteOB4YKSX2+ws7JHAKuDPga2AJ4FpHUqrbj6Bvweext8R7W4n5G7AZcCdmM6PBU5xPRuX1fsq4BbPwz5YG5mVxVlTV1nXF2ztYScAb3k6O3telua65Xr0Guv6qoOBRcC5ddrapnXKsBfra87E+swvY8dDDnX/hG3r4mWcPD9HuYw/x/rUzTxMwz64SX3q9fxOB3bxel0JTClZR/t7mZ7q8n4DO5qwvBV5SsrUB5yUhU/AC8BXXAdGAzu4nP+SxbE414c22+H5WB91jJfLQcCx7ne618sY4BOe7qnutyVwEfB/mf5s2QF5vo+1rUlYO70R+232St9Vd3yhRNtoRrexxb4HgLnAvq4n9wO92fMzyford5teCUOd/sf9m+prqT9Ozne5x2J2REMbAeuXfoH1TeO8Xl/Cx61OfDoSyYb2AbbADJsbXdEuB35UCHOQK/QW/r0PuL4QZoo34hGZ25H+3HublGkENlh9IXMbhhk232LdYDSpkFbKZLwV+HYh3i8Bz7dRVr14J+DfPwEsxwz9vbDBbTpwnvtfhg+wrtQJODB7flugHzi6xfTLlMNZXpajsjDDsUHggEL8lwM/8/9PB24u+L/f4965hKwnAX1l6tO/91DOMH1bXlqsx7Wy1SjXB4Ezsu9TgXuy708Any/EeTpwVztyZXHt4+X8gSp+MxnY0f8bsBCYBTwEDO9QWnXziRn1q4GDM/+7Mv0fDbwJbF+I41ZgalbvxYnA8cDiMrrKQMP0GnyymIX9KQMN05XAVpnbBYU6fptONCjDXmBuwe2+rByqGaZ/m4Xd3d12zfJWtw9uUp96MYMln0Cc525l6uhnwK8K/tfQvmFaVSb/v4+BhunFhTimAr8ruJ1HBwxTbJL3Bm6Ilgh/CnB/QccebEeGQvwjsZW+ozO3d2Pjx3RKjC9l2kYzuo0Zcm8CO1TR5f38+0zqG6Y1+x/3b7qvpfY4+ckqOl7TRvA29wqF/tRl+rtO1W2cMa3Oj7FGeGhKaY0vU+8p6YtZGGFG647YTB9sZpSzGzA/pZQfWL/Tn9sFm+2WZSxmuNxZcUgprZZ0n6fzP+78UPbMIv/7HuAZzFCcUNl6cTYFtpD0rpRSfxPy1GIuVnYfwmbPc7BG8U/ufwhwof+/G9aI124Tp5SWSlrofu1QrxwAnk5vP7O1E/Au4BbfOauwOTYDBiu/j0paUSW9scBjTcjXqD6boZiXwWAW8FWgsrX4eWAa2HYalp8rJF2WPbMZnbuAMx/4b+BhSTdjK9X/kVKqdYHmFGx15mhg35RSMz+vVzUtbAJQN58ppSWSfoOtasyVtCNwAHCchx2PtbnHCno2HFv1qNCfUnoy+74I018op6s5uwDXF9zuAz5ecOtLKb1WI81WeKjwvVF8tdrso1jbK9MHN8M9yUdV525sx6tMHe3GwDK9G7tE2A5VZZK0aY3w1cac4rGbu9uUKY97ONY2BiDpr7GV47GY0bgZtno5WIzFdD4fP5b5+FGRt9H4UrZtFKml27sBz6aUns3SfMSPBuTjdD1q9nWD0NcW9aeujeD+I4GlhbaxpcvVEcIwLSDpdGx77MNZJz0S+BEwo8ojz2T/d8ONyfzwe6WDq5wlHoltP/xXleeaPptYjZTScknzsRnZAdiy/+3AtZJ2xmaxczqRVgPqlQMMrKvKud+jsFXLnD9mYW4E/rFKeouquLXLGgbeNh9WJdz60LurgfMl7YN1QjsA17pfpeymMHBQfKsTiaeU3pJ0KDbZ+Uvg68C5kvav8chYYHuszscAD7ebFrYbAI3zOQuYIenrwBeAh1NKlfRHeth9GVg2+YSneIklsU4XGulqqwNEtTTbuYfQbHyN+q4yfXAnKFtH3cD6HHNqvqVDdh54Fja+3IwZSZ/DDP0NkXbaSt1+vUFfV1k86lRfW20crGcjjMTGuolV/Ft+VVqRMEwzJH0G+C5wRGG1Yh6we0rpiSajXAD0SBqRrZpOwBRzYe3HqvIktmIzATtTgx8s3w/bBijDPGCXFvJRj1XYjCpnDvBR4MPAaT6LXYCdi1uUUqqsLC7AdHB/bLsTSdtis9hH2ki/FR7BBvXRKaVahvM84DPYylK7txfL1OcSYKuC/gzJq1ZSSs9JmoOtBG4J3JJSetH9XpD0PPDBlNKsQZQhYSvMd0o6Gyu3TxXDSdoc2467Fmtnl0saX5G3jbQmYGe7GuXzBuw81+GYYXpl5vcApq/vSSnNLStPgbq6KqlomC7E9Cqn+L0MnWprrdBqH1yP4qTmL7Dzh2XqaEGN5wdFJjdWyjy/APirQZALrGxex84nXl7wOxDbuTm34iDpA4UwndafJzEDcX98ciJpG+ys6BzKjS+dahsVFgA7SNqhsmoqaXfsfkIlzSXYOe6cvcmM3Vp9XUppWot9bdmyr2sjSJqHnVF9M6XU10T6TRGGqSNpD2wAOR/4naT3udcqd7tH0vewBrkSOzdyaErphDrRzgL+GfiJ39obhd1+viql1Mw2PimllZJ+AFwoaRnWEE/FtvSuwJbYG3E28EtJz2Bbk2v8uT1SSqc3I09GH7C/7IbuCuxMbS82y1uSUnrUw/Vil0B+nuXpcUk3AJdJOg47+H8etgp0Q4vpt7TCk1J6TdJFwMWSNgHuwA6NTwBeTSn9BDu3OAW4WtIFntedsJWBY1NKpWesJeoTbEbcD0yVNAPrYHtayV+HqOjz5tjB/JwzsVXCV7ALBsOxw/HbpJSmtZuwrxZMwra1XsTKYhQ2EOxZCH4uVnffwHTiSOx4TqPtuTJpNcyn1+1s4Bxs++7qStwppcckzQKulN0gfsDjngQ8lFL6VSP5GukqPtHJuAS4XdI3sRX/j2EX7hLN0UehraeU1jQZR6u02gfXY7SkadhK7D5Yn3VyyTqagRkNp2B91WG0v41fU6Ymnv8htvV/IVZO+9KhPiOl9IbsjRMXSFqFGU6jsIuQj7vsn8O2q49i4KSxD9hR9sMizwGvNXnEpijPCklXYH3oUqytnouNa2XHl061jQq3Yrszs2RvUNgMu6A1J6VU2Ta/DQxtGAIAAALQSURBVPiWpC9jxyy+hBmqD0DD/gda62v7KDdONrIRbnWZZ0s6FTu+tj1W39dneWyPTh1Wfad/WHfhoPjpdf/9MEV5zSt2PvCd7Pk+soPpmft4TBFfx84nXYrfrmtBxi2wDnEJtqx+B+sOVE+kcMAdm4UlYEzmdhjWofRj2y334rc+W5RpZ1fU/kpa2AH0NcA1WbjJ7n9c4fltsAnBco/jJvzma4vpV+qxZjlQ4xA+tr1yInambRXWKdwEfCQLMw7b5njZ01yAvYlAJWQtXjCqWZ+Fcnvc07oRM4xT5l81Ly3UY93LT+62tcu5spoOY6uDD2CrecuwVYtPdah97uZ18aLLsBA4wf1m4pcJvB2sBg7Knh3juv61dtMqm0/WDW5zqsQ/DDPwn3I9e951arz799D40ltNXaV6XzAFMwb6sTN1ld2LmnpURScGtPU6ZVhNf2bjbySh+uWnvQu6loCJmVvdPrhJferFJpo/cN1Yhhk1lTcn1K0jD/NV7E0W/dgt5ZOL9dZhmfoYePlpcpV4Po71GW9gx6i+UtSHNmTcxHWnz8vlafyyDHZZ7iWvn2tcf/ILdsMxY+dll6enA/KMBK7C+qTF2EXgtbpHifGFBm2jBd0ejRm+K7CJ4nUULju7bi12uaZhBnKv+9XtfzxMU30tJcbJLGxdGwG7QzIDM/BXYYsqPyW78NXup6LwQRAEwUaCX5zYNaV08FDLEgTdRLSNoSe28oMgCDZwfMv5Fmxl6QjsPYUd/QGEIHgnEm2j+4gV0yAIgg0cSddhW/xbYT/ycUlK6YdDKlQQdAHRNrqPMEyDIAiCIAiCrqCdd9QFQRAEQRAEQccIwzQIgiAIgiDoCsIwDYIgCIIgCLqCMEyDIAiCIAiCriAM0yAIgiAIgqArCMM0CIIgCIIg6ArCMA2CIAiCIAi6gjBMgyAIgiAIgq4gDNMgCIIgCIKgK/h/QihQOYhPu88AAAAASUVORK5CYII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7" name="Picture 3" descr="C:\Users\BbChip\Desktop\lab_meeting\190330\image\1D_CNN_custom_ch_32_DO_075_DO_confusion_matri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732567"/>
            <a:ext cx="3158590" cy="3078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055658" y="2673919"/>
            <a:ext cx="387638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[[369   0   5   1   3   0   1   4   0   1   0   0   1   0   0   0]</a:t>
            </a:r>
          </a:p>
          <a:p>
            <a:r>
              <a:rPr lang="en-US" altLang="ko-KR" sz="1200" dirty="0"/>
              <a:t> [  1 347   0   0   4   1   1   0   0   7   2   0   0   1   0   0]</a:t>
            </a:r>
          </a:p>
          <a:p>
            <a:r>
              <a:rPr lang="en-US" altLang="ko-KR" sz="1200" dirty="0"/>
              <a:t> [  8   0 369   2   0   0   0   0   1   0   0   0   2   2   0   0]</a:t>
            </a:r>
          </a:p>
          <a:p>
            <a:r>
              <a:rPr lang="en-US" altLang="ko-KR" sz="1200" dirty="0"/>
              <a:t> [  1   0   2 356   0   1   1   2   6   0   0   0   0   0   0   8]</a:t>
            </a:r>
          </a:p>
          <a:p>
            <a:r>
              <a:rPr lang="en-US" altLang="ko-KR" sz="1200" dirty="0"/>
              <a:t> [  2   2   1   1 359   2   0   0   0   0   0   0   1   0   0   0]</a:t>
            </a:r>
          </a:p>
          <a:p>
            <a:r>
              <a:rPr lang="en-US" altLang="ko-KR" sz="1200" dirty="0"/>
              <a:t> [  0   6   0   3   4 386   0   2   1   3   0   1   2   0   0   0]</a:t>
            </a:r>
          </a:p>
          <a:p>
            <a:r>
              <a:rPr lang="en-US" altLang="ko-KR" sz="1200" dirty="0"/>
              <a:t> [  0   0   0   3   1   0 366   1   2   0   1   0   0   0   0   0]</a:t>
            </a:r>
          </a:p>
          <a:p>
            <a:r>
              <a:rPr lang="en-US" altLang="ko-KR" sz="1200" dirty="0"/>
              <a:t> [  3   0   0   0   1   0   2 367   0   0   3   0   0   0   0   0]</a:t>
            </a:r>
          </a:p>
          <a:p>
            <a:r>
              <a:rPr lang="en-US" altLang="ko-KR" sz="1200" dirty="0"/>
              <a:t> [  1   0   1   2   1   0   0   0 367   0   2   0   1   0   0   1]</a:t>
            </a:r>
          </a:p>
          <a:p>
            <a:r>
              <a:rPr lang="en-US" altLang="ko-KR" sz="1200" dirty="0"/>
              <a:t> [  0   6   0   0   0   3   0   0   0 364   3   1   0   0   0   0]</a:t>
            </a:r>
          </a:p>
          <a:p>
            <a:r>
              <a:rPr lang="en-US" altLang="ko-KR" sz="1200" dirty="0"/>
              <a:t> [  1   0   2   0   0   0   0   0   6   0 166   5   2   1   0   0]</a:t>
            </a:r>
          </a:p>
          <a:p>
            <a:r>
              <a:rPr lang="en-US" altLang="ko-KR" sz="1200" dirty="0"/>
              <a:t> [  0   1   1   1   0   0   2   0   0   2   7 137   0   2   0   0]</a:t>
            </a:r>
          </a:p>
          <a:p>
            <a:r>
              <a:rPr lang="en-US" altLang="ko-KR" sz="1200" dirty="0"/>
              <a:t> [  0   0   0   0   0   0   0   1   0   0   </a:t>
            </a:r>
            <a:r>
              <a:rPr lang="en-US" altLang="ko-KR" sz="1200" dirty="0" smtClean="0"/>
              <a:t>1   </a:t>
            </a:r>
            <a:r>
              <a:rPr lang="en-US" altLang="ko-KR" sz="1200" dirty="0"/>
              <a:t>0 161   4   1   0]</a:t>
            </a:r>
          </a:p>
          <a:p>
            <a:r>
              <a:rPr lang="en-US" altLang="ko-KR" sz="1200" dirty="0"/>
              <a:t> [  0   1   5   0   0   0   0   0   0   1   1   0   2 182   0   0]</a:t>
            </a:r>
          </a:p>
          <a:p>
            <a:r>
              <a:rPr lang="en-US" altLang="ko-KR" sz="1200" dirty="0"/>
              <a:t> [  0   0   2   0   0   1   1   0   0   1   0   0   5   1 156   0]</a:t>
            </a:r>
          </a:p>
          <a:p>
            <a:r>
              <a:rPr lang="en-US" altLang="ko-KR" sz="1200" dirty="0"/>
              <a:t> [  2   0   2  15   0   0   1   0   4   1   0   0   0   0   0 138]]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611560" y="2673919"/>
            <a:ext cx="62709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Zero</a:t>
            </a:r>
          </a:p>
          <a:p>
            <a:r>
              <a:rPr lang="en-US" altLang="ko-KR" sz="1200" dirty="0" smtClean="0"/>
              <a:t>One</a:t>
            </a:r>
          </a:p>
          <a:p>
            <a:r>
              <a:rPr lang="en-US" altLang="ko-KR" sz="1200" dirty="0" smtClean="0"/>
              <a:t>Two</a:t>
            </a:r>
          </a:p>
          <a:p>
            <a:r>
              <a:rPr lang="en-US" altLang="ko-KR" sz="1200" dirty="0" smtClean="0"/>
              <a:t>Three</a:t>
            </a:r>
          </a:p>
          <a:p>
            <a:r>
              <a:rPr lang="en-US" altLang="ko-KR" sz="1200" dirty="0" smtClean="0"/>
              <a:t>Fore</a:t>
            </a:r>
          </a:p>
          <a:p>
            <a:r>
              <a:rPr lang="en-US" altLang="ko-KR" sz="1200" dirty="0" smtClean="0"/>
              <a:t>Five</a:t>
            </a:r>
          </a:p>
          <a:p>
            <a:r>
              <a:rPr lang="en-US" altLang="ko-KR" sz="1200" dirty="0" smtClean="0"/>
              <a:t>Six</a:t>
            </a:r>
          </a:p>
          <a:p>
            <a:r>
              <a:rPr lang="en-US" altLang="ko-KR" sz="1200" dirty="0" smtClean="0"/>
              <a:t>Seven</a:t>
            </a:r>
          </a:p>
          <a:p>
            <a:r>
              <a:rPr lang="en-US" altLang="ko-KR" sz="1200" dirty="0" smtClean="0"/>
              <a:t>Eight</a:t>
            </a:r>
          </a:p>
          <a:p>
            <a:r>
              <a:rPr lang="en-US" altLang="ko-KR" sz="1200" dirty="0" smtClean="0"/>
              <a:t>Nine</a:t>
            </a:r>
          </a:p>
          <a:p>
            <a:r>
              <a:rPr lang="en-US" altLang="ko-KR" sz="1200" dirty="0" smtClean="0"/>
              <a:t>Bed</a:t>
            </a:r>
            <a:br>
              <a:rPr lang="en-US" altLang="ko-KR" sz="1200" dirty="0" smtClean="0"/>
            </a:br>
            <a:r>
              <a:rPr lang="en-US" altLang="ko-KR" sz="1200" dirty="0" smtClean="0"/>
              <a:t>Bird</a:t>
            </a:r>
          </a:p>
          <a:p>
            <a:r>
              <a:rPr lang="en-US" altLang="ko-KR" sz="1200" dirty="0" smtClean="0"/>
              <a:t>Cat</a:t>
            </a:r>
          </a:p>
          <a:p>
            <a:r>
              <a:rPr lang="en-US" altLang="ko-KR" sz="1200" dirty="0" smtClean="0"/>
              <a:t>Dog</a:t>
            </a:r>
          </a:p>
          <a:p>
            <a:r>
              <a:rPr lang="en-US" altLang="ko-KR" sz="1200" dirty="0" smtClean="0"/>
              <a:t>House</a:t>
            </a:r>
          </a:p>
          <a:p>
            <a:r>
              <a:rPr lang="en-US" altLang="ko-KR" sz="1200" dirty="0" smtClean="0"/>
              <a:t>Tree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2309705" y="2232579"/>
            <a:ext cx="1382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Actual class</a:t>
            </a:r>
            <a:endParaRPr lang="ko-KR" altLang="en-US" sz="1600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-40293" y="4009629"/>
            <a:ext cx="8803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Predict</a:t>
            </a:r>
            <a:br>
              <a:rPr lang="en-US" altLang="ko-KR" sz="1600" b="1" dirty="0" smtClean="0"/>
            </a:br>
            <a:r>
              <a:rPr lang="en-US" altLang="ko-KR" sz="1600" b="1" dirty="0" smtClean="0"/>
              <a:t>Class</a:t>
            </a:r>
            <a:endParaRPr lang="ko-KR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2463300" y="5709156"/>
            <a:ext cx="91403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 smtClean="0"/>
              <a:t>Custom</a:t>
            </a:r>
          </a:p>
          <a:p>
            <a:pPr algn="ctr"/>
            <a:r>
              <a:rPr lang="en-US" altLang="ko-KR" sz="1100" b="1" dirty="0" smtClean="0"/>
              <a:t>channel 32</a:t>
            </a:r>
          </a:p>
          <a:p>
            <a:pPr algn="ctr"/>
            <a:r>
              <a:rPr lang="en-US" altLang="ko-KR" sz="1100" b="1" dirty="0" smtClean="0"/>
              <a:t>DO(0.75)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60089" y="5857527"/>
            <a:ext cx="1287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Acc</a:t>
            </a:r>
            <a:r>
              <a:rPr lang="en-US" altLang="ko-KR" sz="1400" b="1" dirty="0" smtClean="0"/>
              <a:t>: 0.9533)</a:t>
            </a:r>
            <a:endParaRPr lang="ko-KR" altLang="en-US" sz="1400" b="1" dirty="0"/>
          </a:p>
        </p:txBody>
      </p:sp>
      <p:sp>
        <p:nvSpPr>
          <p:cNvPr id="3" name="오른쪽 화살표 2"/>
          <p:cNvSpPr/>
          <p:nvPr/>
        </p:nvSpPr>
        <p:spPr>
          <a:xfrm>
            <a:off x="4874962" y="4019611"/>
            <a:ext cx="561134" cy="5040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608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974120" cy="990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To validate the model, We can use measure such as precision, recall, f1-score.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We find out that It </a:t>
            </a:r>
            <a:r>
              <a:rPr lang="en-US" altLang="ko-KR" dirty="0"/>
              <a:t>does not confuse between </a:t>
            </a:r>
            <a:r>
              <a:rPr lang="en-US" altLang="ko-KR" dirty="0" smtClean="0"/>
              <a:t>‘three’ </a:t>
            </a:r>
            <a:r>
              <a:rPr lang="en-US" altLang="ko-KR" dirty="0"/>
              <a:t>and </a:t>
            </a:r>
            <a:r>
              <a:rPr lang="en-US" altLang="ko-KR" dirty="0" smtClean="0"/>
              <a:t>‘tree’. 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It just </a:t>
            </a:r>
            <a:r>
              <a:rPr lang="en-US" altLang="ko-KR" dirty="0"/>
              <a:t>confuses </a:t>
            </a:r>
            <a:r>
              <a:rPr lang="en-US" altLang="ko-KR" dirty="0" smtClean="0"/>
              <a:t>‘tree’ </a:t>
            </a:r>
            <a:r>
              <a:rPr lang="en-US" altLang="ko-KR" dirty="0"/>
              <a:t>as </a:t>
            </a:r>
            <a:r>
              <a:rPr lang="en-US" altLang="ko-KR" dirty="0" smtClean="0"/>
              <a:t>‘three’.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And It also confuse between ‘Bed’ and ‘Bird’.</a:t>
            </a:r>
            <a:endParaRPr lang="en-US" altLang="ko-KR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4273222" y="651457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- 9 -</a:t>
            </a:r>
            <a:endParaRPr lang="ko-KR" altLang="en-US" dirty="0"/>
          </a:p>
        </p:txBody>
      </p:sp>
      <p:sp>
        <p:nvSpPr>
          <p:cNvPr id="2" name="AutoShape 2" descr="data:image/png;base64,iVBORw0KGgoAAAANSUhEUgAAAqYAAAKLCAYAAAAkSUp3AAAABHNCSVQICAgIfAhkiAAAAAlwSFlzAAAPYQAAD2EBqD+naQAAADl0RVh0U29mdHdhcmUAbWF0cGxvdGxpYiB2ZXJzaW9uIDMuMC4yLCBodHRwOi8vbWF0cGxvdGxpYi5vcmcvOIA7rQAAIABJREFUeJzs3X28ZnVd7//Xe+8Zx4DZ25vkHAxRQzTKu0okFYWOlTf5Sys7WZTgSX6mj5S8yRoxUYnwhpTMTiVqhJGnNNQyBW8KxJtU0pATBCr3CkICezMDDMPsz/njWrsu9lwzzJ659rW+m3k9H4/12Hut73d912ftfbHnzXetdV2pKiRJkqS+TfVdgCRJkgQGU0mSJDXCYCpJkqQmGEwlSZLUBIOpJEmSmmAwlSRJUhMMppIkSWqCwVSSJElNMJhKkiSpCQZTSZIkNcFgKkmSpCas6buASUsS4IHALX3XIkmSdA+2Hvh2VdXO7rDHBVMGofSavouQJEnaA+wPfGtnO++JwfQWgHXr9mYwedqO73xnp39vE7Nl69a+Sxhp7fR03yWMtLDz/1M4UVONvdZbtnVhoe8SRpqe8s4rSavH/Pw8D3rQg2CZV6j3xGAKQJLmgunMzEzfJWzDYLo8BtPVz2AqSf3xL50kSZKaYDCVJElSEwymkiRJaoLBVJIkSU0wmEqSJKkJBlNJkiQ1wWAqSZKkJhhMJUmS1ASDqSRJkppgMJUkSVITDKaSJElqgsFUkiRJTTCYSpIkqQmrJpgmuVffNUiSJGnlrFgwTfKQJDViOadrPyzJeUluS3J1knck2Xto/yuS/G6S05PMA+/qtj8qyT92+303ybuS7LNS5yFJkqTJWMkZ06uB/YaWHwa+C3wmyYHAWcDfAo8GfhE4DHjnkjFeBVzQ7XtCF1zPBm4CDgF+AfiJEfv9pyTrkswsLsD6sZ2hJEmSxiZVtfIHSe4NnAPcADybwezn1qp60VCfw4Bzgb2r6vYkVwBfraqfHepzDPBm4EFVtanb9kzg74EHVtV3Rhz79cDxS7ff+977kGRcpzgWt94633cJ29iydWvfJYy0dnq67xJGWpjAf0+7Yqqx13rLti4s9F3CSNNTq+bOK0lifn6e2dlZgNmq2umAM6m/dO9lMFP5y1W1ADwGODrJxsWFwUzoFPDQof3OXzLOwcAFi6G087luv0ds59gnAbNDy/67ezKSJEkavzUrfYAkrwWeBjy+qm7pNu8D/BnwjhG7XDX0/aYR7ctSVZuBzUP17O6QkiRJWgErGkyT/DzwOuAZVfXNoaavAD9YVd9Y5pAXM5hp3Xto1vRJwAJwyW4XLEmSpN6s5FP5jwROZ3BP6L8l+e/dcr9u2xOTvDPJY5MclOTZSbb7EFPnDOB24C+SPDLJjwN/BLxv1P2lkiRJWj1W8h7TxwF7Aa8Frh1azqyqrwGHAw8HzgO+CrwR+PaOBqyqWxncFnA/4MvAB4FPA7+xMqcgSZKkSZnIU/kt6d4yas6n8neOT+Uvj0/lr34+lS9Ju6/1p/IlSZKkHTKYSpIkqQkGU0mSJDXBYCpJkqQmGEwlSZLUBIOpJEmSmmAwlSRJUhMMppIkSWqCwVSSJElNMJhKkiSpCQZTSZIkNcFgKkmSpCas6buAvnznO99iZmam7zLuYt99H9x3Cdu4/vor+y5hVamqvksYLem7glVjesr/X1+OO+68s+8StrFmerrvEkaa8r9D6W75F1iSJElNMJhKkiSpCQZTSZIkNcFgKkmSpCYYTCVJktQEg6kkSZKaYDCVJElSEwymkiRJaoLBVJIkSU0wmEqSJKkJBlNJkiQ1wWAqSZKkJhhMJUmS1ASDqSRJkppgMJUkSVITDKaSJElqwsSDaZJ1Sd6R5Poktyf5bJJDurYjklSSpyY5P8mtST6f5BFLxnh2kq90+1+W5PgkayZ9LpIkSRqfPmZM3wL8PHAU8CPAN4Czk9xvqM+JwCuBxwF3Au9dbEjyZOB04A+BHwReBBwNHDfqYF0QnllcgPXjPiFJkiTtvokG0yR7Ay8GfquqPl5VFwHHALcBvzbU9biqOrdrfxPwxCT37tqOB95UVX9RVZdV1SeB32UQUEfZAMwNLdeM/cQkSZK02yY9Y3ogsBb43OKGqtoCfAk4eKjf14a+v7b7um/39THA65JsXFyAU4H9kuw14pgnAbNDy/7jOBFJkiSNV6v3ZW4Z+r66r4sheh8Gs6Znjtjv9qUbqmozsHlxPcmYSpQkSdI4TTqYfhO4A3gScCVAkrXAIcApOznGV4BHVNU3VqRCSZIk9WKiwbSqNiX5E+CtSW4ErgJeDewFvIfBZfq780bgo0muAj4ILHT7PbKqXrsylUuSJGml9XEp/3cYXJZ/H4Mn5M8HnlZVN+3MZfaqOjvJs4DXAb/N4LL/vwPvXrGKJUmStOJSVXff6x6ke8uoubm5OWZmZvou5y723ffBfZewjeuvv7LvElaVrQsLfZcw0vSUn6WhlXHHnXf2XcI21kxP913CSFM+46A9yPz8PLOzswCzVTW/s/v5r5UkSZKaYDCVJElSEwymkiRJaoLBVJIkSU0wmEqSJKkJBlNJkiQ1wWAqSZKkJhhMJUmS1ASDqSRJkppgMJUkSVITDKaSJElqwpq+C+jL5i1b2LxlS99l3EWLn0u/114zfZcw0sZNc32XMJKfSa89zb3W7LH/jNxjLFT1XcKqMZX0XcI9nv+KSpIkqQkGU0mSJDXBYCpJkqQmGEwlSZLUBIOpJEmSmmAwlSRJUhMMppIkSWqCwVSSJElNMJhKkiSpCQZTSZIkNcFgKkmSpCYYTCVJktQEg6kkSZKaYDCVJElSEyYeTJOck+SUSR9XkiRJbXPGVJIkSU2YaDBNchpwOHBskuqW/0jyqqE+H06yJck+3fr+Xb+Hdev3TXJ6kpuS3Jrk40kOmuR5SJIkafwmPWN6LPAF4FRgv255H3AEQJIATwZuBg7r9jkc+FZVfaNbPw14HPAzwBOAAB9LsnYiZyBJkqQVMdFgWlVzwB3ArVV1XVVdB/wjcFiSaeDRXfsZdGG1+3ouQDcz+jPAC6vqvKq6ADgS+D7gOaOOmWRdkpnFBVi/UucnSZKkXdfCPabnMQiLP8xgdvRc4Bz+K5ge3q0DHAzcCXxxceeq+i5wSdc2ygZgbmi5Zoy1S5IkaUx6D6ZVdTNwAYMguhhCPwP8cJKHAwfRzZjuopOA2aFl/90YS5IkSSukj2B6BzC9ZNu5wI8DTwHOqaobgYuB44Brq+rSrt/FwBrg0MUdk9wfeARw0aiDVdXmqppfXIBbxnkykiRJGo8+gukVwKFJHpLke5NMMZglfRpwZ1X9e9fvHAb3j/7nbGlVfR34CHBqksOSPAb4S+Bb3XZJkiStUn0E05OBrQxmOG8ADmBwn+kUd71kfw6DmdVzluz/AuBfgI8yeMI/wDOrastKFi1JkqSVtWbSB+wuyz9hRNPUkn4fZhA6l+5/E/D8lalOkiRJfen94SdJkiQJDKaSJElqhMFUkiRJTTCYSpIkqQkGU0mSJDXBYCpJkqQmGEwlSZLUBIOpJEmSmmAwlSRJUhMMppIkSWqCwVSSJElNMJhKkiSpCWv6LqAv69auZd3atX2X0byNm+b6LmGk+99vv75LGOmmm67ruwTtpoWqvksYaevCQt8ljLR2errvErSbppK+S9Bu2rxlS98lbGNXa3LGVJIkSU0wmEqSJKkJBlNJkiQ1wWAqSZKkJhhMJUmS1ASDqSRJkppgMJUkSVITDKaSJElqgsFUkiRJTTCYSpIkqQkGU0mSJDXBYCpJkqQmGEwlSZLUhLEH0yRHJKkk9xn32JIkSbrn2u1gmuScJKeMoxhJkiTtuZq4lJ/kXn3XIEmSpH7tVjBNchpwOHBsd/m+gId0zT+a5Pwktyb5fJJHDO33+iT/muSFSS4Hbu+2TyXZkOTyJLcluSDJc5cc85FJPp5kY5LvJHlfku/dnfOQJElS/3Z3xvRY4AvAqcB+3XJ113Yi8ErgccCdwHuX7Psw4OeBnwMe223bADwf+HXgh4C3A3+Z5HCA7r7VfwS+2o37dOC/AX+zvQKTrEsys7gA63fjfCVJkrRC1uzOzlU1l+QO4Naqug4gyQ90zcdV1bndtjcB/5Dk3lV1e9d+L+D5VXVD12cd8BrgJ6rqC12fy5IcBrwIOBf4DeCrVfWaxRqS/C/g6iQPr6pLR5S5ATh+d85TkiRJK2+3gund+NrQ99d2X/cFruq+v3IxlHYeBuwFfDLJ8Dj3YjBDCvAY4MeTbBxxvAOBUcH0JOBtQ+vrgWt25gQkSZI0OSsZTLcMfV/d1+FbBzYt6b9P9/WngW8tads81Ofvgd8ecbxrR2yjqjYP7c+S0CtJkqRGjCOY3gFMj2GcixgEyAMWbwEY4SsM7ku9oqruHMMxJUmS1IhxvF3UFcChSR7SPR2/S2NW1S3AycDbkxyV5MAkP5LkpUmO6rr9MXA/4P1JDun6PC3JnycZRziWJElST8YRTE8GtjKY8bwBOGA3xvpd4AQGDyxdDJzF4NL+5QBV9W3gSQxmaD8BXAicAtwMLOzGcSVJktSzVNXd97oH6d4yam5ubo6ZmZm+y2neQqOvj/vfb7++Sxjpppuu67sE7aZWX/NbF9r8f++1016skvq2ecuWu+80YfPz8+z7vd8LMFtV8zu7XxOf/CRJkiQZTCVJktQEg6kkSZKaYDCVJElSEwymkiRJaoLBVJIkSU0wmEqSJKkJBlNJkiQ1wWAqSZKkJhhMJUmS1ASDqSRJkppgMJUkSVIT1vRdQF8Wqlio6ruM5k0lfZcw0k03Xdd3CSPNzj6g7xJGuunm6/suYRutvraarWt6uu8SJDVq3dq1fZewjV2tyRlTSZIkNcFgKkmSpCYYTCVJktQEg6kkSZKaYDCVJElSEwymkiRJaoLBVJIkSU0wmEqSJKkJBlNJkiQ1wWAqSZKkJhhMJUmS1ASDqSRJkppgMJUkSVITJhJMM/CuJDcmqSSPncRxJUmStHqsmdBxng4cDRwBXAb8x4SOK0mSpFViUsH0QODaqvr8Sh0gyb2q6o6VGl+SJEkra8Uv5Sc5Dfgj4IDuMv4VSdYleUeS65PcnuSzSQ4Z2ufoJDcvGec5SWpo/fVJ/jXJC5NcDty+0uciSZKklTOJGdNjgW8C/z9wCLAVeAvw88BRwJXAq4Gzkzysqm5cxtgP68b5uW7cbSRZB6wb2rR+uScgSZKklbfiM6ZVNQfcAmytquuAW4EXA79VVR+vqouAY4DbgF9b5vD3Ap5fVV+tqq9tp88GYG5ouWYXTkOSJEkrrI+3izoQWAt8bnFDVW0BvgQcvMyxrqyqG+6mz0nA7NCy/zKPIUmSpAmY1MNPy7UAZMm2tSP6bbq7gapqM7B5cT1ZOqwkSZJa0MeM6TeBO4AnLW5IspbB/acXdZtuANYn2XtoP9/7VJIk6R5s4jOmVbUpyZ8Ab01yI3AVg4ef9gLe03X7IoN7UX8/yTuAQxm8D6okSZLuofr6SNLfAf4WeB/wFQZP1z+tqm4C6J7M/xXgmcCFwC8Br++lUkmSJE1Equrue92DJJkB5m66+WZmZmb6Lqd5U96Tuyyzsw/ou4SRbrr5+r5L2IavLUm655qfn2d2dhZgtqrmd3a/vmZMJUmSpLswmEqSJKkJBlNJkiQ1wWAqSZKkJhhMJUmS1ASDqSRJkppgMJUkSVITDKaSJElqgsFUkiRJTTCYSpIkqQkGU0mSJDXBYCpJkqQmrOm7gL5MJUwlfZdxF1u2bu27hG1MTU/3XcJIC1V9lzDSjTd9p+8SRpqeau//QavR32Grr63W/l4tavHn1erPqlUt/g7B3+Oeqr1/rSRJkrRHMphKkiSpCQZTSZIkNcFgKkmSpCYYTCVJktQEg6kkSZKaYDCVJElSEwymkiRJaoLBVJIkSU0wmEqSJKkJBlNJkiQ1wWAqSZKkJhhMJUmS1ISJBtMMvCvJjUkqyc1JTplkDZIkSWrTmgkf7+nA0cARwGXAAnDbhGuQJElSgyYdTA8Erq2qz0/4uJIkSWrcxC7lJzkN+CPggO4y/hVJzlm8lJ/k95N8ccR+FyR53dD6C5NcnOT2JP+e5CWTOgdJkiStnEneY3os8DrgGmA/4JAl7WcAj09y4OKGJD8EPBr4q279SOCNwHHAwcBrgBOSHLW9gyZZl2RmcQHWj++UJEmSNC4TC6ZVNQfcAmytquuq6oYl7f8GXAD88tDmI4EvVtU3uvU3AK+sqjOr6vKqOhN4O/CiHRx6AzA3tFwzlhOSJEnSWLX2dlFn0AXTJAF+qdtGkr0Z3KP6niQbFxfgtd327TkJmB1a9l+58iVJkrSrJv3w0915P/DmJD8CfA/wIOCvu7Z9uq/HAEvvRd26vQGrajOweXF9kHclSZLUmqaCaVVdk+RcBpfwvwf4ZFVd37V9J8m3ge+vqjP6rFOSJEnj11Qw7ZzB4F7SewEvX9J2PPCOJHPAWcA64HHAfavqbROtUpIkSWPV2j2mAB8E7g/sBXx4uKGq3g28EHgBcCFwLoM37L98siVKkiRp3FJVfdcwUd1bRs3Nzc0xMzPTdzl3sWXrdm+V7c3a6em+SxhpodHXbav/Pa1p8PfY6s+q1dfWVKP3x7f482r1Z9WqFn+H4O9xtZufn2d2dhZgtqrmd3a/FmdMJUmStAcymEqSJKkJBlNJkiQ1wWAqSZKkJhhMJUmS1ASDqSRJkppgMJUkSVITDKaSJElqgsFUkiRJTTCYSpIkqQkGU0mSJDVhTd8F6L+0+rn02nnTU23+v16Ln0u/zz736buEkTZuvLnvEkby88y1UvwdqiVt/isqSZKkPY7BVJIkSU0wmEqSJKkJBlNJkiQ1wWAqSZKkJhhMJUmS1ASDqSRJkppgMJUkSVITDKaSJElqgsFUkiRJTTCYSpIkqQkGU0mSJDXBYCpJkqQmNB9Mk5yW5MN91yFJkqSVtabvAnbCsUD6LkKSJEkrq/lgWlVzfdcgSZKkldfMpfwkz01yYZLbknw3yaeS7D18KT/JA5Jcl+Q1Q/s9MckdSZ7aX/WSJEnaXU3MmCbZD3g/8GrgQ8B64MksuYRfVTck+V/Ah5N8ArgEeB/wzqr69GSrliRJ0jg1EUyB/RjUcmZVXdltuxAguevtpVX1sSSnAmcA5wObgA3bGzjJOmDd0Kb14ytbkiRJ49LKpfwLgE8DFyb5QJJjktx3B/1fxSDI/gJwZFVt3kHfDcDc0HLNmGqWJEnSGDURTKtqK/CTwDOAi4CXApckeeh2djkQeCCD+h9yN8OfBMwOLfuPoWRJkiSNWSuX8qmqAj4HfC7JG4ErgZ9d2i/JvYC/BP6awT2m707yqKq6fjvjbgY2D+2/AtVLkiRpdzURTJMcCjwV+ARwPXAo8ADgYuDRS7qfyGDm82XARuCZwHuBZ02qXkmSJI1fE5fygXngKcDHgEuB3wNeWVUfH+6U5AjgN4Ffrar5qloAfhV4cpIXT7ZkSZIkjVMGV9D3HElmgLm5uTlmZmb6Lke7aKHR1+2Ut4rstH32uU/fJYy0cePNfZcwkq95SavJ/Pw8s7OzALNVNb+z+7UyYypJkqQ9nMFUkiRJTTCYSpIkqQkGU0mSJDXBYCpJkqQmGEwlSZLUBIOpJEmSmmAwlSRJUhMMppIkSWqCwVSSJElNMJhKkiSpCQZTSZIkNWFN3wX0ZaGKhaq+y7iLqaTvElYNf1ar3/wtN/Vdwkh77z3bdwkjbdo013cJq0Zrf9sX+XdLunvOmEqSJKkJBlNJkiQ1wWAqSZKkJhhMJUmS1ASDqSRJkppgMJUkSVITDKaSJElqgsFUkiRJTTCYSpIkqQkGU0mSJDXBYCpJkqQmGEwlSZLUBIOpJEmSmmAwlSRJUhMMppIkSWqCwVSSJElNWHYwTfLcJBcmuS3Jd5N8KsneXdsLk1yc5PYk/57kJUP7fT7Jm5eM9YAkW5I8pVtfl+TkJN9KsinJF5McMdT/6CQ3J3lad5yNSc5Kst8u/wQkSZLUhGUF0y4Avh94L3AwcARw5qApRwJvBI7r2l4DnJDkqG73M4DnJcnQkL8IfBs4r1t/J/AE4HnAo4EPAGclOWhon72AVwG/CjwFOAA4eQc1r0sys7gA65dzzpIkSZqM5c6Y7gesAc6sqiuq6sKq+t9VtRF4A/DKqjqzqi6vqjOBtwMv6vb9G+CBwGFD4/0y8P6qqiQHAC8AfqGqzquqb1bVycBnu+2L1gK/XlXnV9VXGITZp+6g5g3A3NByzTLPWZIkSROwZpn9LwA+DVyY5GzgE8AHgTuAA4H3JDl1yfhzAFV1Q5JPAEcC5yV5KIPZ0cXg+ihgGrj0rpOqrAO+O7R+a1V9c2j9WmDfHdR8EvC2ofX1GE4lSZKas6xgWlVbk/wk8ETgp4CXAicC/1/X5Rjgi0t22zr0/RnAO5K8lMFs6YVVdWHXtk/X90eX7AOwcej7LUvLAsJ2VNVmYPPi+pLQK0mSpEYsd8aUqirgc8DnkrwRuBJ4EoN7Rb+/qs7Ywe4fAd4FPJ1BMD19qO2rDGZM962q80bsK0mSpHuwZQXTJIcyuJ/zE8D1wKHAA4CLgeMZzIbOAWcxuAT/OOC+VfU2gKralOTDwAkMHpB6/+LYVXVpkjOA05O8kkFQfUB3vK9V1T/szolKkiSpbcudMZ1n8CT8bwIzDGZLX1lVHwdIcivwW8BbgU3AhcApS8Y4A/gY8JmqumpJ2wuA1wJ/AHwf8B/APwMfXWadkiRJWmUyuDK/5+jeMmrupptvZmZmpu9y7mLK+1+1B1lo9G/P+n3u03cJI23aNNd3CatGq68t/8ZrTzI/P8/s7CzAbFXN7+x+fvKTJEmSmmAwlSRJUhMMppIkSWqCwVSSJElNMJhKkiSpCQZTSZIkNcFgKkmSpCYYTCVJktQEg6kkSZKaYDCVJElSEwymkiRJaoLBVJIkSU1Y03cBfZlKmEr6LkO7aKGq7xJG8jW181r9WW3aNNd3CSPtvfds3yWM1OrPS9Lq5IypJEmSmmAwlSRJUhMMppIkSWqCwVSSJElNMJhKkiSpCQZTSZIkNcFgKkmSpCYYTCVJktQEg6kkSZKaYDCVJElSEwymkiRJaoLBVJIkSU0wmEqSJKkJEwmmSY5IUknus4x9Xp/kX1eyLkmSJLVjUjOmnwf2A+bGOWiSc5KcMs4xJUmS1I81kzhIVd0BXDeJY0mSJGl1GtuMaZKpJBuSXJ7ktiQXJHlu17bNpfwkxyS5OsmtST6U5BVJbh4x7q8muSLJXJL/k2R9t/004HDg2G7sSvKQcZ2PJEmSJmucM6YbgF8Bfh34OvAU4C+T3LC0Y5InAX8K/Dbwd8BPACeMGPNA4DnAs4D7An8D/A5wHHAs8HDg/wKv6/qPOtY6YN3QpvXLPzVJkiSttLEE0y78vQb4iar6Qrf5siSHAS8C3rVkl5cCH6+qk7v1S5M8kUEAHTYFHF1Vt3THeR/wVOC4qppLcgdwa1Xt6DaBDcDxu3pukiRJmoxxXcp/GLAX8MkkGxcX4PkMZj2XegTwpSXblq4DXLEYSjvXAvsus7aTgNmhZf9l7i9JkqQJGNel/H26rz8NfGtJ22ZGh9OdsWXJerHMMF1Vm7saAEiyi6VIkiRpJY0rmF7EIPwdUFXnLm1MsjSYXgIcsmTb0vWdcQcwvQv7SZIkqTFjCaZVdUuSk4G3J5kCPsvgsvmTgHngyiW7/BHwmSSvAP4e+B/AMxjMiC7HFcCh3dP4G4Ebq2phF09DkiRJPRrnG+z/LoMn6zcAFwNnMbi0f/nSjlX1OQZP778CuAB4OvB24PZlHvNkYCuDGdsbgAN2sXZJkiT1LFXLnaRcGUlOBX6gqp68wseZAebm5uaYmZlZyUNpBS008rpdasp7mLVC9t57tu8SRtq0aawf6DcW/n2Q+jc/P8/s7CzAbFXN7+x+E/nkp1GSvAr4JLCJwWX8o4CX9FWPJEmS+tVbMAUeD7yawRveXwa8rKre3WM9kiRJ6lFvwbSq/mdfx5YkSVJ7xvnwkyRJkrTLDKaSJElqgsFUkiRJTTCYSpIkqQkGU0mSJDXBYCpJkqQmGEwlSZLUBIOpJEmSmmAwlSRJUhP6/EhSLbFl69a+S9jG2unpvksYaSrpu4RVZaGq7xK24e9weTZtmuu7hJHWr79f3yVsY27+u32XIGkXOWMqSZKkJhhMJUmS1ASDqSRJkppgMJUkSVITDKaSJElqgsFUkiRJTTCYSpIkqQkGU0mSJDXBYCpJkqQmGEwlSZLUBIOpJEmSmmAwlSRJUhMMppIkSWpCr8E0SSV5Tp81SJIkqQ1rej7+fsBNPdcgSZKkBvQaTKvquj6PL0mSpHas6KX8JOckeUeStyS5Mcl1SV4/1P6fl/KTPKRb/7kk/5Tk1iQXJHnCkjEPS3JektuSXN2Nv/dKnockSZJW3iTuMT0K2AQcCrwaeF2Sn9xB/xOBk4HHApcC70+yBiDJgcBZwN8CjwZ+ETgMeOf2BkuyLsnM4gKs3/1TkiRJ0rhNIph+rareUFVfr6rTgfOBp+6g/8lV9Q9VdSlwPPBg4GFd2wbgjKo6pRvv88DLgOcnufd2xtsAzA0t14zhnCRJkjRmEwmmS9avBfbdyf7Xdl8X+z8GODrJxsUFOJvBeTx0O+OdBMwOLfsvo3ZJkiRNyCQeftqyZL3YcSAe7l/d18X++wB/BrxjxH5XjRqsqjYDmxfXk+yoVkmSJPWk77eLWq6vAD9YVd/ouxBJkiSN12r75Kc3A09M8s4kj01yUJJnJ9nuw0+SJElaHVZVMK2qrwGHAw8HzgO+CrwR+HafdUmSJGn3reil/Ko6YsS25wx9n6HvrwCypO/NI7Z9GfipMZcqSZKknq2qGVNJkiTdcxlMJUmS1ASDqSRJkppgMJUkSVITDKaSJElqgsFUkiRJTTCYSpIkqQkGU0mSJDXBYCpJkqQmGEwlSZLUBIOpJEmSmrCm7wL0X9ZOT/ddwjYWqvouYaSppO8SVhV/Xqvflq1b+y5hpFtuubHvErZx/Cl/3ncJI732pc/vu4SRpqfanKPy79aeqc1XoyRJkvY+aDXDAAAgAElEQVQ4BlNJkiQ1wWAqSZKkJhhMJUmS1ASDqSRJkppgMJUkSVITDKaSJElqgsFUkiRJTTCYSpIkqQkGU0mSJDXBYCpJkqQmGEwlSZLUBIOpJEmSmjDRYJrknCSnjHnMo5PcPM4xJUmSNHnOmEqSJKkJBlNJkiQ1oY9guibJO5PMJfmPJCckCUCSdUlOTvKtJJuSfDHJEcM7d5fur0pya5IPAffv4RwkSZI0Zn0E06OAO4HHA8cCrwBe2LW9E3gC8Dzg0cAHgLOSHASQ5FDgPV2/xwL/BLx2ksVLkiRpZazp4ZhXAy+vqgIuSfIo4OVJzgZeABxQVd/u+p6c5Ond9tcwCLJnVdVbuvZLkzwRePr2DpZkHbBuaNP68Z6OJEmSxqGPGdN/7kLpoi8ABwGPAqYZhM2NiwtwOHBg1/dg4ItLxvvC3RxvAzA3tFyzm/VLkiRpBfQxY7o9+wBbgR/tvg7buBvjngS8bWh9PYZTSZKk5vQRTA9dsv5jwNeBrzKYMd23qs7bzr4Xb2f/7aqqzcDmxfXuOStJkiQ1po9L+QckeVuSRyT5JeClwB9W1aXAGcDpSX4uyUOTPD7JhiQ/3e37DuDpSV6V5KAkv8EO7i+VJEnS6tFHMD0d+B7gS8AfA38IvKtre0HX/gfAJcCHgUOAqwCq6p+BYxg8BHUB8FPA702wdkmSJK2QiV7Kr6ojhlZfPKJ9C3B8t2xvjPcC712y+Q/GUZ8kSZL64yc/SZIkqQkGU0mSJDXBYCpJkqQmGEwlSZLUBIOpJEmSmmAwlSRJUhMMppIkSWqCwVSSJElNMJhKkiSpCQZTSZIkNcFgKkmSpCYYTCVJktSEVFXfNUxUkhlgbm5ujpmZmb7LkfZYC43+7ZlK+i5hVWnx93jn1q19lzDSn3zwH/ouYaRjn/fsvksYqcXXln8fdt78/Dyzs7MAs1U1v7P7OWMqSZKkJhhMJUmS1ASDqSRJkppgMJUkSVITDKaSJElqgsFUkiRJTTCYSpIkqQkGU0mSJDXBYCpJkqQmGEwlSZLUBIOpJEmSmmAwlSRJUhMMppIkSWrCxIJpknOSnLKD9iuS/OYujHtEkkpyn92rUJIkSX1a03cBQw4BNvVdhCRJkvrRTDCtqht21J5kbVVtmVQ9kiRJmqxJ32O6Jsk7k8wl+Y8kJyQJbHspv7s8/+Ikf5dkE3Bct/2ZSS5NcluSfwIeMuFzkCRJ0gqYdDA9CrgTeDxwLPAK4IU76P964EPAo4D3JnkQcCbw98BjgXcDb9rRAZOsSzKzuADrd/ckJEmSNH6TvpR/NfDyqirgkiSPAl4OnLqd/n9VVX++uJLk94FvVtUru02LY/z2Do65ATh+90uXJEnSSpr0jOk/d6F00ReAg5JMb6f/+UvWDwa+uGTbF+7mmCcBs0PL/jtZqyRJkiaomYeftmO3n9Kvqs3A5sX17pZWSZIkNWbSM6aHLln/MeDrVbV1J/e/mMH9qUvHkCRJ0io36WB6QJK3JXlEkl8CXgr84TL2/1MGl/7f2o3xy8DRK1GoJEmSJmvSwfR04HuALwF/zCCUvmtnd66qq4CfB54DXAD8OvCa8ZcpSZKkSZvYPaZVdcTQ6otHtD9kyfrIm0Gr6qPAR5ds/vNRfSVJkrR6THrGVJIkSRrJYCpJkqQmGEwlSZLUBIOpJEmSmmAwlSRJUhMMppIkSWqCwVSSJElNMJhKkiSpCQZTSZIkNcFgKkmSpCYYTCVJktQEg6kkSZKakKrqu4aJSjIDzM3NzTEzM9N3OZIk9eqEP35f3yWM9JoXH9l3CduYnnI+b2fNz88zOzsLMFtV8zu7nz9hSZIkNcFgKkmSpCYYTCVJktQEg6kkSZKaYDCVJElSEwymkiRJaoLBVJIkSU0wmEqSJKkJBlNJkiQ1wWAqSZKkJhhMJUmS1ASDqSRJkppgMJUkSVITDKaSJElqwqoOpklen+Rf+65DkiRJu29VB1NJkiTdc/QeTJNMJXl1km8k2ZzkqiTHdW1vTnJpkluTXJbkhCRru7ajgeOBxySpbjm6vzORJEnS7ljTdwHAScAxwMuBzwL7AT/Qtd0CHA18G3gUcGq37S3AXwOPBJ4O/ETXf27p4EnWAeuGNq0f9wlIkiRp9/UaTJOsB44FfqOq/qLb/E0GAZWq+r2h7lckORl4HvCWqrotyUbgzqq6bgeH2cBgZlWSJEkN63vG9GAGs5mfHtWY5BeBlwEHAvswqHd+mcc4CXjb0Pp64JplVypJkqQV1fc9prdtryHJE4AzgI8BzwJ+GDgRuNdyDlBVm6tqfnFhcCuAJEmSGtN3MP06g3D61BFtTwSurKoTq+r8qvo68OAlfe4Aple4RkmSJE1Ar5fyq+r2JG8G3pLkDuBzwAOAH2IQWg9I8jzgy8BPAz+7ZIgrgIcmeSyDy/O3VNXmSdUvSZKk8el7xhTgBOAPgDcCFzN42n7fqvo74O3AO4F/ZTCDesKSff8WOAv4J+AG4JcmVLMkSZLGrO+Hn6iqBQb3jp44ou3VwKuXbD5lqH0z8NwVLVCSJEkT0cKMqSRJkmQwlSRJUhsMppIkSWqCwVSSJElNMJhKkiSpCQZTSZIkNcFgKkmSpCYYTCVJktQEg6kkSZKaYDCVJElSEwymkiRJaoLBVJIkSU1IVfVdw0QlmQHm5ubmmJmZ6buc5m3ZurXvEkZaOz3ddwmSdI+w0GgO2HDin/Rdwjbe/NqX9F3CqjE/P8/s7CzAbFXN7+x+zphKkiSpCQZTSZIkNcFgKkmSpCYYTCVJktQEg6kkSZKaYDCVJElSEwymkiRJaoLBVJIkSU0wmEqSJKkJBlNJkiQ1wWAqSZKkJhhMJUmS1ASDqSRJkprQezBNck6SU/quQ5IkSf3qPZhKkiRJYDCVJElSIyYaTJPsneT0JBuTXJvklUva79u135Tk1iQfT3LQkj7HJLm6a/9QklckuXmS5yFJkqTxm/SM6VuBw4FnAz8FHAH8yFD7acDjgJ8BngAE+FiStQBJngT8KfCHwGOBTwLH7eiASdYlmVlcgPVjPB9JkiSNyZpJHSjJPsCvAb9SVZ/uth0FXNN9fxCDQPqkqvp8t+1I4GrgOcAHgJcCH6+qk7thL03yROBZOzj0BuD48Z+RJEmSxmmSM6YHAvcCvri4oapuBC7pVg8G7lzS/t2u/eBu0yOALy0Zd+n6UicBs0PL/rtWviRJklbSxGZM+1JVm4HNi+tJeqxGkiRJ2zPJGdNvAluAQxc3JLkv8PBu9WIGQXm4/f4MZkkv6jZdAhyyZNyl65IkSVqFJjZjWlUbk7wHeGuS7wLXAycCC13715N8BDg1yYuAW4A3Ad8CPtIN80fAZ5K8Avh74H8AzwBqUuchSZKklTHpp/J/CziPQaj8FPBZ4F+G2l/QrX8U+AKDp/KfWVVbAKrqc8CvA68ALgCeDrwduH1C9UuSJGmFTPQe06raCPxqtyx661D7TcDz72aMU4FTF9eTnAp8Y7yVSpIkadJW3cNPSV7F4P1LNzG4jH8U8JJei5IkSdJuW3XBFHg88GoGb5R/GfCyqnp3vyVJkiRpd626YFpV/7PvGiRJkjR+k374SZIkSRrJYCpJkqQmGEwlSZLUBIOpJEmSmmAwlSRJUhMMppIkSWqCwVSSJElNMJhKkiSpCamqvmuYqCQzwNzc3BwzMzN9l9O8hUZfH1NJ3yVI0j3Clq1b+y5hpLXT032XsI0T/+yMvksY6bgXHdl3CduYn59ndnYWYLaq5nd2P2dMJUmS1ASDqSRJkppgMJUkSVITDKaSJElqgsFUkiRJTTCYSpIkqQkGU0mSJDXBYCpJkqQmGEwlSZLUBIOpJEmSmmAwlSRJUhMMppIkSWqCwVSSJElNWFYwTXJOklNWqhhJkiTtuZwxlSRJUhMMppIkSWrCrgTTqSRvSXJjkuuSvH6xIckBST6SZGOS+SR/k+S/DbWfluTDw4MlOSXJOUPrz01yYZLbknw3yaeS7D3U/sIkFye5Pcm/J3nJLpyDJEmSGrMrwfQoYBNwKPBq4HVJfjLJFPAR4H7A4cBPAt8P/PXODpxkP+D9wHuBg4EjgDOBdO1HAm8EjuvaXwOckOSoXTgPSZIkNWTNLuzztap6Q/f915P8BvDUbv1RwEOr6mqAJM8H/i3JIVX15Z0Ye7+upjOr6spu24VD7W8AXllVZ3brlyf5QeBFwF+MGjDJOmDd0Kb1O1GHJEmSJmxXZky/tmT9WmBfBjOYVy+GUoCqugi4uWvbGRcAnwYuTPKBJMckuS9Adzn/QOA93a0CG5NsBF7bbd+eDcDc0HLNTtYiSZKkCdqVYLplyXotY5wFusvyQ9b+50BVWxncAvAM4CLgpcAlSR4K7NN1OwZ47NDySODHdnDMk4DZoWX/naxVkiRJEzTOp/IvBh6U5EGLG7rL7PdhEDIBbmBwuX7YY4dXauBzVXU88MPAHcDPVtV3gG8D319V31iyXL69oqpqc1XNLy7ALbt7opIkSRq/XbnHdHs+xeB+0DOS/GY39v8Gzq2q87s+/wj8Vnfv6ReAX2Ew4/lVgCSHMrhf9RPA9QwesHoAg9ALcDzwjiRzwFkM7h19HHDfqnrbGM9FkiRJEza2GdOqKuDZwE3AZxgE1cuAXxzqczZwAvAW4MsMHkQ6fWiYeeApwMeAS4HfY/Cw08e7/d8NvBB4AYMQfC5wNLDdGVNJkiStDsuaMa2qI0Zse87Q91cxCKc7GuN4BjOfo9ouBp5+N/v/FfBXO1GuJEmSVhE/+UmSJElNMJhKkiSpCQZTSZIkNcFgKkmSpCYYTCVJktQEg6kkSZKaYDCVJElSEwymkiRJaoLBVJIkSU0wmEqSJKkJBlNJkiQ1wWAqSZKkJqzpu4C+LFSxUNV3GXcxlfRdwqpxy+23913CSOvvfe++S9A91NaFhb5LGGl6yvmN1W7t9HTfJawax73oyL5LGOmU93+47xK2cfutt+7Sfv5FkSRJUhMMppIkSWqCwVSSJElNMJhKkiSpCQZTSZIkNcFgKkmSpCYYTCVJktQEg6kkSZKaYDCVJElSEwymkiRJaoLBVJIkSU0wmEqSJKkJBlNJkiQ1wWAqSZKkJkwkmCY5J8kpkziWJEmSVqcmZkwzsKbvOiRJktSfFQ+mSU4DDgeOTVLdcnT39RlJ/gXYDBzW9X92kq8kuT3JZUmOHw6tSe6T5N1Jbkgyn+Qfkzxmpc9DkiRJK2sSs5THAg8H/i/wum7bD3Vf3wS8CrgMuCnJk4HTgZcB5wEHAu/q+r6h+/oB4DbgGcAc8CLg00keXlU3Lj14knXAuqFN68dzWpIkSRqnFZ8xrao54A7g1qq6rqquA7Z2za+rqk9W1Te7UHk88Kaq+ouquqyqPgn8LoPwSZLDgMcDv1BV51fV16vqVcDNwHO3U8IGBgF2cblmhU5VkiRJu6Hv+zrPX7L+GOBJSY4b2jYN3DvJXl37PsB3kwzv9z0MZldHOQl429D6egynkiRJzek7mG5asr4Pg1nTM0f0vb1rvxY4YkT7zaMOUFWbGdzDCsCSQCtJkqRGTCqY3sFg5vPufAV4RFV9Y1Rjkq8A/x24s6quGF95kiRJ6tukgukVwKFJHgJsZPv3tr4R+GiSq4APAgsMLt8/sqpeC3wK+ALw4SSvBi4FHgj8NPChqlp6a4AkSZJWiUm9j+nJDB54ugi4AThgVKeqOht4FvBTwJeBfwZeDlzZtRfwTOAzwJ8zCKb/B3gw8J0VPQNJkiStqInMmFbVpcATlmw+bTt9zwbO3sFYtzB4O6mXjas+SZIk9a+JT36SJEmSDKaSJElqgsFUkiRJTTCYSpIkqQkGU0mSJDXBYCpJkqQmGEwlSZLUBIOpJEmSmmAwlSRJUhMMppIkSWqCwVSSJElNWNN3AX2Zn5/vu4RtTCV9l7CNhaq+Sxhp0+bNfZcwUt1xR98l6B5q68JC3yWMND3l/IbUt9tvvbXvErZx+227VlOq0eCxUpJ8H3BN33VIkiTtAfavqm/tbOc9MZgGeCBwyxiGW88g5O4/pvHGxbp2Xos1gXUtV4t1tVgTWNdytVhXizWBdS1Xi3WNu6b1wLdrGWFzj7uU3/1wdjq570j+69L7LVXVzL0B1rXzWqwJrGu5WqyrxZrAuparxbparAmsa7larGsFalr2GN4cJEmSpCYYTCVJktQEg+nu2Qy8ofvaEuvaeS3WBNa1XC3W1WJNYF3L1WJdLdb0/9o782i9i/KOf75ACJhwCtKocCQGQ9hKAKFIISDRHMqmNS6culWulpQjRaGCtAoIhUMOW0MarAuLjWBksS1B9AhC8YawlwYClRAWuSySQEgIkFwwgUz/eJ43GX73XX7vcnNfkudzznvufWfmN/PMzDMzz2y/F0KuZulGuYZcpo3u8lMQBEEQBEHQncSKaRAEQRAEQdAVhGEaBEEQBEEQdAVhmAZBEARBEARdQRimwQaFpImSkqSth1qWIjIulbTMZdx7qGWqUEW25ZKmD7VcZZA0U9LsoZajW2ilDUg6S9KDgylXIb0kafL6Sq9K+r2d1m9JPZKWD5ZMkvokndRCvF3bJw4Gg1G36zP+YCN8wX7QWST1Ag+mlJruMDeE9JvkcKAHmAj8HnhpKIUpUJRtDfD6EMrTDCcCahhq4+EuYDvglU5G2uG2th3wcgfi2ZjYD1g51EK0iqSzgMkppa6ZkG8svMPGyTBMBwtJm6eUVg21HEFj1mNdjQUWpZTuGqwE2sjLoMs2WKSUOmqAvdPx+l881HLUI6XU1fJ1IymlJfX8JQ1LKa1eX/IEGw7+U+2bppTeHGpZILby1yJpjG93FD+97n+QpLmSXpf0rKQZkkZkz/dJOkPSlZJeBS519/GSbvPnlvp26cgWZRzu6b4o6Q1Jd0jaz/0q2zWTJN0vqV/SXZJ2KcTxSUnz/PnfSzpTUksTFEkzgUOAE7PyeknSKVmY2ZJWV/Is6f0ebif/vo2X2csu868ljWs1fWCMe+9bqxwq25aSjpX0FPCGu28i6duSnvL6mi/ps4U093AZV0h6QdJVkv60pKyXAKNd1r569enPDNgalDTZ81k3L81QQ7a121WSpkq6t8pz8yV9N/t+rKQFnpdHJR3frCwN5PyspIeztnSrpBHKtvIljZK0WNJ3sucOlLRK0qR202qUT9e18wtxjfI28BH/PlzSRZL+IGmlpHslTczC98iOUhzm6ayQdJOk7bIwNXVVVbZuJU2R9Vv9kq6X9M2ibnm4v/H6f0XSNZK2cveZDGzrY+qUX6/r9gWy4yGLZStmFf+1W/la1/d+WtJvXcb5kg4oxFm3D26BzSR9z/P6kqRzJPs9xkZ15GF6JD1TKVNg2zZkKSPT27byvcy+JukXklYCp7n7kZIe83L6Lev6xLZxvTtV0hOS/uj5r6R7vqfbLxtbzpE0zP16gDOBvTL96emAPCNk48cKSYsknVzwbzi+lG0bBTapo9ujJd3gMr0q6TpJ7838Bxw9kjRdbmv495r9j/uX7mtrtN0e/3uEpP/F3ll6kIevayNI2lrS5ZKWeP5uk7RXg/JqjpRSfOxdrpsC78s+e2NbrWdjq0krgJOAccCBwDzg37Pn+7Cts5M9/FhgBPA88J/AHsDHsG3SmS3K+K/AH4AjgN2BmcAy4N3YFmwC7sGUcHfgduDO7PmDXcZjgA8ChwJPAWe2KM+fYNuGl2bldjHwS/cXsBRYAhzubl8EnsviuAF4xGXbC7gJeBwY1mL6k0qUw1len78GPgTs6e6nAQuAw7x8ejBD7xD33xp4EZgK7OrP/ga4raSsZwDPupyj6tWnP9MDLC/EMxlIjfLSQj0WZesFprv/n3mZjs2eqbjtlNXr88CngR3971LgmA61z+2A1cA/YAPteOB4YKSX2+ws7JHAKuDPga2AJ4FpHUqrbj6Bvweext8R7W4n5G7AZcCdmM6PBU5xPRuX1fsq4BbPwz5YG5mVxVlTV1nXF2ztYScAb3k6O3telua65Xr0Guv6qoOBRcC5ddrapnXKsBfra87E+swvY8dDDnX/hG3r4mWcPD9HuYw/x/rUzTxMwz64SX3q9fxOB3bxel0JTClZR/t7mZ7q8n4DO5qwvBV5SsrUB5yUhU/AC8BXXAdGAzu4nP+SxbE414c22+H5WB91jJfLQcCx7ne618sY4BOe7qnutyVwEfB/mf5s2QF5vo+1rUlYO70R+232St9Vd3yhRNtoRrexxb4HgLnAvq4n9wO92fMzyford5teCUOd/sf9m+prqT9Ozne5x2J2REMbAeuXfoH1TeO8Xl/Cx61OfDoSyYb2AbbADJsbXdEuB35UCHOQK/QW/r0PuL4QZoo34hGZ25H+3HublGkENlh9IXMbhhk232LdYDSpkFbKZLwV+HYh3i8Bz7dRVr14J+DfPwEsxwz9vbDBbTpwnvtfhg+wrtQJODB7flugHzi6xfTLlMNZXpajsjDDsUHggEL8lwM/8/9PB24u+L/f4965hKwnAX1l6tO/91DOMH1bXlqsx7Wy1SjXB4Ezsu9TgXuy708Any/EeTpwVztyZXHt4+X8gSp+MxnY0f8bsBCYBTwEDO9QWnXziRn1q4GDM/+7Mv0fDbwJbF+I41ZgalbvxYnA8cDiMrrKQMP0GnyymIX9KQMN05XAVpnbBYU6fptONCjDXmBuwe2+rByqGaZ/m4Xd3d12zfJWtw9uUp96MYMln0Cc525l6uhnwK8K/tfQvmFaVSb/v4+BhunFhTimAr8ruJ1HBwxTbJL3Bm6Ilgh/CnB/QccebEeGQvwjsZW+ozO3d2Pjx3RKjC9l2kYzuo0Zcm8CO1TR5f38+0zqG6Y1+x/3b7qvpfY4+ckqOl7TRvA29wqF/tRl+rtO1W2cMa3Oj7FGeGhKaY0vU+8p6YtZGGFG647YTB9sZpSzGzA/pZQfWL/Tn9sFm+2WZSxmuNxZcUgprZZ0n6fzP+78UPbMIv/7HuAZzFCcUNl6cTYFtpD0rpRSfxPy1GIuVnYfwmbPc7BG8U/ufwhwof+/G9aI124Tp5SWSlrofu1QrxwAnk5vP7O1E/Au4BbfOauwOTYDBiu/j0paUSW9scBjTcjXqD6boZiXwWAW8FWgsrX4eWAa2HYalp8rJF2WPbMZnbuAMx/4b+BhSTdjK9X/kVKqdYHmFGx15mhg35RSMz+vVzUtbAJQN58ppSWSfoOtasyVtCNwAHCchx2PtbnHCno2HFv1qNCfUnoy+74I018op6s5uwDXF9zuAz5ecOtLKb1WI81WeKjwvVF8tdrso1jbK9MHN8M9yUdV525sx6tMHe3GwDK9G7tE2A5VZZK0aY3w1cac4rGbu9uUKY97ONY2BiDpr7GV47GY0bgZtno5WIzFdD4fP5b5+FGRt9H4UrZtFKml27sBz6aUns3SfMSPBuTjdD1q9nWD0NcW9aeujeD+I4GlhbaxpcvVEcIwLSDpdGx77MNZJz0S+BEwo8ojz2T/d8ONyfzwe6WDq5wlHoltP/xXleeaPptYjZTScknzsRnZAdiy/+3AtZJ2xmaxczqRVgPqlQMMrKvKud+jsFXLnD9mYW4E/rFKeouquLXLGgbeNh9WJdz60LurgfMl7YN1QjsA17pfpeymMHBQfKsTiaeU3pJ0KDbZ+Uvg68C5kvav8chYYHuszscAD7ebFrYbAI3zOQuYIenrwBeAh1NKlfRHeth9GVg2+YSneIklsU4XGulqqwNEtTTbuYfQbHyN+q4yfXAnKFtH3cD6HHNqvqVDdh54Fja+3IwZSZ/DDP0NkXbaSt1+vUFfV1k86lRfW20crGcjjMTGuolV/Ft+VVqRMEwzJH0G+C5wRGG1Yh6we0rpiSajXAD0SBqRrZpOwBRzYe3HqvIktmIzATtTgx8s3w/bBijDPGCXFvJRj1XYjCpnDvBR4MPAaT6LXYCdi1uUUqqsLC7AdHB/bLsTSdtis9hH2ki/FR7BBvXRKaVahvM84DPYylK7txfL1OcSYKuC/gzJq1ZSSs9JmoOtBG4J3JJSetH9XpD0PPDBlNKsQZQhYSvMd0o6Gyu3TxXDSdoc2467Fmtnl0saX5G3jbQmYGe7GuXzBuw81+GYYXpl5vcApq/vSSnNLStPgbq6KqlomC7E9Cqn+L0MnWprrdBqH1yP4qTmL7Dzh2XqaEGN5wdFJjdWyjy/APirQZALrGxex84nXl7wOxDbuTm34iDpA4UwndafJzEDcX98ciJpG+ys6BzKjS+dahsVFgA7SNqhsmoqaXfsfkIlzSXYOe6cvcmM3Vp9XUppWot9bdmyr2sjSJqHnVF9M6XU10T6TRGGqSNpD2wAOR/4naT3udcqd7tH0vewBrkSOzdyaErphDrRzgL+GfiJ39obhd1+viql1Mw2PimllZJ+AFwoaRnWEE/FtvSuwJbYG3E28EtJz2Bbk2v8uT1SSqc3I09GH7C/7IbuCuxMbS82y1uSUnrUw/Vil0B+nuXpcUk3AJdJOg47+H8etgp0Q4vpt7TCk1J6TdJFwMWSNgHuwA6NTwBeTSn9BDu3OAW4WtIFntedsJWBY1NKpWesJeoTbEbcD0yVNAPrYHtayV+HqOjz5tjB/JwzsVXCV7ALBsOxw/HbpJSmtZuwrxZMwra1XsTKYhQ2EOxZCH4uVnffwHTiSOx4TqPtuTJpNcyn1+1s4Bxs++7qStwppcckzQKulN0gfsDjngQ8lFL6VSP5GukqPtHJuAS4XdI3sRX/j2EX7hLN0UehraeU1jQZR6u02gfXY7SkadhK7D5Yn3VyyTqagRkNp2B91WG0v41fU6Ymnv8htvV/IVZO+9KhPiOl9IbsjRMXSFqFGU6jsIuQj7vsn8O2q49i4KSxD9hR9sMizwGvNXnEpijPCklXYH3oUqytnouNa2XHl061jQq3Yrszs2RvUNgMu6A1J6VU2Ta/DQxtGAIAAALQSURBVPiWpC9jxyy+hBmqD0DD/gda62v7KDdONrIRbnWZZ0s6FTu+tj1W39dneWyPTh1Wfad/WHfhoPjpdf/9MEV5zSt2PvCd7Pk+soPpmft4TBFfx84nXYrfrmtBxi2wDnEJtqx+B+sOVE+kcMAdm4UlYEzmdhjWofRj2y334rc+W5RpZ1fU/kpa2AH0NcA1WbjJ7n9c4fltsAnBco/jJvzma4vpV+qxZjlQ4xA+tr1yInambRXWKdwEfCQLMw7b5njZ01yAvYlAJWQtXjCqWZ+Fcnvc07oRM4xT5l81Ly3UY93LT+62tcu5spoOY6uDD2CrecuwVYtPdah97uZ18aLLsBA4wf1m4pcJvB2sBg7Knh3juv61dtMqm0/WDW5zqsQ/DDPwn3I9e951arz799D40ltNXaV6XzAFMwb6sTN1ld2LmnpURScGtPU6ZVhNf2bjbySh+uWnvQu6loCJmVvdPrhJferFJpo/cN1Yhhk1lTcn1K0jD/NV7E0W/dgt5ZOL9dZhmfoYePlpcpV4Po71GW9gx6i+UtSHNmTcxHWnz8vlafyyDHZZ7iWvn2tcf/ILdsMxY+dll6enA/KMBK7C+qTF2EXgtbpHifGFBm2jBd0ejRm+K7CJ4nUULju7bi12uaZhBnKv+9XtfzxMU30tJcbJLGxdGwG7QzIDM/BXYYsqPyW78NXup6LwQRAEwUaCX5zYNaV08FDLEgTdRLSNoSe28oMgCDZwfMv5Fmxl6QjsPYUd/QGEIHgnEm2j+4gV0yAIgg0cSddhW/xbYT/ycUlK6YdDKlQQdAHRNrqPMEyDIAiCIAiCrqCdd9QFQRAEQRAEQccIwzQIgiAIgiDoCsIwDYIgCIIgCLqCMEyDIAiCIAiCriAM0yAIgiAIgqArCMM0CIIgCIIg6ArCMA2CIAiCIAi6gjBMgyAIgiAIgq4gDNMgCIIgCIKgK/h/QihQOYhPu88AAAAASUVORK5CYII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055658" y="2716178"/>
            <a:ext cx="387638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[[369   0   5   1   3   0   1   4   0   1   0   0   1   0   0   0]</a:t>
            </a:r>
          </a:p>
          <a:p>
            <a:r>
              <a:rPr lang="en-US" altLang="ko-KR" sz="1200" dirty="0"/>
              <a:t> [  1 347   0   0   4   1   1   0   0   7   2   0   0   1   0   0]</a:t>
            </a:r>
          </a:p>
          <a:p>
            <a:r>
              <a:rPr lang="en-US" altLang="ko-KR" sz="1200" dirty="0"/>
              <a:t> [  8   0 369   2   0   0   0   0   1   0   0   0   2   2   0   0]</a:t>
            </a:r>
          </a:p>
          <a:p>
            <a:r>
              <a:rPr lang="en-US" altLang="ko-KR" sz="1200" dirty="0"/>
              <a:t> [  1   0   2 356   0   1   1   2   6   0   0   0   0   0   0   8]</a:t>
            </a:r>
          </a:p>
          <a:p>
            <a:r>
              <a:rPr lang="en-US" altLang="ko-KR" sz="1200" dirty="0"/>
              <a:t> [  2   2   1   1 359   2   0   0   0   0   0   0   1   0   0   0]</a:t>
            </a:r>
          </a:p>
          <a:p>
            <a:r>
              <a:rPr lang="en-US" altLang="ko-KR" sz="1200" dirty="0"/>
              <a:t> [  0   6   0   3   4 386   0   2   1   3   0   1   2   0   0   0]</a:t>
            </a:r>
          </a:p>
          <a:p>
            <a:r>
              <a:rPr lang="en-US" altLang="ko-KR" sz="1200" dirty="0"/>
              <a:t> [  0   0   0   3   1   0 366   1   2   0   1   0   0   0   0   0]</a:t>
            </a:r>
          </a:p>
          <a:p>
            <a:r>
              <a:rPr lang="en-US" altLang="ko-KR" sz="1200" dirty="0"/>
              <a:t> [  3   0   0   0   1   0   2 367   0   0   3   0   0   0   0   0]</a:t>
            </a:r>
          </a:p>
          <a:p>
            <a:r>
              <a:rPr lang="en-US" altLang="ko-KR" sz="1200" dirty="0"/>
              <a:t> [  1   0   1   2   1   0   0   0 367   0   2   0   1   0   0   1]</a:t>
            </a:r>
          </a:p>
          <a:p>
            <a:r>
              <a:rPr lang="en-US" altLang="ko-KR" sz="1200" dirty="0"/>
              <a:t> [  0   6   0   0   0   3   0   0   0 364   3   1   0   0   0   0]</a:t>
            </a:r>
          </a:p>
          <a:p>
            <a:r>
              <a:rPr lang="en-US" altLang="ko-KR" sz="1200" dirty="0"/>
              <a:t> [  1   0   2   0   0   0   0   0   6   0 166   5   2   1   0   0]</a:t>
            </a:r>
          </a:p>
          <a:p>
            <a:r>
              <a:rPr lang="en-US" altLang="ko-KR" sz="1200" dirty="0"/>
              <a:t> [  0   1   1   1   0   0   2   0   0   2   7 137   0   2   0   0]</a:t>
            </a:r>
          </a:p>
          <a:p>
            <a:r>
              <a:rPr lang="en-US" altLang="ko-KR" sz="1200" dirty="0"/>
              <a:t> [  0   0   0   0   0   0   0   1   0   0   </a:t>
            </a:r>
            <a:r>
              <a:rPr lang="en-US" altLang="ko-KR" sz="1200" dirty="0" smtClean="0"/>
              <a:t>1   </a:t>
            </a:r>
            <a:r>
              <a:rPr lang="en-US" altLang="ko-KR" sz="1200" dirty="0"/>
              <a:t>0 161   4   1   0]</a:t>
            </a:r>
          </a:p>
          <a:p>
            <a:r>
              <a:rPr lang="en-US" altLang="ko-KR" sz="1200" dirty="0"/>
              <a:t> [  0   1   5   0   0   0   0   0   0   1   1   0   2 182   0   0]</a:t>
            </a:r>
          </a:p>
          <a:p>
            <a:r>
              <a:rPr lang="en-US" altLang="ko-KR" sz="1200" dirty="0"/>
              <a:t> [  0   0   2   0   0   1   1   0   0   1   0   0   5   1 156   0]</a:t>
            </a:r>
          </a:p>
          <a:p>
            <a:r>
              <a:rPr lang="en-US" altLang="ko-KR" sz="1200" dirty="0"/>
              <a:t> [  2   0   2  15   0   0   1   0   4   1   0   0   0   0   0 138]]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11560" y="2716178"/>
            <a:ext cx="62709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Zero</a:t>
            </a:r>
          </a:p>
          <a:p>
            <a:r>
              <a:rPr lang="en-US" altLang="ko-KR" sz="1200" dirty="0" smtClean="0"/>
              <a:t>One</a:t>
            </a:r>
          </a:p>
          <a:p>
            <a:r>
              <a:rPr lang="en-US" altLang="ko-KR" sz="1200" dirty="0" smtClean="0"/>
              <a:t>Two</a:t>
            </a:r>
          </a:p>
          <a:p>
            <a:r>
              <a:rPr lang="en-US" altLang="ko-KR" sz="1200" dirty="0" smtClean="0"/>
              <a:t>Three</a:t>
            </a:r>
          </a:p>
          <a:p>
            <a:r>
              <a:rPr lang="en-US" altLang="ko-KR" sz="1200" dirty="0" smtClean="0"/>
              <a:t>Fore</a:t>
            </a:r>
          </a:p>
          <a:p>
            <a:r>
              <a:rPr lang="en-US" altLang="ko-KR" sz="1200" dirty="0" smtClean="0"/>
              <a:t>Five</a:t>
            </a:r>
          </a:p>
          <a:p>
            <a:r>
              <a:rPr lang="en-US" altLang="ko-KR" sz="1200" dirty="0" smtClean="0"/>
              <a:t>Six</a:t>
            </a:r>
          </a:p>
          <a:p>
            <a:r>
              <a:rPr lang="en-US" altLang="ko-KR" sz="1200" dirty="0" smtClean="0"/>
              <a:t>Seven</a:t>
            </a:r>
          </a:p>
          <a:p>
            <a:r>
              <a:rPr lang="en-US" altLang="ko-KR" sz="1200" dirty="0" smtClean="0"/>
              <a:t>Eight</a:t>
            </a:r>
          </a:p>
          <a:p>
            <a:r>
              <a:rPr lang="en-US" altLang="ko-KR" sz="1200" dirty="0" smtClean="0"/>
              <a:t>Nine</a:t>
            </a:r>
          </a:p>
          <a:p>
            <a:r>
              <a:rPr lang="en-US" altLang="ko-KR" sz="1200" dirty="0" smtClean="0"/>
              <a:t>Bed</a:t>
            </a:r>
            <a:br>
              <a:rPr lang="en-US" altLang="ko-KR" sz="1200" dirty="0" smtClean="0"/>
            </a:br>
            <a:r>
              <a:rPr lang="en-US" altLang="ko-KR" sz="1200" dirty="0" smtClean="0"/>
              <a:t>Bird</a:t>
            </a:r>
          </a:p>
          <a:p>
            <a:r>
              <a:rPr lang="en-US" altLang="ko-KR" sz="1200" dirty="0" smtClean="0"/>
              <a:t>Cat</a:t>
            </a:r>
          </a:p>
          <a:p>
            <a:r>
              <a:rPr lang="en-US" altLang="ko-KR" sz="1200" dirty="0" smtClean="0"/>
              <a:t>Dog</a:t>
            </a:r>
          </a:p>
          <a:p>
            <a:r>
              <a:rPr lang="en-US" altLang="ko-KR" sz="1200" dirty="0" smtClean="0"/>
              <a:t>House</a:t>
            </a:r>
          </a:p>
          <a:p>
            <a:r>
              <a:rPr lang="en-US" altLang="ko-KR" sz="1200" dirty="0" smtClean="0"/>
              <a:t>Tree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2309705" y="2274838"/>
            <a:ext cx="1382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Actual class</a:t>
            </a:r>
            <a:endParaRPr lang="ko-KR" altLang="en-US" sz="1600" dirty="0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-40293" y="4051888"/>
            <a:ext cx="8803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Predict</a:t>
            </a:r>
            <a:br>
              <a:rPr lang="en-US" altLang="ko-KR" sz="1600" b="1" dirty="0" smtClean="0"/>
            </a:br>
            <a:r>
              <a:rPr lang="en-US" altLang="ko-KR" sz="1600" b="1" dirty="0" smtClean="0"/>
              <a:t>Class</a:t>
            </a:r>
            <a:endParaRPr lang="ko-KR" alt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2463300" y="5781164"/>
            <a:ext cx="91403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 smtClean="0"/>
              <a:t>Custom</a:t>
            </a:r>
          </a:p>
          <a:p>
            <a:pPr algn="ctr"/>
            <a:r>
              <a:rPr lang="en-US" altLang="ko-KR" sz="1100" b="1" dirty="0" smtClean="0"/>
              <a:t>channel 32</a:t>
            </a:r>
          </a:p>
          <a:p>
            <a:pPr algn="ctr"/>
            <a:r>
              <a:rPr lang="en-US" altLang="ko-KR" sz="1100" b="1" dirty="0" smtClean="0"/>
              <a:t>DO(0.75)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360089" y="5899786"/>
            <a:ext cx="1287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Acc</a:t>
            </a:r>
            <a:r>
              <a:rPr lang="en-US" altLang="ko-KR" sz="1400" b="1" dirty="0" smtClean="0"/>
              <a:t>: 0.9533)</a:t>
            </a:r>
            <a:endParaRPr lang="ko-KR" altLang="en-US" sz="1400" b="1" dirty="0"/>
          </a:p>
        </p:txBody>
      </p:sp>
      <p:sp>
        <p:nvSpPr>
          <p:cNvPr id="25" name="오른쪽 화살표 24"/>
          <p:cNvSpPr/>
          <p:nvPr/>
        </p:nvSpPr>
        <p:spPr>
          <a:xfrm>
            <a:off x="4874962" y="4061870"/>
            <a:ext cx="561134" cy="5040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62427" y="2396788"/>
            <a:ext cx="407406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200" dirty="0" smtClean="0">
                <a:latin typeface="굴림체" pitchFamily="49" charset="-127"/>
                <a:ea typeface="굴림체" pitchFamily="49" charset="-127"/>
              </a:rPr>
              <a:t>              </a:t>
            </a:r>
            <a:r>
              <a:rPr lang="en-US" altLang="ko-KR" sz="1200" b="1" dirty="0" smtClean="0">
                <a:latin typeface="굴림체" pitchFamily="49" charset="-127"/>
                <a:ea typeface="굴림체" pitchFamily="49" charset="-127"/>
              </a:rPr>
              <a:t>Precision  Recall  F1-score  Support</a:t>
            </a:r>
            <a:endParaRPr lang="en-US" altLang="ko-KR" sz="1200" b="1" dirty="0">
              <a:latin typeface="굴림체" pitchFamily="49" charset="-127"/>
              <a:ea typeface="굴림체" pitchFamily="49" charset="-127"/>
            </a:endParaRPr>
          </a:p>
          <a:p>
            <a:endParaRPr lang="en-US" altLang="ko-KR" sz="1200" dirty="0">
              <a:latin typeface="굴림체" pitchFamily="49" charset="-127"/>
              <a:ea typeface="굴림체" pitchFamily="49" charset="-127"/>
            </a:endParaRPr>
          </a:p>
          <a:p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        </a:t>
            </a:r>
            <a:r>
              <a:rPr lang="en-US" altLang="ko-KR" sz="1200" b="1" dirty="0">
                <a:latin typeface="굴림체" pitchFamily="49" charset="-127"/>
                <a:ea typeface="굴림체" pitchFamily="49" charset="-127"/>
              </a:rPr>
              <a:t>zero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   </a:t>
            </a:r>
            <a:r>
              <a:rPr lang="en-US" altLang="ko-KR" sz="1200" dirty="0" smtClean="0">
                <a:latin typeface="굴림체" pitchFamily="49" charset="-127"/>
                <a:ea typeface="굴림체" pitchFamily="49" charset="-127"/>
              </a:rPr>
              <a:t>   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0.95    </a:t>
            </a:r>
            <a:r>
              <a:rPr lang="en-US" altLang="ko-KR" sz="1200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0.96 </a:t>
            </a:r>
            <a:r>
              <a:rPr lang="en-US" altLang="ko-KR" sz="1200" dirty="0" smtClean="0">
                <a:latin typeface="굴림체" pitchFamily="49" charset="-127"/>
                <a:ea typeface="굴림체" pitchFamily="49" charset="-127"/>
              </a:rPr>
              <a:t>    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0.95 </a:t>
            </a:r>
            <a:r>
              <a:rPr lang="en-US" altLang="ko-KR" sz="1200" dirty="0" smtClean="0">
                <a:latin typeface="굴림체" pitchFamily="49" charset="-127"/>
                <a:ea typeface="굴림체" pitchFamily="49" charset="-127"/>
              </a:rPr>
              <a:t>     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385</a:t>
            </a:r>
          </a:p>
          <a:p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         </a:t>
            </a:r>
            <a:r>
              <a:rPr lang="en-US" altLang="ko-KR" sz="1200" b="1" dirty="0">
                <a:latin typeface="굴림체" pitchFamily="49" charset="-127"/>
                <a:ea typeface="굴림체" pitchFamily="49" charset="-127"/>
              </a:rPr>
              <a:t>one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   </a:t>
            </a:r>
            <a:r>
              <a:rPr lang="en-US" altLang="ko-KR" sz="1200" dirty="0" smtClean="0">
                <a:latin typeface="굴림체" pitchFamily="49" charset="-127"/>
                <a:ea typeface="굴림체" pitchFamily="49" charset="-127"/>
              </a:rPr>
              <a:t>   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0.96   </a:t>
            </a:r>
            <a:r>
              <a:rPr lang="en-US" altLang="ko-KR" sz="1200" dirty="0" smtClean="0">
                <a:latin typeface="굴림체" pitchFamily="49" charset="-127"/>
                <a:ea typeface="굴림체" pitchFamily="49" charset="-127"/>
              </a:rPr>
              <a:t>  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0.95 </a:t>
            </a:r>
            <a:r>
              <a:rPr lang="en-US" altLang="ko-KR" sz="1200" dirty="0" smtClean="0">
                <a:latin typeface="굴림체" pitchFamily="49" charset="-127"/>
                <a:ea typeface="굴림체" pitchFamily="49" charset="-127"/>
              </a:rPr>
              <a:t>    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0.95 </a:t>
            </a:r>
            <a:r>
              <a:rPr lang="en-US" altLang="ko-KR" sz="1200" dirty="0" smtClean="0">
                <a:latin typeface="굴림체" pitchFamily="49" charset="-127"/>
                <a:ea typeface="굴림체" pitchFamily="49" charset="-127"/>
              </a:rPr>
              <a:t>     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364</a:t>
            </a:r>
          </a:p>
          <a:p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         </a:t>
            </a:r>
            <a:r>
              <a:rPr lang="en-US" altLang="ko-KR" sz="1200" b="1" dirty="0">
                <a:latin typeface="굴림체" pitchFamily="49" charset="-127"/>
                <a:ea typeface="굴림체" pitchFamily="49" charset="-127"/>
              </a:rPr>
              <a:t>two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   </a:t>
            </a:r>
            <a:r>
              <a:rPr lang="en-US" altLang="ko-KR" sz="1200" dirty="0" smtClean="0">
                <a:latin typeface="굴림체" pitchFamily="49" charset="-127"/>
                <a:ea typeface="굴림체" pitchFamily="49" charset="-127"/>
              </a:rPr>
              <a:t>   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0.95  </a:t>
            </a:r>
            <a:r>
              <a:rPr lang="en-US" altLang="ko-KR" sz="1200" dirty="0" smtClean="0">
                <a:latin typeface="굴림체" pitchFamily="49" charset="-127"/>
                <a:ea typeface="굴림체" pitchFamily="49" charset="-127"/>
              </a:rPr>
              <a:t>   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0.96 </a:t>
            </a:r>
            <a:r>
              <a:rPr lang="en-US" altLang="ko-KR" sz="1200" dirty="0" smtClean="0">
                <a:latin typeface="굴림체" pitchFamily="49" charset="-127"/>
                <a:ea typeface="굴림체" pitchFamily="49" charset="-127"/>
              </a:rPr>
              <a:t>    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0.95 </a:t>
            </a:r>
            <a:r>
              <a:rPr lang="en-US" altLang="ko-KR" sz="1200" dirty="0" smtClean="0">
                <a:latin typeface="굴림체" pitchFamily="49" charset="-127"/>
                <a:ea typeface="굴림체" pitchFamily="49" charset="-127"/>
              </a:rPr>
              <a:t>     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384</a:t>
            </a:r>
          </a:p>
          <a:p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       </a:t>
            </a:r>
            <a:r>
              <a:rPr lang="en-US" altLang="ko-KR" sz="1200" b="1" dirty="0">
                <a:latin typeface="굴림체" pitchFamily="49" charset="-127"/>
                <a:ea typeface="굴림체" pitchFamily="49" charset="-127"/>
              </a:rPr>
              <a:t>three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  </a:t>
            </a:r>
            <a:r>
              <a:rPr lang="en-US" altLang="ko-KR" sz="1200" dirty="0" smtClean="0">
                <a:latin typeface="굴림체" pitchFamily="49" charset="-127"/>
                <a:ea typeface="굴림체" pitchFamily="49" charset="-127"/>
              </a:rPr>
              <a:t>    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0.93 </a:t>
            </a:r>
            <a:r>
              <a:rPr lang="en-US" altLang="ko-KR" sz="1200" dirty="0" smtClean="0">
                <a:latin typeface="굴림체" pitchFamily="49" charset="-127"/>
                <a:ea typeface="굴림체" pitchFamily="49" charset="-127"/>
              </a:rPr>
              <a:t>    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0.94 </a:t>
            </a:r>
            <a:r>
              <a:rPr lang="en-US" altLang="ko-KR" sz="1200" dirty="0" smtClean="0">
                <a:latin typeface="굴림체" pitchFamily="49" charset="-127"/>
                <a:ea typeface="굴림체" pitchFamily="49" charset="-127"/>
              </a:rPr>
              <a:t>    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0.94 </a:t>
            </a:r>
            <a:r>
              <a:rPr lang="en-US" altLang="ko-KR" sz="1200" dirty="0" smtClean="0">
                <a:latin typeface="굴림체" pitchFamily="49" charset="-127"/>
                <a:ea typeface="굴림체" pitchFamily="49" charset="-127"/>
              </a:rPr>
              <a:t>     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377</a:t>
            </a:r>
          </a:p>
          <a:p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        </a:t>
            </a:r>
            <a:r>
              <a:rPr lang="en-US" altLang="ko-KR" sz="1200" b="1" dirty="0">
                <a:latin typeface="굴림체" pitchFamily="49" charset="-127"/>
                <a:ea typeface="굴림체" pitchFamily="49" charset="-127"/>
              </a:rPr>
              <a:t>four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200" dirty="0" smtClean="0">
                <a:latin typeface="굴림체" pitchFamily="49" charset="-127"/>
                <a:ea typeface="굴림체" pitchFamily="49" charset="-127"/>
              </a:rPr>
              <a:t>     0.96     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0.98 </a:t>
            </a:r>
            <a:r>
              <a:rPr lang="en-US" altLang="ko-KR" sz="1200" dirty="0" smtClean="0">
                <a:latin typeface="굴림체" pitchFamily="49" charset="-127"/>
                <a:ea typeface="굴림체" pitchFamily="49" charset="-127"/>
              </a:rPr>
              <a:t>    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0.97 </a:t>
            </a:r>
            <a:r>
              <a:rPr lang="en-US" altLang="ko-KR" sz="1200" dirty="0" smtClean="0">
                <a:latin typeface="굴림체" pitchFamily="49" charset="-127"/>
                <a:ea typeface="굴림체" pitchFamily="49" charset="-127"/>
              </a:rPr>
              <a:t>     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368</a:t>
            </a:r>
          </a:p>
          <a:p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        </a:t>
            </a:r>
            <a:r>
              <a:rPr lang="en-US" altLang="ko-KR" sz="1200" b="1" dirty="0" smtClean="0">
                <a:latin typeface="굴림체" pitchFamily="49" charset="-127"/>
                <a:ea typeface="굴림체" pitchFamily="49" charset="-127"/>
              </a:rPr>
              <a:t>five</a:t>
            </a:r>
            <a:r>
              <a:rPr lang="en-US" altLang="ko-KR" sz="1200" dirty="0" smtClean="0">
                <a:latin typeface="굴림체" pitchFamily="49" charset="-127"/>
                <a:ea typeface="굴림체" pitchFamily="49" charset="-127"/>
              </a:rPr>
              <a:t>      0.98     0.95     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0.96 </a:t>
            </a:r>
            <a:r>
              <a:rPr lang="en-US" altLang="ko-KR" sz="1200" dirty="0" smtClean="0">
                <a:latin typeface="굴림체" pitchFamily="49" charset="-127"/>
                <a:ea typeface="굴림체" pitchFamily="49" charset="-127"/>
              </a:rPr>
              <a:t>     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408</a:t>
            </a:r>
          </a:p>
          <a:p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         </a:t>
            </a:r>
            <a:r>
              <a:rPr lang="en-US" altLang="ko-KR" sz="1200" b="1" dirty="0" smtClean="0">
                <a:latin typeface="굴림체" pitchFamily="49" charset="-127"/>
                <a:ea typeface="굴림체" pitchFamily="49" charset="-127"/>
              </a:rPr>
              <a:t>six</a:t>
            </a:r>
            <a:r>
              <a:rPr lang="en-US" altLang="ko-KR" sz="1200" dirty="0" smtClean="0">
                <a:latin typeface="굴림체" pitchFamily="49" charset="-127"/>
                <a:ea typeface="굴림체" pitchFamily="49" charset="-127"/>
              </a:rPr>
              <a:t>      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0.98     </a:t>
            </a:r>
            <a:r>
              <a:rPr lang="en-US" altLang="ko-KR" sz="1200" dirty="0" smtClean="0">
                <a:latin typeface="굴림체" pitchFamily="49" charset="-127"/>
                <a:ea typeface="굴림체" pitchFamily="49" charset="-127"/>
              </a:rPr>
              <a:t>0.98     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0.98 </a:t>
            </a:r>
            <a:r>
              <a:rPr lang="en-US" altLang="ko-KR" sz="1200" dirty="0" smtClean="0">
                <a:latin typeface="굴림체" pitchFamily="49" charset="-127"/>
                <a:ea typeface="굴림체" pitchFamily="49" charset="-127"/>
              </a:rPr>
              <a:t>     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374</a:t>
            </a:r>
          </a:p>
          <a:p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       </a:t>
            </a:r>
            <a:r>
              <a:rPr lang="en-US" altLang="ko-KR" sz="1200" b="1" dirty="0" smtClean="0">
                <a:latin typeface="굴림체" pitchFamily="49" charset="-127"/>
                <a:ea typeface="굴림체" pitchFamily="49" charset="-127"/>
              </a:rPr>
              <a:t>seven</a:t>
            </a:r>
            <a:r>
              <a:rPr lang="en-US" altLang="ko-KR" sz="1200" dirty="0" smtClean="0">
                <a:latin typeface="굴림체" pitchFamily="49" charset="-127"/>
                <a:ea typeface="굴림체" pitchFamily="49" charset="-127"/>
              </a:rPr>
              <a:t>      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0.97    </a:t>
            </a:r>
            <a:r>
              <a:rPr lang="en-US" altLang="ko-KR" sz="1200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0.98 </a:t>
            </a:r>
            <a:r>
              <a:rPr lang="en-US" altLang="ko-KR" sz="1200" dirty="0" smtClean="0">
                <a:latin typeface="굴림체" pitchFamily="49" charset="-127"/>
                <a:ea typeface="굴림체" pitchFamily="49" charset="-127"/>
              </a:rPr>
              <a:t>    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0.97 </a:t>
            </a:r>
            <a:r>
              <a:rPr lang="en-US" altLang="ko-KR" sz="1200" dirty="0" smtClean="0">
                <a:latin typeface="굴림체" pitchFamily="49" charset="-127"/>
                <a:ea typeface="굴림체" pitchFamily="49" charset="-127"/>
              </a:rPr>
              <a:t>     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376</a:t>
            </a:r>
          </a:p>
          <a:p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       </a:t>
            </a:r>
            <a:r>
              <a:rPr lang="en-US" altLang="ko-KR" sz="1200" b="1" dirty="0">
                <a:latin typeface="굴림체" pitchFamily="49" charset="-127"/>
                <a:ea typeface="굴림체" pitchFamily="49" charset="-127"/>
              </a:rPr>
              <a:t>eight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   </a:t>
            </a:r>
            <a:r>
              <a:rPr lang="en-US" altLang="ko-KR" sz="1200" dirty="0" smtClean="0">
                <a:latin typeface="굴림체" pitchFamily="49" charset="-127"/>
                <a:ea typeface="굴림체" pitchFamily="49" charset="-127"/>
              </a:rPr>
              <a:t>   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0.95   </a:t>
            </a:r>
            <a:r>
              <a:rPr lang="en-US" altLang="ko-KR" sz="1200" dirty="0" smtClean="0">
                <a:latin typeface="굴림체" pitchFamily="49" charset="-127"/>
                <a:ea typeface="굴림체" pitchFamily="49" charset="-127"/>
              </a:rPr>
              <a:t>  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0.98 </a:t>
            </a:r>
            <a:r>
              <a:rPr lang="en-US" altLang="ko-KR" sz="1200" dirty="0" smtClean="0">
                <a:latin typeface="굴림체" pitchFamily="49" charset="-127"/>
                <a:ea typeface="굴림체" pitchFamily="49" charset="-127"/>
              </a:rPr>
              <a:t>    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0.96 </a:t>
            </a:r>
            <a:r>
              <a:rPr lang="en-US" altLang="ko-KR" sz="1200" dirty="0" smtClean="0">
                <a:latin typeface="굴림체" pitchFamily="49" charset="-127"/>
                <a:ea typeface="굴림체" pitchFamily="49" charset="-127"/>
              </a:rPr>
              <a:t>     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376</a:t>
            </a:r>
          </a:p>
          <a:p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        </a:t>
            </a:r>
            <a:r>
              <a:rPr lang="en-US" altLang="ko-KR" sz="1200" b="1" dirty="0">
                <a:latin typeface="굴림체" pitchFamily="49" charset="-127"/>
                <a:ea typeface="굴림체" pitchFamily="49" charset="-127"/>
              </a:rPr>
              <a:t>nine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   </a:t>
            </a:r>
            <a:r>
              <a:rPr lang="en-US" altLang="ko-KR" sz="1200" dirty="0" smtClean="0">
                <a:latin typeface="굴림체" pitchFamily="49" charset="-127"/>
                <a:ea typeface="굴림체" pitchFamily="49" charset="-127"/>
              </a:rPr>
              <a:t>   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0.96  </a:t>
            </a:r>
            <a:r>
              <a:rPr lang="en-US" altLang="ko-KR" sz="1200" dirty="0" smtClean="0">
                <a:latin typeface="굴림체" pitchFamily="49" charset="-127"/>
                <a:ea typeface="굴림체" pitchFamily="49" charset="-127"/>
              </a:rPr>
              <a:t>   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0.97 </a:t>
            </a:r>
            <a:r>
              <a:rPr lang="en-US" altLang="ko-KR" sz="1200" dirty="0" smtClean="0">
                <a:latin typeface="굴림체" pitchFamily="49" charset="-127"/>
                <a:ea typeface="굴림체" pitchFamily="49" charset="-127"/>
              </a:rPr>
              <a:t>    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0.96 </a:t>
            </a:r>
            <a:r>
              <a:rPr lang="en-US" altLang="ko-KR" sz="1200" dirty="0" smtClean="0">
                <a:latin typeface="굴림체" pitchFamily="49" charset="-127"/>
                <a:ea typeface="굴림체" pitchFamily="49" charset="-127"/>
              </a:rPr>
              <a:t>     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377</a:t>
            </a:r>
          </a:p>
          <a:p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         </a:t>
            </a:r>
            <a:r>
              <a:rPr lang="en-US" altLang="ko-KR" sz="1200" b="1" dirty="0">
                <a:latin typeface="굴림체" pitchFamily="49" charset="-127"/>
                <a:ea typeface="굴림체" pitchFamily="49" charset="-127"/>
              </a:rPr>
              <a:t>bed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   </a:t>
            </a:r>
            <a:r>
              <a:rPr lang="en-US" altLang="ko-KR" sz="1200" dirty="0" smtClean="0">
                <a:latin typeface="굴림체" pitchFamily="49" charset="-127"/>
                <a:ea typeface="굴림체" pitchFamily="49" charset="-127"/>
              </a:rPr>
              <a:t>   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0.89   </a:t>
            </a:r>
            <a:r>
              <a:rPr lang="en-US" altLang="ko-KR" sz="1200" dirty="0" smtClean="0">
                <a:latin typeface="굴림체" pitchFamily="49" charset="-127"/>
                <a:ea typeface="굴림체" pitchFamily="49" charset="-127"/>
              </a:rPr>
              <a:t>  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0.91 </a:t>
            </a:r>
            <a:r>
              <a:rPr lang="en-US" altLang="ko-KR" sz="1200" dirty="0" smtClean="0">
                <a:latin typeface="굴림체" pitchFamily="49" charset="-127"/>
                <a:ea typeface="굴림체" pitchFamily="49" charset="-127"/>
              </a:rPr>
              <a:t>    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0.90 </a:t>
            </a:r>
            <a:r>
              <a:rPr lang="en-US" altLang="ko-KR" sz="1200" dirty="0" smtClean="0">
                <a:latin typeface="굴림체" pitchFamily="49" charset="-127"/>
                <a:ea typeface="굴림체" pitchFamily="49" charset="-127"/>
              </a:rPr>
              <a:t>     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183</a:t>
            </a:r>
          </a:p>
          <a:p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        </a:t>
            </a:r>
            <a:r>
              <a:rPr lang="en-US" altLang="ko-KR" sz="1200" b="1" dirty="0">
                <a:latin typeface="굴림체" pitchFamily="49" charset="-127"/>
                <a:ea typeface="굴림체" pitchFamily="49" charset="-127"/>
              </a:rPr>
              <a:t>bird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   </a:t>
            </a:r>
            <a:r>
              <a:rPr lang="en-US" altLang="ko-KR" sz="1200" dirty="0" smtClean="0">
                <a:latin typeface="굴림체" pitchFamily="49" charset="-127"/>
                <a:ea typeface="굴림체" pitchFamily="49" charset="-127"/>
              </a:rPr>
              <a:t>   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0.95   </a:t>
            </a:r>
            <a:r>
              <a:rPr lang="en-US" altLang="ko-KR" sz="1200" dirty="0" smtClean="0">
                <a:latin typeface="굴림체" pitchFamily="49" charset="-127"/>
                <a:ea typeface="굴림체" pitchFamily="49" charset="-127"/>
              </a:rPr>
              <a:t>  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0.90 </a:t>
            </a:r>
            <a:r>
              <a:rPr lang="en-US" altLang="ko-KR" sz="1200" dirty="0" smtClean="0">
                <a:latin typeface="굴림체" pitchFamily="49" charset="-127"/>
                <a:ea typeface="굴림체" pitchFamily="49" charset="-127"/>
              </a:rPr>
              <a:t>    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0.92 </a:t>
            </a:r>
            <a:r>
              <a:rPr lang="en-US" altLang="ko-KR" sz="1200" dirty="0" smtClean="0">
                <a:latin typeface="굴림체" pitchFamily="49" charset="-127"/>
                <a:ea typeface="굴림체" pitchFamily="49" charset="-127"/>
              </a:rPr>
              <a:t>     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153</a:t>
            </a:r>
          </a:p>
          <a:p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         </a:t>
            </a:r>
            <a:r>
              <a:rPr lang="en-US" altLang="ko-KR" sz="1200" b="1" dirty="0">
                <a:latin typeface="굴림체" pitchFamily="49" charset="-127"/>
                <a:ea typeface="굴림체" pitchFamily="49" charset="-127"/>
              </a:rPr>
              <a:t>cat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   </a:t>
            </a:r>
            <a:r>
              <a:rPr lang="en-US" altLang="ko-KR" sz="1200" dirty="0" smtClean="0">
                <a:latin typeface="굴림체" pitchFamily="49" charset="-127"/>
                <a:ea typeface="굴림체" pitchFamily="49" charset="-127"/>
              </a:rPr>
              <a:t>   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0.91   </a:t>
            </a:r>
            <a:r>
              <a:rPr lang="en-US" altLang="ko-KR" sz="1200" dirty="0" smtClean="0">
                <a:latin typeface="굴림체" pitchFamily="49" charset="-127"/>
                <a:ea typeface="굴림체" pitchFamily="49" charset="-127"/>
              </a:rPr>
              <a:t>  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0.96 </a:t>
            </a:r>
            <a:r>
              <a:rPr lang="en-US" altLang="ko-KR" sz="1200" dirty="0" smtClean="0">
                <a:latin typeface="굴림체" pitchFamily="49" charset="-127"/>
                <a:ea typeface="굴림체" pitchFamily="49" charset="-127"/>
              </a:rPr>
              <a:t>    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0.93 </a:t>
            </a:r>
            <a:r>
              <a:rPr lang="en-US" altLang="ko-KR" sz="1200" dirty="0" smtClean="0">
                <a:latin typeface="굴림체" pitchFamily="49" charset="-127"/>
                <a:ea typeface="굴림체" pitchFamily="49" charset="-127"/>
              </a:rPr>
              <a:t>     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168</a:t>
            </a:r>
          </a:p>
          <a:p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         </a:t>
            </a:r>
            <a:r>
              <a:rPr lang="en-US" altLang="ko-KR" sz="1200" b="1" dirty="0">
                <a:latin typeface="굴림체" pitchFamily="49" charset="-127"/>
                <a:ea typeface="굴림체" pitchFamily="49" charset="-127"/>
              </a:rPr>
              <a:t>dog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   </a:t>
            </a:r>
            <a:r>
              <a:rPr lang="en-US" altLang="ko-KR" sz="1200" dirty="0" smtClean="0">
                <a:latin typeface="굴림체" pitchFamily="49" charset="-127"/>
                <a:ea typeface="굴림체" pitchFamily="49" charset="-127"/>
              </a:rPr>
              <a:t>   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0.94   </a:t>
            </a:r>
            <a:r>
              <a:rPr lang="en-US" altLang="ko-KR" sz="1200" dirty="0" smtClean="0">
                <a:latin typeface="굴림체" pitchFamily="49" charset="-127"/>
                <a:ea typeface="굴림체" pitchFamily="49" charset="-127"/>
              </a:rPr>
              <a:t>  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0.95 </a:t>
            </a:r>
            <a:r>
              <a:rPr lang="en-US" altLang="ko-KR" sz="1200" dirty="0" smtClean="0">
                <a:latin typeface="굴림체" pitchFamily="49" charset="-127"/>
                <a:ea typeface="굴림체" pitchFamily="49" charset="-127"/>
              </a:rPr>
              <a:t>    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0.95 </a:t>
            </a:r>
            <a:r>
              <a:rPr lang="en-US" altLang="ko-KR" sz="1200" dirty="0" smtClean="0">
                <a:latin typeface="굴림체" pitchFamily="49" charset="-127"/>
                <a:ea typeface="굴림체" pitchFamily="49" charset="-127"/>
              </a:rPr>
              <a:t>     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192</a:t>
            </a:r>
          </a:p>
          <a:p>
            <a:r>
              <a:rPr lang="en-US" altLang="ko-KR" sz="1200" dirty="0" smtClean="0">
                <a:latin typeface="굴림체" pitchFamily="49" charset="-127"/>
                <a:ea typeface="굴림체" pitchFamily="49" charset="-127"/>
              </a:rPr>
              <a:t>       </a:t>
            </a:r>
            <a:r>
              <a:rPr lang="en-US" altLang="ko-KR" sz="1200" b="1" dirty="0" smtClean="0">
                <a:latin typeface="굴림체" pitchFamily="49" charset="-127"/>
                <a:ea typeface="굴림체" pitchFamily="49" charset="-127"/>
              </a:rPr>
              <a:t>house</a:t>
            </a:r>
            <a:r>
              <a:rPr lang="en-US" altLang="ko-KR" sz="1200" dirty="0" smtClean="0">
                <a:latin typeface="굴림체" pitchFamily="49" charset="-127"/>
                <a:ea typeface="굴림체" pitchFamily="49" charset="-127"/>
              </a:rPr>
              <a:t>      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0.99   </a:t>
            </a:r>
            <a:r>
              <a:rPr lang="en-US" altLang="ko-KR" sz="1200" dirty="0" smtClean="0">
                <a:latin typeface="굴림체" pitchFamily="49" charset="-127"/>
                <a:ea typeface="굴림체" pitchFamily="49" charset="-127"/>
              </a:rPr>
              <a:t>  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0.93 </a:t>
            </a:r>
            <a:r>
              <a:rPr lang="en-US" altLang="ko-KR" sz="1200" dirty="0" smtClean="0">
                <a:latin typeface="굴림체" pitchFamily="49" charset="-127"/>
                <a:ea typeface="굴림체" pitchFamily="49" charset="-127"/>
              </a:rPr>
              <a:t>    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0.96 </a:t>
            </a:r>
            <a:r>
              <a:rPr lang="en-US" altLang="ko-KR" sz="1200" dirty="0" smtClean="0">
                <a:latin typeface="굴림체" pitchFamily="49" charset="-127"/>
                <a:ea typeface="굴림체" pitchFamily="49" charset="-127"/>
              </a:rPr>
              <a:t>     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167</a:t>
            </a:r>
          </a:p>
          <a:p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    </a:t>
            </a:r>
            <a:r>
              <a:rPr lang="en-US" altLang="ko-KR" sz="1200" dirty="0" smtClean="0">
                <a:latin typeface="굴림체" pitchFamily="49" charset="-127"/>
                <a:ea typeface="굴림체" pitchFamily="49" charset="-127"/>
              </a:rPr>
              <a:t>    </a:t>
            </a:r>
            <a:r>
              <a:rPr lang="en-US" altLang="ko-KR" sz="1200" b="1" dirty="0">
                <a:latin typeface="굴림체" pitchFamily="49" charset="-127"/>
                <a:ea typeface="굴림체" pitchFamily="49" charset="-127"/>
              </a:rPr>
              <a:t>tree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   </a:t>
            </a:r>
            <a:r>
              <a:rPr lang="en-US" altLang="ko-KR" sz="1200" dirty="0" smtClean="0">
                <a:latin typeface="굴림체" pitchFamily="49" charset="-127"/>
                <a:ea typeface="굴림체" pitchFamily="49" charset="-127"/>
              </a:rPr>
              <a:t>   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0.94   </a:t>
            </a:r>
            <a:r>
              <a:rPr lang="en-US" altLang="ko-KR" sz="1200" dirty="0" smtClean="0">
                <a:latin typeface="굴림체" pitchFamily="49" charset="-127"/>
                <a:ea typeface="굴림체" pitchFamily="49" charset="-127"/>
              </a:rPr>
              <a:t>  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0.85 </a:t>
            </a:r>
            <a:r>
              <a:rPr lang="en-US" altLang="ko-KR" sz="1200" dirty="0" smtClean="0">
                <a:latin typeface="굴림체" pitchFamily="49" charset="-127"/>
                <a:ea typeface="굴림체" pitchFamily="49" charset="-127"/>
              </a:rPr>
              <a:t>    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0.89 </a:t>
            </a:r>
            <a:r>
              <a:rPr lang="en-US" altLang="ko-KR" sz="1200" dirty="0" smtClean="0">
                <a:latin typeface="굴림체" pitchFamily="49" charset="-127"/>
                <a:ea typeface="굴림체" pitchFamily="49" charset="-127"/>
              </a:rPr>
              <a:t>     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163</a:t>
            </a:r>
          </a:p>
          <a:p>
            <a:endParaRPr lang="en-US" altLang="ko-KR" sz="1200" dirty="0" smtClean="0">
              <a:latin typeface="굴림체" pitchFamily="49" charset="-127"/>
              <a:ea typeface="굴림체" pitchFamily="49" charset="-127"/>
            </a:endParaRPr>
          </a:p>
          <a:p>
            <a:r>
              <a:rPr lang="en-US" altLang="ko-KR" sz="1200" b="1" dirty="0" smtClean="0">
                <a:latin typeface="굴림체" pitchFamily="49" charset="-127"/>
                <a:ea typeface="굴림체" pitchFamily="49" charset="-127"/>
              </a:rPr>
              <a:t>weighted </a:t>
            </a:r>
            <a:r>
              <a:rPr lang="en-US" altLang="ko-KR" sz="1200" b="1" dirty="0" err="1" smtClean="0">
                <a:latin typeface="굴림체" pitchFamily="49" charset="-127"/>
                <a:ea typeface="굴림체" pitchFamily="49" charset="-127"/>
              </a:rPr>
              <a:t>avg</a:t>
            </a:r>
            <a:r>
              <a:rPr lang="en-US" altLang="ko-KR" sz="1200" dirty="0" smtClean="0">
                <a:latin typeface="굴림체" pitchFamily="49" charset="-127"/>
                <a:ea typeface="굴림체" pitchFamily="49" charset="-127"/>
              </a:rPr>
              <a:t>      0.95     0.95     0.95     4815</a:t>
            </a:r>
            <a:endParaRPr lang="ko-KR" altLang="en-US" sz="1200" dirty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7040592" y="5524789"/>
            <a:ext cx="432048" cy="238377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7040592" y="4619401"/>
            <a:ext cx="432048" cy="400155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529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974120" cy="10456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sz="1600" dirty="0" smtClean="0"/>
              <a:t>Visualize the filter map. (</a:t>
            </a:r>
            <a:r>
              <a:rPr lang="pt-BR" altLang="ko-KR" sz="1600" dirty="0"/>
              <a:t>Custom channel 32 DO(0.75) </a:t>
            </a:r>
            <a:r>
              <a:rPr lang="pt-BR" altLang="ko-KR" sz="1600" dirty="0" smtClean="0"/>
              <a:t>Model</a:t>
            </a:r>
            <a:r>
              <a:rPr lang="en-US" altLang="ko-KR" sz="1600" dirty="0" smtClean="0"/>
              <a:t>)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sz="1600" dirty="0"/>
              <a:t>Less than zero of the waveform is </a:t>
            </a:r>
            <a:r>
              <a:rPr lang="en-US" altLang="ko-KR" sz="1600" dirty="0" smtClean="0"/>
              <a:t>removed because of ‘</a:t>
            </a:r>
            <a:r>
              <a:rPr lang="en-US" altLang="ko-KR" sz="1600" dirty="0" err="1" smtClean="0"/>
              <a:t>Relu</a:t>
            </a:r>
            <a:r>
              <a:rPr lang="en-US" altLang="ko-KR" sz="1600" dirty="0" smtClean="0"/>
              <a:t>’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sz="1600" dirty="0"/>
              <a:t>Because of this problem, it is difficult to </a:t>
            </a:r>
            <a:r>
              <a:rPr lang="en-US" altLang="ko-KR" sz="1600" dirty="0" smtClean="0"/>
              <a:t>analysis </a:t>
            </a:r>
            <a:r>
              <a:rPr lang="en-US" altLang="ko-KR" sz="1600" dirty="0"/>
              <a:t>from the point of view of </a:t>
            </a:r>
            <a:r>
              <a:rPr lang="en-US" altLang="ko-KR" sz="1600" dirty="0" smtClean="0"/>
              <a:t>Signal Processing.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sz="1600" dirty="0" smtClean="0"/>
              <a:t>So, I consider to use ‘</a:t>
            </a:r>
            <a:r>
              <a:rPr lang="en-US" altLang="ko-KR" sz="1600" dirty="0" err="1" smtClean="0"/>
              <a:t>tanh</a:t>
            </a:r>
            <a:r>
              <a:rPr lang="en-US" altLang="ko-KR" sz="1600" dirty="0" smtClean="0"/>
              <a:t>’ function.</a:t>
            </a:r>
            <a:endParaRPr lang="en-US" altLang="ko-KR" sz="16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4273222" y="651457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 smtClean="0"/>
              <a:t>10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grpSp>
        <p:nvGrpSpPr>
          <p:cNvPr id="30" name="그룹 29"/>
          <p:cNvGrpSpPr/>
          <p:nvPr/>
        </p:nvGrpSpPr>
        <p:grpSpPr>
          <a:xfrm>
            <a:off x="467544" y="2276872"/>
            <a:ext cx="8208912" cy="1571982"/>
            <a:chOff x="467544" y="4859868"/>
            <a:chExt cx="8208912" cy="1571982"/>
          </a:xfrm>
        </p:grpSpPr>
        <p:pic>
          <p:nvPicPr>
            <p:cNvPr id="3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67544" y="5085184"/>
              <a:ext cx="8208912" cy="1126410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>
              <a:off x="1465254" y="5249579"/>
              <a:ext cx="723276" cy="21544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(32, 5)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55576" y="4910971"/>
              <a:ext cx="737702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1@16000</a:t>
              </a:r>
              <a:endParaRPr lang="ko-KR" altLang="en-US" sz="1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338354" y="5199003"/>
              <a:ext cx="737702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32@1777</a:t>
              </a:r>
              <a:endParaRPr lang="ko-KR" altLang="en-US" sz="1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984950" y="5271011"/>
              <a:ext cx="667170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32@592</a:t>
              </a:r>
              <a:endParaRPr lang="ko-KR" altLang="en-US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508104" y="5271011"/>
              <a:ext cx="667170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64@197</a:t>
              </a:r>
              <a:endParaRPr lang="ko-KR" altLang="en-US" sz="1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135602" y="5301491"/>
              <a:ext cx="596638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64@65</a:t>
              </a:r>
              <a:endParaRPr lang="ko-KR" altLang="en-US" sz="1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711821" y="5314641"/>
              <a:ext cx="596638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64@21</a:t>
              </a:r>
              <a:endParaRPr lang="ko-KR" altLang="en-US" sz="1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797448" y="5387007"/>
              <a:ext cx="723275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/>
                <a:t>Conv</a:t>
              </a:r>
              <a:r>
                <a:rPr lang="en-US" altLang="ko-KR" sz="800" dirty="0"/>
                <a:t>(32, 5</a:t>
              </a:r>
              <a:r>
                <a:rPr lang="en-US" altLang="ko-KR" sz="800" dirty="0" smtClean="0"/>
                <a:t>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007778" y="5571673"/>
              <a:ext cx="723275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/>
                <a:t>Conv</a:t>
              </a:r>
              <a:r>
                <a:rPr lang="en-US" altLang="ko-KR" sz="800" dirty="0"/>
                <a:t>(32, 5</a:t>
              </a:r>
              <a:r>
                <a:rPr lang="en-US" altLang="ko-KR" sz="800" dirty="0" smtClean="0"/>
                <a:t>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831189" y="5691728"/>
              <a:ext cx="723275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/>
                <a:t>Conv</a:t>
              </a:r>
              <a:r>
                <a:rPr lang="en-US" altLang="ko-KR" sz="800" dirty="0"/>
                <a:t>(32, 5</a:t>
              </a:r>
              <a:r>
                <a:rPr lang="en-US" altLang="ko-KR" sz="800" dirty="0" smtClean="0"/>
                <a:t>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411083" y="5795972"/>
              <a:ext cx="723275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(64, </a:t>
              </a:r>
              <a:r>
                <a:rPr lang="en-US" altLang="ko-KR" sz="800" dirty="0"/>
                <a:t>5</a:t>
              </a:r>
              <a:r>
                <a:rPr lang="en-US" altLang="ko-KR" sz="800" dirty="0" smtClean="0"/>
                <a:t>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080859" y="5867980"/>
              <a:ext cx="723275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/>
                <a:t>Conv</a:t>
              </a:r>
              <a:r>
                <a:rPr lang="en-US" altLang="ko-KR" sz="800" dirty="0"/>
                <a:t>(64, 5</a:t>
              </a:r>
              <a:r>
                <a:rPr lang="en-US" altLang="ko-KR" sz="800" dirty="0" smtClean="0"/>
                <a:t>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685089" y="5939988"/>
              <a:ext cx="723275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/>
                <a:t>Conv</a:t>
              </a:r>
              <a:r>
                <a:rPr lang="en-US" altLang="ko-KR" sz="800" dirty="0"/>
                <a:t>(64, 5</a:t>
              </a:r>
              <a:r>
                <a:rPr lang="en-US" altLang="ko-KR" sz="800" dirty="0" smtClean="0"/>
                <a:t>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261944" y="5939988"/>
              <a:ext cx="723275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/>
                <a:t>Conv</a:t>
              </a:r>
              <a:r>
                <a:rPr lang="en-US" altLang="ko-KR" sz="800" dirty="0"/>
                <a:t>(64, 5</a:t>
              </a:r>
              <a:r>
                <a:rPr lang="en-US" altLang="ko-KR" sz="800" dirty="0" smtClean="0"/>
                <a:t>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823465" y="6093296"/>
              <a:ext cx="780983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(128, </a:t>
              </a:r>
              <a:r>
                <a:rPr lang="en-US" altLang="ko-KR" sz="800" dirty="0"/>
                <a:t>5</a:t>
              </a:r>
              <a:r>
                <a:rPr lang="en-US" altLang="ko-KR" sz="800" dirty="0" smtClean="0"/>
                <a:t>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182116" y="4859868"/>
              <a:ext cx="808235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32@16000</a:t>
              </a:r>
              <a:endParaRPr lang="ko-KR" altLang="en-US" sz="10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474258" y="5054987"/>
              <a:ext cx="737702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32@5333</a:t>
              </a:r>
              <a:endParaRPr lang="ko-KR" altLang="en-US" sz="10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190557" y="5334961"/>
              <a:ext cx="526106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64@7</a:t>
              </a:r>
              <a:endParaRPr lang="ko-KR" altLang="en-US" sz="10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431746" y="5177512"/>
              <a:ext cx="596638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128@2</a:t>
              </a:r>
              <a:endParaRPr lang="ko-KR" altLang="en-US" sz="1000" dirty="0"/>
            </a:p>
          </p:txBody>
        </p:sp>
      </p:grpSp>
      <p:pic>
        <p:nvPicPr>
          <p:cNvPr id="1026" name="Picture 2" descr="C:\Users\BbChip\Desktop\research\sf_word_recog_research\from_professor\visualization\1D_CNN_custom_ch_32_DO_075_DO\1D_CNN_custom_ch_32_DO_075_DO_1_layer_filter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33" b="9523"/>
          <a:stretch/>
        </p:blipFill>
        <p:spPr bwMode="auto">
          <a:xfrm>
            <a:off x="2782612" y="4157718"/>
            <a:ext cx="3375513" cy="222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BbChip\Desktop\research\sf_word_recog_research\from_professor\visualization\1D_CNN_custom_ch_32_DO_075_DO\1D_CNN_custom_ch_32_DO_075_DO_1_layer_activation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33" b="9523"/>
          <a:stretch/>
        </p:blipFill>
        <p:spPr bwMode="auto">
          <a:xfrm>
            <a:off x="5819177" y="4072187"/>
            <a:ext cx="3505351" cy="2309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/>
          <p:cNvCxnSpPr>
            <a:stCxn id="40" idx="2"/>
            <a:endCxn id="1026" idx="0"/>
          </p:cNvCxnSpPr>
          <p:nvPr/>
        </p:nvCxnSpPr>
        <p:spPr>
          <a:xfrm>
            <a:off x="1826892" y="2882027"/>
            <a:ext cx="2643477" cy="127569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 descr="C:\Users\BbChip\Desktop\lab_meeting\190330\image\input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9" y="4361166"/>
            <a:ext cx="2791944" cy="179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직선 화살표 연결선 58"/>
          <p:cNvCxnSpPr>
            <a:endCxn id="1027" idx="0"/>
          </p:cNvCxnSpPr>
          <p:nvPr/>
        </p:nvCxnSpPr>
        <p:spPr>
          <a:xfrm>
            <a:off x="2716052" y="2731645"/>
            <a:ext cx="4855801" cy="134054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endCxn id="1029" idx="0"/>
          </p:cNvCxnSpPr>
          <p:nvPr/>
        </p:nvCxnSpPr>
        <p:spPr>
          <a:xfrm>
            <a:off x="1124427" y="2666583"/>
            <a:ext cx="346594" cy="169458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846673" y="4072187"/>
            <a:ext cx="0" cy="230914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327544" y="401027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0</a:t>
            </a:r>
            <a:endParaRPr lang="ko-KR" altLang="en-US" sz="1050" dirty="0"/>
          </a:p>
        </p:txBody>
      </p:sp>
      <p:sp>
        <p:nvSpPr>
          <p:cNvPr id="35" name="TextBox 34"/>
          <p:cNvSpPr txBox="1"/>
          <p:nvPr/>
        </p:nvSpPr>
        <p:spPr>
          <a:xfrm>
            <a:off x="4019543" y="4010278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36" name="TextBox 35"/>
          <p:cNvSpPr txBox="1"/>
          <p:nvPr/>
        </p:nvSpPr>
        <p:spPr>
          <a:xfrm>
            <a:off x="4701416" y="4010278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2</a:t>
            </a:r>
            <a:endParaRPr lang="ko-KR" altLang="en-US" sz="1050" dirty="0"/>
          </a:p>
        </p:txBody>
      </p:sp>
      <p:sp>
        <p:nvSpPr>
          <p:cNvPr id="37" name="TextBox 36"/>
          <p:cNvSpPr txBox="1"/>
          <p:nvPr/>
        </p:nvSpPr>
        <p:spPr>
          <a:xfrm>
            <a:off x="5402537" y="4010278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3</a:t>
            </a:r>
            <a:endParaRPr lang="ko-KR" altLang="en-US" sz="1050" dirty="0"/>
          </a:p>
        </p:txBody>
      </p:sp>
      <p:sp>
        <p:nvSpPr>
          <p:cNvPr id="38" name="TextBox 37"/>
          <p:cNvSpPr txBox="1"/>
          <p:nvPr/>
        </p:nvSpPr>
        <p:spPr>
          <a:xfrm>
            <a:off x="2846673" y="419060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0</a:t>
            </a:r>
            <a:endParaRPr lang="ko-KR" altLang="en-US" sz="1050" dirty="0"/>
          </a:p>
        </p:txBody>
      </p:sp>
      <p:sp>
        <p:nvSpPr>
          <p:cNvPr id="62" name="TextBox 61"/>
          <p:cNvSpPr txBox="1"/>
          <p:nvPr/>
        </p:nvSpPr>
        <p:spPr>
          <a:xfrm>
            <a:off x="2846673" y="447467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4</a:t>
            </a:r>
            <a:endParaRPr lang="ko-KR" altLang="en-US" sz="1050" dirty="0"/>
          </a:p>
        </p:txBody>
      </p:sp>
      <p:sp>
        <p:nvSpPr>
          <p:cNvPr id="63" name="TextBox 62"/>
          <p:cNvSpPr txBox="1"/>
          <p:nvPr/>
        </p:nvSpPr>
        <p:spPr>
          <a:xfrm>
            <a:off x="2846673" y="473628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8</a:t>
            </a:r>
            <a:endParaRPr lang="ko-KR" altLang="en-US" sz="1050" dirty="0"/>
          </a:p>
        </p:txBody>
      </p:sp>
      <p:sp>
        <p:nvSpPr>
          <p:cNvPr id="64" name="TextBox 63"/>
          <p:cNvSpPr txBox="1"/>
          <p:nvPr/>
        </p:nvSpPr>
        <p:spPr>
          <a:xfrm>
            <a:off x="2806033" y="5007913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12</a:t>
            </a:r>
            <a:endParaRPr lang="ko-KR" altLang="en-US" sz="1050" dirty="0"/>
          </a:p>
        </p:txBody>
      </p:sp>
      <p:sp>
        <p:nvSpPr>
          <p:cNvPr id="67" name="TextBox 66"/>
          <p:cNvSpPr txBox="1"/>
          <p:nvPr/>
        </p:nvSpPr>
        <p:spPr>
          <a:xfrm>
            <a:off x="2806033" y="5285629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16</a:t>
            </a:r>
            <a:endParaRPr lang="ko-KR" altLang="en-US" sz="1050" dirty="0"/>
          </a:p>
        </p:txBody>
      </p:sp>
      <p:sp>
        <p:nvSpPr>
          <p:cNvPr id="68" name="TextBox 67"/>
          <p:cNvSpPr txBox="1"/>
          <p:nvPr/>
        </p:nvSpPr>
        <p:spPr>
          <a:xfrm>
            <a:off x="2806033" y="5547239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20</a:t>
            </a:r>
            <a:endParaRPr lang="ko-KR" altLang="en-US" sz="1050" dirty="0"/>
          </a:p>
        </p:txBody>
      </p:sp>
      <p:sp>
        <p:nvSpPr>
          <p:cNvPr id="69" name="TextBox 68"/>
          <p:cNvSpPr txBox="1"/>
          <p:nvPr/>
        </p:nvSpPr>
        <p:spPr>
          <a:xfrm>
            <a:off x="2806033" y="5831430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24</a:t>
            </a:r>
            <a:endParaRPr lang="ko-KR" altLang="en-US" sz="1050" dirty="0"/>
          </a:p>
        </p:txBody>
      </p:sp>
      <p:sp>
        <p:nvSpPr>
          <p:cNvPr id="70" name="TextBox 69"/>
          <p:cNvSpPr txBox="1"/>
          <p:nvPr/>
        </p:nvSpPr>
        <p:spPr>
          <a:xfrm>
            <a:off x="2806033" y="6093040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28</a:t>
            </a:r>
            <a:endParaRPr lang="ko-KR" altLang="en-US" sz="1050" dirty="0"/>
          </a:p>
        </p:txBody>
      </p:sp>
      <p:cxnSp>
        <p:nvCxnSpPr>
          <p:cNvPr id="80" name="직선 연결선 79"/>
          <p:cNvCxnSpPr/>
          <p:nvPr/>
        </p:nvCxnSpPr>
        <p:spPr>
          <a:xfrm>
            <a:off x="5943665" y="4082347"/>
            <a:ext cx="0" cy="230914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6356900" y="3969638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32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096652" y="3969638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33</a:t>
            </a:r>
            <a:endParaRPr lang="ko-KR" altLang="en-US" sz="1050" dirty="0"/>
          </a:p>
        </p:txBody>
      </p:sp>
      <p:sp>
        <p:nvSpPr>
          <p:cNvPr id="83" name="TextBox 82"/>
          <p:cNvSpPr txBox="1"/>
          <p:nvPr/>
        </p:nvSpPr>
        <p:spPr>
          <a:xfrm>
            <a:off x="7820342" y="3969638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34</a:t>
            </a:r>
            <a:endParaRPr lang="ko-KR" altLang="en-US" sz="1050" dirty="0"/>
          </a:p>
        </p:txBody>
      </p:sp>
      <p:sp>
        <p:nvSpPr>
          <p:cNvPr id="84" name="TextBox 83"/>
          <p:cNvSpPr txBox="1"/>
          <p:nvPr/>
        </p:nvSpPr>
        <p:spPr>
          <a:xfrm>
            <a:off x="8557132" y="3969638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35</a:t>
            </a:r>
            <a:endParaRPr lang="ko-KR" altLang="en-US" sz="1050" dirty="0"/>
          </a:p>
        </p:txBody>
      </p:sp>
      <p:sp>
        <p:nvSpPr>
          <p:cNvPr id="85" name="TextBox 84"/>
          <p:cNvSpPr txBox="1"/>
          <p:nvPr/>
        </p:nvSpPr>
        <p:spPr>
          <a:xfrm>
            <a:off x="5888464" y="4129648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32</a:t>
            </a:r>
            <a:endParaRPr lang="ko-KR" altLang="en-US" sz="1050" dirty="0"/>
          </a:p>
        </p:txBody>
      </p:sp>
      <p:sp>
        <p:nvSpPr>
          <p:cNvPr id="86" name="TextBox 85"/>
          <p:cNvSpPr txBox="1"/>
          <p:nvPr/>
        </p:nvSpPr>
        <p:spPr>
          <a:xfrm>
            <a:off x="5888464" y="4416792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36</a:t>
            </a:r>
            <a:endParaRPr lang="ko-KR" altLang="en-US" sz="1050" dirty="0"/>
          </a:p>
        </p:txBody>
      </p:sp>
      <p:sp>
        <p:nvSpPr>
          <p:cNvPr id="87" name="TextBox 86"/>
          <p:cNvSpPr txBox="1"/>
          <p:nvPr/>
        </p:nvSpPr>
        <p:spPr>
          <a:xfrm>
            <a:off x="5888464" y="4673456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40</a:t>
            </a:r>
            <a:endParaRPr lang="ko-KR" altLang="en-US" sz="1050" dirty="0"/>
          </a:p>
        </p:txBody>
      </p:sp>
      <p:sp>
        <p:nvSpPr>
          <p:cNvPr id="88" name="TextBox 87"/>
          <p:cNvSpPr txBox="1"/>
          <p:nvPr/>
        </p:nvSpPr>
        <p:spPr>
          <a:xfrm>
            <a:off x="5903025" y="4981808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44</a:t>
            </a:r>
            <a:endParaRPr lang="ko-KR" altLang="en-US" sz="1050" dirty="0"/>
          </a:p>
        </p:txBody>
      </p:sp>
      <p:sp>
        <p:nvSpPr>
          <p:cNvPr id="89" name="TextBox 88"/>
          <p:cNvSpPr txBox="1"/>
          <p:nvPr/>
        </p:nvSpPr>
        <p:spPr>
          <a:xfrm>
            <a:off x="5903025" y="5255149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48</a:t>
            </a:r>
            <a:endParaRPr lang="ko-KR" altLang="en-US" sz="1050" dirty="0"/>
          </a:p>
        </p:txBody>
      </p:sp>
      <p:sp>
        <p:nvSpPr>
          <p:cNvPr id="90" name="TextBox 89"/>
          <p:cNvSpPr txBox="1"/>
          <p:nvPr/>
        </p:nvSpPr>
        <p:spPr>
          <a:xfrm>
            <a:off x="5903025" y="5517232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52</a:t>
            </a:r>
            <a:endParaRPr lang="ko-KR" altLang="en-US" sz="1050" dirty="0"/>
          </a:p>
        </p:txBody>
      </p:sp>
      <p:sp>
        <p:nvSpPr>
          <p:cNvPr id="91" name="TextBox 90"/>
          <p:cNvSpPr txBox="1"/>
          <p:nvPr/>
        </p:nvSpPr>
        <p:spPr>
          <a:xfrm>
            <a:off x="5903025" y="5821270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56</a:t>
            </a:r>
            <a:endParaRPr lang="ko-KR" altLang="en-US" sz="1050" dirty="0"/>
          </a:p>
        </p:txBody>
      </p:sp>
      <p:sp>
        <p:nvSpPr>
          <p:cNvPr id="92" name="TextBox 91"/>
          <p:cNvSpPr txBox="1"/>
          <p:nvPr/>
        </p:nvSpPr>
        <p:spPr>
          <a:xfrm>
            <a:off x="5903025" y="6103200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60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32338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974120" cy="10456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sz="1600" dirty="0" smtClean="0"/>
              <a:t>Visualize the filter map. (</a:t>
            </a:r>
            <a:r>
              <a:rPr lang="pt-BR" altLang="ko-KR" sz="1600" dirty="0"/>
              <a:t>Custom channel 32 DO(0.75) </a:t>
            </a:r>
            <a:r>
              <a:rPr lang="pt-BR" altLang="ko-KR" sz="1600" dirty="0" smtClean="0"/>
              <a:t>Model</a:t>
            </a:r>
            <a:r>
              <a:rPr lang="en-US" altLang="ko-KR" sz="1600" dirty="0" smtClean="0"/>
              <a:t>)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sz="1600" dirty="0"/>
              <a:t>G</a:t>
            </a:r>
            <a:r>
              <a:rPr lang="en-US" altLang="ko-KR" sz="1600" dirty="0" smtClean="0"/>
              <a:t>oing </a:t>
            </a:r>
            <a:r>
              <a:rPr lang="en-US" altLang="ko-KR" sz="1600" dirty="0"/>
              <a:t>through the filter, the information is disappearing more and more.</a:t>
            </a:r>
            <a:endParaRPr lang="en-US" altLang="ko-KR" sz="16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4273222" y="6514574"/>
            <a:ext cx="706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 smtClean="0"/>
              <a:t>11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3" t="10191" r="6407" b="10603"/>
          <a:stretch/>
        </p:blipFill>
        <p:spPr bwMode="auto">
          <a:xfrm>
            <a:off x="2237589" y="1610032"/>
            <a:ext cx="3270515" cy="462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0" t="10192" r="6033" b="10604"/>
          <a:stretch/>
        </p:blipFill>
        <p:spPr bwMode="auto">
          <a:xfrm>
            <a:off x="5875528" y="1610031"/>
            <a:ext cx="3128704" cy="4627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5" descr="C:\Users\BbChip\Desktop\lab_meeting\190330\image\input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57" y="3284984"/>
            <a:ext cx="1760647" cy="1134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3289023" y="6176337"/>
            <a:ext cx="13324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5</a:t>
            </a:r>
            <a:r>
              <a:rPr lang="en-US" altLang="ko-KR" sz="1200" b="1" baseline="30000" dirty="0" smtClean="0"/>
              <a:t>th</a:t>
            </a:r>
            <a:r>
              <a:rPr lang="en-US" altLang="ko-KR" sz="1200" b="1" dirty="0" smtClean="0"/>
              <a:t> Layer - Filter</a:t>
            </a:r>
            <a:endParaRPr lang="ko-KR" altLang="en-US" sz="12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6396615" y="6176337"/>
            <a:ext cx="20865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5</a:t>
            </a:r>
            <a:r>
              <a:rPr lang="en-US" altLang="ko-KR" sz="1200" b="1" baseline="30000" dirty="0" smtClean="0"/>
              <a:t>th</a:t>
            </a:r>
            <a:r>
              <a:rPr lang="en-US" altLang="ko-KR" sz="1200" b="1" dirty="0" smtClean="0"/>
              <a:t> Layer – Activation map</a:t>
            </a:r>
            <a:endParaRPr lang="ko-KR" altLang="en-US" sz="1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23384" y="6145559"/>
            <a:ext cx="11897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Original input</a:t>
            </a:r>
            <a:endParaRPr lang="ko-KR" altLang="en-US" sz="1200" b="1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5580112" y="1538023"/>
            <a:ext cx="0" cy="484330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979712" y="1538023"/>
            <a:ext cx="0" cy="484330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65841" y="1510153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0</a:t>
            </a:r>
            <a:endParaRPr lang="ko-KR" altLang="en-US" sz="1050" dirty="0"/>
          </a:p>
        </p:txBody>
      </p:sp>
      <p:sp>
        <p:nvSpPr>
          <p:cNvPr id="15" name="TextBox 14"/>
          <p:cNvSpPr txBox="1"/>
          <p:nvPr/>
        </p:nvSpPr>
        <p:spPr>
          <a:xfrm>
            <a:off x="3429848" y="1510153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16" name="TextBox 15"/>
          <p:cNvSpPr txBox="1"/>
          <p:nvPr/>
        </p:nvSpPr>
        <p:spPr>
          <a:xfrm>
            <a:off x="4183729" y="1510153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2</a:t>
            </a:r>
            <a:endParaRPr lang="ko-KR" altLang="en-US" sz="1050" dirty="0"/>
          </a:p>
        </p:txBody>
      </p:sp>
      <p:sp>
        <p:nvSpPr>
          <p:cNvPr id="17" name="TextBox 16"/>
          <p:cNvSpPr txBox="1"/>
          <p:nvPr/>
        </p:nvSpPr>
        <p:spPr>
          <a:xfrm>
            <a:off x="4956858" y="1510153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3</a:t>
            </a:r>
            <a:endParaRPr lang="ko-KR" altLang="en-US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2112962" y="1690483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0</a:t>
            </a:r>
            <a:endParaRPr lang="ko-KR" altLang="en-US" sz="1050" dirty="0"/>
          </a:p>
        </p:txBody>
      </p:sp>
      <p:sp>
        <p:nvSpPr>
          <p:cNvPr id="19" name="TextBox 18"/>
          <p:cNvSpPr txBox="1"/>
          <p:nvPr/>
        </p:nvSpPr>
        <p:spPr>
          <a:xfrm>
            <a:off x="2112962" y="195423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4</a:t>
            </a:r>
            <a:endParaRPr lang="ko-KR" altLang="en-US" sz="1050" dirty="0"/>
          </a:p>
        </p:txBody>
      </p:sp>
      <p:sp>
        <p:nvSpPr>
          <p:cNvPr id="20" name="TextBox 19"/>
          <p:cNvSpPr txBox="1"/>
          <p:nvPr/>
        </p:nvSpPr>
        <p:spPr>
          <a:xfrm>
            <a:off x="2112962" y="222600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8</a:t>
            </a:r>
            <a:endParaRPr lang="ko-KR" altLang="en-US" sz="1050" dirty="0"/>
          </a:p>
        </p:txBody>
      </p:sp>
      <p:sp>
        <p:nvSpPr>
          <p:cNvPr id="21" name="TextBox 20"/>
          <p:cNvSpPr txBox="1"/>
          <p:nvPr/>
        </p:nvSpPr>
        <p:spPr>
          <a:xfrm>
            <a:off x="2072322" y="2517948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12</a:t>
            </a:r>
            <a:endParaRPr lang="ko-KR" altLang="en-US" sz="1050" dirty="0"/>
          </a:p>
        </p:txBody>
      </p:sp>
      <p:sp>
        <p:nvSpPr>
          <p:cNvPr id="22" name="TextBox 21"/>
          <p:cNvSpPr txBox="1"/>
          <p:nvPr/>
        </p:nvSpPr>
        <p:spPr>
          <a:xfrm>
            <a:off x="2072322" y="280582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16</a:t>
            </a:r>
            <a:endParaRPr lang="ko-KR" altLang="en-US" sz="1050" dirty="0"/>
          </a:p>
        </p:txBody>
      </p:sp>
      <p:sp>
        <p:nvSpPr>
          <p:cNvPr id="23" name="TextBox 22"/>
          <p:cNvSpPr txBox="1"/>
          <p:nvPr/>
        </p:nvSpPr>
        <p:spPr>
          <a:xfrm>
            <a:off x="2072322" y="308775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20</a:t>
            </a:r>
            <a:endParaRPr lang="ko-KR" altLang="en-US" sz="1050" dirty="0"/>
          </a:p>
        </p:txBody>
      </p:sp>
      <p:sp>
        <p:nvSpPr>
          <p:cNvPr id="24" name="TextBox 23"/>
          <p:cNvSpPr txBox="1"/>
          <p:nvPr/>
        </p:nvSpPr>
        <p:spPr>
          <a:xfrm>
            <a:off x="2072322" y="337194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24</a:t>
            </a:r>
            <a:endParaRPr lang="ko-KR" altLang="en-US" sz="1050" dirty="0"/>
          </a:p>
        </p:txBody>
      </p:sp>
      <p:sp>
        <p:nvSpPr>
          <p:cNvPr id="25" name="TextBox 24"/>
          <p:cNvSpPr txBox="1"/>
          <p:nvPr/>
        </p:nvSpPr>
        <p:spPr>
          <a:xfrm>
            <a:off x="2072322" y="366403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28</a:t>
            </a:r>
            <a:endParaRPr lang="ko-KR" altLang="en-US" sz="1050" dirty="0"/>
          </a:p>
        </p:txBody>
      </p:sp>
      <p:sp>
        <p:nvSpPr>
          <p:cNvPr id="29" name="TextBox 28"/>
          <p:cNvSpPr txBox="1"/>
          <p:nvPr/>
        </p:nvSpPr>
        <p:spPr>
          <a:xfrm>
            <a:off x="2072322" y="4798566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44</a:t>
            </a:r>
            <a:endParaRPr lang="ko-KR" altLang="en-US" sz="1050" dirty="0"/>
          </a:p>
        </p:txBody>
      </p:sp>
      <p:sp>
        <p:nvSpPr>
          <p:cNvPr id="30" name="TextBox 29"/>
          <p:cNvSpPr txBox="1"/>
          <p:nvPr/>
        </p:nvSpPr>
        <p:spPr>
          <a:xfrm>
            <a:off x="2072322" y="5066122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48</a:t>
            </a:r>
            <a:endParaRPr lang="ko-KR" altLang="en-US" sz="1050" dirty="0"/>
          </a:p>
        </p:txBody>
      </p:sp>
      <p:sp>
        <p:nvSpPr>
          <p:cNvPr id="31" name="TextBox 30"/>
          <p:cNvSpPr txBox="1"/>
          <p:nvPr/>
        </p:nvSpPr>
        <p:spPr>
          <a:xfrm>
            <a:off x="2072322" y="5348052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52</a:t>
            </a:r>
            <a:endParaRPr lang="ko-KR" altLang="en-US" sz="1050" dirty="0"/>
          </a:p>
        </p:txBody>
      </p:sp>
      <p:sp>
        <p:nvSpPr>
          <p:cNvPr id="37" name="TextBox 36"/>
          <p:cNvSpPr txBox="1"/>
          <p:nvPr/>
        </p:nvSpPr>
        <p:spPr>
          <a:xfrm>
            <a:off x="2072322" y="5632243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56</a:t>
            </a:r>
            <a:endParaRPr lang="ko-KR" altLang="en-US" sz="1050" dirty="0"/>
          </a:p>
        </p:txBody>
      </p:sp>
      <p:sp>
        <p:nvSpPr>
          <p:cNvPr id="39" name="TextBox 38"/>
          <p:cNvSpPr txBox="1"/>
          <p:nvPr/>
        </p:nvSpPr>
        <p:spPr>
          <a:xfrm>
            <a:off x="2072322" y="5924333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60</a:t>
            </a:r>
            <a:endParaRPr lang="ko-KR" altLang="en-US" sz="1050" dirty="0"/>
          </a:p>
        </p:txBody>
      </p:sp>
      <p:sp>
        <p:nvSpPr>
          <p:cNvPr id="40" name="TextBox 39"/>
          <p:cNvSpPr txBox="1"/>
          <p:nvPr/>
        </p:nvSpPr>
        <p:spPr>
          <a:xfrm>
            <a:off x="2072322" y="3955866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32</a:t>
            </a:r>
            <a:endParaRPr lang="ko-KR" altLang="en-US" sz="1050" dirty="0"/>
          </a:p>
        </p:txBody>
      </p:sp>
      <p:sp>
        <p:nvSpPr>
          <p:cNvPr id="41" name="TextBox 40"/>
          <p:cNvSpPr txBox="1"/>
          <p:nvPr/>
        </p:nvSpPr>
        <p:spPr>
          <a:xfrm>
            <a:off x="2072322" y="4240057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36</a:t>
            </a:r>
            <a:endParaRPr lang="ko-KR" altLang="en-US" sz="1050" dirty="0"/>
          </a:p>
        </p:txBody>
      </p:sp>
      <p:sp>
        <p:nvSpPr>
          <p:cNvPr id="42" name="TextBox 41"/>
          <p:cNvSpPr txBox="1"/>
          <p:nvPr/>
        </p:nvSpPr>
        <p:spPr>
          <a:xfrm>
            <a:off x="2072322" y="4532147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40</a:t>
            </a:r>
            <a:endParaRPr lang="ko-KR" altLang="en-US" sz="1050" dirty="0"/>
          </a:p>
        </p:txBody>
      </p:sp>
      <p:sp>
        <p:nvSpPr>
          <p:cNvPr id="46" name="TextBox 45"/>
          <p:cNvSpPr txBox="1"/>
          <p:nvPr/>
        </p:nvSpPr>
        <p:spPr>
          <a:xfrm>
            <a:off x="5657054" y="2517948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76</a:t>
            </a:r>
            <a:endParaRPr lang="ko-KR" altLang="en-US" sz="1050" dirty="0"/>
          </a:p>
        </p:txBody>
      </p:sp>
      <p:sp>
        <p:nvSpPr>
          <p:cNvPr id="47" name="TextBox 46"/>
          <p:cNvSpPr txBox="1"/>
          <p:nvPr/>
        </p:nvSpPr>
        <p:spPr>
          <a:xfrm>
            <a:off x="5657054" y="280582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80</a:t>
            </a:r>
            <a:endParaRPr lang="ko-KR" altLang="en-US" sz="1050" dirty="0"/>
          </a:p>
        </p:txBody>
      </p:sp>
      <p:sp>
        <p:nvSpPr>
          <p:cNvPr id="48" name="TextBox 47"/>
          <p:cNvSpPr txBox="1"/>
          <p:nvPr/>
        </p:nvSpPr>
        <p:spPr>
          <a:xfrm>
            <a:off x="5657054" y="308775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84</a:t>
            </a:r>
            <a:endParaRPr lang="ko-KR" altLang="en-US" sz="1050" dirty="0"/>
          </a:p>
        </p:txBody>
      </p:sp>
      <p:sp>
        <p:nvSpPr>
          <p:cNvPr id="49" name="TextBox 48"/>
          <p:cNvSpPr txBox="1"/>
          <p:nvPr/>
        </p:nvSpPr>
        <p:spPr>
          <a:xfrm>
            <a:off x="5657054" y="337194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88</a:t>
            </a:r>
            <a:endParaRPr lang="ko-KR" altLang="en-US" sz="1050" dirty="0"/>
          </a:p>
        </p:txBody>
      </p:sp>
      <p:sp>
        <p:nvSpPr>
          <p:cNvPr id="50" name="TextBox 49"/>
          <p:cNvSpPr txBox="1"/>
          <p:nvPr/>
        </p:nvSpPr>
        <p:spPr>
          <a:xfrm>
            <a:off x="5657054" y="366403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92</a:t>
            </a:r>
            <a:endParaRPr lang="ko-KR" altLang="en-US" sz="1050" dirty="0"/>
          </a:p>
        </p:txBody>
      </p:sp>
      <p:sp>
        <p:nvSpPr>
          <p:cNvPr id="51" name="TextBox 50"/>
          <p:cNvSpPr txBox="1"/>
          <p:nvPr/>
        </p:nvSpPr>
        <p:spPr>
          <a:xfrm>
            <a:off x="5620752" y="4798566"/>
            <a:ext cx="4106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108</a:t>
            </a:r>
            <a:endParaRPr lang="ko-KR" altLang="en-US" sz="1050" dirty="0"/>
          </a:p>
        </p:txBody>
      </p:sp>
      <p:sp>
        <p:nvSpPr>
          <p:cNvPr id="52" name="TextBox 51"/>
          <p:cNvSpPr txBox="1"/>
          <p:nvPr/>
        </p:nvSpPr>
        <p:spPr>
          <a:xfrm>
            <a:off x="5620752" y="5066122"/>
            <a:ext cx="4106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112</a:t>
            </a:r>
            <a:endParaRPr lang="ko-KR" altLang="en-US" sz="1050" dirty="0"/>
          </a:p>
        </p:txBody>
      </p:sp>
      <p:sp>
        <p:nvSpPr>
          <p:cNvPr id="53" name="TextBox 52"/>
          <p:cNvSpPr txBox="1"/>
          <p:nvPr/>
        </p:nvSpPr>
        <p:spPr>
          <a:xfrm>
            <a:off x="5620752" y="5348052"/>
            <a:ext cx="4106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116</a:t>
            </a:r>
            <a:endParaRPr lang="ko-KR" altLang="en-US" sz="1050" dirty="0"/>
          </a:p>
        </p:txBody>
      </p:sp>
      <p:sp>
        <p:nvSpPr>
          <p:cNvPr id="54" name="TextBox 53"/>
          <p:cNvSpPr txBox="1"/>
          <p:nvPr/>
        </p:nvSpPr>
        <p:spPr>
          <a:xfrm>
            <a:off x="5620752" y="5632243"/>
            <a:ext cx="4106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120</a:t>
            </a:r>
            <a:endParaRPr lang="ko-KR" altLang="en-US" sz="1050" dirty="0"/>
          </a:p>
        </p:txBody>
      </p:sp>
      <p:sp>
        <p:nvSpPr>
          <p:cNvPr id="55" name="TextBox 54"/>
          <p:cNvSpPr txBox="1"/>
          <p:nvPr/>
        </p:nvSpPr>
        <p:spPr>
          <a:xfrm>
            <a:off x="5620752" y="5924333"/>
            <a:ext cx="4106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124</a:t>
            </a:r>
            <a:endParaRPr lang="ko-KR" altLang="en-US" sz="1050" dirty="0"/>
          </a:p>
        </p:txBody>
      </p:sp>
      <p:sp>
        <p:nvSpPr>
          <p:cNvPr id="56" name="TextBox 55"/>
          <p:cNvSpPr txBox="1"/>
          <p:nvPr/>
        </p:nvSpPr>
        <p:spPr>
          <a:xfrm>
            <a:off x="5657054" y="3955866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96</a:t>
            </a:r>
            <a:endParaRPr lang="ko-KR" altLang="en-US" sz="1050" dirty="0"/>
          </a:p>
        </p:txBody>
      </p:sp>
      <p:sp>
        <p:nvSpPr>
          <p:cNvPr id="57" name="TextBox 56"/>
          <p:cNvSpPr txBox="1"/>
          <p:nvPr/>
        </p:nvSpPr>
        <p:spPr>
          <a:xfrm>
            <a:off x="5620752" y="4240057"/>
            <a:ext cx="4106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100</a:t>
            </a:r>
            <a:endParaRPr lang="ko-KR" altLang="en-US" sz="1050" dirty="0"/>
          </a:p>
        </p:txBody>
      </p:sp>
      <p:sp>
        <p:nvSpPr>
          <p:cNvPr id="58" name="TextBox 57"/>
          <p:cNvSpPr txBox="1"/>
          <p:nvPr/>
        </p:nvSpPr>
        <p:spPr>
          <a:xfrm>
            <a:off x="5620752" y="4532147"/>
            <a:ext cx="4106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104</a:t>
            </a:r>
            <a:endParaRPr lang="ko-KR" altLang="en-US" sz="1050" dirty="0"/>
          </a:p>
        </p:txBody>
      </p:sp>
      <p:sp>
        <p:nvSpPr>
          <p:cNvPr id="59" name="TextBox 58"/>
          <p:cNvSpPr txBox="1"/>
          <p:nvPr/>
        </p:nvSpPr>
        <p:spPr>
          <a:xfrm>
            <a:off x="5657054" y="1664217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64</a:t>
            </a:r>
            <a:endParaRPr lang="ko-KR" altLang="en-US" sz="1050" dirty="0"/>
          </a:p>
        </p:txBody>
      </p:sp>
      <p:sp>
        <p:nvSpPr>
          <p:cNvPr id="60" name="TextBox 59"/>
          <p:cNvSpPr txBox="1"/>
          <p:nvPr/>
        </p:nvSpPr>
        <p:spPr>
          <a:xfrm>
            <a:off x="5657054" y="1952093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68</a:t>
            </a:r>
            <a:endParaRPr lang="ko-KR" altLang="en-US" sz="1050" dirty="0"/>
          </a:p>
        </p:txBody>
      </p:sp>
      <p:sp>
        <p:nvSpPr>
          <p:cNvPr id="61" name="TextBox 60"/>
          <p:cNvSpPr txBox="1"/>
          <p:nvPr/>
        </p:nvSpPr>
        <p:spPr>
          <a:xfrm>
            <a:off x="5657054" y="2234023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72</a:t>
            </a:r>
            <a:endParaRPr lang="ko-KR" altLang="en-US" sz="1050" dirty="0"/>
          </a:p>
        </p:txBody>
      </p:sp>
      <p:sp>
        <p:nvSpPr>
          <p:cNvPr id="62" name="TextBox 61"/>
          <p:cNvSpPr txBox="1"/>
          <p:nvPr/>
        </p:nvSpPr>
        <p:spPr>
          <a:xfrm>
            <a:off x="6113081" y="1510153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64</a:t>
            </a:r>
            <a:endParaRPr lang="ko-KR" altLang="en-US" sz="1050" dirty="0"/>
          </a:p>
        </p:txBody>
      </p:sp>
      <p:sp>
        <p:nvSpPr>
          <p:cNvPr id="63" name="TextBox 62"/>
          <p:cNvSpPr txBox="1"/>
          <p:nvPr/>
        </p:nvSpPr>
        <p:spPr>
          <a:xfrm>
            <a:off x="6877088" y="1510153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65</a:t>
            </a:r>
            <a:endParaRPr lang="ko-KR" altLang="en-US" sz="1050" dirty="0"/>
          </a:p>
        </p:txBody>
      </p:sp>
      <p:sp>
        <p:nvSpPr>
          <p:cNvPr id="64" name="TextBox 63"/>
          <p:cNvSpPr txBox="1"/>
          <p:nvPr/>
        </p:nvSpPr>
        <p:spPr>
          <a:xfrm>
            <a:off x="7630969" y="1510153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66</a:t>
            </a:r>
            <a:endParaRPr lang="ko-KR" altLang="en-US" sz="1050" dirty="0"/>
          </a:p>
        </p:txBody>
      </p:sp>
      <p:sp>
        <p:nvSpPr>
          <p:cNvPr id="67" name="TextBox 66"/>
          <p:cNvSpPr txBox="1"/>
          <p:nvPr/>
        </p:nvSpPr>
        <p:spPr>
          <a:xfrm>
            <a:off x="8404098" y="1510153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67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62472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974120" cy="61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sz="1600" dirty="0"/>
              <a:t>About half is gone </a:t>
            </a:r>
            <a:r>
              <a:rPr lang="en-US" altLang="ko-KR" sz="1600" dirty="0" smtClean="0"/>
              <a:t>away...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sz="1600" dirty="0"/>
              <a:t>I </a:t>
            </a:r>
            <a:r>
              <a:rPr lang="en-US" altLang="ko-KR" sz="1600" dirty="0" smtClean="0"/>
              <a:t>don’t know </a:t>
            </a:r>
            <a:r>
              <a:rPr lang="en-US" altLang="ko-KR" sz="1600" dirty="0"/>
              <a:t>whether each label has a place for feature extraction or it is originally empty</a:t>
            </a:r>
            <a:endParaRPr lang="en-US" altLang="ko-KR" sz="1600" dirty="0" smtClean="0"/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endParaRPr lang="en-US" altLang="ko-KR" sz="16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4273222" y="651457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 smtClean="0"/>
              <a:t>12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0" t="9742" r="6151" b="9641"/>
          <a:stretch/>
        </p:blipFill>
        <p:spPr bwMode="auto">
          <a:xfrm>
            <a:off x="2251118" y="1563964"/>
            <a:ext cx="3229525" cy="472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1" t="9742" r="6533" b="9641"/>
          <a:stretch/>
        </p:blipFill>
        <p:spPr bwMode="auto">
          <a:xfrm>
            <a:off x="5922250" y="1563964"/>
            <a:ext cx="3100859" cy="472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5" descr="C:\Users\BbChip\Desktop\lab_meeting\190330\image\input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57" y="3284984"/>
            <a:ext cx="1760647" cy="1134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3289023" y="6176337"/>
            <a:ext cx="13324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8</a:t>
            </a:r>
            <a:r>
              <a:rPr lang="en-US" altLang="ko-KR" sz="1200" b="1" baseline="30000" dirty="0" smtClean="0"/>
              <a:t>th</a:t>
            </a:r>
            <a:r>
              <a:rPr lang="en-US" altLang="ko-KR" sz="1200" b="1" dirty="0" smtClean="0"/>
              <a:t> Layer - Filter</a:t>
            </a:r>
            <a:endParaRPr lang="ko-KR" altLang="en-US" sz="12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6396615" y="6176337"/>
            <a:ext cx="20865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8</a:t>
            </a:r>
            <a:r>
              <a:rPr lang="en-US" altLang="ko-KR" sz="1200" b="1" baseline="30000" dirty="0" smtClean="0"/>
              <a:t>th</a:t>
            </a:r>
            <a:r>
              <a:rPr lang="en-US" altLang="ko-KR" sz="1200" b="1" dirty="0" smtClean="0"/>
              <a:t> Layer – Activation map</a:t>
            </a:r>
            <a:endParaRPr lang="ko-KR" altLang="en-US" sz="1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23384" y="6145559"/>
            <a:ext cx="11897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Original input</a:t>
            </a:r>
            <a:endParaRPr lang="ko-KR" altLang="en-US" sz="1200" b="1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5580112" y="1628800"/>
            <a:ext cx="0" cy="475252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979712" y="1628800"/>
            <a:ext cx="0" cy="475252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665841" y="1510153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0</a:t>
            </a:r>
            <a:endParaRPr lang="ko-KR" altLang="en-US" sz="1050" dirty="0"/>
          </a:p>
        </p:txBody>
      </p:sp>
      <p:sp>
        <p:nvSpPr>
          <p:cNvPr id="14" name="TextBox 13"/>
          <p:cNvSpPr txBox="1"/>
          <p:nvPr/>
        </p:nvSpPr>
        <p:spPr>
          <a:xfrm>
            <a:off x="3429848" y="1510153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15" name="TextBox 14"/>
          <p:cNvSpPr txBox="1"/>
          <p:nvPr/>
        </p:nvSpPr>
        <p:spPr>
          <a:xfrm>
            <a:off x="4183729" y="1510153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2</a:t>
            </a:r>
            <a:endParaRPr lang="ko-KR" altLang="en-US" sz="1050" dirty="0"/>
          </a:p>
        </p:txBody>
      </p:sp>
      <p:sp>
        <p:nvSpPr>
          <p:cNvPr id="16" name="TextBox 15"/>
          <p:cNvSpPr txBox="1"/>
          <p:nvPr/>
        </p:nvSpPr>
        <p:spPr>
          <a:xfrm>
            <a:off x="4956858" y="1510153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3</a:t>
            </a:r>
            <a:endParaRPr lang="ko-KR" altLang="en-US" sz="1050" dirty="0"/>
          </a:p>
        </p:txBody>
      </p:sp>
      <p:sp>
        <p:nvSpPr>
          <p:cNvPr id="17" name="TextBox 16"/>
          <p:cNvSpPr txBox="1"/>
          <p:nvPr/>
        </p:nvSpPr>
        <p:spPr>
          <a:xfrm>
            <a:off x="2112962" y="1690483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0</a:t>
            </a:r>
            <a:endParaRPr lang="ko-KR" altLang="en-US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2112962" y="195423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4</a:t>
            </a:r>
            <a:endParaRPr lang="ko-KR" altLang="en-US" sz="1050" dirty="0"/>
          </a:p>
        </p:txBody>
      </p:sp>
      <p:sp>
        <p:nvSpPr>
          <p:cNvPr id="19" name="TextBox 18"/>
          <p:cNvSpPr txBox="1"/>
          <p:nvPr/>
        </p:nvSpPr>
        <p:spPr>
          <a:xfrm>
            <a:off x="2112962" y="222600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8</a:t>
            </a:r>
            <a:endParaRPr lang="ko-KR" altLang="en-US" sz="1050" dirty="0"/>
          </a:p>
        </p:txBody>
      </p:sp>
      <p:sp>
        <p:nvSpPr>
          <p:cNvPr id="20" name="TextBox 19"/>
          <p:cNvSpPr txBox="1"/>
          <p:nvPr/>
        </p:nvSpPr>
        <p:spPr>
          <a:xfrm>
            <a:off x="2072322" y="2517948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12</a:t>
            </a:r>
            <a:endParaRPr lang="ko-KR" altLang="en-US" sz="1050" dirty="0"/>
          </a:p>
        </p:txBody>
      </p:sp>
      <p:sp>
        <p:nvSpPr>
          <p:cNvPr id="21" name="TextBox 20"/>
          <p:cNvSpPr txBox="1"/>
          <p:nvPr/>
        </p:nvSpPr>
        <p:spPr>
          <a:xfrm>
            <a:off x="2072322" y="280582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16</a:t>
            </a:r>
            <a:endParaRPr lang="ko-KR" altLang="en-US" sz="1050" dirty="0"/>
          </a:p>
        </p:txBody>
      </p:sp>
      <p:sp>
        <p:nvSpPr>
          <p:cNvPr id="22" name="TextBox 21"/>
          <p:cNvSpPr txBox="1"/>
          <p:nvPr/>
        </p:nvSpPr>
        <p:spPr>
          <a:xfrm>
            <a:off x="2072322" y="308775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20</a:t>
            </a:r>
            <a:endParaRPr lang="ko-KR" altLang="en-US" sz="1050" dirty="0"/>
          </a:p>
        </p:txBody>
      </p:sp>
      <p:sp>
        <p:nvSpPr>
          <p:cNvPr id="23" name="TextBox 22"/>
          <p:cNvSpPr txBox="1"/>
          <p:nvPr/>
        </p:nvSpPr>
        <p:spPr>
          <a:xfrm>
            <a:off x="2072322" y="337194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24</a:t>
            </a:r>
            <a:endParaRPr lang="ko-KR" altLang="en-US" sz="1050" dirty="0"/>
          </a:p>
        </p:txBody>
      </p:sp>
      <p:sp>
        <p:nvSpPr>
          <p:cNvPr id="24" name="TextBox 23"/>
          <p:cNvSpPr txBox="1"/>
          <p:nvPr/>
        </p:nvSpPr>
        <p:spPr>
          <a:xfrm>
            <a:off x="2072322" y="366403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28</a:t>
            </a:r>
            <a:endParaRPr lang="ko-KR" altLang="en-US" sz="1050" dirty="0"/>
          </a:p>
        </p:txBody>
      </p:sp>
      <p:sp>
        <p:nvSpPr>
          <p:cNvPr id="25" name="TextBox 24"/>
          <p:cNvSpPr txBox="1"/>
          <p:nvPr/>
        </p:nvSpPr>
        <p:spPr>
          <a:xfrm>
            <a:off x="2072322" y="4798566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44</a:t>
            </a:r>
            <a:endParaRPr lang="ko-KR" altLang="en-US" sz="1050" dirty="0"/>
          </a:p>
        </p:txBody>
      </p:sp>
      <p:sp>
        <p:nvSpPr>
          <p:cNvPr id="26" name="TextBox 25"/>
          <p:cNvSpPr txBox="1"/>
          <p:nvPr/>
        </p:nvSpPr>
        <p:spPr>
          <a:xfrm>
            <a:off x="2072322" y="5066122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48</a:t>
            </a:r>
            <a:endParaRPr lang="ko-KR" altLang="en-US" sz="1050" dirty="0"/>
          </a:p>
        </p:txBody>
      </p:sp>
      <p:sp>
        <p:nvSpPr>
          <p:cNvPr id="27" name="TextBox 26"/>
          <p:cNvSpPr txBox="1"/>
          <p:nvPr/>
        </p:nvSpPr>
        <p:spPr>
          <a:xfrm>
            <a:off x="2072322" y="5348052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52</a:t>
            </a:r>
            <a:endParaRPr lang="ko-KR" altLang="en-US" sz="1050" dirty="0"/>
          </a:p>
        </p:txBody>
      </p:sp>
      <p:sp>
        <p:nvSpPr>
          <p:cNvPr id="28" name="TextBox 27"/>
          <p:cNvSpPr txBox="1"/>
          <p:nvPr/>
        </p:nvSpPr>
        <p:spPr>
          <a:xfrm>
            <a:off x="2072322" y="5632243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56</a:t>
            </a:r>
            <a:endParaRPr lang="ko-KR" altLang="en-US" sz="1050" dirty="0"/>
          </a:p>
        </p:txBody>
      </p:sp>
      <p:sp>
        <p:nvSpPr>
          <p:cNvPr id="29" name="TextBox 28"/>
          <p:cNvSpPr txBox="1"/>
          <p:nvPr/>
        </p:nvSpPr>
        <p:spPr>
          <a:xfrm>
            <a:off x="2072322" y="5924333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60</a:t>
            </a:r>
            <a:endParaRPr lang="ko-KR" altLang="en-US" sz="1050" dirty="0"/>
          </a:p>
        </p:txBody>
      </p:sp>
      <p:sp>
        <p:nvSpPr>
          <p:cNvPr id="30" name="TextBox 29"/>
          <p:cNvSpPr txBox="1"/>
          <p:nvPr/>
        </p:nvSpPr>
        <p:spPr>
          <a:xfrm>
            <a:off x="2072322" y="3955866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32</a:t>
            </a:r>
            <a:endParaRPr lang="ko-KR" altLang="en-US" sz="1050" dirty="0"/>
          </a:p>
        </p:txBody>
      </p:sp>
      <p:sp>
        <p:nvSpPr>
          <p:cNvPr id="31" name="TextBox 30"/>
          <p:cNvSpPr txBox="1"/>
          <p:nvPr/>
        </p:nvSpPr>
        <p:spPr>
          <a:xfrm>
            <a:off x="2072322" y="4240057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36</a:t>
            </a:r>
            <a:endParaRPr lang="ko-KR" altLang="en-US" sz="1050" dirty="0"/>
          </a:p>
        </p:txBody>
      </p:sp>
      <p:sp>
        <p:nvSpPr>
          <p:cNvPr id="37" name="TextBox 36"/>
          <p:cNvSpPr txBox="1"/>
          <p:nvPr/>
        </p:nvSpPr>
        <p:spPr>
          <a:xfrm>
            <a:off x="2072322" y="4532147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40</a:t>
            </a:r>
            <a:endParaRPr lang="ko-KR" altLang="en-US" sz="1050" dirty="0"/>
          </a:p>
        </p:txBody>
      </p:sp>
      <p:sp>
        <p:nvSpPr>
          <p:cNvPr id="39" name="TextBox 38"/>
          <p:cNvSpPr txBox="1"/>
          <p:nvPr/>
        </p:nvSpPr>
        <p:spPr>
          <a:xfrm>
            <a:off x="5657054" y="2517948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76</a:t>
            </a:r>
            <a:endParaRPr lang="ko-KR" altLang="en-US" sz="1050" dirty="0"/>
          </a:p>
        </p:txBody>
      </p:sp>
      <p:sp>
        <p:nvSpPr>
          <p:cNvPr id="40" name="TextBox 39"/>
          <p:cNvSpPr txBox="1"/>
          <p:nvPr/>
        </p:nvSpPr>
        <p:spPr>
          <a:xfrm>
            <a:off x="5657054" y="280582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80</a:t>
            </a:r>
            <a:endParaRPr lang="ko-KR" altLang="en-US" sz="1050" dirty="0"/>
          </a:p>
        </p:txBody>
      </p:sp>
      <p:sp>
        <p:nvSpPr>
          <p:cNvPr id="41" name="TextBox 40"/>
          <p:cNvSpPr txBox="1"/>
          <p:nvPr/>
        </p:nvSpPr>
        <p:spPr>
          <a:xfrm>
            <a:off x="5657054" y="308775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84</a:t>
            </a:r>
            <a:endParaRPr lang="ko-KR" altLang="en-US" sz="1050" dirty="0"/>
          </a:p>
        </p:txBody>
      </p:sp>
      <p:sp>
        <p:nvSpPr>
          <p:cNvPr id="42" name="TextBox 41"/>
          <p:cNvSpPr txBox="1"/>
          <p:nvPr/>
        </p:nvSpPr>
        <p:spPr>
          <a:xfrm>
            <a:off x="5657054" y="337194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88</a:t>
            </a:r>
            <a:endParaRPr lang="ko-KR" altLang="en-US" sz="1050" dirty="0"/>
          </a:p>
        </p:txBody>
      </p:sp>
      <p:sp>
        <p:nvSpPr>
          <p:cNvPr id="43" name="TextBox 42"/>
          <p:cNvSpPr txBox="1"/>
          <p:nvPr/>
        </p:nvSpPr>
        <p:spPr>
          <a:xfrm>
            <a:off x="5657054" y="366403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92</a:t>
            </a:r>
            <a:endParaRPr lang="ko-KR" altLang="en-US" sz="1050" dirty="0"/>
          </a:p>
        </p:txBody>
      </p:sp>
      <p:sp>
        <p:nvSpPr>
          <p:cNvPr id="44" name="TextBox 43"/>
          <p:cNvSpPr txBox="1"/>
          <p:nvPr/>
        </p:nvSpPr>
        <p:spPr>
          <a:xfrm>
            <a:off x="5620752" y="4798566"/>
            <a:ext cx="4106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108</a:t>
            </a:r>
            <a:endParaRPr lang="ko-KR" altLang="en-US" sz="1050" dirty="0"/>
          </a:p>
        </p:txBody>
      </p:sp>
      <p:sp>
        <p:nvSpPr>
          <p:cNvPr id="45" name="TextBox 44"/>
          <p:cNvSpPr txBox="1"/>
          <p:nvPr/>
        </p:nvSpPr>
        <p:spPr>
          <a:xfrm>
            <a:off x="5620752" y="5066122"/>
            <a:ext cx="4106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112</a:t>
            </a:r>
            <a:endParaRPr lang="ko-KR" altLang="en-US" sz="1050" dirty="0"/>
          </a:p>
        </p:txBody>
      </p:sp>
      <p:sp>
        <p:nvSpPr>
          <p:cNvPr id="46" name="TextBox 45"/>
          <p:cNvSpPr txBox="1"/>
          <p:nvPr/>
        </p:nvSpPr>
        <p:spPr>
          <a:xfrm>
            <a:off x="5620752" y="5348052"/>
            <a:ext cx="4106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116</a:t>
            </a:r>
            <a:endParaRPr lang="ko-KR" altLang="en-US" sz="1050" dirty="0"/>
          </a:p>
        </p:txBody>
      </p:sp>
      <p:sp>
        <p:nvSpPr>
          <p:cNvPr id="47" name="TextBox 46"/>
          <p:cNvSpPr txBox="1"/>
          <p:nvPr/>
        </p:nvSpPr>
        <p:spPr>
          <a:xfrm>
            <a:off x="5620752" y="5632243"/>
            <a:ext cx="4106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120</a:t>
            </a:r>
            <a:endParaRPr lang="ko-KR" altLang="en-US" sz="1050" dirty="0"/>
          </a:p>
        </p:txBody>
      </p:sp>
      <p:sp>
        <p:nvSpPr>
          <p:cNvPr id="48" name="TextBox 47"/>
          <p:cNvSpPr txBox="1"/>
          <p:nvPr/>
        </p:nvSpPr>
        <p:spPr>
          <a:xfrm>
            <a:off x="5620752" y="5924333"/>
            <a:ext cx="4106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124</a:t>
            </a:r>
            <a:endParaRPr lang="ko-KR" altLang="en-US" sz="1050" dirty="0"/>
          </a:p>
        </p:txBody>
      </p:sp>
      <p:sp>
        <p:nvSpPr>
          <p:cNvPr id="49" name="TextBox 48"/>
          <p:cNvSpPr txBox="1"/>
          <p:nvPr/>
        </p:nvSpPr>
        <p:spPr>
          <a:xfrm>
            <a:off x="5657054" y="3955866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96</a:t>
            </a:r>
            <a:endParaRPr lang="ko-KR" altLang="en-US" sz="1050" dirty="0"/>
          </a:p>
        </p:txBody>
      </p:sp>
      <p:sp>
        <p:nvSpPr>
          <p:cNvPr id="50" name="TextBox 49"/>
          <p:cNvSpPr txBox="1"/>
          <p:nvPr/>
        </p:nvSpPr>
        <p:spPr>
          <a:xfrm>
            <a:off x="5620752" y="4240057"/>
            <a:ext cx="4106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100</a:t>
            </a:r>
            <a:endParaRPr lang="ko-KR" altLang="en-US" sz="1050" dirty="0"/>
          </a:p>
        </p:txBody>
      </p:sp>
      <p:sp>
        <p:nvSpPr>
          <p:cNvPr id="51" name="TextBox 50"/>
          <p:cNvSpPr txBox="1"/>
          <p:nvPr/>
        </p:nvSpPr>
        <p:spPr>
          <a:xfrm>
            <a:off x="5620752" y="4532147"/>
            <a:ext cx="4106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104</a:t>
            </a:r>
            <a:endParaRPr lang="ko-KR" altLang="en-US" sz="1050" dirty="0"/>
          </a:p>
        </p:txBody>
      </p:sp>
      <p:sp>
        <p:nvSpPr>
          <p:cNvPr id="52" name="TextBox 51"/>
          <p:cNvSpPr txBox="1"/>
          <p:nvPr/>
        </p:nvSpPr>
        <p:spPr>
          <a:xfrm>
            <a:off x="5657054" y="1664217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64</a:t>
            </a:r>
            <a:endParaRPr lang="ko-KR" altLang="en-US" sz="1050" dirty="0"/>
          </a:p>
        </p:txBody>
      </p:sp>
      <p:sp>
        <p:nvSpPr>
          <p:cNvPr id="53" name="TextBox 52"/>
          <p:cNvSpPr txBox="1"/>
          <p:nvPr/>
        </p:nvSpPr>
        <p:spPr>
          <a:xfrm>
            <a:off x="5657054" y="1952093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68</a:t>
            </a:r>
            <a:endParaRPr lang="ko-KR" altLang="en-US" sz="1050" dirty="0"/>
          </a:p>
        </p:txBody>
      </p:sp>
      <p:sp>
        <p:nvSpPr>
          <p:cNvPr id="54" name="TextBox 53"/>
          <p:cNvSpPr txBox="1"/>
          <p:nvPr/>
        </p:nvSpPr>
        <p:spPr>
          <a:xfrm>
            <a:off x="5657054" y="2234023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72</a:t>
            </a:r>
            <a:endParaRPr lang="ko-KR" altLang="en-US" sz="1050" dirty="0"/>
          </a:p>
        </p:txBody>
      </p:sp>
      <p:sp>
        <p:nvSpPr>
          <p:cNvPr id="55" name="TextBox 54"/>
          <p:cNvSpPr txBox="1"/>
          <p:nvPr/>
        </p:nvSpPr>
        <p:spPr>
          <a:xfrm>
            <a:off x="6113081" y="1510153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64</a:t>
            </a:r>
            <a:endParaRPr lang="ko-KR" altLang="en-US" sz="1050" dirty="0"/>
          </a:p>
        </p:txBody>
      </p:sp>
      <p:sp>
        <p:nvSpPr>
          <p:cNvPr id="56" name="TextBox 55"/>
          <p:cNvSpPr txBox="1"/>
          <p:nvPr/>
        </p:nvSpPr>
        <p:spPr>
          <a:xfrm>
            <a:off x="6877088" y="1510153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65</a:t>
            </a:r>
            <a:endParaRPr lang="ko-KR" altLang="en-US" sz="1050" dirty="0"/>
          </a:p>
        </p:txBody>
      </p:sp>
      <p:sp>
        <p:nvSpPr>
          <p:cNvPr id="57" name="TextBox 56"/>
          <p:cNvSpPr txBox="1"/>
          <p:nvPr/>
        </p:nvSpPr>
        <p:spPr>
          <a:xfrm>
            <a:off x="7630969" y="1510153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66</a:t>
            </a:r>
            <a:endParaRPr lang="ko-KR" altLang="en-US" sz="1050" dirty="0"/>
          </a:p>
        </p:txBody>
      </p:sp>
      <p:sp>
        <p:nvSpPr>
          <p:cNvPr id="58" name="TextBox 57"/>
          <p:cNvSpPr txBox="1"/>
          <p:nvPr/>
        </p:nvSpPr>
        <p:spPr>
          <a:xfrm>
            <a:off x="8404098" y="1510153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67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51205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470064" cy="990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sz="1600" dirty="0" smtClean="0"/>
              <a:t>The most of Signal Processing analysis assume that </a:t>
            </a:r>
            <a:r>
              <a:rPr lang="en-US" altLang="ko-KR" sz="1600" dirty="0"/>
              <a:t>Linear Time </a:t>
            </a:r>
            <a:r>
              <a:rPr lang="en-US" altLang="ko-KR" sz="1600" dirty="0" smtClean="0"/>
              <a:t>Invariant(LTI) System.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sz="1600" dirty="0" smtClean="0"/>
              <a:t>Because of ‘</a:t>
            </a:r>
            <a:r>
              <a:rPr lang="en-US" altLang="ko-KR" sz="1600" dirty="0" err="1" smtClean="0"/>
              <a:t>Relu</a:t>
            </a:r>
            <a:r>
              <a:rPr lang="en-US" altLang="ko-KR" sz="1600" dirty="0" smtClean="0"/>
              <a:t>’ function is non-linear function, So, CNN is also non-linear system.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sz="1600" dirty="0" smtClean="0"/>
              <a:t>But, </a:t>
            </a:r>
            <a:r>
              <a:rPr lang="en-US" altLang="ko-KR" sz="1600" dirty="0"/>
              <a:t>how about </a:t>
            </a:r>
            <a:r>
              <a:rPr lang="en-US" altLang="ko-KR" sz="1600" dirty="0" smtClean="0"/>
              <a:t>before the first </a:t>
            </a:r>
            <a:r>
              <a:rPr lang="en-US" altLang="ko-KR" sz="1600" dirty="0" err="1"/>
              <a:t>Relu</a:t>
            </a:r>
            <a:r>
              <a:rPr lang="en-US" altLang="ko-KR" sz="1600" dirty="0" smtClean="0"/>
              <a:t>?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sz="1600" dirty="0" smtClean="0"/>
              <a:t>I think we can apply the Signal </a:t>
            </a:r>
            <a:r>
              <a:rPr lang="en-US" altLang="ko-KR" sz="1600" dirty="0"/>
              <a:t>Processing technique </a:t>
            </a:r>
            <a:r>
              <a:rPr lang="en-US" altLang="ko-KR" sz="1600" dirty="0" smtClean="0"/>
              <a:t>before the first </a:t>
            </a:r>
            <a:r>
              <a:rPr lang="en-US" altLang="ko-KR" sz="1600" dirty="0" err="1" smtClean="0"/>
              <a:t>Relu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layer.</a:t>
            </a:r>
            <a:endParaRPr lang="en-US" altLang="ko-KR" sz="16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4273222" y="651457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 smtClean="0"/>
              <a:t>13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2" name="AutoShape 2" descr="data:image/png;base64,iVBORw0KGgoAAAANSUhEUgAAAqYAAAKLCAYAAAAkSUp3AAAABHNCSVQICAgIfAhkiAAAAAlwSFlzAAAPYQAAD2EBqD+naQAAADl0RVh0U29mdHdhcmUAbWF0cGxvdGxpYiB2ZXJzaW9uIDMuMC4yLCBodHRwOi8vbWF0cGxvdGxpYi5vcmcvOIA7rQAAIABJREFUeJzs3X28ZnVd7//Xe+8Zx4DZ25vkHAxRQzTKu0okFYWOlTf5Sys7WZTgSX6mj5S8yRoxUYnwhpTMTiVqhJGnNNQyBW8KxJtU0pATBCr3CkICezMDDMPsz/njWrsu9lwzzJ659rW+m3k9H4/12Hut73d912ftfbHnzXetdV2pKiRJkqS+TfVdgCRJkgQGU0mSJDXCYCpJkqQmGEwlSZLUBIOpJEmSmmAwlSRJUhMMppIkSWqCwVSSJElNMJhKkiSpCQZTSZIkNcFgKkmSpCas6buASUsS4IHALX3XIkmSdA+2Hvh2VdXO7rDHBVMGofSavouQJEnaA+wPfGtnO++JwfQWgHXr9mYwedqO73xnp39vE7Nl69a+Sxhp7fR03yWMtLDz/1M4UVONvdZbtnVhoe8SRpqe8s4rSavH/Pw8D3rQg2CZV6j3xGAKQJLmgunMzEzfJWzDYLo8BtPVz2AqSf3xL50kSZKaYDCVJElSEwymkiRJaoLBVJIkSU0wmEqSJKkJBlNJkiQ1wWAqSZKkJhhMJUmS1ASDqSRJkppgMJUkSVITDKaSJElqgsFUkiRJTTCYSpIkqQmrJpgmuVffNUiSJGnlrFgwTfKQJDViOadrPyzJeUluS3J1knck2Xto/yuS/G6S05PMA+/qtj8qyT92+303ybuS7LNS5yFJkqTJWMkZ06uB/YaWHwa+C3wmyYHAWcDfAo8GfhE4DHjnkjFeBVzQ7XtCF1zPBm4CDgF+AfiJEfv9pyTrkswsLsD6sZ2hJEmSxiZVtfIHSe4NnAPcADybwezn1qp60VCfw4Bzgb2r6vYkVwBfraqfHepzDPBm4EFVtanb9kzg74EHVtV3Rhz79cDxS7ff+977kGRcpzgWt94633cJ29iydWvfJYy0dnq67xJGWpjAf0+7Yqqx13rLti4s9F3CSNNTq+bOK0lifn6e2dlZgNmq2umAM6m/dO9lMFP5y1W1ADwGODrJxsWFwUzoFPDQof3OXzLOwcAFi6G087luv0ds59gnAbNDy/67ezKSJEkavzUrfYAkrwWeBjy+qm7pNu8D/BnwjhG7XDX0/aYR7ctSVZuBzUP17O6QkiRJWgErGkyT/DzwOuAZVfXNoaavAD9YVd9Y5pAXM5hp3Xto1vRJwAJwyW4XLEmSpN6s5FP5jwROZ3BP6L8l+e/dcr9u2xOTvDPJY5MclOTZSbb7EFPnDOB24C+SPDLJjwN/BLxv1P2lkiRJWj1W8h7TxwF7Aa8Frh1azqyqrwGHAw8HzgO+CrwR+PaOBqyqWxncFnA/4MvAB4FPA7+xMqcgSZKkSZnIU/kt6d4yas6n8neOT+Uvj0/lr34+lS9Ju6/1p/IlSZKkHTKYSpIkqQkGU0mSJDXBYCpJkqQmGEwlSZLUBIOpJEmSmmAwlSRJUhMMppIkSWqCwVSSJElNMJhKkiSpCQZTSZIkNcFgKkmSpCas6buAvnznO99iZmam7zLuYt99H9x3Cdu4/vor+y5hVamqvksYLem7glVjesr/X1+OO+68s+8StrFmerrvEkaa8r9D6W75F1iSJElNMJhKkiSpCQZTSZIkNcFgKkmSpCYYTCVJktQEg6kkSZKaYDCVJElSEwymkiRJaoLBVJIkSU0wmEqSJKkJBlNJkiQ1wWAqSZKkJhhMJUmS1ASDqSRJkppgMJUkSVITDKaSJElqwsSDaZJ1Sd6R5Poktyf5bJJDurYjklSSpyY5P8mtST6f5BFLxnh2kq90+1+W5PgkayZ9LpIkSRqfPmZM3wL8PHAU8CPAN4Czk9xvqM+JwCuBxwF3Au9dbEjyZOB04A+BHwReBBwNHDfqYF0QnllcgPXjPiFJkiTtvokG0yR7Ay8GfquqPl5VFwHHALcBvzbU9biqOrdrfxPwxCT37tqOB95UVX9RVZdV1SeB32UQUEfZAMwNLdeM/cQkSZK02yY9Y3ogsBb43OKGqtoCfAk4eKjf14a+v7b7um/39THA65JsXFyAU4H9kuw14pgnAbNDy/7jOBFJkiSNV6v3ZW4Z+r66r4sheh8Gs6Znjtjv9qUbqmozsHlxPcmYSpQkSdI4TTqYfhO4A3gScCVAkrXAIcApOznGV4BHVNU3VqRCSZIk9WKiwbSqNiX5E+CtSW4ErgJeDewFvIfBZfq780bgo0muAj4ILHT7PbKqXrsylUuSJGml9XEp/3cYXJZ/H4Mn5M8HnlZVN+3MZfaqOjvJs4DXAb/N4LL/vwPvXrGKJUmStOJSVXff6x6ke8uoubm5OWZmZvou5y723ffBfZewjeuvv7LvElaVrQsLfZcw0vSUn6WhlXHHnXf2XcI21kxP913CSFM+46A9yPz8PLOzswCzVTW/s/v5r5UkSZKaYDCVJElSEwymkiRJaoLBVJIkSU0wmEqSJKkJBlNJkiQ1wWAqSZKkJhhMJUmS1ASDqSRJkppgMJUkSVITDKaSJElqwpq+C+jL5i1b2LxlS99l3EWLn0u/114zfZcw0sZNc32XMJKfSa89zb3W7LH/jNxjLFT1XcKqMZX0XcI9nv+KSpIkqQkGU0mSJDXBYCpJkqQmGEwlSZLUBIOpJEmSmmAwlSRJUhMMppIkSWqCwVSSJElNMJhKkiSpCQZTSZIkNcFgKkmSpCYYTCVJktQEg6kkSZKaYDCVJElSEyYeTJOck+SUSR9XkiRJbXPGVJIkSU2YaDBNchpwOHBskuqW/0jyqqE+H06yJck+3fr+Xb+Hdev3TXJ6kpuS3Jrk40kOmuR5SJIkafwmPWN6LPAF4FRgv255H3AEQJIATwZuBg7r9jkc+FZVfaNbPw14HPAzwBOAAB9LsnYiZyBJkqQVMdFgWlVzwB3ArVV1XVVdB/wjcFiSaeDRXfsZdGG1+3ouQDcz+jPAC6vqvKq6ADgS+D7gOaOOmWRdkpnFBVi/UucnSZKkXdfCPabnMQiLP8xgdvRc4Bz+K5ge3q0DHAzcCXxxceeq+i5wSdc2ygZgbmi5Zoy1S5IkaUx6D6ZVdTNwAYMguhhCPwP8cJKHAwfRzZjuopOA2aFl/90YS5IkSSukj2B6BzC9ZNu5wI8DTwHOqaobgYuB44Brq+rSrt/FwBrg0MUdk9wfeARw0aiDVdXmqppfXIBbxnkykiRJGo8+gukVwKFJHpLke5NMMZglfRpwZ1X9e9fvHAb3j/7nbGlVfR34CHBqksOSPAb4S+Bb3XZJkiStUn0E05OBrQxmOG8ADmBwn+kUd71kfw6DmdVzluz/AuBfgI8yeMI/wDOrastKFi1JkqSVtWbSB+wuyz9hRNPUkn4fZhA6l+5/E/D8lalOkiRJfen94SdJkiQJDKaSJElqhMFUkiRJTTCYSpIkqQkGU0mSJDXBYCpJkqQmGEwlSZLUBIOpJEmSmmAwlSRJUhMMppIkSWqCwVSSJElNMJhKkiSpCWv6LqAv69auZd3atX2X0byNm+b6LmGk+99vv75LGOmmm67ruwTtpoWqvksYaevCQt8ljLR2errvErSbppK+S9Bu2rxlS98lbGNXa3LGVJIkSU0wmEqSJKkJBlNJkiQ1wWAqSZKkJhhMJUmS1ASDqSRJkppgMJUkSVITDKaSJElqgsFUkiRJTTCYSpIkqQkGU0mSJDXBYCpJkqQmGEwlSZLUhLEH0yRHJKkk9xn32JIkSbrn2u1gmuScJKeMoxhJkiTtuZq4lJ/kXn3XIEmSpH7tVjBNchpwOHBsd/m+gId0zT+a5Pwktyb5fJJHDO33+iT/muSFSS4Hbu+2TyXZkOTyJLcluSDJc5cc85FJPp5kY5LvJHlfku/dnfOQJElS/3Z3xvRY4AvAqcB+3XJ113Yi8ErgccCdwHuX7Psw4OeBnwMe223bADwf+HXgh4C3A3+Z5HCA7r7VfwS+2o37dOC/AX+zvQKTrEsys7gA63fjfCVJkrRC1uzOzlU1l+QO4Naqug4gyQ90zcdV1bndtjcB/5Dk3lV1e9d+L+D5VXVD12cd8BrgJ6rqC12fy5IcBrwIOBf4DeCrVfWaxRqS/C/g6iQPr6pLR5S5ATh+d85TkiRJK2+3gund+NrQ99d2X/cFruq+v3IxlHYeBuwFfDLJ8Dj3YjBDCvAY4MeTbBxxvAOBUcH0JOBtQ+vrgWt25gQkSZI0OSsZTLcMfV/d1+FbBzYt6b9P9/WngW8tads81Ofvgd8ecbxrR2yjqjYP7c+S0CtJkqRGjCOY3gFMj2GcixgEyAMWbwEY4SsM7ku9oqruHMMxJUmS1IhxvF3UFcChSR7SPR2/S2NW1S3AycDbkxyV5MAkP5LkpUmO6rr9MXA/4P1JDun6PC3JnycZRziWJElST8YRTE8GtjKY8bwBOGA3xvpd4AQGDyxdDJzF4NL+5QBV9W3gSQxmaD8BXAicAtwMLOzGcSVJktSzVNXd97oH6d4yam5ubo6ZmZm+y2neQqOvj/vfb7++Sxjpppuu67sE7aZWX/NbF9r8f++1016skvq2ecuWu+80YfPz8+z7vd8LMFtV8zu7XxOf/CRJkiQZTCVJktQEg6kkSZKaYDCVJElSEwymkiRJaoLBVJIkSU0wmEqSJKkJBlNJkiQ1wWAqSZKkJhhMJUmS1ASDqSRJkppgMJUkSVIT1vRdQF8Wqlio6ruM5k0lfZcw0k03Xdd3CSPNzj6g7xJGuunm6/suYRutvraarWt6uu8SJDVq3dq1fZewjV2tyRlTSZIkNcFgKkmSpCYYTCVJktQEg6kkSZKaYDCVJElSEwymkiRJaoLBVJIkSU0wmEqSJKkJBlNJkiQ1wWAqSZKkJhhMJUmS1ASDqSRJkppgMJUkSVITJhJMM/CuJDcmqSSPncRxJUmStHqsmdBxng4cDRwBXAb8x4SOK0mSpFViUsH0QODaqvr8Sh0gyb2q6o6VGl+SJEkra8Uv5Sc5Dfgj4IDuMv4VSdYleUeS65PcnuSzSQ4Z2ufoJDcvGec5SWpo/fVJ/jXJC5NcDty+0uciSZKklTOJGdNjgW8C/z9wCLAVeAvw88BRwJXAq4Gzkzysqm5cxtgP68b5uW7cbSRZB6wb2rR+uScgSZKklbfiM6ZVNQfcAmytquuAW4EXA79VVR+vqouAY4DbgF9b5vD3Ap5fVV+tqq9tp88GYG5ouWYXTkOSJEkrrI+3izoQWAt8bnFDVW0BvgQcvMyxrqyqG+6mz0nA7NCy/zKPIUmSpAmY1MNPy7UAZMm2tSP6bbq7gapqM7B5cT1ZOqwkSZJa0MeM6TeBO4AnLW5IspbB/acXdZtuANYn2XtoP9/7VJIk6R5s4jOmVbUpyZ8Ab01yI3AVg4ef9gLe03X7IoN7UX8/yTuAQxm8D6okSZLuofr6SNLfAf4WeB/wFQZP1z+tqm4C6J7M/xXgmcCFwC8Br++lUkmSJE1Equrue92DJJkB5m66+WZmZmb6Lqd5U96Tuyyzsw/ou4SRbrr5+r5L2IavLUm655qfn2d2dhZgtqrmd3a/vmZMJUmSpLswmEqSJKkJBlNJkiQ1wWAqSZKkJhhMJUmS1ASDqSRJkppgMJUkSVITDKaSJElqgsFUkiRJTTCYSpIkqQkGU0mSJDXBYCpJkqQmrOm7gL5MJUwlfZdxF1u2bu27hG1MTU/3XcJIC1V9lzDSjTd9p+8SRpqeau//QavR32Grr63W/l4tavHn1erPqlUt/g7B3+Oeqr1/rSRJkrRHMphKkiSpCQZTSZIkNcFgKkmSpCYYTCVJktQEg6kkSZKaYDCVJElSEwymkiRJaoLBVJIkSU0wmEqSJKkJBlNJkiQ1wWAqSZKkJhhMJUmS1ISJBtMMvCvJjUkqyc1JTplkDZIkSWrTmgkf7+nA0cARwGXAAnDbhGuQJElSgyYdTA8Erq2qz0/4uJIkSWrcxC7lJzkN+CPggO4y/hVJzlm8lJ/k95N8ccR+FyR53dD6C5NcnOT2JP+e5CWTOgdJkiStnEneY3os8DrgGmA/4JAl7WcAj09y4OKGJD8EPBr4q279SOCNwHHAwcBrgBOSHLW9gyZZl2RmcQHWj++UJEmSNC4TC6ZVNQfcAmytquuq6oYl7f8GXAD88tDmI4EvVtU3uvU3AK+sqjOr6vKqOhN4O/CiHRx6AzA3tFwzlhOSJEnSWLX2dlFn0AXTJAF+qdtGkr0Z3KP6niQbFxfgtd327TkJmB1a9l+58iVJkrSrJv3w0915P/DmJD8CfA/wIOCvu7Z9uq/HAEvvRd26vQGrajOweXF9kHclSZLUmqaCaVVdk+RcBpfwvwf4ZFVd37V9J8m3ge+vqjP6rFOSJEnj11Qw7ZzB4F7SewEvX9J2PPCOJHPAWcA64HHAfavqbROtUpIkSWPV2j2mAB8E7g/sBXx4uKGq3g28EHgBcCFwLoM37L98siVKkiRp3FJVfdcwUd1bRs3Nzc0xMzPTdzl3sWXrdm+V7c3a6em+SxhpodHXbav/Pa1p8PfY6s+q1dfWVKP3x7f482r1Z9WqFn+H4O9xtZufn2d2dhZgtqrmd3a/FmdMJUmStAcymEqSJKkJBlNJkiQ1wWAqSZKkJhhMJUmS1ASDqSRJkppgMJUkSVITDKaSJElqgsFUkiRJTTCYSpIkqQkGU0mSJDVhTd8F6L+0+rn02nnTU23+v16Ln0u/zz736buEkTZuvLnvEkby88y1UvwdqiVt/isqSZKkPY7BVJIkSU0wmEqSJKkJBlNJkiQ1wWAqSZKkJhhMJUmS1ASDqSRJkppgMJUkSVITDKaSJElqgsFUkiRJTTCYSpIkqQkGU0mSJDXBYCpJkqQmNB9Mk5yW5MN91yFJkqSVtabvAnbCsUD6LkKSJEkrq/lgWlVzfdcgSZKkldfMpfwkz01yYZLbknw3yaeS7D18KT/JA5Jcl+Q1Q/s9MckdSZ7aX/WSJEnaXU3MmCbZD3g/8GrgQ8B64MksuYRfVTck+V/Ah5N8ArgEeB/wzqr69GSrliRJ0jg1EUyB/RjUcmZVXdltuxAguevtpVX1sSSnAmcA5wObgA3bGzjJOmDd0Kb14ytbkiRJ49LKpfwLgE8DFyb5QJJjktx3B/1fxSDI/gJwZFVt3kHfDcDc0HLNmGqWJEnSGDURTKtqK/CTwDOAi4CXApckeeh2djkQeCCD+h9yN8OfBMwOLfuPoWRJkiSNWSuX8qmqAj4HfC7JG4ErgZ9d2i/JvYC/BP6awT2m707yqKq6fjvjbgY2D+2/AtVLkiRpdzURTJMcCjwV+ARwPXAo8ADgYuDRS7qfyGDm82XARuCZwHuBZ02qXkmSJI1fE5fygXngKcDHgEuB3wNeWVUfH+6U5AjgN4Ffrar5qloAfhV4cpIXT7ZkSZIkjVMGV9D3HElmgLm5uTlmZmb6Lke7aKHR1+2Ut4rstH32uU/fJYy0cePNfZcwkq95SavJ/Pw8s7OzALNVNb+z+7UyYypJkqQ9nMFUkiRJTTCYSpIkqQkGU0mSJDXBYCpJkqQmGEwlSZLUBIOpJEmSmmAwlSRJUhMMppIkSWqCwVSSJElNMJhKkiSpCQZTSZIkNWFN3wX0ZaGKhaq+y7iLqaTvElYNf1ar3/wtN/Vdwkh77z3bdwkjbdo013cJq0Zrf9sX+XdLunvOmEqSJKkJBlNJkiQ1wWAqSZKkJhhMJUmS1ASDqSRJkppgMJUkSVITDKaSJElqgsFUkiRJTTCYSpIkqQkGU0mSJDXBYCpJkqQmGEwlSZLUBIOpJEmSmmAwlSRJUhMMppIkSWqCwVSSJElNWHYwTfLcJBcmuS3Jd5N8KsneXdsLk1yc5PYk/57kJUP7fT7Jm5eM9YAkW5I8pVtfl+TkJN9KsinJF5McMdT/6CQ3J3lad5yNSc5Kst8u/wQkSZLUhGUF0y4Avh94L3AwcARw5qApRwJvBI7r2l4DnJDkqG73M4DnJcnQkL8IfBs4r1t/J/AE4HnAo4EPAGclOWhon72AVwG/CjwFOAA4eQc1r0sys7gA65dzzpIkSZqM5c6Y7gesAc6sqiuq6sKq+t9VtRF4A/DKqjqzqi6vqjOBtwMv6vb9G+CBwGFD4/0y8P6qqiQHAC8AfqGqzquqb1bVycBnu+2L1gK/XlXnV9VXGITZp+6g5g3A3NByzTLPWZIkSROwZpn9LwA+DVyY5GzgE8AHgTuAA4H3JDl1yfhzAFV1Q5JPAEcC5yV5KIPZ0cXg+ihgGrj0rpOqrAO+O7R+a1V9c2j9WmDfHdR8EvC2ofX1GE4lSZKas6xgWlVbk/wk8ETgp4CXAicC/1/X5Rjgi0t22zr0/RnAO5K8lMFs6YVVdWHXtk/X90eX7AOwcej7LUvLAsJ2VNVmYPPi+pLQK0mSpEYsd8aUqirgc8DnkrwRuBJ4EoN7Rb+/qs7Ywe4fAd4FPJ1BMD19qO2rDGZM962q80bsK0mSpHuwZQXTJIcyuJ/zE8D1wKHAA4CLgeMZzIbOAWcxuAT/OOC+VfU2gKralOTDwAkMHpB6/+LYVXVpkjOA05O8kkFQfUB3vK9V1T/szolKkiSpbcudMZ1n8CT8bwIzDGZLX1lVHwdIcivwW8BbgU3AhcApS8Y4A/gY8JmqumpJ2wuA1wJ/AHwf8B/APwMfXWadkiRJWmUyuDK/5+jeMmrupptvZmZmpu9y7mLK+1+1B1lo9G/P+n3u03cJI23aNNd3CatGq68t/8ZrTzI/P8/s7CzAbFXN7+x+fvKTJEmSmmAwlSRJUhMMppIkSWqCwVSSJElNMJhKkiSpCQZTSZIkNcFgKkmSpCYYTCVJktQEg6kkSZKaYDCVJElSEwymkiRJaoLBVJIkSU1Y03cBfZlKmEr6LkO7aKGq7xJG8jW181r9WW3aNNd3CSPtvfds3yWM1OrPS9Lq5IypJEmSmmAwlSRJUhMMppIkSWqCwVSSJElNMJhKkiSpCQZTSZIkNcFgKkmSpCYYTCVJktQEg6kkSZKaYDCVJElSEwymkiRJaoLBVJIkSU0wmEqSJKkJEwmmSY5IUknus4x9Xp/kX1eyLkmSJLVjUjOmnwf2A+bGOWiSc5KcMs4xJUmS1I81kzhIVd0BXDeJY0mSJGl1GtuMaZKpJBuSXJ7ktiQXJHlu17bNpfwkxyS5OsmtST6U5BVJbh4x7q8muSLJXJL/k2R9t/004HDg2G7sSvKQcZ2PJEmSJmucM6YbgF8Bfh34OvAU4C+T3LC0Y5InAX8K/Dbwd8BPACeMGPNA4DnAs4D7An8D/A5wHHAs8HDg/wKv6/qPOtY6YN3QpvXLPzVJkiSttLEE0y78vQb4iar6Qrf5siSHAS8C3rVkl5cCH6+qk7v1S5M8kUEAHTYFHF1Vt3THeR/wVOC4qppLcgdwa1Xt6DaBDcDxu3pukiRJmoxxXcp/GLAX8MkkGxcX4PkMZj2XegTwpSXblq4DXLEYSjvXAvsus7aTgNmhZf9l7i9JkqQJGNel/H26rz8NfGtJ22ZGh9OdsWXJerHMMF1Vm7saAEiyi6VIkiRpJY0rmF7EIPwdUFXnLm1MsjSYXgIcsmTb0vWdcQcwvQv7SZIkqTFjCaZVdUuSk4G3J5kCPsvgsvmTgHngyiW7/BHwmSSvAP4e+B/AMxjMiC7HFcCh3dP4G4Ebq2phF09DkiRJPRrnG+z/LoMn6zcAFwNnMbi0f/nSjlX1OQZP778CuAB4OvB24PZlHvNkYCuDGdsbgAN2sXZJkiT1LFXLnaRcGUlOBX6gqp68wseZAebm5uaYmZlZyUNpBS008rpdasp7mLVC9t57tu8SRtq0aawf6DcW/n2Q+jc/P8/s7CzAbFXN7+x+E/nkp1GSvAr4JLCJwWX8o4CX9FWPJEmS+tVbMAUeD7yawRveXwa8rKre3WM9kiRJ6lFvwbSq/mdfx5YkSVJ7xvnwkyRJkrTLDKaSJElqgsFUkiRJTTCYSpIkqQkGU0mSJDXBYCpJkqQmGEwlSZLUBIOpJEmSmmAwlSRJUhP6/EhSLbFl69a+S9jG2unpvksYaSrpu4RVZaGq7xK24e9weTZtmuu7hJHWr79f3yVsY27+u32XIGkXOWMqSZKkJhhMJUmS1ASDqSRJkppgMJUkSVITDKaSJElqgsFUkiRJTTCYSpIkqQkGU0mSJDXBYCpJkqQmGEwlSZLUBIOpJEmSmmAwlSRJUhMMppIkSWpCr8E0SSV5Tp81SJIkqQ1rej7+fsBNPdcgSZKkBvQaTKvquj6PL0mSpHas6KX8JOckeUeStyS5Mcl1SV4/1P6fl/KTPKRb/7kk/5Tk1iQXJHnCkjEPS3JektuSXN2Nv/dKnockSZJW3iTuMT0K2AQcCrwaeF2Sn9xB/xOBk4HHApcC70+yBiDJgcBZwN8CjwZ+ETgMeOf2BkuyLsnM4gKs3/1TkiRJ0rhNIph+rareUFVfr6rTgfOBp+6g/8lV9Q9VdSlwPPBg4GFd2wbgjKo6pRvv88DLgOcnufd2xtsAzA0t14zhnCRJkjRmEwmmS9avBfbdyf7Xdl8X+z8GODrJxsUFOJvBeTx0O+OdBMwOLfsvo3ZJkiRNyCQeftqyZL3YcSAe7l/d18X++wB/BrxjxH5XjRqsqjYDmxfXk+yoVkmSJPWk77eLWq6vAD9YVd/ouxBJkiSN12r75Kc3A09M8s4kj01yUJJnJ9nuw0+SJElaHVZVMK2qrwGHAw8HzgO+CrwR+HafdUmSJGn3reil/Ko6YsS25wx9n6HvrwCypO/NI7Z9GfipMZcqSZKknq2qGVNJkiTdcxlMJUmS1ASDqSRJkppgMJUkSVITDKaSJElqgsFUkiRJTTCYSpIkqQkGU0mSJDXBYCpJkqQmGEwlSZLUBIOpJEmSmrCm7wL0X9ZOT/ddwjYWqvouYaSppO8SVhV/Xqvflq1b+y5hpFtuubHvErZx/Cl/3ncJI732pc/vu4SRpqfanKPy79aeqc1XoyRJkvY+aDXDAAAgAElEQVQ4BlNJkiQ1wWAqSZKkJhhMJUmS1ASDqSRJkppgMJUkSVITDKaSJElqgsFUkiRJTTCYSpIkqQkGU0mSJDXBYCpJkqQmGEwlSZLUBIOpJEmSmjDRYJrknCSnjHnMo5PcPM4xJUmSNHnOmEqSJKkJBlNJkiQ1oY9guibJO5PMJfmPJCckCUCSdUlOTvKtJJuSfDHJEcM7d5fur0pya5IPAffv4RwkSZI0Zn0E06OAO4HHA8cCrwBe2LW9E3gC8Dzg0cAHgLOSHASQ5FDgPV2/xwL/BLx2ksVLkiRpZazp4ZhXAy+vqgIuSfIo4OVJzgZeABxQVd/u+p6c5Ond9tcwCLJnVdVbuvZLkzwRePr2DpZkHbBuaNP68Z6OJEmSxqGPGdN/7kLpoi8ABwGPAqYZhM2NiwtwOHBg1/dg4ItLxvvC3RxvAzA3tFyzm/VLkiRpBfQxY7o9+wBbgR/tvg7buBvjngS8bWh9PYZTSZKk5vQRTA9dsv5jwNeBrzKYMd23qs7bzr4Xb2f/7aqqzcDmxfXuOStJkiQ1po9L+QckeVuSRyT5JeClwB9W1aXAGcDpSX4uyUOTPD7JhiQ/3e37DuDpSV6V5KAkv8EO7i+VJEnS6tFHMD0d+B7gS8AfA38IvKtre0HX/gfAJcCHgUOAqwCq6p+BYxg8BHUB8FPA702wdkmSJK2QiV7Kr6ojhlZfPKJ9C3B8t2xvjPcC712y+Q/GUZ8kSZL64yc/SZIkqQkGU0mSJDXBYCpJkqQmGEwlSZLUBIOpJEmSmmAwlSRJUhMMppIkSWqCwVSSJElNMJhKkiSpCQZTSZIkNcFgKkmSpCYYTCVJktSEVFXfNUxUkhlgbm5ujpmZmb7LkfZYC43+7ZlK+i5hVWnx93jn1q19lzDSn3zwH/ouYaRjn/fsvksYqcXXln8fdt78/Dyzs7MAs1U1v7P7OWMqSZKkJhhMJUmS1ASDqSRJkppgMJUkSVITDKaSJElqgsFUkiRJTTCYSpIkqQkGU0mSJDXBYCpJkqQmGEwlSZLUBIOpJEmSmmAwlSRJUhMMppIkSWrCxIJpknOSnLKD9iuS/OYujHtEkkpyn92rUJIkSX1a03cBQw4BNvVdhCRJkvrRTDCtqht21J5kbVVtmVQ9kiRJmqxJ32O6Jsk7k8wl+Y8kJyQJbHspv7s8/+Ikf5dkE3Bct/2ZSS5NcluSfwIeMuFzkCRJ0gqYdDA9CrgTeDxwLPAK4IU76P964EPAo4D3JnkQcCbw98BjgXcDb9rRAZOsSzKzuADrd/ckJEmSNH6TvpR/NfDyqirgkiSPAl4OnLqd/n9VVX++uJLk94FvVtUru02LY/z2Do65ATh+90uXJEnSSpr0jOk/d6F00ReAg5JMb6f/+UvWDwa+uGTbF+7mmCcBs0PL/jtZqyRJkiaomYeftmO3n9Kvqs3A5sX17pZWSZIkNWbSM6aHLln/MeDrVbV1J/e/mMH9qUvHkCRJ0io36WB6QJK3JXlEkl8CXgr84TL2/1MGl/7f2o3xy8DRK1GoJEmSJmvSwfR04HuALwF/zCCUvmtnd66qq4CfB54DXAD8OvCa8ZcpSZKkSZvYPaZVdcTQ6otHtD9kyfrIm0Gr6qPAR5ds/vNRfSVJkrR6THrGVJIkSRrJYCpJkqQmGEwlSZLUBIOpJEmSmmAwlSRJUhMMppIkSWqCwVSSJElNMJhKkiSpCQZTSZIkNcFgKkmSpCYYTCVJktQEg6kkSZKakKrqu4aJSjIDzM3NzTEzM9N3OZIk9eqEP35f3yWM9JoXH9l3CduYnnI+b2fNz88zOzsLMFtV8zu7nz9hSZIkNcFgKkmSpCYYTCVJktQEg6kkSZKaYDCVJElSEwymkiRJaoLBVJIkSU0wmEqSJKkJBlNJkiQ1wWAqSZKkJhhMJUmS1ASDqSRJkppgMJUkSVITDKaSJElqwqoOpklen+Rf+65DkiRJu29VB1NJkiTdc/QeTJNMJXl1km8k2ZzkqiTHdW1vTnJpkluTXJbkhCRru7ajgeOBxySpbjm6vzORJEnS7ljTdwHAScAxwMuBzwL7AT/Qtd0CHA18G3gUcGq37S3AXwOPBJ4O/ETXf27p4EnWAeuGNq0f9wlIkiRp9/UaTJOsB44FfqOq/qLb/E0GAZWq+r2h7lckORl4HvCWqrotyUbgzqq6bgeH2cBgZlWSJEkN63vG9GAGs5mfHtWY5BeBlwEHAvswqHd+mcc4CXjb0Pp64JplVypJkqQV1fc9prdtryHJE4AzgI8BzwJ+GDgRuNdyDlBVm6tqfnFhcCuAJEmSGtN3MP06g3D61BFtTwSurKoTq+r8qvo68OAlfe4Aple4RkmSJE1Ar5fyq+r2JG8G3pLkDuBzwAOAH2IQWg9I8jzgy8BPAz+7ZIgrgIcmeSyDy/O3VNXmSdUvSZKk8el7xhTgBOAPgDcCFzN42n7fqvo74O3AO4F/ZTCDesKSff8WOAv4J+AG4JcmVLMkSZLGrO+Hn6iqBQb3jp44ou3VwKuXbD5lqH0z8NwVLVCSJEkT0cKMqSRJkmQwlSRJUhsMppIkSWqCwVSSJElNMJhKkiSpCQZTSZIkNcFgKkmSpCYYTCVJktQEg6kkSZKaYDCVJElSEwymkiRJaoLBVJIkSU1IVfVdw0QlmQHm5ubmmJmZ6buc5m3ZurXvEkZaOz3ddwmSdI+w0GgO2HDin/Rdwjbe/NqX9F3CqjE/P8/s7CzAbFXN7+x+zphKkiSpCQZTSZIkNcFgKkmSpCYYTCVJktQEg6kkSZKaYDCVJElSEwymkiRJaoLBVJIkSU0wmEqSJKkJBlNJkiQ1wWAqSZKkJhhMJUmS1ASDqSRJkprQezBNck6SU/quQ5IkSf3qPZhKkiRJYDCVJElSIyYaTJPsneT0JBuTXJvklUva79u135Tk1iQfT3LQkj7HJLm6a/9QklckuXmS5yFJkqTxm/SM6VuBw4FnAz8FHAH8yFD7acDjgJ8BngAE+FiStQBJngT8KfCHwGOBTwLH7eiASdYlmVlcgPVjPB9JkiSNyZpJHSjJPsCvAb9SVZ/uth0FXNN9fxCDQPqkqvp8t+1I4GrgOcAHgJcCH6+qk7thL03yROBZOzj0BuD48Z+RJEmSxmmSM6YHAvcCvri4oapuBC7pVg8G7lzS/t2u/eBu0yOALy0Zd+n6UicBs0PL/rtWviRJklbSxGZM+1JVm4HNi+tJeqxGkiRJ2zPJGdNvAluAQxc3JLkv8PBu9WIGQXm4/f4MZkkv6jZdAhyyZNyl65IkSVqFJjZjWlUbk7wHeGuS7wLXAycCC13715N8BDg1yYuAW4A3Ad8CPtIN80fAZ5K8Avh74H8AzwBqUuchSZKklTHpp/J/CziPQaj8FPBZ4F+G2l/QrX8U+AKDp/KfWVVbAKrqc8CvA68ALgCeDrwduH1C9UuSJGmFTPQe06raCPxqtyx661D7TcDz72aMU4FTF9eTnAp8Y7yVSpIkadJW3cNPSV7F4P1LNzG4jH8U8JJei5IkSdJuW3XBFHg88GoGb5R/GfCyqnp3vyVJkiRpd626YFpV/7PvGiRJkjR+k374SZIkSRrJYCpJkqQmGEwlSZLUBIOpJEmSmmAwlSRJUhMMppIkSWqCwVSSJElNMJhKkiSpCamqvmuYqCQzwNzc3BwzMzN9l9O8hUZfH1NJ3yVI0j3Clq1b+y5hpLXT032XsI0T/+yMvksY6bgXHdl3CduYn59ndnYWYLaq5nd2P2dMJUmS1ASDqSRJkppgMJUkSVITDKaSJElqgsFUkiRJTTCYSpIkqQkGU0mSJDXBYCpJkqQmGEwlSZLUBIOpJEmSmmAwlSRJUhMMppIkSWqCwVSSJElNWFYwTXJOklNWqhhJkiTtuZwxlSRJUhMMppIkSWrCrgTTqSRvSXJjkuuSvH6xIckBST6SZGOS+SR/k+S/DbWfluTDw4MlOSXJOUPrz01yYZLbknw3yaeS7D3U/sIkFye5Pcm/J3nJLpyDJEmSGrMrwfQoYBNwKPBq4HVJfjLJFPAR4H7A4cBPAt8P/PXODpxkP+D9wHuBg4EjgDOBdO1HAm8EjuvaXwOckOSoXTgPSZIkNWTNLuzztap6Q/f915P8BvDUbv1RwEOr6mqAJM8H/i3JIVX15Z0Ye7+upjOr6spu24VD7W8AXllVZ3brlyf5QeBFwF+MGjDJOmDd0Kb1O1GHJEmSJmxXZky/tmT9WmBfBjOYVy+GUoCqugi4uWvbGRcAnwYuTPKBJMckuS9Adzn/QOA93a0CG5NsBF7bbd+eDcDc0HLNTtYiSZKkCdqVYLplyXotY5wFusvyQ9b+50BVWxncAvAM4CLgpcAlSR4K7NN1OwZ47NDySODHdnDMk4DZoWX/naxVkiRJEzTOp/IvBh6U5EGLG7rL7PdhEDIBbmBwuX7YY4dXauBzVXU88MPAHcDPVtV3gG8D319V31iyXL69oqpqc1XNLy7ALbt7opIkSRq/XbnHdHs+xeB+0DOS/GY39v8Gzq2q87s+/wj8Vnfv6ReAX2Ew4/lVgCSHMrhf9RPA9QwesHoAg9ALcDzwjiRzwFkM7h19HHDfqnrbGM9FkiRJEza2GdOqKuDZwE3AZxgE1cuAXxzqczZwAvAW4MsMHkQ6fWiYeeApwMeAS4HfY/Cw08e7/d8NvBB4AYMQfC5wNLDdGVNJkiStDsuaMa2qI0Zse87Q91cxCKc7GuN4BjOfo9ouBp5+N/v/FfBXO1GuJEmSVhE/+UmSJElNMJhKkiSpCQZTSZIkNcFgKkmSpCYYTCVJktQEg6kkSZKaYDCVJElSEwymkiRJaoLBVJIkSU0wmEqSJKkJBlNJkiQ1wWAqSZKkJqzpu4C+LFSxUNV3GXcxlfRdwqpxy+23913CSOvvfe++S9A91NaFhb5LGGl6yvmN1W7t9HTfJawax73oyL5LGOmU93+47xK2cfutt+7Sfv5FkSRJUhMMppIkSWqCwVSSJElNMJhKkiSpCQZTSZIkNcFgKkmSpCYYTCVJktQEg6kkSZKaYDCVJElSEwymkiRJaoLBVJIkSU0wmEqSJKkJBlNJkiQ1wWAqSZKkJkwkmCY5J8kpkziWJEmSVqcmZkwzsKbvOiRJktSfFQ+mSU4DDgeOTVLdcnT39RlJ/gXYDBzW9X92kq8kuT3JZUmOHw6tSe6T5N1Jbkgyn+Qfkzxmpc9DkiRJK2sSs5THAg8H/i/wum7bD3Vf3wS8CrgMuCnJk4HTgZcB5wEHAu/q+r6h+/oB4DbgGcAc8CLg00keXlU3Lj14knXAuqFN68dzWpIkSRqnFZ8xrao54A7g1qq6rqquA7Z2za+rqk9W1Te7UHk88Kaq+ouquqyqPgn8LoPwSZLDgMcDv1BV51fV16vqVcDNwHO3U8IGBgF2cblmhU5VkiRJu6Hv+zrPX7L+GOBJSY4b2jYN3DvJXl37PsB3kwzv9z0MZldHOQl429D6egynkiRJzek7mG5asr4Pg1nTM0f0vb1rvxY4YkT7zaMOUFWbGdzDCsCSQCtJkqRGTCqY3sFg5vPufAV4RFV9Y1Rjkq8A/x24s6quGF95kiRJ6tukgukVwKFJHgJsZPv3tr4R+GiSq4APAgsMLt8/sqpeC3wK+ALw4SSvBi4FHgj8NPChqlp6a4AkSZJWiUm9j+nJDB54ugi4AThgVKeqOht4FvBTwJeBfwZeDlzZtRfwTOAzwJ8zCKb/B3gw8J0VPQNJkiStqInMmFbVpcATlmw+bTt9zwbO3sFYtzB4O6mXjas+SZIk9a+JT36SJEmSDKaSJElqgsFUkiRJTTCYSpIkqQkGU0mSJDXBYCpJkqQmGEwlSZLUBIOpJEmSmmAwlSRJUhMMppIkSWqCwVSSJElNWNN3AX2Zn5/vu4RtTCV9l7CNhaq+Sxhp0+bNfZcwUt1xR98l6B5q68JC3yWMND3l/IbUt9tvvbXvErZx+227VlOq0eCxUpJ8H3BN33VIkiTtAfavqm/tbOc9MZgGeCBwyxiGW88g5O4/pvHGxbp2Xos1gXUtV4t1tVgTWNdytVhXizWBdS1Xi3WNu6b1wLdrGWFzj7uU3/1wdjq570j+69L7LVXVzL0B1rXzWqwJrGu5WqyrxZrAuparxbparAmsa7larGsFalr2GN4cJEmSpCYYTCVJktQEg+nu2Qy8ofvaEuvaeS3WBNa1XC3W1WJNYF3L1WJdLdb0/9o782i9i/KOf75ACJhwCtKocCQGQ9hKAKFIISDRHMqmNS6culWulpQjRaGCtAoIhUMOW0MarAuLjWBksS1B9AhC8YawlwYClRAWuSySQEgIkFwwgUz/eJ43GX73XX7vcnNfkudzznvufWfmN/PMzDMzz2y/F0KuZulGuYZcpo3u8lMQBEEQBEHQncSKaRAEQRAEQdAVhGEaBEEQBEEQdAVhmAZBEARBEARdQRimwQaFpImSkqSth1qWIjIulbTMZdx7qGWqUEW25ZKmD7VcZZA0U9LsoZajW2ilDUg6S9KDgylXIb0kafL6Sq9K+r2d1m9JPZKWD5ZMkvokndRCvF3bJw4Gg1G36zP+YCN8wX7QWST1Ag+mlJruMDeE9JvkcKAHmAj8HnhpKIUpUJRtDfD6EMrTDCcCahhq4+EuYDvglU5G2uG2th3wcgfi2ZjYD1g51EK0iqSzgMkppa6ZkG8svMPGyTBMBwtJm6eUVg21HEFj1mNdjQUWpZTuGqwE2sjLoMs2WKSUOmqAvdPx+l881HLUI6XU1fJ1IymlJfX8JQ1LKa1eX/IEGw7+U+2bppTeHGpZILby1yJpjG93FD+97n+QpLmSXpf0rKQZkkZkz/dJOkPSlZJeBS519/GSbvPnlvp26cgWZRzu6b4o6Q1Jd0jaz/0q2zWTJN0vqV/SXZJ2KcTxSUnz/PnfSzpTUksTFEkzgUOAE7PyeknSKVmY2ZJWV/Is6f0ebif/vo2X2csu868ljWs1fWCMe+9bqxwq25aSjpX0FPCGu28i6duSnvL6mi/ps4U093AZV0h6QdJVkv60pKyXAKNd1r569enPDNgalDTZ81k3L81QQ7a121WSpkq6t8pz8yV9N/t+rKQFnpdHJR3frCwN5PyspIeztnSrpBHKtvIljZK0WNJ3sucOlLRK0qR202qUT9e18wtxjfI28BH/PlzSRZL+IGmlpHslTczC98iOUhzm6ayQdJOk7bIwNXVVVbZuJU2R9Vv9kq6X9M2ibnm4v/H6f0XSNZK2cveZDGzrY+qUX6/r9gWy4yGLZStmFf+1W/la1/d+WtJvXcb5kg4oxFm3D26BzSR9z/P6kqRzJPs9xkZ15GF6JD1TKVNg2zZkKSPT27byvcy+JukXklYCp7n7kZIe83L6Lev6xLZxvTtV0hOS/uj5r6R7vqfbLxtbzpE0zP16gDOBvTL96emAPCNk48cKSYsknVzwbzi+lG0bBTapo9ujJd3gMr0q6TpJ7838Bxw9kjRdbmv495r9j/uX7mtrtN0e/3uEpP/F3ll6kIevayNI2lrS5ZKWeP5uk7RXg/JqjpRSfOxdrpsC78s+e2NbrWdjq0krgJOAccCBwDzg37Pn+7Cts5M9/FhgBPA88J/AHsDHsG3SmS3K+K/AH4AjgN2BmcAy4N3YFmwC7sGUcHfgduDO7PmDXcZjgA8ChwJPAWe2KM+fYNuGl2bldjHwS/cXsBRYAhzubl8EnsviuAF4xGXbC7gJeBwY1mL6k0qUw1len78GPgTs6e6nAQuAw7x8ejBD7xD33xp4EZgK7OrP/ga4raSsZwDPupyj6tWnP9MDLC/EMxlIjfLSQj0WZesFprv/n3mZjs2eqbjtlNXr88CngR3971LgmA61z+2A1cA/YAPteOB4YKSX2+ws7JHAKuDPga2AJ4FpHUqrbj6Bvweext8R7W4n5G7AZcCdmM6PBU5xPRuX1fsq4BbPwz5YG5mVxVlTV1nXF2ztYScAb3k6O3telua65Xr0Guv6qoOBRcC5ddrapnXKsBfra87E+swvY8dDDnX/hG3r4mWcPD9HuYw/x/rUzTxMwz64SX3q9fxOB3bxel0JTClZR/t7mZ7q8n4DO5qwvBV5SsrUB5yUhU/AC8BXXAdGAzu4nP+SxbE414c22+H5WB91jJfLQcCx7ne618sY4BOe7qnutyVwEfB/mf5s2QF5vo+1rUlYO70R+232St9Vd3yhRNtoRrexxb4HgLnAvq4n9wO92fMzyford5teCUOd/sf9m+prqT9Ozne5x2J2REMbAeuXfoH1TeO8Xl/Cx61OfDoSyYb2AbbADJsbXdEuB35UCHOQK/QW/r0PuL4QZoo34hGZ25H+3HublGkENlh9IXMbhhk232LdYDSpkFbKZLwV+HYh3i8Bz7dRVr14J+DfPwEsxwz9vbDBbTpwnvtfhg+wrtQJODB7flugHzi6xfTLlMNZXpajsjDDsUHggEL8lwM/8/9PB24u+L/f4965hKwnAX1l6tO/91DOMH1bXlqsx7Wy1SjXB4Ezsu9TgXuy708Any/EeTpwVztyZXHt4+X8gSp+MxnY0f8bsBCYBTwEDO9QWnXziRn1q4GDM/+7Mv0fDbwJbF+I41ZgalbvxYnA8cDiMrrKQMP0GnyymIX9KQMN05XAVpnbBYU6fptONCjDXmBuwe2+rByqGaZ/m4Xd3d12zfJWtw9uUp96MYMln0Cc525l6uhnwK8K/tfQvmFaVSb/v4+BhunFhTimAr8ruJ1HBwxTbJL3Bm6Ilgh/CnB/QccebEeGQvwjsZW+ozO3d2Pjx3RKjC9l2kYzuo0Zcm8CO1TR5f38+0zqG6Y1+x/3b7qvpfY4+ckqOl7TRvA29wqF/tRl+rtO1W2cMa3Oj7FGeGhKaY0vU+8p6YtZGGFG647YTB9sZpSzGzA/pZQfWL/Tn9sFm+2WZSxmuNxZcUgprZZ0n6fzP+78UPbMIv/7HuAZzFCcUNl6cTYFtpD0rpRSfxPy1GIuVnYfwmbPc7BG8U/ufwhwof+/G9aI124Tp5SWSlrofu1QrxwAnk5vP7O1E/Au4BbfOauwOTYDBiu/j0paUSW9scBjTcjXqD6boZiXwWAW8FWgsrX4eWAa2HYalp8rJF2WPbMZnbuAMx/4b+BhSTdjK9X/kVKqdYHmFGx15mhg35RSMz+vVzUtbAJQN58ppSWSfoOtasyVtCNwAHCchx2PtbnHCno2HFv1qNCfUnoy+74I018op6s5uwDXF9zuAz5ecOtLKb1WI81WeKjwvVF8tdrso1jbK9MHN8M9yUdV525sx6tMHe3GwDK9G7tE2A5VZZK0aY3w1cac4rGbu9uUKY97ONY2BiDpr7GV47GY0bgZtno5WIzFdD4fP5b5+FGRt9H4UrZtFKml27sBz6aUns3SfMSPBuTjdD1q9nWD0NcW9aeujeD+I4GlhbaxpcvVEcIwLSDpdGx77MNZJz0S+BEwo8ojz2T/d8ONyfzwe6WDq5wlHoltP/xXleeaPptYjZTScknzsRnZAdiy/+3AtZJ2xmaxczqRVgPqlQMMrKvKud+jsFXLnD9mYW4E/rFKeouquLXLGgbeNh9WJdz60LurgfMl7YN1QjsA17pfpeymMHBQfKsTiaeU3pJ0KDbZ+Uvg68C5kvav8chYYHuszscAD7ebFrYbAI3zOQuYIenrwBeAh1NKlfRHeth9GVg2+YSneIklsU4XGulqqwNEtTTbuYfQbHyN+q4yfXAnKFtH3cD6HHNqvqVDdh54Fja+3IwZSZ/DDP0NkXbaSt1+vUFfV1k86lRfW20crGcjjMTGuolV/Ft+VVqRMEwzJH0G+C5wRGG1Yh6we0rpiSajXAD0SBqRrZpOwBRzYe3HqvIktmIzATtTgx8s3w/bBijDPGCXFvJRj1XYjCpnDvBR4MPAaT6LXYCdi1uUUqqsLC7AdHB/bLsTSdtis9hH2ki/FR7BBvXRKaVahvM84DPYylK7txfL1OcSYKuC/gzJq1ZSSs9JmoOtBG4J3JJSetH9XpD0PPDBlNKsQZQhYSvMd0o6Gyu3TxXDSdoc2467Fmtnl0saX5G3jbQmYGe7GuXzBuw81+GYYXpl5vcApq/vSSnNLStPgbq6KqlomC7E9Cqn+L0MnWprrdBqH1yP4qTmL7Dzh2XqaEGN5wdFJjdWyjy/APirQZALrGxex84nXl7wOxDbuTm34iDpA4UwndafJzEDcX98ciJpG+ys6BzKjS+dahsVFgA7SNqhsmoqaXfsfkIlzSXYOe6cvcmM3Vp9XUppWot9bdmyr2sjSJqHnVF9M6XU10T6TRGGqSNpD2wAOR/4naT3udcqd7tH0vewBrkSOzdyaErphDrRzgL+GfiJ39obhd1+viql1Mw2PimllZJ+AFwoaRnWEE/FtvSuwJbYG3E28EtJz2Bbk2v8uT1SSqc3I09GH7C/7IbuCuxMbS82y1uSUnrUw/Vil0B+nuXpcUk3AJdJOg47+H8etgp0Q4vpt7TCk1J6TdJFwMWSNgHuwA6NTwBeTSn9BDu3OAW4WtIFntedsJWBY1NKpWesJeoTbEbcD0yVNAPrYHtayV+HqOjz5tjB/JwzsVXCV7ALBsOxw/HbpJSmtZuwrxZMwra1XsTKYhQ2EOxZCH4uVnffwHTiSOx4TqPtuTJpNcyn1+1s4Bxs++7qStwppcckzQKulN0gfsDjngQ8lFL6VSP5GukqPtHJuAS4XdI3sRX/j2EX7hLN0UehraeU1jQZR6u02gfXY7SkadhK7D5Yn3VyyTqagRkNp2B91WG0v41fU6Ymnv8htvV/IVZO+9KhPiOl9IbsjRMXSFqFGU6jsIuQj7vsn8O2q49i4KSxD9hR9sMizwGvNXnEpijPCklXYH3oUqytnouNa2XHl061jQq3Yrszs2RvUNgMu6A1J6VU2Ta/DQxtGAIAAALQSURBVPiWpC9jxyy+hBmqD0DD/gda62v7KDdONrIRbnWZZ0s6FTu+tj1W39dneWyPTh1Wfad/WHfhoPjpdf/9MEV5zSt2PvCd7Pk+soPpmft4TBFfx84nXYrfrmtBxi2wDnEJtqx+B+sOVE+kcMAdm4UlYEzmdhjWofRj2y334rc+W5RpZ1fU/kpa2AH0NcA1WbjJ7n9c4fltsAnBco/jJvzma4vpV+qxZjlQ4xA+tr1yInambRXWKdwEfCQLMw7b5njZ01yAvYlAJWQtXjCqWZ+Fcnvc07oRM4xT5l81Ly3UY93LT+62tcu5spoOY6uDD2CrecuwVYtPdah97uZ18aLLsBA4wf1m4pcJvB2sBg7Knh3juv61dtMqm0/WDW5zqsQ/DDPwn3I9e951arz799D40ltNXaV6XzAFMwb6sTN1ld2LmnpURScGtPU6ZVhNf2bjbySh+uWnvQu6loCJmVvdPrhJferFJpo/cN1Yhhk1lTcn1K0jD/NV7E0W/dgt5ZOL9dZhmfoYePlpcpV4Po71GW9gx6i+UtSHNmTcxHWnz8vlafyyDHZZ7iWvn2tcf/ILdsMxY+dll6enA/KMBK7C+qTF2EXgtbpHifGFBm2jBd0ejRm+K7CJ4nUULju7bi12uaZhBnKv+9XtfzxMU30tJcbJLGxdGwG7QzIDM/BXYYsqPyW78NXup6LwQRAEwUaCX5zYNaV08FDLEgTdRLSNoSe28oMgCDZwfMv5Fmxl6QjsPYUd/QGEIHgnEm2j+4gV0yAIgg0cSddhW/xbYT/ycUlK6YdDKlQQdAHRNrqPMEyDIAiCIAiCrqCdd9QFQRAEQRAEQccIwzQIgiAIgiDoCsIwDYIgCIIgCLqCMEyDIAiCIAiCriAM0yAIgiAIgqArCMM0CIIgCIIg6ArCMA2CIAiCIAi6gjBMgyAIgiAIgq4gDNMgCIIgCIKgK/h/QihQOYhPu88AAAAASUVORK5CYII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39552" y="2204864"/>
            <a:ext cx="3935693" cy="43858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굴림체" pitchFamily="49" charset="-127"/>
                <a:ea typeface="굴림체" pitchFamily="49" charset="-127"/>
              </a:rPr>
              <a:t>Layer (type)                 Output Shape              </a:t>
            </a:r>
            <a:r>
              <a:rPr lang="en-US" altLang="ko-KR" sz="900" dirty="0" err="1">
                <a:latin typeface="굴림체" pitchFamily="49" charset="-127"/>
                <a:ea typeface="굴림체" pitchFamily="49" charset="-127"/>
              </a:rPr>
              <a:t>Param</a:t>
            </a:r>
            <a:r>
              <a:rPr lang="en-US" altLang="ko-KR" sz="900" dirty="0">
                <a:latin typeface="굴림체" pitchFamily="49" charset="-127"/>
                <a:ea typeface="굴림체" pitchFamily="49" charset="-127"/>
              </a:rPr>
              <a:t> #   </a:t>
            </a:r>
          </a:p>
          <a:p>
            <a:r>
              <a:rPr lang="en-US" altLang="ko-KR" sz="900" dirty="0">
                <a:latin typeface="굴림체" pitchFamily="49" charset="-127"/>
                <a:ea typeface="굴림체" pitchFamily="49" charset="-127"/>
              </a:rPr>
              <a:t>=================================================================</a:t>
            </a:r>
          </a:p>
          <a:p>
            <a:r>
              <a:rPr lang="en-US" altLang="ko-KR" sz="900" dirty="0">
                <a:latin typeface="굴림체" pitchFamily="49" charset="-127"/>
                <a:ea typeface="굴림체" pitchFamily="49" charset="-127"/>
              </a:rPr>
              <a:t>conv1d_67 (Conv1D)           (None, 16000, 32)         192       </a:t>
            </a:r>
          </a:p>
          <a:p>
            <a:r>
              <a:rPr lang="en-US" altLang="ko-KR" sz="900" dirty="0">
                <a:latin typeface="굴림체" pitchFamily="49" charset="-127"/>
                <a:ea typeface="굴림체" pitchFamily="49" charset="-127"/>
              </a:rPr>
              <a:t>_________________________________________________________________</a:t>
            </a:r>
          </a:p>
          <a:p>
            <a:r>
              <a:rPr lang="en-US" altLang="ko-KR" sz="900" dirty="0">
                <a:latin typeface="굴림체" pitchFamily="49" charset="-127"/>
                <a:ea typeface="굴림체" pitchFamily="49" charset="-127"/>
              </a:rPr>
              <a:t>activation_67 (Activation)   (None, 16000, 32)         0         </a:t>
            </a:r>
          </a:p>
          <a:p>
            <a:r>
              <a:rPr lang="en-US" altLang="ko-KR" sz="900" dirty="0">
                <a:latin typeface="굴림체" pitchFamily="49" charset="-127"/>
                <a:ea typeface="굴림체" pitchFamily="49" charset="-127"/>
              </a:rPr>
              <a:t>_________________________________________________________________</a:t>
            </a:r>
          </a:p>
          <a:p>
            <a:r>
              <a:rPr lang="en-US" altLang="ko-KR" sz="900" dirty="0">
                <a:latin typeface="굴림체" pitchFamily="49" charset="-127"/>
                <a:ea typeface="굴림체" pitchFamily="49" charset="-127"/>
              </a:rPr>
              <a:t>conv1d_68 (Conv1D)           (None, 16000, 32)         5152      </a:t>
            </a:r>
          </a:p>
          <a:p>
            <a:r>
              <a:rPr lang="en-US" altLang="ko-KR" sz="900" dirty="0">
                <a:latin typeface="굴림체" pitchFamily="49" charset="-127"/>
                <a:ea typeface="굴림체" pitchFamily="49" charset="-127"/>
              </a:rPr>
              <a:t>_________________________________________________________________</a:t>
            </a:r>
          </a:p>
          <a:p>
            <a:r>
              <a:rPr lang="en-US" altLang="ko-KR" sz="900" dirty="0">
                <a:latin typeface="굴림체" pitchFamily="49" charset="-127"/>
                <a:ea typeface="굴림체" pitchFamily="49" charset="-127"/>
              </a:rPr>
              <a:t>activation_68 (Activation)   (None, 16000, 32)         0         </a:t>
            </a:r>
          </a:p>
          <a:p>
            <a:r>
              <a:rPr lang="en-US" altLang="ko-KR" sz="900" dirty="0">
                <a:latin typeface="굴림체" pitchFamily="49" charset="-127"/>
                <a:ea typeface="굴림체" pitchFamily="49" charset="-127"/>
              </a:rPr>
              <a:t>_________________________________________________________________</a:t>
            </a:r>
          </a:p>
          <a:p>
            <a:r>
              <a:rPr lang="en-US" altLang="ko-KR" sz="900" dirty="0">
                <a:latin typeface="굴림체" pitchFamily="49" charset="-127"/>
                <a:ea typeface="굴림체" pitchFamily="49" charset="-127"/>
              </a:rPr>
              <a:t>max_pooling1d_55 (</a:t>
            </a:r>
            <a:r>
              <a:rPr lang="en-US" altLang="ko-KR" sz="900" dirty="0" err="1">
                <a:latin typeface="굴림체" pitchFamily="49" charset="-127"/>
                <a:ea typeface="굴림체" pitchFamily="49" charset="-127"/>
              </a:rPr>
              <a:t>MaxPooling</a:t>
            </a:r>
            <a:r>
              <a:rPr lang="en-US" altLang="ko-KR" sz="900" dirty="0">
                <a:latin typeface="굴림체" pitchFamily="49" charset="-127"/>
                <a:ea typeface="굴림체" pitchFamily="49" charset="-127"/>
              </a:rPr>
              <a:t> (None, 5333, 32)          0         </a:t>
            </a:r>
          </a:p>
          <a:p>
            <a:r>
              <a:rPr lang="en-US" altLang="ko-KR" sz="900" dirty="0">
                <a:latin typeface="굴림체" pitchFamily="49" charset="-127"/>
                <a:ea typeface="굴림체" pitchFamily="49" charset="-127"/>
              </a:rPr>
              <a:t>_________________________________________________________________</a:t>
            </a:r>
          </a:p>
          <a:p>
            <a:r>
              <a:rPr lang="en-US" altLang="ko-KR" sz="900" dirty="0">
                <a:latin typeface="굴림체" pitchFamily="49" charset="-127"/>
                <a:ea typeface="굴림체" pitchFamily="49" charset="-127"/>
              </a:rPr>
              <a:t>conv1d_69 (Conv1D)           (None, 5333, 32)          5152      </a:t>
            </a:r>
          </a:p>
          <a:p>
            <a:r>
              <a:rPr lang="en-US" altLang="ko-KR" sz="900" dirty="0">
                <a:latin typeface="굴림체" pitchFamily="49" charset="-127"/>
                <a:ea typeface="굴림체" pitchFamily="49" charset="-127"/>
              </a:rPr>
              <a:t>_________________________________________________________________</a:t>
            </a:r>
          </a:p>
          <a:p>
            <a:r>
              <a:rPr lang="en-US" altLang="ko-KR" sz="900" dirty="0">
                <a:latin typeface="굴림체" pitchFamily="49" charset="-127"/>
                <a:ea typeface="굴림체" pitchFamily="49" charset="-127"/>
              </a:rPr>
              <a:t>activation_69 (Activation)   (None, 5333, 32)          0         </a:t>
            </a:r>
          </a:p>
          <a:p>
            <a:r>
              <a:rPr lang="en-US" altLang="ko-KR" sz="900" dirty="0">
                <a:latin typeface="굴림체" pitchFamily="49" charset="-127"/>
                <a:ea typeface="굴림체" pitchFamily="49" charset="-127"/>
              </a:rPr>
              <a:t>_________________________________________________________________</a:t>
            </a:r>
          </a:p>
          <a:p>
            <a:r>
              <a:rPr lang="en-US" altLang="ko-KR" sz="900" dirty="0">
                <a:latin typeface="굴림체" pitchFamily="49" charset="-127"/>
                <a:ea typeface="굴림체" pitchFamily="49" charset="-127"/>
              </a:rPr>
              <a:t>max_pooling1d_56 (</a:t>
            </a:r>
            <a:r>
              <a:rPr lang="en-US" altLang="ko-KR" sz="900" dirty="0" err="1">
                <a:latin typeface="굴림체" pitchFamily="49" charset="-127"/>
                <a:ea typeface="굴림체" pitchFamily="49" charset="-127"/>
              </a:rPr>
              <a:t>MaxPooling</a:t>
            </a:r>
            <a:r>
              <a:rPr lang="en-US" altLang="ko-KR" sz="900" dirty="0">
                <a:latin typeface="굴림체" pitchFamily="49" charset="-127"/>
                <a:ea typeface="굴림체" pitchFamily="49" charset="-127"/>
              </a:rPr>
              <a:t> (None, 1777, 32)          0         </a:t>
            </a:r>
          </a:p>
          <a:p>
            <a:r>
              <a:rPr lang="en-US" altLang="ko-KR" sz="900" dirty="0">
                <a:latin typeface="굴림체" pitchFamily="49" charset="-127"/>
                <a:ea typeface="굴림체" pitchFamily="49" charset="-127"/>
              </a:rPr>
              <a:t>_________________________________________________________________</a:t>
            </a:r>
          </a:p>
          <a:p>
            <a:r>
              <a:rPr lang="en-US" altLang="ko-KR" sz="900" dirty="0">
                <a:latin typeface="굴림체" pitchFamily="49" charset="-127"/>
                <a:ea typeface="굴림체" pitchFamily="49" charset="-127"/>
              </a:rPr>
              <a:t>conv1d_70 (Conv1D)           (None, 1777, 32)          5152      </a:t>
            </a:r>
          </a:p>
          <a:p>
            <a:r>
              <a:rPr lang="en-US" altLang="ko-KR" sz="900" dirty="0">
                <a:latin typeface="굴림체" pitchFamily="49" charset="-127"/>
                <a:ea typeface="굴림체" pitchFamily="49" charset="-127"/>
              </a:rPr>
              <a:t>_________________________________________________________________</a:t>
            </a:r>
          </a:p>
          <a:p>
            <a:r>
              <a:rPr lang="en-US" altLang="ko-KR" sz="900" dirty="0">
                <a:latin typeface="굴림체" pitchFamily="49" charset="-127"/>
                <a:ea typeface="굴림체" pitchFamily="49" charset="-127"/>
              </a:rPr>
              <a:t>activation_70 (Activation)   (None, 1777, 32)          0         </a:t>
            </a:r>
          </a:p>
          <a:p>
            <a:r>
              <a:rPr lang="en-US" altLang="ko-KR" sz="900" dirty="0">
                <a:latin typeface="굴림체" pitchFamily="49" charset="-127"/>
                <a:ea typeface="굴림체" pitchFamily="49" charset="-127"/>
              </a:rPr>
              <a:t>_________________________________________________________________</a:t>
            </a:r>
          </a:p>
          <a:p>
            <a:r>
              <a:rPr lang="en-US" altLang="ko-KR" sz="900" dirty="0">
                <a:latin typeface="굴림체" pitchFamily="49" charset="-127"/>
                <a:ea typeface="굴림체" pitchFamily="49" charset="-127"/>
              </a:rPr>
              <a:t>max_pooling1d_57 (</a:t>
            </a:r>
            <a:r>
              <a:rPr lang="en-US" altLang="ko-KR" sz="900" dirty="0" err="1">
                <a:latin typeface="굴림체" pitchFamily="49" charset="-127"/>
                <a:ea typeface="굴림체" pitchFamily="49" charset="-127"/>
              </a:rPr>
              <a:t>MaxPooling</a:t>
            </a:r>
            <a:r>
              <a:rPr lang="en-US" altLang="ko-KR" sz="900" dirty="0">
                <a:latin typeface="굴림체" pitchFamily="49" charset="-127"/>
                <a:ea typeface="굴림체" pitchFamily="49" charset="-127"/>
              </a:rPr>
              <a:t> (None, 592, 32)           0         </a:t>
            </a:r>
          </a:p>
          <a:p>
            <a:r>
              <a:rPr lang="en-US" altLang="ko-KR" sz="900" dirty="0" smtClean="0">
                <a:latin typeface="굴림체" pitchFamily="49" charset="-127"/>
                <a:ea typeface="굴림체" pitchFamily="49" charset="-127"/>
              </a:rPr>
              <a:t>_________________________________________________________________</a:t>
            </a:r>
          </a:p>
          <a:p>
            <a:r>
              <a:rPr lang="en-US" altLang="ko-KR" sz="900" dirty="0">
                <a:latin typeface="굴림체" pitchFamily="49" charset="-127"/>
                <a:ea typeface="굴림체" pitchFamily="49" charset="-127"/>
              </a:rPr>
              <a:t>conv1d_71 (Conv1D)           (None, 592, 64)           10304     </a:t>
            </a:r>
          </a:p>
          <a:p>
            <a:r>
              <a:rPr lang="en-US" altLang="ko-KR" sz="900" dirty="0">
                <a:latin typeface="굴림체" pitchFamily="49" charset="-127"/>
                <a:ea typeface="굴림체" pitchFamily="49" charset="-127"/>
              </a:rPr>
              <a:t>_________________________________________________________________</a:t>
            </a:r>
          </a:p>
          <a:p>
            <a:r>
              <a:rPr lang="en-US" altLang="ko-KR" sz="900" dirty="0">
                <a:latin typeface="굴림체" pitchFamily="49" charset="-127"/>
                <a:ea typeface="굴림체" pitchFamily="49" charset="-127"/>
              </a:rPr>
              <a:t>activation_71 (Activation)   (None, 592, 64)           0         </a:t>
            </a:r>
          </a:p>
          <a:p>
            <a:r>
              <a:rPr lang="en-US" altLang="ko-KR" sz="900" dirty="0">
                <a:latin typeface="굴림체" pitchFamily="49" charset="-127"/>
                <a:ea typeface="굴림체" pitchFamily="49" charset="-127"/>
              </a:rPr>
              <a:t>_________________________________________________________________</a:t>
            </a:r>
          </a:p>
          <a:p>
            <a:r>
              <a:rPr lang="en-US" altLang="ko-KR" sz="900" dirty="0">
                <a:latin typeface="굴림체" pitchFamily="49" charset="-127"/>
                <a:ea typeface="굴림체" pitchFamily="49" charset="-127"/>
              </a:rPr>
              <a:t>max_pooling1d_58 (</a:t>
            </a:r>
            <a:r>
              <a:rPr lang="en-US" altLang="ko-KR" sz="900" dirty="0" err="1">
                <a:latin typeface="굴림체" pitchFamily="49" charset="-127"/>
                <a:ea typeface="굴림체" pitchFamily="49" charset="-127"/>
              </a:rPr>
              <a:t>MaxPooling</a:t>
            </a:r>
            <a:r>
              <a:rPr lang="en-US" altLang="ko-KR" sz="900" dirty="0">
                <a:latin typeface="굴림체" pitchFamily="49" charset="-127"/>
                <a:ea typeface="굴림체" pitchFamily="49" charset="-127"/>
              </a:rPr>
              <a:t> (None, 197, 64)           0         </a:t>
            </a:r>
          </a:p>
          <a:p>
            <a:r>
              <a:rPr lang="en-US" altLang="ko-KR" sz="900" dirty="0">
                <a:latin typeface="굴림체" pitchFamily="49" charset="-127"/>
                <a:ea typeface="굴림체" pitchFamily="49" charset="-127"/>
              </a:rPr>
              <a:t>_________________________________________________________________</a:t>
            </a:r>
          </a:p>
          <a:p>
            <a:endParaRPr lang="en-US" altLang="ko-KR" sz="900" dirty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644008" y="2481272"/>
            <a:ext cx="393569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굴림체" pitchFamily="49" charset="-127"/>
                <a:ea typeface="굴림체" pitchFamily="49" charset="-127"/>
              </a:rPr>
              <a:t>conv1d_72 </a:t>
            </a:r>
            <a:r>
              <a:rPr lang="en-US" altLang="ko-KR" sz="900" dirty="0">
                <a:latin typeface="굴림체" pitchFamily="49" charset="-127"/>
                <a:ea typeface="굴림체" pitchFamily="49" charset="-127"/>
              </a:rPr>
              <a:t>(Conv1D)           (None, 197, 64)           20544     </a:t>
            </a:r>
          </a:p>
          <a:p>
            <a:r>
              <a:rPr lang="en-US" altLang="ko-KR" sz="900" dirty="0">
                <a:latin typeface="굴림체" pitchFamily="49" charset="-127"/>
                <a:ea typeface="굴림체" pitchFamily="49" charset="-127"/>
              </a:rPr>
              <a:t>_________________________________________________________________</a:t>
            </a:r>
          </a:p>
          <a:p>
            <a:r>
              <a:rPr lang="en-US" altLang="ko-KR" sz="900" dirty="0">
                <a:latin typeface="굴림체" pitchFamily="49" charset="-127"/>
                <a:ea typeface="굴림체" pitchFamily="49" charset="-127"/>
              </a:rPr>
              <a:t>activation_72 (Activation)   (None, 197, 64)           0         </a:t>
            </a:r>
          </a:p>
          <a:p>
            <a:r>
              <a:rPr lang="en-US" altLang="ko-KR" sz="900" dirty="0">
                <a:latin typeface="굴림체" pitchFamily="49" charset="-127"/>
                <a:ea typeface="굴림체" pitchFamily="49" charset="-127"/>
              </a:rPr>
              <a:t>_________________________________________________________________</a:t>
            </a:r>
          </a:p>
          <a:p>
            <a:r>
              <a:rPr lang="en-US" altLang="ko-KR" sz="900" dirty="0">
                <a:latin typeface="굴림체" pitchFamily="49" charset="-127"/>
                <a:ea typeface="굴림체" pitchFamily="49" charset="-127"/>
              </a:rPr>
              <a:t>max_pooling1d_59 (</a:t>
            </a:r>
            <a:r>
              <a:rPr lang="en-US" altLang="ko-KR" sz="900" dirty="0" err="1">
                <a:latin typeface="굴림체" pitchFamily="49" charset="-127"/>
                <a:ea typeface="굴림체" pitchFamily="49" charset="-127"/>
              </a:rPr>
              <a:t>MaxPooling</a:t>
            </a:r>
            <a:r>
              <a:rPr lang="en-US" altLang="ko-KR" sz="900" dirty="0">
                <a:latin typeface="굴림체" pitchFamily="49" charset="-127"/>
                <a:ea typeface="굴림체" pitchFamily="49" charset="-127"/>
              </a:rPr>
              <a:t> (None, 65, 64)            0         </a:t>
            </a:r>
          </a:p>
          <a:p>
            <a:r>
              <a:rPr lang="en-US" altLang="ko-KR" sz="900" dirty="0">
                <a:latin typeface="굴림체" pitchFamily="49" charset="-127"/>
                <a:ea typeface="굴림체" pitchFamily="49" charset="-127"/>
              </a:rPr>
              <a:t>_________________________________________________________________</a:t>
            </a:r>
          </a:p>
          <a:p>
            <a:r>
              <a:rPr lang="en-US" altLang="ko-KR" sz="900" dirty="0">
                <a:latin typeface="굴림체" pitchFamily="49" charset="-127"/>
                <a:ea typeface="굴림체" pitchFamily="49" charset="-127"/>
              </a:rPr>
              <a:t>conv1d_73 (Conv1D)           (None, 65, 64)            20544     </a:t>
            </a:r>
          </a:p>
          <a:p>
            <a:r>
              <a:rPr lang="en-US" altLang="ko-KR" sz="900" dirty="0">
                <a:latin typeface="굴림체" pitchFamily="49" charset="-127"/>
                <a:ea typeface="굴림체" pitchFamily="49" charset="-127"/>
              </a:rPr>
              <a:t>_________________________________________________________________</a:t>
            </a:r>
          </a:p>
          <a:p>
            <a:r>
              <a:rPr lang="en-US" altLang="ko-KR" sz="900" dirty="0">
                <a:latin typeface="굴림체" pitchFamily="49" charset="-127"/>
                <a:ea typeface="굴림체" pitchFamily="49" charset="-127"/>
              </a:rPr>
              <a:t>activation_73 (Activation)   (None, 65, 64)            0         </a:t>
            </a:r>
          </a:p>
          <a:p>
            <a:r>
              <a:rPr lang="en-US" altLang="ko-KR" sz="900" dirty="0">
                <a:latin typeface="굴림체" pitchFamily="49" charset="-127"/>
                <a:ea typeface="굴림체" pitchFamily="49" charset="-127"/>
              </a:rPr>
              <a:t>_________________________________________________________________</a:t>
            </a:r>
          </a:p>
          <a:p>
            <a:r>
              <a:rPr lang="en-US" altLang="ko-KR" sz="900" dirty="0">
                <a:latin typeface="굴림체" pitchFamily="49" charset="-127"/>
                <a:ea typeface="굴림체" pitchFamily="49" charset="-127"/>
              </a:rPr>
              <a:t>max_pooling1d_60 (</a:t>
            </a:r>
            <a:r>
              <a:rPr lang="en-US" altLang="ko-KR" sz="900" dirty="0" err="1">
                <a:latin typeface="굴림체" pitchFamily="49" charset="-127"/>
                <a:ea typeface="굴림체" pitchFamily="49" charset="-127"/>
              </a:rPr>
              <a:t>MaxPooling</a:t>
            </a:r>
            <a:r>
              <a:rPr lang="en-US" altLang="ko-KR" sz="900" dirty="0">
                <a:latin typeface="굴림체" pitchFamily="49" charset="-127"/>
                <a:ea typeface="굴림체" pitchFamily="49" charset="-127"/>
              </a:rPr>
              <a:t> (None, 21, 64)            0         </a:t>
            </a:r>
          </a:p>
          <a:p>
            <a:r>
              <a:rPr lang="en-US" altLang="ko-KR" sz="900" dirty="0">
                <a:latin typeface="굴림체" pitchFamily="49" charset="-127"/>
                <a:ea typeface="굴림체" pitchFamily="49" charset="-127"/>
              </a:rPr>
              <a:t>_________________________________________________________________</a:t>
            </a:r>
          </a:p>
          <a:p>
            <a:r>
              <a:rPr lang="en-US" altLang="ko-KR" sz="900" dirty="0">
                <a:latin typeface="굴림체" pitchFamily="49" charset="-127"/>
                <a:ea typeface="굴림체" pitchFamily="49" charset="-127"/>
              </a:rPr>
              <a:t>conv1d_74 (Conv1D)           (None, 21, 64)            20544     </a:t>
            </a:r>
          </a:p>
          <a:p>
            <a:r>
              <a:rPr lang="en-US" altLang="ko-KR" sz="900" dirty="0">
                <a:latin typeface="굴림체" pitchFamily="49" charset="-127"/>
                <a:ea typeface="굴림체" pitchFamily="49" charset="-127"/>
              </a:rPr>
              <a:t>_________________________________________________________________</a:t>
            </a:r>
          </a:p>
          <a:p>
            <a:r>
              <a:rPr lang="en-US" altLang="ko-KR" sz="900" dirty="0">
                <a:latin typeface="굴림체" pitchFamily="49" charset="-127"/>
                <a:ea typeface="굴림체" pitchFamily="49" charset="-127"/>
              </a:rPr>
              <a:t>activation_74 (Activation)   (None, 21, 64)            0         </a:t>
            </a:r>
          </a:p>
          <a:p>
            <a:r>
              <a:rPr lang="en-US" altLang="ko-KR" sz="900" dirty="0">
                <a:latin typeface="굴림체" pitchFamily="49" charset="-127"/>
                <a:ea typeface="굴림체" pitchFamily="49" charset="-127"/>
              </a:rPr>
              <a:t>_________________________________________________________________</a:t>
            </a:r>
          </a:p>
          <a:p>
            <a:r>
              <a:rPr lang="en-US" altLang="ko-KR" sz="900" dirty="0">
                <a:latin typeface="굴림체" pitchFamily="49" charset="-127"/>
                <a:ea typeface="굴림체" pitchFamily="49" charset="-127"/>
              </a:rPr>
              <a:t>max_pooling1d_61 (</a:t>
            </a:r>
            <a:r>
              <a:rPr lang="en-US" altLang="ko-KR" sz="900" dirty="0" err="1">
                <a:latin typeface="굴림체" pitchFamily="49" charset="-127"/>
                <a:ea typeface="굴림체" pitchFamily="49" charset="-127"/>
              </a:rPr>
              <a:t>MaxPooling</a:t>
            </a:r>
            <a:r>
              <a:rPr lang="en-US" altLang="ko-KR" sz="900" dirty="0">
                <a:latin typeface="굴림체" pitchFamily="49" charset="-127"/>
                <a:ea typeface="굴림체" pitchFamily="49" charset="-127"/>
              </a:rPr>
              <a:t> (None, 7, 64)             0         </a:t>
            </a:r>
          </a:p>
          <a:p>
            <a:r>
              <a:rPr lang="en-US" altLang="ko-KR" sz="900" dirty="0">
                <a:latin typeface="굴림체" pitchFamily="49" charset="-127"/>
                <a:ea typeface="굴림체" pitchFamily="49" charset="-127"/>
              </a:rPr>
              <a:t>_________________________________________________________________</a:t>
            </a:r>
          </a:p>
          <a:p>
            <a:r>
              <a:rPr lang="en-US" altLang="ko-KR" sz="900" dirty="0">
                <a:latin typeface="굴림체" pitchFamily="49" charset="-127"/>
                <a:ea typeface="굴림체" pitchFamily="49" charset="-127"/>
              </a:rPr>
              <a:t>flatten_12 (Flatten)         (None, 448)               0         </a:t>
            </a:r>
          </a:p>
          <a:p>
            <a:r>
              <a:rPr lang="en-US" altLang="ko-KR" sz="900" dirty="0">
                <a:latin typeface="굴림체" pitchFamily="49" charset="-127"/>
                <a:ea typeface="굴림체" pitchFamily="49" charset="-127"/>
              </a:rPr>
              <a:t>_________________________________________________________________</a:t>
            </a:r>
          </a:p>
          <a:p>
            <a:r>
              <a:rPr lang="en-US" altLang="ko-KR" sz="900" dirty="0">
                <a:latin typeface="굴림체" pitchFamily="49" charset="-127"/>
                <a:ea typeface="굴림체" pitchFamily="49" charset="-127"/>
              </a:rPr>
              <a:t>dropout_12 (Dropout)         (None, 448)               0         </a:t>
            </a:r>
          </a:p>
          <a:p>
            <a:r>
              <a:rPr lang="en-US" altLang="ko-KR" sz="900" dirty="0">
                <a:latin typeface="굴림체" pitchFamily="49" charset="-127"/>
                <a:ea typeface="굴림체" pitchFamily="49" charset="-127"/>
              </a:rPr>
              <a:t>_________________________________________________________________</a:t>
            </a:r>
          </a:p>
          <a:p>
            <a:r>
              <a:rPr lang="en-US" altLang="ko-KR" sz="900" dirty="0">
                <a:latin typeface="굴림체" pitchFamily="49" charset="-127"/>
                <a:ea typeface="굴림체" pitchFamily="49" charset="-127"/>
              </a:rPr>
              <a:t>dense_12 (Dense)             (None, 16)                7184      </a:t>
            </a:r>
          </a:p>
          <a:p>
            <a:r>
              <a:rPr lang="en-US" altLang="ko-KR" sz="900" dirty="0">
                <a:latin typeface="굴림체" pitchFamily="49" charset="-127"/>
                <a:ea typeface="굴림체" pitchFamily="49" charset="-127"/>
              </a:rPr>
              <a:t>=================================================================</a:t>
            </a:r>
            <a:endParaRPr lang="ko-KR" altLang="en-US" sz="900" dirty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539552" y="2481272"/>
            <a:ext cx="3757856" cy="299656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>
            <a:endCxn id="49" idx="0"/>
          </p:cNvCxnSpPr>
          <p:nvPr/>
        </p:nvCxnSpPr>
        <p:spPr>
          <a:xfrm>
            <a:off x="2418480" y="2006076"/>
            <a:ext cx="0" cy="47519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8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470064" cy="990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sz="1600" dirty="0" smtClean="0"/>
              <a:t>I want to know what does each filter to do.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sz="1600" dirty="0" smtClean="0"/>
              <a:t>So I tried to analysis in frequency area.</a:t>
            </a:r>
            <a:endParaRPr lang="en-US" altLang="ko-KR" sz="1600" dirty="0"/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sz="1600" dirty="0" smtClean="0"/>
              <a:t>But, Fast </a:t>
            </a:r>
            <a:r>
              <a:rPr lang="en-US" altLang="ko-KR" sz="1600" dirty="0" err="1" smtClean="0"/>
              <a:t>Fourior</a:t>
            </a:r>
            <a:r>
              <a:rPr lang="en-US" altLang="ko-KR" sz="1600" dirty="0" smtClean="0"/>
              <a:t> Transform (FFT) is not good to analysis speech signal……</a:t>
            </a:r>
            <a:endParaRPr lang="en-US" altLang="ko-KR" sz="16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4273222" y="651457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 smtClean="0"/>
              <a:t>14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2" name="AutoShape 2" descr="data:image/png;base64,iVBORw0KGgoAAAANSUhEUgAAAqYAAAKLCAYAAAAkSUp3AAAABHNCSVQICAgIfAhkiAAAAAlwSFlzAAAPYQAAD2EBqD+naQAAADl0RVh0U29mdHdhcmUAbWF0cGxvdGxpYiB2ZXJzaW9uIDMuMC4yLCBodHRwOi8vbWF0cGxvdGxpYi5vcmcvOIA7rQAAIABJREFUeJzs3X28ZnVd7//Xe+8Zx4DZ25vkHAxRQzTKu0okFYWOlTf5Sys7WZTgSX6mj5S8yRoxUYnwhpTMTiVqhJGnNNQyBW8KxJtU0pATBCr3CkICezMDDMPsz/njWrsu9lwzzJ659rW+m3k9H4/12Hut73d912ftfbHnzXetdV2pKiRJkqS+TfVdgCRJkgQGU0mSJDXCYCpJkqQmGEwlSZLUBIOpJEmSmmAwlSRJUhMMppIkSWqCwVSSJElNMJhKkiSpCQZTSZIkNcFgKkmSpCas6buASUsS4IHALX3XIkmSdA+2Hvh2VdXO7rDHBVMGofSavouQJEnaA+wPfGtnO++JwfQWgHXr9mYwedqO73xnp39vE7Nl69a+Sxhp7fR03yWMtLDz/1M4UVONvdZbtnVhoe8SRpqe8s4rSavH/Pw8D3rQg2CZV6j3xGAKQJLmgunMzEzfJWzDYLo8BtPVz2AqSf3xL50kSZKaYDCVJElSEwymkiRJaoLBVJIkSU0wmEqSJKkJBlNJkiQ1wWAqSZKkJhhMJUmS1ASDqSRJkppgMJUkSVITDKaSJElqgsFUkiRJTTCYSpIkqQmrJpgmuVffNUiSJGnlrFgwTfKQJDViOadrPyzJeUluS3J1knck2Xto/yuS/G6S05PMA+/qtj8qyT92+303ybuS7LNS5yFJkqTJWMkZ06uB/YaWHwa+C3wmyYHAWcDfAo8GfhE4DHjnkjFeBVzQ7XtCF1zPBm4CDgF+AfiJEfv9pyTrkswsLsD6sZ2hJEmSxiZVtfIHSe4NnAPcADybwezn1qp60VCfw4Bzgb2r6vYkVwBfraqfHepzDPBm4EFVtanb9kzg74EHVtV3Rhz79cDxS7ff+977kGRcpzgWt94633cJ29iydWvfJYy0dnq67xJGWpjAf0+7Yqqx13rLti4s9F3CSNNTq+bOK0lifn6e2dlZgNmq2umAM6m/dO9lMFP5y1W1ADwGODrJxsWFwUzoFPDQof3OXzLOwcAFi6G087luv0ds59gnAbNDy/67ezKSJEkavzUrfYAkrwWeBjy+qm7pNu8D/BnwjhG7XDX0/aYR7ctSVZuBzUP17O6QkiRJWgErGkyT/DzwOuAZVfXNoaavAD9YVd9Y5pAXM5hp3Xto1vRJwAJwyW4XLEmSpN6s5FP5jwROZ3BP6L8l+e/dcr9u2xOTvDPJY5MclOTZSbb7EFPnDOB24C+SPDLJjwN/BLxv1P2lkiRJWj1W8h7TxwF7Aa8Frh1azqyqrwGHAw8HzgO+CrwR+PaOBqyqWxncFnA/4MvAB4FPA7+xMqcgSZKkSZnIU/kt6d4yas6n8neOT+Uvj0/lr34+lS9Ju6/1p/IlSZKkHTKYSpIkqQkGU0mSJDXBYCpJkqQmGEwlSZLUBIOpJEmSmmAwlSRJUhMMppIkSWqCwVSSJElNMJhKkiSpCQZTSZIkNcFgKkmSpCas6buAvnznO99iZmam7zLuYt99H9x3Cdu4/vor+y5hVamqvksYLem7glVjesr/X1+OO+68s+8StrFmerrvEkaa8r9D6W75F1iSJElNMJhKkiSpCQZTSZIkNcFgKkmSpCYYTCVJktQEg6kkSZKaYDCVJElSEwymkiRJaoLBVJIkSU0wmEqSJKkJBlNJkiQ1wWAqSZKkJhhMJUmS1ASDqSRJkppgMJUkSVITDKaSJElqwsSDaZJ1Sd6R5Poktyf5bJJDurYjklSSpyY5P8mtST6f5BFLxnh2kq90+1+W5PgkayZ9LpIkSRqfPmZM3wL8PHAU8CPAN4Czk9xvqM+JwCuBxwF3Au9dbEjyZOB04A+BHwReBBwNHDfqYF0QnllcgPXjPiFJkiTtvokG0yR7Ay8GfquqPl5VFwHHALcBvzbU9biqOrdrfxPwxCT37tqOB95UVX9RVZdV1SeB32UQUEfZAMwNLdeM/cQkSZK02yY9Y3ogsBb43OKGqtoCfAk4eKjf14a+v7b7um/39THA65JsXFyAU4H9kuw14pgnAbNDy/7jOBFJkiSNV6v3ZW4Z+r66r4sheh8Gs6Znjtjv9qUbqmozsHlxPcmYSpQkSdI4TTqYfhO4A3gScCVAkrXAIcApOznGV4BHVNU3VqRCSZIk9WKiwbSqNiX5E+CtSW4ErgJeDewFvIfBZfq780bgo0muAj4ILHT7PbKqXrsylUuSJGml9XEp/3cYXJZ/H4Mn5M8HnlZVN+3MZfaqOjvJs4DXAb/N4LL/vwPvXrGKJUmStOJSVXff6x6ke8uoubm5OWZmZvou5y723ffBfZewjeuvv7LvElaVrQsLfZcw0vSUn6WhlXHHnXf2XcI21kxP913CSFM+46A9yPz8PLOzswCzVTW/s/v5r5UkSZKaYDCVJElSEwymkiRJaoLBVJIkSU0wmEqSJKkJBlNJkiQ1wWAqSZKkJhhMJUmS1ASDqSRJkppgMJUkSVITDKaSJElqwpq+C+jL5i1b2LxlS99l3EWLn0u/114zfZcw0sZNc32XMJKfSa89zb3W7LH/jNxjLFT1XcKqMZX0XcI9nv+KSpIkqQkGU0mSJDXBYCpJkqQmGEwlSZLUBIOpJEmSmmAwlSRJUhMMppIkSWqCwVSSJElNMJhKkiSpCQZTSZIkNcFgKkmSpCYYTCVJktQEg6kkSZKaYDCVJElSEyYeTJOck+SUSR9XkiRJbXPGVJIkSU2YaDBNchpwOHBskuqW/0jyqqE+H06yJck+3fr+Xb+Hdev3TXJ6kpuS3Jrk40kOmuR5SJIkafwmPWN6LPAF4FRgv255H3AEQJIATwZuBg7r9jkc+FZVfaNbPw14HPAzwBOAAB9LsnYiZyBJkqQVMdFgWlVzwB3ArVV1XVVdB/wjcFiSaeDRXfsZdGG1+3ouQDcz+jPAC6vqvKq6ADgS+D7gOaOOmWRdkpnFBVi/UucnSZKkXdfCPabnMQiLP8xgdvRc4Bz+K5ge3q0DHAzcCXxxceeq+i5wSdc2ygZgbmi5Zoy1S5IkaUx6D6ZVdTNwAYMguhhCPwP8cJKHAwfRzZjuopOA2aFl/90YS5IkSSukj2B6BzC9ZNu5wI8DTwHOqaobgYuB44Brq+rSrt/FwBrg0MUdk9wfeARw0aiDVdXmqppfXIBbxnkykiRJGo8+gukVwKFJHpLke5NMMZglfRpwZ1X9e9fvHAb3j/7nbGlVfR34CHBqksOSPAb4S+Bb3XZJkiStUn0E05OBrQxmOG8ADmBwn+kUd71kfw6DmdVzluz/AuBfgI8yeMI/wDOrastKFi1JkqSVtWbSB+wuyz9hRNPUkn4fZhA6l+5/E/D8lalOkiRJfen94SdJkiQJDKaSJElqhMFUkiRJTTCYSpIkqQkGU0mSJDXBYCpJkqQmGEwlSZLUBIOpJEmSmmAwlSRJUhMMppIkSWqCwVSSJElNMJhKkiSpCWv6LqAv69auZd3atX2X0byNm+b6LmGk+99vv75LGOmmm67ruwTtpoWqvksYaevCQt8ljLR2errvErSbppK+S9Bu2rxlS98lbGNXa3LGVJIkSU0wmEqSJKkJBlNJkiQ1wWAqSZKkJhhMJUmS1ASDqSRJkppgMJUkSVITDKaSJElqgsFUkiRJTTCYSpIkqQkGU0mSJDXBYCpJkqQmGEwlSZLUhLEH0yRHJKkk9xn32JIkSbrn2u1gmuScJKeMoxhJkiTtuZq4lJ/kXn3XIEmSpH7tVjBNchpwOHBsd/m+gId0zT+a5Pwktyb5fJJHDO33+iT/muSFSS4Hbu+2TyXZkOTyJLcluSDJc5cc85FJPp5kY5LvJHlfku/dnfOQJElS/3Z3xvRY4AvAqcB+3XJ113Yi8ErgccCdwHuX7Psw4OeBnwMe223bADwf+HXgh4C3A3+Z5HCA7r7VfwS+2o37dOC/AX+zvQKTrEsys7gA63fjfCVJkrRC1uzOzlU1l+QO4Naqug4gyQ90zcdV1bndtjcB/5Dk3lV1e9d+L+D5VXVD12cd8BrgJ6rqC12fy5IcBrwIOBf4DeCrVfWaxRqS/C/g6iQPr6pLR5S5ATh+d85TkiRJK2+3gund+NrQ99d2X/cFruq+v3IxlHYeBuwFfDLJ8Dj3YjBDCvAY4MeTbBxxvAOBUcH0JOBtQ+vrgWt25gQkSZI0OSsZTLcMfV/d1+FbBzYt6b9P9/WngW8tads81Ofvgd8ecbxrR2yjqjYP7c+S0CtJkqRGjCOY3gFMj2GcixgEyAMWbwEY4SsM7ku9oqruHMMxJUmS1IhxvF3UFcChSR7SPR2/S2NW1S3AycDbkxyV5MAkP5LkpUmO6rr9MXA/4P1JDun6PC3JnycZRziWJElST8YRTE8GtjKY8bwBOGA3xvpd4AQGDyxdDJzF4NL+5QBV9W3gSQxmaD8BXAicAtwMLOzGcSVJktSzVNXd97oH6d4yam5ubo6ZmZm+y2neQqOvj/vfb7++Sxjpppuu67sE7aZWX/NbF9r8f++1016skvq2ecuWu+80YfPz8+z7vd8LMFtV8zu7XxOf/CRJkiQZTCVJktQEg6kkSZKaYDCVJElSEwymkiRJaoLBVJIkSU0wmEqSJKkJBlNJkiQ1wWAqSZKkJhhMJUmS1ASDqSRJkppgMJUkSVIT1vRdQF8Wqlio6ruM5k0lfZcw0k03Xdd3CSPNzj6g7xJGuunm6/suYRutvraarWt6uu8SJDVq3dq1fZewjV2tyRlTSZIkNcFgKkmSpCYYTCVJktQEg6kkSZKaYDCVJElSEwymkiRJaoLBVJIkSU0wmEqSJKkJBlNJkiQ1wWAqSZKkJhhMJUmS1ASDqSRJkppgMJUkSVITJhJMM/CuJDcmqSSPncRxJUmStHqsmdBxng4cDRwBXAb8x4SOK0mSpFViUsH0QODaqvr8Sh0gyb2q6o6VGl+SJEkra8Uv5Sc5Dfgj4IDuMv4VSdYleUeS65PcnuSzSQ4Z2ufoJDcvGec5SWpo/fVJ/jXJC5NcDty+0uciSZKklTOJGdNjgW8C/z9wCLAVeAvw88BRwJXAq4Gzkzysqm5cxtgP68b5uW7cbSRZB6wb2rR+uScgSZKklbfiM6ZVNQfcAmytquuAW4EXA79VVR+vqouAY4DbgF9b5vD3Ap5fVV+tqq9tp88GYG5ouWYXTkOSJEkrrI+3izoQWAt8bnFDVW0BvgQcvMyxrqyqG+6mz0nA7NCy/zKPIUmSpAmY1MNPy7UAZMm2tSP6bbq7gapqM7B5cT1ZOqwkSZJa0MeM6TeBO4AnLW5IspbB/acXdZtuANYn2XtoP9/7VJIk6R5s4jOmVbUpyZ8Ab01yI3AVg4ef9gLe03X7IoN7UX8/yTuAQxm8D6okSZLuofr6SNLfAf4WeB/wFQZP1z+tqm4C6J7M/xXgmcCFwC8Br++lUkmSJE1Equrue92DJJkB5m66+WZmZmb6Lqd5U96Tuyyzsw/ou4SRbrr5+r5L2IavLUm655qfn2d2dhZgtqrmd3a/vmZMJUmSpLswmEqSJKkJBlNJkiQ1wWAqSZKkJhhMJUmS1ASDqSRJkppgMJUkSVITDKaSJElqgsFUkiRJTTCYSpIkqQkGU0mSJDXBYCpJkqQmrOm7gL5MJUwlfZdxF1u2bu27hG1MTU/3XcJIC1V9lzDSjTd9p+8SRpqeau//QavR32Grr63W/l4tavHn1erPqlUt/g7B3+Oeqr1/rSRJkrRHMphKkiSpCQZTSZIkNcFgKkmSpCYYTCVJktQEg6kkSZKaYDCVJElSEwymkiRJaoLBVJIkSU0wmEqSJKkJBlNJkiQ1wWAqSZKkJhhMJUmS1ISJBtMMvCvJjUkqyc1JTplkDZIkSWrTmgkf7+nA0cARwGXAAnDbhGuQJElSgyYdTA8Erq2qz0/4uJIkSWrcxC7lJzkN+CPggO4y/hVJzlm8lJ/k95N8ccR+FyR53dD6C5NcnOT2JP+e5CWTOgdJkiStnEneY3os8DrgGmA/4JAl7WcAj09y4OKGJD8EPBr4q279SOCNwHHAwcBrgBOSHLW9gyZZl2RmcQHWj++UJEmSNC4TC6ZVNQfcAmytquuq6oYl7f8GXAD88tDmI4EvVtU3uvU3AK+sqjOr6vKqOhN4O/CiHRx6AzA3tFwzlhOSJEnSWLX2dlFn0AXTJAF+qdtGkr0Z3KP6niQbFxfgtd327TkJmB1a9l+58iVJkrSrJv3w0915P/DmJD8CfA/wIOCvu7Z9uq/HAEvvRd26vQGrajOweXF9kHclSZLUmqaCaVVdk+RcBpfwvwf4ZFVd37V9J8m3ge+vqjP6rFOSJEnj11Qw7ZzB4F7SewEvX9J2PPCOJHPAWcA64HHAfavqbROtUpIkSWPV2j2mAB8E7g/sBXx4uKGq3g28EHgBcCFwLoM37L98siVKkiRp3FJVfdcwUd1bRs3Nzc0xMzPTdzl3sWXrdm+V7c3a6em+SxhpodHXbav/Pa1p8PfY6s+q1dfWVKP3x7f482r1Z9WqFn+H4O9xtZufn2d2dhZgtqrmd3a/FmdMJUmStAcymEqSJKkJBlNJkiQ1wWAqSZKkJhhMJUmS1ASDqSRJkppgMJUkSVITDKaSJElqgsFUkiRJTTCYSpIkqQkGU0mSJDVhTd8F6L+0+rn02nnTU23+v16Ln0u/zz736buEkTZuvLnvEkby88y1UvwdqiVt/isqSZKkPY7BVJIkSU0wmEqSJKkJBlNJkiQ1wWAqSZKkJhhMJUmS1ASDqSRJkppgMJUkSVITDKaSJElqgsFUkiRJTTCYSpIkqQkGU0mSJDXBYCpJkqQmNB9Mk5yW5MN91yFJkqSVtabvAnbCsUD6LkKSJEkrq/lgWlVzfdcgSZKkldfMpfwkz01yYZLbknw3yaeS7D18KT/JA5Jcl+Q1Q/s9MckdSZ7aX/WSJEnaXU3MmCbZD3g/8GrgQ8B64MksuYRfVTck+V/Ah5N8ArgEeB/wzqr69GSrliRJ0jg1EUyB/RjUcmZVXdltuxAguevtpVX1sSSnAmcA5wObgA3bGzjJOmDd0Kb14ytbkiRJ49LKpfwLgE8DFyb5QJJjktx3B/1fxSDI/gJwZFVt3kHfDcDc0HLNmGqWJEnSGDURTKtqK/CTwDOAi4CXApckeeh2djkQeCCD+h9yN8OfBMwOLfuPoWRJkiSNWSuX8qmqAj4HfC7JG4ErgZ9d2i/JvYC/BP6awT2m707yqKq6fjvjbgY2D+2/AtVLkiRpdzURTJMcCjwV+ARwPXAo8ADgYuDRS7qfyGDm82XARuCZwHuBZ02qXkmSJI1fE5fygXngKcDHgEuB3wNeWVUfH+6U5AjgN4Ffrar5qloAfhV4cpIXT7ZkSZIkjVMGV9D3HElmgLm5uTlmZmb6Lke7aKHR1+2Ut4rstH32uU/fJYy0cePNfZcwkq95SavJ/Pw8s7OzALNVNb+z+7UyYypJkqQ9nMFUkiRJTTCYSpIkqQkGU0mSJDXBYCpJkqQmGEwlSZLUBIOpJEmSmmAwlSRJUhMMppIkSWqCwVSSJElNMJhKkiSpCQZTSZIkNWFN3wX0ZaGKhaq+y7iLqaTvElYNf1ar3/wtN/Vdwkh77z3bdwkjbdo013cJq0Zrf9sX+XdLunvOmEqSJKkJBlNJkiQ1wWAqSZKkJhhMJUmS1ASDqSRJkppgMJUkSVITDKaSJElqgsFUkiRJTTCYSpIkqQkGU0mSJDXBYCpJkqQmGEwlSZLUBIOpJEmSmmAwlSRJUhMMppIkSWqCwVSSJElNWHYwTfLcJBcmuS3Jd5N8KsneXdsLk1yc5PYk/57kJUP7fT7Jm5eM9YAkW5I8pVtfl+TkJN9KsinJF5McMdT/6CQ3J3lad5yNSc5Kst8u/wQkSZLUhGUF0y4Avh94L3AwcARw5qApRwJvBI7r2l4DnJDkqG73M4DnJcnQkL8IfBs4r1t/J/AE4HnAo4EPAGclOWhon72AVwG/CjwFOAA4eQc1r0sys7gA65dzzpIkSZqM5c6Y7gesAc6sqiuq6sKq+t9VtRF4A/DKqjqzqi6vqjOBtwMv6vb9G+CBwGFD4/0y8P6qqiQHAC8AfqGqzquqb1bVycBnu+2L1gK/XlXnV9VXGITZp+6g5g3A3NByzTLPWZIkSROwZpn9LwA+DVyY5GzgE8AHgTuAA4H3JDl1yfhzAFV1Q5JPAEcC5yV5KIPZ0cXg+ihgGrj0rpOqrAO+O7R+a1V9c2j9WmDfHdR8EvC2ofX1GE4lSZKas6xgWlVbk/wk8ETgp4CXAicC/1/X5Rjgi0t22zr0/RnAO5K8lMFs6YVVdWHXtk/X90eX7AOwcej7LUvLAsJ2VNVmYPPi+pLQK0mSpEYsd8aUqirgc8DnkrwRuBJ4EoN7Rb+/qs7Ywe4fAd4FPJ1BMD19qO2rDGZM962q80bsK0mSpHuwZQXTJIcyuJ/zE8D1wKHAA4CLgeMZzIbOAWcxuAT/OOC+VfU2gKralOTDwAkMHpB6/+LYVXVpkjOA05O8kkFQfUB3vK9V1T/szolKkiSpbcudMZ1n8CT8bwIzDGZLX1lVHwdIcivwW8BbgU3AhcApS8Y4A/gY8JmqumpJ2wuA1wJ/AHwf8B/APwMfXWadkiRJWmUyuDK/5+jeMmrupptvZmZmpu9y7mLK+1+1B1lo9G/P+n3u03cJI23aNNd3CatGq68t/8ZrTzI/P8/s7CzAbFXN7+x+fvKTJEmSmmAwlSRJUhMMppIkSWqCwVSSJElNMJhKkiSpCQZTSZIkNcFgKkmSpCYYTCVJktQEg6kkSZKaYDCVJElSEwymkiRJaoLBVJIkSU1Y03cBfZlKmEr6LkO7aKGq7xJG8jW181r9WW3aNNd3CSPtvfds3yWM1OrPS9Lq5IypJEmSmmAwlSRJUhMMppIkSWqCwVSSJElNMJhKkiSpCQZTSZIkNcFgKkmSpCYYTCVJktQEg6kkSZKaYDCVJElSEwymkiRJaoLBVJIkSU0wmEqSJKkJEwmmSY5IUknus4x9Xp/kX1eyLkmSJLVjUjOmnwf2A+bGOWiSc5KcMs4xJUmS1I81kzhIVd0BXDeJY0mSJGl1GtuMaZKpJBuSXJ7ktiQXJHlu17bNpfwkxyS5OsmtST6U5BVJbh4x7q8muSLJXJL/k2R9t/004HDg2G7sSvKQcZ2PJEmSJmucM6YbgF8Bfh34OvAU4C+T3LC0Y5InAX8K/Dbwd8BPACeMGPNA4DnAs4D7An8D/A5wHHAs8HDg/wKv6/qPOtY6YN3QpvXLPzVJkiSttLEE0y78vQb4iar6Qrf5siSHAS8C3rVkl5cCH6+qk7v1S5M8kUEAHTYFHF1Vt3THeR/wVOC4qppLcgdwa1Xt6DaBDcDxu3pukiRJmoxxXcp/GLAX8MkkGxcX4PkMZj2XegTwpSXblq4DXLEYSjvXAvsus7aTgNmhZf9l7i9JkqQJGNel/H26rz8NfGtJ22ZGh9OdsWXJerHMMF1Vm7saAEiyi6VIkiRpJY0rmF7EIPwdUFXnLm1MsjSYXgIcsmTb0vWdcQcwvQv7SZIkqTFjCaZVdUuSk4G3J5kCPsvgsvmTgHngyiW7/BHwmSSvAP4e+B/AMxjMiC7HFcCh3dP4G4Ebq2phF09DkiRJPRrnG+z/LoMn6zcAFwNnMbi0f/nSjlX1OQZP778CuAB4OvB24PZlHvNkYCuDGdsbgAN2sXZJkiT1LFXLnaRcGUlOBX6gqp68wseZAebm5uaYmZlZyUNpBS008rpdasp7mLVC9t57tu8SRtq0aawf6DcW/n2Q+jc/P8/s7CzAbFXN7+x+E/nkp1GSvAr4JLCJwWX8o4CX9FWPJEmS+tVbMAUeD7yawRveXwa8rKre3WM9kiRJ6lFvwbSq/mdfx5YkSVJ7xvnwkyRJkrTLDKaSJElqgsFUkiRJTTCYSpIkqQkGU0mSJDXBYCpJkqQmGEwlSZLUBIOpJEmSmmAwlSRJUhP6/EhSLbFl69a+S9jG2unpvksYaSrpu4RVZaGq7xK24e9weTZtmuu7hJHWr79f3yVsY27+u32XIGkXOWMqSZKkJhhMJUmS1ASDqSRJkppgMJUkSVITDKaSJElqgsFUkiRJTTCYSpIkqQkGU0mSJDXBYCpJkqQmGEwlSZLUBIOpJEmSmmAwlSRJUhMMppIkSWpCr8E0SSV5Tp81SJIkqQ1rej7+fsBNPdcgSZKkBvQaTKvquj6PL0mSpHas6KX8JOckeUeStyS5Mcl1SV4/1P6fl/KTPKRb/7kk/5Tk1iQXJHnCkjEPS3JektuSXN2Nv/dKnockSZJW3iTuMT0K2AQcCrwaeF2Sn9xB/xOBk4HHApcC70+yBiDJgcBZwN8CjwZ+ETgMeOf2BkuyLsnM4gKs3/1TkiRJ0rhNIph+rareUFVfr6rTgfOBp+6g/8lV9Q9VdSlwPPBg4GFd2wbgjKo6pRvv88DLgOcnufd2xtsAzA0t14zhnCRJkjRmEwmmS9avBfbdyf7Xdl8X+z8GODrJxsUFOJvBeTx0O+OdBMwOLfsvo3ZJkiRNyCQeftqyZL3YcSAe7l/d18X++wB/BrxjxH5XjRqsqjYDmxfXk+yoVkmSJPWk77eLWq6vAD9YVd/ouxBJkiSN12r75Kc3A09M8s4kj01yUJJnJ9nuw0+SJElaHVZVMK2qrwGHAw8HzgO+CrwR+HafdUmSJGn3reil/Ko6YsS25wx9n6HvrwCypO/NI7Z9GfipMZcqSZKknq2qGVNJkiTdcxlMJUmS1ASDqSRJkppgMJUkSVITDKaSJElqgsFUkiRJTTCYSpIkqQkGU0mSJDXBYCpJkqQmGEwlSZLUBIOpJEmSmrCm7wL0X9ZOT/ddwjYWqvouYaSppO8SVhV/Xqvflq1b+y5hpFtuubHvErZx/Cl/3ncJI732pc/vu4SRpqfanKPy79aeqc1XoyRJkvY+aDXDAAAgAElEQVQ4BlNJkiQ1wWAqSZKkJhhMJUmS1ASDqSRJkppgMJUkSVITDKaSJElqgsFUkiRJTTCYSpIkqQkGU0mSJDXBYCpJkqQmGEwlSZLUBIOpJEmSmjDRYJrknCSnjHnMo5PcPM4xJUmSNHnOmEqSJKkJBlNJkiQ1oY9guibJO5PMJfmPJCckCUCSdUlOTvKtJJuSfDHJEcM7d5fur0pya5IPAffv4RwkSZI0Zn0E06OAO4HHA8cCrwBe2LW9E3gC8Dzg0cAHgLOSHASQ5FDgPV2/xwL/BLx2ksVLkiRpZazp4ZhXAy+vqgIuSfIo4OVJzgZeABxQVd/u+p6c5Ond9tcwCLJnVdVbuvZLkzwRePr2DpZkHbBuaNP68Z6OJEmSxqGPGdN/7kLpoi8ABwGPAqYZhM2NiwtwOHBg1/dg4ItLxvvC3RxvAzA3tFyzm/VLkiRpBfQxY7o9+wBbgR/tvg7buBvjngS8bWh9PYZTSZKk5vQRTA9dsv5jwNeBrzKYMd23qs7bzr4Xb2f/7aqqzcDmxfXuOStJkiQ1po9L+QckeVuSRyT5JeClwB9W1aXAGcDpSX4uyUOTPD7JhiQ/3e37DuDpSV6V5KAkv8EO7i+VJEnS6tFHMD0d+B7gS8AfA38IvKtre0HX/gfAJcCHgUOAqwCq6p+BYxg8BHUB8FPA702wdkmSJK2QiV7Kr6ojhlZfPKJ9C3B8t2xvjPcC712y+Q/GUZ8kSZL64yc/SZIkqQkGU0mSJDXBYCpJkqQmGEwlSZLUBIOpJEmSmmAwlSRJUhMMppIkSWqCwVSSJElNMJhKkiSpCQZTSZIkNcFgKkmSpCYYTCVJktSEVFXfNUxUkhlgbm5ujpmZmb7LkfZYC43+7ZlK+i5hVWnx93jn1q19lzDSn3zwH/ouYaRjn/fsvksYqcXXln8fdt78/Dyzs7MAs1U1v7P7OWMqSZKkJhhMJUmS1ASDqSRJkppgMJUkSVITDKaSJElqgsFUkiRJTTCYSpIkqQkGU0mSJDXBYCpJkqQmGEwlSZLUBIOpJEmSmmAwlSRJUhMMppIkSWrCxIJpknOSnLKD9iuS/OYujHtEkkpyn92rUJIkSX1a03cBQw4BNvVdhCRJkvrRTDCtqht21J5kbVVtmVQ9kiRJmqxJ32O6Jsk7k8wl+Y8kJyQJbHspv7s8/+Ikf5dkE3Bct/2ZSS5NcluSfwIeMuFzkCRJ0gqYdDA9CrgTeDxwLPAK4IU76P964EPAo4D3JnkQcCbw98BjgXcDb9rRAZOsSzKzuADrd/ckJEmSNH6TvpR/NfDyqirgkiSPAl4OnLqd/n9VVX++uJLk94FvVtUru02LY/z2Do65ATh+90uXJEnSSpr0jOk/d6F00ReAg5JMb6f/+UvWDwa+uGTbF+7mmCcBs0PL/jtZqyRJkiaomYeftmO3n9Kvqs3A5sX17pZWSZIkNWbSM6aHLln/MeDrVbV1J/e/mMH9qUvHkCRJ0io36WB6QJK3JXlEkl8CXgr84TL2/1MGl/7f2o3xy8DRK1GoJEmSJmvSwfR04HuALwF/zCCUvmtnd66qq4CfB54DXAD8OvCa8ZcpSZKkSZvYPaZVdcTQ6otHtD9kyfrIm0Gr6qPAR5ds/vNRfSVJkrR6THrGVJIkSRrJYCpJkqQmGEwlSZLUBIOpJEmSmmAwlSRJUhMMppIkSWqCwVSSJElNMJhKkiSpCQZTSZIkNcFgKkmSpCYYTCVJktQEg6kkSZKakKrqu4aJSjIDzM3NzTEzM9N3OZIk9eqEP35f3yWM9JoXH9l3CduYnnI+b2fNz88zOzsLMFtV8zu7nz9hSZIkNcFgKkmSpCYYTCVJktQEg6kkSZKaYDCVJElSEwymkiRJaoLBVJIkSU0wmEqSJKkJBlNJkiQ1wWAqSZKkJhhMJUmS1ASDqSRJkppgMJUkSVITDKaSJElqwqoOpklen+Rf+65DkiRJu29VB1NJkiTdc/QeTJNMJXl1km8k2ZzkqiTHdW1vTnJpkluTXJbkhCRru7ajgeOBxySpbjm6vzORJEnS7ljTdwHAScAxwMuBzwL7AT/Qtd0CHA18G3gUcGq37S3AXwOPBJ4O/ETXf27p4EnWAeuGNq0f9wlIkiRp9/UaTJOsB44FfqOq/qLb/E0GAZWq+r2h7lckORl4HvCWqrotyUbgzqq6bgeH2cBgZlWSJEkN63vG9GAGs5mfHtWY5BeBlwEHAvswqHd+mcc4CXjb0Pp64JplVypJkqQV1fc9prdtryHJE4AzgI8BzwJ+GDgRuNdyDlBVm6tqfnFhcCuAJEmSGtN3MP06g3D61BFtTwSurKoTq+r8qvo68OAlfe4Aple4RkmSJE1Ar5fyq+r2JG8G3pLkDuBzwAOAH2IQWg9I8jzgy8BPAz+7ZIgrgIcmeSyDy/O3VNXmSdUvSZKk8el7xhTgBOAPgDcCFzN42n7fqvo74O3AO4F/ZTCDesKSff8WOAv4J+AG4JcmVLMkSZLGrO+Hn6iqBQb3jp44ou3VwKuXbD5lqH0z8NwVLVCSJEkT0cKMqSRJkmQwlSRJUhsMppIkSWqCwVSSJElNMJhKkiSpCQZTSZIkNcFgKkmSpCYYTCVJktQEg6kkSZKaYDCVJElSEwymkiRJaoLBVJIkSU1IVfVdw0QlmQHm5ubmmJmZ6buc5m3ZurXvEkZaOz3ddwmSdI+w0GgO2HDin/Rdwjbe/NqX9F3CqjE/P8/s7CzAbFXN7+x+zphKkiSpCQZTSZIkNcFgKkmSpCYYTCVJktQEg6kkSZKaYDCVJElSEwymkiRJaoLBVJIkSU0wmEqSJKkJBlNJkiQ1wWAqSZKkJhhMJUmS1ASDqSRJkprQezBNck6SU/quQ5IkSf3qPZhKkiRJYDCVJElSIyYaTJPsneT0JBuTXJvklUva79u135Tk1iQfT3LQkj7HJLm6a/9QklckuXmS5yFJkqTxm/SM6VuBw4FnAz8FHAH8yFD7acDjgJ8BngAE+FiStQBJngT8KfCHwGOBTwLH7eiASdYlmVlcgPVjPB9JkiSNyZpJHSjJPsCvAb9SVZ/uth0FXNN9fxCDQPqkqvp8t+1I4GrgOcAHgJcCH6+qk7thL03yROBZOzj0BuD48Z+RJEmSxmmSM6YHAvcCvri4oapuBC7pVg8G7lzS/t2u/eBu0yOALy0Zd+n6UicBs0PL/rtWviRJklbSxGZM+1JVm4HNi+tJeqxGkiRJ2zPJGdNvAluAQxc3JLkv8PBu9WIGQXm4/f4MZkkv6jZdAhyyZNyl65IkSVqFJjZjWlUbk7wHeGuS7wLXAycCC13715N8BDg1yYuAW4A3Ad8CPtIN80fAZ5K8Avh74H8AzwBqUuchSZKklTHpp/J/CziPQaj8FPBZ4F+G2l/QrX8U+AKDp/KfWVVbAKrqc8CvA68ALgCeDrwduH1C9UuSJGmFTPQe06raCPxqtyx661D7TcDz72aMU4FTF9eTnAp8Y7yVSpIkadJW3cNPSV7F4P1LNzG4jH8U8JJei5IkSdJuW3XBFHg88GoGb5R/GfCyqnp3vyVJkiRpd626YFpV/7PvGiRJkjR+k374SZIkSRrJYCpJkqQmGEwlSZLUBIOpJEmSmmAwlSRJUhMMppIkSWqCwVSSJElNMJhKkiSpCamqvmuYqCQzwNzc3BwzMzN9l9O8hUZfH1NJ3yVI0j3Clq1b+y5hpLXT032XsI0T/+yMvksY6bgXHdl3CduYn59ndnYWYLaq5nd2P2dMJUmS1ASDqSRJkppgMJUkSVITDKaSJElqgsFUkiRJTTCYSpIkqQkGU0mSJDXBYCpJkqQmGEwlSZLUBIOpJEmSmmAwlSRJUhMMppIkSWqCwVSSJElNWFYwTXJOklNWqhhJkiTtuZwxlSRJUhMMppIkSWrCrgTTqSRvSXJjkuuSvH6xIckBST6SZGOS+SR/k+S/DbWfluTDw4MlOSXJOUPrz01yYZLbknw3yaeS7D3U/sIkFye5Pcm/J3nJLpyDJEmSGrMrwfQoYBNwKPBq4HVJfjLJFPAR4H7A4cBPAt8P/PXODpxkP+D9wHuBg4EjgDOBdO1HAm8EjuvaXwOckOSoXTgPSZIkNWTNLuzztap6Q/f915P8BvDUbv1RwEOr6mqAJM8H/i3JIVX15Z0Ye7+upjOr6spu24VD7W8AXllVZ3brlyf5QeBFwF+MGjDJOmDd0Kb1O1GHJEmSJmxXZky/tmT9WmBfBjOYVy+GUoCqugi4uWvbGRcAnwYuTPKBJMckuS9Adzn/QOA93a0CG5NsBF7bbd+eDcDc0HLNTtYiSZKkCdqVYLplyXotY5wFusvyQ9b+50BVWxncAvAM4CLgpcAlSR4K7NN1OwZ47NDySODHdnDMk4DZoWX/naxVkiRJEzTOp/IvBh6U5EGLG7rL7PdhEDIBbmBwuX7YY4dXauBzVXU88MPAHcDPVtV3gG8D319V31iyXL69oqpqc1XNLy7ALbt7opIkSRq/XbnHdHs+xeB+0DOS/GY39v8Gzq2q87s+/wj8Vnfv6ReAX2Ew4/lVgCSHMrhf9RPA9QwesHoAg9ALcDzwjiRzwFkM7h19HHDfqnrbGM9FkiRJEza2GdOqKuDZwE3AZxgE1cuAXxzqczZwAvAW4MsMHkQ6fWiYeeApwMeAS4HfY/Cw08e7/d8NvBB4AYMQfC5wNLDdGVNJkiStDsuaMa2qI0Zse87Q91cxCKc7GuN4BjOfo9ouBp5+N/v/FfBXO1GuJEmSVhE/+UmSJElNMJhKkiSpCQZTSZIkNcFgKkmSpCYYTCVJktQEg6kkSZKaYDCVJElSEwymkiRJaoLBVJIkSU0wmEqSJKkJBlNJkiQ1wWAqSZKkJqzpu4C+LFSxUNV3GXcxlfRdwqpxy+23913CSOvvfe++S9A91NaFhb5LGGl6yvmN1W7t9HTfJawax73oyL5LGOmU93+47xK2cfutt+7Sfv5FkSRJUhMMppIkSWqCwVSSJElNMJhKkiSpCQZTSZIkNcFgKkmSpCYYTCVJktQEg6kkSZKaYDCVJElSEwymkiRJaoLBVJIkSU0wmEqSJKkJBlNJkiQ1wWAqSZKkJkwkmCY5J8kpkziWJEmSVqcmZkwzsKbvOiRJktSfFQ+mSU4DDgeOTVLdcnT39RlJ/gXYDBzW9X92kq8kuT3JZUmOHw6tSe6T5N1Jbkgyn+Qfkzxmpc9DkiRJK2sSs5THAg8H/i/wum7bD3Vf3wS8CrgMuCnJk4HTgZcB5wEHAu/q+r6h+/oB4DbgGcAc8CLg00keXlU3Lj14knXAuqFN68dzWpIkSRqnFZ8xrao54A7g1qq6rqquA7Z2za+rqk9W1Te7UHk88Kaq+ouquqyqPgn8LoPwSZLDgMcDv1BV51fV16vqVcDNwHO3U8IGBgF2cblmhU5VkiRJu6Hv+zrPX7L+GOBJSY4b2jYN3DvJXl37PsB3kwzv9z0MZldHOQl429D6egynkiRJzek7mG5asr4Pg1nTM0f0vb1rvxY4YkT7zaMOUFWbGdzDCsCSQCtJkqRGTCqY3sFg5vPufAV4RFV9Y1Rjkq8A/x24s6quGF95kiRJ6tukgukVwKFJHgJsZPv3tr4R+GiSq4APAgsMLt8/sqpeC3wK+ALw4SSvBi4FHgj8NPChqlp6a4AkSZJWiUm9j+nJDB54ugi4AThgVKeqOht4FvBTwJeBfwZeDlzZtRfwTOAzwJ8zCKb/B3gw8J0VPQNJkiStqInMmFbVpcATlmw+bTt9zwbO3sFYtzB4O6mXjas+SZIk9a+JT36SJEmSDKaSJElqgsFUkiRJTTCYSpIkqQkGU0mSJDXBYCpJkqQmGEwlSZLUBIOpJEmSmmAwlSRJUhMMppIkSWqCwVSSJElNWNN3AX2Zn5/vu4RtTCV9l7CNhaq+Sxhp0+bNfZcwUt1xR98l6B5q68JC3yWMND3l/IbUt9tvvbXvErZx+227VlOq0eCxUpJ8H3BN33VIkiTtAfavqm/tbOc9MZgGeCBwyxiGW88g5O4/pvHGxbp2Xos1gXUtV4t1tVgTWNdytVhXizWBdS1Xi3WNu6b1wLdrGWFzj7uU3/1wdjq570j+69L7LVXVzL0B1rXzWqwJrGu5WqyrxZrAuparxbparAmsa7larGsFalr2GN4cJEmSpCYYTCVJktQEg+nu2Qy8ofvaEuvaeS3WBNa1XC3W1WJNYF3L1WJdLdb0/9o782i9i/KOf75ACJhwCtKocCQGQ9hKAKFIISDRHMqmNS6culWulpQjRaGCtAoIhUMOW0MarAuLjWBksS1B9AhC8YawlwYClRAWuSySQEgIkFwwgUz/eJ43GX73XX7vcnNfkudzznvufWfmN/PMzDMzz2y/F0KuZulGuYZcpo3u8lMQBEEQBEHQncSKaRAEQRAEQdAVhGEaBEEQBEEQdAVhmAZBEARBEARdQRimwQaFpImSkqSth1qWIjIulbTMZdx7qGWqUEW25ZKmD7VcZZA0U9LsoZajW2ilDUg6S9KDgylXIb0kafL6Sq9K+r2d1m9JPZKWD5ZMkvokndRCvF3bJw4Gg1G36zP+YCN8wX7QWST1Ag+mlJruMDeE9JvkcKAHmAj8HnhpKIUpUJRtDfD6EMrTDCcCahhq4+EuYDvglU5G2uG2th3wcgfi2ZjYD1g51EK0iqSzgMkppa6ZkG8svMPGyTBMBwtJm6eUVg21HEFj1mNdjQUWpZTuGqwE2sjLoMs2WKSUOmqAvdPx+l881HLUI6XU1fJ1IymlJfX8JQ1LKa1eX/IEGw7+U+2bppTeHGpZILby1yJpjG93FD+97n+QpLmSXpf0rKQZkkZkz/dJOkPSlZJeBS519/GSbvPnlvp26cgWZRzu6b4o6Q1Jd0jaz/0q2zWTJN0vqV/SXZJ2KcTxSUnz/PnfSzpTUksTFEkzgUOAE7PyeknSKVmY2ZJWV/Is6f0ebif/vo2X2csu868ljWs1fWCMe+9bqxwq25aSjpX0FPCGu28i6duSnvL6mi/ps4U093AZV0h6QdJVkv60pKyXAKNd1r569enPDNgalDTZ81k3L81QQ7a121WSpkq6t8pz8yV9N/t+rKQFnpdHJR3frCwN5PyspIeztnSrpBHKtvIljZK0WNJ3sucOlLRK0qR202qUT9e18wtxjfI28BH/PlzSRZL+IGmlpHslTczC98iOUhzm6ayQdJOk7bIwNXVVVbZuJU2R9Vv9kq6X9M2ibnm4v/H6f0XSNZK2cveZDGzrY+qUX6/r9gWy4yGLZStmFf+1W/la1/d+WtJvXcb5kg4oxFm3D26BzSR9z/P6kqRzJPs9xkZ15GF6JD1TKVNg2zZkKSPT27byvcy+JukXklYCp7n7kZIe83L6Lev6xLZxvTtV0hOS/uj5r6R7vqfbLxtbzpE0zP16gDOBvTL96emAPCNk48cKSYsknVzwbzi+lG0bBTapo9ujJd3gMr0q6TpJ7838Bxw9kjRdbmv495r9j/uX7mtrtN0e/3uEpP/F3ll6kIevayNI2lrS5ZKWeP5uk7RXg/JqjpRSfOxdrpsC78s+e2NbrWdjq0krgJOAccCBwDzg37Pn+7Cts5M9/FhgBPA88J/AHsDHsG3SmS3K+K/AH4AjgN2BmcAy4N3YFmwC7sGUcHfgduDO7PmDXcZjgA8ChwJPAWe2KM+fYNuGl2bldjHwS/cXsBRYAhzubl8EnsviuAF4xGXbC7gJeBwY1mL6k0qUw1len78GPgTs6e6nAQuAw7x8ejBD7xD33xp4EZgK7OrP/ga4raSsZwDPupyj6tWnP9MDLC/EMxlIjfLSQj0WZesFprv/n3mZjs2eqbjtlNXr88CngR3971LgmA61z+2A1cA/YAPteOB4YKSX2+ws7JHAKuDPga2AJ4FpHUqrbj6Bvweext8R7W4n5G7AZcCdmM6PBU5xPRuX1fsq4BbPwz5YG5mVxVlTV1nXF2ztYScAb3k6O3telua65Xr0Guv6qoOBRcC5ddrapnXKsBfra87E+swvY8dDDnX/hG3r4mWcPD9HuYw/x/rUzTxMwz64SX3q9fxOB3bxel0JTClZR/t7mZ7q8n4DO5qwvBV5SsrUB5yUhU/AC8BXXAdGAzu4nP+SxbE414c22+H5WB91jJfLQcCx7ne618sY4BOe7qnutyVwEfB/mf5s2QF5vo+1rUlYO70R+232St9Vd3yhRNtoRrexxb4HgLnAvq4n9wO92fMzyford5teCUOd/sf9m+prqT9Ozne5x2J2REMbAeuXfoH1TeO8Xl/Cx61OfDoSyYb2AbbADJsbXdEuB35UCHOQK/QW/r0PuL4QZoo34hGZ25H+3HublGkENlh9IXMbhhk232LdYDSpkFbKZLwV+HYh3i8Bz7dRVr14J+DfPwEsxwz9vbDBbTpwnvtfhg+wrtQJODB7flugHzi6xfTLlMNZXpajsjDDsUHggEL8lwM/8/9PB24u+L/f4965hKwnAX1l6tO/91DOMH1bXlqsx7Wy1SjXB4Ezsu9TgXuy708Any/EeTpwVztyZXHt4+X8gSp+MxnY0f8bsBCYBTwEDO9QWnXziRn1q4GDM/+7Mv0fDbwJbF+I41ZgalbvxYnA8cDiMrrKQMP0GnyymIX9KQMN05XAVpnbBYU6fptONCjDXmBuwe2+rByqGaZ/m4Xd3d12zfJWtw9uUp96MYMln0Cc525l6uhnwK8K/tfQvmFaVSb/v4+BhunFhTimAr8ruJ1HBwxTbJL3Bm6Ilgh/CnB/QccebEeGQvwjsZW+ozO3d2Pjx3RKjC9l2kYzuo0Zcm8CO1TR5f38+0zqG6Y1+x/3b7qvpfY4+ckqOl7TRvA29wqF/tRl+rtO1W2cMa3Oj7FGeGhKaY0vU+8p6YtZGGFG647YTB9sZpSzGzA/pZQfWL/Tn9sFm+2WZSxmuNxZcUgprZZ0n6fzP+78UPbMIv/7HuAZzFCcUNl6cTYFtpD0rpRSfxPy1GIuVnYfwmbPc7BG8U/ufwhwof+/G9aI124Tp5SWSlrofu1QrxwAnk5vP7O1E/Au4BbfOauwOTYDBiu/j0paUSW9scBjTcjXqD6boZiXwWAW8FWgsrX4eWAa2HYalp8rJF2WPbMZnbuAMx/4b+BhSTdjK9X/kVKqdYHmFGx15mhg35RSMz+vVzUtbAJQN58ppSWSfoOtasyVtCNwAHCchx2PtbnHCno2HFv1qNCfUnoy+74I018op6s5uwDXF9zuAz5ecOtLKb1WI81WeKjwvVF8tdrso1jbK9MHN8M9yUdV525sx6tMHe3GwDK9G7tE2A5VZZK0aY3w1cac4rGbu9uUKY97ONY2BiDpr7GV47GY0bgZtno5WIzFdD4fP5b5+FGRt9H4UrZtFKml27sBz6aUns3SfMSPBuTjdD1q9nWD0NcW9aeujeD+I4GlhbaxpcvVEcIwLSDpdGx77MNZJz0S+BEwo8ojz2T/d8ONyfzwe6WDq5wlHoltP/xXleeaPptYjZTScknzsRnZAdiy/+3AtZJ2xmaxczqRVgPqlQMMrKvKud+jsFXLnD9mYW4E/rFKeouquLXLGgbeNh9WJdz60LurgfMl7YN1QjsA17pfpeymMHBQfKsTiaeU3pJ0KDbZ+Uvg68C5kvav8chYYHuszscAD7ebFrYbAI3zOQuYIenrwBeAh1NKlfRHeth9GVg2+YSneIklsU4XGulqqwNEtTTbuYfQbHyN+q4yfXAnKFtH3cD6HHNqvqVDdh54Fja+3IwZSZ/DDP0NkXbaSt1+vUFfV1k86lRfW20crGcjjMTGuolV/Ft+VVqRMEwzJH0G+C5wRGG1Yh6we0rpiSajXAD0SBqRrZpOwBRzYe3HqvIktmIzATtTgx8s3w/bBijDPGCXFvJRj1XYjCpnDvBR4MPAaT6LXYCdi1uUUqqsLC7AdHB/bLsTSdtis9hH2ki/FR7BBvXRKaVahvM84DPYylK7txfL1OcSYKuC/gzJq1ZSSs9JmoOtBG4J3JJSetH9XpD0PPDBlNKsQZQhYSvMd0o6Gyu3TxXDSdoc2467Fmtnl0saX5G3jbQmYGe7GuXzBuw81+GYYXpl5vcApq/vSSnNLStPgbq6KqlomC7E9Cqn+L0MnWprrdBqH1yP4qTmL7Dzh2XqaEGN5wdFJjdWyjy/APirQZALrGxex84nXl7wOxDbuTm34iDpA4UwndafJzEDcX98ciJpG+ys6BzKjS+dahsVFgA7SNqhsmoqaXfsfkIlzSXYOe6cvcmM3Vp9XUppWot9bdmyr2sjSJqHnVF9M6XU10T6TRGGqSNpD2wAOR/4naT3udcqd7tH0vewBrkSOzdyaErphDrRzgL+GfiJ39obhd1+viql1Mw2PimllZJ+AFwoaRnWEE/FtvSuwJbYG3E28EtJz2Bbk2v8uT1SSqc3I09GH7C/7IbuCuxMbS82y1uSUnrUw/Vil0B+nuXpcUk3AJdJOg47+H8etgp0Q4vpt7TCk1J6TdJFwMWSNgHuwA6NTwBeTSn9BDu3OAW4WtIFntedsJWBY1NKpWesJeoTbEbcD0yVNAPrYHtayV+HqOjz5tjB/JwzsVXCV7ALBsOxw/HbpJSmtZuwrxZMwra1XsTKYhQ2EOxZCH4uVnffwHTiSOx4TqPtuTJpNcyn1+1s4Bxs++7qStwppcckzQKulN0gfsDjngQ8lFL6VSP5GukqPtHJuAS4XdI3sRX/j2EX7hLN0UehraeU1jQZR6u02gfXY7SkadhK7D5Yn3VyyTqagRkNp2B91WG0v41fU6Ymnv8htvV/IVZO+9KhPiOl9IbsjRMXSFqFGU6jsIuQj7vsn8O2q49i4KSxD9hR9sMizwGvNXnEpijPCklXYH3oUqytnouNa2XHl061jQq3Yrszs2RvUNgMu6A1J6VU2Ta/DQxtGAIAAALQSURBVPiWpC9jxyy+hBmqD0DD/gda62v7KDdONrIRbnWZZ0s6FTu+tj1W39dneWyPTh1Wfad/WHfhoPjpdf/9MEV5zSt2PvCd7Pk+soPpmft4TBFfx84nXYrfrmtBxi2wDnEJtqx+B+sOVE+kcMAdm4UlYEzmdhjWofRj2y334rc+W5RpZ1fU/kpa2AH0NcA1WbjJ7n9c4fltsAnBco/jJvzma4vpV+qxZjlQ4xA+tr1yInambRXWKdwEfCQLMw7b5njZ01yAvYlAJWQtXjCqWZ+Fcnvc07oRM4xT5l81Ly3UY93LT+62tcu5spoOY6uDD2CrecuwVYtPdah97uZ18aLLsBA4wf1m4pcJvB2sBg7Knh3juv61dtMqm0/WDW5zqsQ/DDPwn3I9e951arz799D40ltNXaV6XzAFMwb6sTN1ld2LmnpURScGtPU6ZVhNf2bjbySh+uWnvQu6loCJmVvdPrhJferFJpo/cN1Yhhk1lTcn1K0jD/NV7E0W/dgt5ZOL9dZhmfoYePlpcpV4Po71GW9gx6i+UtSHNmTcxHWnz8vlafyyDHZZ7iWvn2tcf/ILdsMxY+dll6enA/KMBK7C+qTF2EXgtbpHifGFBm2jBd0ejRm+K7CJ4nUULju7bi12uaZhBnKv+9XtfzxMU30tJcbJLGxdGwG7QzIDM/BXYYsqPyW78NXup6LwQRAEwUaCX5zYNaV08FDLEgTdRLSNoSe28oMgCDZwfMv5Fmxl6QjsPYUd/QGEIHgnEm2j+4gV0yAIgg0cSddhW/xbYT/ycUlK6YdDKlQQdAHRNrqPMEyDIAiCIAiCrqCdd9QFQRAEQRAEQccIwzQIgiAIgiDoCsIwDYIgCIIgCLqCMEyDIAiCIAiCriAM0yAIgiAIgqArCMM0CIIgCIIg6ArCMA2CIAiCIAi6gjBMgyAIgiAIgq4gDNMgCIIgCIKgK/h/QihQOYhPu88AAAAASUVORK5CYII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099" name="Picture 3" descr="C:\Users\BbChip\Desktop\lab_meeting\190330\image\1D_CNN_custom_ch_32_DO_075_DO_1_layer_fft_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564904"/>
            <a:ext cx="4386176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BbChip\Desktop\lab_meeting\190330\image\1D_CNN_custom_ch_32_DO_075_DO_1_layer_fft_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320" y="2636912"/>
            <a:ext cx="4386176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5208" y="2246675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Input</a:t>
            </a:r>
            <a:endParaRPr lang="ko-KR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1037296" y="2236802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Input</a:t>
            </a:r>
          </a:p>
          <a:p>
            <a:pPr algn="ctr"/>
            <a:r>
              <a:rPr lang="en-US" altLang="ko-KR" sz="1000" dirty="0" smtClean="0"/>
              <a:t>(FFT)</a:t>
            </a:r>
            <a:endParaRPr lang="ko-KR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1701536" y="2246675"/>
            <a:ext cx="7039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F</a:t>
            </a:r>
            <a:r>
              <a:rPr lang="en-US" altLang="ko-KR" sz="1000" dirty="0" smtClean="0"/>
              <a:t>ilter</a:t>
            </a:r>
            <a:endParaRPr lang="ko-KR" alt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2189424" y="2132856"/>
            <a:ext cx="11524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F</a:t>
            </a:r>
            <a:r>
              <a:rPr lang="en-US" altLang="ko-KR" sz="900" dirty="0" smtClean="0"/>
              <a:t>ilter</a:t>
            </a:r>
          </a:p>
          <a:p>
            <a:pPr algn="ctr"/>
            <a:r>
              <a:rPr lang="en-US" altLang="ko-KR" sz="900" dirty="0" smtClean="0"/>
              <a:t>(frequency</a:t>
            </a:r>
          </a:p>
          <a:p>
            <a:pPr algn="ctr"/>
            <a:r>
              <a:rPr lang="en-US" altLang="ko-KR" sz="900" dirty="0" smtClean="0"/>
              <a:t>response)</a:t>
            </a:r>
            <a:endParaRPr lang="ko-KR" altLang="en-US" sz="900" dirty="0"/>
          </a:p>
        </p:txBody>
      </p:sp>
      <p:sp>
        <p:nvSpPr>
          <p:cNvPr id="17" name="TextBox 16"/>
          <p:cNvSpPr txBox="1"/>
          <p:nvPr/>
        </p:nvSpPr>
        <p:spPr>
          <a:xfrm>
            <a:off x="3010796" y="2246675"/>
            <a:ext cx="9068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Output</a:t>
            </a:r>
            <a:endParaRPr lang="ko-KR" alt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3730876" y="2236802"/>
            <a:ext cx="906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Output</a:t>
            </a:r>
          </a:p>
          <a:p>
            <a:pPr algn="ctr"/>
            <a:r>
              <a:rPr lang="en-US" altLang="ko-KR" sz="1000" dirty="0" smtClean="0"/>
              <a:t>(FFT)</a:t>
            </a:r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81280" y="259132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0</a:t>
            </a:r>
            <a:endParaRPr lang="ko-KR" altLang="en-US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4467472" y="2591326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16</a:t>
            </a:r>
            <a:endParaRPr lang="ko-KR" altLang="en-US" sz="1100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4526944" y="2132856"/>
            <a:ext cx="0" cy="424847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56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470064" cy="990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sz="1600" dirty="0" smtClean="0"/>
              <a:t>So I created spectrogram by</a:t>
            </a:r>
            <a:r>
              <a:rPr lang="en-US" altLang="ko-KR" sz="1600" dirty="0" smtClean="0"/>
              <a:t> Short Time Fourier Transform (STFT)</a:t>
            </a:r>
            <a:r>
              <a:rPr lang="en-US" altLang="ko-KR" sz="1600" dirty="0" smtClean="0"/>
              <a:t>.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sz="1600" dirty="0" smtClean="0"/>
              <a:t>Window Size: 512, Stride: 128</a:t>
            </a:r>
            <a:endParaRPr lang="en-US" altLang="ko-KR" sz="1600" dirty="0"/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sz="1600" dirty="0"/>
              <a:t>We can see that it is applied to the shape of </a:t>
            </a:r>
            <a:r>
              <a:rPr lang="en-US" altLang="ko-KR" sz="1600" dirty="0" smtClean="0"/>
              <a:t>frequency response.</a:t>
            </a:r>
            <a:endParaRPr lang="en-US" altLang="ko-KR" sz="16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4273222" y="651457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 smtClean="0"/>
              <a:t>15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2" name="AutoShape 2" descr="data:image/png;base64,iVBORw0KGgoAAAANSUhEUgAAAqYAAAKLCAYAAAAkSUp3AAAABHNCSVQICAgIfAhkiAAAAAlwSFlzAAAPYQAAD2EBqD+naQAAADl0RVh0U29mdHdhcmUAbWF0cGxvdGxpYiB2ZXJzaW9uIDMuMC4yLCBodHRwOi8vbWF0cGxvdGxpYi5vcmcvOIA7rQAAIABJREFUeJzs3X28ZnVd7//Xe+8Zx4DZ25vkHAxRQzTKu0okFYWOlTf5Sys7WZTgSX6mj5S8yRoxUYnwhpTMTiVqhJGnNNQyBW8KxJtU0pATBCr3CkICezMDDMPsz/njWrsu9lwzzJ659rW+m3k9H4/12Hut73d912ftfbHnzXetdV2pKiRJkqS+TfVdgCRJkgQGU0mSJDXCYCpJkqQmGEwlSZLUBIOpJEmSmmAwlSRJUhMMppIkSWqCwVSSJElNMJhKkiSpCQZTSZIkNcFgKkmSpCas6buASUsS4IHALX3XIkmSdA+2Hvh2VdXO7rDHBVMGofSavouQJEnaA+wPfGtnO++JwfQWgHXr9mYwedqO73xnp39vE7Nl69a+Sxhp7fR03yWMtLDz/1M4UVONvdZbtnVhoe8SRpqe8s4rSavH/Pw8D3rQg2CZV6j3xGAKQJLmgunMzEzfJWzDYLo8BtPVz2AqSf3xL50kSZKaYDCVJElSEwymkiRJaoLBVJIkSU0wmEqSJKkJBlNJkiQ1wWAqSZKkJhhMJUmS1ASDqSRJkppgMJUkSVITDKaSJElqgsFUkiRJTTCYSpIkqQmrJpgmuVffNUiSJGnlrFgwTfKQJDViOadrPyzJeUluS3J1knck2Xto/yuS/G6S05PMA+/qtj8qyT92+303ybuS7LNS5yFJkqTJWMkZ06uB/YaWHwa+C3wmyYHAWcDfAo8GfhE4DHjnkjFeBVzQ7XtCF1zPBm4CDgF+AfiJEfv9pyTrkswsLsD6sZ2hJEmSxiZVtfIHSe4NnAPcADybwezn1qp60VCfw4Bzgb2r6vYkVwBfraqfHepzDPBm4EFVtanb9kzg74EHVtV3Rhz79cDxS7ff+977kGRcpzgWt94633cJ29iydWvfJYy0dnq67xJGWpjAf0+7Yqqx13rLti4s9F3CSNNTq+bOK0lifn6e2dlZgNmq2umAM6m/dO9lMFP5y1W1ADwGODrJxsWFwUzoFPDQof3OXzLOwcAFi6G087luv0ds59gnAbNDy/67ezKSJEkavzUrfYAkrwWeBjy+qm7pNu8D/BnwjhG7XDX0/aYR7ctSVZuBzUP17O6QkiRJWgErGkyT/DzwOuAZVfXNoaavAD9YVd9Y5pAXM5hp3Xto1vRJwAJwyW4XLEmSpN6s5FP5jwROZ3BP6L8l+e/dcr9u2xOTvDPJY5MclOTZSbb7EFPnDOB24C+SPDLJjwN/BLxv1P2lkiRJWj1W8h7TxwF7Aa8Frh1azqyqrwGHAw8HzgO+CrwR+PaOBqyqWxncFnA/4MvAB4FPA7+xMqcgSZKkSZnIU/kt6d4yas6n8neOT+Uvj0/lr34+lS9Ju6/1p/IlSZKkHTKYSpIkqQkGU0mSJDXBYCpJkqQmGEwlSZLUBIOpJEmSmmAwlSRJUhMMppIkSWqCwVSSJElNMJhKkiSpCQZTSZIkNcFgKkmSpCas6buAvnznO99iZmam7zLuYt99H9x3Cdu4/vor+y5hVamqvksYLem7glVjesr/X1+OO+68s+8StrFmerrvEkaa8r9D6W75F1iSJElNMJhKkiSpCQZTSZIkNcFgKkmSpCYYTCVJktQEg6kkSZKaYDCVJElSEwymkiRJaoLBVJIkSU0wmEqSJKkJBlNJkiQ1wWAqSZKkJhhMJUmS1ASDqSRJkppgMJUkSVITDKaSJElqwsSDaZJ1Sd6R5Poktyf5bJJDurYjklSSpyY5P8mtST6f5BFLxnh2kq90+1+W5PgkayZ9LpIkSRqfPmZM3wL8PHAU8CPAN4Czk9xvqM+JwCuBxwF3Au9dbEjyZOB04A+BHwReBBwNHDfqYF0QnllcgPXjPiFJkiTtvokG0yR7Ay8GfquqPl5VFwHHALcBvzbU9biqOrdrfxPwxCT37tqOB95UVX9RVZdV1SeB32UQUEfZAMwNLdeM/cQkSZK02yY9Y3ogsBb43OKGqtoCfAk4eKjf14a+v7b7um/39THA65JsXFyAU4H9kuw14pgnAbNDy/7jOBFJkiSNV6v3ZW4Z+r66r4sheh8Gs6Znjtjv9qUbqmozsHlxPcmYSpQkSdI4TTqYfhO4A3gScCVAkrXAIcApOznGV4BHVNU3VqRCSZIk9WKiwbSqNiX5E+CtSW4ErgJeDewFvIfBZfq780bgo0muAj4ILHT7PbKqXrsylUuSJGml9XEp/3cYXJZ/H4Mn5M8HnlZVN+3MZfaqOjvJs4DXAb/N4LL/vwPvXrGKJUmStOJSVXff6x6ke8uoubm5OWZmZvou5y723ffBfZewjeuvv7LvElaVrQsLfZcw0vSUn6WhlXHHnXf2XcI21kxP913CSFM+46A9yPz8PLOzswCzVTW/s/v5r5UkSZKaYDCVJElSEwymkiRJaoLBVJIkSU0wmEqSJKkJBlNJkiQ1wWAqSZKkJhhMJUmS1ASDqSRJkppgMJUkSVITDKaSJElqwpq+C+jL5i1b2LxlS99l3EWLn0u/114zfZcw0sZNc32XMJKfSa89zb3W7LH/jNxjLFT1XcKqMZX0XcI9nv+KSpIkqQkGU0mSJDXBYCpJkqQmGEwlSZLUBIOpJEmSmmAwlSRJUhMMppIkSWqCwVSSJElNMJhKkiSpCQZTSZIkNcFgKkmSpCYYTCVJktQEg6kkSZKaYDCVJElSEyYeTJOck+SUSR9XkiRJbXPGVJIkSU2YaDBNchpwOHBskuqW/0jyqqE+H06yJck+3fr+Xb+Hdev3TXJ6kpuS3Jrk40kOmuR5SJIkafwmPWN6LPAF4FRgv255H3AEQJIATwZuBg7r9jkc+FZVfaNbPw14HPAzwBOAAB9LsnYiZyBJkqQVMdFgWlVzwB3ArVV1XVVdB/wjcFiSaeDRXfsZdGG1+3ouQDcz+jPAC6vqvKq6ADgS+D7gOaOOmWRdkpnFBVi/UucnSZKkXdfCPabnMQiLP8xgdvRc4Bz+K5ge3q0DHAzcCXxxceeq+i5wSdc2ygZgbmi5Zoy1S5IkaUx6D6ZVdTNwAYMguhhCPwP8cJKHAwfRzZjuopOA2aFl/90YS5IkSSukj2B6BzC9ZNu5wI8DTwHOqaobgYuB44Brq+rSrt/FwBrg0MUdk9wfeARw0aiDVdXmqppfXIBbxnkykiRJGo8+gukVwKFJHpLke5NMMZglfRpwZ1X9e9fvHAb3j/7nbGlVfR34CHBqksOSPAb4S+Bb3XZJkiStUn0E05OBrQxmOG8ADmBwn+kUd71kfw6DmdVzluz/AuBfgI8yeMI/wDOrastKFi1JkqSVtWbSB+wuyz9hRNPUkn4fZhA6l+5/E/D8lalOkiRJfen94SdJkiQJDKaSJElqhMFUkiRJTTCYSpIkqQkGU0mSJDXBYCpJkqQmGEwlSZLUBIOpJEmSmmAwlSRJUhMMppIkSWqCwVSSJElNMJhKkiSpCWv6LqAv69auZd3atX2X0byNm+b6LmGk+99vv75LGOmmm67ruwTtpoWqvksYaevCQt8ljLR2errvErSbppK+S9Bu2rxlS98lbGNXa3LGVJIkSU0wmEqSJKkJBlNJkiQ1wWAqSZKkJhhMJUmS1ASDqSRJkppgMJUkSVITDKaSJElqgsFUkiRJTTCYSpIkqQkGU0mSJDXBYCpJkqQmGEwlSZLUhLEH0yRHJKkk9xn32JIkSbrn2u1gmuScJKeMoxhJkiTtuZq4lJ/kXn3XIEmSpH7tVjBNchpwOHBsd/m+gId0zT+a5Pwktyb5fJJHDO33+iT/muSFSS4Hbu+2TyXZkOTyJLcluSDJc5cc85FJPp5kY5LvJHlfku/dnfOQJElS/3Z3xvRY4AvAqcB+3XJ113Yi8ErgccCdwHuX7Psw4OeBnwMe223bADwf+HXgh4C3A3+Z5HCA7r7VfwS+2o37dOC/AX+zvQKTrEsys7gA63fjfCVJkrRC1uzOzlU1l+QO4Naqug4gyQ90zcdV1bndtjcB/5Dk3lV1e9d+L+D5VXVD12cd8BrgJ6rqC12fy5IcBrwIOBf4DeCrVfWaxRqS/C/g6iQPr6pLR5S5ATh+d85TkiRJK2+3gund+NrQ99d2X/cFruq+v3IxlHYeBuwFfDLJ8Dj3YjBDCvAY4MeTbBxxvAOBUcH0JOBtQ+vrgWt25gQkSZI0OSsZTLcMfV/d1+FbBzYt6b9P9/WngW8tads81Ofvgd8ecbxrR2yjqjYP7c+S0CtJkqRGjCOY3gFMj2GcixgEyAMWbwEY4SsM7ku9oqruHMMxJUmS1IhxvF3UFcChSR7SPR2/S2NW1S3AycDbkxyV5MAkP5LkpUmO6rr9MXA/4P1JDun6PC3JnycZRziWJElST8YRTE8GtjKY8bwBOGA3xvpd4AQGDyxdDJzF4NL+5QBV9W3gSQxmaD8BXAicAtwMLOzGcSVJktSzVNXd97oH6d4yam5ubo6ZmZm+y2neQqOvj/vfb7++Sxjpppuu67sE7aZWX/NbF9r8f++1016skvq2ecuWu+80YfPz8+z7vd8LMFtV8zu7XxOf/CRJkiQZTCVJktQEg6kkSZKaYDCVJElSEwymkiRJaoLBVJIkSU0wmEqSJKkJBlNJkiQ1wWAqSZKkJhhMJUmS1ASDqSRJkppgMJUkSVIT1vRdQF8Wqlio6ruM5k0lfZcw0k03Xdd3CSPNzj6g7xJGuunm6/suYRutvraarWt6uu8SJDVq3dq1fZewjV2tyRlTSZIkNcFgKkmSpCYYTCVJktQEg6kkSZKaYDCVJElSEwymkiRJaoLBVJIkSU0wmEqSJKkJBlNJkiQ1wWAqSZKkJhhMJUmS1ASDqSRJkppgMJUkSVITJhJMM/CuJDcmqSSPncRxJUmStHqsmdBxng4cDRwBXAb8x4SOK0mSpFViUsH0QODaqvr8Sh0gyb2q6o6VGl+SJEkra8Uv5Sc5Dfgj4IDuMv4VSdYleUeS65PcnuSzSQ4Z2ufoJDcvGec5SWpo/fVJ/jXJC5NcDty+0uciSZKklTOJGdNjgW8C/z9wCLAVeAvw88BRwJXAq4Gzkzysqm5cxtgP68b5uW7cbSRZB6wb2rR+uScgSZKklbfiM6ZVNQfcAmytquuAW4EXA79VVR+vqouAY4DbgF9b5vD3Ap5fVV+tqq9tp88GYG5ouWYXTkOSJEkrrI+3izoQWAt8bnFDVW0BvgQcvMyxrqyqG+6mz0nA7NCy/zKPIUmSpAmY1MNPy7UAZMm2tSP6bbq7gapqM7B5cT1ZOqwkSZJa0MeM6TeBO4AnLW5IspbB/acXdZtuANYn2XtoP9/7VJIk6R5s4jOmVbUpyZ8Ab01yI3AVg4ef9gLe03X7IoN7UX8/yTuAQxm8D6okSZLuofr6SNLfAf4WeB/wFQZP1z+tqm4C6J7M/xXgmcCFwC8Br++lUkmSJE1Equrue92DJJkB5m66+WZmZmb6Lqd5U96Tuyyzsw/ou4SRbrr5+r5L2IavLUm655qfn2d2dhZgtqrmd3a/vmZMJUmSpLswmEqSJKkJBlNJkiQ1wWAqSZKkJhhMJUmS1ASDqSRJkppgMJUkSVITDKaSJElqgsFUkiRJTTCYSpIkqQkGU0mSJDXBYCpJkqQmrOm7gL5MJUwlfZdxF1u2bu27hG1MTU/3XcJIC1V9lzDSjTd9p+8SRpqeau//QavR32Grr63W/l4tavHn1erPqlUt/g7B3+Oeqr1/rSRJkrRHMphKkiSpCQZTSZIkNcFgKkmSpCYYTCVJktQEg6kkSZKaYDCVJElSEwymkiRJaoLBVJIkSU0wmEqSJKkJBlNJkiQ1wWAqSZKkJhhMJUmS1ISJBtMMvCvJjUkqyc1JTplkDZIkSWrTmgkf7+nA0cARwGXAAnDbhGuQJElSgyYdTA8Erq2qz0/4uJIkSWrcxC7lJzkN+CPggO4y/hVJzlm8lJ/k95N8ccR+FyR53dD6C5NcnOT2JP+e5CWTOgdJkiStnEneY3os8DrgGmA/4JAl7WcAj09y4OKGJD8EPBr4q279SOCNwHHAwcBrgBOSHLW9gyZZl2RmcQHWj++UJEmSNC4TC6ZVNQfcAmytquuq6oYl7f8GXAD88tDmI4EvVtU3uvU3AK+sqjOr6vKqOhN4O/CiHRx6AzA3tFwzlhOSJEnSWLX2dlFn0AXTJAF+qdtGkr0Z3KP6niQbFxfgtd327TkJmB1a9l+58iVJkrSrJv3w0915P/DmJD8CfA/wIOCvu7Z9uq/HAEvvRd26vQGrajOweXF9kHclSZLUmqaCaVVdk+RcBpfwvwf4ZFVd37V9J8m3ge+vqjP6rFOSJEnj11Qw7ZzB4F7SewEvX9J2PPCOJHPAWcA64HHAfavqbROtUpIkSWPV2j2mAB8E7g/sBXx4uKGq3g28EHgBcCFwLoM37L98siVKkiRp3FJVfdcwUd1bRs3Nzc0xMzPTdzl3sWXrdm+V7c3a6em+SxhpodHXbav/Pa1p8PfY6s+q1dfWVKP3x7f482r1Z9WqFn+H4O9xtZufn2d2dhZgtqrmd3a/FmdMJUmStAcymEqSJKkJBlNJkiQ1wWAqSZKkJhhMJUmS1ASDqSRJkppgMJUkSVITDKaSJElqgsFUkiRJTTCYSpIkqQkGU0mSJDVhTd8F6L+0+rn02nnTU23+v16Ln0u/zz736buEkTZuvLnvEkby88y1UvwdqiVt/isqSZKkPY7BVJIkSU0wmEqSJKkJBlNJkiQ1wWAqSZKkJhhMJUmS1ASDqSRJkppgMJUkSVITDKaSJElqgsFUkiRJTTCYSpIkqQkGU0mSJDXBYCpJkqQmNB9Mk5yW5MN91yFJkqSVtabvAnbCsUD6LkKSJEkrq/lgWlVzfdcgSZKkldfMpfwkz01yYZLbknw3yaeS7D18KT/JA5Jcl+Q1Q/s9MckdSZ7aX/WSJEnaXU3MmCbZD3g/8GrgQ8B64MksuYRfVTck+V/Ah5N8ArgEeB/wzqr69GSrliRJ0jg1EUyB/RjUcmZVXdltuxAguevtpVX1sSSnAmcA5wObgA3bGzjJOmDd0Kb14ytbkiRJ49LKpfwLgE8DFyb5QJJjktx3B/1fxSDI/gJwZFVt3kHfDcDc0HLNmGqWJEnSGDURTKtqK/CTwDOAi4CXApckeeh2djkQeCCD+h9yN8OfBMwOLfuPoWRJkiSNWSuX8qmqAj4HfC7JG4ErgZ9d2i/JvYC/BP6awT2m707yqKq6fjvjbgY2D+2/AtVLkiRpdzURTJMcCjwV+ARwPXAo8ADgYuDRS7qfyGDm82XARuCZwHuBZ02qXkmSJI1fE5fygXngKcDHgEuB3wNeWVUfH+6U5AjgN4Ffrar5qloAfhV4cpIXT7ZkSZIkjVMGV9D3HElmgLm5uTlmZmb6Lke7aKHR1+2Ut4rstH32uU/fJYy0cePNfZcwkq95SavJ/Pw8s7OzALNVNb+z+7UyYypJkqQ9nMFUkiRJTTCYSpIkqQkGU0mSJDXBYCpJkqQmGEwlSZLUBIOpJEmSmmAwlSRJUhMMppIkSWqCwVSSJElNMJhKkiSpCQZTSZIkNWFN3wX0ZaGKhaq+y7iLqaTvElYNf1ar3/wtN/Vdwkh77z3bdwkjbdo013cJq0Zrf9sX+XdLunvOmEqSJKkJBlNJkiQ1wWAqSZKkJhhMJUmS1ASDqSRJkppgMJUkSVITDKaSJElqgsFUkiRJTTCYSpIkqQkGU0mSJDXBYCpJkqQmGEwlSZLUBIOpJEmSmmAwlSRJUhMMppIkSWqCwVSSJElNWHYwTfLcJBcmuS3Jd5N8KsneXdsLk1yc5PYk/57kJUP7fT7Jm5eM9YAkW5I8pVtfl+TkJN9KsinJF5McMdT/6CQ3J3lad5yNSc5Kst8u/wQkSZLUhGUF0y4Avh94L3AwcARw5qApRwJvBI7r2l4DnJDkqG73M4DnJcnQkL8IfBs4r1t/J/AE4HnAo4EPAGclOWhon72AVwG/CjwFOAA4eQc1r0sys7gA65dzzpIkSZqM5c6Y7gesAc6sqiuq6sKq+t9VtRF4A/DKqjqzqi6vqjOBtwMv6vb9G+CBwGFD4/0y8P6qqiQHAC8AfqGqzquqb1bVycBnu+2L1gK/XlXnV9VXGITZp+6g5g3A3NByzTLPWZIkSROwZpn9LwA+DVyY5GzgE8AHgTuAA4H3JDl1yfhzAFV1Q5JPAEcC5yV5KIPZ0cXg+ihgGrj0rpOqrAO+O7R+a1V9c2j9WmDfHdR8EvC2ofX1GE4lSZKas6xgWlVbk/wk8ETgp4CXAicC/1/X5Rjgi0t22zr0/RnAO5K8lMFs6YVVdWHXtk/X90eX7AOwcej7LUvLAsJ2VNVmYPPi+pLQK0mSpEYsd8aUqirgc8DnkrwRuBJ4EoN7Rb+/qs7Ywe4fAd4FPJ1BMD19qO2rDGZM962q80bsK0mSpHuwZQXTJIcyuJ/zE8D1wKHAA4CLgeMZzIbOAWcxuAT/OOC+VfU2gKralOTDwAkMHpB6/+LYVXVpkjOA05O8kkFQfUB3vK9V1T/szolKkiSpbcudMZ1n8CT8bwIzDGZLX1lVHwdIcivwW8BbgU3AhcApS8Y4A/gY8JmqumpJ2wuA1wJ/AHwf8B/APwMfXWadkiRJWmUyuDK/5+jeMmrupptvZmZmpu9y7mLK+1+1B1lo9G/P+n3u03cJI23aNNd3CatGq68t/8ZrTzI/P8/s7CzAbFXN7+x+fvKTJEmSmmAwlSRJUhMMppIkSWqCwVSSJElNMJhKkiSpCQZTSZIkNcFgKkmSpCYYTCVJktQEg6kkSZKaYDCVJElSEwymkiRJaoLBVJIkSU1Y03cBfZlKmEr6LkO7aKGq7xJG8jW181r9WW3aNNd3CSPtvfds3yWM1OrPS9Lq5IypJEmSmmAwlSRJUhMMppIkSWqCwVSSJElNMJhKkiSpCQZTSZIkNcFgKkmSpCYYTCVJktQEg6kkSZKaYDCVJElSEwymkiRJaoLBVJIkSU0wmEqSJKkJEwmmSY5IUknus4x9Xp/kX1eyLkmSJLVjUjOmnwf2A+bGOWiSc5KcMs4xJUmS1I81kzhIVd0BXDeJY0mSJGl1GtuMaZKpJBuSXJ7ktiQXJHlu17bNpfwkxyS5OsmtST6U5BVJbh4x7q8muSLJXJL/k2R9t/004HDg2G7sSvKQcZ2PJEmSJmucM6YbgF8Bfh34OvAU4C+T3LC0Y5InAX8K/Dbwd8BPACeMGPNA4DnAs4D7An8D/A5wHHAs8HDg/wKv6/qPOtY6YN3QpvXLPzVJkiSttLEE0y78vQb4iar6Qrf5siSHAS8C3rVkl5cCH6+qk7v1S5M8kUEAHTYFHF1Vt3THeR/wVOC4qppLcgdwa1Xt6DaBDcDxu3pukiRJmoxxXcp/GLAX8MkkGxcX4PkMZj2XegTwpSXblq4DXLEYSjvXAvsus7aTgNmhZf9l7i9JkqQJGNel/H26rz8NfGtJ22ZGh9OdsWXJerHMMF1Vm7saAEiyi6VIkiRpJY0rmF7EIPwdUFXnLm1MsjSYXgIcsmTb0vWdcQcwvQv7SZIkqTFjCaZVdUuSk4G3J5kCPsvgsvmTgHngyiW7/BHwmSSvAP4e+B/AMxjMiC7HFcCh3dP4G4Ebq2phF09DkiRJPRrnG+z/LoMn6zcAFwNnMbi0f/nSjlX1OQZP778CuAB4OvB24PZlHvNkYCuDGdsbgAN2sXZJkiT1LFXLnaRcGUlOBX6gqp68wseZAebm5uaYmZlZyUNpBS008rpdasp7mLVC9t57tu8SRtq0aawf6DcW/n2Q+jc/P8/s7CzAbFXN7+x+E/nkp1GSvAr4JLCJwWX8o4CX9FWPJEmS+tVbMAUeD7yawRveXwa8rKre3WM9kiRJ6lFvwbSq/mdfx5YkSVJ7xvnwkyRJkrTLDKaSJElqgsFUkiRJTTCYSpIkqQkGU0mSJDXBYCpJkqQmGEwlSZLUBIOpJEmSmmAwlSRJUhP6/EhSLbFl69a+S9jG2unpvksYaSrpu4RVZaGq7xK24e9weTZtmuu7hJHWr79f3yVsY27+u32XIGkXOWMqSZKkJhhMJUmS1ASDqSRJkppgMJUkSVITDKaSJElqgsFUkiRJTTCYSpIkqQkGU0mSJDXBYCpJkqQmGEwlSZLUBIOpJEmSmmAwlSRJUhMMppIkSWpCr8E0SSV5Tp81SJIkqQ1rej7+fsBNPdcgSZKkBvQaTKvquj6PL0mSpHas6KX8JOckeUeStyS5Mcl1SV4/1P6fl/KTPKRb/7kk/5Tk1iQXJHnCkjEPS3JektuSXN2Nv/dKnockSZJW3iTuMT0K2AQcCrwaeF2Sn9xB/xOBk4HHApcC70+yBiDJgcBZwN8CjwZ+ETgMeOf2BkuyLsnM4gKs3/1TkiRJ0rhNIph+rareUFVfr6rTgfOBp+6g/8lV9Q9VdSlwPPBg4GFd2wbgjKo6pRvv88DLgOcnufd2xtsAzA0t14zhnCRJkjRmEwmmS9avBfbdyf7Xdl8X+z8GODrJxsUFOJvBeTx0O+OdBMwOLfsvo3ZJkiRNyCQeftqyZL3YcSAe7l/d18X++wB/BrxjxH5XjRqsqjYDmxfXk+yoVkmSJPWk77eLWq6vAD9YVd/ouxBJkiSN12r75Kc3A09M8s4kj01yUJJnJ9nuw0+SJElaHVZVMK2qrwGHAw8HzgO+CrwR+HafdUmSJGn3reil/Ko6YsS25wx9n6HvrwCypO/NI7Z9GfipMZcqSZKknq2qGVNJkiTdcxlMJUmS1ASDqSRJkppgMJUkSVITDKaSJElqgsFUkiRJTTCYSpIkqQkGU0mSJDXBYCpJkqQmGEwlSZLUBIOpJEmSmrCm7wL0X9ZOT/ddwjYWqvouYaSppO8SVhV/Xqvflq1b+y5hpFtuubHvErZx/Cl/3ncJI732pc/vu4SRpqfanKPy79aeqc1XoyRJkvY+aDXDAAAgAElEQVQ4BlNJkiQ1wWAqSZKkJhhMJUmS1ASDqSRJkppgMJUkSVITDKaSJElqgsFUkiRJTTCYSpIkqQkGU0mSJDXBYCpJkqQmGEwlSZLUBIOpJEmSmjDRYJrknCSnjHnMo5PcPM4xJUmSNHnOmEqSJKkJBlNJkiQ1oY9guibJO5PMJfmPJCckCUCSdUlOTvKtJJuSfDHJEcM7d5fur0pya5IPAffv4RwkSZI0Zn0E06OAO4HHA8cCrwBe2LW9E3gC8Dzg0cAHgLOSHASQ5FDgPV2/xwL/BLx2ksVLkiRpZazp4ZhXAy+vqgIuSfIo4OVJzgZeABxQVd/u+p6c5Ond9tcwCLJnVdVbuvZLkzwRePr2DpZkHbBuaNP68Z6OJEmSxqGPGdN/7kLpoi8ABwGPAqYZhM2NiwtwOHBg1/dg4ItLxvvC3RxvAzA3tFyzm/VLkiRpBfQxY7o9+wBbgR/tvg7buBvjngS8bWh9PYZTSZKk5vQRTA9dsv5jwNeBrzKYMd23qs7bzr4Xb2f/7aqqzcDmxfXuOStJkiQ1po9L+QckeVuSRyT5JeClwB9W1aXAGcDpSX4uyUOTPD7JhiQ/3e37DuDpSV6V5KAkv8EO7i+VJEnS6tFHMD0d+B7gS8AfA38IvKtre0HX/gfAJcCHgUOAqwCq6p+BYxg8BHUB8FPA702wdkmSJK2QiV7Kr6ojhlZfPKJ9C3B8t2xvjPcC712y+Q/GUZ8kSZL64yc/SZIkqQkGU0mSJDXBYCpJkqQmGEwlSZLUBIOpJEmSmmAwlSRJUhMMppIkSWqCwVSSJElNMJhKkiSpCQZTSZIkNcFgKkmSpCYYTCVJktSEVFXfNUxUkhlgbm5ujpmZmb7LkfZYC43+7ZlK+i5hVWnx93jn1q19lzDSn3zwH/ouYaRjn/fsvksYqcXXln8fdt78/Dyzs7MAs1U1v7P7OWMqSZKkJhhMJUmS1ASDqSRJkppgMJUkSVITDKaSJElqgsFUkiRJTTCYSpIkqQkGU0mSJDXBYCpJkqQmGEwlSZLUBIOpJEmSmmAwlSRJUhMMppIkSWrCxIJpknOSnLKD9iuS/OYujHtEkkpyn92rUJIkSX1a03cBQw4BNvVdhCRJkvrRTDCtqht21J5kbVVtmVQ9kiRJmqxJ32O6Jsk7k8wl+Y8kJyQJbHspv7s8/+Ikf5dkE3Bct/2ZSS5NcluSfwIeMuFzkCRJ0gqYdDA9CrgTeDxwLPAK4IU76P964EPAo4D3JnkQcCbw98BjgXcDb9rRAZOsSzKzuADrd/ckJEmSNH6TvpR/NfDyqirgkiSPAl4OnLqd/n9VVX++uJLk94FvVtUru02LY/z2Do65ATh+90uXJEnSSpr0jOk/d6F00ReAg5JMb6f/+UvWDwa+uGTbF+7mmCcBs0PL/jtZqyRJkiaomYeftmO3n9Kvqs3A5sX17pZWSZIkNWbSM6aHLln/MeDrVbV1J/e/mMH9qUvHkCRJ0io36WB6QJK3JXlEkl8CXgr84TL2/1MGl/7f2o3xy8DRK1GoJEmSJmvSwfR04HuALwF/zCCUvmtnd66qq4CfB54DXAD8OvCa8ZcpSZKkSZvYPaZVdcTQ6otHtD9kyfrIm0Gr6qPAR5ds/vNRfSVJkrR6THrGVJIkSRrJYCpJkqQmGEwlSZLUBIOpJEmSmmAwlSRJUhMMppIkSWqCwVSSJElNMJhKkiSpCQZTSZIkNcFgKkmSpCYYTCVJktQEg6kkSZKakKrqu4aJSjIDzM3NzTEzM9N3OZIk9eqEP35f3yWM9JoXH9l3CduYnnI+b2fNz88zOzsLMFtV8zu7nz9hSZIkNcFgKkmSpCYYTCVJktQEg6kkSZKaYDCVJElSEwymkiRJaoLBVJIkSU0wmEqSJKkJBlNJkiQ1wWAqSZKkJhhMJUmS1ASDqSRJkppgMJUkSVITDKaSJElqwqoOpklen+Rf+65DkiRJu29VB1NJkiTdc/QeTJNMJXl1km8k2ZzkqiTHdW1vTnJpkluTXJbkhCRru7ajgeOBxySpbjm6vzORJEnS7ljTdwHAScAxwMuBzwL7AT/Qtd0CHA18G3gUcGq37S3AXwOPBJ4O/ETXf27p4EnWAeuGNq0f9wlIkiRp9/UaTJOsB44FfqOq/qLb/E0GAZWq+r2h7lckORl4HvCWqrotyUbgzqq6bgeH2cBgZlWSJEkN63vG9GAGs5mfHtWY5BeBlwEHAvswqHd+mcc4CXjb0Pp64JplVypJkqQV1fc9prdtryHJE4AzgI8BzwJ+GDgRuNdyDlBVm6tqfnFhcCuAJEmSGtN3MP06g3D61BFtTwSurKoTq+r8qvo68OAlfe4Aple4RkmSJE1Ar5fyq+r2JG8G3pLkDuBzwAOAH2IQWg9I8jzgy8BPAz+7ZIgrgIcmeSyDy/O3VNXmSdUvSZKk8el7xhTgBOAPgDcCFzN42n7fqvo74O3AO4F/ZTCDesKSff8WOAv4J+AG4JcmVLMkSZLGrO+Hn6iqBQb3jp44ou3VwKuXbD5lqH0z8NwVLVCSJEkT0cKMqSRJkmQwlSRJUhsMppIkSWqCwVSSJElNMJhKkiSpCQZTSZIkNcFgKkmSpCYYTCVJktQEg6kkSZKaYDCVJElSEwymkiRJaoLBVJIkSU1IVfVdw0QlmQHm5ubmmJmZ6buc5m3ZurXvEkZaOz3ddwmSdI+w0GgO2HDin/Rdwjbe/NqX9F3CqjE/P8/s7CzAbFXN7+x+zphKkiSpCQZTSZIkNcFgKkmSpCYYTCVJktQEg6kkSZKaYDCVJElSEwymkiRJaoLBVJIkSU0wmEqSJKkJBlNJkiQ1wWAqSZKkJhhMJUmS1ASDqSRJkprQezBNck6SU/quQ5IkSf3qPZhKkiRJYDCVJElSIyYaTJPsneT0JBuTXJvklUva79u135Tk1iQfT3LQkj7HJLm6a/9QklckuXmS5yFJkqTxm/SM6VuBw4FnAz8FHAH8yFD7acDjgJ8BngAE+FiStQBJngT8KfCHwGOBTwLH7eiASdYlmVlcgPVjPB9JkiSNyZpJHSjJPsCvAb9SVZ/uth0FXNN9fxCDQPqkqvp8t+1I4GrgOcAHgJcCH6+qk7thL03yROBZOzj0BuD48Z+RJEmSxmmSM6YHAvcCvri4oapuBC7pVg8G7lzS/t2u/eBu0yOALy0Zd+n6UicBs0PL/rtWviRJklbSxGZM+1JVm4HNi+tJeqxGkiRJ2zPJGdNvAluAQxc3JLkv8PBu9WIGQXm4/f4MZkkv6jZdAhyyZNyl65IkSVqFJjZjWlUbk7wHeGuS7wLXAycCC13715N8BDg1yYuAW4A3Ad8CPtIN80fAZ5K8Avh74H8AzwBqUuchSZKklTHpp/J/CziPQaj8FPBZ4F+G2l/QrX8U+AKDp/KfWVVbAKrqc8CvA68ALgCeDrwduH1C9UuSJGmFTPQe06raCPxqtyx661D7TcDz72aMU4FTF9eTnAp8Y7yVSpIkadJW3cNPSV7F4P1LNzG4jH8U8JJei5IkSdJuW3XBFHg88GoGb5R/GfCyqnp3vyVJkiRpd626YFpV/7PvGiRJkjR+k374SZIkSRrJYCpJkqQmGEwlSZLUBIOpJEmSmmAwlSRJUhMMppIkSWqCwVSSJElNMJhKkiSpCamqvmuYqCQzwNzc3BwzMzN9l9O8hUZfH1NJ3yVI0j3Clq1b+y5hpLXT032XsI0T/+yMvksY6bgXHdl3CduYn59ndnYWYLaq5nd2P2dMJUmS1ASDqSRJkppgMJUkSVITDKaSJElqgsFUkiRJTTCYSpIkqQkGU0mSJDXBYCpJkqQmGEwlSZLUBIOpJEmSmmAwlSRJUhMMppIkSWqCwVSSJElNWFYwTXJOklNWqhhJkiTtuZwxlSRJUhMMppIkSWrCrgTTqSRvSXJjkuuSvH6xIckBST6SZGOS+SR/k+S/DbWfluTDw4MlOSXJOUPrz01yYZLbknw3yaeS7D3U/sIkFye5Pcm/J3nJLpyDJEmSGrMrwfQoYBNwKPBq4HVJfjLJFPAR4H7A4cBPAt8P/PXODpxkP+D9wHuBg4EjgDOBdO1HAm8EjuvaXwOckOSoXTgPSZIkNWTNLuzztap6Q/f915P8BvDUbv1RwEOr6mqAJM8H/i3JIVX15Z0Ye7+upjOr6spu24VD7W8AXllVZ3brlyf5QeBFwF+MGjDJOmDd0Kb1O1GHJEmSJmxXZky/tmT9WmBfBjOYVy+GUoCqugi4uWvbGRcAnwYuTPKBJMckuS9Adzn/QOA93a0CG5NsBF7bbd+eDcDc0HLNTtYiSZKkCdqVYLplyXotY5wFusvyQ9b+50BVWxncAvAM4CLgpcAlSR4K7NN1OwZ47NDySODHdnDMk4DZoWX/naxVkiRJEzTOp/IvBh6U5EGLG7rL7PdhEDIBbmBwuX7YY4dXauBzVXU88MPAHcDPVtV3gG8D319V31iyXL69oqpqc1XNLy7ALbt7opIkSRq/XbnHdHs+xeB+0DOS/GY39v8Gzq2q87s+/wj8Vnfv6ReAX2Ew4/lVgCSHMrhf9RPA9QwesHoAg9ALcDzwjiRzwFkM7h19HHDfqnrbGM9FkiRJEza2GdOqKuDZwE3AZxgE1cuAXxzqczZwAvAW4MsMHkQ6fWiYeeApwMeAS4HfY/Cw08e7/d8NvBB4AYMQfC5wNLDdGVNJkiStDsuaMa2qI0Zse87Q91cxCKc7GuN4BjOfo9ouBp5+N/v/FfBXO1GuJEmSVhE/+UmSJElNMJhKkiSpCQZTSZIkNcFgKkmSpCYYTCVJktQEg6kkSZKaYDCVJElSEwymkiRJaoLBVJIkSU0wmEqSJKkJBlNJkiQ1wWAqSZKkJqzpu4C+LFSxUNV3GXcxlfRdwqpxy+23913CSOvvfe++S9A91NaFhb5LGGl6yvmN1W7t9HTfJawax73oyL5LGOmU93+47xK2cfutt+7Sfv5FkSRJUhMMppIkSWqCwVSSJElNMJhKkiSpCQZTSZIkNcFgKkmSpCYYTCVJktQEg6kkSZKaYDCVJElSEwymkiRJaoLBVJIkSU0wmEqSJKkJBlNJkiQ1wWAqSZKkJkwkmCY5J8kpkziWJEmSVqcmZkwzsKbvOiRJktSfFQ+mSU4DDgeOTVLdcnT39RlJ/gXYDBzW9X92kq8kuT3JZUmOHw6tSe6T5N1Jbkgyn+Qfkzxmpc9DkiRJK2sSs5THAg8H/i/wum7bD3Vf3wS8CrgMuCnJk4HTgZcB5wEHAu/q+r6h+/oB4DbgGcAc8CLg00keXlU3Lj14knXAuqFN68dzWpIkSRqnFZ8xrao54A7g1qq6rqquA7Z2za+rqk9W1Te7UHk88Kaq+ouquqyqPgn8LoPwSZLDgMcDv1BV51fV16vqVcDNwHO3U8IGBgF2cblmhU5VkiRJu6Hv+zrPX7L+GOBJSY4b2jYN3DvJXl37PsB3kwzv9z0MZldHOQl429D6egynkiRJzek7mG5asr4Pg1nTM0f0vb1rvxY4YkT7zaMOUFWbGdzDCsCSQCtJkqRGTCqY3sFg5vPufAV4RFV9Y1Rjkq8A/x24s6quGF95kiRJ6tukgukVwKFJHgJsZPv3tr4R+GiSq4APAgsMLt8/sqpeC3wK+ALw4SSvBi4FHgj8NPChqlp6a4AkSZJWiUm9j+nJDB54ugi4AThgVKeqOht4FvBTwJeBfwZeDlzZtRfwTOAzwJ8zCKb/B3gw8J0VPQNJkiStqInMmFbVpcATlmw+bTt9zwbO3sFYtzB4O6mXjas+SZIk9a+JT36SJEmSDKaSJElqgsFUkiRJTTCYSpIkqQkGU0mSJDXBYCpJkqQmGEwlSZLUBIOpJEmSmmAwlSRJUhMMppIkSWqCwVSSJElNWNN3AX2Zn5/vu4RtTCV9l7CNhaq+Sxhp0+bNfZcwUt1xR98l6B5q68JC3yWMND3l/IbUt9tvvbXvErZx+227VlOq0eCxUpJ8H3BN33VIkiTtAfavqm/tbOc9MZgGeCBwyxiGW88g5O4/pvHGxbp2Xos1gXUtV4t1tVgTWNdytVhXizWBdS1Xi3WNu6b1wLdrGWFzj7uU3/1wdjq570j+69L7LVXVzL0B1rXzWqwJrGu5WqyrxZrAuparxbparAmsa7larGsFalr2GN4cJEmSpCYYTCVJktQEg+nu2Qy8ofvaEuvaeS3WBNa1XC3W1WJNYF3L1WJdLdb0/9o782i9i/KOf75ACJhwCtKocCQGQ9hKAKFIISDRHMqmNS6culWulpQjRaGCtAoIhUMOW0MarAuLjWBksS1B9AhC8YawlwYClRAWuSySQEgIkFwwgUz/eJ43GX73XX7vcnNfkudzznvufWfmN/PMzDMzz2y/F0KuZulGuYZcpo3u8lMQBEEQBEHQncSKaRAEQRAEQdAVhGEaBEEQBEEQdAVhmAZBEARBEARdQRimwQaFpImSkqSth1qWIjIulbTMZdx7qGWqUEW25ZKmD7VcZZA0U9LsoZajW2ilDUg6S9KDgylXIb0kafL6Sq9K+r2d1m9JPZKWD5ZMkvokndRCvF3bJw4Gg1G36zP+YCN8wX7QWST1Ag+mlJruMDeE9JvkcKAHmAj8HnhpKIUpUJRtDfD6EMrTDCcCahhq4+EuYDvglU5G2uG2th3wcgfi2ZjYD1g51EK0iqSzgMkppa6ZkG8svMPGyTBMBwtJm6eUVg21HEFj1mNdjQUWpZTuGqwE2sjLoMs2WKSUOmqAvdPx+l881HLUI6XU1fJ1IymlJfX8JQ1LKa1eX/IEGw7+U+2bppTeHGpZILby1yJpjG93FD+97n+QpLmSXpf0rKQZkkZkz/dJOkPSlZJeBS519/GSbvPnlvp26cgWZRzu6b4o6Q1Jd0jaz/0q2zWTJN0vqV/SXZJ2KcTxSUnz/PnfSzpTUksTFEkzgUOAE7PyeknSKVmY2ZJWV/Is6f0ebif/vo2X2csu868ljWs1fWCMe+9bqxwq25aSjpX0FPCGu28i6duSnvL6mi/ps4U093AZV0h6QdJVkv60pKyXAKNd1r569enPDNgalDTZ81k3L81QQ7a121WSpkq6t8pz8yV9N/t+rKQFnpdHJR3frCwN5PyspIeztnSrpBHKtvIljZK0WNJ3sucOlLRK0qR202qUT9e18wtxjfI28BH/PlzSRZL+IGmlpHslTczC98iOUhzm6ayQdJOk7bIwNXVVVbZuJU2R9Vv9kq6X9M2ibnm4v/H6f0XSNZK2cveZDGzrY+qUX6/r9gWy4yGLZStmFf+1W/la1/d+WtJvXcb5kg4oxFm3D26BzSR9z/P6kqRzJPs9xkZ15GF6JD1TKVNg2zZkKSPT27byvcy+JukXklYCp7n7kZIe83L6Lev6xLZxvTtV0hOS/uj5r6R7vqfbLxtbzpE0zP16gDOBvTL96emAPCNk48cKSYsknVzwbzi+lG0bBTapo9ujJd3gMr0q6TpJ7838Bxw9kjRdbmv495r9j/uX7mtrtN0e/3uEpP/F3ll6kIevayNI2lrS5ZKWeP5uk7RXg/JqjpRSfOxdrpsC78s+e2NbrWdjq0krgJOAccCBwDzg37Pn+7Cts5M9/FhgBPA88J/AHsDHsG3SmS3K+K/AH4AjgN2BmcAy4N3YFmwC7sGUcHfgduDO7PmDXcZjgA8ChwJPAWe2KM+fYNuGl2bldjHwS/cXsBRYAhzubl8EnsviuAF4xGXbC7gJeBwY1mL6k0qUw1len78GPgTs6e6nAQuAw7x8ejBD7xD33xp4EZgK7OrP/ga4raSsZwDPupyj6tWnP9MDLC/EMxlIjfLSQj0WZesFprv/n3mZjs2eqbjtlNXr88CngR3971LgmA61z+2A1cA/YAPteOB4YKSX2+ws7JHAKuDPga2AJ4FpHUqrbj6Bvweext8R7W4n5G7AZcCdmM6PBU5xPRuX1fsq4BbPwz5YG5mVxVlTV1nXF2ztYScAb3k6O3telua65Xr0Guv6qoOBRcC5ddrapnXKsBfra87E+swvY8dDDnX/hG3r4mWcPD9HuYw/x/rUzTxMwz64SX3q9fxOB3bxel0JTClZR/t7mZ7q8n4DO5qwvBV5SsrUB5yUhU/AC8BXXAdGAzu4nP+SxbE414c22+H5WB91jJfLQcCx7ne618sY4BOe7qnutyVwEfB/mf5s2QF5vo+1rUlYO70R+232St9Vd3yhRNtoRrexxb4HgLnAvq4n9wO92fMzyford5teCUOd/sf9m+prqT9Ozne5x2J2REMbAeuXfoH1TeO8Xl/Cx61OfDoSyYb2AbbADJsbXdEuB35UCHOQK/QW/r0PuL4QZoo34hGZ25H+3HublGkENlh9IXMbhhk232LdYDSpkFbKZLwV+HYh3i8Bz7dRVr14J+DfPwEsxwz9vbDBbTpwnvtfhg+wrtQJODB7flugHzi6xfTLlMNZXpajsjDDsUHggEL8lwM/8/9PB24u+L/f4965hKwnAX1l6tO/91DOMH1bXlqsx7Wy1SjXB4Ezsu9TgXuy708Any/EeTpwVztyZXHt4+X8gSp+MxnY0f8bsBCYBTwEDO9QWnXziRn1q4GDM/+7Mv0fDbwJbF+I41ZgalbvxYnA8cDiMrrKQMP0GnyymIX9KQMN05XAVpnbBYU6fptONCjDXmBuwe2+rByqGaZ/m4Xd3d12zfJWtw9uUp96MYMln0Cc525l6uhnwK8K/tfQvmFaVSb/v4+BhunFhTimAr8ruJ1HBwxTbJL3Bm6Ilgh/CnB/QccebEeGQvwjsZW+ozO3d2Pjx3RKjC9l2kYzuo0Zcm8CO1TR5f38+0zqG6Y1+x/3b7qvpfY4+ckqOl7TRvA29wqF/tRl+rtO1W2cMa3Oj7FGeGhKaY0vU+8p6YtZGGFG647YTB9sZpSzGzA/pZQfWL/Tn9sFm+2WZSxmuNxZcUgprZZ0n6fzP+78UPbMIv/7HuAZzFCcUNl6cTYFtpD0rpRSfxPy1GIuVnYfwmbPc7BG8U/ufwhwof+/G9aI124Tp5SWSlrofu1QrxwAnk5vP7O1E/Au4BbfOauwOTYDBiu/j0paUSW9scBjTcjXqD6boZiXwWAW8FWgsrX4eWAa2HYalp8rJF2WPbMZnbuAMx/4b+BhSTdjK9X/kVKqdYHmFGx15mhg35RSMz+vVzUtbAJQN58ppSWSfoOtasyVtCNwAHCchx2PtbnHCno2HFv1qNCfUnoy+74I018op6s5uwDXF9zuAz5ecOtLKb1WI81WeKjwvVF8tdrso1jbK9MHN8M9yUdV525sx6tMHe3GwDK9G7tE2A5VZZK0aY3w1cac4rGbu9uUKY97ONY2BiDpr7GV47GY0bgZtno5WIzFdD4fP5b5+FGRt9H4UrZtFKml27sBz6aUns3SfMSPBuTjdD1q9nWD0NcW9aeujeD+I4GlhbaxpcvVEcIwLSDpdGx77MNZJz0S+BEwo8ojz2T/d8ONyfzwe6WDq5wlHoltP/xXleeaPptYjZTScknzsRnZAdiy/+3AtZJ2xmaxczqRVgPqlQMMrKvKud+jsFXLnD9mYW4E/rFKeouquLXLGgbeNh9WJdz60LurgfMl7YN1QjsA17pfpeymMHBQfKsTiaeU3pJ0KDbZ+Uvg68C5kvav8chYYHuszscAD7ebFrYbAI3zOQuYIenrwBeAh1NKlfRHeth9GVg2+YSneIklsU4XGulqqwNEtTTbuYfQbHyN+q4yfXAnKFtH3cD6HHNqvqVDdh54Fja+3IwZSZ/DDP0NkXbaSt1+vUFfV1k86lRfW20crGcjjMTGuolV/Ft+VVqRMEwzJH0G+C5wRGG1Yh6we0rpiSajXAD0SBqRrZpOwBRzYe3HqvIktmIzATtTgx8s3w/bBijDPGCXFvJRj1XYjCpnDvBR4MPAaT6LXYCdi1uUUqqsLC7AdHB/bLsTSdtis9hH2ki/FR7BBvXRKaVahvM84DPYylK7txfL1OcSYKuC/gzJq1ZSSs9JmoOtBG4J3JJSetH9XpD0PPDBlNKsQZQhYSvMd0o6Gyu3TxXDSdoc2467Fmtnl0saX5G3jbQmYGe7GuXzBuw81+GYYXpl5vcApq/vSSnNLStPgbq6KqlomC7E9Cqn+L0MnWprrdBqH1yP4qTmL7Dzh2XqaEGN5wdFJjdWyjy/APirQZALrGxex84nXl7wOxDbuTm34iDpA4UwndafJzEDcX98ciJpG+ys6BzKjS+dahsVFgA7SNqhsmoqaXfsfkIlzSXYOe6cvcmM3Vp9XUppWot9bdmyr2sjSJqHnVF9M6XU10T6TRGGqSNpD2wAOR/4naT3udcqd7tH0vewBrkSOzdyaErphDrRzgL+GfiJ39obhd1+viql1Mw2PimllZJ+AFwoaRnWEE/FtvSuwJbYG3E28EtJz2Bbk2v8uT1SSqc3I09GH7C/7IbuCuxMbS82y1uSUnrUw/Vil0B+nuXpcUk3AJdJOg47+H8etgp0Q4vpt7TCk1J6TdJFwMWSNgHuwA6NTwBeTSn9BDu3OAW4WtIFntedsJWBY1NKpWesJeoTbEbcD0yVNAPrYHtayV+HqOjz5tjB/JwzsVXCV7ALBsOxw/HbpJSmtZuwrxZMwra1XsTKYhQ2EOxZCH4uVnffwHTiSOx4TqPtuTJpNcyn1+1s4Bxs++7qStwppcckzQKulN0gfsDjngQ8lFL6VSP5GukqPtHJuAS4XdI3sRX/j2EX7hLN0UehraeU1jQZR6u02gfXY7SkadhK7D5Yn3VyyTqagRkNp2B91WG0v41fU6Ymnv8htvV/IVZO+9KhPiOl9IbsjRMXSFqFGU6jsIuQj7vsn8O2q49i4KSxD9hR9sMizwGvNXnEpijPCklXYH3oUqytnouNa2XHl061jQq3Yrszs2RvUNgMu6A1J6VU2Ta/DQxtGAIAAALQSURBVPiWpC9jxyy+hBmqD0DD/gda62v7KDdONrIRbnWZZ0s6FTu+tj1W39dneWyPTh1Wfad/WHfhoPjpdf/9MEV5zSt2PvCd7Pk+soPpmft4TBFfx84nXYrfrmtBxi2wDnEJtqx+B+sOVE+kcMAdm4UlYEzmdhjWofRj2y334rc+W5RpZ1fU/kpa2AH0NcA1WbjJ7n9c4fltsAnBco/jJvzma4vpV+qxZjlQ4xA+tr1yInambRXWKdwEfCQLMw7b5njZ01yAvYlAJWQtXjCqWZ+Fcnvc07oRM4xT5l81Ly3UY93LT+62tcu5spoOY6uDD2CrecuwVYtPdah97uZ18aLLsBA4wf1m4pcJvB2sBg7Knh3juv61dtMqm0/WDW5zqsQ/DDPwn3I9e951arz799D40ltNXaV6XzAFMwb6sTN1ld2LmnpURScGtPU6ZVhNf2bjbySh+uWnvQu6loCJmVvdPrhJferFJpo/cN1Yhhk1lTcn1K0jD/NV7E0W/dgt5ZOL9dZhmfoYePlpcpV4Po71GW9gx6i+UtSHNmTcxHWnz8vlafyyDHZZ7iWvn2tcf/ILdsMxY+dll6enA/KMBK7C+qTF2EXgtbpHifGFBm2jBd0ejRm+K7CJ4nUULju7bi12uaZhBnKv+9XtfzxMU30tJcbJLGxdGwG7QzIDM/BXYYsqPyW78NXup6LwQRAEwUaCX5zYNaV08FDLEgTdRLSNoSe28oMgCDZwfMv5Fmxl6QjsPYUd/QGEIHgnEm2j+4gV0yAIgg0cSddhW/xbYT/ycUlK6YdDKlQQdAHRNrqPMEyDIAiCIAiCrqCdd9QFQRAEQRAEQccIwzQIgiAIgiDoCsIwDYIgCIIgCLqCMEyDIAiCIAiCriAM0yAIgiAIgqArCMM0CIIgCIIg6ArCMA2CIAiCIAi6gjBMgyAIgiAIgq4gDNMgCIIgCIKgK/h/QihQOYhPu88AAAAASUVORK5CYII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26" name="Picture 6" descr="C:\Users\BbChip\Desktop\lab_meeting\190330\image\spectrogram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00" y="2510131"/>
            <a:ext cx="2016224" cy="3871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 descr="C:\Users\BbChip\Desktop\lab_meeting\190330\image\spectrogram_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453" y="2510131"/>
            <a:ext cx="2016224" cy="3871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C:\Users\BbChip\Desktop\lab_meeting\190330\image\spectrogram_3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706" y="2510128"/>
            <a:ext cx="2016224" cy="3871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9" name="Picture 9" descr="C:\Users\BbChip\Desktop\lab_meeting\190330\image\spectrogram_4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960" y="2510129"/>
            <a:ext cx="2016224" cy="3871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0364" y="253499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0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2267744" y="253499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8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4477174" y="253499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16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6776148" y="253499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24</a:t>
            </a:r>
            <a:endParaRPr lang="ko-KR" altLang="en-US" sz="1400" dirty="0"/>
          </a:p>
        </p:txBody>
      </p:sp>
      <p:cxnSp>
        <p:nvCxnSpPr>
          <p:cNvPr id="26" name="직선 연결선 25"/>
          <p:cNvCxnSpPr/>
          <p:nvPr/>
        </p:nvCxnSpPr>
        <p:spPr>
          <a:xfrm>
            <a:off x="4557424" y="2420888"/>
            <a:ext cx="0" cy="396044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6833994" y="2420888"/>
            <a:ext cx="0" cy="396044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284378" y="2420888"/>
            <a:ext cx="0" cy="396044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442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Any Question?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263700" y="3068960"/>
            <a:ext cx="8614080" cy="10456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440" algn="ctr">
              <a:lnSpc>
                <a:spcPct val="100000"/>
              </a:lnSpc>
              <a:buClr>
                <a:srgbClr val="000000"/>
              </a:buClr>
            </a:pPr>
            <a:r>
              <a:rPr lang="en-US" sz="6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Thank you</a:t>
            </a:r>
            <a:endParaRPr lang="en-US" sz="6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CustomShape 3"/>
          <p:cNvSpPr/>
          <p:nvPr/>
        </p:nvSpPr>
        <p:spPr>
          <a:xfrm>
            <a:off x="3329280" y="649296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7146206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Arial"/>
              </a:rPr>
              <a:t>Audio Classification - </a:t>
            </a:r>
            <a:r>
              <a:rPr lang="en-US" altLang="ko-KR" sz="3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Arial"/>
              </a:rPr>
              <a:t>Previous Work</a:t>
            </a: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21257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ko-K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Data </a:t>
            </a:r>
            <a:r>
              <a:rPr lang="en-US" altLang="ko-K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is low-waveform</a:t>
            </a:r>
            <a:r>
              <a:rPr lang="en-US" altLang="ko-K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.</a:t>
            </a:r>
          </a:p>
          <a:p>
            <a:pPr marL="801540" lvl="1" indent="-342900">
              <a:buClr>
                <a:srgbClr val="000000"/>
              </a:buClr>
              <a:buFont typeface="Wingdings" pitchFamily="2" charset="2"/>
              <a:buChar char="§"/>
            </a:pP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sec</a:t>
            </a: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: 1, sampling rate: 16000, 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type</a:t>
            </a: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: float32, channel: 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mono</a:t>
            </a:r>
            <a:endParaRPr lang="en-US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  <a:ea typeface="Arial"/>
            </a:endParaRPr>
          </a:p>
          <a:p>
            <a:pPr marL="344340" indent="-342900">
              <a:lnSpc>
                <a:spcPct val="100000"/>
              </a:lnSpc>
              <a:buClr>
                <a:srgbClr val="000000"/>
              </a:buClr>
              <a:buFont typeface="Arial" pitchFamily="34" charset="0"/>
              <a:buChar char="•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16 class data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marL="801540" lvl="1" indent="-342900">
              <a:buClr>
                <a:srgbClr val="000000"/>
              </a:buClr>
              <a:buFont typeface="Wingdings" pitchFamily="2" charset="2"/>
              <a:buChar char="§"/>
            </a:pPr>
            <a:r>
              <a:rPr lang="en-US" altLang="ko-KR" dirty="0" smtClean="0"/>
              <a:t>'zero</a:t>
            </a:r>
            <a:r>
              <a:rPr lang="en-US" altLang="ko-KR" dirty="0"/>
              <a:t>', 'one', 'two', 'three', 'four', 'five', 'six', 'seven', 'eight', 'nine',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'bed', 'bird</a:t>
            </a:r>
            <a:r>
              <a:rPr lang="en-US" altLang="ko-KR" dirty="0"/>
              <a:t>', 'tree', 'cat', 'house', 'dog'</a:t>
            </a:r>
            <a:endParaRPr lang="en-US" altLang="ko-KR" dirty="0" smtClean="0"/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Train: 40851(</a:t>
            </a:r>
            <a:r>
              <a:rPr lang="ko-KR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≒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80%),  Validation: 4796(</a:t>
            </a:r>
            <a:r>
              <a:rPr lang="ko-KR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≒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10%), Test: 5297(</a:t>
            </a:r>
            <a:r>
              <a:rPr lang="ko-KR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≒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10%)</a:t>
            </a:r>
            <a:endParaRPr lang="en-US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CustomShape 3"/>
          <p:cNvSpPr/>
          <p:nvPr/>
        </p:nvSpPr>
        <p:spPr>
          <a:xfrm>
            <a:off x="3329280" y="649296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28" name="Picture 4" descr="C:\Users\BbChip\Desktop\Screenshot from 2019-01-25 20-20-0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396342"/>
            <a:ext cx="4319221" cy="2805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BbChip\Desktop\Screenshot from 2019-01-25 20-19-2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968" y="3432244"/>
            <a:ext cx="4319221" cy="2805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273222" y="651457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- 1 -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71184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altLang="ko-KR" sz="3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Audio Classification - Previous Work</a:t>
            </a:r>
            <a:endParaRPr lang="en-US" altLang="ko-KR" sz="3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27436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ko-K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For example, ‘5Conv, 2FC’ </a:t>
            </a:r>
            <a:r>
              <a:rPr lang="en-US" altLang="ko-K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baseline </a:t>
            </a:r>
            <a:r>
              <a:rPr lang="en-US" altLang="ko-K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model’s detail</a:t>
            </a:r>
            <a:r>
              <a:rPr lang="en-US" altLang="ko-K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.</a:t>
            </a: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ko-K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It just flatten 2D model. (5X5 filter-&gt;1X25 filter, 2X2 stride-&gt;1X4 stride)</a:t>
            </a: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  <a:ea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Input: 16000X1 low waveform. </a:t>
            </a: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Output:1x16 labeled one hot vector. (</a:t>
            </a:r>
            <a:r>
              <a:rPr lang="en-US" altLang="ko-KR" sz="2000" dirty="0">
                <a:latin typeface="+mj-lt"/>
              </a:rPr>
              <a:t>'zero</a:t>
            </a:r>
            <a:r>
              <a:rPr lang="en-US" altLang="ko-KR" sz="2000" dirty="0" smtClean="0">
                <a:latin typeface="+mj-lt"/>
              </a:rPr>
              <a:t>', …,  'eight', …, </a:t>
            </a:r>
            <a:r>
              <a:rPr lang="en-US" altLang="ko-KR" sz="2000" dirty="0">
                <a:latin typeface="+mj-lt"/>
              </a:rPr>
              <a:t>'house', 'dog</a:t>
            </a:r>
            <a:r>
              <a:rPr lang="en-US" altLang="ko-KR" sz="2000" dirty="0" smtClean="0">
                <a:latin typeface="+mj-lt"/>
              </a:rPr>
              <a:t>'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)</a:t>
            </a:r>
          </a:p>
          <a:p>
            <a:pPr marL="285840" lvl="1" indent="-284400">
              <a:buClr>
                <a:srgbClr val="000000"/>
              </a:buClr>
              <a:buFont typeface="Arial"/>
              <a:buChar char="•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Loss:  cross entropy loss</a:t>
            </a:r>
          </a:p>
          <a:p>
            <a:pPr marL="285840" lvl="1" indent="-284400">
              <a:buClr>
                <a:srgbClr val="000000"/>
              </a:buClr>
              <a:buFont typeface="Arial"/>
              <a:buChar char="•"/>
            </a:pP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Obtimizer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: Adam</a:t>
            </a: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sp>
        <p:nvSpPr>
          <p:cNvPr id="67" name="CustomShape 3"/>
          <p:cNvSpPr/>
          <p:nvPr/>
        </p:nvSpPr>
        <p:spPr>
          <a:xfrm>
            <a:off x="3329280" y="649296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" name="TextBox 27"/>
          <p:cNvSpPr txBox="1"/>
          <p:nvPr/>
        </p:nvSpPr>
        <p:spPr>
          <a:xfrm>
            <a:off x="4273222" y="651457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- 2 -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64486" y="3661836"/>
            <a:ext cx="8727994" cy="2503468"/>
            <a:chOff x="164486" y="3758843"/>
            <a:chExt cx="8727994" cy="2503468"/>
          </a:xfrm>
        </p:grpSpPr>
        <p:pic>
          <p:nvPicPr>
            <p:cNvPr id="1027" name="Picture 3" descr="C:\Users\BbChip\Desktop\lab_meeting\190302\base_architecture_5_conv_2_fc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486" y="3933057"/>
              <a:ext cx="8627674" cy="2329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7380313" y="5898490"/>
              <a:ext cx="576063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/>
                <a:t>     </a:t>
              </a:r>
              <a:endParaRPr lang="ko-KR" altLang="en-US" sz="1050" dirty="0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67544" y="4869160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err="1" smtClean="0"/>
                <a:t>Conv</a:t>
              </a:r>
              <a:r>
                <a:rPr lang="en-US" altLang="ko-KR" sz="1000" dirty="0" smtClean="0"/>
                <a:t>(25)</a:t>
              </a:r>
            </a:p>
            <a:p>
              <a:pPr algn="ctr"/>
              <a:r>
                <a:rPr lang="en-US" altLang="ko-KR" sz="1000" dirty="0" err="1" smtClean="0"/>
                <a:t>MaxPool</a:t>
              </a:r>
              <a:r>
                <a:rPr lang="en-US" altLang="ko-KR" sz="1000" dirty="0" smtClean="0"/>
                <a:t>(4)</a:t>
              </a:r>
              <a:endParaRPr lang="ko-KR" altLang="en-US" sz="1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33898" y="4478923"/>
              <a:ext cx="7377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1@16000</a:t>
              </a:r>
              <a:endParaRPr lang="ko-KR" altLang="en-US" sz="10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885818" y="3758843"/>
              <a:ext cx="6222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1X1024</a:t>
              </a:r>
              <a:endParaRPr lang="ko-KR" altLang="en-US" sz="1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411258" y="4797152"/>
              <a:ext cx="48122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1X16</a:t>
              </a:r>
              <a:endParaRPr lang="ko-KR" altLang="en-US" sz="1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164288" y="4293096"/>
              <a:ext cx="55175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1X512</a:t>
              </a:r>
              <a:endParaRPr lang="ko-KR" altLang="en-US" sz="1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87624" y="4622939"/>
              <a:ext cx="6671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8@3994</a:t>
              </a:r>
              <a:endParaRPr lang="ko-KR" altLang="en-US" sz="1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763688" y="4653136"/>
              <a:ext cx="6671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16@993</a:t>
              </a:r>
              <a:endParaRPr lang="ko-KR" altLang="en-US" sz="1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339752" y="4622939"/>
              <a:ext cx="6671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32@243</a:t>
              </a:r>
              <a:endParaRPr lang="ko-KR" altLang="en-US" sz="1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967250" y="4478923"/>
              <a:ext cx="5966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64@55</a:t>
              </a:r>
              <a:endParaRPr lang="ko-KR" altLang="en-US" sz="1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543314" y="4077072"/>
              <a:ext cx="5966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128@8</a:t>
              </a:r>
              <a:endParaRPr lang="ko-KR" altLang="en-US" sz="10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652120" y="5877272"/>
              <a:ext cx="108012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Fully-</a:t>
              </a:r>
              <a:r>
                <a:rPr lang="en-US" altLang="ko-KR" sz="1000" dirty="0" err="1" smtClean="0"/>
                <a:t>Conncted</a:t>
              </a:r>
              <a:endParaRPr lang="ko-KR" altLang="en-US" sz="1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301066" y="5045114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err="1" smtClean="0"/>
                <a:t>Conv</a:t>
              </a:r>
              <a:r>
                <a:rPr lang="en-US" altLang="ko-KR" sz="1000" dirty="0" smtClean="0"/>
                <a:t>(25)</a:t>
              </a:r>
            </a:p>
            <a:p>
              <a:pPr algn="ctr"/>
              <a:r>
                <a:rPr lang="en-US" altLang="ko-KR" sz="1000" dirty="0" err="1" smtClean="0"/>
                <a:t>MaxPool</a:t>
              </a:r>
              <a:r>
                <a:rPr lang="en-US" altLang="ko-KR" sz="1000" dirty="0" smtClean="0"/>
                <a:t>(4)</a:t>
              </a:r>
              <a:endParaRPr lang="ko-KR" altLang="en-US" sz="1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149133" y="5189130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err="1" smtClean="0"/>
                <a:t>Conv</a:t>
              </a:r>
              <a:r>
                <a:rPr lang="en-US" altLang="ko-KR" sz="1000" dirty="0" smtClean="0"/>
                <a:t>(25)</a:t>
              </a:r>
            </a:p>
            <a:p>
              <a:pPr algn="ctr"/>
              <a:r>
                <a:rPr lang="en-US" altLang="ko-KR" sz="1000" dirty="0" err="1" smtClean="0"/>
                <a:t>MaxPool</a:t>
              </a:r>
              <a:r>
                <a:rPr lang="en-US" altLang="ko-KR" sz="1000" dirty="0" smtClean="0"/>
                <a:t>(4)</a:t>
              </a:r>
              <a:endParaRPr lang="ko-KR" altLang="en-US" sz="1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987824" y="5373216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err="1" smtClean="0"/>
                <a:t>Conv</a:t>
              </a:r>
              <a:r>
                <a:rPr lang="en-US" altLang="ko-KR" sz="1000" dirty="0" smtClean="0"/>
                <a:t>(25)</a:t>
              </a:r>
            </a:p>
            <a:p>
              <a:pPr algn="ctr"/>
              <a:r>
                <a:rPr lang="en-US" altLang="ko-KR" sz="1000" dirty="0" err="1" smtClean="0"/>
                <a:t>MaxPool</a:t>
              </a:r>
              <a:r>
                <a:rPr lang="en-US" altLang="ko-KR" sz="1000" dirty="0" smtClean="0"/>
                <a:t>(4)</a:t>
              </a:r>
              <a:endParaRPr lang="ko-KR" altLang="en-US" sz="1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029566" y="5621178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err="1" smtClean="0"/>
                <a:t>Conv</a:t>
              </a:r>
              <a:r>
                <a:rPr lang="en-US" altLang="ko-KR" sz="1000" dirty="0" smtClean="0"/>
                <a:t>(25)</a:t>
              </a:r>
            </a:p>
            <a:p>
              <a:pPr algn="ctr"/>
              <a:r>
                <a:rPr lang="en-US" altLang="ko-KR" sz="1000" dirty="0" err="1" smtClean="0"/>
                <a:t>MaxPool</a:t>
              </a:r>
              <a:r>
                <a:rPr lang="en-US" altLang="ko-KR" sz="1000" dirty="0" smtClean="0"/>
                <a:t>(4)</a:t>
              </a:r>
              <a:endParaRPr lang="ko-KR" altLang="en-US" sz="10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596336" y="5805264"/>
              <a:ext cx="108012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Fully-</a:t>
              </a:r>
              <a:r>
                <a:rPr lang="en-US" altLang="ko-KR" sz="1000" dirty="0" err="1" smtClean="0"/>
                <a:t>Conncted</a:t>
              </a:r>
              <a:endParaRPr lang="ko-KR" altLang="en-US" sz="1000" dirty="0"/>
            </a:p>
          </p:txBody>
        </p:sp>
      </p:grpSp>
      <p:cxnSp>
        <p:nvCxnSpPr>
          <p:cNvPr id="41" name="직선 연결선 40"/>
          <p:cNvCxnSpPr/>
          <p:nvPr/>
        </p:nvCxnSpPr>
        <p:spPr>
          <a:xfrm>
            <a:off x="179512" y="3429000"/>
            <a:ext cx="8640960" cy="0"/>
          </a:xfrm>
          <a:prstGeom prst="line">
            <a:avLst/>
          </a:prstGeom>
          <a:ln w="25400">
            <a:solidFill>
              <a:schemeClr val="tx1">
                <a:alpha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618843" y="6185624"/>
            <a:ext cx="19037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[ Baseline Architecture]</a:t>
            </a:r>
            <a:endParaRPr lang="ko-KR" altLang="en-US" sz="1200" b="1" dirty="0"/>
          </a:p>
        </p:txBody>
      </p:sp>
      <p:sp>
        <p:nvSpPr>
          <p:cNvPr id="5" name="직사각형 4"/>
          <p:cNvSpPr/>
          <p:nvPr/>
        </p:nvSpPr>
        <p:spPr>
          <a:xfrm>
            <a:off x="197041" y="3625831"/>
            <a:ext cx="1872208" cy="318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Channel@Data</a:t>
            </a:r>
            <a:r>
              <a:rPr lang="en-US" altLang="ko-KR" sz="1400" dirty="0" err="1">
                <a:solidFill>
                  <a:schemeClr val="tx1"/>
                </a:solidFill>
              </a:rPr>
              <a:t>S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ize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5692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altLang="ko-KR" sz="3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Audio Classification - Previous Work</a:t>
            </a:r>
            <a:endParaRPr lang="en-US" altLang="ko-KR" sz="3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3975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Fine tuning task in 1D-CNN</a:t>
            </a:r>
            <a:endParaRPr lang="en-US" altLang="ko-KR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07504" y="2681146"/>
            <a:ext cx="1368152" cy="45982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1. Dropout</a:t>
            </a:r>
            <a:endParaRPr lang="ko-KR" altLang="en-US" sz="14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619672" y="2681146"/>
            <a:ext cx="1368152" cy="45982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2. Batch Normalization</a:t>
            </a:r>
            <a:endParaRPr lang="ko-KR" altLang="en-US" sz="14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131840" y="2681146"/>
            <a:ext cx="1368152" cy="45982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3. D·O + B</a:t>
            </a:r>
            <a:r>
              <a:rPr lang="en-US" altLang="ko-KR" sz="1400" dirty="0"/>
              <a:t>·</a:t>
            </a:r>
            <a:r>
              <a:rPr lang="en-US" altLang="ko-KR" sz="1400" dirty="0" smtClean="0"/>
              <a:t>N</a:t>
            </a:r>
            <a:endParaRPr lang="ko-KR" altLang="en-US" sz="14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619672" y="3689258"/>
            <a:ext cx="1368152" cy="45982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4. Reduce FC</a:t>
            </a:r>
            <a:endParaRPr lang="ko-KR" altLang="en-US" sz="1400" dirty="0"/>
          </a:p>
        </p:txBody>
      </p:sp>
      <p:cxnSp>
        <p:nvCxnSpPr>
          <p:cNvPr id="7" name="꺾인 연결선 6"/>
          <p:cNvCxnSpPr>
            <a:stCxn id="4" idx="2"/>
            <a:endCxn id="15" idx="0"/>
          </p:cNvCxnSpPr>
          <p:nvPr/>
        </p:nvCxnSpPr>
        <p:spPr>
          <a:xfrm rot="16200000" flipH="1">
            <a:off x="1273519" y="2659029"/>
            <a:ext cx="548290" cy="151216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14" idx="2"/>
            <a:endCxn id="15" idx="0"/>
          </p:cNvCxnSpPr>
          <p:nvPr/>
        </p:nvCxnSpPr>
        <p:spPr>
          <a:xfrm rot="5400000">
            <a:off x="2785687" y="2659029"/>
            <a:ext cx="548290" cy="151216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3" idx="2"/>
            <a:endCxn id="15" idx="0"/>
          </p:cNvCxnSpPr>
          <p:nvPr/>
        </p:nvCxnSpPr>
        <p:spPr>
          <a:xfrm>
            <a:off x="2303748" y="3140968"/>
            <a:ext cx="0" cy="5482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1619672" y="1700808"/>
            <a:ext cx="1368152" cy="45982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0. Depth</a:t>
            </a:r>
            <a:endParaRPr lang="ko-KR" altLang="en-US" sz="1600" dirty="0"/>
          </a:p>
        </p:txBody>
      </p:sp>
      <p:cxnSp>
        <p:nvCxnSpPr>
          <p:cNvPr id="3" name="직선 화살표 연결선 2"/>
          <p:cNvCxnSpPr>
            <a:stCxn id="19" idx="2"/>
            <a:endCxn id="13" idx="0"/>
          </p:cNvCxnSpPr>
          <p:nvPr/>
        </p:nvCxnSpPr>
        <p:spPr>
          <a:xfrm>
            <a:off x="2303748" y="2160630"/>
            <a:ext cx="0" cy="5205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꺾인 연결선 5"/>
          <p:cNvCxnSpPr>
            <a:stCxn id="19" idx="2"/>
            <a:endCxn id="4" idx="0"/>
          </p:cNvCxnSpPr>
          <p:nvPr/>
        </p:nvCxnSpPr>
        <p:spPr>
          <a:xfrm rot="5400000">
            <a:off x="1287406" y="1664804"/>
            <a:ext cx="520516" cy="151216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19" idx="2"/>
            <a:endCxn id="14" idx="0"/>
          </p:cNvCxnSpPr>
          <p:nvPr/>
        </p:nvCxnSpPr>
        <p:spPr>
          <a:xfrm rot="16200000" flipH="1">
            <a:off x="2799574" y="1664804"/>
            <a:ext cx="520516" cy="151216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9512" y="1412776"/>
            <a:ext cx="8640960" cy="0"/>
          </a:xfrm>
          <a:prstGeom prst="line">
            <a:avLst/>
          </a:prstGeom>
          <a:ln w="25400">
            <a:solidFill>
              <a:schemeClr val="tx1">
                <a:alpha val="47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모서리가 둥근 직사각형 58"/>
          <p:cNvSpPr/>
          <p:nvPr/>
        </p:nvSpPr>
        <p:spPr>
          <a:xfrm>
            <a:off x="755576" y="4625362"/>
            <a:ext cx="1368152" cy="45982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r>
              <a:rPr lang="en-US" altLang="ko-KR" sz="1400" dirty="0" smtClean="0"/>
              <a:t>. Channel</a:t>
            </a:r>
            <a:endParaRPr lang="ko-KR" altLang="en-US" sz="1400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2483768" y="4625362"/>
            <a:ext cx="1368152" cy="45982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6</a:t>
            </a:r>
            <a:r>
              <a:rPr lang="en-US" altLang="ko-KR" sz="1400" dirty="0" smtClean="0"/>
              <a:t>. </a:t>
            </a:r>
            <a:r>
              <a:rPr lang="en-US" altLang="ko-KR" sz="1400" dirty="0"/>
              <a:t>Kernel Size</a:t>
            </a:r>
            <a:endParaRPr lang="ko-KR" altLang="en-US" sz="1400" dirty="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1619672" y="5633474"/>
            <a:ext cx="1368152" cy="45982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7</a:t>
            </a:r>
            <a:r>
              <a:rPr lang="en-US" altLang="ko-KR" sz="1400" dirty="0" smtClean="0"/>
              <a:t>. Summary</a:t>
            </a:r>
            <a:endParaRPr lang="ko-KR" altLang="en-US" sz="1400" dirty="0"/>
          </a:p>
        </p:txBody>
      </p:sp>
      <p:cxnSp>
        <p:nvCxnSpPr>
          <p:cNvPr id="62" name="꺾인 연결선 61"/>
          <p:cNvCxnSpPr>
            <a:stCxn id="59" idx="2"/>
            <a:endCxn id="61" idx="0"/>
          </p:cNvCxnSpPr>
          <p:nvPr/>
        </p:nvCxnSpPr>
        <p:spPr>
          <a:xfrm rot="16200000" flipH="1">
            <a:off x="1597555" y="4927281"/>
            <a:ext cx="548290" cy="86409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60" idx="2"/>
            <a:endCxn id="61" idx="0"/>
          </p:cNvCxnSpPr>
          <p:nvPr/>
        </p:nvCxnSpPr>
        <p:spPr>
          <a:xfrm rot="5400000">
            <a:off x="2461651" y="4927281"/>
            <a:ext cx="548290" cy="86409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15" idx="2"/>
            <a:endCxn id="60" idx="0"/>
          </p:cNvCxnSpPr>
          <p:nvPr/>
        </p:nvCxnSpPr>
        <p:spPr>
          <a:xfrm rot="16200000" flipH="1">
            <a:off x="2497655" y="3955173"/>
            <a:ext cx="476282" cy="86409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>
            <a:stCxn id="15" idx="2"/>
            <a:endCxn id="59" idx="0"/>
          </p:cNvCxnSpPr>
          <p:nvPr/>
        </p:nvCxnSpPr>
        <p:spPr>
          <a:xfrm rot="5400000">
            <a:off x="1633559" y="3955173"/>
            <a:ext cx="476282" cy="86409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273222" y="651457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 smtClean="0"/>
              <a:t>3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634859" y="1556792"/>
            <a:ext cx="1" cy="47525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36" idx="2"/>
            <a:endCxn id="38" idx="0"/>
          </p:cNvCxnSpPr>
          <p:nvPr/>
        </p:nvCxnSpPr>
        <p:spPr>
          <a:xfrm>
            <a:off x="6886866" y="3247669"/>
            <a:ext cx="1" cy="25333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5068665" y="3501008"/>
            <a:ext cx="3636403" cy="46442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11. </a:t>
            </a:r>
            <a:r>
              <a:rPr lang="en-US" altLang="ko-KR" sz="1600" dirty="0" err="1" smtClean="0"/>
              <a:t>Finetune</a:t>
            </a:r>
            <a:r>
              <a:rPr lang="en-US" altLang="ko-KR" sz="1600" dirty="0" smtClean="0"/>
              <a:t> </a:t>
            </a:r>
            <a:r>
              <a:rPr lang="en-US" altLang="ko-KR" sz="1600" dirty="0" smtClean="0"/>
              <a:t>based on good model</a:t>
            </a:r>
            <a:endParaRPr lang="ko-KR" altLang="en-US" sz="1600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5338694" y="1889058"/>
            <a:ext cx="1368152" cy="45982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8</a:t>
            </a:r>
            <a:r>
              <a:rPr lang="en-US" altLang="ko-KR" sz="1400" dirty="0" smtClean="0"/>
              <a:t>. Dropout rate</a:t>
            </a:r>
            <a:endParaRPr lang="ko-KR" altLang="en-US" sz="1400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6202790" y="2787847"/>
            <a:ext cx="1368152" cy="45982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10. Summary</a:t>
            </a:r>
            <a:endParaRPr lang="ko-KR" altLang="en-US" sz="1400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7066886" y="1889058"/>
            <a:ext cx="1368152" cy="45982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9</a:t>
            </a:r>
            <a:r>
              <a:rPr lang="en-US" altLang="ko-KR" sz="1400" dirty="0" smtClean="0"/>
              <a:t>. Kernel Size</a:t>
            </a:r>
            <a:endParaRPr lang="ko-KR" altLang="en-US" sz="1400" dirty="0"/>
          </a:p>
        </p:txBody>
      </p:sp>
      <p:cxnSp>
        <p:nvCxnSpPr>
          <p:cNvPr id="40" name="꺾인 연결선 39"/>
          <p:cNvCxnSpPr>
            <a:endCxn id="34" idx="0"/>
          </p:cNvCxnSpPr>
          <p:nvPr/>
        </p:nvCxnSpPr>
        <p:spPr>
          <a:xfrm rot="5400000">
            <a:off x="6324689" y="1326881"/>
            <a:ext cx="260258" cy="86409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endCxn id="39" idx="0"/>
          </p:cNvCxnSpPr>
          <p:nvPr/>
        </p:nvCxnSpPr>
        <p:spPr>
          <a:xfrm rot="16200000" flipH="1">
            <a:off x="7188785" y="1326881"/>
            <a:ext cx="260258" cy="86409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39" idx="2"/>
            <a:endCxn id="36" idx="0"/>
          </p:cNvCxnSpPr>
          <p:nvPr/>
        </p:nvCxnSpPr>
        <p:spPr>
          <a:xfrm rot="5400000">
            <a:off x="7099431" y="2136315"/>
            <a:ext cx="438967" cy="86409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stCxn id="34" idx="2"/>
            <a:endCxn id="36" idx="0"/>
          </p:cNvCxnSpPr>
          <p:nvPr/>
        </p:nvCxnSpPr>
        <p:spPr>
          <a:xfrm rot="16200000" flipH="1">
            <a:off x="6235335" y="2136315"/>
            <a:ext cx="438967" cy="86409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61" idx="2"/>
          </p:cNvCxnSpPr>
          <p:nvPr/>
        </p:nvCxnSpPr>
        <p:spPr>
          <a:xfrm>
            <a:off x="2303748" y="6093296"/>
            <a:ext cx="0" cy="27002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모서리가 둥근 직사각형 51"/>
          <p:cNvSpPr/>
          <p:nvPr/>
        </p:nvSpPr>
        <p:spPr>
          <a:xfrm>
            <a:off x="5081697" y="4260716"/>
            <a:ext cx="3636403" cy="46442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12.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Change the channel more </a:t>
            </a:r>
            <a:r>
              <a:rPr lang="en-US" altLang="ko-KR" sz="16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steeply</a:t>
            </a:r>
            <a:endParaRPr lang="en-US" altLang="ko-KR" sz="16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</p:txBody>
      </p:sp>
      <p:cxnSp>
        <p:nvCxnSpPr>
          <p:cNvPr id="53" name="직선 화살표 연결선 52"/>
          <p:cNvCxnSpPr>
            <a:stCxn id="38" idx="2"/>
            <a:endCxn id="52" idx="0"/>
          </p:cNvCxnSpPr>
          <p:nvPr/>
        </p:nvCxnSpPr>
        <p:spPr>
          <a:xfrm>
            <a:off x="6886867" y="3965436"/>
            <a:ext cx="13032" cy="2952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53"/>
          <p:cNvSpPr/>
          <p:nvPr/>
        </p:nvSpPr>
        <p:spPr>
          <a:xfrm>
            <a:off x="5081697" y="4941168"/>
            <a:ext cx="3636403" cy="57606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13.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Change </a:t>
            </a:r>
            <a:r>
              <a:rPr lang="en-US" altLang="ko-KR" sz="16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the channel to become </a:t>
            </a:r>
            <a:r>
              <a:rPr lang="en-US" altLang="ko-KR" sz="16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/>
            </a:r>
            <a:br>
              <a:rPr lang="en-US" altLang="ko-KR" sz="16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</a:br>
            <a:r>
              <a:rPr lang="en-US" altLang="ko-KR" sz="16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smaller and smaller</a:t>
            </a:r>
            <a:endParaRPr lang="en-US" altLang="ko-KR" sz="14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</p:txBody>
      </p:sp>
      <p:cxnSp>
        <p:nvCxnSpPr>
          <p:cNvPr id="55" name="직선 화살표 연결선 54"/>
          <p:cNvCxnSpPr>
            <a:stCxn id="52" idx="2"/>
            <a:endCxn id="54" idx="0"/>
          </p:cNvCxnSpPr>
          <p:nvPr/>
        </p:nvCxnSpPr>
        <p:spPr>
          <a:xfrm>
            <a:off x="6899899" y="4725144"/>
            <a:ext cx="0" cy="2160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752713" y="5813194"/>
            <a:ext cx="1680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Previous </a:t>
            </a:r>
            <a:r>
              <a:rPr lang="en-US" altLang="ko-KR" dirty="0" smtClean="0"/>
              <a:t>Work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7053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829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This is SOTA(State Of The Art) </a:t>
            </a:r>
            <a:r>
              <a:rPr lang="en-US" altLang="ko-KR" dirty="0"/>
              <a:t>in </a:t>
            </a:r>
            <a:r>
              <a:rPr lang="en-US" altLang="ko-KR" dirty="0" smtClean="0"/>
              <a:t>current research.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73222" y="651457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- 4 -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표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9776403"/>
                  </p:ext>
                </p:extLst>
              </p:nvPr>
            </p:nvGraphicFramePr>
            <p:xfrm>
              <a:off x="899592" y="1990330"/>
              <a:ext cx="7776863" cy="399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6942"/>
                    <a:gridCol w="1126520"/>
                    <a:gridCol w="1120989"/>
                    <a:gridCol w="1120989"/>
                    <a:gridCol w="1611423"/>
                  </a:tblGrid>
                  <a:tr h="43204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>
                              <a:latin typeface="+mn-lt"/>
                            </a:rPr>
                            <a:t>Architecture (i = 0,1,2…)</a:t>
                          </a:r>
                          <a:endParaRPr lang="ko-KR" altLang="en-US" sz="18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latin typeface="+mn-lt"/>
                            </a:rPr>
                            <a:t>1D</a:t>
                          </a:r>
                          <a:r>
                            <a:rPr lang="en-US" altLang="ko-KR" sz="1400" baseline="0" smtClean="0">
                              <a:latin typeface="+mn-lt"/>
                            </a:rPr>
                            <a:t> DO(0.5)</a:t>
                          </a:r>
                          <a:endParaRPr lang="en-US" altLang="ko-KR" sz="1400" baseline="0" dirty="0" smtClean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latin typeface="+mn-lt"/>
                            </a:rPr>
                            <a:t>1D</a:t>
                          </a:r>
                          <a:r>
                            <a:rPr lang="en-US" altLang="ko-KR" sz="1400" baseline="0" smtClean="0">
                              <a:latin typeface="+mn-lt"/>
                            </a:rPr>
                            <a:t> BN</a:t>
                          </a:r>
                          <a:endParaRPr lang="ko-KR" altLang="en-US" sz="14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latin typeface="+mn-lt"/>
                            </a:rPr>
                            <a:t>1D DO+BN</a:t>
                          </a:r>
                          <a:endParaRPr lang="ko-KR" altLang="en-US" sz="14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latin typeface="+mn-lt"/>
                            </a:rPr>
                            <a:t>Params</a:t>
                          </a:r>
                          <a:endParaRPr lang="ko-KR" altLang="en-US" sz="14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432048">
                    <a:tc gridSpan="5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smtClean="0">
                              <a:latin typeface="+mn-lt"/>
                            </a:rPr>
                            <a:t>baseline</a:t>
                          </a:r>
                          <a:endParaRPr lang="ko-KR" altLang="en-US" sz="1800" dirty="0">
                            <a:latin typeface="+mn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en-US" altLang="ko-KR" sz="1400" baseline="0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5 </a:t>
                          </a:r>
                          <a:r>
                            <a:rPr lang="en-US" altLang="ko-KR" sz="14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Conv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(25, 8</a:t>
                          </a:r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), 5 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Pool(4), 2 FC</a:t>
                          </a:r>
                          <a:endParaRPr lang="ko-KR" altLang="en-US" sz="14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0.9090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smtClean="0">
                              <a:latin typeface="+mn-lt"/>
                            </a:rPr>
                            <a:t>0.9072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0.9240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1,855,056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smtClean="0">
                              <a:latin typeface="+mn-lt"/>
                            </a:rPr>
                            <a:t>Accuracy </a:t>
                          </a:r>
                          <a:r>
                            <a:rPr lang="en-US" altLang="ko-KR" sz="180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and Number</a:t>
                          </a:r>
                          <a:r>
                            <a:rPr lang="en-US" altLang="ko-KR" sz="1800" baseline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parameters</a:t>
                          </a:r>
                          <a:endParaRPr lang="ko-KR" altLang="en-US" sz="18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 CONV(5</a:t>
                          </a:r>
                          <a:r>
                            <a:rPr lang="en-US" altLang="ko-KR" sz="1600" spc="-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64</a:t>
                          </a:r>
                          <a:r>
                            <a:rPr lang="en-US" altLang="ko-KR" sz="1600" baseline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0.9533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0.9285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0.9391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94,768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 CONV(5</a:t>
                          </a:r>
                          <a:r>
                            <a:rPr lang="en-US" altLang="ko-KR" sz="1600" spc="-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128</a:t>
                          </a:r>
                          <a:r>
                            <a:rPr lang="en-US" altLang="ko-KR" sz="1600" baseline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0.9589</a:t>
                          </a:r>
                          <a:r>
                            <a:rPr lang="en-US" altLang="ko-KR" sz="1600" b="0" i="0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X 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="0" i="0" u="none" strike="noStrike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0.9497 </a:t>
                          </a:r>
                          <a:endParaRPr lang="en-US" altLang="ko-KR" sz="1600" b="0" i="0" u="none" strike="noStrike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smtClean="0">
                              <a:solidFill>
                                <a:srgbClr val="FF0000"/>
                              </a:solidFill>
                              <a:latin typeface="+mn-lt"/>
                            </a:rPr>
                            <a:t>363,600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16 CONV(3</a:t>
                          </a:r>
                          <a:r>
                            <a:rPr lang="en-US" altLang="ko-KR" sz="1600" spc="-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128</a:t>
                          </a:r>
                          <a:r>
                            <a:rPr lang="en-US" altLang="ko-KR" sz="1600" baseline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r>
                            <a:rPr lang="en-US" altLang="ko-KR" sz="1600" baseline="0" smtClean="0">
                              <a:latin typeface="+mn-lt"/>
                            </a:rPr>
                            <a:t> , 8 Pool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0.9620 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0.9423 </a:t>
                          </a:r>
                          <a:endParaRPr lang="en-US" altLang="ko-KR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0.9136 </a:t>
                          </a:r>
                          <a:endParaRPr lang="en-US" altLang="ko-KR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470,736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Only Accuracy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 CONV(5</a:t>
                          </a:r>
                          <a:r>
                            <a:rPr lang="en-US" altLang="ko-KR" sz="1600" spc="-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512</a:t>
                          </a:r>
                          <a:r>
                            <a:rPr lang="en-US" altLang="ko-KR" sz="1600" baseline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0.9535</a:t>
                          </a:r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X</a:t>
                          </a:r>
                          <a:endParaRPr lang="en-US" altLang="ko-KR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0.9701</a:t>
                          </a:r>
                          <a:r>
                            <a:rPr lang="en-US" altLang="ko-KR" sz="16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2,071,184</a:t>
                          </a:r>
                          <a:endParaRPr lang="en-US" altLang="ko-KR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표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9776403"/>
                  </p:ext>
                </p:extLst>
              </p:nvPr>
            </p:nvGraphicFramePr>
            <p:xfrm>
              <a:off x="899592" y="1990330"/>
              <a:ext cx="7776863" cy="399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6942"/>
                    <a:gridCol w="1126520"/>
                    <a:gridCol w="1120989"/>
                    <a:gridCol w="1120989"/>
                    <a:gridCol w="1611423"/>
                  </a:tblGrid>
                  <a:tr h="43204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>
                              <a:latin typeface="+mn-lt"/>
                            </a:rPr>
                            <a:t>Architecture (i = 0,1,2…)</a:t>
                          </a:r>
                          <a:endParaRPr lang="ko-KR" altLang="en-US" sz="18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latin typeface="+mn-lt"/>
                            </a:rPr>
                            <a:t>1D</a:t>
                          </a:r>
                          <a:r>
                            <a:rPr lang="en-US" altLang="ko-KR" sz="1400" baseline="0" smtClean="0">
                              <a:latin typeface="+mn-lt"/>
                            </a:rPr>
                            <a:t> DO(0.5)</a:t>
                          </a:r>
                          <a:endParaRPr lang="en-US" altLang="ko-KR" sz="1400" baseline="0" dirty="0" smtClean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latin typeface="+mn-lt"/>
                            </a:rPr>
                            <a:t>1D</a:t>
                          </a:r>
                          <a:r>
                            <a:rPr lang="en-US" altLang="ko-KR" sz="1400" baseline="0" smtClean="0">
                              <a:latin typeface="+mn-lt"/>
                            </a:rPr>
                            <a:t> BN</a:t>
                          </a:r>
                          <a:endParaRPr lang="ko-KR" altLang="en-US" sz="14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latin typeface="+mn-lt"/>
                            </a:rPr>
                            <a:t>1D DO+BN</a:t>
                          </a:r>
                          <a:endParaRPr lang="ko-KR" altLang="en-US" sz="14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latin typeface="+mn-lt"/>
                            </a:rPr>
                            <a:t>Params</a:t>
                          </a:r>
                          <a:endParaRPr lang="ko-KR" altLang="en-US" sz="14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432048">
                    <a:tc gridSpan="5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smtClean="0">
                              <a:latin typeface="+mn-lt"/>
                            </a:rPr>
                            <a:t>baseline</a:t>
                          </a:r>
                          <a:endParaRPr lang="ko-KR" altLang="en-US" sz="1800" dirty="0">
                            <a:latin typeface="+mn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en-US" altLang="ko-KR" sz="1400" baseline="0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18" t="-229688" r="-177996" b="-704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0.9090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smtClean="0">
                              <a:latin typeface="+mn-lt"/>
                            </a:rPr>
                            <a:t>0.9072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0.9240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1,855,056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smtClean="0">
                              <a:latin typeface="+mn-lt"/>
                            </a:rPr>
                            <a:t>Accuracy </a:t>
                          </a:r>
                          <a:r>
                            <a:rPr lang="en-US" altLang="ko-KR" sz="180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and Number</a:t>
                          </a:r>
                          <a:r>
                            <a:rPr lang="en-US" altLang="ko-KR" sz="1800" baseline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parameters</a:t>
                          </a:r>
                          <a:endParaRPr lang="ko-KR" altLang="en-US" sz="18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 CONV(5</a:t>
                          </a:r>
                          <a:r>
                            <a:rPr lang="en-US" altLang="ko-KR" sz="1600" spc="-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64</a:t>
                          </a:r>
                          <a:r>
                            <a:rPr lang="en-US" altLang="ko-KR" sz="1600" baseline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0.9533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0.9285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0.9391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94,768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 CONV(5</a:t>
                          </a:r>
                          <a:r>
                            <a:rPr lang="en-US" altLang="ko-KR" sz="1600" spc="-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128</a:t>
                          </a:r>
                          <a:r>
                            <a:rPr lang="en-US" altLang="ko-KR" sz="1600" baseline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0.9589</a:t>
                          </a:r>
                          <a:r>
                            <a:rPr lang="en-US" altLang="ko-KR" sz="1600" b="0" i="0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X 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="0" i="0" u="none" strike="noStrike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0.9497 </a:t>
                          </a:r>
                          <a:endParaRPr lang="en-US" altLang="ko-KR" sz="1600" b="0" i="0" u="none" strike="noStrike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smtClean="0">
                              <a:solidFill>
                                <a:srgbClr val="FF0000"/>
                              </a:solidFill>
                              <a:latin typeface="+mn-lt"/>
                            </a:rPr>
                            <a:t>363,600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16 CONV(3</a:t>
                          </a:r>
                          <a:r>
                            <a:rPr lang="en-US" altLang="ko-KR" sz="1600" spc="-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128</a:t>
                          </a:r>
                          <a:r>
                            <a:rPr lang="en-US" altLang="ko-KR" sz="1600" baseline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r>
                            <a:rPr lang="en-US" altLang="ko-KR" sz="1600" baseline="0" smtClean="0">
                              <a:latin typeface="+mn-lt"/>
                            </a:rPr>
                            <a:t> , 8 Pool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0.9620 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0.9423 </a:t>
                          </a:r>
                          <a:endParaRPr lang="en-US" altLang="ko-KR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0.9136 </a:t>
                          </a:r>
                          <a:endParaRPr lang="en-US" altLang="ko-KR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470,736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Only Accuracy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 CONV(5</a:t>
                          </a:r>
                          <a:r>
                            <a:rPr lang="en-US" altLang="ko-KR" sz="1600" spc="-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512</a:t>
                          </a:r>
                          <a:r>
                            <a:rPr lang="en-US" altLang="ko-KR" sz="1600" baseline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0.9535</a:t>
                          </a:r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X</a:t>
                          </a:r>
                          <a:endParaRPr lang="en-US" altLang="ko-KR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0.9701</a:t>
                          </a:r>
                          <a:r>
                            <a:rPr lang="en-US" altLang="ko-KR" sz="16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2,071,184</a:t>
                          </a:r>
                          <a:endParaRPr lang="en-US" altLang="ko-KR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31" name="TextBox 30"/>
          <p:cNvSpPr txBox="1"/>
          <p:nvPr/>
        </p:nvSpPr>
        <p:spPr>
          <a:xfrm>
            <a:off x="119779" y="3975447"/>
            <a:ext cx="718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b="1" dirty="0" smtClean="0"/>
              <a:t>Custom</a:t>
            </a:r>
          </a:p>
          <a:p>
            <a:pPr algn="ctr"/>
            <a:r>
              <a:rPr lang="en-US" altLang="ko-KR" sz="800" b="1" dirty="0" smtClean="0"/>
              <a:t>channel 64</a:t>
            </a:r>
          </a:p>
          <a:p>
            <a:pPr algn="ctr"/>
            <a:r>
              <a:rPr lang="en-US" altLang="ko-KR" sz="800" b="1" dirty="0" smtClean="0"/>
              <a:t>DO(0.75)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8881" y="3603496"/>
            <a:ext cx="718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b="1" dirty="0"/>
              <a:t>Custom</a:t>
            </a:r>
          </a:p>
          <a:p>
            <a:pPr algn="ctr"/>
            <a:r>
              <a:rPr lang="en-US" altLang="ko-KR" sz="800" b="1" dirty="0"/>
              <a:t>channel 32</a:t>
            </a:r>
          </a:p>
          <a:p>
            <a:pPr algn="ctr"/>
            <a:r>
              <a:rPr lang="en-US" altLang="ko-KR" sz="800" b="1" dirty="0"/>
              <a:t>DO(0.75)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688" y="5157192"/>
            <a:ext cx="814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b="1" dirty="0" smtClean="0"/>
              <a:t>Custom</a:t>
            </a:r>
          </a:p>
          <a:p>
            <a:pPr algn="ctr"/>
            <a:r>
              <a:rPr lang="en-US" altLang="ko-KR" sz="800" b="1" dirty="0" smtClean="0"/>
              <a:t>channel 128</a:t>
            </a:r>
          </a:p>
          <a:p>
            <a:pPr algn="ctr"/>
            <a:r>
              <a:rPr lang="en-US" altLang="ko-KR" sz="800" b="1" dirty="0" smtClean="0"/>
              <a:t>DO(0.25)+BN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2234" y="4397633"/>
            <a:ext cx="678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b="1" dirty="0" smtClean="0"/>
              <a:t>Custom</a:t>
            </a:r>
          </a:p>
          <a:p>
            <a:pPr algn="ctr"/>
            <a:r>
              <a:rPr lang="en-US" altLang="ko-KR" sz="800" b="1" dirty="0" smtClean="0"/>
              <a:t>VGG style</a:t>
            </a:r>
          </a:p>
          <a:p>
            <a:pPr algn="ctr"/>
            <a:r>
              <a:rPr lang="en-US" altLang="ko-KR" sz="800" b="1" dirty="0" smtClean="0"/>
              <a:t>DO(0.75)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-1246" y="2914784"/>
            <a:ext cx="9605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b="1" dirty="0" smtClean="0"/>
              <a:t>base model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1120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829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Confusion matrix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Compare two best model.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/>
              <a:t>Not much different, </a:t>
            </a:r>
            <a:r>
              <a:rPr lang="en-US" altLang="ko-KR" dirty="0" smtClean="0"/>
              <a:t>but </a:t>
            </a:r>
            <a:r>
              <a:rPr lang="en-US" altLang="ko-KR" dirty="0"/>
              <a:t>the right model is a little </a:t>
            </a:r>
            <a:r>
              <a:rPr lang="en-US" altLang="ko-KR" dirty="0" smtClean="0"/>
              <a:t>better.</a:t>
            </a:r>
            <a:endParaRPr lang="en-US" altLang="ko-KR" dirty="0"/>
          </a:p>
        </p:txBody>
      </p:sp>
      <p:sp>
        <p:nvSpPr>
          <p:cNvPr id="12" name="TextBox 11"/>
          <p:cNvSpPr txBox="1"/>
          <p:nvPr/>
        </p:nvSpPr>
        <p:spPr>
          <a:xfrm>
            <a:off x="4273222" y="651457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/>
              <a:t>5</a:t>
            </a:r>
            <a:r>
              <a:rPr lang="en-US" altLang="ko-KR" dirty="0" smtClean="0"/>
              <a:t> -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62569" y="2452246"/>
            <a:ext cx="387638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[[369   0   5   1   3   0   1   4   0   1   0   0   1   0   0   0]</a:t>
            </a:r>
          </a:p>
          <a:p>
            <a:r>
              <a:rPr lang="en-US" altLang="ko-KR" sz="1200" dirty="0"/>
              <a:t> [  1 347   0   0   4   1   1   0   0   7   2   0   0   1   0   0]</a:t>
            </a:r>
          </a:p>
          <a:p>
            <a:r>
              <a:rPr lang="en-US" altLang="ko-KR" sz="1200" dirty="0"/>
              <a:t> [  8   0 369   2   0   0   0   0   1   0   0   0   2   2   0   0]</a:t>
            </a:r>
          </a:p>
          <a:p>
            <a:r>
              <a:rPr lang="en-US" altLang="ko-KR" sz="1200" dirty="0"/>
              <a:t> [  1   0   2 356   0   1   1   2   6   0   0   0   0   0   0   8]</a:t>
            </a:r>
          </a:p>
          <a:p>
            <a:r>
              <a:rPr lang="en-US" altLang="ko-KR" sz="1200" dirty="0"/>
              <a:t> [  2   2   1   1 359   2   0   0   0   0   0   0   1   0   0   0]</a:t>
            </a:r>
          </a:p>
          <a:p>
            <a:r>
              <a:rPr lang="en-US" altLang="ko-KR" sz="1200" dirty="0"/>
              <a:t> [  0   6   0   3   4 386   0   2   1   3   0   1   2   0   0   0]</a:t>
            </a:r>
          </a:p>
          <a:p>
            <a:r>
              <a:rPr lang="en-US" altLang="ko-KR" sz="1200" dirty="0"/>
              <a:t> [  0   0   0   3   1   0 366   1   2   0   1   0   0   0   0   0]</a:t>
            </a:r>
          </a:p>
          <a:p>
            <a:r>
              <a:rPr lang="en-US" altLang="ko-KR" sz="1200" dirty="0"/>
              <a:t> [  3   0   0   0   1   0   2 367   0   0   3   0   0   0   0   0]</a:t>
            </a:r>
          </a:p>
          <a:p>
            <a:r>
              <a:rPr lang="en-US" altLang="ko-KR" sz="1200" dirty="0"/>
              <a:t> [  1   0   1   2   1   0   0   0 367   0   2   0   1   0   0   1]</a:t>
            </a:r>
          </a:p>
          <a:p>
            <a:r>
              <a:rPr lang="en-US" altLang="ko-KR" sz="1200" dirty="0"/>
              <a:t> [  0   6   0   0   0   3   0   0   0 364   3   1   0   0   0   0]</a:t>
            </a:r>
          </a:p>
          <a:p>
            <a:r>
              <a:rPr lang="en-US" altLang="ko-KR" sz="1200" dirty="0"/>
              <a:t> [  1   0   2   0   0   0   0   0   6   0 166   5   2   1   0   0]</a:t>
            </a:r>
          </a:p>
          <a:p>
            <a:r>
              <a:rPr lang="en-US" altLang="ko-KR" sz="1200" dirty="0"/>
              <a:t> [  0   1   1   1   0   0   2   0   0   2   7 137   0   2   0   0]</a:t>
            </a:r>
          </a:p>
          <a:p>
            <a:r>
              <a:rPr lang="en-US" altLang="ko-KR" sz="1200" dirty="0"/>
              <a:t> [  0   0   0   0   0   0   0   1   0   0   1   0 161   4   1   0]</a:t>
            </a:r>
          </a:p>
          <a:p>
            <a:r>
              <a:rPr lang="en-US" altLang="ko-KR" sz="1200" dirty="0"/>
              <a:t> [  0   1   5   0   0   0   0   0   0   1   1   0   2 182   0   0]</a:t>
            </a:r>
          </a:p>
          <a:p>
            <a:r>
              <a:rPr lang="en-US" altLang="ko-KR" sz="1200" dirty="0"/>
              <a:t> [  0   0   2   0   0   1   1   0   0   1   0   0   5   1 156   0]</a:t>
            </a:r>
          </a:p>
          <a:p>
            <a:r>
              <a:rPr lang="en-US" altLang="ko-KR" sz="1200" dirty="0"/>
              <a:t> [  2   0   2  15   0   0   1   0   4   1   0   0   0   0   0 138]]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11560" y="2452246"/>
            <a:ext cx="62709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Zero</a:t>
            </a:r>
          </a:p>
          <a:p>
            <a:r>
              <a:rPr lang="en-US" altLang="ko-KR" sz="1200" dirty="0" smtClean="0"/>
              <a:t>One</a:t>
            </a:r>
          </a:p>
          <a:p>
            <a:r>
              <a:rPr lang="en-US" altLang="ko-KR" sz="1200" dirty="0" smtClean="0"/>
              <a:t>Two</a:t>
            </a:r>
          </a:p>
          <a:p>
            <a:r>
              <a:rPr lang="en-US" altLang="ko-KR" sz="1200" dirty="0" smtClean="0"/>
              <a:t>Three</a:t>
            </a:r>
          </a:p>
          <a:p>
            <a:r>
              <a:rPr lang="en-US" altLang="ko-KR" sz="1200" dirty="0" smtClean="0"/>
              <a:t>Fore</a:t>
            </a:r>
          </a:p>
          <a:p>
            <a:r>
              <a:rPr lang="en-US" altLang="ko-KR" sz="1200" dirty="0" smtClean="0"/>
              <a:t>Five</a:t>
            </a:r>
          </a:p>
          <a:p>
            <a:r>
              <a:rPr lang="en-US" altLang="ko-KR" sz="1200" dirty="0" smtClean="0"/>
              <a:t>Six</a:t>
            </a:r>
          </a:p>
          <a:p>
            <a:r>
              <a:rPr lang="en-US" altLang="ko-KR" sz="1200" dirty="0" smtClean="0"/>
              <a:t>Seven</a:t>
            </a:r>
          </a:p>
          <a:p>
            <a:r>
              <a:rPr lang="en-US" altLang="ko-KR" sz="1200" dirty="0" smtClean="0"/>
              <a:t>Eight</a:t>
            </a:r>
          </a:p>
          <a:p>
            <a:r>
              <a:rPr lang="en-US" altLang="ko-KR" sz="1200" dirty="0" smtClean="0"/>
              <a:t>Nine</a:t>
            </a:r>
          </a:p>
          <a:p>
            <a:r>
              <a:rPr lang="en-US" altLang="ko-KR" sz="1200" dirty="0" smtClean="0"/>
              <a:t>Bed</a:t>
            </a:r>
            <a:br>
              <a:rPr lang="en-US" altLang="ko-KR" sz="1200" dirty="0" smtClean="0"/>
            </a:br>
            <a:r>
              <a:rPr lang="en-US" altLang="ko-KR" sz="1200" dirty="0" smtClean="0"/>
              <a:t>Bird</a:t>
            </a:r>
          </a:p>
          <a:p>
            <a:r>
              <a:rPr lang="en-US" altLang="ko-KR" sz="1200" dirty="0" smtClean="0"/>
              <a:t>Cat</a:t>
            </a:r>
          </a:p>
          <a:p>
            <a:r>
              <a:rPr lang="en-US" altLang="ko-KR" sz="1200" dirty="0" smtClean="0"/>
              <a:t>Dog</a:t>
            </a:r>
          </a:p>
          <a:p>
            <a:r>
              <a:rPr lang="en-US" altLang="ko-KR" sz="1200" dirty="0" smtClean="0"/>
              <a:t>House</a:t>
            </a:r>
          </a:p>
          <a:p>
            <a:r>
              <a:rPr lang="en-US" altLang="ko-KR" sz="1200" dirty="0" smtClean="0"/>
              <a:t>Tree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2309705" y="2010906"/>
            <a:ext cx="1382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Actual class</a:t>
            </a:r>
            <a:endParaRPr lang="ko-KR" altLang="en-US" sz="1600" dirty="0"/>
          </a:p>
        </p:txBody>
      </p:sp>
      <p:sp>
        <p:nvSpPr>
          <p:cNvPr id="25" name="TextBox 24"/>
          <p:cNvSpPr txBox="1"/>
          <p:nvPr/>
        </p:nvSpPr>
        <p:spPr>
          <a:xfrm rot="16200000">
            <a:off x="-112301" y="3787956"/>
            <a:ext cx="8803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Predict</a:t>
            </a:r>
            <a:br>
              <a:rPr lang="en-US" altLang="ko-KR" sz="1600" b="1" dirty="0" smtClean="0"/>
            </a:br>
            <a:r>
              <a:rPr lang="en-US" altLang="ko-KR" sz="1600" b="1" dirty="0" smtClean="0"/>
              <a:t>Class</a:t>
            </a:r>
            <a:endParaRPr lang="ko-KR" alt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5010959" y="2452246"/>
            <a:ext cx="387638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[[375   0   3   0   2   0   0   3   0   1   0   0   0   0   0   1]</a:t>
            </a:r>
          </a:p>
          <a:p>
            <a:r>
              <a:rPr lang="en-US" altLang="ko-KR" sz="1200" dirty="0"/>
              <a:t> [  0 348   0   0   4   1   0   1   1   6   1   0   0   0   1   1]</a:t>
            </a:r>
          </a:p>
          <a:p>
            <a:r>
              <a:rPr lang="en-US" altLang="ko-KR" sz="1200" dirty="0"/>
              <a:t> [  1   0 375   2   1   0   0   0   0   0   0   0   0   2   1   2]</a:t>
            </a:r>
          </a:p>
          <a:p>
            <a:r>
              <a:rPr lang="en-US" altLang="ko-KR" sz="1200" dirty="0"/>
              <a:t> [  1   0   5 356   0   0   2   3   1   0   1   0   0   0   0   8]</a:t>
            </a:r>
          </a:p>
          <a:p>
            <a:r>
              <a:rPr lang="en-US" altLang="ko-KR" sz="1200" dirty="0"/>
              <a:t> [  0   0   0   0 364   1   0   0   0   0   0   1   1   0   0   1]</a:t>
            </a:r>
          </a:p>
          <a:p>
            <a:r>
              <a:rPr lang="en-US" altLang="ko-KR" sz="1200" dirty="0"/>
              <a:t> [  0   0   0   0   5 399   0   0   1   2   0   0   1   0   0   0]</a:t>
            </a:r>
          </a:p>
          <a:p>
            <a:r>
              <a:rPr lang="en-US" altLang="ko-KR" sz="1200" dirty="0"/>
              <a:t> [  0   0   0   1   0   0 371   1   0   0   1   0   0   0   0   0]</a:t>
            </a:r>
          </a:p>
          <a:p>
            <a:r>
              <a:rPr lang="en-US" altLang="ko-KR" sz="1200" dirty="0"/>
              <a:t> [  1   0   0   0   0   0   1 373   1   0   0   0   0   0   0   0]</a:t>
            </a:r>
          </a:p>
          <a:p>
            <a:r>
              <a:rPr lang="en-US" altLang="ko-KR" sz="1200" dirty="0"/>
              <a:t> [  0   0   4   2   0   0   0   0 362   4   0   2   1   0   0   1]</a:t>
            </a:r>
          </a:p>
          <a:p>
            <a:r>
              <a:rPr lang="en-US" altLang="ko-KR" sz="1200" dirty="0"/>
              <a:t> [  0   5   0   0   0   3   0   1   0 363   2   3   0   0   0   0]</a:t>
            </a:r>
          </a:p>
          <a:p>
            <a:r>
              <a:rPr lang="en-US" altLang="ko-KR" sz="1200" dirty="0"/>
              <a:t> [  0   0   1   0   0   0   1   0   1   0 178   1   0   0   0   1]</a:t>
            </a:r>
          </a:p>
          <a:p>
            <a:r>
              <a:rPr lang="en-US" altLang="ko-KR" sz="1200" dirty="0"/>
              <a:t> [  0   0   0   0   0   0   0   0   0   1   3 147   0   1   0   1]</a:t>
            </a:r>
          </a:p>
          <a:p>
            <a:r>
              <a:rPr lang="en-US" altLang="ko-KR" sz="1200" dirty="0"/>
              <a:t> [  0   0   0   0   0   0   0   0   0   0   0   0 166   1   1   0]</a:t>
            </a:r>
          </a:p>
          <a:p>
            <a:r>
              <a:rPr lang="en-US" altLang="ko-KR" sz="1200" dirty="0"/>
              <a:t> [  0   0   2   0   0   0   0   0   0   0   1   1   0 186   0   2]</a:t>
            </a:r>
          </a:p>
          <a:p>
            <a:r>
              <a:rPr lang="en-US" altLang="ko-KR" sz="1200" dirty="0"/>
              <a:t> [  0   0   0   0   0   0   0   0   2   0   0   1   3   0 161   0]</a:t>
            </a:r>
          </a:p>
          <a:p>
            <a:r>
              <a:rPr lang="en-US" altLang="ko-KR" sz="1200" dirty="0"/>
              <a:t> [  0   0   1  10   0   0   0   0   4   1   0   0   0   0   0 147]]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6258095" y="2010906"/>
            <a:ext cx="1382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Actual class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6424005" y="5499234"/>
            <a:ext cx="105028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 smtClean="0"/>
              <a:t>Custom</a:t>
            </a:r>
          </a:p>
          <a:p>
            <a:pPr algn="ctr"/>
            <a:r>
              <a:rPr lang="en-US" altLang="ko-KR" sz="1100" b="1" dirty="0" smtClean="0"/>
              <a:t>channel 128</a:t>
            </a:r>
          </a:p>
          <a:p>
            <a:pPr algn="ctr"/>
            <a:r>
              <a:rPr lang="en-US" altLang="ko-KR" sz="1100" b="1" dirty="0" smtClean="0"/>
              <a:t>DO(0.25)+BN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388923" y="5617856"/>
            <a:ext cx="1287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Acc</a:t>
            </a:r>
            <a:r>
              <a:rPr lang="en-US" altLang="ko-KR" sz="1400" b="1" dirty="0" smtClean="0"/>
              <a:t>: 0.9701)</a:t>
            </a:r>
            <a:endParaRPr lang="ko-KR" altLang="en-US" sz="1400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825536" y="5219040"/>
            <a:ext cx="333322" cy="238377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796136" y="5219040"/>
            <a:ext cx="333322" cy="238377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463300" y="5517232"/>
            <a:ext cx="91403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 smtClean="0"/>
              <a:t>Custom</a:t>
            </a:r>
          </a:p>
          <a:p>
            <a:pPr algn="ctr"/>
            <a:r>
              <a:rPr lang="en-US" altLang="ko-KR" sz="1100" b="1" dirty="0" smtClean="0"/>
              <a:t>channel 32</a:t>
            </a:r>
          </a:p>
          <a:p>
            <a:pPr algn="ctr"/>
            <a:r>
              <a:rPr lang="en-US" altLang="ko-KR" sz="1100" b="1" dirty="0" smtClean="0"/>
              <a:t>DO(0.75)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60089" y="5635854"/>
            <a:ext cx="1287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Acc</a:t>
            </a:r>
            <a:r>
              <a:rPr lang="en-US" altLang="ko-KR" sz="1400" b="1" dirty="0" smtClean="0"/>
              <a:t>: 0.9533)</a:t>
            </a:r>
            <a:endParaRPr lang="ko-KR" altLang="en-US" sz="1400" b="1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1629832" y="4848840"/>
            <a:ext cx="333322" cy="238377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5534822" y="4848840"/>
            <a:ext cx="333322" cy="238377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7252854" y="4476607"/>
            <a:ext cx="333322" cy="238377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3338173" y="4476607"/>
            <a:ext cx="333322" cy="238377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2952694" y="3026287"/>
            <a:ext cx="333322" cy="238377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7140972" y="3026287"/>
            <a:ext cx="333322" cy="238377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44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199"/>
            <a:ext cx="8614080" cy="15497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Change the channel to </a:t>
            </a: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become smaller 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and </a:t>
            </a: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smaller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.</a:t>
            </a:r>
            <a:endParaRPr lang="en-US" altLang="ko-K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The upper is ‘Custom channel 32 DO(0.75) 9 </a:t>
            </a:r>
            <a:r>
              <a:rPr lang="en-US" altLang="ko-K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Conv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’ model’s detail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.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endParaRPr lang="en-US" altLang="ko-K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Arial"/>
            </a:endParaRP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Previous one: 1 </a:t>
            </a:r>
            <a:r>
              <a:rPr lang="ko-KR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→  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32  </a:t>
            </a:r>
            <a:r>
              <a:rPr lang="ko-KR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→ 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32 </a:t>
            </a:r>
            <a:r>
              <a:rPr lang="ko-KR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→ 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32 </a:t>
            </a:r>
            <a:r>
              <a:rPr lang="ko-KR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→ 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32 </a:t>
            </a:r>
            <a:r>
              <a:rPr lang="ko-KR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→ 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64 </a:t>
            </a:r>
            <a:r>
              <a:rPr lang="ko-KR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→ 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64 </a:t>
            </a:r>
            <a:r>
              <a:rPr lang="ko-KR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→ 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64</a:t>
            </a:r>
            <a:r>
              <a:rPr lang="ko-KR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 → 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64</a:t>
            </a:r>
            <a:r>
              <a:rPr lang="ko-KR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 → 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128</a:t>
            </a:r>
            <a:b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</a:b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Tried one      : 1 </a:t>
            </a:r>
            <a:r>
              <a:rPr lang="ko-KR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→ 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128 </a:t>
            </a:r>
            <a:r>
              <a:rPr lang="ko-KR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→ 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128 </a:t>
            </a:r>
            <a:r>
              <a:rPr lang="ko-KR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→ 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128 </a:t>
            </a:r>
            <a:r>
              <a:rPr lang="ko-KR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→ 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128 </a:t>
            </a:r>
            <a:r>
              <a:rPr lang="ko-KR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→ </a:t>
            </a: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64 </a:t>
            </a:r>
            <a:r>
              <a:rPr lang="ko-KR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→ 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64 </a:t>
            </a:r>
            <a:r>
              <a:rPr lang="ko-KR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→ 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64</a:t>
            </a:r>
            <a:r>
              <a:rPr lang="ko-KR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 → 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64</a:t>
            </a:r>
            <a:r>
              <a:rPr lang="ko-KR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 </a:t>
            </a:r>
            <a:r>
              <a:rPr lang="ko-KR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→ 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32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endParaRPr lang="en-US" altLang="ko-K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Arial"/>
            </a:endParaRP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endParaRPr lang="en-US" altLang="ko-KR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4273222" y="651457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 smtClean="0"/>
              <a:t>6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467544" y="2780928"/>
            <a:ext cx="8208912" cy="1571982"/>
            <a:chOff x="467544" y="4859868"/>
            <a:chExt cx="8208912" cy="1571982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67544" y="5085184"/>
              <a:ext cx="8208912" cy="1126410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551815" y="5249579"/>
              <a:ext cx="550151" cy="21544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5576" y="4910971"/>
              <a:ext cx="737702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1@16000</a:t>
              </a:r>
              <a:endParaRPr lang="ko-KR" altLang="en-US" sz="1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38354" y="5199003"/>
              <a:ext cx="737702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32@1777</a:t>
              </a:r>
              <a:endParaRPr lang="ko-KR" altLang="en-US" sz="1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984950" y="5271011"/>
              <a:ext cx="667170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32@592</a:t>
              </a:r>
              <a:endParaRPr lang="ko-KR" altLang="en-US" sz="1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08104" y="5271011"/>
              <a:ext cx="667170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64@197</a:t>
              </a:r>
              <a:endParaRPr lang="ko-KR" altLang="en-US" sz="1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35602" y="5301491"/>
              <a:ext cx="596638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64@65</a:t>
              </a:r>
              <a:endParaRPr lang="ko-KR" altLang="en-US" sz="1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711821" y="5314641"/>
              <a:ext cx="596638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64@21</a:t>
              </a:r>
              <a:endParaRPr lang="ko-KR" altLang="en-US" sz="1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03860" y="5387007"/>
              <a:ext cx="710451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014190" y="5571673"/>
              <a:ext cx="710451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37601" y="5691728"/>
              <a:ext cx="710451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417495" y="5795972"/>
              <a:ext cx="710451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87271" y="5867980"/>
              <a:ext cx="710451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691501" y="5939988"/>
              <a:ext cx="710451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268356" y="5939988"/>
              <a:ext cx="710451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821989" y="6093296"/>
              <a:ext cx="710451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182116" y="4859868"/>
              <a:ext cx="808235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32@16000</a:t>
              </a:r>
              <a:endParaRPr lang="ko-KR" altLang="en-US" sz="10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474258" y="5054987"/>
              <a:ext cx="737702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32@5333</a:t>
              </a:r>
              <a:endParaRPr lang="ko-KR" altLang="en-US" sz="1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190557" y="5334961"/>
              <a:ext cx="526106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64@7</a:t>
              </a:r>
              <a:endParaRPr lang="ko-KR" altLang="en-US" sz="1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431746" y="5177512"/>
              <a:ext cx="596638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128@2</a:t>
              </a:r>
              <a:endParaRPr lang="ko-KR" altLang="en-US" sz="1000" dirty="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449922" y="4838963"/>
            <a:ext cx="8298542" cy="1418094"/>
            <a:chOff x="449922" y="4838963"/>
            <a:chExt cx="8298542" cy="1418094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67544" y="5060789"/>
              <a:ext cx="8208912" cy="1107423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/>
            <p:cNvSpPr txBox="1"/>
            <p:nvPr/>
          </p:nvSpPr>
          <p:spPr>
            <a:xfrm>
              <a:off x="1164259" y="5877852"/>
              <a:ext cx="550151" cy="21544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49922" y="5199003"/>
              <a:ext cx="737702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1@16000</a:t>
              </a:r>
              <a:endParaRPr lang="ko-KR" altLang="en-US" sz="1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491880" y="4941168"/>
              <a:ext cx="808235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128@1777</a:t>
              </a:r>
              <a:endParaRPr lang="ko-KR" altLang="en-US" sz="10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644008" y="4982979"/>
              <a:ext cx="737702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128@592</a:t>
              </a:r>
              <a:endParaRPr lang="ko-KR" altLang="en-US" sz="1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724128" y="5229200"/>
              <a:ext cx="667170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64@197</a:t>
              </a:r>
              <a:endParaRPr lang="ko-KR" altLang="en-US" sz="1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318090" y="5286400"/>
              <a:ext cx="558166" cy="230832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64@65</a:t>
              </a:r>
              <a:endParaRPr lang="ko-KR" altLang="en-US" sz="9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76256" y="5301208"/>
              <a:ext cx="558166" cy="230832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64@21</a:t>
              </a:r>
              <a:endParaRPr lang="ko-KR" altLang="en-US" sz="9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699792" y="5898758"/>
              <a:ext cx="710451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957591" y="5877272"/>
              <a:ext cx="643125" cy="307777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00" dirty="0" err="1" smtClean="0"/>
                <a:t>Conv</a:t>
              </a:r>
              <a:r>
                <a:rPr lang="en-US" altLang="ko-KR" sz="700" dirty="0" smtClean="0"/>
                <a:t>(5)</a:t>
              </a:r>
            </a:p>
            <a:p>
              <a:pPr algn="ctr"/>
              <a:r>
                <a:rPr lang="en-US" altLang="ko-KR" sz="700" dirty="0" err="1" smtClean="0"/>
                <a:t>MaxPool</a:t>
              </a:r>
              <a:r>
                <a:rPr lang="en-US" altLang="ko-KR" sz="700" dirty="0" smtClean="0"/>
                <a:t>(3)</a:t>
              </a:r>
              <a:endParaRPr lang="ko-KR" altLang="en-US" sz="7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008995" y="5949280"/>
              <a:ext cx="643125" cy="307777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00" dirty="0" err="1" smtClean="0"/>
                <a:t>Conv</a:t>
              </a:r>
              <a:r>
                <a:rPr lang="en-US" altLang="ko-KR" sz="700" dirty="0" smtClean="0"/>
                <a:t>(5)</a:t>
              </a:r>
            </a:p>
            <a:p>
              <a:pPr algn="ctr"/>
              <a:r>
                <a:rPr lang="en-US" altLang="ko-KR" sz="700" dirty="0" err="1" smtClean="0"/>
                <a:t>MaxPool</a:t>
              </a:r>
              <a:r>
                <a:rPr lang="en-US" altLang="ko-KR" sz="700" dirty="0" smtClean="0"/>
                <a:t>(3)</a:t>
              </a:r>
              <a:endParaRPr lang="ko-KR" altLang="en-US" sz="7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873091" y="5898758"/>
              <a:ext cx="643125" cy="307777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00" dirty="0" err="1" smtClean="0"/>
                <a:t>Conv</a:t>
              </a:r>
              <a:r>
                <a:rPr lang="en-US" altLang="ko-KR" sz="700" dirty="0" smtClean="0"/>
                <a:t>(5)</a:t>
              </a:r>
            </a:p>
            <a:p>
              <a:pPr algn="ctr"/>
              <a:r>
                <a:rPr lang="en-US" altLang="ko-KR" sz="700" dirty="0" err="1" smtClean="0"/>
                <a:t>MaxPool</a:t>
              </a:r>
              <a:r>
                <a:rPr lang="en-US" altLang="ko-KR" sz="700" dirty="0" smtClean="0"/>
                <a:t>(3)</a:t>
              </a:r>
              <a:endParaRPr lang="ko-KR" altLang="en-US" sz="7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521163" y="5877272"/>
              <a:ext cx="643125" cy="307777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00" dirty="0" err="1" smtClean="0"/>
                <a:t>Conv</a:t>
              </a:r>
              <a:r>
                <a:rPr lang="en-US" altLang="ko-KR" sz="700" dirty="0" smtClean="0"/>
                <a:t>(5)</a:t>
              </a:r>
            </a:p>
            <a:p>
              <a:pPr algn="ctr"/>
              <a:r>
                <a:rPr lang="en-US" altLang="ko-KR" sz="700" dirty="0" err="1" smtClean="0"/>
                <a:t>MaxPool</a:t>
              </a:r>
              <a:r>
                <a:rPr lang="en-US" altLang="ko-KR" sz="700" dirty="0" smtClean="0"/>
                <a:t>(3)</a:t>
              </a:r>
              <a:endParaRPr lang="ko-KR" altLang="en-US" sz="7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025219" y="5877272"/>
              <a:ext cx="643125" cy="307777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00" dirty="0" err="1" smtClean="0"/>
                <a:t>Conv</a:t>
              </a:r>
              <a:r>
                <a:rPr lang="en-US" altLang="ko-KR" sz="700" dirty="0" smtClean="0"/>
                <a:t>(5)</a:t>
              </a:r>
            </a:p>
            <a:p>
              <a:pPr algn="ctr"/>
              <a:r>
                <a:rPr lang="en-US" altLang="ko-KR" sz="700" dirty="0" err="1" smtClean="0"/>
                <a:t>MaxPool</a:t>
              </a:r>
              <a:r>
                <a:rPr lang="en-US" altLang="ko-KR" sz="700" dirty="0" smtClean="0"/>
                <a:t>(3)</a:t>
              </a:r>
              <a:endParaRPr lang="ko-KR" altLang="en-US" sz="7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524328" y="5857527"/>
              <a:ext cx="643125" cy="307777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00" dirty="0" err="1" smtClean="0"/>
                <a:t>Conv</a:t>
              </a:r>
              <a:r>
                <a:rPr lang="en-US" altLang="ko-KR" sz="700" dirty="0" smtClean="0"/>
                <a:t>(5)</a:t>
              </a:r>
            </a:p>
            <a:p>
              <a:pPr algn="ctr"/>
              <a:r>
                <a:rPr lang="en-US" altLang="ko-KR" sz="700" dirty="0" err="1" smtClean="0"/>
                <a:t>MaxPool</a:t>
              </a:r>
              <a:r>
                <a:rPr lang="en-US" altLang="ko-KR" sz="700" dirty="0" smtClean="0"/>
                <a:t>(3)</a:t>
              </a:r>
              <a:endParaRPr lang="ko-KR" altLang="en-US" sz="7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102133" y="5805264"/>
              <a:ext cx="646331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  <a:p>
              <a:pPr algn="ctr"/>
              <a:r>
                <a:rPr lang="en-US" altLang="ko-KR" sz="700" dirty="0" err="1" smtClean="0"/>
                <a:t>MaxPool</a:t>
              </a:r>
              <a:r>
                <a:rPr lang="en-US" altLang="ko-KR" sz="700" dirty="0" smtClean="0"/>
                <a:t>(3</a:t>
              </a:r>
              <a:r>
                <a:rPr lang="en-US" altLang="ko-KR" sz="800" dirty="0" smtClean="0"/>
                <a:t>)</a:t>
              </a:r>
              <a:endParaRPr lang="ko-KR" altLang="en-US" sz="8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028937" y="4838963"/>
              <a:ext cx="878767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128@16000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411760" y="4910971"/>
              <a:ext cx="808235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128@5333</a:t>
              </a:r>
              <a:endParaRPr lang="ko-KR" altLang="en-US" sz="10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462330" y="5301208"/>
              <a:ext cx="494046" cy="230832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64@7</a:t>
              </a:r>
              <a:endParaRPr lang="ko-KR" altLang="en-US" sz="9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078342" y="5415027"/>
              <a:ext cx="526106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32@2</a:t>
              </a:r>
              <a:endParaRPr lang="ko-KR" altLang="en-US" sz="1000" dirty="0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970263" y="6176337"/>
            <a:ext cx="10594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[ Tried one ]</a:t>
            </a:r>
            <a:endParaRPr lang="ko-KR" altLang="en-US" sz="12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829776" y="4132654"/>
            <a:ext cx="1340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[ Previous one ]</a:t>
            </a:r>
            <a:endParaRPr lang="ko-KR" altLang="en-US" sz="1200" b="1" dirty="0"/>
          </a:p>
        </p:txBody>
      </p:sp>
      <p:cxnSp>
        <p:nvCxnSpPr>
          <p:cNvPr id="53" name="직선 연결선 52"/>
          <p:cNvCxnSpPr/>
          <p:nvPr/>
        </p:nvCxnSpPr>
        <p:spPr>
          <a:xfrm>
            <a:off x="179512" y="4581128"/>
            <a:ext cx="8640960" cy="0"/>
          </a:xfrm>
          <a:prstGeom prst="line">
            <a:avLst/>
          </a:prstGeom>
          <a:ln w="25400">
            <a:solidFill>
              <a:schemeClr val="tx1">
                <a:alpha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179512" y="2564904"/>
            <a:ext cx="8640960" cy="0"/>
          </a:xfrm>
          <a:prstGeom prst="line">
            <a:avLst/>
          </a:prstGeom>
          <a:ln w="25400">
            <a:solidFill>
              <a:schemeClr val="tx1">
                <a:alpha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197041" y="3625831"/>
            <a:ext cx="1872208" cy="318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Channel@Data</a:t>
            </a:r>
            <a:r>
              <a:rPr lang="en-US" altLang="ko-KR" sz="1400" dirty="0" err="1">
                <a:solidFill>
                  <a:schemeClr val="tx1"/>
                </a:solidFill>
              </a:rPr>
              <a:t>S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ize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150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81"/>
          <p:cNvGrpSpPr/>
          <p:nvPr/>
        </p:nvGrpSpPr>
        <p:grpSpPr>
          <a:xfrm>
            <a:off x="449922" y="4838963"/>
            <a:ext cx="8298542" cy="1418094"/>
            <a:chOff x="449922" y="4838963"/>
            <a:chExt cx="8298542" cy="1418094"/>
          </a:xfrm>
        </p:grpSpPr>
        <p:pic>
          <p:nvPicPr>
            <p:cNvPr id="83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67544" y="5060789"/>
              <a:ext cx="8208912" cy="1107423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4" name="TextBox 83"/>
            <p:cNvSpPr txBox="1"/>
            <p:nvPr/>
          </p:nvSpPr>
          <p:spPr>
            <a:xfrm>
              <a:off x="1164259" y="5877852"/>
              <a:ext cx="550151" cy="21544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49922" y="5199003"/>
              <a:ext cx="737702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1@16000</a:t>
              </a:r>
              <a:endParaRPr lang="ko-KR" altLang="en-US" sz="10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491880" y="4941168"/>
              <a:ext cx="808235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128@1777</a:t>
              </a:r>
              <a:endParaRPr lang="ko-KR" altLang="en-US" sz="10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644008" y="4982979"/>
              <a:ext cx="737702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128@592</a:t>
              </a:r>
              <a:endParaRPr lang="ko-KR" altLang="en-US" sz="10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724128" y="5229200"/>
              <a:ext cx="667170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64@197</a:t>
              </a:r>
              <a:endParaRPr lang="ko-KR" altLang="en-US" sz="10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318090" y="5286400"/>
              <a:ext cx="558166" cy="230832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64@65</a:t>
              </a:r>
              <a:endParaRPr lang="ko-KR" altLang="en-US" sz="9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876256" y="5301208"/>
              <a:ext cx="558166" cy="230832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64@21</a:t>
              </a:r>
              <a:endParaRPr lang="ko-KR" altLang="en-US" sz="9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699792" y="5898758"/>
              <a:ext cx="710451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957591" y="5877272"/>
              <a:ext cx="643125" cy="307777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00" dirty="0" err="1" smtClean="0"/>
                <a:t>Conv</a:t>
              </a:r>
              <a:r>
                <a:rPr lang="en-US" altLang="ko-KR" sz="700" dirty="0" smtClean="0"/>
                <a:t>(5)</a:t>
              </a:r>
            </a:p>
            <a:p>
              <a:pPr algn="ctr"/>
              <a:r>
                <a:rPr lang="en-US" altLang="ko-KR" sz="700" dirty="0" err="1" smtClean="0"/>
                <a:t>MaxPool</a:t>
              </a:r>
              <a:r>
                <a:rPr lang="en-US" altLang="ko-KR" sz="700" dirty="0" smtClean="0"/>
                <a:t>(3)</a:t>
              </a:r>
              <a:endParaRPr lang="ko-KR" altLang="en-US" sz="700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008995" y="5949280"/>
              <a:ext cx="643125" cy="307777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00" dirty="0" err="1" smtClean="0"/>
                <a:t>Conv</a:t>
              </a:r>
              <a:r>
                <a:rPr lang="en-US" altLang="ko-KR" sz="700" dirty="0" smtClean="0"/>
                <a:t>(5)</a:t>
              </a:r>
            </a:p>
            <a:p>
              <a:pPr algn="ctr"/>
              <a:r>
                <a:rPr lang="en-US" altLang="ko-KR" sz="700" dirty="0" err="1" smtClean="0"/>
                <a:t>MaxPool</a:t>
              </a:r>
              <a:r>
                <a:rPr lang="en-US" altLang="ko-KR" sz="700" dirty="0" smtClean="0"/>
                <a:t>(3)</a:t>
              </a:r>
              <a:endParaRPr lang="ko-KR" altLang="en-US" sz="7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873091" y="5898758"/>
              <a:ext cx="643125" cy="307777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00" dirty="0" err="1" smtClean="0"/>
                <a:t>Conv</a:t>
              </a:r>
              <a:r>
                <a:rPr lang="en-US" altLang="ko-KR" sz="700" dirty="0" smtClean="0"/>
                <a:t>(5)</a:t>
              </a:r>
            </a:p>
            <a:p>
              <a:pPr algn="ctr"/>
              <a:r>
                <a:rPr lang="en-US" altLang="ko-KR" sz="700" dirty="0" err="1" smtClean="0"/>
                <a:t>MaxPool</a:t>
              </a:r>
              <a:r>
                <a:rPr lang="en-US" altLang="ko-KR" sz="700" dirty="0" smtClean="0"/>
                <a:t>(3)</a:t>
              </a:r>
              <a:endParaRPr lang="ko-KR" altLang="en-US" sz="7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521163" y="5877272"/>
              <a:ext cx="643125" cy="307777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00" dirty="0" err="1" smtClean="0"/>
                <a:t>Conv</a:t>
              </a:r>
              <a:r>
                <a:rPr lang="en-US" altLang="ko-KR" sz="700" dirty="0" smtClean="0"/>
                <a:t>(5)</a:t>
              </a:r>
            </a:p>
            <a:p>
              <a:pPr algn="ctr"/>
              <a:r>
                <a:rPr lang="en-US" altLang="ko-KR" sz="700" dirty="0" err="1" smtClean="0"/>
                <a:t>MaxPool</a:t>
              </a:r>
              <a:r>
                <a:rPr lang="en-US" altLang="ko-KR" sz="700" dirty="0" smtClean="0"/>
                <a:t>(3)</a:t>
              </a:r>
              <a:endParaRPr lang="ko-KR" altLang="en-US" sz="7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025219" y="5877272"/>
              <a:ext cx="643125" cy="307777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00" dirty="0" err="1" smtClean="0"/>
                <a:t>Conv</a:t>
              </a:r>
              <a:r>
                <a:rPr lang="en-US" altLang="ko-KR" sz="700" dirty="0" smtClean="0"/>
                <a:t>(5)</a:t>
              </a:r>
            </a:p>
            <a:p>
              <a:pPr algn="ctr"/>
              <a:r>
                <a:rPr lang="en-US" altLang="ko-KR" sz="700" dirty="0" err="1" smtClean="0"/>
                <a:t>MaxPool</a:t>
              </a:r>
              <a:r>
                <a:rPr lang="en-US" altLang="ko-KR" sz="700" dirty="0" smtClean="0"/>
                <a:t>(3)</a:t>
              </a:r>
              <a:endParaRPr lang="ko-KR" altLang="en-US" sz="7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7524328" y="5857527"/>
              <a:ext cx="643125" cy="307777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00" dirty="0" err="1" smtClean="0"/>
                <a:t>Conv</a:t>
              </a:r>
              <a:r>
                <a:rPr lang="en-US" altLang="ko-KR" sz="700" dirty="0" smtClean="0"/>
                <a:t>(5)</a:t>
              </a:r>
            </a:p>
            <a:p>
              <a:pPr algn="ctr"/>
              <a:r>
                <a:rPr lang="en-US" altLang="ko-KR" sz="700" dirty="0" err="1" smtClean="0"/>
                <a:t>MaxPool</a:t>
              </a:r>
              <a:r>
                <a:rPr lang="en-US" altLang="ko-KR" sz="700" dirty="0" smtClean="0"/>
                <a:t>(3)</a:t>
              </a:r>
              <a:endParaRPr lang="ko-KR" altLang="en-US" sz="7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8102133" y="5805264"/>
              <a:ext cx="646331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  <a:p>
              <a:pPr algn="ctr"/>
              <a:r>
                <a:rPr lang="en-US" altLang="ko-KR" sz="700" dirty="0" err="1" smtClean="0"/>
                <a:t>MaxPool</a:t>
              </a:r>
              <a:r>
                <a:rPr lang="en-US" altLang="ko-KR" sz="700" dirty="0" smtClean="0"/>
                <a:t>(3</a:t>
              </a:r>
              <a:r>
                <a:rPr lang="en-US" altLang="ko-KR" sz="800" dirty="0" smtClean="0"/>
                <a:t>)</a:t>
              </a:r>
              <a:endParaRPr lang="ko-KR" altLang="en-US" sz="800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028937" y="4838963"/>
              <a:ext cx="878767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128@16000</a:t>
              </a:r>
              <a:endParaRPr lang="ko-KR" altLang="en-US" sz="10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411760" y="4910971"/>
              <a:ext cx="808235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128@5333</a:t>
              </a:r>
              <a:endParaRPr lang="ko-KR" altLang="en-US" sz="1000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7462330" y="5301208"/>
              <a:ext cx="494046" cy="230832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64@7</a:t>
              </a:r>
              <a:endParaRPr lang="ko-KR" altLang="en-US" sz="9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8078342" y="5415027"/>
              <a:ext cx="526106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32@2</a:t>
              </a:r>
              <a:endParaRPr lang="ko-KR" altLang="en-US" sz="1000" dirty="0"/>
            </a:p>
          </p:txBody>
        </p:sp>
      </p:grpSp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199"/>
            <a:ext cx="8902112" cy="15497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 think this try is very meaningful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.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Because this model focus on the feature compression than previous model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.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Like </a:t>
            </a:r>
            <a:r>
              <a:rPr lang="en-US" altLang="ko-K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autoencoder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. ( 16000 </a:t>
            </a:r>
            <a:r>
              <a:rPr lang="ko-KR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→ 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64(=2*32channel) )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This model is better when use other classifiers after extract 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the </a:t>
            </a: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feature from CNN.</a:t>
            </a:r>
            <a:endParaRPr lang="en-US" altLang="ko-K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73222" y="651457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 smtClean="0"/>
              <a:t>6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467544" y="2780928"/>
            <a:ext cx="8208912" cy="1571982"/>
            <a:chOff x="467544" y="4859868"/>
            <a:chExt cx="8208912" cy="1571982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67544" y="5085184"/>
              <a:ext cx="8208912" cy="1126410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551815" y="5249579"/>
              <a:ext cx="550151" cy="21544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5576" y="4910971"/>
              <a:ext cx="737702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1@16000</a:t>
              </a:r>
              <a:endParaRPr lang="ko-KR" altLang="en-US" sz="1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38354" y="5199003"/>
              <a:ext cx="737702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32@1777</a:t>
              </a:r>
              <a:endParaRPr lang="ko-KR" altLang="en-US" sz="1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984950" y="5271011"/>
              <a:ext cx="667170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32@592</a:t>
              </a:r>
              <a:endParaRPr lang="ko-KR" altLang="en-US" sz="1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08104" y="5271011"/>
              <a:ext cx="667170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64@197</a:t>
              </a:r>
              <a:endParaRPr lang="ko-KR" altLang="en-US" sz="1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35602" y="5301491"/>
              <a:ext cx="596638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64@65</a:t>
              </a:r>
              <a:endParaRPr lang="ko-KR" altLang="en-US" sz="1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711821" y="5314641"/>
              <a:ext cx="596638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64@21</a:t>
              </a:r>
              <a:endParaRPr lang="ko-KR" altLang="en-US" sz="1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03860" y="5387007"/>
              <a:ext cx="710451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014190" y="5571673"/>
              <a:ext cx="710451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37601" y="5691728"/>
              <a:ext cx="710451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417495" y="5795972"/>
              <a:ext cx="710451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87271" y="5867980"/>
              <a:ext cx="710451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691501" y="5939988"/>
              <a:ext cx="710451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268356" y="5939988"/>
              <a:ext cx="710451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821989" y="6093296"/>
              <a:ext cx="710451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182116" y="4859868"/>
              <a:ext cx="808235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32@16000</a:t>
              </a:r>
              <a:endParaRPr lang="ko-KR" altLang="en-US" sz="10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474258" y="5054987"/>
              <a:ext cx="737702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32@5333</a:t>
              </a:r>
              <a:endParaRPr lang="ko-KR" altLang="en-US" sz="1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190557" y="5334961"/>
              <a:ext cx="526106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64@7</a:t>
              </a:r>
              <a:endParaRPr lang="ko-KR" altLang="en-US" sz="1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431746" y="5177512"/>
              <a:ext cx="596638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128@2</a:t>
              </a:r>
              <a:endParaRPr lang="ko-KR" altLang="en-US" sz="1000" dirty="0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970263" y="6176337"/>
            <a:ext cx="10594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[ Tried one ]</a:t>
            </a:r>
            <a:endParaRPr lang="ko-KR" altLang="en-US" sz="12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829776" y="4132654"/>
            <a:ext cx="1340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[ Previous one ]</a:t>
            </a:r>
            <a:endParaRPr lang="ko-KR" altLang="en-US" sz="1200" b="1" dirty="0"/>
          </a:p>
        </p:txBody>
      </p:sp>
      <p:cxnSp>
        <p:nvCxnSpPr>
          <p:cNvPr id="53" name="직선 연결선 52"/>
          <p:cNvCxnSpPr/>
          <p:nvPr/>
        </p:nvCxnSpPr>
        <p:spPr>
          <a:xfrm>
            <a:off x="179512" y="4581128"/>
            <a:ext cx="8640960" cy="0"/>
          </a:xfrm>
          <a:prstGeom prst="line">
            <a:avLst/>
          </a:prstGeom>
          <a:ln w="25400">
            <a:solidFill>
              <a:schemeClr val="tx1">
                <a:alpha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179512" y="2564904"/>
            <a:ext cx="8640960" cy="0"/>
          </a:xfrm>
          <a:prstGeom prst="line">
            <a:avLst/>
          </a:prstGeom>
          <a:ln w="25400">
            <a:solidFill>
              <a:schemeClr val="tx1">
                <a:alpha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5040709" y="3933056"/>
            <a:ext cx="270424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Just feature extraction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076056" y="5863029"/>
            <a:ext cx="270424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Feature extraction 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and more compression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 rot="19225648">
            <a:off x="7674485" y="2868591"/>
            <a:ext cx="753778" cy="1519719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/>
          <p:cNvSpPr/>
          <p:nvPr/>
        </p:nvSpPr>
        <p:spPr>
          <a:xfrm rot="19225648">
            <a:off x="8254719" y="5160306"/>
            <a:ext cx="395412" cy="1008461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79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974120" cy="19817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In summary, This is SOTA(State Of The Art) </a:t>
            </a:r>
            <a:r>
              <a:rPr lang="en-US" altLang="ko-KR" dirty="0"/>
              <a:t>in </a:t>
            </a:r>
            <a:r>
              <a:rPr lang="en-US" altLang="ko-KR" dirty="0" smtClean="0"/>
              <a:t>this research.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endParaRPr lang="en-US" altLang="ko-KR" dirty="0"/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sz="1600" dirty="0"/>
              <a:t>Though the performance is lower than the previous model, I think it is meaningful.</a:t>
            </a:r>
            <a:endParaRPr lang="en-US" altLang="ko-KR" sz="1600" dirty="0" smtClean="0"/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sz="1600" dirty="0"/>
              <a:t>The original data size, 16000, was compressed to 32 and the performance was 0.9327</a:t>
            </a:r>
            <a:r>
              <a:rPr lang="en-US" altLang="ko-KR" sz="1600" dirty="0" smtClean="0"/>
              <a:t>.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sz="1600" dirty="0" smtClean="0"/>
              <a:t>And the other model compress </a:t>
            </a:r>
            <a:r>
              <a:rPr lang="en-US" altLang="ko-KR" sz="1600" dirty="0"/>
              <a:t>to </a:t>
            </a:r>
            <a:r>
              <a:rPr lang="en-US" altLang="ko-KR" sz="1600" dirty="0" smtClean="0"/>
              <a:t>128 </a:t>
            </a:r>
            <a:r>
              <a:rPr lang="en-US" altLang="ko-KR" sz="1600" dirty="0"/>
              <a:t>and the performance was </a:t>
            </a:r>
            <a:r>
              <a:rPr lang="en-US" altLang="ko-KR" sz="1600" dirty="0" smtClean="0"/>
              <a:t>0.9628.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endParaRPr lang="en-US" altLang="ko-KR" sz="1600" dirty="0"/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sz="1600" dirty="0"/>
              <a:t>W</a:t>
            </a:r>
            <a:r>
              <a:rPr lang="en-US" altLang="ko-KR" sz="1600" dirty="0" smtClean="0"/>
              <a:t>hat </a:t>
            </a:r>
            <a:r>
              <a:rPr lang="en-US" altLang="ko-KR" sz="1600" dirty="0"/>
              <a:t>i</a:t>
            </a:r>
            <a:r>
              <a:rPr lang="en-US" altLang="ko-KR" sz="1600" dirty="0" smtClean="0"/>
              <a:t>f </a:t>
            </a:r>
            <a:r>
              <a:rPr lang="en-US" altLang="ko-KR" sz="1600" dirty="0"/>
              <a:t>we use a feature from CNN as input to another model</a:t>
            </a:r>
            <a:r>
              <a:rPr lang="en-US" altLang="ko-KR" sz="1600" dirty="0" smtClean="0"/>
              <a:t>, this </a:t>
            </a:r>
            <a:r>
              <a:rPr lang="en-US" altLang="ko-KR" sz="1600" dirty="0"/>
              <a:t>model will be </a:t>
            </a:r>
            <a:r>
              <a:rPr lang="en-US" altLang="ko-KR" sz="1600" dirty="0" smtClean="0"/>
              <a:t>very useful.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73222" y="651457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 smtClean="0"/>
              <a:t>7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346204"/>
              </p:ext>
            </p:extLst>
          </p:nvPr>
        </p:nvGraphicFramePr>
        <p:xfrm>
          <a:off x="899592" y="3140968"/>
          <a:ext cx="7776863" cy="28234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6942"/>
                <a:gridCol w="1126520"/>
                <a:gridCol w="1120989"/>
                <a:gridCol w="1120989"/>
                <a:gridCol w="1611423"/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+mn-lt"/>
                        </a:rPr>
                        <a:t>Architecture (i = 0,1,2…)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latin typeface="+mn-lt"/>
                        </a:rPr>
                        <a:t>1D</a:t>
                      </a:r>
                      <a:r>
                        <a:rPr lang="en-US" altLang="ko-KR" sz="1400" baseline="0" smtClean="0">
                          <a:latin typeface="+mn-lt"/>
                        </a:rPr>
                        <a:t> DO(0.5)</a:t>
                      </a:r>
                      <a:endParaRPr lang="en-US" altLang="ko-KR" sz="1400" baseline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latin typeface="+mn-lt"/>
                        </a:rPr>
                        <a:t>1D</a:t>
                      </a:r>
                      <a:r>
                        <a:rPr lang="en-US" altLang="ko-KR" sz="1400" baseline="0" smtClean="0">
                          <a:latin typeface="+mn-lt"/>
                        </a:rPr>
                        <a:t> BN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latin typeface="+mn-lt"/>
                        </a:rPr>
                        <a:t>1D DO+BN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latin typeface="+mn-lt"/>
                        </a:rPr>
                        <a:t>Params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</a:tr>
              <a:tr h="432048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+mn-lt"/>
                        </a:rPr>
                        <a:t>16000(Input</a:t>
                      </a:r>
                      <a:r>
                        <a:rPr lang="en-US" altLang="ko-KR" sz="1800" baseline="0" dirty="0" smtClean="0">
                          <a:latin typeface="+mn-lt"/>
                        </a:rPr>
                        <a:t> data size</a:t>
                      </a:r>
                      <a:r>
                        <a:rPr lang="en-US" altLang="ko-KR" sz="1800" dirty="0" smtClean="0">
                          <a:latin typeface="+mn-lt"/>
                        </a:rPr>
                        <a:t>) </a:t>
                      </a:r>
                      <a:r>
                        <a:rPr lang="ko-KR" altLang="en-US" sz="1800" dirty="0" smtClean="0">
                          <a:latin typeface="+mn-lt"/>
                        </a:rPr>
                        <a:t>→ </a:t>
                      </a:r>
                      <a:r>
                        <a:rPr lang="en-US" altLang="ko-KR" sz="1800" dirty="0" smtClean="0">
                          <a:latin typeface="+mn-lt"/>
                        </a:rPr>
                        <a:t>2(Length</a:t>
                      </a:r>
                      <a:r>
                        <a:rPr lang="en-US" altLang="ko-KR" sz="1800" baseline="0" dirty="0" smtClean="0">
                          <a:latin typeface="+mn-lt"/>
                        </a:rPr>
                        <a:t>) * </a:t>
                      </a:r>
                      <a:r>
                        <a:rPr lang="en-US" altLang="ko-KR" sz="1800" dirty="0" smtClean="0">
                          <a:latin typeface="+mn-lt"/>
                        </a:rPr>
                        <a:t>16</a:t>
                      </a:r>
                      <a:r>
                        <a:rPr lang="en-US" altLang="ko-KR" sz="1800" baseline="0" dirty="0" smtClean="0">
                          <a:latin typeface="+mn-lt"/>
                        </a:rPr>
                        <a:t>(Channel) = 32 (Feature size)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400" baseline="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  <a:tr h="391878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 CONV(5</a:t>
                      </a:r>
                      <a:r>
                        <a:rPr lang="en-US" altLang="ko-KR" sz="1600" spc="-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16</a:t>
                      </a:r>
                      <a:r>
                        <a:rPr lang="en-US" altLang="ko-KR" sz="16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0.9238 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0.9074 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0.9327</a:t>
                      </a:r>
                      <a:r>
                        <a:rPr lang="en-US" altLang="ko-KR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91,712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391878">
                <a:tc gridSpan="5"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91878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+mn-lt"/>
                        </a:rPr>
                        <a:t>16000(Input</a:t>
                      </a:r>
                      <a:r>
                        <a:rPr lang="en-US" altLang="ko-KR" sz="1800" baseline="0" dirty="0" smtClean="0">
                          <a:latin typeface="+mn-lt"/>
                        </a:rPr>
                        <a:t> data size</a:t>
                      </a:r>
                      <a:r>
                        <a:rPr lang="en-US" altLang="ko-KR" sz="1800" dirty="0" smtClean="0">
                          <a:latin typeface="+mn-lt"/>
                        </a:rPr>
                        <a:t>) </a:t>
                      </a:r>
                      <a:r>
                        <a:rPr lang="ko-KR" altLang="en-US" sz="1800" dirty="0" smtClean="0">
                          <a:latin typeface="+mn-lt"/>
                        </a:rPr>
                        <a:t>→ </a:t>
                      </a:r>
                      <a:r>
                        <a:rPr lang="en-US" altLang="ko-KR" sz="1800" dirty="0" smtClean="0">
                          <a:latin typeface="+mn-lt"/>
                        </a:rPr>
                        <a:t>2(Length</a:t>
                      </a:r>
                      <a:r>
                        <a:rPr lang="en-US" altLang="ko-KR" sz="1800" baseline="0" dirty="0" smtClean="0">
                          <a:latin typeface="+mn-lt"/>
                        </a:rPr>
                        <a:t>) * </a:t>
                      </a:r>
                      <a:r>
                        <a:rPr lang="en-US" altLang="ko-KR" sz="1800" dirty="0" smtClean="0">
                          <a:latin typeface="+mn-lt"/>
                        </a:rPr>
                        <a:t>64</a:t>
                      </a:r>
                      <a:r>
                        <a:rPr lang="en-US" altLang="ko-KR" sz="1800" baseline="0" dirty="0" smtClean="0">
                          <a:latin typeface="+mn-lt"/>
                        </a:rPr>
                        <a:t>(Channel) = 128 (Feature Size)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/>
                </a:tc>
              </a:tr>
              <a:tr h="391878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64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0.9603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0.9572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0.9628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1,438,544 </a:t>
                      </a:r>
                    </a:p>
                  </a:txBody>
                  <a:tcPr marL="7620" marR="7620" marT="7620" marB="0" anchor="ctr"/>
                </a:tc>
              </a:tr>
              <a:tr h="391878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1578" y="3907466"/>
            <a:ext cx="93487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/>
              <a:t>Feature </a:t>
            </a:r>
            <a:endParaRPr lang="en-US" altLang="ko-KR" sz="1100" b="1" dirty="0" smtClean="0"/>
          </a:p>
          <a:p>
            <a:pPr algn="ctr"/>
            <a:r>
              <a:rPr lang="en-US" altLang="ko-KR" sz="1100" b="1" dirty="0" smtClean="0"/>
              <a:t>extraction  </a:t>
            </a:r>
          </a:p>
          <a:p>
            <a:pPr algn="ctr"/>
            <a:r>
              <a:rPr lang="en-US" altLang="ko-KR" sz="1100" b="1" dirty="0" err="1" smtClean="0"/>
              <a:t>ch</a:t>
            </a:r>
            <a:r>
              <a:rPr lang="en-US" altLang="ko-KR" sz="1100" b="1" dirty="0" smtClean="0"/>
              <a:t> 64</a:t>
            </a:r>
            <a:endParaRPr lang="ko-KR" altLang="en-US" sz="11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578" y="5083694"/>
            <a:ext cx="93487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/>
              <a:t>Feature </a:t>
            </a:r>
            <a:endParaRPr lang="en-US" altLang="ko-KR" sz="1100" b="1" dirty="0" smtClean="0"/>
          </a:p>
          <a:p>
            <a:pPr algn="ctr"/>
            <a:r>
              <a:rPr lang="en-US" altLang="ko-KR" sz="1100" b="1" dirty="0" smtClean="0"/>
              <a:t>extraction  </a:t>
            </a:r>
          </a:p>
          <a:p>
            <a:pPr algn="ctr"/>
            <a:r>
              <a:rPr lang="en-US" altLang="ko-KR" sz="1100" b="1" dirty="0" err="1" smtClean="0"/>
              <a:t>ch</a:t>
            </a:r>
            <a:r>
              <a:rPr lang="en-US" altLang="ko-KR" sz="1100" b="1" dirty="0" smtClean="0"/>
              <a:t> 256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04811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49111</TotalTime>
  <Words>3272</Words>
  <Application>Microsoft Office PowerPoint</Application>
  <PresentationFormat>화면 슬라이드 쇼(4:3)</PresentationFormat>
  <Paragraphs>718</Paragraphs>
  <Slides>18</Slides>
  <Notes>18</Notes>
  <HiddenSlides>1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Jinsu;Wangwon Lee</dc:creator>
  <cp:lastModifiedBy>Windows 사용자</cp:lastModifiedBy>
  <cp:revision>1356</cp:revision>
  <dcterms:modified xsi:type="dcterms:W3CDTF">2019-03-29T16:52:32Z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화면 슬라이드 쇼(4:3)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</vt:i4>
  </property>
</Properties>
</file>