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0" r:id="rId3"/>
    <p:sldId id="363" r:id="rId4"/>
    <p:sldId id="365" r:id="rId5"/>
    <p:sldId id="366" r:id="rId6"/>
    <p:sldId id="364" r:id="rId7"/>
    <p:sldId id="367" r:id="rId8"/>
    <p:sldId id="368" r:id="rId9"/>
    <p:sldId id="369" r:id="rId10"/>
    <p:sldId id="319" r:id="rId11"/>
    <p:sldId id="362" r:id="rId12"/>
    <p:sldId id="360" r:id="rId13"/>
    <p:sldId id="344" r:id="rId14"/>
    <p:sldId id="371" r:id="rId15"/>
    <p:sldId id="370" r:id="rId16"/>
    <p:sldId id="375" r:id="rId17"/>
    <p:sldId id="372" r:id="rId18"/>
    <p:sldId id="373" r:id="rId19"/>
    <p:sldId id="376" r:id="rId20"/>
    <p:sldId id="377" r:id="rId21"/>
    <p:sldId id="378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092148782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Classification</a:t>
                      </a:r>
                      <a:endParaRPr lang="en-US" sz="2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Fine tuning in previous work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Tune dropout rate in best case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Visualize filter</a:t>
                      </a: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To visualize 1D-CNN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Understanding 1D-CNN</a:t>
                      </a: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our brain data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Tuning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ilter in DSP (Digital Signal Processing)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baseline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1. Dropout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3. D·O + B</a:t>
            </a:r>
            <a:r>
              <a:rPr lang="en-US" altLang="ko-KR" sz="1600" dirty="0"/>
              <a:t>·</a:t>
            </a:r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068960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402526" y="1827477"/>
            <a:ext cx="250717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634774" y="1827477"/>
            <a:ext cx="250717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2818243"/>
            <a:ext cx="0" cy="250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628800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088622"/>
            <a:ext cx="0" cy="269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92985" y="1107397"/>
            <a:ext cx="269799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625233" y="1107397"/>
            <a:ext cx="269799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555776" y="368233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0032" y="368233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440241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3937815" y="369622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5089943" y="369622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555776" y="512249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07904" y="5849498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60032" y="512249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61" idx="2"/>
            <a:endCxn id="64" idx="0"/>
          </p:cNvCxnSpPr>
          <p:nvPr/>
        </p:nvCxnSpPr>
        <p:spPr>
          <a:xfrm rot="5400000">
            <a:off x="3937815" y="441630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1" idx="2"/>
            <a:endCxn id="68" idx="0"/>
          </p:cNvCxnSpPr>
          <p:nvPr/>
        </p:nvCxnSpPr>
        <p:spPr>
          <a:xfrm rot="16200000" flipH="1">
            <a:off x="5089943" y="441630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8" idx="2"/>
            <a:endCxn id="67" idx="0"/>
          </p:cNvCxnSpPr>
          <p:nvPr/>
        </p:nvCxnSpPr>
        <p:spPr>
          <a:xfrm rot="5400000">
            <a:off x="5086484" y="5139845"/>
            <a:ext cx="26717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4" idx="2"/>
            <a:endCxn id="67" idx="0"/>
          </p:cNvCxnSpPr>
          <p:nvPr/>
        </p:nvCxnSpPr>
        <p:spPr>
          <a:xfrm rot="16200000" flipH="1">
            <a:off x="3934356" y="5139845"/>
            <a:ext cx="26717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5143294" y="3029496"/>
            <a:ext cx="15355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3991166" y="3029496"/>
            <a:ext cx="15355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593998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in previous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706232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706232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8520" y="392289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296" y="36755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" y="519929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380" y="4397633"/>
            <a:ext cx="7360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VGG style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</p:spTree>
    <p:extLst>
      <p:ext uri="{BB962C8B-B14F-4D97-AF65-F5344CB8AC3E}">
        <p14:creationId xmlns:p14="http://schemas.microsoft.com/office/powerpoint/2010/main" val="19509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화살표 연결선 61"/>
          <p:cNvCxnSpPr>
            <a:stCxn id="53" idx="2"/>
            <a:endCxn id="37" idx="0"/>
          </p:cNvCxnSpPr>
          <p:nvPr/>
        </p:nvCxnSpPr>
        <p:spPr>
          <a:xfrm>
            <a:off x="4644008" y="4653137"/>
            <a:ext cx="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9512" y="14847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93998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Added Work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27784" y="5013176"/>
            <a:ext cx="403244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en-US" altLang="ko-KR" dirty="0" err="1" smtClean="0"/>
              <a:t>Finetuning</a:t>
            </a:r>
            <a:r>
              <a:rPr lang="en-US" altLang="ko-KR" dirty="0" smtClean="0"/>
              <a:t> based on good model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1844825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55776" y="289979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60032" y="289979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07904" y="397991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54" name="꺾인 연결선 53"/>
          <p:cNvCxnSpPr>
            <a:endCxn id="50" idx="0"/>
          </p:cNvCxnSpPr>
          <p:nvPr/>
        </p:nvCxnSpPr>
        <p:spPr>
          <a:xfrm rot="16200000" flipH="1">
            <a:off x="3347864" y="548681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50" idx="0"/>
          </p:cNvCxnSpPr>
          <p:nvPr/>
        </p:nvCxnSpPr>
        <p:spPr>
          <a:xfrm rot="5400000">
            <a:off x="5580112" y="548681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0" idx="0"/>
          </p:cNvCxnSpPr>
          <p:nvPr/>
        </p:nvCxnSpPr>
        <p:spPr>
          <a:xfrm>
            <a:off x="4644008" y="148478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0" idx="2"/>
            <a:endCxn id="51" idx="0"/>
          </p:cNvCxnSpPr>
          <p:nvPr/>
        </p:nvCxnSpPr>
        <p:spPr>
          <a:xfrm rot="5400000">
            <a:off x="3877072" y="2132857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0" idx="2"/>
            <a:endCxn id="52" idx="0"/>
          </p:cNvCxnSpPr>
          <p:nvPr/>
        </p:nvCxnSpPr>
        <p:spPr>
          <a:xfrm rot="16200000" flipH="1">
            <a:off x="5029200" y="2132857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2"/>
            <a:endCxn id="53" idx="0"/>
          </p:cNvCxnSpPr>
          <p:nvPr/>
        </p:nvCxnSpPr>
        <p:spPr>
          <a:xfrm rot="16200000" flipH="1">
            <a:off x="3864496" y="3200401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2" idx="2"/>
            <a:endCxn id="53" idx="0"/>
          </p:cNvCxnSpPr>
          <p:nvPr/>
        </p:nvCxnSpPr>
        <p:spPr>
          <a:xfrm rot="5400000">
            <a:off x="5016624" y="3200401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496" y="1617751"/>
            <a:ext cx="8974120" cy="30963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179512" y="4797152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 in ‘custom ch32’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accuracy </a:t>
            </a:r>
            <a:r>
              <a:rPr lang="en-US" altLang="ko-KR" dirty="0" smtClean="0"/>
              <a:t>was </a:t>
            </a:r>
            <a:r>
              <a:rPr lang="en-US" altLang="ko-KR" dirty="0" smtClean="0"/>
              <a:t>exceeded </a:t>
            </a:r>
            <a:r>
              <a:rPr lang="en-US" altLang="ko-KR" dirty="0"/>
              <a:t>0.95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5881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0.5277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0.6816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0.8461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0.8951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0.9252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0.9491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in </a:t>
            </a:r>
            <a:r>
              <a:rPr lang="en-US" altLang="ko-KR" dirty="0" smtClean="0"/>
              <a:t>current</a:t>
            </a:r>
            <a:r>
              <a:rPr lang="en-US" altLang="ko-KR" dirty="0" smtClean="0"/>
              <a:t> </a:t>
            </a:r>
            <a:r>
              <a:rPr lang="en-US" altLang="ko-KR" dirty="0" smtClean="0"/>
              <a:t>research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Despite </a:t>
            </a:r>
            <a:r>
              <a:rPr lang="en-US" altLang="ko-KR" dirty="0"/>
              <a:t>less than 100,000 parameters, </a:t>
            </a:r>
            <a:r>
              <a:rPr lang="en-US" altLang="ko-KR" dirty="0" smtClean="0"/>
              <a:t>it </a:t>
            </a:r>
            <a:r>
              <a:rPr lang="en-US" altLang="ko-KR" dirty="0"/>
              <a:t>was</a:t>
            </a:r>
            <a:r>
              <a:rPr lang="en-US" altLang="ko-KR" dirty="0" smtClean="0"/>
              <a:t> </a:t>
            </a:r>
            <a:r>
              <a:rPr lang="en-US" altLang="ko-KR" dirty="0"/>
              <a:t>exceeded 0.95.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34588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34588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88520" y="4001289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02" y="363573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32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21440" y="3656056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08304" y="3645024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4" idx="3"/>
            <a:endCxn id="11" idx="3"/>
          </p:cNvCxnSpPr>
          <p:nvPr/>
        </p:nvCxnSpPr>
        <p:spPr>
          <a:xfrm flipV="1">
            <a:off x="4757544" y="3830560"/>
            <a:ext cx="12700" cy="2355072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7" idx="3"/>
            <a:endCxn id="13" idx="3"/>
          </p:cNvCxnSpPr>
          <p:nvPr/>
        </p:nvCxnSpPr>
        <p:spPr>
          <a:xfrm flipV="1">
            <a:off x="8460432" y="3819528"/>
            <a:ext cx="12700" cy="235594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520" y="592155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</a:t>
            </a:r>
            <a:r>
              <a:rPr lang="en-US" altLang="ko-KR" sz="900" b="1" dirty="0" smtClean="0"/>
              <a:t>32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380" y="4397633"/>
            <a:ext cx="7360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VGG style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7" y="519929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45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‘baseline’ and this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‘Three’ </a:t>
            </a:r>
            <a:r>
              <a:rPr lang="en-US" altLang="ko-KR" dirty="0"/>
              <a:t>and ‘Tree’ case, </a:t>
            </a:r>
            <a:r>
              <a:rPr lang="en-US" altLang="ko-KR" dirty="0" smtClean="0"/>
              <a:t>it is around two times 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[[367   0   8   0   5   0   0   0   1   1   1   1   0   0   0   1]</a:t>
            </a:r>
          </a:p>
          <a:p>
            <a:r>
              <a:rPr lang="en-US" altLang="ko-KR" sz="1200" dirty="0"/>
              <a:t> [  1 344   0   0   3   7   0   1   0   6   1   0   0   0   0   1]</a:t>
            </a:r>
          </a:p>
          <a:p>
            <a:r>
              <a:rPr lang="en-US" altLang="ko-KR" sz="1200" dirty="0"/>
              <a:t> [  5   0 359   0   7   0   0   2   1   1   1   1   1   4   1   1]</a:t>
            </a:r>
          </a:p>
          <a:p>
            <a:r>
              <a:rPr lang="en-US" altLang="ko-KR" sz="1200" dirty="0"/>
              <a:t> [  1   0   5 333   0   4   2   3   5   1   1   2   0   0   0  20]</a:t>
            </a:r>
          </a:p>
          <a:p>
            <a:r>
              <a:rPr lang="en-US" altLang="ko-KR" sz="1200" dirty="0"/>
              <a:t> [  3   2   3   2 344   3   0   2   0   0   2   1   0   6   0   0]</a:t>
            </a:r>
          </a:p>
          <a:p>
            <a:r>
              <a:rPr lang="en-US" altLang="ko-KR" sz="1200" dirty="0"/>
              <a:t> [  1   4   0   4   0 388   1   0   1   4   0   1   1   2   1   0]</a:t>
            </a:r>
          </a:p>
          <a:p>
            <a:r>
              <a:rPr lang="en-US" altLang="ko-KR" sz="1200" dirty="0"/>
              <a:t> [  0   0   0   1   0   1 367   1   2   1   0   0   1   0   0   0]</a:t>
            </a:r>
          </a:p>
          <a:p>
            <a:r>
              <a:rPr lang="en-US" altLang="ko-KR" sz="1200" dirty="0"/>
              <a:t> [  4   1   0   1   1   0   5 355   0   4   0   1   4   0   0   0]</a:t>
            </a:r>
          </a:p>
          <a:p>
            <a:r>
              <a:rPr lang="en-US" altLang="ko-KR" sz="1200" dirty="0"/>
              <a:t> [  0   1   0   5   2   1   3   1 349   4   5   2   3   0   0   0]</a:t>
            </a:r>
          </a:p>
          <a:p>
            <a:r>
              <a:rPr lang="en-US" altLang="ko-KR" sz="1200" dirty="0"/>
              <a:t> [  0   2   0   1   0   3   0   0   0 364   2   1   0   4   0   0]</a:t>
            </a:r>
          </a:p>
          <a:p>
            <a:r>
              <a:rPr lang="en-US" altLang="ko-KR" sz="1200" dirty="0"/>
              <a:t> [  2   3   1   1   0   1   4   3   4   0 153   3   8   0   0   0]</a:t>
            </a:r>
          </a:p>
          <a:p>
            <a:r>
              <a:rPr lang="en-US" altLang="ko-KR" sz="1200" dirty="0"/>
              <a:t> [  1   2   0   2   1   3   0   0   0   5   4 133   1   0   0   1]</a:t>
            </a:r>
          </a:p>
          <a:p>
            <a:r>
              <a:rPr lang="en-US" altLang="ko-KR" sz="1200" dirty="0"/>
              <a:t> [  0   0   3   0   1   1   0   1   0   1   1   0 157   1   2   0]</a:t>
            </a:r>
          </a:p>
          <a:p>
            <a:r>
              <a:rPr lang="en-US" altLang="ko-KR" sz="1200" dirty="0"/>
              <a:t> [  1   1   2   0   0   1   0   0   1   4   1   5   0 176   0   0]</a:t>
            </a:r>
          </a:p>
          <a:p>
            <a:r>
              <a:rPr lang="en-US" altLang="ko-KR" sz="1200" dirty="0"/>
              <a:t> [  0   0   0   0   0   2   1   0   0   1   0   0   3   0 159   1]</a:t>
            </a:r>
          </a:p>
          <a:p>
            <a:r>
              <a:rPr lang="en-US" altLang="ko-KR" sz="1200" dirty="0"/>
              <a:t> [  1   0   4  32   0   0   0   0   3   1   0   0   0   0   0 122]]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134" y="5499234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</a:t>
            </a:r>
            <a:r>
              <a:rPr lang="en-US" altLang="ko-KR" sz="1100" b="1" dirty="0" smtClean="0"/>
              <a:t>32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DO(0.75</a:t>
            </a:r>
            <a:r>
              <a:rPr lang="en-US" altLang="ko-KR" sz="11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6304" y="561785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base </a:t>
            </a:r>
            <a:r>
              <a:rPr lang="en-US" altLang="ko-KR" sz="1400" b="1" dirty="0" smtClean="0"/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91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0.9090)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98584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68198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9" idx="3"/>
            <a:endCxn id="21" idx="1"/>
          </p:cNvCxnSpPr>
          <p:nvPr/>
        </p:nvCxnSpPr>
        <p:spPr>
          <a:xfrm>
            <a:off x="2158858" y="5338229"/>
            <a:ext cx="36372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4801520" y="3155636"/>
            <a:ext cx="359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 in ‘custom </a:t>
            </a:r>
            <a:r>
              <a:rPr lang="en-US" altLang="ko-KR" dirty="0" smtClean="0"/>
              <a:t>ch128’ </a:t>
            </a:r>
            <a:r>
              <a:rPr lang="en-US" altLang="ko-KR" dirty="0" smtClean="0"/>
              <a:t>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0.97……!?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3209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0.6457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0.7867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0.8449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0.8970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0.9580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512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0.9701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0.9595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current research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accuracy achieve 0.97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93475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+mn-lt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93475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9779" y="3975447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64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881" y="3603496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Custom</a:t>
            </a:r>
          </a:p>
          <a:p>
            <a:pPr algn="ctr"/>
            <a:r>
              <a:rPr lang="en-US" altLang="ko-KR" sz="800" b="1" dirty="0"/>
              <a:t>channel 32</a:t>
            </a:r>
          </a:p>
          <a:p>
            <a:pPr algn="ctr"/>
            <a:r>
              <a:rPr lang="en-US" altLang="ko-KR" sz="800" b="1" dirty="0"/>
              <a:t>DO(0.75)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5229770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4" idx="0"/>
            <a:endCxn id="11" idx="2"/>
          </p:cNvCxnSpPr>
          <p:nvPr/>
        </p:nvCxnSpPr>
        <p:spPr>
          <a:xfrm rot="5400000" flipH="1" flipV="1">
            <a:off x="6264037" y="5794953"/>
            <a:ext cx="432350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88" y="5962196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</a:t>
            </a:r>
            <a:r>
              <a:rPr lang="en-US" altLang="ko-KR" sz="800" b="1" dirty="0" smtClean="0"/>
              <a:t>128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DO(0.25)+BN</a:t>
            </a:r>
            <a:endParaRPr lang="en-US" altLang="ko-KR" sz="8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32234" y="439763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VGG style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242" y="519929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‘baseline’ and this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‘Three’ </a:t>
            </a:r>
            <a:r>
              <a:rPr lang="en-US" altLang="ko-KR" dirty="0"/>
              <a:t>and ‘Tree’ case, </a:t>
            </a:r>
            <a:r>
              <a:rPr lang="en-US" altLang="ko-KR" dirty="0" smtClean="0"/>
              <a:t>it is around two or three times 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[[367   0   8   0   5   0   0   0   1   1   1   1   0   0   0   1]</a:t>
            </a:r>
          </a:p>
          <a:p>
            <a:r>
              <a:rPr lang="en-US" altLang="ko-KR" sz="1200" dirty="0"/>
              <a:t> [  1 344   0   0   3   7   0   1   0   6   1   0   0   0   0   1]</a:t>
            </a:r>
          </a:p>
          <a:p>
            <a:r>
              <a:rPr lang="en-US" altLang="ko-KR" sz="1200" dirty="0"/>
              <a:t> [  5   0 359   0   7   0   0   2   1   1   1   1   1   4   1   1]</a:t>
            </a:r>
          </a:p>
          <a:p>
            <a:r>
              <a:rPr lang="en-US" altLang="ko-KR" sz="1200" dirty="0"/>
              <a:t> [  1   0   5 333   0   4   2   3   5   1   1   2   0   0   0  20]</a:t>
            </a:r>
          </a:p>
          <a:p>
            <a:r>
              <a:rPr lang="en-US" altLang="ko-KR" sz="1200" dirty="0"/>
              <a:t> [  3   2   3   2 344   3   0   2   0   0   2   1   0   6   0   0]</a:t>
            </a:r>
          </a:p>
          <a:p>
            <a:r>
              <a:rPr lang="en-US" altLang="ko-KR" sz="1200" dirty="0"/>
              <a:t> [  1   4   0   4   0 388   1   0   1   4   0   1   1   2   1   0]</a:t>
            </a:r>
          </a:p>
          <a:p>
            <a:r>
              <a:rPr lang="en-US" altLang="ko-KR" sz="1200" dirty="0"/>
              <a:t> [  0   0   0   1   0   1 367   1   2   1   0   0   1   0   0   0]</a:t>
            </a:r>
          </a:p>
          <a:p>
            <a:r>
              <a:rPr lang="en-US" altLang="ko-KR" sz="1200" dirty="0"/>
              <a:t> [  4   1   0   1   1   0   5 355   0   4   0   1   4   0   0   0]</a:t>
            </a:r>
          </a:p>
          <a:p>
            <a:r>
              <a:rPr lang="en-US" altLang="ko-KR" sz="1200" dirty="0"/>
              <a:t> [  0   1   0   5   2   1   3   1 349   4   5   2   3   0   0   0]</a:t>
            </a:r>
          </a:p>
          <a:p>
            <a:r>
              <a:rPr lang="en-US" altLang="ko-KR" sz="1200" dirty="0"/>
              <a:t> [  0   2   0   1   0   3   0   0   0 364   2   1   0   4   0   0]</a:t>
            </a:r>
          </a:p>
          <a:p>
            <a:r>
              <a:rPr lang="en-US" altLang="ko-KR" sz="1200" dirty="0"/>
              <a:t> [  2   3   1   1   0   1   4   3   4   0 153   3   8   0   0   0]</a:t>
            </a:r>
          </a:p>
          <a:p>
            <a:r>
              <a:rPr lang="en-US" altLang="ko-KR" sz="1200" dirty="0"/>
              <a:t> [  1   2   0   2   1   3   0   0   0   5   4 133   1   0   0   1]</a:t>
            </a:r>
          </a:p>
          <a:p>
            <a:r>
              <a:rPr lang="en-US" altLang="ko-KR" sz="1200" dirty="0"/>
              <a:t> [  0   0   3   0   1   1   0   1   0   1   1   0 157   1   2   0]</a:t>
            </a:r>
          </a:p>
          <a:p>
            <a:r>
              <a:rPr lang="en-US" altLang="ko-KR" sz="1200" dirty="0"/>
              <a:t> [  1   1   2   0   0   1   0   0   1   4   1   5   0 176   0   0]</a:t>
            </a:r>
          </a:p>
          <a:p>
            <a:r>
              <a:rPr lang="en-US" altLang="ko-KR" sz="1200" dirty="0"/>
              <a:t> [  0   0   0   0   0   2   1   0   0   1   0   0   3   0 159   1]</a:t>
            </a:r>
          </a:p>
          <a:p>
            <a:r>
              <a:rPr lang="en-US" altLang="ko-KR" sz="1200" dirty="0"/>
              <a:t> [  1   0   4  32   0   0   0   0   3   1   0   0   0   0   0 122]]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</a:t>
            </a:r>
            <a:r>
              <a:rPr lang="en-US" altLang="ko-KR" sz="1100" b="1" dirty="0" smtClean="0"/>
              <a:t>128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6304" y="561785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base </a:t>
            </a:r>
            <a:r>
              <a:rPr lang="en-US" altLang="ko-KR" sz="1400" b="1" dirty="0" smtClean="0"/>
              <a:t>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91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0.9090)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98584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68198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9" idx="3"/>
            <a:endCxn id="21" idx="1"/>
          </p:cNvCxnSpPr>
          <p:nvPr/>
        </p:nvCxnSpPr>
        <p:spPr>
          <a:xfrm>
            <a:off x="2158858" y="5338229"/>
            <a:ext cx="36372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4801520" y="3155636"/>
            <a:ext cx="359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699" y="2996952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altLang="ko-KR" sz="6000" dirty="0" smtClean="0"/>
              <a:t>Few days ago…</a:t>
            </a:r>
            <a:endParaRPr lang="en-US" altLang="ko-KR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two best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Not much different, </a:t>
            </a:r>
            <a:r>
              <a:rPr lang="en-US" altLang="ko-KR" dirty="0" smtClean="0"/>
              <a:t>but </a:t>
            </a:r>
            <a:r>
              <a:rPr lang="en-US" altLang="ko-KR" dirty="0"/>
              <a:t>the right model is a little </a:t>
            </a:r>
            <a:r>
              <a:rPr lang="en-US" altLang="ko-KR" dirty="0" smtClean="0"/>
              <a:t>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19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</a:t>
            </a:r>
            <a:r>
              <a:rPr lang="en-US" altLang="ko-KR" sz="1100" b="1" dirty="0" smtClean="0"/>
              <a:t>128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63300" y="5517232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</a:t>
            </a:r>
            <a:r>
              <a:rPr lang="en-US" altLang="ko-KR" sz="1100" b="1" dirty="0" smtClean="0"/>
              <a:t>32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DO(0.75</a:t>
            </a:r>
            <a:r>
              <a:rPr lang="en-US" altLang="ko-KR" sz="1100" b="1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0089" y="563585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2983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482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52854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8173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52694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40972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01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mtClean="0"/>
              <a:t>Visualize </a:t>
            </a:r>
            <a:r>
              <a:rPr lang="en-US" altLang="ko-KR" dirty="0" smtClean="0"/>
              <a:t>the filter map. (</a:t>
            </a:r>
            <a:r>
              <a:rPr lang="pt-BR" altLang="ko-KR" dirty="0"/>
              <a:t>Custom channel 32 DO(0.75) </a:t>
            </a:r>
            <a:r>
              <a:rPr lang="pt-BR" altLang="ko-KR" dirty="0" smtClean="0"/>
              <a:t>Model</a:t>
            </a:r>
            <a:r>
              <a:rPr lang="en-US" altLang="ko-KR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Of course, Small </a:t>
            </a:r>
            <a:r>
              <a:rPr lang="en-US" altLang="ko-KR" dirty="0"/>
              <a:t>number of parameters is easy to </a:t>
            </a:r>
            <a:r>
              <a:rPr lang="en-US" altLang="ko-KR" dirty="0" smtClean="0"/>
              <a:t>analyze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There </a:t>
            </a:r>
            <a:r>
              <a:rPr lang="en-US" altLang="ko-KR" dirty="0"/>
              <a:t>was a shape to know, but most of the shape </a:t>
            </a:r>
            <a:r>
              <a:rPr lang="en-US" altLang="ko-KR" dirty="0" smtClean="0"/>
              <a:t>was hard to understand.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Next </a:t>
            </a:r>
            <a:r>
              <a:rPr lang="en-US" altLang="ko-KR" dirty="0" smtClean="0"/>
              <a:t>time, I </a:t>
            </a:r>
            <a:r>
              <a:rPr lang="en-US" altLang="ko-KR" dirty="0"/>
              <a:t>will </a:t>
            </a:r>
            <a:r>
              <a:rPr lang="en-US" altLang="ko-KR" dirty="0" smtClean="0"/>
              <a:t>prepare the </a:t>
            </a:r>
            <a:r>
              <a:rPr lang="en-US" altLang="ko-KR" dirty="0"/>
              <a:t>feature map and analyze </a:t>
            </a:r>
            <a:r>
              <a:rPr lang="en-US" altLang="ko-KR" dirty="0" smtClean="0"/>
              <a:t>it more detail.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20</a:t>
            </a:r>
            <a:r>
              <a:rPr lang="en-US" altLang="ko-KR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4" y="3928833"/>
            <a:ext cx="4415943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57" y="3928833"/>
            <a:ext cx="4367519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2116" y="6073551"/>
            <a:ext cx="1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First layer’s filter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89689" y="607355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Second </a:t>
            </a:r>
            <a:r>
              <a:rPr lang="en-US" altLang="ko-KR" sz="1400" b="1" dirty="0"/>
              <a:t>layer’s filter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67544" y="2217058"/>
            <a:ext cx="8208912" cy="1571982"/>
            <a:chOff x="467544" y="4859868"/>
            <a:chExt cx="8208912" cy="15719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65254" y="5249579"/>
              <a:ext cx="723276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(32, 5)</a:t>
              </a:r>
              <a:endParaRPr lang="en-US" altLang="ko-KR" sz="8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7448" y="5387007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7778" y="5571673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1189" y="569172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083" y="5795972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(64,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0859" y="5867980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5089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1944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23465" y="6093296"/>
              <a:ext cx="780983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(128,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cxnSp>
        <p:nvCxnSpPr>
          <p:cNvPr id="3" name="직선 화살표 연결선 2"/>
          <p:cNvCxnSpPr>
            <a:stCxn id="40" idx="2"/>
            <a:endCxn id="2050" idx="0"/>
          </p:cNvCxnSpPr>
          <p:nvPr/>
        </p:nvCxnSpPr>
        <p:spPr>
          <a:xfrm>
            <a:off x="1826892" y="2822213"/>
            <a:ext cx="508904" cy="1106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7" idx="2"/>
          </p:cNvCxnSpPr>
          <p:nvPr/>
        </p:nvCxnSpPr>
        <p:spPr>
          <a:xfrm>
            <a:off x="3159086" y="3082751"/>
            <a:ext cx="3851054" cy="846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967" y="1772816"/>
            <a:ext cx="6634359" cy="453650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When </a:t>
            </a:r>
            <a:r>
              <a:rPr lang="en-US" altLang="ko-KR" dirty="0"/>
              <a:t>the server take a break</a:t>
            </a:r>
            <a:r>
              <a:rPr lang="en-US" altLang="ko-KR" dirty="0" smtClean="0"/>
              <a:t>, then </a:t>
            </a:r>
            <a:r>
              <a:rPr lang="en-US" altLang="ko-KR" dirty="0"/>
              <a:t>my </a:t>
            </a:r>
            <a:r>
              <a:rPr lang="en-US" altLang="ko-KR" dirty="0" smtClean="0"/>
              <a:t>heart also break.</a:t>
            </a:r>
          </a:p>
          <a:p>
            <a:pPr marL="743040" lvl="1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“Ah... </a:t>
            </a:r>
            <a:r>
              <a:rPr lang="en-US" altLang="ko-KR" dirty="0"/>
              <a:t>A lot of money take a break</a:t>
            </a:r>
            <a:r>
              <a:rPr lang="en-US" altLang="ko-KR" dirty="0" smtClean="0"/>
              <a:t>......”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4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10904"/>
            <a:ext cx="1550316" cy="136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139952" y="2557697"/>
            <a:ext cx="4752528" cy="3713255"/>
          </a:xfrm>
          <a:prstGeom prst="roundRect">
            <a:avLst>
              <a:gd name="adj" fmla="val 9318"/>
            </a:avLst>
          </a:prstGeom>
          <a:blipFill dpi="0" rotWithShape="1">
            <a:blip r:embed="rId5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4967" y="2852936"/>
            <a:ext cx="849121" cy="32403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4288" y="1299006"/>
            <a:ext cx="1790744" cy="17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BbChip\Desktop\lab_meeting\190316\image\01_uncomportab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24680" r="87086" b="6194"/>
          <a:stretch/>
        </p:blipFill>
        <p:spPr bwMode="auto">
          <a:xfrm>
            <a:off x="1979712" y="1988840"/>
            <a:ext cx="1330125" cy="4320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9048" y="1635946"/>
            <a:ext cx="1487995" cy="14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187624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419872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44774" y="3942155"/>
            <a:ext cx="665063" cy="171909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644774" y="3212976"/>
            <a:ext cx="665063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967" y="1772816"/>
            <a:ext cx="6634359" cy="453650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So I try the experiment as much as possible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 lot of experiment was tried.</a:t>
            </a:r>
            <a:endParaRPr lang="en-US" altLang="ko-KR" dirty="0"/>
          </a:p>
          <a:p>
            <a:pPr marL="743040" lvl="1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139952" y="2557697"/>
            <a:ext cx="4752528" cy="3713255"/>
          </a:xfrm>
          <a:prstGeom prst="roundRect">
            <a:avLst>
              <a:gd name="adj" fmla="val 9318"/>
            </a:avLst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4967" y="2852936"/>
            <a:ext cx="849121" cy="32403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187624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419872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BbChip\Desktop\lab_meeting\190316\image\01_comportab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t="25310" r="87247" b="6496"/>
          <a:stretch/>
        </p:blipFill>
        <p:spPr bwMode="auto">
          <a:xfrm>
            <a:off x="1986423" y="1921128"/>
            <a:ext cx="1361441" cy="44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541398" y="4038779"/>
            <a:ext cx="665063" cy="171909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41398" y="3140968"/>
            <a:ext cx="665063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699" y="2996952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altLang="ko-KR" sz="6000" dirty="0" smtClean="0"/>
              <a:t>And few hours later…...</a:t>
            </a:r>
            <a:endParaRPr lang="en-US" altLang="ko-KR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11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Some server were downed due to overload.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say “Don’t take a break”, But </a:t>
            </a:r>
            <a:r>
              <a:rPr lang="en-US" altLang="ko-KR" dirty="0"/>
              <a:t>he </a:t>
            </a:r>
            <a:r>
              <a:rPr lang="en-US" altLang="ko-KR" dirty="0" smtClean="0"/>
              <a:t>understand only “</a:t>
            </a:r>
            <a:r>
              <a:rPr lang="en-US" altLang="ko-KR" strike="sngStrike" dirty="0" smtClean="0">
                <a:solidFill>
                  <a:schemeClr val="bg1">
                    <a:lumMod val="50000"/>
                  </a:schemeClr>
                </a:solidFill>
              </a:rPr>
              <a:t>Don’t take a</a:t>
            </a:r>
            <a:r>
              <a:rPr lang="en-US" altLang="ko-KR" dirty="0" smtClean="0"/>
              <a:t> break” 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</a:t>
            </a:r>
            <a:r>
              <a:rPr lang="en-US" altLang="ko-KR" dirty="0"/>
              <a:t>I felt the need to </a:t>
            </a:r>
            <a:r>
              <a:rPr lang="en-US" altLang="ko-KR" dirty="0" smtClean="0"/>
              <a:t>monitor the </a:t>
            </a:r>
            <a:r>
              <a:rPr lang="en-US" altLang="ko-KR" dirty="0"/>
              <a:t>server status in real </a:t>
            </a:r>
            <a:r>
              <a:rPr lang="en-US" altLang="ko-KR" dirty="0" smtClean="0"/>
              <a:t>time.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150" name="Picture 6" descr="ìë²ì¤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02" y="2420618"/>
            <a:ext cx="5842286" cy="38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110605" y="2420888"/>
            <a:ext cx="5853882" cy="3888432"/>
          </a:xfrm>
          <a:prstGeom prst="roundRect">
            <a:avLst>
              <a:gd name="adj" fmla="val 0"/>
            </a:avLst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618"/>
            <a:ext cx="2780187" cy="38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3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061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Frankly</a:t>
            </a:r>
            <a:r>
              <a:rPr lang="en-US" altLang="ko-KR" dirty="0"/>
              <a:t>, many people are afraid of </a:t>
            </a:r>
            <a:r>
              <a:rPr lang="en-US" altLang="ko-KR" dirty="0" smtClean="0"/>
              <a:t>new </a:t>
            </a:r>
            <a:r>
              <a:rPr lang="en-US" altLang="ko-KR" dirty="0" smtClean="0"/>
              <a:t>things.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</a:t>
            </a:r>
            <a:r>
              <a:rPr lang="en-US" altLang="ko-KR" dirty="0"/>
              <a:t>if we develop new </a:t>
            </a:r>
            <a:r>
              <a:rPr lang="en-US" altLang="ko-KR" dirty="0" smtClean="0"/>
              <a:t>things, </a:t>
            </a:r>
            <a:r>
              <a:rPr lang="en-US" altLang="ko-KR" dirty="0"/>
              <a:t>Do not make new </a:t>
            </a:r>
            <a:r>
              <a:rPr lang="en-US" altLang="ko-KR" dirty="0" smtClean="0"/>
              <a:t>one, </a:t>
            </a:r>
            <a:r>
              <a:rPr lang="en-US" altLang="ko-KR" dirty="0"/>
              <a:t>improve </a:t>
            </a:r>
            <a:r>
              <a:rPr lang="en-US" altLang="ko-KR" dirty="0" smtClean="0"/>
              <a:t>the old one.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r>
              <a:rPr lang="en-US" altLang="ko-KR" dirty="0" smtClean="0"/>
              <a:t>What is the old one?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We always check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-spreadsheets for using server</a:t>
            </a:r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endParaRPr lang="en-US" altLang="ko-KR" dirty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r>
              <a:rPr lang="en-US" altLang="ko-KR" dirty="0" smtClean="0"/>
              <a:t>What do we need?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Check server status in </a:t>
            </a:r>
            <a:r>
              <a:rPr lang="en-US" altLang="ko-KR" dirty="0" err="1" smtClean="0"/>
              <a:t>realtime</a:t>
            </a:r>
            <a:endParaRPr lang="en-US" altLang="ko-KR" dirty="0" smtClean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endParaRPr lang="en-US" altLang="ko-KR" dirty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ko-KR" dirty="0" smtClean="0"/>
              <a:t>So I add new feature to check server status in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-sheet.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AutoShape 4" descr="ìë²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4054440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4918535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5796003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32" y="4797152"/>
            <a:ext cx="504056" cy="7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725" y="602128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databsp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(=file)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3717" y="515719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bspl</a:t>
            </a:r>
            <a:r>
              <a:rPr lang="en-US" altLang="ko-KR" sz="1200" dirty="0" smtClean="0"/>
              <a:t> (=homepage)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5379" y="429309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fcbsp</a:t>
            </a:r>
            <a:r>
              <a:rPr lang="en-US" altLang="ko-KR" sz="1200" dirty="0" smtClean="0"/>
              <a:t> (=</a:t>
            </a:r>
            <a:r>
              <a:rPr lang="en-US" altLang="ko-KR" sz="1200" dirty="0" err="1" smtClean="0"/>
              <a:t>gpu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936698" y="4532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936698" y="5374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68093" y="5517231"/>
            <a:ext cx="195393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sdabsp</a:t>
            </a:r>
            <a:r>
              <a:rPr lang="en-US" altLang="ko-KR" sz="1200" dirty="0" smtClean="0"/>
              <a:t> (=</a:t>
            </a:r>
            <a:r>
              <a:rPr lang="en-US" altLang="ko-KR" sz="1200" dirty="0" err="1" smtClean="0"/>
              <a:t>Wangwon’s</a:t>
            </a:r>
            <a:r>
              <a:rPr lang="en-US" altLang="ko-KR" sz="1200" dirty="0" smtClean="0"/>
              <a:t> PC)</a:t>
            </a:r>
            <a:endParaRPr lang="ko-KR" altLang="en-US" sz="1200" dirty="0"/>
          </a:p>
        </p:txBody>
      </p:sp>
      <p:cxnSp>
        <p:nvCxnSpPr>
          <p:cNvPr id="7" name="직선 화살표 연결선 6"/>
          <p:cNvCxnSpPr>
            <a:endCxn id="19" idx="3"/>
          </p:cNvCxnSpPr>
          <p:nvPr/>
        </p:nvCxnSpPr>
        <p:spPr>
          <a:xfrm flipH="1" flipV="1">
            <a:off x="1557652" y="4431596"/>
            <a:ext cx="2570481" cy="63558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616621" y="5130800"/>
            <a:ext cx="2500072" cy="263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463837" y="5215829"/>
            <a:ext cx="2664296" cy="66144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2266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32266" y="4849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32266" y="522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27" name="AutoShape 8" descr="google spreadshee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0" descr="google spreadshee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0" name="Picture 12" descr="google spreadshee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29" y="4405043"/>
            <a:ext cx="1884027" cy="17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H="1" flipV="1">
            <a:off x="5384296" y="5111576"/>
            <a:ext cx="1707984" cy="192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80112" y="47800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Update status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74297" y="51677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Using </a:t>
            </a:r>
            <a:r>
              <a:rPr lang="en-US" altLang="ko-KR" sz="1400" dirty="0" err="1" smtClean="0"/>
              <a:t>google-api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90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469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ko-KR" dirty="0" smtClean="0"/>
              <a:t>Now we can check server status in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en-US" altLang="ko-KR" dirty="0" smtClean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endParaRPr lang="en-US" altLang="ko-KR" dirty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7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170" name="Picture 2" descr="C:\Users\BbChip\Desktop\lab_meeting\190316\image\04_sheet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6" y="1556792"/>
            <a:ext cx="885908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8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1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45058</TotalTime>
  <Words>3329</Words>
  <Application>Microsoft Office PowerPoint</Application>
  <PresentationFormat>화면 슬라이드 쇼(4:3)</PresentationFormat>
  <Paragraphs>640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1270</cp:revision>
  <dcterms:modified xsi:type="dcterms:W3CDTF">2019-03-15T17:05:46Z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