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9" r:id="rId3"/>
    <p:sldId id="319" r:id="rId4"/>
    <p:sldId id="362" r:id="rId5"/>
    <p:sldId id="379" r:id="rId6"/>
    <p:sldId id="373" r:id="rId7"/>
    <p:sldId id="377" r:id="rId8"/>
    <p:sldId id="378" r:id="rId9"/>
    <p:sldId id="385" r:id="rId10"/>
    <p:sldId id="393" r:id="rId11"/>
    <p:sldId id="380" r:id="rId12"/>
    <p:sldId id="381" r:id="rId13"/>
    <p:sldId id="383" r:id="rId14"/>
    <p:sldId id="390" r:id="rId15"/>
    <p:sldId id="391" r:id="rId16"/>
    <p:sldId id="386" r:id="rId17"/>
    <p:sldId id="387" r:id="rId18"/>
    <p:sldId id="388" r:id="rId19"/>
    <p:sldId id="392" r:id="rId20"/>
    <p:sldId id="394" r:id="rId21"/>
    <p:sldId id="395" r:id="rId22"/>
    <p:sldId id="396" r:id="rId23"/>
    <p:sldId id="397" r:id="rId24"/>
    <p:sldId id="26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3718039502"/>
              </p:ext>
            </p:extLst>
          </p:nvPr>
        </p:nvGraphicFramePr>
        <p:xfrm>
          <a:off x="-3960" y="814353"/>
          <a:ext cx="9184472" cy="6046887"/>
        </p:xfrm>
        <a:graphic>
          <a:graphicData uri="http://schemas.openxmlformats.org/drawingml/2006/table">
            <a:tbl>
              <a:tblPr/>
              <a:tblGrid>
                <a:gridCol w="4575960"/>
                <a:gridCol w="4608512"/>
              </a:tblGrid>
              <a:tr h="45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3141659"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New try in architecture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 the channel more steeply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What if the channel become smaller </a:t>
                      </a:r>
                      <a:b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and smaller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0000" marB="180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Audio Classification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Understanding 1D-CNN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our brain data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Arial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  <a:cs typeface="+mn-cs"/>
                        </a:rPr>
                        <a:t>Investigate 1D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  <a:cs typeface="+mn-cs"/>
                        </a:rPr>
                        <a:t> model more specific</a:t>
                      </a:r>
                      <a:endParaRPr lang="en-US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  <a:endParaRPr lang="en-US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and Feature map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frequency area</a:t>
                      </a:r>
                      <a:endParaRPr lang="en-US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CAM(Class 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Activation Map)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0" marR="0" marT="180000" marB="180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Interesting and new finding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1898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Fine </a:t>
                      </a: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Tuning</a:t>
                      </a:r>
                      <a:endParaRPr lang="en-US" altLang="ko-KR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Feature</a:t>
                      </a:r>
                      <a:r>
                        <a:rPr lang="en-US" altLang="ko-KR" sz="20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Extraction</a:t>
                      </a:r>
                      <a:endParaRPr lang="en-US" altLang="ko-KR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72000" marB="72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 / Discussion </a:t>
                      </a:r>
                      <a:endParaRPr lang="en-US" altLang="ko-KR" sz="20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36000" marB="36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123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month: 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To study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the 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brain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and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GLM,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To investigate about CNN.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9512" y="321297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Added </a:t>
            </a: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79512" y="3861048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6011996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Added Work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37" idx="2"/>
            <a:endCxn id="33" idx="0"/>
          </p:cNvCxnSpPr>
          <p:nvPr/>
        </p:nvCxnSpPr>
        <p:spPr>
          <a:xfrm flipH="1">
            <a:off x="4736840" y="3645024"/>
            <a:ext cx="6753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95736" y="4077072"/>
            <a:ext cx="5082207" cy="52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en-US" altLang="ko-KR" dirty="0" err="1" smtClean="0"/>
              <a:t>Finetuning</a:t>
            </a:r>
            <a:r>
              <a:rPr lang="en-US" altLang="ko-KR" dirty="0" smtClean="0"/>
              <a:t> based on good model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3688" y="1917475"/>
            <a:ext cx="2393119" cy="6474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</a:t>
            </a:r>
            <a:r>
              <a:rPr lang="en-US" altLang="ko-KR" sz="1600" dirty="0" smtClean="0"/>
              <a:t>. Dropout rate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47033" y="2997595"/>
            <a:ext cx="2393119" cy="6474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10. Summary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96" y="1917475"/>
            <a:ext cx="2393119" cy="6474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r>
              <a:rPr lang="en-US" altLang="ko-KR" sz="1600" dirty="0" smtClean="0"/>
              <a:t>. Kernel Size</a:t>
            </a:r>
            <a:endParaRPr lang="ko-KR" altLang="en-US" sz="1600" dirty="0"/>
          </a:p>
        </p:txBody>
      </p:sp>
      <p:cxnSp>
        <p:nvCxnSpPr>
          <p:cNvPr id="40" name="꺾인 연결선 39"/>
          <p:cNvCxnSpPr>
            <a:endCxn id="36" idx="0"/>
          </p:cNvCxnSpPr>
          <p:nvPr/>
        </p:nvCxnSpPr>
        <p:spPr>
          <a:xfrm rot="5400000">
            <a:off x="3599250" y="773132"/>
            <a:ext cx="505342" cy="17833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9" idx="0"/>
          </p:cNvCxnSpPr>
          <p:nvPr/>
        </p:nvCxnSpPr>
        <p:spPr>
          <a:xfrm rot="16200000" flipH="1">
            <a:off x="5435453" y="720272"/>
            <a:ext cx="505342" cy="1889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37" idx="0"/>
          </p:cNvCxnSpPr>
          <p:nvPr/>
        </p:nvCxnSpPr>
        <p:spPr>
          <a:xfrm rot="5400000">
            <a:off x="5471780" y="1836718"/>
            <a:ext cx="432691" cy="188906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6" idx="2"/>
            <a:endCxn id="37" idx="0"/>
          </p:cNvCxnSpPr>
          <p:nvPr/>
        </p:nvCxnSpPr>
        <p:spPr>
          <a:xfrm rot="16200000" flipH="1">
            <a:off x="3635575" y="1889576"/>
            <a:ext cx="432691" cy="178334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208768" y="4836780"/>
            <a:ext cx="5082207" cy="522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the channel more </a:t>
            </a:r>
            <a:r>
              <a:rPr lang="en-US" altLang="ko-KR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steeply</a:t>
            </a:r>
            <a:endParaRPr lang="en-US" altLang="ko-KR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46" name="직선 화살표 연결선 45"/>
          <p:cNvCxnSpPr>
            <a:stCxn id="33" idx="2"/>
            <a:endCxn id="45" idx="0"/>
          </p:cNvCxnSpPr>
          <p:nvPr/>
        </p:nvCxnSpPr>
        <p:spPr>
          <a:xfrm>
            <a:off x="4736840" y="4599552"/>
            <a:ext cx="13032" cy="2372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208772" y="5517233"/>
            <a:ext cx="5082204" cy="6480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</a:t>
            </a:r>
            <a:r>
              <a:rPr lang="en-US" altLang="ko-KR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the channel to become </a:t>
            </a:r>
            <a:r>
              <a:rPr lang="en-US" altLang="ko-KR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ko-KR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ko-KR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smaller and smaller</a:t>
            </a:r>
            <a:endParaRPr lang="en-US" altLang="ko-KR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48" name="직선 화살표 연결선 47"/>
          <p:cNvCxnSpPr>
            <a:stCxn id="45" idx="2"/>
            <a:endCxn id="47" idx="0"/>
          </p:cNvCxnSpPr>
          <p:nvPr/>
        </p:nvCxnSpPr>
        <p:spPr>
          <a:xfrm>
            <a:off x="4749872" y="5359260"/>
            <a:ext cx="2" cy="15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79512" y="1475512"/>
            <a:ext cx="8856983" cy="235505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Change the channel more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steeply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upper is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Custom channel 32 DO(0.75) 9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 model’s detail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Previous one: 1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b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</a:b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Tried one      : 1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7544" y="4737338"/>
            <a:ext cx="8208912" cy="1571982"/>
            <a:chOff x="467544" y="4859868"/>
            <a:chExt cx="8208912" cy="1571982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64@592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232" y="531464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128@21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90557" y="533496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021288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3099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627,024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243,088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128,464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146,000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199,376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271,184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64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performance is not getting better with only a lot of channel. 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Smooth </a:t>
            </a:r>
            <a:r>
              <a:rPr lang="en-US" altLang="ko-KR" dirty="0"/>
              <a:t>expansion of the layer is better for feature extraction.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66129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1,294,992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568,080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379,792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496,784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767,376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1,074,832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Change the channel to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become smaller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smaller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upper is ‘Custom channel 32 DO(0.75) 9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 model’s detail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Previous one: 1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b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</a:b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Tried one      : 1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4008" y="4982979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128@592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64@21</a:t>
              </a:r>
              <a:endParaRPr lang="ko-KR" altLang="en-US" sz="9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64@7</a:t>
              </a:r>
              <a:endParaRPr lang="ko-KR" alt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4008" y="4982979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128@592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64@21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64@7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902112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 think this try is very meaningful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Because this model focus on the feature compression than previous model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Like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autoencoder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( 16000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64(=2*32channel) 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 model is better when use other classifiers after extract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feature from CNN.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- 12 -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709" y="3933056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Just feature extraction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56" y="5863029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Feature extraction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and more compression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rot="19225648">
            <a:off x="7674485" y="2868591"/>
            <a:ext cx="753778" cy="15197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9225648">
            <a:off x="8254719" y="5160306"/>
            <a:ext cx="395412" cy="1008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64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- 13 -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4037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18,432,528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6,164,816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2,088,976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744,528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186,352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115,536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95,408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0.9464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92,560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0.9327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91,712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9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128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2828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CONV(5,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32,768,784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11,004,816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3,804,176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1,459,344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489,680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384,656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354,640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0.9516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359,184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0.9458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362,608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256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99694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65,537,552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22,173,456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7,936,016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3,410,192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1,552,784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1,364,496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1,356,432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0.9583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1,409,808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1,438,544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 I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summarise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previous try.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Change the channel more steeply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and to become more smaller and smaller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upper is ‘Custom channel 32 DO(0.75) 9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 model’s detail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44008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64@592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32@21</a:t>
              </a:r>
              <a:endParaRPr lang="ko-KR" altLang="en-US" sz="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32@7</a:t>
              </a:r>
              <a:endParaRPr lang="ko-KR" alt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2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Audio Classification -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Previous Work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1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64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28297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16,384,400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5,481,936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1,861,136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354,864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157,776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95,344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70,016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0.9223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67,728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67,744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2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128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87137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CONV(5,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32,768,784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11,004,816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3,804,176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0.6557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812,112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428,176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313,552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268,016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266,000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268,592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4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256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89874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65,537,552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22,173,456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7,936,016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2,033,808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1,306,896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1,118,608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1,048,016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1,054,224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1,069,648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3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981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summary, This </a:t>
            </a:r>
            <a:r>
              <a:rPr lang="en-US" altLang="ko-KR" dirty="0" smtClean="0"/>
              <a:t>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this </a:t>
            </a:r>
            <a:r>
              <a:rPr lang="en-US" altLang="ko-KR" dirty="0" smtClean="0"/>
              <a:t>research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Though the performance is lower than the previous model, I think it is meaningful.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The original data size, 16000, was compressed to 32 and the performance was 0.9327</a:t>
            </a:r>
            <a:r>
              <a:rPr lang="en-US" altLang="ko-KR" sz="1600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And the other model compress </a:t>
            </a:r>
            <a:r>
              <a:rPr lang="en-US" altLang="ko-KR" sz="1600" dirty="0"/>
              <a:t>to </a:t>
            </a:r>
            <a:r>
              <a:rPr lang="en-US" altLang="ko-KR" sz="1600" dirty="0" smtClean="0"/>
              <a:t>128 </a:t>
            </a:r>
            <a:r>
              <a:rPr lang="en-US" altLang="ko-KR" sz="1600" dirty="0"/>
              <a:t>and the performance was </a:t>
            </a:r>
            <a:r>
              <a:rPr lang="en-US" altLang="ko-KR" sz="1600" dirty="0" smtClean="0"/>
              <a:t>0.9628.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W</a:t>
            </a:r>
            <a:r>
              <a:rPr lang="en-US" altLang="ko-KR" sz="1600" dirty="0" smtClean="0"/>
              <a:t>hat </a:t>
            </a:r>
            <a:r>
              <a:rPr lang="en-US" altLang="ko-KR" sz="1600" dirty="0"/>
              <a:t>i</a:t>
            </a:r>
            <a:r>
              <a:rPr lang="en-US" altLang="ko-KR" sz="1600" dirty="0" smtClean="0"/>
              <a:t>f </a:t>
            </a:r>
            <a:r>
              <a:rPr lang="en-US" altLang="ko-KR" sz="1600" dirty="0"/>
              <a:t>we use a feature from CNN as input to another model</a:t>
            </a:r>
            <a:r>
              <a:rPr lang="en-US" altLang="ko-KR" sz="1600" dirty="0" smtClean="0"/>
              <a:t>, this </a:t>
            </a:r>
            <a:r>
              <a:rPr lang="en-US" altLang="ko-KR" sz="1600" dirty="0"/>
              <a:t>model will be </a:t>
            </a:r>
            <a:r>
              <a:rPr lang="en-US" altLang="ko-KR" sz="1600" dirty="0" smtClean="0"/>
              <a:t>very useful.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46204"/>
              </p:ext>
            </p:extLst>
          </p:nvPr>
        </p:nvGraphicFramePr>
        <p:xfrm>
          <a:off x="899592" y="3140968"/>
          <a:ext cx="7776863" cy="282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942"/>
                <a:gridCol w="1126520"/>
                <a:gridCol w="1120989"/>
                <a:gridCol w="1120989"/>
                <a:gridCol w="161142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 (i = 0,1,2…)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</a:t>
                      </a:r>
                      <a:r>
                        <a:rPr lang="en-US" altLang="ko-KR" sz="1400" baseline="0" smtClean="0">
                          <a:latin typeface="+mn-lt"/>
                        </a:rPr>
                        <a:t> DO(0.5)</a:t>
                      </a:r>
                      <a:endParaRPr lang="en-US" altLang="ko-KR" sz="140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</a:t>
                      </a:r>
                      <a:r>
                        <a:rPr lang="en-US" altLang="ko-KR" sz="1400" baseline="0" smtClean="0">
                          <a:latin typeface="+mn-lt"/>
                        </a:rPr>
                        <a:t> 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 DO+BN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Params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3204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16000(Input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 data size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→ </a:t>
                      </a:r>
                      <a:r>
                        <a:rPr lang="en-US" altLang="ko-KR" sz="1800" dirty="0" smtClean="0">
                          <a:latin typeface="+mn-lt"/>
                        </a:rPr>
                        <a:t>2(Length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 * </a:t>
                      </a:r>
                      <a:r>
                        <a:rPr lang="en-US" altLang="ko-KR" sz="1800" dirty="0" smtClean="0">
                          <a:latin typeface="+mn-lt"/>
                        </a:rPr>
                        <a:t>16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(Channel) = 32 (Feature size)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0.9238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0.9074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0.9327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91,712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91878">
                <a:tc gridSpan="5"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7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16000(Input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 data size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→ </a:t>
                      </a:r>
                      <a:r>
                        <a:rPr lang="en-US" altLang="ko-KR" sz="1800" dirty="0" smtClean="0">
                          <a:latin typeface="+mn-lt"/>
                        </a:rPr>
                        <a:t>2(Length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 * </a:t>
                      </a:r>
                      <a:r>
                        <a:rPr lang="en-US" altLang="ko-KR" sz="1800" dirty="0" smtClean="0">
                          <a:latin typeface="+mn-lt"/>
                        </a:rPr>
                        <a:t>64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(Channel) = 128 (Feature Size)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1,438,544 </a:t>
                      </a:r>
                    </a:p>
                  </a:txBody>
                  <a:tcPr marL="7620" marR="7620" marT="7620" marB="0" anchor="ctr"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578" y="3907466"/>
            <a:ext cx="9348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Feature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extraction  </a:t>
            </a:r>
          </a:p>
          <a:p>
            <a:pPr algn="ctr"/>
            <a:r>
              <a:rPr lang="en-US" altLang="ko-KR" sz="1100" b="1" dirty="0" err="1" smtClean="0"/>
              <a:t>ch</a:t>
            </a:r>
            <a:r>
              <a:rPr lang="en-US" altLang="ko-KR" sz="1100" b="1" dirty="0" smtClean="0"/>
              <a:t> 64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78" y="5083694"/>
            <a:ext cx="9348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Feature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extraction  </a:t>
            </a:r>
          </a:p>
          <a:p>
            <a:pPr algn="ctr"/>
            <a:r>
              <a:rPr lang="en-US" altLang="ko-KR" sz="1100" b="1" dirty="0" err="1" smtClean="0"/>
              <a:t>ch</a:t>
            </a:r>
            <a:r>
              <a:rPr lang="en-US" altLang="ko-KR" sz="1100" b="1" dirty="0" smtClean="0"/>
              <a:t> 256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48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baseline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2358421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Dropout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2358421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358421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D·O + B</a:t>
            </a:r>
            <a:r>
              <a:rPr lang="en-US" altLang="ko-KR" sz="1400" dirty="0"/>
              <a:t>·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068960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1422306" y="2187517"/>
            <a:ext cx="250717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2934474" y="2187517"/>
            <a:ext cx="250717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2303748" y="2818243"/>
            <a:ext cx="0" cy="250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19672" y="1628800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2303748" y="2088622"/>
            <a:ext cx="0" cy="269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1412765" y="1467437"/>
            <a:ext cx="269799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2924933" y="1467437"/>
            <a:ext cx="269799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55576" y="3682339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3682339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19672" y="4402419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1741571" y="3840242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2605667" y="3840242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755576" y="5122499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19672" y="584949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483768" y="5122499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61" idx="2"/>
            <a:endCxn id="64" idx="0"/>
          </p:cNvCxnSpPr>
          <p:nvPr/>
        </p:nvCxnSpPr>
        <p:spPr>
          <a:xfrm rot="5400000">
            <a:off x="1741571" y="4560322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1" idx="2"/>
            <a:endCxn id="68" idx="0"/>
          </p:cNvCxnSpPr>
          <p:nvPr/>
        </p:nvCxnSpPr>
        <p:spPr>
          <a:xfrm rot="16200000" flipH="1">
            <a:off x="2605667" y="4560322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8" idx="2"/>
            <a:endCxn id="67" idx="0"/>
          </p:cNvCxnSpPr>
          <p:nvPr/>
        </p:nvCxnSpPr>
        <p:spPr>
          <a:xfrm rot="5400000">
            <a:off x="2602208" y="5283861"/>
            <a:ext cx="26717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4" idx="2"/>
            <a:endCxn id="67" idx="0"/>
          </p:cNvCxnSpPr>
          <p:nvPr/>
        </p:nvCxnSpPr>
        <p:spPr>
          <a:xfrm rot="16200000" flipH="1">
            <a:off x="1738112" y="5283861"/>
            <a:ext cx="26717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2659018" y="3173512"/>
            <a:ext cx="15355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1794922" y="3173512"/>
            <a:ext cx="15355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- 10 -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4859" y="1556792"/>
            <a:ext cx="1" cy="4752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0"/>
          </p:cNvCxnSpPr>
          <p:nvPr/>
        </p:nvCxnSpPr>
        <p:spPr>
          <a:xfrm>
            <a:off x="6948264" y="3633357"/>
            <a:ext cx="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932040" y="3993396"/>
            <a:ext cx="403244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en-US" altLang="ko-KR" dirty="0" err="1" smtClean="0"/>
              <a:t>Finetuning</a:t>
            </a:r>
            <a:r>
              <a:rPr lang="en-US" altLang="ko-KR" dirty="0" smtClean="0"/>
              <a:t> based on good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Dropout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D·O + B</a:t>
            </a:r>
            <a:r>
              <a:rPr lang="en-US" altLang="ko-KR" sz="1400" dirty="0"/>
              <a:t>·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6892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1273519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2785687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2303748" y="3140968"/>
            <a:ext cx="0" cy="54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19672" y="170080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2303748" y="2160630"/>
            <a:ext cx="0" cy="520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1287406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2799574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55576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19672" y="5633474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1597555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2461651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2497655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1633559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4859" y="1556792"/>
            <a:ext cx="1" cy="4752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38" idx="0"/>
          </p:cNvCxnSpPr>
          <p:nvPr/>
        </p:nvCxnSpPr>
        <p:spPr>
          <a:xfrm>
            <a:off x="6886866" y="3247669"/>
            <a:ext cx="1" cy="253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068665" y="3501008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11. </a:t>
            </a:r>
            <a:r>
              <a:rPr lang="en-US" altLang="ko-KR" sz="1600" dirty="0" err="1" smtClean="0"/>
              <a:t>Finetuning</a:t>
            </a:r>
            <a:r>
              <a:rPr lang="en-US" altLang="ko-KR" sz="1600" dirty="0" smtClean="0"/>
              <a:t> based on good model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8694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02790" y="2787847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66886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endCxn id="34" idx="0"/>
          </p:cNvCxnSpPr>
          <p:nvPr/>
        </p:nvCxnSpPr>
        <p:spPr>
          <a:xfrm rot="5400000">
            <a:off x="6324689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9" idx="0"/>
          </p:cNvCxnSpPr>
          <p:nvPr/>
        </p:nvCxnSpPr>
        <p:spPr>
          <a:xfrm rot="16200000" flipH="1">
            <a:off x="7188785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36" idx="0"/>
          </p:cNvCxnSpPr>
          <p:nvPr/>
        </p:nvCxnSpPr>
        <p:spPr>
          <a:xfrm rot="5400000">
            <a:off x="7099431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36" idx="0"/>
          </p:cNvCxnSpPr>
          <p:nvPr/>
        </p:nvCxnSpPr>
        <p:spPr>
          <a:xfrm rot="16200000" flipH="1">
            <a:off x="6235335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" idx="2"/>
          </p:cNvCxnSpPr>
          <p:nvPr/>
        </p:nvCxnSpPr>
        <p:spPr>
          <a:xfrm>
            <a:off x="2303748" y="6093296"/>
            <a:ext cx="0" cy="270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current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9779" y="3975447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64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881" y="3603496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Custom</a:t>
            </a:r>
          </a:p>
          <a:p>
            <a:pPr algn="ctr"/>
            <a:r>
              <a:rPr lang="en-US" altLang="ko-KR" sz="800" b="1" dirty="0"/>
              <a:t>channel 32</a:t>
            </a:r>
          </a:p>
          <a:p>
            <a:pPr algn="ctr"/>
            <a:r>
              <a:rPr lang="en-US" altLang="ko-KR" sz="800" b="1" dirty="0"/>
              <a:t>DO(0.75)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88" y="5157192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128</a:t>
            </a:r>
          </a:p>
          <a:p>
            <a:pPr algn="ctr"/>
            <a:r>
              <a:rPr lang="en-US" altLang="ko-KR" sz="800" b="1" dirty="0" smtClean="0"/>
              <a:t>DO(0.25)+BN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34" y="439763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VGG style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two best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Not much different, </a:t>
            </a:r>
            <a:r>
              <a:rPr lang="en-US" altLang="ko-KR" dirty="0" smtClean="0"/>
              <a:t>but </a:t>
            </a:r>
            <a:r>
              <a:rPr lang="en-US" altLang="ko-KR" dirty="0"/>
              <a:t>the right model is a little </a:t>
            </a:r>
            <a:r>
              <a:rPr lang="en-US" altLang="ko-KR" dirty="0" smtClean="0"/>
              <a:t>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128</a:t>
            </a:r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63300" y="5517232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0089" y="563585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2983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482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52854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8173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52694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40972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01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mtClean="0"/>
              <a:t>Visualize </a:t>
            </a:r>
            <a:r>
              <a:rPr lang="en-US" altLang="ko-KR" dirty="0" smtClean="0"/>
              <a:t>the filter map. (</a:t>
            </a:r>
            <a:r>
              <a:rPr lang="pt-BR" altLang="ko-KR" dirty="0"/>
              <a:t>Custom channel 32 DO(0.75) </a:t>
            </a:r>
            <a:r>
              <a:rPr lang="pt-BR" altLang="ko-KR" dirty="0" smtClean="0"/>
              <a:t>Model</a:t>
            </a:r>
            <a:r>
              <a:rPr lang="en-US" altLang="ko-KR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Of course, Small </a:t>
            </a:r>
            <a:r>
              <a:rPr lang="en-US" altLang="ko-KR" dirty="0"/>
              <a:t>number of parameters is easy to </a:t>
            </a:r>
            <a:r>
              <a:rPr lang="en-US" altLang="ko-KR" dirty="0" smtClean="0"/>
              <a:t>analyze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There </a:t>
            </a:r>
            <a:r>
              <a:rPr lang="en-US" altLang="ko-KR" dirty="0"/>
              <a:t>was a shape to know, but most of the shape </a:t>
            </a:r>
            <a:r>
              <a:rPr lang="en-US" altLang="ko-KR" dirty="0" smtClean="0"/>
              <a:t>was hard to understand.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Next </a:t>
            </a:r>
            <a:r>
              <a:rPr lang="en-US" altLang="ko-KR" dirty="0" smtClean="0"/>
              <a:t>time, I </a:t>
            </a:r>
            <a:r>
              <a:rPr lang="en-US" altLang="ko-KR" dirty="0"/>
              <a:t>will </a:t>
            </a:r>
            <a:r>
              <a:rPr lang="en-US" altLang="ko-KR" dirty="0" smtClean="0"/>
              <a:t>prepare the </a:t>
            </a:r>
            <a:r>
              <a:rPr lang="en-US" altLang="ko-KR" dirty="0"/>
              <a:t>feature map and analyze </a:t>
            </a:r>
            <a:r>
              <a:rPr lang="en-US" altLang="ko-KR" dirty="0" smtClean="0"/>
              <a:t>it more detail.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4" y="3928833"/>
            <a:ext cx="4415943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57" y="3928833"/>
            <a:ext cx="4367519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2116" y="6073551"/>
            <a:ext cx="1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First layer’s filter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89689" y="607355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Second </a:t>
            </a:r>
            <a:r>
              <a:rPr lang="en-US" altLang="ko-KR" sz="1400" b="1" dirty="0"/>
              <a:t>layer’s filter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67544" y="2217058"/>
            <a:ext cx="8208912" cy="1571982"/>
            <a:chOff x="467544" y="4859868"/>
            <a:chExt cx="8208912" cy="15719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65254" y="5249579"/>
              <a:ext cx="723276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(32, 5)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7448" y="5387007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7778" y="5571673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1189" y="569172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083" y="5795972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(64,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0859" y="5867980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5089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1944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23465" y="6093296"/>
              <a:ext cx="780983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(128,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cxnSp>
        <p:nvCxnSpPr>
          <p:cNvPr id="3" name="직선 화살표 연결선 2"/>
          <p:cNvCxnSpPr>
            <a:stCxn id="40" idx="2"/>
            <a:endCxn id="2050" idx="0"/>
          </p:cNvCxnSpPr>
          <p:nvPr/>
        </p:nvCxnSpPr>
        <p:spPr>
          <a:xfrm>
            <a:off x="1826892" y="2822213"/>
            <a:ext cx="508904" cy="1106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7" idx="2"/>
          </p:cNvCxnSpPr>
          <p:nvPr/>
        </p:nvCxnSpPr>
        <p:spPr>
          <a:xfrm>
            <a:off x="3159086" y="3082751"/>
            <a:ext cx="3851054" cy="846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Dropout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D·O + B</a:t>
            </a:r>
            <a:r>
              <a:rPr lang="en-US" altLang="ko-KR" sz="1400" dirty="0"/>
              <a:t>·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6892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1273519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2785687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2303748" y="3140968"/>
            <a:ext cx="0" cy="54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19672" y="170080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2303748" y="2160630"/>
            <a:ext cx="0" cy="520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1287406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2799574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55576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19672" y="5633474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1597555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2461651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2497655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1633559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4859" y="1556792"/>
            <a:ext cx="1" cy="4752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38" idx="0"/>
          </p:cNvCxnSpPr>
          <p:nvPr/>
        </p:nvCxnSpPr>
        <p:spPr>
          <a:xfrm>
            <a:off x="6886866" y="3247669"/>
            <a:ext cx="1" cy="253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068665" y="3501008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11. </a:t>
            </a:r>
            <a:r>
              <a:rPr lang="en-US" altLang="ko-KR" sz="1600" dirty="0" err="1" smtClean="0"/>
              <a:t>Finetuning</a:t>
            </a:r>
            <a:r>
              <a:rPr lang="en-US" altLang="ko-KR" sz="1600" dirty="0" smtClean="0"/>
              <a:t> based on good model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8694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02790" y="2787847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66886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endCxn id="34" idx="0"/>
          </p:cNvCxnSpPr>
          <p:nvPr/>
        </p:nvCxnSpPr>
        <p:spPr>
          <a:xfrm rot="5400000">
            <a:off x="6324689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9" idx="0"/>
          </p:cNvCxnSpPr>
          <p:nvPr/>
        </p:nvCxnSpPr>
        <p:spPr>
          <a:xfrm rot="16200000" flipH="1">
            <a:off x="7188785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36" idx="0"/>
          </p:cNvCxnSpPr>
          <p:nvPr/>
        </p:nvCxnSpPr>
        <p:spPr>
          <a:xfrm rot="5400000">
            <a:off x="7099431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36" idx="0"/>
          </p:cNvCxnSpPr>
          <p:nvPr/>
        </p:nvCxnSpPr>
        <p:spPr>
          <a:xfrm rot="16200000" flipH="1">
            <a:off x="6235335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" idx="2"/>
          </p:cNvCxnSpPr>
          <p:nvPr/>
        </p:nvCxnSpPr>
        <p:spPr>
          <a:xfrm>
            <a:off x="2303748" y="6093296"/>
            <a:ext cx="0" cy="270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752713" y="4077072"/>
            <a:ext cx="4067759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288" y="1556792"/>
            <a:ext cx="4671372" cy="48065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1697" y="4260716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the channel more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steeply</a:t>
            </a:r>
            <a:endParaRPr lang="en-US" altLang="ko-KR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3" name="직선 화살표 연결선 52"/>
          <p:cNvCxnSpPr>
            <a:stCxn id="38" idx="2"/>
            <a:endCxn id="52" idx="0"/>
          </p:cNvCxnSpPr>
          <p:nvPr/>
        </p:nvCxnSpPr>
        <p:spPr>
          <a:xfrm>
            <a:off x="6886867" y="3965436"/>
            <a:ext cx="13032" cy="295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81697" y="4941168"/>
            <a:ext cx="3636403" cy="5760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13.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the channel to become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smaller and smaller</a:t>
            </a:r>
            <a:endParaRPr lang="en-US" altLang="ko-KR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5" name="직선 화살표 연결선 54"/>
          <p:cNvCxnSpPr>
            <a:stCxn id="52" idx="2"/>
            <a:endCxn id="54" idx="0"/>
          </p:cNvCxnSpPr>
          <p:nvPr/>
        </p:nvCxnSpPr>
        <p:spPr>
          <a:xfrm>
            <a:off x="6899899" y="472514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52712" y="1505992"/>
            <a:ext cx="4283783" cy="245944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752713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05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45723</TotalTime>
  <Words>3093</Words>
  <Application>Microsoft Office PowerPoint</Application>
  <PresentationFormat>화면 슬라이드 쇼(4:3)</PresentationFormat>
  <Paragraphs>1012</Paragraphs>
  <Slides>24</Slides>
  <Notes>24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1321</cp:revision>
  <dcterms:modified xsi:type="dcterms:W3CDTF">2019-03-22T14:21:23Z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