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0" r:id="rId3"/>
    <p:sldId id="319" r:id="rId4"/>
    <p:sldId id="339" r:id="rId5"/>
    <p:sldId id="338" r:id="rId6"/>
    <p:sldId id="322" r:id="rId7"/>
    <p:sldId id="346" r:id="rId8"/>
    <p:sldId id="347" r:id="rId9"/>
    <p:sldId id="331" r:id="rId10"/>
    <p:sldId id="333" r:id="rId11"/>
    <p:sldId id="334" r:id="rId12"/>
    <p:sldId id="350" r:id="rId13"/>
    <p:sldId id="340" r:id="rId14"/>
    <p:sldId id="335" r:id="rId15"/>
    <p:sldId id="336" r:id="rId16"/>
    <p:sldId id="337" r:id="rId17"/>
    <p:sldId id="351" r:id="rId18"/>
    <p:sldId id="352" r:id="rId19"/>
    <p:sldId id="353" r:id="rId20"/>
    <p:sldId id="344" r:id="rId21"/>
    <p:sldId id="354" r:id="rId22"/>
    <p:sldId id="356" r:id="rId23"/>
    <p:sldId id="358" r:id="rId24"/>
    <p:sldId id="357" r:id="rId25"/>
    <p:sldId id="359" r:id="rId26"/>
    <p:sldId id="361" r:id="rId27"/>
    <p:sldId id="360" r:id="rId28"/>
    <p:sldId id="26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2019/03/09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3529328616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1D-</a:t>
                      </a:r>
                      <a:r>
                        <a:rPr lang="en-US" sz="2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CNN fine tuning</a:t>
                      </a:r>
                      <a:endParaRPr lang="en-US" sz="2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Previous 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work</a:t>
                      </a:r>
                    </a:p>
                    <a:p>
                      <a:pPr marL="342000" marR="0" lvl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Kernel size</a:t>
                      </a:r>
                    </a:p>
                    <a:p>
                      <a:pPr marL="342000" marR="0" lvl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Channel size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dirty="0" smtClean="0"/>
                        <a:t>Integrate previous result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Dropout rate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Kernel size like VGG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dirty="0" smtClean="0"/>
                        <a:t>Summary</a:t>
                      </a: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1D, 2D CNN visualization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64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55817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0.4469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6,137,360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2,141,136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1,650,512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0.9030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1,148,112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1,788,368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0.9547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0.9543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3,224,784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86226" y="5013176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@5326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64@1768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516763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  <a:r>
                <a:rPr lang="en-US" altLang="ko-KR" sz="1000" dirty="0" smtClean="0"/>
                <a:t>@582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  <a:r>
                <a:rPr lang="en-US" altLang="ko-KR" sz="1000" dirty="0" smtClean="0"/>
                <a:t>@186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</a:t>
              </a:r>
              <a:r>
                <a:rPr lang="en-US" altLang="ko-KR" sz="1000" dirty="0" smtClean="0"/>
                <a:t>@54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</a:t>
              </a:r>
              <a:r>
                <a:rPr lang="en-US" altLang="ko-KR" sz="1000" dirty="0" smtClean="0"/>
                <a:t>@10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128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85760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0.4417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10,911,248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4,034,448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3,617,424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3,634,576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6,593,424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12,788,112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840" y="5013176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128@5326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821" y="5199003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  <a:r>
                <a:rPr lang="en-US" altLang="ko-KR" sz="1000" dirty="0" smtClean="0"/>
                <a:t>@1768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516763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256@582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256@186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512@54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512@10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(0.9445 -&gt; 0.9601)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number of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is 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8074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8074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621538" r="-177996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-20062" y="444814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74563" y="551723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2480" y="443913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32480" y="560027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6" idx="3"/>
            <a:endCxn id="15" idx="3"/>
          </p:cNvCxnSpPr>
          <p:nvPr/>
        </p:nvCxnSpPr>
        <p:spPr>
          <a:xfrm flipV="1">
            <a:off x="6968584" y="4613641"/>
            <a:ext cx="12700" cy="1161135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989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Finally, I made custom model to integrate previous result.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First, In the case of a </a:t>
            </a:r>
            <a:r>
              <a:rPr lang="en-US" altLang="ko-KR" dirty="0" smtClean="0"/>
              <a:t>“DO</a:t>
            </a:r>
            <a:r>
              <a:rPr lang="en-US" altLang="ko-KR" dirty="0"/>
              <a:t>, BN, </a:t>
            </a:r>
            <a:r>
              <a:rPr lang="en-US" altLang="ko-KR" dirty="0" smtClean="0"/>
              <a:t>DO+BN”, I </a:t>
            </a:r>
            <a:r>
              <a:rPr lang="en-US" altLang="ko-KR" dirty="0"/>
              <a:t>tried everything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because </a:t>
            </a:r>
            <a:r>
              <a:rPr lang="en-US" altLang="ko-KR" dirty="0"/>
              <a:t>the results were different each time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Second</a:t>
            </a:r>
            <a:r>
              <a:rPr lang="en-US" altLang="ko-KR" dirty="0"/>
              <a:t>, In the case of a channel, I tried </a:t>
            </a:r>
            <a:r>
              <a:rPr lang="en-US" altLang="ko-KR" dirty="0" smtClean="0"/>
              <a:t>everything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en-US" altLang="ko-KR" dirty="0"/>
              <a:t>because the number of channels and the accuracy are inversely proportional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Third, In the case of Kernel size, I </a:t>
            </a:r>
            <a:r>
              <a:rPr lang="en-US" altLang="ko-KR" dirty="0" smtClean="0"/>
              <a:t>tried</a:t>
            </a:r>
            <a:r>
              <a:rPr lang="en-US" altLang="ko-KR" dirty="0"/>
              <a:t> reducing </a:t>
            </a:r>
            <a:r>
              <a:rPr lang="en-US" altLang="ko-KR" dirty="0" smtClean="0"/>
              <a:t>the </a:t>
            </a:r>
            <a:r>
              <a:rPr lang="en-US" altLang="ko-KR" dirty="0"/>
              <a:t>size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because </a:t>
            </a:r>
            <a:r>
              <a:rPr lang="en-US" altLang="ko-KR" dirty="0"/>
              <a:t>reducing the kernel size could make the model deeper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pooling size is also reduced. 4 -&gt; 3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the architecture below is an example of one of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4653136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  <a:endParaRPr lang="en-US" altLang="ko-KR" sz="8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  <a:r>
                <a:rPr lang="en-US" altLang="ko-KR" sz="1000" dirty="0" smtClean="0"/>
                <a:t>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33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32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performance was close to 0.95 with less than 100,000 parameters.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55464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0.5119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0.5676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920,336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0.6253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0.7376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318,768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0.8039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227,696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0.8893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0.8278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113,072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88,560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0.9477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0.9285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0.9391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94,768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0.9424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132,784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Start channel size: </a:t>
            </a:r>
            <a:r>
              <a:rPr lang="en-US" altLang="ko-KR" dirty="0" smtClean="0"/>
              <a:t>64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I think this is the most appropriate between the number of parameters and accuracy.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733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1,861,520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668,752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507,344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319,312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311,504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365,136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523,600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9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Start channel size: </a:t>
            </a:r>
            <a:r>
              <a:rPr lang="en-US" altLang="ko-KR" dirty="0" smtClean="0"/>
              <a:t>128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</a:t>
            </a:r>
            <a:r>
              <a:rPr lang="en-US" altLang="ko-KR" dirty="0" smtClean="0"/>
              <a:t>ccuracy </a:t>
            </a:r>
            <a:r>
              <a:rPr lang="en-US" altLang="ko-KR" dirty="0"/>
              <a:t>is </a:t>
            </a:r>
            <a:r>
              <a:rPr lang="en-US" altLang="ko-KR" dirty="0" smtClean="0"/>
              <a:t>high, but </a:t>
            </a:r>
            <a:r>
              <a:rPr lang="en-US" altLang="ko-KR" dirty="0"/>
              <a:t>the number of parameter is too large.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3986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0.4521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3,804,944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1,460,368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1,219,472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1,007,248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1,155,472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1,426,576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512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0.9674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2,071,184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(0.9601 -&gt; 0.9674)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number of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is decreased. (123,856 -&gt; 94,768 And 0.9238 -&gt; 0.9477)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9593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9593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32480" y="363486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74563" y="440749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2480" y="443913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84168" y="602128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3646885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6" idx="3"/>
            <a:endCxn id="15" idx="3"/>
          </p:cNvCxnSpPr>
          <p:nvPr/>
        </p:nvCxnSpPr>
        <p:spPr>
          <a:xfrm flipH="1" flipV="1">
            <a:off x="6968584" y="4613641"/>
            <a:ext cx="51688" cy="1582150"/>
          </a:xfrm>
          <a:prstGeom prst="curvedConnector3">
            <a:avLst>
              <a:gd name="adj1" fmla="val -44226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779912" y="523021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16016" y="3809368"/>
            <a:ext cx="2252568" cy="1595348"/>
          </a:xfrm>
          <a:prstGeom prst="curvedConnector3">
            <a:avLst>
              <a:gd name="adj1" fmla="val 11014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522143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3821389"/>
            <a:ext cx="12700" cy="1574547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32083" y="513835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5559622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593911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564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773909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773909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40523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25545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0.9628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25545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0.9628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36512" y="1015200"/>
            <a:ext cx="9073008" cy="536612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514" y="2636912"/>
            <a:ext cx="9046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The previous goal was here…</a:t>
            </a:r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4000" dirty="0" smtClean="0"/>
              <a:t>Frankly, a lot of experiment are more…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48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</a:t>
            </a:r>
            <a:r>
              <a:rPr lang="en-US" altLang="ko-KR" dirty="0" smtClean="0"/>
              <a:t>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/>
              <a:t>. Kernel 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smtClean="0"/>
              <a:t>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67810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376" y="4365104"/>
            <a:ext cx="8974120" cy="20546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189168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Channel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189168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/>
              <a:t>Kernel Size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297180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25" name="꺾인 연결선 24"/>
          <p:cNvCxnSpPr>
            <a:endCxn id="16" idx="0"/>
          </p:cNvCxnSpPr>
          <p:nvPr/>
        </p:nvCxnSpPr>
        <p:spPr>
          <a:xfrm rot="5400000">
            <a:off x="3877072" y="1124744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7" idx="0"/>
          </p:cNvCxnSpPr>
          <p:nvPr/>
        </p:nvCxnSpPr>
        <p:spPr>
          <a:xfrm rot="16200000" flipH="1">
            <a:off x="5029200" y="1124744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2192288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2192288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847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Added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5776" y="419593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r>
              <a:rPr lang="en-US" altLang="ko-KR" dirty="0" smtClean="0"/>
              <a:t>. Dropout rate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07904" y="5420072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60032" y="419593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79512" y="3789040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8" idx="2"/>
            <a:endCxn id="33" idx="0"/>
          </p:cNvCxnSpPr>
          <p:nvPr/>
        </p:nvCxnSpPr>
        <p:spPr>
          <a:xfrm rot="5400000">
            <a:off x="3792488" y="3344416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2"/>
            <a:endCxn id="40" idx="0"/>
          </p:cNvCxnSpPr>
          <p:nvPr/>
        </p:nvCxnSpPr>
        <p:spPr>
          <a:xfrm rot="16200000" flipH="1">
            <a:off x="4944616" y="3344416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0" idx="2"/>
            <a:endCxn id="37" idx="0"/>
          </p:cNvCxnSpPr>
          <p:nvPr/>
        </p:nvCxnSpPr>
        <p:spPr>
          <a:xfrm rot="5400000">
            <a:off x="4944616" y="4568552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3" idx="2"/>
            <a:endCxn id="37" idx="0"/>
          </p:cNvCxnSpPr>
          <p:nvPr/>
        </p:nvCxnSpPr>
        <p:spPr>
          <a:xfrm rot="16200000" flipH="1">
            <a:off x="3792488" y="4568552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330437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</a:t>
            </a:r>
            <a:r>
              <a:rPr lang="en-US" altLang="ko-KR" dirty="0" smtClean="0"/>
              <a:t>accuracy was </a:t>
            </a:r>
            <a:r>
              <a:rPr lang="en-US" altLang="ko-KR" dirty="0"/>
              <a:t>close to </a:t>
            </a:r>
            <a:r>
              <a:rPr lang="en-US" altLang="ko-KR" dirty="0" smtClean="0"/>
              <a:t>0.96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819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</a:t>
                      </a:r>
                      <a:r>
                        <a:rPr lang="en-US" altLang="ko-KR" sz="1400" dirty="0" smtClean="0">
                          <a:latin typeface="+mn-lt"/>
                        </a:rPr>
                        <a:t>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0.3049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0.4617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0.6426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0.7934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0.8320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0.9321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0.9585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is increased. (0.9560 -&gt; 0.9589)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But… I’m not sure it is really better…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23481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23481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562269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56507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560027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55368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0865" y="547403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64</a:t>
            </a:r>
          </a:p>
          <a:p>
            <a:pPr algn="ctr"/>
            <a:r>
              <a:rPr lang="en-US" altLang="ko-KR" sz="1200" b="1" dirty="0" smtClean="0"/>
              <a:t>DO(0.75)</a:t>
            </a:r>
            <a:endParaRPr lang="en-US" altLang="ko-KR" sz="12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885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3812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kernel size 1X5 (one layer) -&gt; 1X3 and 1X3 (two layer)</a:t>
            </a:r>
          </a:p>
          <a:p>
            <a:pPr marL="1440">
              <a:buClr>
                <a:srgbClr val="000000"/>
              </a:buClr>
            </a:pP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--- From VGG paper… ---</a:t>
            </a:r>
            <a:br>
              <a:rPr lang="en-US" altLang="ko-KR" dirty="0" smtClean="0"/>
            </a:br>
            <a:r>
              <a:rPr lang="en-US" altLang="ko-KR" dirty="0" smtClean="0"/>
              <a:t>such </a:t>
            </a:r>
            <a:r>
              <a:rPr lang="en-US" altLang="ko-KR" dirty="0"/>
              <a:t>layers have a 7 × 7 effective receptive field. </a:t>
            </a: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So </a:t>
            </a:r>
            <a:r>
              <a:rPr lang="en-US" altLang="ko-KR" dirty="0"/>
              <a:t>what have we gained by using, for instance, a stack of three 3×3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layers </a:t>
            </a:r>
            <a:r>
              <a:rPr lang="en-US" altLang="ko-KR" dirty="0"/>
              <a:t>instead of a single 7×7 layer? </a:t>
            </a:r>
          </a:p>
          <a:p>
            <a:pPr marL="1440">
              <a:buClr>
                <a:srgbClr val="000000"/>
              </a:buClr>
            </a:pPr>
            <a:r>
              <a:rPr lang="en-US" altLang="ko-KR" dirty="0"/>
              <a:t>First, we incorporate three non-linear rectification layers instead of a single one, which makes the decision function more discriminative.</a:t>
            </a: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---</a:t>
            </a:r>
          </a:p>
          <a:p>
            <a:pPr marL="1440">
              <a:buClr>
                <a:srgbClr val="000000"/>
              </a:buClr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According to the VGG paper, it is better to replace a large-sized kernel with a combination of 3X3 kernels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tried.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4686235"/>
            <a:ext cx="8208912" cy="1695093"/>
            <a:chOff x="467544" y="4859868"/>
            <a:chExt cx="8208912" cy="169509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6" y="5249579"/>
              <a:ext cx="5501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</a:t>
              </a:r>
              <a:r>
                <a:rPr lang="en-US" altLang="ko-KR" sz="800" dirty="0" smtClean="0"/>
                <a:t>)</a:t>
              </a:r>
              <a:endParaRPr lang="en-US" altLang="ko-KR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</a:t>
              </a:r>
              <a:r>
                <a:rPr lang="en-US" altLang="ko-KR" sz="800" dirty="0" smtClean="0"/>
                <a:t>)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</a:t>
              </a:r>
              <a:r>
                <a:rPr lang="en-US" altLang="ko-KR" sz="1000" dirty="0" smtClean="0"/>
                <a:t>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2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tried VGG style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accuracy exceeded 0.96.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6721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r>
                        <a:rPr lang="en-US" altLang="ko-KR" sz="1600" baseline="0" dirty="0" smtClean="0"/>
                        <a:t> DO(0.5)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r>
                        <a:rPr lang="en-US" altLang="ko-KR" sz="1600" baseline="0" dirty="0" smtClean="0"/>
                        <a:t> 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 DO+BN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Params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CONV(3,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), 1 Pool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16,396,624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2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0.3389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5,498,320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,3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1,881,680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4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692,944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5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564,176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6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0.8349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392,400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7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400,848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8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470,736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9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760,016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was increased. (0.95</a:t>
            </a:r>
            <a:r>
              <a:rPr lang="en-US" altLang="ko-KR" dirty="0"/>
              <a:t>89</a:t>
            </a:r>
            <a:r>
              <a:rPr lang="en-US" altLang="ko-KR" dirty="0" smtClean="0"/>
              <a:t> -&gt; 0.9630)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was also increased. (363,600 -&gt; 470,736)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3400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3400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95350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95437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61" y="3933056"/>
            <a:ext cx="843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channel 64</a:t>
            </a:r>
          </a:p>
          <a:p>
            <a:pPr algn="ctr"/>
            <a:r>
              <a:rPr lang="en-US" altLang="ko-KR" sz="1000" b="1" dirty="0" smtClean="0"/>
              <a:t>DO(0.75)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8" y="3603496"/>
            <a:ext cx="914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Custom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424" y="59446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VGG style</a:t>
            </a:r>
          </a:p>
        </p:txBody>
      </p:sp>
    </p:spTree>
    <p:extLst>
      <p:ext uri="{BB962C8B-B14F-4D97-AF65-F5344CB8AC3E}">
        <p14:creationId xmlns:p14="http://schemas.microsoft.com/office/powerpoint/2010/main" val="35463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was increased. (0.95</a:t>
            </a:r>
            <a:r>
              <a:rPr lang="en-US" altLang="ko-KR" dirty="0"/>
              <a:t>89</a:t>
            </a:r>
            <a:r>
              <a:rPr lang="en-US" altLang="ko-KR" dirty="0" smtClean="0"/>
              <a:t> -&gt; 0.9630)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was also increased. (363,600 -&gt; 470,736)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8507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8507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95350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95437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61" y="3933056"/>
            <a:ext cx="843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channel 64</a:t>
            </a:r>
          </a:p>
          <a:p>
            <a:pPr algn="ctr"/>
            <a:r>
              <a:rPr lang="en-US" altLang="ko-KR" sz="1000" b="1" dirty="0" smtClean="0"/>
              <a:t>DO(0.75)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8" y="3603496"/>
            <a:ext cx="914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Custom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424" y="59446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VGG style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-36512" y="1015200"/>
            <a:ext cx="9073008" cy="536612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713" y="2420888"/>
            <a:ext cx="88280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Frankly, a lot of experiment are more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 smtClean="0"/>
              <a:t>But, because </a:t>
            </a:r>
            <a:r>
              <a:rPr lang="en-US" altLang="ko-KR" sz="4000" dirty="0"/>
              <a:t>it </a:t>
            </a:r>
            <a:r>
              <a:rPr lang="en-US" altLang="ko-KR" sz="4000" dirty="0" smtClean="0"/>
              <a:t>didn’t improve more, </a:t>
            </a:r>
          </a:p>
          <a:p>
            <a:pPr algn="ctr"/>
            <a:r>
              <a:rPr lang="en-US" altLang="ko-KR" sz="4000" dirty="0" smtClean="0"/>
              <a:t>I </a:t>
            </a:r>
            <a:r>
              <a:rPr lang="en-US" altLang="ko-KR" sz="4000" dirty="0"/>
              <a:t>don't talk about </a:t>
            </a:r>
            <a:r>
              <a:rPr lang="en-US" altLang="ko-KR" sz="4000" dirty="0" smtClean="0"/>
              <a:t>some more…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04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Finally, </a:t>
            </a:r>
            <a:r>
              <a:rPr lang="en-US" altLang="ko-KR" dirty="0" smtClean="0"/>
              <a:t>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24136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24136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8520" y="392289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  <a:endParaRPr lang="en-US" altLang="ko-KR" sz="9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6043" y="3603496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515719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6" y="439763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VGG style</a:t>
            </a:r>
          </a:p>
        </p:txBody>
      </p:sp>
    </p:spTree>
    <p:extLst>
      <p:ext uri="{BB962C8B-B14F-4D97-AF65-F5344CB8AC3E}">
        <p14:creationId xmlns:p14="http://schemas.microsoft.com/office/powerpoint/2010/main" val="19509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1D 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I think that FC has a lot of problem (FC = Fully Connected)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I retry the model without FC layer (Now I call this model “only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”)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FC exists only between the last </a:t>
            </a:r>
            <a:r>
              <a:rPr lang="en-US" altLang="ko-KR" dirty="0" err="1"/>
              <a:t>Conv</a:t>
            </a:r>
            <a:r>
              <a:rPr lang="en-US" altLang="ko-KR" dirty="0"/>
              <a:t> layer and the output </a:t>
            </a:r>
            <a:r>
              <a:rPr lang="en-US" altLang="ko-KR" dirty="0" smtClean="0"/>
              <a:t>layer (for </a:t>
            </a:r>
            <a:r>
              <a:rPr lang="en-US" altLang="ko-KR" dirty="0" err="1" smtClean="0"/>
              <a:t>classfication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458361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41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</a:t>
            </a:r>
            <a:r>
              <a:rPr lang="en-US" altLang="ko-KR" sz="1600" dirty="0" smtClean="0"/>
              <a:t>to the best accuracy, It is increased. (0.9240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0.9375)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to the </a:t>
            </a:r>
            <a:r>
              <a:rPr lang="en-US" altLang="ko-KR" sz="1600" dirty="0" smtClean="0"/>
              <a:t>number of parameter, It is </a:t>
            </a:r>
            <a:r>
              <a:rPr lang="en-US" altLang="ko-KR" sz="1600" dirty="0"/>
              <a:t>greatly </a:t>
            </a:r>
            <a:r>
              <a:rPr lang="en-US" altLang="ko-KR" sz="1600" dirty="0" smtClean="0"/>
              <a:t>decreased. (~90.8%)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It’s a great achievement beyond </a:t>
            </a:r>
            <a:r>
              <a:rPr lang="en-US" altLang="ko-KR" sz="1600" dirty="0"/>
              <a:t>what 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expected.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38487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3,689,424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4,206,032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38487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3,689,424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4,206,032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898630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898630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9512" y="367810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Kernel </a:t>
            </a:r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/>
              <a:t>. Channel 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813194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376" y="1484785"/>
            <a:ext cx="8974120" cy="271459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kernel size 25 -&gt; </a:t>
            </a:r>
            <a:r>
              <a:rPr lang="en-US" altLang="ko-KR" dirty="0" smtClean="0"/>
              <a:t>5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If we </a:t>
            </a:r>
            <a:r>
              <a:rPr lang="en-US" altLang="ko-KR" dirty="0"/>
              <a:t>reduce the kernel size, </a:t>
            </a:r>
            <a:r>
              <a:rPr lang="en-US" altLang="ko-KR" dirty="0" smtClean="0"/>
              <a:t>we can </a:t>
            </a:r>
            <a:r>
              <a:rPr lang="en-US" altLang="ko-KR" dirty="0"/>
              <a:t>make the model deeper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Pooling size is also reduced.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422969"/>
                  </p:ext>
                </p:extLst>
              </p:nvPr>
            </p:nvGraphicFramePr>
            <p:xfrm>
              <a:off x="467543" y="2132856"/>
              <a:ext cx="8208913" cy="3398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DO(0.5</a:t>
                          </a:r>
                          <a:r>
                            <a:rPr lang="en-US" altLang="ko-KR" sz="1800" baseline="0" dirty="0" smtClean="0">
                              <a:latin typeface="+mn-lt"/>
                            </a:rPr>
                            <a:t>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DO+BN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en-US" altLang="ko-KR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0.2818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0.2735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682,576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2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0.4665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0.4974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455,424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0.6295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0.6004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0.6725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306,016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0.7556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0.6644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0.7807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214,560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0.8492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0.7674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0.8737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186,272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0.8860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301,728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0.9238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0.9310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3,517,600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422969"/>
                  </p:ext>
                </p:extLst>
              </p:nvPr>
            </p:nvGraphicFramePr>
            <p:xfrm>
              <a:off x="467543" y="2132856"/>
              <a:ext cx="8208913" cy="3398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DO(0.5</a:t>
                          </a:r>
                          <a:r>
                            <a:rPr lang="en-US" altLang="ko-KR" sz="1800" baseline="0" dirty="0" smtClean="0">
                              <a:latin typeface="+mn-lt"/>
                            </a:rPr>
                            <a:t>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DO+BN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0.2818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0.2735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682,576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8333" r="-178306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0.4665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0.4974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455,424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22951" r="-178306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0.6295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0.6004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0.6725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306,016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0.7556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0.6644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0.7807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214,560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0.8492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0.7674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0.8737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186,272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33333" r="-17830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0.8860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301,728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21311" r="-178306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21311" r="-178306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0.9238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0.9310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3,517,600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7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(0.9375 -&gt; 0.9445)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6820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6820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621538" r="-177996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918462" r="-177996" b="-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0062" y="555962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kernel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062" y="444814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32480" y="439647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32480" y="5615951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11" idx="3"/>
            <a:endCxn id="3" idx="3"/>
          </p:cNvCxnSpPr>
          <p:nvPr/>
        </p:nvCxnSpPr>
        <p:spPr>
          <a:xfrm flipV="1">
            <a:off x="6968584" y="4570976"/>
            <a:ext cx="12700" cy="1219479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32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92285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</a:t>
                      </a:r>
                      <a:r>
                        <a:rPr lang="en-US" altLang="ko-KR" sz="1800" baseline="0" dirty="0" smtClean="0">
                          <a:latin typeface="+mn-lt"/>
                        </a:rPr>
                        <a:t>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2,727,824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931,824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673,968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371,056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496,368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816,240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6226" y="5013176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32@5326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3968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en-US" altLang="ko-KR" sz="1000" dirty="0" smtClean="0"/>
                <a:t>@1768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5167635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</a:t>
              </a:r>
              <a:r>
                <a:rPr lang="en-US" altLang="ko-KR" sz="1000" dirty="0" smtClean="0"/>
                <a:t>@582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2120" y="5199003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64@186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128@54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128@10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44271</TotalTime>
  <Words>3241</Words>
  <Application>Microsoft Office PowerPoint</Application>
  <PresentationFormat>화면 슬라이드 쇼(4:3)</PresentationFormat>
  <Paragraphs>1213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1216</cp:revision>
  <dcterms:modified xsi:type="dcterms:W3CDTF">2019-03-08T18:38:48Z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