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0" r:id="rId3"/>
    <p:sldId id="268" r:id="rId4"/>
    <p:sldId id="320" r:id="rId5"/>
    <p:sldId id="310" r:id="rId6"/>
    <p:sldId id="322" r:id="rId7"/>
    <p:sldId id="315" r:id="rId8"/>
    <p:sldId id="319" r:id="rId9"/>
    <p:sldId id="323" r:id="rId10"/>
    <p:sldId id="311" r:id="rId11"/>
    <p:sldId id="325" r:id="rId12"/>
    <p:sldId id="326" r:id="rId13"/>
    <p:sldId id="327" r:id="rId14"/>
    <p:sldId id="312" r:id="rId15"/>
    <p:sldId id="328" r:id="rId16"/>
    <p:sldId id="321" r:id="rId17"/>
    <p:sldId id="329" r:id="rId18"/>
    <p:sldId id="324" r:id="rId19"/>
    <p:sldId id="266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C35C9-D0B2-43EF-8A1C-FEB445BDDE72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74585-C5F3-481A-9351-706D02AB4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2429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E2D31B6-DA79-4E34-AFA1-FE60C0245F5E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47347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 want you to follow this rule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그림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그림 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-4320" y="809640"/>
            <a:ext cx="9142560" cy="9072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800000"/>
              </a:gs>
              <a:gs pos="100000">
                <a:schemeClr val="lt1"/>
              </a:gs>
            </a:gsLst>
            <a:lin ang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Shape 17"/>
          <p:cNvPicPr/>
          <p:nvPr/>
        </p:nvPicPr>
        <p:blipFill>
          <a:blip r:embed="rId14"/>
          <a:srcRect r="73757" b="10921"/>
          <a:stretch/>
        </p:blipFill>
        <p:spPr>
          <a:xfrm>
            <a:off x="14760" y="6486480"/>
            <a:ext cx="1460880" cy="3636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-1440" y="6467400"/>
            <a:ext cx="9142560" cy="44640"/>
          </a:xfrm>
          <a:prstGeom prst="rect">
            <a:avLst/>
          </a:prstGeom>
          <a:gradFill>
            <a:gsLst>
              <a:gs pos="0">
                <a:srgbClr val="800000"/>
              </a:gs>
              <a:gs pos="50000">
                <a:schemeClr val="lt1"/>
              </a:gs>
              <a:gs pos="100000">
                <a:srgbClr val="800000"/>
              </a:gs>
            </a:gsLst>
            <a:lin ang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Shape 19"/>
          <p:cNvPicPr/>
          <p:nvPr/>
        </p:nvPicPr>
        <p:blipFill>
          <a:blip r:embed="rId15"/>
          <a:stretch/>
        </p:blipFill>
        <p:spPr>
          <a:xfrm>
            <a:off x="8678160" y="6505560"/>
            <a:ext cx="457200" cy="35856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2240" y="24120"/>
            <a:ext cx="911772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Weekly Report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6588360" y="353160"/>
            <a:ext cx="258192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Wangwon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Lee, 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2019/03/02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7" name="Table 3"/>
          <p:cNvGraphicFramePr/>
          <p:nvPr>
            <p:extLst>
              <p:ext uri="{D42A27DB-BD31-4B8C-83A1-F6EECF244321}">
                <p14:modId xmlns:p14="http://schemas.microsoft.com/office/powerpoint/2010/main" val="2549496302"/>
              </p:ext>
            </p:extLst>
          </p:nvPr>
        </p:nvGraphicFramePr>
        <p:xfrm>
          <a:off x="0" y="654480"/>
          <a:ext cx="9147240" cy="6143040"/>
        </p:xfrm>
        <a:graphic>
          <a:graphicData uri="http://schemas.openxmlformats.org/drawingml/2006/table">
            <a:tbl>
              <a:tblPr/>
              <a:tblGrid>
                <a:gridCol w="4563720"/>
                <a:gridCol w="4583520"/>
              </a:tblGrid>
              <a:tr h="425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 dirty="0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This week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Next week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00000"/>
                    </a:solidFill>
                  </a:tcPr>
                </a:tc>
              </a:tr>
              <a:tr h="4774680">
                <a:tc rowSpan="2">
                  <a:txBody>
                    <a:bodyPr/>
                    <a:lstStyle/>
                    <a:p>
                      <a:pPr marL="360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Tx/>
                        <a:buNone/>
                      </a:pPr>
                      <a:endParaRPr lang="en-US" sz="2000" b="1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  <a:ea typeface="Arial"/>
                      </a:endParaRPr>
                    </a:p>
                    <a:p>
                      <a:pPr marL="285840" lvl="1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24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Audio </a:t>
                      </a:r>
                      <a:r>
                        <a:rPr lang="en-US" sz="2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Classification</a:t>
                      </a:r>
                      <a:endParaRPr lang="en-US" sz="2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  <a:p>
                      <a:pPr marL="342000" lvl="1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sz="16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Previous work</a:t>
                      </a:r>
                    </a:p>
                    <a:p>
                      <a:pPr marL="342000" lvl="1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sz="16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1D-CNN</a:t>
                      </a:r>
                    </a:p>
                    <a:p>
                      <a:pPr marL="342000" lvl="1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altLang="ko-KR" sz="16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Experiments</a:t>
                      </a:r>
                    </a:p>
                    <a:p>
                      <a:pPr marL="342000" lvl="1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altLang="ko-KR" sz="16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Fine tuning process</a:t>
                      </a:r>
                    </a:p>
                    <a:p>
                      <a:pPr marL="342000" lvl="1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endParaRPr lang="en-US" sz="16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  <a:ea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77400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Tx/>
                        <a:buNone/>
                      </a:pPr>
                      <a:endParaRPr lang="en-US" sz="2000" b="1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  <a:ea typeface="Arial"/>
                      </a:endParaRPr>
                    </a:p>
                    <a:p>
                      <a:pPr marL="419040" indent="-34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24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Audio </a:t>
                      </a:r>
                      <a:r>
                        <a:rPr lang="en-US" sz="2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Classification</a:t>
                      </a:r>
                      <a:endParaRPr lang="en-US" sz="2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  <a:p>
                      <a:pPr marL="43200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sz="16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To investigate 1D</a:t>
                      </a:r>
                      <a:r>
                        <a:rPr lang="en-US" sz="16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 model more specific</a:t>
                      </a:r>
                      <a:endParaRPr lang="en-US" sz="16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  <a:ea typeface="Arial"/>
                      </a:endParaRPr>
                    </a:p>
                    <a:p>
                      <a:pPr marL="43200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sz="16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</a:rPr>
                        <a:t>1D, 2D CNN visualization</a:t>
                      </a:r>
                    </a:p>
                    <a:p>
                      <a:pPr marL="43200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endParaRPr lang="en-US" sz="2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B8B7"/>
                    </a:solidFill>
                  </a:tcPr>
                </a:tc>
              </a:tr>
              <a:tr h="9428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2000" dirty="0">
                        <a:latin typeface="+mj-lt"/>
                      </a:endParaRPr>
                    </a:p>
                  </a:txBody>
                  <a:tcP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8" name="CustomShape 4"/>
          <p:cNvSpPr/>
          <p:nvPr/>
        </p:nvSpPr>
        <p:spPr>
          <a:xfrm>
            <a:off x="2603880" y="649764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49" name="Table 5"/>
          <p:cNvGraphicFramePr/>
          <p:nvPr/>
        </p:nvGraphicFramePr>
        <p:xfrm>
          <a:off x="3960" y="4695120"/>
          <a:ext cx="9135000" cy="1876200"/>
        </p:xfrm>
        <a:graphic>
          <a:graphicData uri="http://schemas.openxmlformats.org/drawingml/2006/table">
            <a:tbl>
              <a:tblPr/>
              <a:tblGrid>
                <a:gridCol w="9135000"/>
              </a:tblGrid>
              <a:tr h="375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Interesting and new finding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00000"/>
                    </a:solidFill>
                  </a:tcPr>
                </a:tc>
              </a:tr>
              <a:tr h="1479960"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5B8B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6"/>
          <p:cNvGraphicFramePr/>
          <p:nvPr>
            <p:extLst>
              <p:ext uri="{D42A27DB-BD31-4B8C-83A1-F6EECF244321}">
                <p14:modId xmlns:p14="http://schemas.microsoft.com/office/powerpoint/2010/main" val="613244406"/>
              </p:ext>
            </p:extLst>
          </p:nvPr>
        </p:nvGraphicFramePr>
        <p:xfrm>
          <a:off x="3960" y="5661247"/>
          <a:ext cx="9135000" cy="1712251"/>
        </p:xfrm>
        <a:graphic>
          <a:graphicData uri="http://schemas.openxmlformats.org/drawingml/2006/table">
            <a:tbl>
              <a:tblPr/>
              <a:tblGrid>
                <a:gridCol w="9135000"/>
              </a:tblGrid>
              <a:tr h="432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The aim of this month / Discussion 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</a:tr>
              <a:tr h="864096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8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The 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aim of this month: 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To 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study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the 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brain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and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GLM,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To investigate about CNN.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</a:tr>
              <a:tr h="416106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itchFamily="34" charset="0"/>
                        <a:buNone/>
                      </a:pP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5B8B7"/>
                    </a:solidFill>
                  </a:tcPr>
                </a:tc>
              </a:tr>
            </a:tbl>
          </a:graphicData>
        </a:graphic>
      </p:graphicFrame>
      <p:sp>
        <p:nvSpPr>
          <p:cNvPr id="51" name="CustomShape 7"/>
          <p:cNvSpPr/>
          <p:nvPr/>
        </p:nvSpPr>
        <p:spPr>
          <a:xfrm>
            <a:off x="-3960" y="5054760"/>
            <a:ext cx="9117720" cy="57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Fine Tuning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12616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1600" dirty="0" smtClean="0"/>
              <a:t>Verify ‘</a:t>
            </a:r>
            <a:r>
              <a:rPr lang="en-US" altLang="ko-KR" sz="1600" dirty="0"/>
              <a:t>Dropout(D·O)</a:t>
            </a:r>
            <a:r>
              <a:rPr lang="en-US" altLang="ko-KR" sz="1600" dirty="0" smtClean="0"/>
              <a:t>’ and ‘Batch Normalization(B·N)’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1600" dirty="0" smtClean="0"/>
              <a:t>To verify </a:t>
            </a:r>
            <a:r>
              <a:rPr lang="en-US" altLang="ko-KR" sz="1600" dirty="0"/>
              <a:t>the D·O </a:t>
            </a:r>
            <a:r>
              <a:rPr lang="en-US" altLang="ko-KR" sz="1600" dirty="0" smtClean="0"/>
              <a:t>and B·N, make the model without each part and compare each case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1600" dirty="0" smtClean="0"/>
              <a:t>Of course, if the model is more deeper, the model is more better</a:t>
            </a:r>
            <a:endParaRPr lang="en-US" altLang="ko-KR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- 7 -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6025233"/>
                  </p:ext>
                </p:extLst>
              </p:nvPr>
            </p:nvGraphicFramePr>
            <p:xfrm>
              <a:off x="467543" y="2021800"/>
              <a:ext cx="8208913" cy="428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52329"/>
                    <a:gridCol w="1368152"/>
                    <a:gridCol w="1296144"/>
                    <a:gridCol w="1296144"/>
                    <a:gridCol w="1296144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No-DO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DO(0.5)</a:t>
                          </a:r>
                        </a:p>
                        <a:p>
                          <a:pPr algn="ctr" latinLnBrk="1"/>
                          <a:r>
                            <a:rPr lang="en-US" altLang="ko-KR" sz="1600" dirty="0" smtClean="0"/>
                            <a:t>[baseline]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1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1 Pool(4), 1 FC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j-lt"/>
                            </a:rPr>
                            <a:t>0.6419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0.6648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0.5979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0.6540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1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(25, 8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1 Pool(4), 2 FC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0.6564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0.7078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0.6243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0.6800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j-lt"/>
                            </a:rPr>
                            <a:t>2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j-lt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j-lt"/>
                            </a:rPr>
                            <a:t>(25,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8</a:t>
                          </a:r>
                          <a:r>
                            <a:rPr lang="en-US" altLang="ko-KR" sz="1400" i="0" u="none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j-lt"/>
                            </a:rPr>
                            <a:t>), 2 Pool(4), 1 FC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0.7275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0.7688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0.6328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0.7745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2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(25, 8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2 Pool(4), 2 FC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0.7570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0.8056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0.7130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0.7666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3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3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1 FC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0.8288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0.8717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0.8461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3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3 Pool(4), 2 FC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0.8272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0.8702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0.8087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0.8744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4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4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1 FC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0.8506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0.8945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0.8841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0.8970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4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4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2 FC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0.8510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0.9038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0.8814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0.9061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Pool(4), 1 FC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0.8787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0.9047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0.9026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0.9169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401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(25, 8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5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2 FC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0.8706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6025233"/>
                  </p:ext>
                </p:extLst>
              </p:nvPr>
            </p:nvGraphicFramePr>
            <p:xfrm>
              <a:off x="467543" y="2021800"/>
              <a:ext cx="8208913" cy="428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52329"/>
                    <a:gridCol w="1368152"/>
                    <a:gridCol w="1296144"/>
                    <a:gridCol w="1296144"/>
                    <a:gridCol w="1296144"/>
                  </a:tblGrid>
                  <a:tr h="5486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No-DO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</a:t>
                          </a:r>
                          <a:r>
                            <a:rPr lang="en-US" altLang="ko-KR" sz="1400" baseline="0" dirty="0" smtClean="0"/>
                            <a:t>DO(0.5)</a:t>
                          </a:r>
                        </a:p>
                        <a:p>
                          <a:pPr algn="ctr" latinLnBrk="1"/>
                          <a:r>
                            <a:rPr lang="en-US" altLang="ko-KR" sz="1600" dirty="0" smtClean="0"/>
                            <a:t>[baseline]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155738" r="-178306" b="-9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j-lt"/>
                            </a:rPr>
                            <a:t>0.6419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0.6648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0.5979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0.6540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255738" r="-178306" b="-8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0.6564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0.7078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0.6243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0.6800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361667" r="-178306" b="-7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0.7275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0.7688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0.6328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0.7745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454098" r="-178306" b="-6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0.7570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0.8056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0.7130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0.7666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554098" r="-178306" b="-5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0.8288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0.8717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0.8461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654098" r="-178306" b="-4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0.8272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0.8702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0.8087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0.8744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754098" r="-178306" b="-3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0.8506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0.8945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0.8841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0.8970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868333" r="-178306" b="-2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0.8510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0.9038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0.8814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0.9061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952459" r="-178306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0.8787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0.9047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0.9026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0.9169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401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972727" r="-178306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0.8706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0433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974120" cy="9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First, I have a question “Does ‘dropout’ work well?”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To verify this, I trained the model </a:t>
            </a:r>
            <a:r>
              <a:rPr lang="en-US" altLang="ko-KR" dirty="0"/>
              <a:t>without </a:t>
            </a:r>
            <a:r>
              <a:rPr lang="en-US" altLang="ko-KR" dirty="0" smtClean="0"/>
              <a:t>D·O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Through accuracy and learning curve, D·O makes the model better and more stable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- 7 -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1980555"/>
                  </p:ext>
                </p:extLst>
              </p:nvPr>
            </p:nvGraphicFramePr>
            <p:xfrm>
              <a:off x="467543" y="2204864"/>
              <a:ext cx="8208913" cy="2433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52329"/>
                    <a:gridCol w="1368152"/>
                    <a:gridCol w="1296144"/>
                    <a:gridCol w="1296144"/>
                    <a:gridCol w="1296144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No-DO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DO(0.5)</a:t>
                          </a:r>
                        </a:p>
                        <a:p>
                          <a:pPr algn="ctr" latinLnBrk="1"/>
                          <a:r>
                            <a:rPr lang="en-US" altLang="ko-KR" sz="1600" dirty="0" smtClean="0"/>
                            <a:t>[baseline]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…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4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4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1 FC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0.8506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0.8945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0.8841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0.8970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4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4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2 FC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0.8510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0.9038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0.8814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0.9061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Pool(4), 1 FC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0.8787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0.9047</a:t>
                          </a:r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0.9026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0.9169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401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(25, 8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5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2 FC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0.8706</a:t>
                          </a:r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1980555"/>
                  </p:ext>
                </p:extLst>
              </p:nvPr>
            </p:nvGraphicFramePr>
            <p:xfrm>
              <a:off x="467543" y="2204864"/>
              <a:ext cx="8208913" cy="2433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52329"/>
                    <a:gridCol w="1368152"/>
                    <a:gridCol w="1296144"/>
                    <a:gridCol w="1296144"/>
                    <a:gridCol w="1296144"/>
                  </a:tblGrid>
                  <a:tr h="5486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No-DO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DO(0.5)</a:t>
                          </a:r>
                        </a:p>
                        <a:p>
                          <a:pPr algn="ctr" latinLnBrk="1"/>
                          <a:r>
                            <a:rPr lang="en-US" altLang="ko-KR" sz="1600" dirty="0" smtClean="0"/>
                            <a:t>[baseline]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…</a:t>
                          </a:r>
                          <a:endParaRPr lang="en-US" altLang="ko-KR" sz="1800" b="1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255738" r="-178306" b="-3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0.8506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0.8945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0.8841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0.8970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361667" r="-178306" b="-2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0.8510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0.9038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0.8814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0.9061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454098" r="-178306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0.8787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0.9047</a:t>
                          </a:r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0.9026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0.9169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401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512121" r="-178306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0.8706</a:t>
                          </a:r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직사각형 5"/>
          <p:cNvSpPr/>
          <p:nvPr/>
        </p:nvSpPr>
        <p:spPr>
          <a:xfrm>
            <a:off x="6114648" y="2132856"/>
            <a:ext cx="2592288" cy="259228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6" descr="C:\Users\BbChip\Desktop\lab_meeting\190302\image\1D_CNN_5_conv_1_fc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7" y="4869161"/>
            <a:ext cx="2160240" cy="144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BbChip\Desktop\lab_meeting\190302\image\1D_CNN_5_conv_2_fc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1" y="4869160"/>
            <a:ext cx="2160239" cy="14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BbChip\Desktop\lab_meeting\190302\image\1D_CNN_no_DO_5_conv_1_fc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869160"/>
            <a:ext cx="2160240" cy="144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C:\Users\BbChip\Desktop\lab_meeting\190302\image\1D_CNN_no_DO_5_conv_2_fc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869161"/>
            <a:ext cx="2160240" cy="144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모서리가 둥근 직사각형 12"/>
          <p:cNvSpPr/>
          <p:nvPr/>
        </p:nvSpPr>
        <p:spPr>
          <a:xfrm>
            <a:off x="5041145" y="3871019"/>
            <a:ext cx="754992" cy="28002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738384" y="3871019"/>
            <a:ext cx="754992" cy="28002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728224" y="4261728"/>
            <a:ext cx="754992" cy="28002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048641" y="4261728"/>
            <a:ext cx="754992" cy="28002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16" idx="2"/>
            <a:endCxn id="10" idx="0"/>
          </p:cNvCxnSpPr>
          <p:nvPr/>
        </p:nvCxnSpPr>
        <p:spPr>
          <a:xfrm rot="5400000">
            <a:off x="3635097" y="4398537"/>
            <a:ext cx="327407" cy="613840"/>
          </a:xfrm>
          <a:prstGeom prst="bent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7" idx="2"/>
            <a:endCxn id="7" idx="0"/>
          </p:cNvCxnSpPr>
          <p:nvPr/>
        </p:nvCxnSpPr>
        <p:spPr>
          <a:xfrm rot="16200000" flipH="1">
            <a:off x="5447434" y="4520457"/>
            <a:ext cx="327407" cy="370000"/>
          </a:xfrm>
          <a:prstGeom prst="bent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15" idx="2"/>
            <a:endCxn id="9" idx="0"/>
          </p:cNvCxnSpPr>
          <p:nvPr/>
        </p:nvCxnSpPr>
        <p:spPr>
          <a:xfrm rot="5400000">
            <a:off x="2436711" y="3189990"/>
            <a:ext cx="718115" cy="2640224"/>
          </a:xfrm>
          <a:prstGeom prst="bentConnector3">
            <a:avLst>
              <a:gd name="adj1" fmla="val 6141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13" idx="2"/>
            <a:endCxn id="8" idx="0"/>
          </p:cNvCxnSpPr>
          <p:nvPr/>
        </p:nvCxnSpPr>
        <p:spPr>
          <a:xfrm rot="16200000" flipH="1">
            <a:off x="6256444" y="3313242"/>
            <a:ext cx="718115" cy="2393720"/>
          </a:xfrm>
          <a:prstGeom prst="bentConnector3">
            <a:avLst>
              <a:gd name="adj1" fmla="val 7556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42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974120" cy="1837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Second, I tried ‘Batch Normalization’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As mentioned in the paper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smtClean="0"/>
              <a:t>B·N makes the model more stable by prevent </a:t>
            </a:r>
            <a:r>
              <a:rPr lang="en-US" altLang="ko-KR" dirty="0"/>
              <a:t>the </a:t>
            </a:r>
            <a:r>
              <a:rPr lang="en-US" altLang="ko-KR" dirty="0" smtClean="0"/>
              <a:t>internal covariate </a:t>
            </a:r>
            <a:r>
              <a:rPr lang="en-US" altLang="ko-KR" dirty="0"/>
              <a:t>shift</a:t>
            </a:r>
            <a:endParaRPr lang="en-US" altLang="ko-KR" dirty="0" smtClean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Compared to the </a:t>
            </a:r>
            <a:r>
              <a:rPr lang="en-US" altLang="ko-KR" dirty="0" smtClean="0"/>
              <a:t>No-D</a:t>
            </a:r>
            <a:r>
              <a:rPr lang="en-US" altLang="ko-KR" dirty="0"/>
              <a:t>·</a:t>
            </a:r>
            <a:r>
              <a:rPr lang="en-US" altLang="ko-KR" dirty="0" smtClean="0"/>
              <a:t>O </a:t>
            </a:r>
            <a:r>
              <a:rPr lang="en-US" altLang="ko-KR" dirty="0"/>
              <a:t>model, </a:t>
            </a:r>
            <a:r>
              <a:rPr lang="en-US" altLang="ko-KR" dirty="0" smtClean="0"/>
              <a:t>B</a:t>
            </a:r>
            <a:r>
              <a:rPr lang="en-US" altLang="ko-KR" dirty="0"/>
              <a:t>·</a:t>
            </a:r>
            <a:r>
              <a:rPr lang="en-US" altLang="ko-KR" dirty="0" smtClean="0"/>
              <a:t>N </a:t>
            </a:r>
            <a:r>
              <a:rPr lang="en-US" altLang="ko-KR" dirty="0"/>
              <a:t>also makes </a:t>
            </a:r>
            <a:r>
              <a:rPr lang="en-US" altLang="ko-KR" dirty="0" smtClean="0"/>
              <a:t>the model better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Compared </a:t>
            </a:r>
            <a:r>
              <a:rPr lang="en-US" altLang="ko-KR" dirty="0"/>
              <a:t>to the </a:t>
            </a:r>
            <a:r>
              <a:rPr lang="en-US" altLang="ko-KR" dirty="0" smtClean="0"/>
              <a:t>D·O </a:t>
            </a:r>
            <a:r>
              <a:rPr lang="en-US" altLang="ko-KR" dirty="0"/>
              <a:t>model, It is effective when the model is deep.</a:t>
            </a: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- 7 -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4888851"/>
                  </p:ext>
                </p:extLst>
              </p:nvPr>
            </p:nvGraphicFramePr>
            <p:xfrm>
              <a:off x="467543" y="2691472"/>
              <a:ext cx="8208913" cy="354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52329"/>
                    <a:gridCol w="1368152"/>
                    <a:gridCol w="1296144"/>
                    <a:gridCol w="1296144"/>
                    <a:gridCol w="1296144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No-DO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DO(0.5)</a:t>
                          </a:r>
                        </a:p>
                        <a:p>
                          <a:pPr algn="ctr" latinLnBrk="1"/>
                          <a:r>
                            <a:rPr lang="en-US" altLang="ko-KR" sz="1600" dirty="0" smtClean="0"/>
                            <a:t>[baseline]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…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2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(25, 8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2 Pool(4), 2 FC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0.7570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0.8056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0.7130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0.7666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3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3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1 FC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0.8288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0.8717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0.8461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3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3 Pool(4), 2 FC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0.8272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0.8702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0.8087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0.8744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4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4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1 FC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0.8506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0.8945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0.8841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0.8970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4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4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2 FC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0.8510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0.9038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0.8814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0.9061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Pool(4), 1 FC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chemeClr val="tx1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0.8787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0.9047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0.9026</a:t>
                          </a:r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0.9169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401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(25, 8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5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2 FC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pc="-1" dirty="0" smtClean="0">
                              <a:solidFill>
                                <a:schemeClr val="tx1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0.8706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4888851"/>
                  </p:ext>
                </p:extLst>
              </p:nvPr>
            </p:nvGraphicFramePr>
            <p:xfrm>
              <a:off x="467543" y="2691472"/>
              <a:ext cx="8208913" cy="354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52329"/>
                    <a:gridCol w="1368152"/>
                    <a:gridCol w="1296144"/>
                    <a:gridCol w="1296144"/>
                    <a:gridCol w="1296144"/>
                  </a:tblGrid>
                  <a:tr h="5486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No-DO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DO(0.5)</a:t>
                          </a:r>
                        </a:p>
                        <a:p>
                          <a:pPr algn="ctr" latinLnBrk="1"/>
                          <a:r>
                            <a:rPr lang="en-US" altLang="ko-KR" sz="1600" dirty="0" smtClean="0"/>
                            <a:t>[baseline]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…</a:t>
                          </a:r>
                          <a:endParaRPr lang="en-US" altLang="ko-KR" sz="1800" b="1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260000" r="-178306" b="-6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0.7570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0.8056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0.7130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0.7666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354098" r="-178306" b="-5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0.8288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0.8717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0.8461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454098" r="-178306" b="-4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0.8272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0.8702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0.8087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0.8744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554098" r="-178306" b="-3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0.8506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0.8945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0.8841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0.8970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665000" r="-178306" b="-2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0.8510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0.9038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0.8814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0.9061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752459" r="-178306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chemeClr val="tx1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0.8787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0.9047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0.9026</a:t>
                          </a:r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0.9169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401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787879" r="-178306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pc="-1" dirty="0" smtClean="0">
                              <a:solidFill>
                                <a:schemeClr val="tx1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0.8706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직사각형 5"/>
          <p:cNvSpPr/>
          <p:nvPr/>
        </p:nvSpPr>
        <p:spPr>
          <a:xfrm>
            <a:off x="7410792" y="2564904"/>
            <a:ext cx="1296144" cy="374441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36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974120" cy="9188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Third, </a:t>
            </a:r>
            <a:r>
              <a:rPr lang="en-US" altLang="ko-KR" dirty="0"/>
              <a:t>A lot of people use D·O and B·N </a:t>
            </a:r>
            <a:r>
              <a:rPr lang="en-US" altLang="ko-KR" dirty="0" smtClean="0"/>
              <a:t>together</a:t>
            </a:r>
            <a:endParaRPr lang="en-US" altLang="ko-KR" dirty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It </a:t>
            </a:r>
            <a:r>
              <a:rPr lang="en-US" altLang="ko-KR" dirty="0" smtClean="0"/>
              <a:t>is </a:t>
            </a:r>
            <a:r>
              <a:rPr lang="en-US" altLang="ko-KR" dirty="0"/>
              <a:t>the best </a:t>
            </a:r>
            <a:r>
              <a:rPr lang="en-US" altLang="ko-KR" dirty="0" smtClean="0"/>
              <a:t>performance than the other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- 7 -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4362845"/>
                  </p:ext>
                </p:extLst>
              </p:nvPr>
            </p:nvGraphicFramePr>
            <p:xfrm>
              <a:off x="467543" y="2021800"/>
              <a:ext cx="8208913" cy="428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52329"/>
                    <a:gridCol w="1368152"/>
                    <a:gridCol w="1296144"/>
                    <a:gridCol w="1296144"/>
                    <a:gridCol w="1296144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No-DO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DO(0.5)</a:t>
                          </a:r>
                        </a:p>
                        <a:p>
                          <a:pPr algn="ctr" latinLnBrk="1"/>
                          <a:r>
                            <a:rPr lang="en-US" altLang="ko-KR" sz="1600" dirty="0" smtClean="0"/>
                            <a:t>[baseline]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1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1 Pool(4), 1 FC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j-lt"/>
                            </a:rPr>
                            <a:t>0.6419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0.6648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0.5979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0.6540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1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(25, 8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1 Pool(4), 2 FC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0.6564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0.7078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0.6243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0.6800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j-lt"/>
                            </a:rPr>
                            <a:t>2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j-lt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j-lt"/>
                            </a:rPr>
                            <a:t>(25,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8</a:t>
                          </a:r>
                          <a:r>
                            <a:rPr lang="en-US" altLang="ko-KR" sz="1400" i="0" u="none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j-lt"/>
                            </a:rPr>
                            <a:t>), 2 Pool(4), 1 FC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0.7275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0.7688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0.6328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0.7745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2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(25, 8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2 Pool(4), 2 FC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0.7570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0.8056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0.7130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0.7666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3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3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1 FC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0.8288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0.8717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0.8461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3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3 Pool(4), 2 FC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0.8272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0.8702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0.8087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0.8744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4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4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1 FC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0.8506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0.8945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0.8841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0.8970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4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4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2 FC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0.8510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0.9038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0.8814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0.9061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Pool(4), 1 FC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0.8787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0.9047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0.9026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0.9169</a:t>
                          </a:r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401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(25, 8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5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2 FC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0.8706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4362845"/>
                  </p:ext>
                </p:extLst>
              </p:nvPr>
            </p:nvGraphicFramePr>
            <p:xfrm>
              <a:off x="467543" y="2021800"/>
              <a:ext cx="8208913" cy="428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52329"/>
                    <a:gridCol w="1368152"/>
                    <a:gridCol w="1296144"/>
                    <a:gridCol w="1296144"/>
                    <a:gridCol w="1296144"/>
                  </a:tblGrid>
                  <a:tr h="5486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No-DO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DO(0.5)</a:t>
                          </a:r>
                        </a:p>
                        <a:p>
                          <a:pPr algn="ctr" latinLnBrk="1"/>
                          <a:r>
                            <a:rPr lang="en-US" altLang="ko-KR" sz="1600" dirty="0" smtClean="0"/>
                            <a:t>[baseline]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155738" r="-178306" b="-9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j-lt"/>
                            </a:rPr>
                            <a:t>0.6419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0.6648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0.5979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0.6540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255738" r="-178306" b="-8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0.6564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0.7078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0.6243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0.6800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361667" r="-178306" b="-7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0.7275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0.7688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0.6328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0.7745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454098" r="-178306" b="-6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0.7570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0.8056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0.7130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0.7666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554098" r="-178306" b="-5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0.8288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0.8717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0.8461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654098" r="-178306" b="-4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0.8272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0.8702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0.8087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0.8744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754098" r="-178306" b="-3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0.8506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0.8945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0.8841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0.8970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868333" r="-178306" b="-2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0.8510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0.9038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0.8814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0.9061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952459" r="-178306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0.8787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0.9047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0.9026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0.9169</a:t>
                          </a:r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401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972727" r="-178306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0.8706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모서리가 둥근 직사각형 5"/>
          <p:cNvSpPr/>
          <p:nvPr/>
        </p:nvSpPr>
        <p:spPr>
          <a:xfrm>
            <a:off x="7636976" y="5546543"/>
            <a:ext cx="754992" cy="66028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39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12616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4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, I </a:t>
            </a:r>
            <a:r>
              <a:rPr lang="en-US" altLang="ko-KR" dirty="0" smtClean="0"/>
              <a:t>think that FC </a:t>
            </a:r>
            <a:r>
              <a:rPr lang="en-US" altLang="ko-KR" dirty="0" smtClean="0"/>
              <a:t>has a lot of problem (FC </a:t>
            </a:r>
            <a:r>
              <a:rPr lang="en-US" altLang="ko-KR" dirty="0" smtClean="0"/>
              <a:t>= Fully Connected)</a:t>
            </a:r>
            <a:endParaRPr lang="en-US" altLang="ko-KR" dirty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So I retry the model without FC layer (Now I call this model “only </a:t>
            </a:r>
            <a:r>
              <a:rPr lang="en-US" altLang="ko-KR" dirty="0" err="1" smtClean="0"/>
              <a:t>conv</a:t>
            </a:r>
            <a:r>
              <a:rPr lang="en-US" altLang="ko-KR" dirty="0" smtClean="0"/>
              <a:t>”)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FC exists only between the last </a:t>
            </a:r>
            <a:r>
              <a:rPr lang="en-US" altLang="ko-KR" dirty="0" err="1"/>
              <a:t>Conv</a:t>
            </a:r>
            <a:r>
              <a:rPr lang="en-US" altLang="ko-KR" dirty="0"/>
              <a:t> layer and the output </a:t>
            </a:r>
            <a:r>
              <a:rPr lang="en-US" altLang="ko-KR" dirty="0" smtClean="0"/>
              <a:t>layer (for </a:t>
            </a:r>
            <a:r>
              <a:rPr lang="en-US" altLang="ko-KR" dirty="0" err="1" smtClean="0"/>
              <a:t>classfication</a:t>
            </a:r>
            <a:r>
              <a:rPr lang="en-US" altLang="ko-KR" dirty="0" smtClean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- 6 -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8564400"/>
                  </p:ext>
                </p:extLst>
              </p:nvPr>
            </p:nvGraphicFramePr>
            <p:xfrm>
              <a:off x="467543" y="2132856"/>
              <a:ext cx="8208913" cy="2286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52329"/>
                    <a:gridCol w="1368152"/>
                    <a:gridCol w="1296144"/>
                    <a:gridCol w="1296144"/>
                    <a:gridCol w="1296144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No-DO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1D</a:t>
                          </a:r>
                          <a:r>
                            <a:rPr lang="en-US" altLang="ko-KR" sz="1600" baseline="0" dirty="0" smtClean="0"/>
                            <a:t> DO(0.5)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1D</a:t>
                          </a:r>
                          <a:r>
                            <a:rPr lang="en-US" altLang="ko-KR" sz="1600" baseline="0" dirty="0" smtClean="0"/>
                            <a:t> BN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+mj-lt"/>
                            </a:rPr>
                            <a:t>1</a:t>
                          </a:r>
                          <a:r>
                            <a:rPr lang="en-US" altLang="ko-KR" sz="1400" baseline="0" dirty="0" smtClean="0">
                              <a:latin typeface="+mj-lt"/>
                            </a:rPr>
                            <a:t> CONV(25,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 8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baseline="0" dirty="0" smtClean="0">
                              <a:latin typeface="+mj-lt"/>
                            </a:rPr>
                            <a:t>)</a:t>
                          </a:r>
                          <a:endParaRPr lang="en-US" altLang="ko-KR" sz="1400" dirty="0" smtClean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0.4621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0.4889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0.4289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0.4490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 CONV(25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0.5321</a:t>
                          </a: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0.6449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0.5836</a:t>
                          </a: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0.6885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 CONV(25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0.7747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0.8239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0.7890</a:t>
                          </a: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0.8538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 CONV(25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0.8866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0.8804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0.9238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 CONV(25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0.8870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/>
                            <a:t>0.9288</a:t>
                          </a: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0.9375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8564400"/>
                  </p:ext>
                </p:extLst>
              </p:nvPr>
            </p:nvGraphicFramePr>
            <p:xfrm>
              <a:off x="467543" y="2132856"/>
              <a:ext cx="8208913" cy="2286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52329"/>
                    <a:gridCol w="1368152"/>
                    <a:gridCol w="1296144"/>
                    <a:gridCol w="1296144"/>
                    <a:gridCol w="1296144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No-DO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1D</a:t>
                          </a:r>
                          <a:r>
                            <a:rPr lang="en-US" altLang="ko-KR" sz="1600" baseline="0" dirty="0" smtClean="0"/>
                            <a:t> </a:t>
                          </a:r>
                          <a:r>
                            <a:rPr lang="en-US" altLang="ko-KR" sz="1600" baseline="0" dirty="0" smtClean="0"/>
                            <a:t>DO(0.5)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1D</a:t>
                          </a:r>
                          <a:r>
                            <a:rPr lang="en-US" altLang="ko-KR" sz="1600" baseline="0" dirty="0" smtClean="0"/>
                            <a:t> BN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124590" r="-178306" b="-4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0.4621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0.4889</a:t>
                          </a: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0.4289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0.4490</a:t>
                          </a: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224590" r="-178306" b="-3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0.5321</a:t>
                          </a: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0.6449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0.5836</a:t>
                          </a: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0.6885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330000" r="-178306" b="-2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0.7747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0.8239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0.7890</a:t>
                          </a: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0.8538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422951" r="-178306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0.8866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0.8804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0.9238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522951" r="-178306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0.8870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/>
                            <a:t>0.9288</a:t>
                          </a: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0.9375</a:t>
                          </a: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2" name="그룹 1"/>
          <p:cNvGrpSpPr/>
          <p:nvPr/>
        </p:nvGrpSpPr>
        <p:grpSpPr>
          <a:xfrm>
            <a:off x="827584" y="4618059"/>
            <a:ext cx="7488832" cy="1619253"/>
            <a:chOff x="827584" y="4746474"/>
            <a:chExt cx="7488832" cy="1619253"/>
          </a:xfrm>
        </p:grpSpPr>
        <p:pic>
          <p:nvPicPr>
            <p:cNvPr id="2050" name="Picture 2" descr="C:\Users\BbChip\Desktop\lab_meeting\190302\only_conv_architecture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4941168"/>
              <a:ext cx="7488832" cy="1424559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691680" y="5477162"/>
              <a:ext cx="838691" cy="40011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15816" y="5621178"/>
              <a:ext cx="838691" cy="40011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49333" y="5733256"/>
              <a:ext cx="838691" cy="40011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57445" y="5909210"/>
              <a:ext cx="838691" cy="40011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72200" y="5949280"/>
              <a:ext cx="838691" cy="40011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15616" y="5085184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1@16000</a:t>
              </a:r>
              <a:endParaRPr lang="ko-KR" altLang="en-US" sz="1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30858" y="5229200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8@3994</a:t>
              </a:r>
              <a:endParaRPr lang="ko-KR" altLang="en-US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28766" y="5271011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16@993</a:t>
              </a:r>
              <a:endParaRPr lang="ko-KR" altLang="en-US" sz="1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20854" y="5229200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32@243</a:t>
              </a:r>
              <a:endParaRPr lang="ko-KR" altLang="en-US" sz="1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38013" y="5055413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64@55</a:t>
              </a:r>
              <a:endParaRPr lang="ko-KR" altLang="en-US" sz="1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12160" y="4746474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128@8</a:t>
              </a:r>
              <a:endParaRPr lang="ko-KR" altLang="en-US" sz="1000" dirty="0"/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179512" y="4581128"/>
            <a:ext cx="8640960" cy="0"/>
          </a:xfrm>
          <a:prstGeom prst="line">
            <a:avLst/>
          </a:prstGeom>
          <a:ln w="25400">
            <a:solidFill>
              <a:schemeClr val="tx1">
                <a:alpha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73430" y="6185624"/>
            <a:ext cx="2197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[ “Only </a:t>
            </a:r>
            <a:r>
              <a:rPr lang="en-US" altLang="ko-KR" sz="1200" b="1" dirty="0" err="1" smtClean="0"/>
              <a:t>Conv</a:t>
            </a:r>
            <a:r>
              <a:rPr lang="en-US" altLang="ko-KR" sz="1200" b="1" dirty="0" smtClean="0"/>
              <a:t>” Architecture]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62942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7576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This model was also tested for each case</a:t>
            </a:r>
            <a:r>
              <a:rPr lang="en-US" altLang="ko-KR" dirty="0" smtClean="0"/>
              <a:t>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And also shown the best performance in </a:t>
            </a:r>
            <a:r>
              <a:rPr lang="en-US" altLang="ko-KR" dirty="0"/>
              <a:t>‘</a:t>
            </a:r>
            <a:r>
              <a:rPr lang="en-US" altLang="ko-KR" dirty="0" smtClean="0"/>
              <a:t>D·O+B</a:t>
            </a:r>
            <a:r>
              <a:rPr lang="en-US" altLang="ko-KR" dirty="0"/>
              <a:t>·</a:t>
            </a:r>
            <a:r>
              <a:rPr lang="en-US" altLang="ko-KR" dirty="0" smtClean="0"/>
              <a:t>N</a:t>
            </a:r>
            <a:r>
              <a:rPr lang="en-US" altLang="ko-KR" dirty="0" smtClean="0"/>
              <a:t>’ model</a:t>
            </a: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- 6 -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4777476"/>
                  </p:ext>
                </p:extLst>
              </p:nvPr>
            </p:nvGraphicFramePr>
            <p:xfrm>
              <a:off x="467543" y="2132856"/>
              <a:ext cx="8208913" cy="2286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52329"/>
                    <a:gridCol w="1368152"/>
                    <a:gridCol w="1296144"/>
                    <a:gridCol w="1296144"/>
                    <a:gridCol w="1296144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No-DO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1D</a:t>
                          </a:r>
                          <a:r>
                            <a:rPr lang="en-US" altLang="ko-KR" sz="1600" baseline="0" dirty="0" smtClean="0"/>
                            <a:t> DO(0.5)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1D</a:t>
                          </a:r>
                          <a:r>
                            <a:rPr lang="en-US" altLang="ko-KR" sz="1600" baseline="0" dirty="0" smtClean="0"/>
                            <a:t> BN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+mj-lt"/>
                            </a:rPr>
                            <a:t>1</a:t>
                          </a:r>
                          <a:r>
                            <a:rPr lang="en-US" altLang="ko-KR" sz="1400" baseline="0" dirty="0" smtClean="0">
                              <a:latin typeface="+mj-lt"/>
                            </a:rPr>
                            <a:t> CONV(25,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 8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baseline="0" dirty="0" smtClean="0">
                              <a:latin typeface="+mj-lt"/>
                            </a:rPr>
                            <a:t>)</a:t>
                          </a:r>
                          <a:endParaRPr lang="en-US" altLang="ko-KR" sz="1400" dirty="0" smtClean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0.4621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0.4889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0.4289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0.4490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 CONV(25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0.5321</a:t>
                          </a: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0.6449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0.5836</a:t>
                          </a: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0.6885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 CONV(25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0.7747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0.8239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0.7890</a:t>
                          </a: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0.8538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 CONV(25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0.8866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0.8804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0.9238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 CONV(25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0.8870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/>
                            <a:t>0.9288</a:t>
                          </a: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0.9375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8564400"/>
                  </p:ext>
                </p:extLst>
              </p:nvPr>
            </p:nvGraphicFramePr>
            <p:xfrm>
              <a:off x="467543" y="2132856"/>
              <a:ext cx="8208913" cy="2286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52329"/>
                    <a:gridCol w="1368152"/>
                    <a:gridCol w="1296144"/>
                    <a:gridCol w="1296144"/>
                    <a:gridCol w="1296144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No-DO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1D</a:t>
                          </a:r>
                          <a:r>
                            <a:rPr lang="en-US" altLang="ko-KR" sz="1600" baseline="0" dirty="0" smtClean="0"/>
                            <a:t> </a:t>
                          </a:r>
                          <a:r>
                            <a:rPr lang="en-US" altLang="ko-KR" sz="1600" baseline="0" dirty="0" smtClean="0"/>
                            <a:t>DO(0.5)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1D</a:t>
                          </a:r>
                          <a:r>
                            <a:rPr lang="en-US" altLang="ko-KR" sz="1600" baseline="0" dirty="0" smtClean="0"/>
                            <a:t> BN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124590" r="-178306" b="-4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0.4621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0.4889</a:t>
                          </a: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0.4289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0.4490</a:t>
                          </a: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224590" r="-178306" b="-3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0.5321</a:t>
                          </a: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0.6449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0.5836</a:t>
                          </a: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0.6885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330000" r="-178306" b="-2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0.7747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0.8239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0.7890</a:t>
                          </a: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0.8538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422951" r="-178306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0.8866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0.8804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0.9238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522951" r="-178306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0.8870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/>
                            <a:t>0.9288</a:t>
                          </a: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0.9375</a:t>
                          </a: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2" name="그룹 1"/>
          <p:cNvGrpSpPr/>
          <p:nvPr/>
        </p:nvGrpSpPr>
        <p:grpSpPr>
          <a:xfrm>
            <a:off x="827584" y="4618059"/>
            <a:ext cx="7488832" cy="1619253"/>
            <a:chOff x="827584" y="4746474"/>
            <a:chExt cx="7488832" cy="1619253"/>
          </a:xfrm>
        </p:grpSpPr>
        <p:pic>
          <p:nvPicPr>
            <p:cNvPr id="2050" name="Picture 2" descr="C:\Users\BbChip\Desktop\lab_meeting\190302\only_conv_architecture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4941168"/>
              <a:ext cx="7488832" cy="1424559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691680" y="5477162"/>
              <a:ext cx="838691" cy="40011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15816" y="5621178"/>
              <a:ext cx="838691" cy="40011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49333" y="5733256"/>
              <a:ext cx="838691" cy="40011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57445" y="5909210"/>
              <a:ext cx="838691" cy="40011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72200" y="5949280"/>
              <a:ext cx="838691" cy="40011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15616" y="5085184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1@16000</a:t>
              </a:r>
              <a:endParaRPr lang="ko-KR" altLang="en-US" sz="1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30858" y="5229200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8@3994</a:t>
              </a:r>
              <a:endParaRPr lang="ko-KR" altLang="en-US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28766" y="5271011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16@993</a:t>
              </a:r>
              <a:endParaRPr lang="ko-KR" altLang="en-US" sz="1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20854" y="5229200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32@243</a:t>
              </a:r>
              <a:endParaRPr lang="ko-KR" altLang="en-US" sz="1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38013" y="5055413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64@55</a:t>
              </a:r>
              <a:endParaRPr lang="ko-KR" altLang="en-US" sz="1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12160" y="4746474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128@8</a:t>
              </a:r>
              <a:endParaRPr lang="ko-KR" altLang="en-US" sz="1000" dirty="0"/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179512" y="4581128"/>
            <a:ext cx="8640960" cy="0"/>
          </a:xfrm>
          <a:prstGeom prst="line">
            <a:avLst/>
          </a:prstGeom>
          <a:ln w="25400">
            <a:solidFill>
              <a:schemeClr val="tx1">
                <a:alpha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73430" y="6185624"/>
            <a:ext cx="2197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[ “Only </a:t>
            </a:r>
            <a:r>
              <a:rPr lang="en-US" altLang="ko-KR" sz="1200" b="1" dirty="0" err="1" smtClean="0"/>
              <a:t>Conv</a:t>
            </a:r>
            <a:r>
              <a:rPr lang="en-US" altLang="ko-KR" sz="1200" b="1" dirty="0" smtClean="0"/>
              <a:t>” Architecture]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912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12616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Compare both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Let’s focus </a:t>
            </a:r>
            <a:r>
              <a:rPr lang="en-US" altLang="ko-KR" dirty="0" smtClean="0"/>
              <a:t>on the </a:t>
            </a:r>
            <a:r>
              <a:rPr lang="en-US" altLang="ko-KR" dirty="0" smtClean="0"/>
              <a:t>accuracy </a:t>
            </a:r>
            <a:r>
              <a:rPr lang="en-US" altLang="ko-KR" dirty="0"/>
              <a:t>and the </a:t>
            </a:r>
            <a:r>
              <a:rPr lang="en-US" altLang="ko-KR" dirty="0" smtClean="0"/>
              <a:t>number of parameters.</a:t>
            </a:r>
            <a:endParaRPr lang="en-US" altLang="ko-KR" sz="1600" dirty="0" smtClean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- 7 -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8621230"/>
                  </p:ext>
                </p:extLst>
              </p:nvPr>
            </p:nvGraphicFramePr>
            <p:xfrm>
              <a:off x="899592" y="1916832"/>
              <a:ext cx="7776863" cy="24593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55659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DO(0.5)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 smtClean="0"/>
                            <a:t>[baseline]</a:t>
                          </a:r>
                          <a:endParaRPr lang="ko-KR" altLang="en-US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0921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1" i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...</a:t>
                          </a:r>
                          <a:endParaRPr lang="ko-KR" altLang="en-US" sz="1600" b="1" i="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4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4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1 FC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0.8945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0.8841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0.8970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3,689,424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4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4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2 FC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0.9038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0.8814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0.9061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4,206,032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Pool(4), 1 FC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0.9047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0.9026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0.9169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1,338,448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(25, 8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5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2 FC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1,855,056</a:t>
                          </a:r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8621230"/>
                  </p:ext>
                </p:extLst>
              </p:nvPr>
            </p:nvGraphicFramePr>
            <p:xfrm>
              <a:off x="899592" y="1916832"/>
              <a:ext cx="7776863" cy="24593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55659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DO(0.5)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 smtClean="0"/>
                            <a:t>[baseline]</a:t>
                          </a:r>
                          <a:endParaRPr lang="ko-KR" altLang="en-US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35280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1" i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...</a:t>
                          </a:r>
                          <a:endParaRPr lang="ko-KR" altLang="en-US" sz="1600" b="1" i="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237500" r="-177996" b="-30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0.8945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0.8841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0.8970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3,689,424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337500" r="-177996" b="-20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0.9038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0.8814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0.9061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4,206,032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430769" r="-177996" b="-1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0.9047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0.9026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0.9169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1,338,448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539063" r="-177996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1,855,056</a:t>
                          </a:r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7111836"/>
                  </p:ext>
                </p:extLst>
              </p:nvPr>
            </p:nvGraphicFramePr>
            <p:xfrm>
              <a:off x="899593" y="4725144"/>
              <a:ext cx="7776864" cy="14401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3"/>
                    <a:gridCol w="1056458"/>
                    <a:gridCol w="1050927"/>
                    <a:gridCol w="1120989"/>
                    <a:gridCol w="1751547"/>
                  </a:tblGrid>
                  <a:tr h="4028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DO(0.5)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45773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1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  <a:endParaRPr lang="ko-KR" altLang="en-US" sz="1600" b="1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</a:tr>
                  <a:tr h="345773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 CONV(25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0.8804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123,856</a:t>
                          </a:r>
                        </a:p>
                      </a:txBody>
                      <a:tcPr/>
                    </a:tc>
                  </a:tr>
                  <a:tr h="345773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 CONV(25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/>
                            <a:t>0.9288</a:t>
                          </a: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0.9375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288,848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7111836"/>
                  </p:ext>
                </p:extLst>
              </p:nvPr>
            </p:nvGraphicFramePr>
            <p:xfrm>
              <a:off x="899593" y="4725144"/>
              <a:ext cx="7776864" cy="14401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3"/>
                    <a:gridCol w="1056458"/>
                    <a:gridCol w="1050927"/>
                    <a:gridCol w="1120989"/>
                    <a:gridCol w="1751547"/>
                  </a:tblGrid>
                  <a:tr h="4028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DO(0.5)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45773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1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  <a:endParaRPr lang="ko-KR" altLang="en-US" sz="1600" b="1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</a:tr>
                  <a:tr h="34577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18" t="-228571" r="-177996" b="-1232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0.8804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123,856</a:t>
                          </a:r>
                        </a:p>
                      </a:txBody>
                      <a:tcPr/>
                    </a:tc>
                  </a:tr>
                  <a:tr h="34577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18" t="-322807" r="-177996" b="-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/>
                            <a:t>0.9288</a:t>
                          </a: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0.9375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288,848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51272" y="3068960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</a:t>
            </a:r>
            <a:r>
              <a:rPr lang="en-US" altLang="ko-KR" dirty="0" smtClean="0"/>
              <a:t>ase</a:t>
            </a:r>
          </a:p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272" y="5169967"/>
            <a:ext cx="813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Only</a:t>
            </a:r>
          </a:p>
          <a:p>
            <a:pPr algn="ctr"/>
            <a:r>
              <a:rPr lang="en-US" altLang="ko-KR" dirty="0" err="1" smtClean="0"/>
              <a:t>Conv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90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12616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1600" dirty="0"/>
              <a:t>Compared </a:t>
            </a:r>
            <a:r>
              <a:rPr lang="en-US" altLang="ko-KR" sz="1600" dirty="0" smtClean="0"/>
              <a:t>to the best accuracy, It is increased. (0.9240 </a:t>
            </a:r>
            <a:r>
              <a:rPr lang="ko-KR" altLang="en-US" sz="1600" dirty="0"/>
              <a:t>→</a:t>
            </a:r>
            <a:r>
              <a:rPr lang="en-US" altLang="ko-KR" sz="1600" dirty="0" smtClean="0"/>
              <a:t> 0.9375)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1600" dirty="0"/>
              <a:t>Compared to the </a:t>
            </a:r>
            <a:r>
              <a:rPr lang="en-US" altLang="ko-KR" sz="1600" dirty="0" smtClean="0"/>
              <a:t>number of parameter, It is </a:t>
            </a:r>
            <a:r>
              <a:rPr lang="en-US" altLang="ko-KR" sz="1600" dirty="0"/>
              <a:t>greatly </a:t>
            </a:r>
            <a:r>
              <a:rPr lang="en-US" altLang="ko-KR" sz="1600" dirty="0" smtClean="0"/>
              <a:t>decreased. (~90.8%)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1600" dirty="0" smtClean="0"/>
              <a:t>It’s a great achievement beyond </a:t>
            </a:r>
            <a:r>
              <a:rPr lang="en-US" altLang="ko-KR" sz="1600" dirty="0"/>
              <a:t>what I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expected.</a:t>
            </a:r>
            <a:endParaRPr lang="en-US" altLang="ko-KR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- 7 -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9099756"/>
                  </p:ext>
                </p:extLst>
              </p:nvPr>
            </p:nvGraphicFramePr>
            <p:xfrm>
              <a:off x="899592" y="1916832"/>
              <a:ext cx="7776863" cy="24593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55659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DO(0.5)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 smtClean="0"/>
                            <a:t>[baseline]</a:t>
                          </a:r>
                          <a:endParaRPr lang="ko-KR" altLang="en-US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0921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1" i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...</a:t>
                          </a:r>
                          <a:endParaRPr lang="ko-KR" altLang="en-US" sz="1600" b="1" i="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4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4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1 FC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0.8945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0.8841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0.8970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3,689,424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4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4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2 FC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0.9038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0.8814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0.9061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4,206,032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Pool(4), 1 FC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0.9047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0.9026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0.9169</a:t>
                          </a:r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rgbClr val="FF0000"/>
                              </a:solidFill>
                            </a:rPr>
                            <a:t>1,338,448</a:t>
                          </a:r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(25, 8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5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2 FC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rgbClr val="FF0000"/>
                              </a:solidFill>
                            </a:rPr>
                            <a:t>1,855,056</a:t>
                          </a:r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9099756"/>
                  </p:ext>
                </p:extLst>
              </p:nvPr>
            </p:nvGraphicFramePr>
            <p:xfrm>
              <a:off x="899592" y="1916832"/>
              <a:ext cx="7776863" cy="24593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55659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DO(0.5)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 smtClean="0"/>
                            <a:t>[baseline]</a:t>
                          </a:r>
                          <a:endParaRPr lang="ko-KR" altLang="en-US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35280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1" i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...</a:t>
                          </a:r>
                          <a:endParaRPr lang="ko-KR" altLang="en-US" sz="1600" b="1" i="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237500" r="-177996" b="-30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0.8945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0.8841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0.8970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3,689,424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337500" r="-177996" b="-20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0.9038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0.8814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0.9061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4,206,032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430769" r="-177996" b="-1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0.9047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0.9026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0.9169</a:t>
                          </a:r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rgbClr val="FF0000"/>
                              </a:solidFill>
                            </a:rPr>
                            <a:t>1,338,448</a:t>
                          </a:r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539063" r="-177996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rgbClr val="FF0000"/>
                              </a:solidFill>
                            </a:rPr>
                            <a:t>1,855,056</a:t>
                          </a:r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2462176"/>
                  </p:ext>
                </p:extLst>
              </p:nvPr>
            </p:nvGraphicFramePr>
            <p:xfrm>
              <a:off x="899593" y="4725144"/>
              <a:ext cx="7776864" cy="14401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3"/>
                    <a:gridCol w="1056458"/>
                    <a:gridCol w="1050927"/>
                    <a:gridCol w="1120989"/>
                    <a:gridCol w="1751547"/>
                  </a:tblGrid>
                  <a:tr h="4028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DO(0.5)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45773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1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  <a:endParaRPr lang="ko-KR" altLang="en-US" sz="1600" b="1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</a:tr>
                  <a:tr h="345773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 CONV(25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0.8804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123,856</a:t>
                          </a:r>
                        </a:p>
                      </a:txBody>
                      <a:tcPr/>
                    </a:tc>
                  </a:tr>
                  <a:tr h="345773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 CONV(25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/>
                            <a:t>0.9288</a:t>
                          </a: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0.9375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288,848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2462176"/>
                  </p:ext>
                </p:extLst>
              </p:nvPr>
            </p:nvGraphicFramePr>
            <p:xfrm>
              <a:off x="899593" y="4725144"/>
              <a:ext cx="7776864" cy="14401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3"/>
                    <a:gridCol w="1056458"/>
                    <a:gridCol w="1050927"/>
                    <a:gridCol w="1120989"/>
                    <a:gridCol w="1751547"/>
                  </a:tblGrid>
                  <a:tr h="4028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DO(0.5)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45773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1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  <a:endParaRPr lang="ko-KR" altLang="en-US" sz="1600" b="1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</a:tr>
                  <a:tr h="34577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18" t="-228571" r="-177996" b="-1232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0.8804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123,856</a:t>
                          </a:r>
                        </a:p>
                      </a:txBody>
                      <a:tcPr/>
                    </a:tc>
                  </a:tr>
                  <a:tr h="34577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18" t="-322807" r="-177996" b="-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/>
                            <a:t>0.9288</a:t>
                          </a: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0.9375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288,848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51272" y="3068960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</a:t>
            </a:r>
            <a:r>
              <a:rPr lang="en-US" altLang="ko-KR" dirty="0" smtClean="0"/>
              <a:t>ase</a:t>
            </a:r>
          </a:p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272" y="5169967"/>
            <a:ext cx="813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Only</a:t>
            </a:r>
          </a:p>
          <a:p>
            <a:pPr algn="ctr"/>
            <a:r>
              <a:rPr lang="en-US" altLang="ko-KR" dirty="0" err="1" smtClean="0"/>
              <a:t>Conv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86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3975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Validate task in 1D-CNN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- 2 -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75656" y="2492896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1. Dropout</a:t>
            </a:r>
            <a:endParaRPr lang="ko-KR" altLang="en-US" sz="20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707904" y="2492896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 Batch Normalization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940152" y="2492896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3. D·O + B</a:t>
            </a:r>
            <a:r>
              <a:rPr lang="en-US" altLang="ko-KR" sz="2000" dirty="0"/>
              <a:t>·</a:t>
            </a:r>
            <a:r>
              <a:rPr lang="en-US" altLang="ko-KR" sz="2000" dirty="0" smtClean="0"/>
              <a:t>N</a:t>
            </a:r>
            <a:endParaRPr lang="ko-KR" altLang="en-US" sz="20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707904" y="3526160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 Reduce FC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55776" y="4581128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. Kernel Size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860032" y="4581128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r>
              <a:rPr lang="en-US" altLang="ko-KR" dirty="0" smtClean="0"/>
              <a:t>. Channel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07904" y="5661248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r>
              <a:rPr lang="en-US" altLang="ko-KR" dirty="0" smtClean="0"/>
              <a:t>. Summary</a:t>
            </a:r>
            <a:endParaRPr lang="ko-KR" altLang="en-US" dirty="0"/>
          </a:p>
        </p:txBody>
      </p:sp>
      <p:cxnSp>
        <p:nvCxnSpPr>
          <p:cNvPr id="7" name="꺾인 연결선 6"/>
          <p:cNvCxnSpPr>
            <a:stCxn id="4" idx="2"/>
            <a:endCxn id="15" idx="0"/>
          </p:cNvCxnSpPr>
          <p:nvPr/>
        </p:nvCxnSpPr>
        <p:spPr>
          <a:xfrm rot="16200000" flipH="1">
            <a:off x="3347864" y="2230016"/>
            <a:ext cx="360040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14" idx="2"/>
            <a:endCxn id="15" idx="0"/>
          </p:cNvCxnSpPr>
          <p:nvPr/>
        </p:nvCxnSpPr>
        <p:spPr>
          <a:xfrm rot="5400000">
            <a:off x="5580112" y="2230016"/>
            <a:ext cx="360040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3" idx="2"/>
            <a:endCxn id="15" idx="0"/>
          </p:cNvCxnSpPr>
          <p:nvPr/>
        </p:nvCxnSpPr>
        <p:spPr>
          <a:xfrm>
            <a:off x="4644008" y="3166120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5" idx="2"/>
            <a:endCxn id="16" idx="0"/>
          </p:cNvCxnSpPr>
          <p:nvPr/>
        </p:nvCxnSpPr>
        <p:spPr>
          <a:xfrm rot="5400000">
            <a:off x="3877072" y="3814192"/>
            <a:ext cx="381744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5" idx="2"/>
            <a:endCxn id="17" idx="0"/>
          </p:cNvCxnSpPr>
          <p:nvPr/>
        </p:nvCxnSpPr>
        <p:spPr>
          <a:xfrm rot="16200000" flipH="1">
            <a:off x="5029200" y="3814192"/>
            <a:ext cx="381744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6" idx="2"/>
            <a:endCxn id="18" idx="0"/>
          </p:cNvCxnSpPr>
          <p:nvPr/>
        </p:nvCxnSpPr>
        <p:spPr>
          <a:xfrm rot="16200000" flipH="1">
            <a:off x="3864496" y="4881736"/>
            <a:ext cx="406896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7" idx="2"/>
            <a:endCxn id="18" idx="0"/>
          </p:cNvCxnSpPr>
          <p:nvPr/>
        </p:nvCxnSpPr>
        <p:spPr>
          <a:xfrm rot="5400000">
            <a:off x="5016624" y="4881736"/>
            <a:ext cx="406896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3707904" y="1484784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0. Depth</a:t>
            </a:r>
            <a:endParaRPr lang="ko-KR" altLang="en-US" sz="2000" dirty="0"/>
          </a:p>
        </p:txBody>
      </p:sp>
      <p:cxnSp>
        <p:nvCxnSpPr>
          <p:cNvPr id="3" name="직선 화살표 연결선 2"/>
          <p:cNvCxnSpPr>
            <a:stCxn id="19" idx="2"/>
            <a:endCxn id="13" idx="0"/>
          </p:cNvCxnSpPr>
          <p:nvPr/>
        </p:nvCxnSpPr>
        <p:spPr>
          <a:xfrm>
            <a:off x="4644008" y="2158008"/>
            <a:ext cx="0" cy="3348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19" idx="2"/>
            <a:endCxn id="4" idx="0"/>
          </p:cNvCxnSpPr>
          <p:nvPr/>
        </p:nvCxnSpPr>
        <p:spPr>
          <a:xfrm rot="5400000">
            <a:off x="3360440" y="1209328"/>
            <a:ext cx="334888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9" idx="2"/>
            <a:endCxn id="14" idx="0"/>
          </p:cNvCxnSpPr>
          <p:nvPr/>
        </p:nvCxnSpPr>
        <p:spPr>
          <a:xfrm rot="16200000" flipH="1">
            <a:off x="5592688" y="1209328"/>
            <a:ext cx="334888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79512" y="2225184"/>
            <a:ext cx="8640960" cy="0"/>
          </a:xfrm>
          <a:prstGeom prst="line">
            <a:avLst/>
          </a:prstGeom>
          <a:ln w="25400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9512" y="4293096"/>
            <a:ext cx="8640960" cy="0"/>
          </a:xfrm>
          <a:prstGeom prst="line">
            <a:avLst/>
          </a:prstGeom>
          <a:ln w="25400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9512" y="1412776"/>
            <a:ext cx="8640960" cy="0"/>
          </a:xfrm>
          <a:prstGeom prst="line">
            <a:avLst/>
          </a:prstGeom>
          <a:ln w="25400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9512" y="1636730"/>
            <a:ext cx="168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Previous Work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79512" y="3678106"/>
            <a:ext cx="155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Current Work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79512" y="5813194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Future Work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2376" y="1391568"/>
            <a:ext cx="8974120" cy="285861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56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Any Question?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263700" y="3068960"/>
            <a:ext cx="8614080" cy="10456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 algn="ctr">
              <a:lnSpc>
                <a:spcPct val="100000"/>
              </a:lnSpc>
              <a:buClr>
                <a:srgbClr val="000000"/>
              </a:buClr>
            </a:pPr>
            <a:r>
              <a:rPr lang="en-US" sz="6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</a:t>
            </a:r>
            <a:endParaRPr lang="en-US" sz="6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3329280" y="649296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7146206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21257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 </a:t>
            </a:r>
            <a:r>
              <a:rPr lang="en-US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is low-waveform</a:t>
            </a:r>
            <a:r>
              <a:rPr lang="en-US" altLang="ko-K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</a:p>
          <a:p>
            <a:pPr marL="801540" lvl="1" indent="-34290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sec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1, sampling rate: 16000,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type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float32, channel: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mono</a:t>
            </a:r>
            <a:endParaRPr lang="en-US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ea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16 class data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801540" lvl="1" indent="-34290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dirty="0" smtClean="0"/>
              <a:t>'zero</a:t>
            </a:r>
            <a:r>
              <a:rPr lang="en-US" altLang="ko-KR" dirty="0"/>
              <a:t>', 'one', 'two', 'three', 'four', 'five', 'six', 'seven', 'eight', 'nine',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'bed', 'bird</a:t>
            </a:r>
            <a:r>
              <a:rPr lang="en-US" altLang="ko-KR" dirty="0"/>
              <a:t>', 'tree', 'cat', 'house', 'dog'</a:t>
            </a:r>
            <a:endParaRPr lang="en-US" altLang="ko-KR" dirty="0" smtClean="0"/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Train: 40851(</a:t>
            </a:r>
            <a:r>
              <a:rPr lang="ko-KR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≒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80%),  Validation: 4796(</a:t>
            </a:r>
            <a:r>
              <a:rPr lang="ko-KR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≒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10%), Test: 5297(</a:t>
            </a:r>
            <a:r>
              <a:rPr lang="ko-KR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≒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10%)</a:t>
            </a: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3329280" y="649296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8" name="Picture 4" descr="C:\Users\BbChip\Desktop\Screenshot from 2019-01-25 20-20-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96342"/>
            <a:ext cx="4319221" cy="280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BbChip\Desktop\Screenshot from 2019-01-25 20-19-2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968" y="3432244"/>
            <a:ext cx="4319221" cy="280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21257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Convert to spectrogram for using 2D-CNN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Throught</a:t>
            </a:r>
            <a:r>
              <a:rPr lang="en-US" altLang="ko-K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the STFT(Short Time </a:t>
            </a:r>
            <a:r>
              <a:rPr lang="en-US" altLang="ko-K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Furier</a:t>
            </a:r>
            <a:r>
              <a:rPr lang="en-US" altLang="ko-K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Transform)</a:t>
            </a:r>
          </a:p>
          <a:p>
            <a:pPr marL="801540" lvl="1" indent="-34290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"/>
              </a:rPr>
              <a:t>Win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"/>
              </a:rPr>
              <a:t>dow Size: 256, Stride: 128</a:t>
            </a:r>
            <a:endParaRPr lang="en-US" altLang="ko-K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ea typeface="Arial"/>
            </a:endParaRPr>
          </a:p>
          <a:p>
            <a:pPr marL="801540" lvl="1" indent="-34290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"/>
              </a:rPr>
              <a:t>16000(SR), 1(</a:t>
            </a:r>
            <a:r>
              <a:rPr lang="en-US" altLang="ko-K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"/>
              </a:rPr>
              <a:t>Ch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"/>
              </a:rPr>
              <a:t>) 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"/>
              </a:rPr>
              <a:t>-&gt; 99(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"/>
              </a:rPr>
              <a:t>Freq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"/>
              </a:rPr>
              <a:t>), 257(Time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"/>
              </a:rPr>
              <a:t>)</a:t>
            </a:r>
          </a:p>
          <a:p>
            <a:pPr marL="801540" lvl="1" indent="-342900">
              <a:buClr>
                <a:srgbClr val="000000"/>
              </a:buClr>
              <a:buFont typeface="Wingdings" pitchFamily="2" charset="2"/>
              <a:buChar char="§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"/>
              </a:rPr>
              <a:t>It 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"/>
              </a:rPr>
              <a:t>contain the 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"/>
              </a:rPr>
              <a:t>time information and frequency information at once.</a:t>
            </a:r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"/>
              </a:rPr>
              <a:t> 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ea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Train: 40851(</a:t>
            </a:r>
            <a:r>
              <a:rPr lang="ko-KR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≒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80%), Validation: 4796(</a:t>
            </a:r>
            <a:r>
              <a:rPr lang="ko-KR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≒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10%), Test: 5297(</a:t>
            </a:r>
            <a:r>
              <a:rPr lang="ko-KR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≒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10%)</a:t>
            </a: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3329280" y="649296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Picture 10" descr="C:\Users\BbChip\Desktop\lab_seminar\190202\00b01445_nohash_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32" y="3375280"/>
            <a:ext cx="3097368" cy="72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C:\Users\BbChip\Desktop\lab_seminar\190202\0a2b400e_nohash_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32" y="4198003"/>
            <a:ext cx="3097368" cy="72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C:\Users\BbChip\Desktop\lab_seminar\190202\0a196374_nohash_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062099"/>
            <a:ext cx="3102868" cy="72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/>
          <p:cNvCxnSpPr/>
          <p:nvPr/>
        </p:nvCxnSpPr>
        <p:spPr>
          <a:xfrm flipV="1">
            <a:off x="887835" y="3375280"/>
            <a:ext cx="0" cy="26949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5508104" y="3375280"/>
            <a:ext cx="0" cy="26949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755576" y="5926195"/>
            <a:ext cx="345638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372472" y="5917017"/>
            <a:ext cx="27999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83984" y="3996207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Magnitude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31840" y="5926195"/>
            <a:ext cx="98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Time(T)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4831445" y="3785251"/>
            <a:ext cx="98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Time(T)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51466" y="59399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Frequency(F)</a:t>
            </a:r>
            <a:endParaRPr lang="ko-KR" altLang="en-US" dirty="0"/>
          </a:p>
        </p:txBody>
      </p:sp>
      <p:pic>
        <p:nvPicPr>
          <p:cNvPr id="7170" name="Picture 2" descr="C:\Users\BbChip\Desktop\lab_seminar\190202\visualization\sample\seven_mal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772" y="5026906"/>
            <a:ext cx="2068553" cy="79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BbChip\Desktop\lab_seminar\190202\visualization\sample\bird_fema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367" y="4209212"/>
            <a:ext cx="2068553" cy="73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BbChip\Desktop\lab_seminar\190202\visualization\sample\cat_femal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772" y="3340357"/>
            <a:ext cx="2068553" cy="79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808078" y="3570971"/>
            <a:ext cx="74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“Bird”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08078" y="4375918"/>
            <a:ext cx="69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“Cat”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08078" y="5240658"/>
            <a:ext cx="99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“Seven”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- 2 -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470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3975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Validate task in 1D-CNN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- 2 -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75656" y="2492896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1. Dropout</a:t>
            </a:r>
            <a:endParaRPr lang="ko-KR" altLang="en-US" sz="20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707904" y="2492896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 Batch Normalization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940152" y="2492896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3. D·O + B</a:t>
            </a:r>
            <a:r>
              <a:rPr lang="en-US" altLang="ko-KR" sz="2000" dirty="0"/>
              <a:t>·</a:t>
            </a:r>
            <a:r>
              <a:rPr lang="en-US" altLang="ko-KR" sz="2000" dirty="0" smtClean="0"/>
              <a:t>N</a:t>
            </a:r>
            <a:endParaRPr lang="ko-KR" altLang="en-US" sz="20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707904" y="3526160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 Reduce FC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55776" y="4581128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. Kernel Size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860032" y="4581128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r>
              <a:rPr lang="en-US" altLang="ko-KR" dirty="0" smtClean="0"/>
              <a:t>. Channel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07904" y="5661248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r>
              <a:rPr lang="en-US" altLang="ko-KR" dirty="0" smtClean="0"/>
              <a:t>. Summary</a:t>
            </a:r>
            <a:endParaRPr lang="ko-KR" altLang="en-US" dirty="0"/>
          </a:p>
        </p:txBody>
      </p:sp>
      <p:cxnSp>
        <p:nvCxnSpPr>
          <p:cNvPr id="7" name="꺾인 연결선 6"/>
          <p:cNvCxnSpPr>
            <a:stCxn id="4" idx="2"/>
            <a:endCxn id="15" idx="0"/>
          </p:cNvCxnSpPr>
          <p:nvPr/>
        </p:nvCxnSpPr>
        <p:spPr>
          <a:xfrm rot="16200000" flipH="1">
            <a:off x="3347864" y="2230016"/>
            <a:ext cx="360040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14" idx="2"/>
            <a:endCxn id="15" idx="0"/>
          </p:cNvCxnSpPr>
          <p:nvPr/>
        </p:nvCxnSpPr>
        <p:spPr>
          <a:xfrm rot="5400000">
            <a:off x="5580112" y="2230016"/>
            <a:ext cx="360040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3" idx="2"/>
            <a:endCxn id="15" idx="0"/>
          </p:cNvCxnSpPr>
          <p:nvPr/>
        </p:nvCxnSpPr>
        <p:spPr>
          <a:xfrm>
            <a:off x="4644008" y="3166120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5" idx="2"/>
            <a:endCxn id="16" idx="0"/>
          </p:cNvCxnSpPr>
          <p:nvPr/>
        </p:nvCxnSpPr>
        <p:spPr>
          <a:xfrm rot="5400000">
            <a:off x="3877072" y="3814192"/>
            <a:ext cx="381744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5" idx="2"/>
            <a:endCxn id="17" idx="0"/>
          </p:cNvCxnSpPr>
          <p:nvPr/>
        </p:nvCxnSpPr>
        <p:spPr>
          <a:xfrm rot="16200000" flipH="1">
            <a:off x="5029200" y="3814192"/>
            <a:ext cx="381744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6" idx="2"/>
            <a:endCxn id="18" idx="0"/>
          </p:cNvCxnSpPr>
          <p:nvPr/>
        </p:nvCxnSpPr>
        <p:spPr>
          <a:xfrm rot="16200000" flipH="1">
            <a:off x="3864496" y="4881736"/>
            <a:ext cx="406896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7" idx="2"/>
            <a:endCxn id="18" idx="0"/>
          </p:cNvCxnSpPr>
          <p:nvPr/>
        </p:nvCxnSpPr>
        <p:spPr>
          <a:xfrm rot="5400000">
            <a:off x="5016624" y="4881736"/>
            <a:ext cx="406896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3707904" y="1484784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0. Depth</a:t>
            </a:r>
            <a:endParaRPr lang="ko-KR" altLang="en-US" sz="2000" dirty="0"/>
          </a:p>
        </p:txBody>
      </p:sp>
      <p:cxnSp>
        <p:nvCxnSpPr>
          <p:cNvPr id="3" name="직선 화살표 연결선 2"/>
          <p:cNvCxnSpPr>
            <a:stCxn id="19" idx="2"/>
            <a:endCxn id="13" idx="0"/>
          </p:cNvCxnSpPr>
          <p:nvPr/>
        </p:nvCxnSpPr>
        <p:spPr>
          <a:xfrm>
            <a:off x="4644008" y="2158008"/>
            <a:ext cx="0" cy="3348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19" idx="2"/>
            <a:endCxn id="4" idx="0"/>
          </p:cNvCxnSpPr>
          <p:nvPr/>
        </p:nvCxnSpPr>
        <p:spPr>
          <a:xfrm rot="5400000">
            <a:off x="3360440" y="1209328"/>
            <a:ext cx="334888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9" idx="2"/>
            <a:endCxn id="14" idx="0"/>
          </p:cNvCxnSpPr>
          <p:nvPr/>
        </p:nvCxnSpPr>
        <p:spPr>
          <a:xfrm rot="16200000" flipH="1">
            <a:off x="5592688" y="1209328"/>
            <a:ext cx="334888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33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3975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Validate task in 1D-CNN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- 2 -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75656" y="2492896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1. Dropout</a:t>
            </a:r>
            <a:endParaRPr lang="ko-KR" altLang="en-US" sz="20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707904" y="2492896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 Batch Normalization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940152" y="2492896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3. D·O + B</a:t>
            </a:r>
            <a:r>
              <a:rPr lang="en-US" altLang="ko-KR" sz="2000" dirty="0"/>
              <a:t>·</a:t>
            </a:r>
            <a:r>
              <a:rPr lang="en-US" altLang="ko-KR" sz="2000" dirty="0" smtClean="0"/>
              <a:t>N</a:t>
            </a:r>
            <a:endParaRPr lang="ko-KR" altLang="en-US" sz="20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707904" y="3526160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 Reduce FC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55776" y="4581128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. Kernel Size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860032" y="4581128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r>
              <a:rPr lang="en-US" altLang="ko-KR" dirty="0" smtClean="0"/>
              <a:t>. Channel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07904" y="5661248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r>
              <a:rPr lang="en-US" altLang="ko-KR" dirty="0" smtClean="0"/>
              <a:t>. Summary</a:t>
            </a:r>
            <a:endParaRPr lang="ko-KR" altLang="en-US" dirty="0"/>
          </a:p>
        </p:txBody>
      </p:sp>
      <p:cxnSp>
        <p:nvCxnSpPr>
          <p:cNvPr id="7" name="꺾인 연결선 6"/>
          <p:cNvCxnSpPr>
            <a:stCxn id="4" idx="2"/>
            <a:endCxn id="15" idx="0"/>
          </p:cNvCxnSpPr>
          <p:nvPr/>
        </p:nvCxnSpPr>
        <p:spPr>
          <a:xfrm rot="16200000" flipH="1">
            <a:off x="3347864" y="2230016"/>
            <a:ext cx="360040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14" idx="2"/>
            <a:endCxn id="15" idx="0"/>
          </p:cNvCxnSpPr>
          <p:nvPr/>
        </p:nvCxnSpPr>
        <p:spPr>
          <a:xfrm rot="5400000">
            <a:off x="5580112" y="2230016"/>
            <a:ext cx="360040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3" idx="2"/>
            <a:endCxn id="15" idx="0"/>
          </p:cNvCxnSpPr>
          <p:nvPr/>
        </p:nvCxnSpPr>
        <p:spPr>
          <a:xfrm>
            <a:off x="4644008" y="3166120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5" idx="2"/>
            <a:endCxn id="16" idx="0"/>
          </p:cNvCxnSpPr>
          <p:nvPr/>
        </p:nvCxnSpPr>
        <p:spPr>
          <a:xfrm rot="5400000">
            <a:off x="3877072" y="3814192"/>
            <a:ext cx="381744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5" idx="2"/>
            <a:endCxn id="17" idx="0"/>
          </p:cNvCxnSpPr>
          <p:nvPr/>
        </p:nvCxnSpPr>
        <p:spPr>
          <a:xfrm rot="16200000" flipH="1">
            <a:off x="5029200" y="3814192"/>
            <a:ext cx="381744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6" idx="2"/>
            <a:endCxn id="18" idx="0"/>
          </p:cNvCxnSpPr>
          <p:nvPr/>
        </p:nvCxnSpPr>
        <p:spPr>
          <a:xfrm rot="16200000" flipH="1">
            <a:off x="3864496" y="4881736"/>
            <a:ext cx="406896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7" idx="2"/>
            <a:endCxn id="18" idx="0"/>
          </p:cNvCxnSpPr>
          <p:nvPr/>
        </p:nvCxnSpPr>
        <p:spPr>
          <a:xfrm rot="5400000">
            <a:off x="5016624" y="4881736"/>
            <a:ext cx="406896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3707904" y="1484784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0. Depth</a:t>
            </a:r>
            <a:endParaRPr lang="ko-KR" altLang="en-US" sz="2000" dirty="0"/>
          </a:p>
        </p:txBody>
      </p:sp>
      <p:cxnSp>
        <p:nvCxnSpPr>
          <p:cNvPr id="3" name="직선 화살표 연결선 2"/>
          <p:cNvCxnSpPr>
            <a:stCxn id="19" idx="2"/>
            <a:endCxn id="13" idx="0"/>
          </p:cNvCxnSpPr>
          <p:nvPr/>
        </p:nvCxnSpPr>
        <p:spPr>
          <a:xfrm>
            <a:off x="4644008" y="2158008"/>
            <a:ext cx="0" cy="3348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19" idx="2"/>
            <a:endCxn id="4" idx="0"/>
          </p:cNvCxnSpPr>
          <p:nvPr/>
        </p:nvCxnSpPr>
        <p:spPr>
          <a:xfrm rot="5400000">
            <a:off x="3360440" y="1209328"/>
            <a:ext cx="334888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9" idx="2"/>
            <a:endCxn id="14" idx="0"/>
          </p:cNvCxnSpPr>
          <p:nvPr/>
        </p:nvCxnSpPr>
        <p:spPr>
          <a:xfrm rot="16200000" flipH="1">
            <a:off x="5592688" y="1209328"/>
            <a:ext cx="334888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79512" y="2225184"/>
            <a:ext cx="8640960" cy="0"/>
          </a:xfrm>
          <a:prstGeom prst="line">
            <a:avLst/>
          </a:prstGeom>
          <a:ln w="25400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9512" y="4293096"/>
            <a:ext cx="8640960" cy="0"/>
          </a:xfrm>
          <a:prstGeom prst="line">
            <a:avLst/>
          </a:prstGeom>
          <a:ln w="25400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9512" y="1412776"/>
            <a:ext cx="8640960" cy="0"/>
          </a:xfrm>
          <a:prstGeom prst="line">
            <a:avLst/>
          </a:prstGeom>
          <a:ln w="25400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9512" y="1636730"/>
            <a:ext cx="168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Previous Work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79512" y="3678106"/>
            <a:ext cx="155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Current Work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79512" y="5813194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Future 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062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3975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Validate task in 1D-CNN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- 3 -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75656" y="2492896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1. Dropout</a:t>
            </a:r>
            <a:endParaRPr lang="ko-KR" altLang="en-US" sz="20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707904" y="2492896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 Batch Normalization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940152" y="2492896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3. D·O + B</a:t>
            </a:r>
            <a:r>
              <a:rPr lang="en-US" altLang="ko-KR" sz="2000" dirty="0"/>
              <a:t>·</a:t>
            </a:r>
            <a:r>
              <a:rPr lang="en-US" altLang="ko-KR" sz="2000" dirty="0" smtClean="0"/>
              <a:t>N</a:t>
            </a:r>
            <a:endParaRPr lang="ko-KR" altLang="en-US" sz="20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707904" y="3526160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 Reduce FC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55776" y="4581128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. Kernel Size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860032" y="4581128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r>
              <a:rPr lang="en-US" altLang="ko-KR" dirty="0" smtClean="0"/>
              <a:t>. Channel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07904" y="5661248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r>
              <a:rPr lang="en-US" altLang="ko-KR" dirty="0" smtClean="0"/>
              <a:t>. Summary</a:t>
            </a:r>
            <a:endParaRPr lang="ko-KR" altLang="en-US" dirty="0"/>
          </a:p>
        </p:txBody>
      </p:sp>
      <p:cxnSp>
        <p:nvCxnSpPr>
          <p:cNvPr id="7" name="꺾인 연결선 6"/>
          <p:cNvCxnSpPr>
            <a:stCxn id="4" idx="2"/>
            <a:endCxn id="15" idx="0"/>
          </p:cNvCxnSpPr>
          <p:nvPr/>
        </p:nvCxnSpPr>
        <p:spPr>
          <a:xfrm rot="16200000" flipH="1">
            <a:off x="3347864" y="2230016"/>
            <a:ext cx="360040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14" idx="2"/>
            <a:endCxn id="15" idx="0"/>
          </p:cNvCxnSpPr>
          <p:nvPr/>
        </p:nvCxnSpPr>
        <p:spPr>
          <a:xfrm rot="5400000">
            <a:off x="5580112" y="2230016"/>
            <a:ext cx="360040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3" idx="2"/>
            <a:endCxn id="15" idx="0"/>
          </p:cNvCxnSpPr>
          <p:nvPr/>
        </p:nvCxnSpPr>
        <p:spPr>
          <a:xfrm>
            <a:off x="4644008" y="3166120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5" idx="2"/>
            <a:endCxn id="16" idx="0"/>
          </p:cNvCxnSpPr>
          <p:nvPr/>
        </p:nvCxnSpPr>
        <p:spPr>
          <a:xfrm rot="5400000">
            <a:off x="3877072" y="3814192"/>
            <a:ext cx="381744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5" idx="2"/>
            <a:endCxn id="17" idx="0"/>
          </p:cNvCxnSpPr>
          <p:nvPr/>
        </p:nvCxnSpPr>
        <p:spPr>
          <a:xfrm rot="16200000" flipH="1">
            <a:off x="5029200" y="3814192"/>
            <a:ext cx="381744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6" idx="2"/>
            <a:endCxn id="18" idx="0"/>
          </p:cNvCxnSpPr>
          <p:nvPr/>
        </p:nvCxnSpPr>
        <p:spPr>
          <a:xfrm rot="16200000" flipH="1">
            <a:off x="3864496" y="4881736"/>
            <a:ext cx="406896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7" idx="2"/>
            <a:endCxn id="18" idx="0"/>
          </p:cNvCxnSpPr>
          <p:nvPr/>
        </p:nvCxnSpPr>
        <p:spPr>
          <a:xfrm rot="5400000">
            <a:off x="5016624" y="4881736"/>
            <a:ext cx="406896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3707904" y="1484784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0. Depth</a:t>
            </a:r>
            <a:endParaRPr lang="ko-KR" altLang="en-US" sz="2000" dirty="0"/>
          </a:p>
        </p:txBody>
      </p:sp>
      <p:cxnSp>
        <p:nvCxnSpPr>
          <p:cNvPr id="3" name="직선 화살표 연결선 2"/>
          <p:cNvCxnSpPr>
            <a:stCxn id="19" idx="2"/>
            <a:endCxn id="13" idx="0"/>
          </p:cNvCxnSpPr>
          <p:nvPr/>
        </p:nvCxnSpPr>
        <p:spPr>
          <a:xfrm>
            <a:off x="4644008" y="2158008"/>
            <a:ext cx="0" cy="3348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19" idx="2"/>
            <a:endCxn id="4" idx="0"/>
          </p:cNvCxnSpPr>
          <p:nvPr/>
        </p:nvCxnSpPr>
        <p:spPr>
          <a:xfrm rot="5400000">
            <a:off x="3360440" y="1209328"/>
            <a:ext cx="334888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9" idx="2"/>
            <a:endCxn id="14" idx="0"/>
          </p:cNvCxnSpPr>
          <p:nvPr/>
        </p:nvCxnSpPr>
        <p:spPr>
          <a:xfrm rot="16200000" flipH="1">
            <a:off x="5592688" y="1209328"/>
            <a:ext cx="334888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79512" y="2225184"/>
            <a:ext cx="8640960" cy="0"/>
          </a:xfrm>
          <a:prstGeom prst="line">
            <a:avLst/>
          </a:prstGeom>
          <a:ln w="25400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9512" y="4293096"/>
            <a:ext cx="8640960" cy="0"/>
          </a:xfrm>
          <a:prstGeom prst="line">
            <a:avLst/>
          </a:prstGeom>
          <a:ln w="25400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9512" y="1412776"/>
            <a:ext cx="8640960" cy="0"/>
          </a:xfrm>
          <a:prstGeom prst="line">
            <a:avLst/>
          </a:prstGeom>
          <a:ln w="25400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9512" y="1636730"/>
            <a:ext cx="168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Previous Work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79512" y="3678106"/>
            <a:ext cx="155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Current Work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79512" y="5813194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Future Work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2376" y="2272040"/>
            <a:ext cx="8974120" cy="410928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09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974120" cy="9016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 smtClean="0"/>
              <a:t>Each </a:t>
            </a:r>
            <a:r>
              <a:rPr lang="en-US" altLang="ko-KR" sz="2000" dirty="0"/>
              <a:t>model was trained while changing the depth</a:t>
            </a:r>
            <a:r>
              <a:rPr lang="en-US" altLang="ko-KR" sz="2000" dirty="0" smtClean="0"/>
              <a:t>.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 smtClean="0"/>
              <a:t>I found out that the number of parameter is important as well as accuracy</a:t>
            </a:r>
            <a:endParaRPr lang="en-US" altLang="ko-KR" sz="2000" dirty="0" smtClean="0"/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And </a:t>
            </a:r>
            <a:r>
              <a:rPr lang="en-US" altLang="ko-KR" dirty="0" smtClean="0"/>
              <a:t>I asserted</a:t>
            </a:r>
            <a:r>
              <a:rPr lang="en-US" altLang="ko-KR" dirty="0" smtClean="0"/>
              <a:t> </a:t>
            </a:r>
            <a:r>
              <a:rPr lang="en-US" altLang="ko-KR" dirty="0"/>
              <a:t>that </a:t>
            </a:r>
            <a:r>
              <a:rPr lang="en-US" altLang="ko-KR" dirty="0" smtClean="0"/>
              <a:t>FC should be reduced as much as possible</a:t>
            </a:r>
          </a:p>
        </p:txBody>
      </p:sp>
      <p:sp>
        <p:nvSpPr>
          <p:cNvPr id="67" name="CustomShape 3"/>
          <p:cNvSpPr/>
          <p:nvPr/>
        </p:nvSpPr>
        <p:spPr>
          <a:xfrm>
            <a:off x="3329280" y="649296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80336"/>
              </p:ext>
            </p:extLst>
          </p:nvPr>
        </p:nvGraphicFramePr>
        <p:xfrm>
          <a:off x="467544" y="2060848"/>
          <a:ext cx="8208913" cy="4176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1080120"/>
                <a:gridCol w="1080120"/>
                <a:gridCol w="1008112"/>
                <a:gridCol w="1080121"/>
              </a:tblGrid>
              <a:tr h="43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Architecture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2D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err="1" smtClean="0"/>
                        <a:t>Acc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Params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1D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err="1" smtClean="0"/>
                        <a:t>Acc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Params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altLang="ko-KR" sz="14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(5x5, 8), 1 Pool(2x2), 1 FC, 1 DO(0.5)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</a:rPr>
                        <a:t>0.8405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49,956,064</a:t>
                      </a:r>
                      <a:endParaRPr lang="en-US" altLang="ko-KR" sz="1600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0.6648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32,736,480</a:t>
                      </a:r>
                      <a:endParaRPr lang="en-US" altLang="ko-KR" sz="1400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altLang="ko-KR" sz="14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(5x5, 8), 1 Pool(2x2), 2 FC, 2 DO(0.5)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</a:rPr>
                        <a:t>0.8463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50,472,672</a:t>
                      </a:r>
                      <a:endParaRPr lang="en-US" altLang="ko-KR" sz="1400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0.7078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33,253,088</a:t>
                      </a:r>
                      <a:endParaRPr lang="en-US" altLang="ko-KR" sz="1400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</a:rPr>
                        <a:t>2 </a:t>
                      </a:r>
                      <a:r>
                        <a:rPr lang="en-US" altLang="ko-KR" sz="14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</a:rPr>
                        <a:t>Conv</a:t>
                      </a: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</a:rPr>
                        <a:t>(5x5, 8), 2 Pool(2x2), 1 FC, 1 DO(0.5) 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</a:rPr>
                        <a:t>0.8717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22,368,624</a:t>
                      </a:r>
                      <a:endParaRPr lang="en-US" altLang="ko-KR" sz="1400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0.7688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16,290,160</a:t>
                      </a:r>
                      <a:endParaRPr lang="en-US" altLang="ko-KR" sz="1400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altLang="ko-KR" sz="14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(5x5, 8), 2 Pool(2x2), 2 FC, 2 DO(0.5) </a:t>
                      </a:r>
                      <a:endParaRPr lang="ko-KR" altLang="en-US" sz="14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0.8941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22,885,232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0.8056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16,806,768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en-US" altLang="ko-KR" sz="14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(5x5, 8), 3 Pool(2x2), 1 FC, 1 DO(0.5)</a:t>
                      </a:r>
                      <a:endParaRPr lang="ko-KR" altLang="en-US" sz="14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0.9119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8,586,128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0.8717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7,996,304</a:t>
                      </a:r>
                      <a:endParaRPr lang="en-US" altLang="ko-KR" sz="1400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en-US" altLang="ko-KR" sz="14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(5x5, 8), 3 Pool(2x2), 2 FC, 2 DO(0.5)</a:t>
                      </a:r>
                      <a:endParaRPr lang="ko-KR" altLang="en-US" sz="14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0.9161</a:t>
                      </a:r>
                      <a:endParaRPr lang="ko-KR" altLang="en-US" sz="16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9,102,736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0.8702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8,512,912</a:t>
                      </a:r>
                      <a:endParaRPr lang="en-US" altLang="ko-KR" sz="1400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en-US" altLang="ko-KR" sz="14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(5x5, 8), 4 Pool(2x2), 1 FC, 1 DO(0.5)</a:t>
                      </a:r>
                      <a:endParaRPr lang="ko-KR" altLang="en-US" sz="14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0.9113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2,640,848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0.8945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3,689,424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en-US" altLang="ko-KR" sz="14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(5x5, 8), 4 Pool(2x2), 2 FC, 2 DO(0.5)</a:t>
                      </a:r>
                      <a:endParaRPr lang="ko-KR" altLang="en-US" sz="14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0.9130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3,157,456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0.9038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4,206,032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5 </a:t>
                      </a:r>
                      <a:r>
                        <a:rPr lang="en-US" altLang="ko-KR" sz="14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(5x5, 8), 5 Pool(2x2), 1 FC, 1 DO(0.5)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X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X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0.9047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1,338,448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5 </a:t>
                      </a:r>
                      <a:r>
                        <a:rPr lang="en-US" altLang="ko-KR" sz="14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4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(5x5, 8), 5 Pool(2x2), 2 FC, 2 DO(0.5)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X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lt"/>
                        </a:rPr>
                        <a:t>X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0.9090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1,855,056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- 4 -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24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27436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For example, ‘5Conv, 2FC’ 1D model’s detail</a:t>
            </a:r>
            <a:r>
              <a:rPr lang="en-US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.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It just flatten 2D model. (5X5 filter-&gt;1X25 filter, 2X2 stride-&gt;1X4 stride)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ea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Input: 16000X1 low waveform. 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Output:1x16 labeled one hot vector. (</a:t>
            </a:r>
            <a:r>
              <a:rPr lang="en-US" altLang="ko-KR" sz="2000" dirty="0">
                <a:latin typeface="+mj-lt"/>
              </a:rPr>
              <a:t>'zero</a:t>
            </a:r>
            <a:r>
              <a:rPr lang="en-US" altLang="ko-KR" sz="2000" dirty="0" smtClean="0">
                <a:latin typeface="+mj-lt"/>
              </a:rPr>
              <a:t>', …,  'eight', …, </a:t>
            </a:r>
            <a:r>
              <a:rPr lang="en-US" altLang="ko-KR" sz="2000" dirty="0">
                <a:latin typeface="+mj-lt"/>
              </a:rPr>
              <a:t>'house', 'dog</a:t>
            </a:r>
            <a:r>
              <a:rPr lang="en-US" altLang="ko-KR" sz="2000" dirty="0" smtClean="0">
                <a:latin typeface="+mj-lt"/>
              </a:rPr>
              <a:t>'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)</a:t>
            </a:r>
          </a:p>
          <a:p>
            <a:pPr marL="285840" lvl="1" indent="-284400"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Loss:  cross entropy loss</a:t>
            </a:r>
          </a:p>
          <a:p>
            <a:pPr marL="285840" lvl="1" indent="-284400">
              <a:buClr>
                <a:srgbClr val="000000"/>
              </a:buClr>
              <a:buFont typeface="Arial"/>
              <a:buChar char="•"/>
            </a:pP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Obtimizer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Adam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3329280" y="649296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TextBox 27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- 5 -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64486" y="3661836"/>
            <a:ext cx="8727994" cy="2503468"/>
            <a:chOff x="164486" y="3758843"/>
            <a:chExt cx="8727994" cy="2503468"/>
          </a:xfrm>
        </p:grpSpPr>
        <p:pic>
          <p:nvPicPr>
            <p:cNvPr id="1027" name="Picture 3" descr="C:\Users\BbChip\Desktop\lab_meeting\190302\base_architecture_5_conv_2_fc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486" y="3933057"/>
              <a:ext cx="8627674" cy="2329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7380313" y="5898490"/>
              <a:ext cx="576063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     </a:t>
              </a:r>
              <a:endParaRPr lang="ko-KR" altLang="en-US" sz="1050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67544" y="4869160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3898" y="4478923"/>
              <a:ext cx="7377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1@16000</a:t>
              </a:r>
              <a:endParaRPr lang="ko-KR" altLang="en-US" sz="1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85818" y="3758843"/>
              <a:ext cx="6222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1X1024</a:t>
              </a:r>
              <a:endParaRPr lang="ko-KR" altLang="en-US" sz="1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11258" y="4797152"/>
              <a:ext cx="4812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1X16</a:t>
              </a:r>
              <a:endParaRPr lang="ko-KR" altLang="en-US" sz="1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64288" y="4293096"/>
              <a:ext cx="5517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1X512</a:t>
              </a:r>
              <a:endParaRPr lang="ko-KR" altLang="en-US" sz="1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87624" y="4622939"/>
              <a:ext cx="6671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8@3994</a:t>
              </a:r>
              <a:endParaRPr lang="ko-KR" altLang="en-US" sz="1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763688" y="4653136"/>
              <a:ext cx="6671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16@993</a:t>
              </a:r>
              <a:endParaRPr lang="ko-KR" altLang="en-US" sz="1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339752" y="4622939"/>
              <a:ext cx="6671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32@243</a:t>
              </a:r>
              <a:endParaRPr lang="ko-KR" altLang="en-US" sz="1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67250" y="4478923"/>
              <a:ext cx="5966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64@55</a:t>
              </a:r>
              <a:endParaRPr lang="ko-KR" alt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43314" y="4077072"/>
              <a:ext cx="5966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128@8</a:t>
              </a:r>
              <a:endParaRPr lang="ko-KR" altLang="en-US" sz="1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652120" y="5877272"/>
              <a:ext cx="10801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Fully-</a:t>
              </a:r>
              <a:r>
                <a:rPr lang="en-US" altLang="ko-KR" sz="1000" dirty="0" err="1" smtClean="0"/>
                <a:t>Conncted</a:t>
              </a:r>
              <a:endParaRPr lang="ko-KR" altLang="en-US" sz="1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301066" y="5045114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49133" y="5189130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87824" y="5373216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29566" y="5621178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596336" y="5805264"/>
              <a:ext cx="10801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Fully-</a:t>
              </a:r>
              <a:r>
                <a:rPr lang="en-US" altLang="ko-KR" sz="1000" dirty="0" err="1" smtClean="0"/>
                <a:t>Conncted</a:t>
              </a:r>
              <a:endParaRPr lang="ko-KR" altLang="en-US" sz="1000" dirty="0"/>
            </a:p>
          </p:txBody>
        </p:sp>
      </p:grpSp>
      <p:cxnSp>
        <p:nvCxnSpPr>
          <p:cNvPr id="41" name="직선 연결선 40"/>
          <p:cNvCxnSpPr/>
          <p:nvPr/>
        </p:nvCxnSpPr>
        <p:spPr>
          <a:xfrm>
            <a:off x="179512" y="3429000"/>
            <a:ext cx="8640960" cy="0"/>
          </a:xfrm>
          <a:prstGeom prst="line">
            <a:avLst/>
          </a:prstGeom>
          <a:ln w="25400">
            <a:solidFill>
              <a:schemeClr val="tx1">
                <a:alpha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18843" y="6185624"/>
            <a:ext cx="1903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[ Baseline Architecture]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415692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3975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Validate task in 1D-CNN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- 6 -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75656" y="2492896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1. Dropout</a:t>
            </a:r>
            <a:endParaRPr lang="ko-KR" altLang="en-US" sz="20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707904" y="2492896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 Batch Normalization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940152" y="2492896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3. D·O + B</a:t>
            </a:r>
            <a:r>
              <a:rPr lang="en-US" altLang="ko-KR" sz="2000" dirty="0"/>
              <a:t>·</a:t>
            </a:r>
            <a:r>
              <a:rPr lang="en-US" altLang="ko-KR" sz="2000" dirty="0" smtClean="0"/>
              <a:t>N</a:t>
            </a:r>
            <a:endParaRPr lang="ko-KR" altLang="en-US" sz="20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707904" y="3526160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 Reduce FC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55776" y="4581128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. Kernel Size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860032" y="4581128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r>
              <a:rPr lang="en-US" altLang="ko-KR" dirty="0" smtClean="0"/>
              <a:t>. Channel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07904" y="5661248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r>
              <a:rPr lang="en-US" altLang="ko-KR" dirty="0" smtClean="0"/>
              <a:t>. Summary</a:t>
            </a:r>
            <a:endParaRPr lang="ko-KR" altLang="en-US" dirty="0"/>
          </a:p>
        </p:txBody>
      </p:sp>
      <p:cxnSp>
        <p:nvCxnSpPr>
          <p:cNvPr id="7" name="꺾인 연결선 6"/>
          <p:cNvCxnSpPr>
            <a:stCxn id="4" idx="2"/>
            <a:endCxn id="15" idx="0"/>
          </p:cNvCxnSpPr>
          <p:nvPr/>
        </p:nvCxnSpPr>
        <p:spPr>
          <a:xfrm rot="16200000" flipH="1">
            <a:off x="3347864" y="2230016"/>
            <a:ext cx="360040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14" idx="2"/>
            <a:endCxn id="15" idx="0"/>
          </p:cNvCxnSpPr>
          <p:nvPr/>
        </p:nvCxnSpPr>
        <p:spPr>
          <a:xfrm rot="5400000">
            <a:off x="5580112" y="2230016"/>
            <a:ext cx="360040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3" idx="2"/>
            <a:endCxn id="15" idx="0"/>
          </p:cNvCxnSpPr>
          <p:nvPr/>
        </p:nvCxnSpPr>
        <p:spPr>
          <a:xfrm>
            <a:off x="4644008" y="3166120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5" idx="2"/>
            <a:endCxn id="16" idx="0"/>
          </p:cNvCxnSpPr>
          <p:nvPr/>
        </p:nvCxnSpPr>
        <p:spPr>
          <a:xfrm rot="5400000">
            <a:off x="3877072" y="3814192"/>
            <a:ext cx="381744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5" idx="2"/>
            <a:endCxn id="17" idx="0"/>
          </p:cNvCxnSpPr>
          <p:nvPr/>
        </p:nvCxnSpPr>
        <p:spPr>
          <a:xfrm rot="16200000" flipH="1">
            <a:off x="5029200" y="3814192"/>
            <a:ext cx="381744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6" idx="2"/>
            <a:endCxn id="18" idx="0"/>
          </p:cNvCxnSpPr>
          <p:nvPr/>
        </p:nvCxnSpPr>
        <p:spPr>
          <a:xfrm rot="16200000" flipH="1">
            <a:off x="3864496" y="4881736"/>
            <a:ext cx="406896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7" idx="2"/>
            <a:endCxn id="18" idx="0"/>
          </p:cNvCxnSpPr>
          <p:nvPr/>
        </p:nvCxnSpPr>
        <p:spPr>
          <a:xfrm rot="5400000">
            <a:off x="5016624" y="4881736"/>
            <a:ext cx="406896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3707904" y="1484784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0. Depth</a:t>
            </a:r>
            <a:endParaRPr lang="ko-KR" altLang="en-US" sz="2000" dirty="0"/>
          </a:p>
        </p:txBody>
      </p:sp>
      <p:cxnSp>
        <p:nvCxnSpPr>
          <p:cNvPr id="3" name="직선 화살표 연결선 2"/>
          <p:cNvCxnSpPr>
            <a:stCxn id="19" idx="2"/>
            <a:endCxn id="13" idx="0"/>
          </p:cNvCxnSpPr>
          <p:nvPr/>
        </p:nvCxnSpPr>
        <p:spPr>
          <a:xfrm>
            <a:off x="4644008" y="2158008"/>
            <a:ext cx="0" cy="3348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19" idx="2"/>
            <a:endCxn id="4" idx="0"/>
          </p:cNvCxnSpPr>
          <p:nvPr/>
        </p:nvCxnSpPr>
        <p:spPr>
          <a:xfrm rot="5400000">
            <a:off x="3360440" y="1209328"/>
            <a:ext cx="334888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9" idx="2"/>
            <a:endCxn id="14" idx="0"/>
          </p:cNvCxnSpPr>
          <p:nvPr/>
        </p:nvCxnSpPr>
        <p:spPr>
          <a:xfrm rot="16200000" flipH="1">
            <a:off x="5592688" y="1209328"/>
            <a:ext cx="334888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79512" y="2225184"/>
            <a:ext cx="8640960" cy="0"/>
          </a:xfrm>
          <a:prstGeom prst="line">
            <a:avLst/>
          </a:prstGeom>
          <a:ln w="25400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9512" y="4293096"/>
            <a:ext cx="8640960" cy="0"/>
          </a:xfrm>
          <a:prstGeom prst="line">
            <a:avLst/>
          </a:prstGeom>
          <a:ln w="25400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9512" y="1412776"/>
            <a:ext cx="8640960" cy="0"/>
          </a:xfrm>
          <a:prstGeom prst="line">
            <a:avLst/>
          </a:prstGeom>
          <a:ln w="25400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9512" y="1636730"/>
            <a:ext cx="168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Previous Work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79512" y="3678106"/>
            <a:ext cx="155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Current Work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79512" y="5813194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Future Work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2376" y="1340768"/>
            <a:ext cx="8974120" cy="81723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5496" y="4365104"/>
            <a:ext cx="8974120" cy="208823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35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40606</TotalTime>
  <Words>2192</Words>
  <Application>Microsoft Office PowerPoint</Application>
  <PresentationFormat>화면 슬라이드 쇼(4:3)</PresentationFormat>
  <Paragraphs>629</Paragraphs>
  <Slides>19</Slides>
  <Notes>19</Notes>
  <HiddenSlides>2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Jinsu;Wangwon Lee</dc:creator>
  <cp:lastModifiedBy>Windows 사용자</cp:lastModifiedBy>
  <cp:revision>1137</cp:revision>
  <dcterms:modified xsi:type="dcterms:W3CDTF">2019-03-01T17:11:00Z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화면 슬라이드 쇼(4:3)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