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69" r:id="rId3"/>
    <p:sldId id="319" r:id="rId4"/>
    <p:sldId id="385" r:id="rId5"/>
    <p:sldId id="373" r:id="rId6"/>
    <p:sldId id="409" r:id="rId7"/>
    <p:sldId id="391" r:id="rId8"/>
    <p:sldId id="405" r:id="rId9"/>
    <p:sldId id="408" r:id="rId10"/>
    <p:sldId id="416" r:id="rId11"/>
    <p:sldId id="426" r:id="rId12"/>
    <p:sldId id="418" r:id="rId13"/>
    <p:sldId id="419" r:id="rId14"/>
    <p:sldId id="421" r:id="rId15"/>
    <p:sldId id="422" r:id="rId16"/>
    <p:sldId id="413" r:id="rId17"/>
    <p:sldId id="412" r:id="rId18"/>
    <p:sldId id="415" r:id="rId19"/>
    <p:sldId id="423" r:id="rId20"/>
    <p:sldId id="430" r:id="rId21"/>
    <p:sldId id="431" r:id="rId22"/>
    <p:sldId id="432" r:id="rId23"/>
    <p:sldId id="26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B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>
      <p:cViewPr>
        <p:scale>
          <a:sx n="75" d="100"/>
          <a:sy n="75" d="100"/>
        </p:scale>
        <p:origin x="-1570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35C9-D0B2-43EF-8A1C-FEB445BDDE7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4585-C5F3-481A-9351-706D02AB4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4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E2D31B6-DA79-4E34-AFA1-FE60C0245F5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734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want you to follow this rule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4320" y="809640"/>
            <a:ext cx="9142560" cy="9072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800000"/>
              </a:gs>
              <a:gs pos="100000">
                <a:schemeClr val="lt1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17"/>
          <p:cNvPicPr/>
          <p:nvPr/>
        </p:nvPicPr>
        <p:blipFill>
          <a:blip r:embed="rId14"/>
          <a:srcRect r="73757" b="10921"/>
          <a:stretch/>
        </p:blipFill>
        <p:spPr>
          <a:xfrm>
            <a:off x="14760" y="6486480"/>
            <a:ext cx="1460880" cy="363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440" y="6467400"/>
            <a:ext cx="9142560" cy="44640"/>
          </a:xfrm>
          <a:prstGeom prst="rect">
            <a:avLst/>
          </a:prstGeom>
          <a:gradFill>
            <a:gsLst>
              <a:gs pos="0">
                <a:srgbClr val="800000"/>
              </a:gs>
              <a:gs pos="50000">
                <a:schemeClr val="lt1"/>
              </a:gs>
              <a:gs pos="100000">
                <a:srgbClr val="800000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hape 19"/>
          <p:cNvPicPr/>
          <p:nvPr/>
        </p:nvPicPr>
        <p:blipFill>
          <a:blip r:embed="rId15"/>
          <a:stretch/>
        </p:blipFill>
        <p:spPr>
          <a:xfrm>
            <a:off x="8678160" y="6505560"/>
            <a:ext cx="457200" cy="358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240" y="24120"/>
            <a:ext cx="911772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Weekly Report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588360" y="353160"/>
            <a:ext cx="258192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Wangwon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Lee,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2019/04/05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" name="Table 3"/>
          <p:cNvGraphicFramePr/>
          <p:nvPr>
            <p:extLst>
              <p:ext uri="{D42A27DB-BD31-4B8C-83A1-F6EECF244321}">
                <p14:modId xmlns:p14="http://schemas.microsoft.com/office/powerpoint/2010/main" val="1616702216"/>
              </p:ext>
            </p:extLst>
          </p:nvPr>
        </p:nvGraphicFramePr>
        <p:xfrm>
          <a:off x="-3960" y="814353"/>
          <a:ext cx="9184472" cy="6313228"/>
        </p:xfrm>
        <a:graphic>
          <a:graphicData uri="http://schemas.openxmlformats.org/drawingml/2006/table">
            <a:tbl>
              <a:tblPr/>
              <a:tblGrid>
                <a:gridCol w="4575960"/>
                <a:gridCol w="4608512"/>
              </a:tblGrid>
              <a:tr h="459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This </a:t>
                      </a: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Next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3141659">
                <a:tc>
                  <a:txBody>
                    <a:bodyPr/>
                    <a:lstStyle/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Fine Tuning</a:t>
                      </a:r>
                      <a:endParaRPr lang="en-US" altLang="ko-KR" sz="28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Change activation function to </a:t>
                      </a:r>
                      <a:r>
                        <a:rPr lang="en-US" altLang="ko-KR" sz="18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tanh</a:t>
                      </a:r>
                      <a:endParaRPr lang="en-US" altLang="ko-KR" sz="18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Try large filter size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He initializer</a:t>
                      </a:r>
                    </a:p>
                  </a:txBody>
                  <a:tcPr marL="0" marR="0" marT="180000" marB="180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Fine</a:t>
                      </a:r>
                      <a:r>
                        <a:rPr lang="en-US" sz="28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 </a:t>
                      </a:r>
                      <a:r>
                        <a:rPr lang="en-US" sz="28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Tuning</a:t>
                      </a:r>
                      <a:endParaRPr lang="en-US" altLang="ko-K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Change </a:t>
                      </a:r>
                      <a:r>
                        <a:rPr lang="en-US" altLang="ko-KR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tanh</a:t>
                      </a: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model’s channel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Change activation function to </a:t>
                      </a:r>
                      <a:r>
                        <a:rPr lang="en-US" altLang="ko-KR" sz="18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RLelu</a:t>
                      </a:r>
                      <a:endParaRPr lang="en-US" altLang="ko-KR" sz="18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Filter initializer</a:t>
                      </a:r>
                      <a:endParaRPr lang="en-US" sz="28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7740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Visualization</a:t>
                      </a:r>
                      <a:endParaRPr lang="en-US" sz="18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The other model(</a:t>
                      </a:r>
                      <a:r>
                        <a:rPr lang="en-US" altLang="ko-KR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tanh</a:t>
                      </a: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long</a:t>
                      </a: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filter</a:t>
                      </a: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The other label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Activation</a:t>
                      </a:r>
                      <a:r>
                        <a:rPr lang="en-US" altLang="ko-K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Maximization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CAM(Class 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Activation Map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)</a:t>
                      </a:r>
                      <a:endParaRPr lang="en-US" sz="18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0" marR="0" marT="180000" marB="180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  <a:tr h="436290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Interesting and new finding</a:t>
                      </a:r>
                      <a:endParaRPr lang="en-US" altLang="ko-K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000" dirty="0">
                        <a:latin typeface="+mj-lt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71898">
                <a:tc gridSpan="2">
                  <a:txBody>
                    <a:bodyPr/>
                    <a:lstStyle/>
                    <a:p>
                      <a:pPr marL="285840" indent="-28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Fine Tuning</a:t>
                      </a:r>
                    </a:p>
                    <a:p>
                      <a:pPr marL="285840" indent="-28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Visualization</a:t>
                      </a:r>
                    </a:p>
                  </a:txBody>
                  <a:tcPr marL="91080" marR="91080" marT="72000" marB="72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4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290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The aim of this month / Discussion </a:t>
                      </a:r>
                      <a:endParaRPr lang="en-US" altLang="ko-KR" sz="20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 marT="36000" marB="36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1230">
                <a:tc gridSpan="2">
                  <a:txBody>
                    <a:bodyPr/>
                    <a:lstStyle/>
                    <a:p>
                      <a:pPr marL="285840" indent="-28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0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The </a:t>
                      </a:r>
                      <a:r>
                        <a:rPr lang="en-US" altLang="ko-KR" sz="20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aim of this month: </a:t>
                      </a: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To </a:t>
                      </a: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investigate about </a:t>
                      </a: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CNN and visualization.</a:t>
                      </a:r>
                    </a:p>
                    <a:p>
                      <a:pPr marL="285840" indent="-28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altLang="ko-KR" sz="20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Arial"/>
                      </a:endParaRPr>
                    </a:p>
                  </a:txBody>
                  <a:tcPr marL="91080" marR="9108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4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2603880" y="64976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Visualize the filter map. (</a:t>
            </a:r>
            <a:r>
              <a:rPr lang="pt-BR" altLang="ko-KR" sz="1600" dirty="0"/>
              <a:t>Custom channel 32 DO(0.75) </a:t>
            </a:r>
            <a:r>
              <a:rPr lang="pt-BR" altLang="ko-KR" sz="1600" dirty="0" smtClean="0"/>
              <a:t>Model</a:t>
            </a:r>
            <a:r>
              <a:rPr lang="en-US" altLang="ko-KR" sz="1600" dirty="0" smtClean="0"/>
              <a:t>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Less than zero of the waveform is </a:t>
            </a:r>
            <a:r>
              <a:rPr lang="en-US" altLang="ko-KR" sz="1600" dirty="0" smtClean="0"/>
              <a:t>removed because of ‘</a:t>
            </a:r>
            <a:r>
              <a:rPr lang="en-US" altLang="ko-KR" sz="1600" dirty="0" err="1" smtClean="0"/>
              <a:t>Relu</a:t>
            </a:r>
            <a:r>
              <a:rPr lang="en-US" altLang="ko-KR" sz="1600" dirty="0" smtClean="0"/>
              <a:t>’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Because of this problem, it is difficult to </a:t>
            </a:r>
            <a:r>
              <a:rPr lang="en-US" altLang="ko-KR" sz="1600" dirty="0" smtClean="0"/>
              <a:t>analysis </a:t>
            </a:r>
            <a:r>
              <a:rPr lang="en-US" altLang="ko-KR" sz="1600" dirty="0"/>
              <a:t>from the point of view of </a:t>
            </a:r>
            <a:r>
              <a:rPr lang="en-US" altLang="ko-KR" sz="1600" dirty="0" smtClean="0"/>
              <a:t>Signal Processing.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So, I consider to use ‘</a:t>
            </a:r>
            <a:r>
              <a:rPr lang="en-US" altLang="ko-KR" sz="1600" dirty="0" err="1" smtClean="0"/>
              <a:t>tanh</a:t>
            </a:r>
            <a:r>
              <a:rPr lang="en-US" altLang="ko-KR" sz="1600" dirty="0" smtClean="0"/>
              <a:t>’ function.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467544" y="2276872"/>
            <a:ext cx="8208912" cy="1571982"/>
            <a:chOff x="467544" y="4859868"/>
            <a:chExt cx="8208912" cy="1571982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465254" y="5249579"/>
              <a:ext cx="723276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(32, 5)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97448" y="5387007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07778" y="5571673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31189" y="569172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11083" y="5795972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(64, </a:t>
              </a:r>
              <a:r>
                <a:rPr lang="en-US" altLang="ko-KR" sz="800" dirty="0"/>
                <a:t>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80859" y="5867980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85089" y="593998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61944" y="593998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823465" y="6093296"/>
              <a:ext cx="780983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(128, </a:t>
              </a:r>
              <a:r>
                <a:rPr lang="en-US" altLang="ko-KR" sz="800" dirty="0"/>
                <a:t>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pic>
        <p:nvPicPr>
          <p:cNvPr id="1026" name="Picture 2" descr="C:\Users\BbChip\Desktop\research\sf_word_recog_research\from_professor\visualization\1D_CNN_custom_ch_32_DO_075_DO\1D_CNN_custom_ch_32_DO_075_DO_1_layer_filter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3" b="9523"/>
          <a:stretch/>
        </p:blipFill>
        <p:spPr bwMode="auto">
          <a:xfrm>
            <a:off x="2782612" y="4157718"/>
            <a:ext cx="3375513" cy="222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bChip\Desktop\research\sf_word_recog_research\from_professor\visualization\1D_CNN_custom_ch_32_DO_075_DO\1D_CNN_custom_ch_32_DO_075_DO_1_layer_activati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3" b="9523"/>
          <a:stretch/>
        </p:blipFill>
        <p:spPr bwMode="auto">
          <a:xfrm>
            <a:off x="5819177" y="4072187"/>
            <a:ext cx="3505351" cy="230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40" idx="2"/>
            <a:endCxn id="1026" idx="0"/>
          </p:cNvCxnSpPr>
          <p:nvPr/>
        </p:nvCxnSpPr>
        <p:spPr>
          <a:xfrm>
            <a:off x="1826892" y="2882027"/>
            <a:ext cx="2643477" cy="12756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BbChip\Desktop\lab_meeting\190330\image\inpu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" y="4361166"/>
            <a:ext cx="2791944" cy="17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직선 화살표 연결선 58"/>
          <p:cNvCxnSpPr>
            <a:endCxn id="1027" idx="0"/>
          </p:cNvCxnSpPr>
          <p:nvPr/>
        </p:nvCxnSpPr>
        <p:spPr>
          <a:xfrm>
            <a:off x="2716052" y="2731645"/>
            <a:ext cx="4855801" cy="13405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1029" idx="0"/>
          </p:cNvCxnSpPr>
          <p:nvPr/>
        </p:nvCxnSpPr>
        <p:spPr>
          <a:xfrm>
            <a:off x="1124427" y="2666583"/>
            <a:ext cx="346594" cy="16945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866993" y="4072187"/>
            <a:ext cx="0" cy="230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12160" y="4072187"/>
            <a:ext cx="0" cy="230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10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97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</a:t>
            </a:r>
            <a:r>
              <a:rPr lang="en-US" altLang="ko-K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Classification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52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Less than zero of the waveform is removed because of ‘</a:t>
            </a:r>
            <a:r>
              <a:rPr lang="en-US" altLang="ko-KR" dirty="0" err="1"/>
              <a:t>Relu</a:t>
            </a:r>
            <a:r>
              <a:rPr lang="en-US" altLang="ko-KR" dirty="0"/>
              <a:t>’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So, I tried to change ‘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’ to ‘</a:t>
            </a:r>
            <a:r>
              <a:rPr lang="en-US" altLang="ko-KR" dirty="0" err="1" smtClean="0"/>
              <a:t>tanh</a:t>
            </a:r>
            <a:r>
              <a:rPr lang="en-US" altLang="ko-KR" dirty="0" smtClean="0"/>
              <a:t>’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First of all, It is impossible to apply all of my previous task.</a:t>
            </a:r>
          </a:p>
          <a:p>
            <a:pPr marL="744390" lvl="1" indent="-28575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/>
              <a:t>Dropout</a:t>
            </a:r>
          </a:p>
          <a:p>
            <a:pPr marL="744390" lvl="1" indent="-28575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/>
              <a:t>Batch Normalization</a:t>
            </a:r>
          </a:p>
          <a:p>
            <a:pPr marL="744390" lvl="1" indent="-28575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/>
              <a:t>Dropout + Batch </a:t>
            </a:r>
            <a:r>
              <a:rPr lang="en-US" altLang="ko-KR" dirty="0"/>
              <a:t>Normalization</a:t>
            </a:r>
          </a:p>
          <a:p>
            <a:pPr marL="744390" lvl="1" indent="-28575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/>
              <a:t>VGG style</a:t>
            </a:r>
          </a:p>
          <a:p>
            <a:pPr marL="744390" lvl="1" indent="-28575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err="1" smtClean="0"/>
              <a:t>Droptout</a:t>
            </a:r>
            <a:r>
              <a:rPr lang="en-US" altLang="ko-KR" dirty="0" smtClean="0"/>
              <a:t> rate</a:t>
            </a:r>
          </a:p>
          <a:p>
            <a:pPr marL="744390" lvl="1" indent="-28575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trike="sngStrike" dirty="0" smtClean="0"/>
              <a:t>Channel size</a:t>
            </a:r>
            <a:r>
              <a:rPr lang="en-US" altLang="ko-KR" dirty="0" smtClean="0"/>
              <a:t> (First, I fix the base channel size to 64)</a:t>
            </a:r>
          </a:p>
          <a:p>
            <a:pPr marL="744390" lvl="1" indent="-28575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trike="sngStrike" dirty="0" smtClean="0"/>
              <a:t>etc… </a:t>
            </a:r>
            <a:r>
              <a:rPr lang="en-US" altLang="ko-KR" dirty="0" smtClean="0"/>
              <a:t>(Maybe next time…)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So, I </a:t>
            </a:r>
            <a:r>
              <a:rPr lang="en-US" altLang="ko-KR" dirty="0"/>
              <a:t>tried a few </a:t>
            </a:r>
            <a:r>
              <a:rPr lang="en-US" altLang="ko-KR" dirty="0" smtClean="0"/>
              <a:t>task </a:t>
            </a:r>
            <a:r>
              <a:rPr lang="en-US" altLang="ko-KR" dirty="0"/>
              <a:t>to see the results as soon as </a:t>
            </a:r>
            <a:r>
              <a:rPr lang="en-US" altLang="ko-KR" dirty="0" smtClean="0"/>
              <a:t>possible.</a:t>
            </a:r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11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pic>
        <p:nvPicPr>
          <p:cNvPr id="2" name="Picture 2" descr="relu functi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2304256" cy="179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nh functi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3932"/>
            <a:ext cx="2736304" cy="183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2771800" y="2420888"/>
            <a:ext cx="872248" cy="4320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5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First, I applied the ‘custom CH64’ model.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9211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0.1111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16,384,400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0.3421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0.2517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0.2675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5,481,936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0.5076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0.5350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1,861,136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0.5518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668,240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0.7423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0.6066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0.7082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506,576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0.8455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0.7583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318,288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310,224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363,600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0.9477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0.9377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0.9479</a:t>
                      </a:r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521,552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12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792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Second, I </a:t>
            </a:r>
            <a:r>
              <a:rPr lang="en-US" altLang="ko-KR" dirty="0" smtClean="0"/>
              <a:t>tune the dropout’s </a:t>
            </a:r>
            <a:r>
              <a:rPr lang="en-US" altLang="ko-KR" dirty="0" smtClean="0"/>
              <a:t>rate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As with previous results, high dropout rate </a:t>
            </a:r>
            <a:r>
              <a:rPr lang="en-US" altLang="ko-KR" dirty="0" smtClean="0"/>
              <a:t>model has a good performance.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high dropout rate contribute </a:t>
            </a:r>
            <a:r>
              <a:rPr lang="en-US" altLang="ko-KR" dirty="0"/>
              <a:t>to the generalization of the model.</a:t>
            </a:r>
            <a:endParaRPr lang="en-US" altLang="ko-KR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670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DO(0.25)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DO(0.25)+BN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DO(0.75)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DO(0.75)+BN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0.1051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0.1011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0.3429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0.3246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0.3524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0.2569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0.4987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0.4295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0.5088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0.5624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0.6278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0.6079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0.7148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0.6550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0.7310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0.6947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0.7707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0.7146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0.8582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0.8150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0.8417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0.7763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0.9111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0.8617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0.9229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0.9439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0.9543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0.9441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13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730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3th, </a:t>
            </a:r>
            <a:r>
              <a:rPr lang="en-US" altLang="ko-KR" dirty="0" smtClean="0"/>
              <a:t>I </a:t>
            </a:r>
            <a:r>
              <a:rPr lang="en-US" altLang="ko-KR" dirty="0" smtClean="0"/>
              <a:t>tried VGG </a:t>
            </a:r>
            <a:r>
              <a:rPr lang="en-US" altLang="ko-KR" dirty="0" smtClean="0"/>
              <a:t>style</a:t>
            </a:r>
            <a:endParaRPr lang="en-US" altLang="ko-KR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30955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2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CONV(3,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), 1 Pool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16,396,624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2 Pool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0.3421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0.2692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0.2721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5,498,320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,3 Pool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0.5333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0.3192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0.3927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1,881,680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4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0.6908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0.5333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0.5952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692,944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5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0.7659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0.5034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0.7481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564,176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6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0.7570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0.7666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392,400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7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0.8839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0.8681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400,848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8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470,736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9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0.9516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0.9439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760,016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14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3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, I </a:t>
            </a:r>
            <a:r>
              <a:rPr lang="en-US" altLang="ko-KR" dirty="0" smtClean="0"/>
              <a:t>tune the dropout’s </a:t>
            </a:r>
            <a:r>
              <a:rPr lang="en-US" altLang="ko-KR" dirty="0" smtClean="0"/>
              <a:t>rate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this result, ‘custom’ model is better than ‘VGG like’ model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Compared to </a:t>
            </a:r>
            <a:r>
              <a:rPr lang="en-US" altLang="ko-KR" dirty="0" err="1"/>
              <a:t>Relu</a:t>
            </a:r>
            <a:r>
              <a:rPr lang="en-US" altLang="ko-KR" dirty="0"/>
              <a:t>, overall performance dropped by 1-2%.</a:t>
            </a:r>
            <a:endParaRPr lang="en-US" altLang="ko-KR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45308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DO(0.25)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DO(0.25)+BN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DO(0.75)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DO(0.75)+BN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2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CONV(3,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), 1 Pool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2 Pool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,3 Pool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0.5157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0.4347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0.5753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4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0.6565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0.7410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0.7279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5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0.7564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0.7248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0.7848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0.7607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6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0.8677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0.7780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0.7896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7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0.9277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0.8924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8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0.9269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9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0.9448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15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0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</a:t>
            </a:r>
            <a:r>
              <a:rPr lang="en-US" altLang="ko-K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Classification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199"/>
            <a:ext cx="8902112" cy="1549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 tune the filter size more bigger.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Filter size: 192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96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48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24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12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3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…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7544" y="2780928"/>
            <a:ext cx="8208912" cy="1571982"/>
            <a:chOff x="467544" y="4859868"/>
            <a:chExt cx="8208912" cy="15719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70263" y="6176337"/>
            <a:ext cx="105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Tried one ]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29776" y="413265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Previous one ]</a:t>
            </a:r>
            <a:endParaRPr lang="ko-KR" altLang="en-US" sz="1200" b="1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79512" y="2564904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16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67544" y="4742854"/>
            <a:ext cx="8208912" cy="1571982"/>
            <a:chOff x="467544" y="4859868"/>
            <a:chExt cx="8208912" cy="1571982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486092" y="5249579"/>
              <a:ext cx="681598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err="1" smtClean="0"/>
                <a:t>Conv</a:t>
              </a:r>
              <a:r>
                <a:rPr lang="en-US" altLang="ko-KR" sz="800" b="1" dirty="0" smtClean="0"/>
                <a:t>(192</a:t>
              </a:r>
              <a:r>
                <a:rPr lang="en-US" altLang="ko-KR" sz="800" dirty="0" smtClean="0"/>
                <a:t>)</a:t>
              </a:r>
              <a:endParaRPr lang="en-US" altLang="ko-KR" sz="800" dirty="0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92639" y="5387007"/>
              <a:ext cx="732894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err="1" smtClean="0"/>
                <a:t>Conv</a:t>
              </a:r>
              <a:r>
                <a:rPr lang="en-US" altLang="ko-KR" sz="800" b="1" dirty="0" smtClean="0"/>
                <a:t>(96)</a:t>
              </a:r>
              <a:endParaRPr lang="en-US" altLang="ko-KR" sz="800" b="1" dirty="0" smtClean="0"/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02969" y="5571673"/>
              <a:ext cx="732894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err="1" smtClean="0"/>
                <a:t>Conv</a:t>
              </a:r>
              <a:r>
                <a:rPr lang="en-US" altLang="ko-KR" sz="800" b="1" dirty="0" smtClean="0"/>
                <a:t>(48)</a:t>
              </a:r>
              <a:endParaRPr lang="en-US" altLang="ko-KR" sz="800" b="1" dirty="0" smtClean="0"/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26380" y="5691728"/>
              <a:ext cx="732894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err="1" smtClean="0"/>
                <a:t>Conv</a:t>
              </a:r>
              <a:r>
                <a:rPr lang="en-US" altLang="ko-KR" sz="800" b="1" dirty="0" smtClean="0"/>
                <a:t>(24)</a:t>
              </a:r>
              <a:endParaRPr lang="en-US" altLang="ko-KR" sz="800" b="1" dirty="0" smtClean="0"/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06274" y="5795972"/>
              <a:ext cx="732894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err="1" smtClean="0"/>
                <a:t>Conv</a:t>
              </a:r>
              <a:r>
                <a:rPr lang="en-US" altLang="ko-KR" sz="800" b="1" dirty="0" smtClean="0"/>
                <a:t>(12)</a:t>
              </a:r>
              <a:endParaRPr lang="en-US" altLang="ko-KR" sz="800" b="1" dirty="0" smtClean="0"/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</a:t>
              </a:r>
              <a:r>
                <a:rPr lang="en-US" altLang="ko-KR" sz="800" b="1" dirty="0" smtClean="0"/>
                <a:t>)</a:t>
              </a:r>
              <a:endParaRPr lang="ko-KR" altLang="en-US" sz="8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76050" y="5867980"/>
              <a:ext cx="732894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err="1" smtClean="0"/>
                <a:t>Conv</a:t>
              </a:r>
              <a:r>
                <a:rPr lang="en-US" altLang="ko-KR" sz="800" b="1" dirty="0" smtClean="0"/>
                <a:t>(6)</a:t>
              </a:r>
              <a:endParaRPr lang="en-US" altLang="ko-KR" sz="800" b="1" dirty="0" smtClean="0"/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80280" y="5939988"/>
              <a:ext cx="732894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err="1" smtClean="0"/>
                <a:t>Conv</a:t>
              </a:r>
              <a:r>
                <a:rPr lang="en-US" altLang="ko-KR" sz="800" b="1" dirty="0" smtClean="0"/>
                <a:t>(3)</a:t>
              </a:r>
              <a:endParaRPr lang="en-US" altLang="ko-KR" sz="800" b="1" dirty="0" smtClean="0"/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257135" y="5939988"/>
              <a:ext cx="732894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err="1" smtClean="0"/>
                <a:t>Conv</a:t>
              </a:r>
              <a:r>
                <a:rPr lang="en-US" altLang="ko-KR" sz="800" b="1" dirty="0" smtClean="0"/>
                <a:t>(3)</a:t>
              </a:r>
              <a:endParaRPr lang="en-US" altLang="ko-KR" sz="800" b="1" dirty="0" smtClean="0"/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10768" y="6093296"/>
              <a:ext cx="732894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err="1" smtClean="0"/>
                <a:t>Conv</a:t>
              </a:r>
              <a:r>
                <a:rPr lang="en-US" altLang="ko-KR" sz="800" b="1" dirty="0" smtClean="0"/>
                <a:t>(3)</a:t>
              </a:r>
              <a:endParaRPr lang="en-US" altLang="ko-KR" sz="800" b="1" dirty="0" smtClean="0"/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7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</a:t>
            </a:r>
            <a:r>
              <a:rPr lang="en-US" altLang="ko-KR" dirty="0" smtClean="0"/>
              <a:t>early case </a:t>
            </a:r>
            <a:r>
              <a:rPr lang="en-US" altLang="ko-KR" dirty="0"/>
              <a:t>because the results were probably not good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</a:t>
            </a:r>
            <a:r>
              <a:rPr lang="en-US" altLang="ko-KR" dirty="0"/>
              <a:t>channel size: </a:t>
            </a:r>
            <a:r>
              <a:rPr lang="en-US" altLang="ko-KR" dirty="0" smtClean="0"/>
              <a:t>32</a:t>
            </a:r>
            <a:endParaRPr lang="en-US" altLang="ko-KR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07741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CONV(192,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32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CONV(96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CONV(48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0.7765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1,063,536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CONV(24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0.8249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481,424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CONV(12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0.8042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0.8856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404,688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CONV(6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0.9213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294,160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261,456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0.9468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259,472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281,104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17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717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</a:t>
            </a:r>
            <a:r>
              <a:rPr lang="en-US" altLang="ko-KR" dirty="0"/>
              <a:t>channel size: </a:t>
            </a:r>
            <a:r>
              <a:rPr lang="en-US" altLang="ko-KR" dirty="0" smtClean="0"/>
              <a:t>64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If filter size is more bigger, model become more heavy.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It take a lot of time… So, I will prepare the other case until the next time.</a:t>
            </a:r>
          </a:p>
          <a:p>
            <a:pPr marL="1440">
              <a:buClr>
                <a:srgbClr val="000000"/>
              </a:buClr>
            </a:pPr>
            <a:endParaRPr lang="en-US" altLang="ko-KR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68623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CONV(192,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CONV(96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CONV(48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0.5346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0.7117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2,421,968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CONV(24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0.8482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0.7423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0.8656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1,306,896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CONV(12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0.8258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1,202,576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CONV(6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1,030,672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989,840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0.9535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1,010,448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0.9479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0.9570</a:t>
                      </a:r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1,102,864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18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522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8696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last lab seminar, we know that ‘</a:t>
            </a:r>
            <a:r>
              <a:rPr lang="en-US" altLang="ko-KR" dirty="0" err="1" smtClean="0"/>
              <a:t>he_uniform</a:t>
            </a:r>
            <a:r>
              <a:rPr lang="en-US" altLang="ko-KR" dirty="0" smtClean="0"/>
              <a:t> initializer’ has good performance</a:t>
            </a: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So, I found the paper of ‘he </a:t>
            </a:r>
            <a:r>
              <a:rPr lang="en-US" altLang="ko-KR" dirty="0"/>
              <a:t>initializer</a:t>
            </a:r>
            <a:r>
              <a:rPr lang="en-US" altLang="ko-KR" dirty="0" smtClean="0"/>
              <a:t>’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‘He initializer’ is improvement of ‘</a:t>
            </a:r>
            <a:r>
              <a:rPr lang="en-US" altLang="ko-KR" dirty="0" err="1" smtClean="0"/>
              <a:t>xavier</a:t>
            </a:r>
            <a:r>
              <a:rPr lang="en-US" altLang="ko-KR" dirty="0" smtClean="0"/>
              <a:t> initializer’. 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They said, If we use ‘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’ function, it is more better than ‘</a:t>
            </a:r>
            <a:r>
              <a:rPr lang="en-US" altLang="ko-KR" dirty="0" err="1" smtClean="0"/>
              <a:t>xavier</a:t>
            </a:r>
            <a:r>
              <a:rPr lang="en-US" altLang="ko-KR" dirty="0" smtClean="0"/>
              <a:t> initializer’.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19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3139"/>
            <a:ext cx="1944216" cy="107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2"/>
          <a:stretch/>
        </p:blipFill>
        <p:spPr bwMode="auto">
          <a:xfrm>
            <a:off x="3307740" y="2227530"/>
            <a:ext cx="1912332" cy="116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410056" y="2483604"/>
                <a:ext cx="36984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ko-KR" dirty="0"/>
                  <a:t>: Number of neurons </a:t>
                </a:r>
                <a:endParaRPr lang="en-US" altLang="ko-KR" dirty="0" smtClean="0"/>
              </a:p>
              <a:p>
                <a:r>
                  <a:rPr lang="en-US" altLang="ko-KR" dirty="0"/>
                  <a:t>	</a:t>
                </a:r>
                <a:r>
                  <a:rPr lang="en-US" altLang="ko-KR" dirty="0" smtClean="0"/>
                  <a:t>feeding </a:t>
                </a:r>
                <a:r>
                  <a:rPr lang="en-US" altLang="ko-KR" dirty="0"/>
                  <a:t>into given neuron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056" y="2483604"/>
                <a:ext cx="3698448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4717" r="-494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화살표 2"/>
          <p:cNvSpPr/>
          <p:nvPr/>
        </p:nvSpPr>
        <p:spPr>
          <a:xfrm>
            <a:off x="2512451" y="2555612"/>
            <a:ext cx="619389" cy="306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CustomShape 2"/>
          <p:cNvSpPr/>
          <p:nvPr/>
        </p:nvSpPr>
        <p:spPr>
          <a:xfrm>
            <a:off x="62376" y="5373216"/>
            <a:ext cx="8614080" cy="936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/>
              <a:t>Conv1D </a:t>
            </a:r>
            <a:r>
              <a:rPr lang="en-US" altLang="ko-KR" smtClean="0"/>
              <a:t>‘s default </a:t>
            </a:r>
            <a:r>
              <a:rPr lang="en-US" altLang="ko-KR" dirty="0" smtClean="0"/>
              <a:t>initializer is ‘</a:t>
            </a:r>
            <a:r>
              <a:rPr lang="en-US" altLang="ko-KR" dirty="0" err="1" smtClean="0"/>
              <a:t>xavier</a:t>
            </a:r>
            <a:r>
              <a:rPr lang="en-US" altLang="ko-KR" dirty="0" smtClean="0"/>
              <a:t> initializer’.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 I tried ‘he initializer’ to my model.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1534" y="32756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Xavier 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5324" y="32756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He 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640" y="3700189"/>
            <a:ext cx="80041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Xavier: </a:t>
            </a:r>
            <a:endParaRPr lang="en-US" altLang="ko-KR" dirty="0" smtClean="0"/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Glorot</a:t>
            </a:r>
            <a:r>
              <a:rPr lang="en-US" altLang="ko-KR" sz="1200" dirty="0"/>
              <a:t>, Xavier, and </a:t>
            </a:r>
            <a:r>
              <a:rPr lang="en-US" altLang="ko-KR" sz="1200" dirty="0" err="1"/>
              <a:t>Yoshua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Bengio</a:t>
            </a:r>
            <a:r>
              <a:rPr lang="en-US" altLang="ko-KR" sz="1200" dirty="0"/>
              <a:t>.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Understanding the difficulty of training deep </a:t>
            </a:r>
            <a:r>
              <a:rPr lang="en-US" altLang="ko-KR" sz="1200" dirty="0" err="1" smtClean="0"/>
              <a:t>feedforward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neural networks." </a:t>
            </a:r>
            <a:endParaRPr lang="en-US" altLang="ko-KR" sz="1200" dirty="0" smtClean="0"/>
          </a:p>
          <a:p>
            <a:r>
              <a:rPr lang="en-US" altLang="ko-KR" sz="1200" dirty="0" smtClean="0"/>
              <a:t>  Proceedings </a:t>
            </a:r>
            <a:r>
              <a:rPr lang="en-US" altLang="ko-KR" sz="1200" dirty="0"/>
              <a:t>of the thirteenth international conference on artificial intelligence and statistics. 2010</a:t>
            </a:r>
            <a:r>
              <a:rPr lang="en-US" altLang="ko-KR" sz="1200" dirty="0" smtClean="0"/>
              <a:t>.</a:t>
            </a:r>
          </a:p>
          <a:p>
            <a:r>
              <a:rPr lang="en-US" altLang="ko-KR" dirty="0"/>
              <a:t>He: </a:t>
            </a:r>
            <a:endParaRPr lang="en-US" altLang="ko-KR" dirty="0" smtClean="0"/>
          </a:p>
          <a:p>
            <a:r>
              <a:rPr lang="en-US" altLang="ko-KR" sz="1200" dirty="0" smtClean="0"/>
              <a:t>  He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Kaiming</a:t>
            </a:r>
            <a:r>
              <a:rPr lang="en-US" altLang="ko-KR" sz="1200" dirty="0"/>
              <a:t>, et al. "Delving deep into rectifiers: Surpassing human-level performance on </a:t>
            </a:r>
            <a:r>
              <a:rPr lang="en-US" altLang="ko-KR" sz="1200" dirty="0" err="1"/>
              <a:t>imagenet</a:t>
            </a:r>
            <a:r>
              <a:rPr lang="en-US" altLang="ko-KR" sz="1200" dirty="0"/>
              <a:t> classification." </a:t>
            </a:r>
            <a:endParaRPr lang="en-US" altLang="ko-KR" sz="1200" dirty="0" smtClean="0"/>
          </a:p>
          <a:p>
            <a:r>
              <a:rPr lang="en-US" altLang="ko-KR" sz="1200" dirty="0" smtClean="0"/>
              <a:t>  Proceedings </a:t>
            </a:r>
            <a:r>
              <a:rPr lang="en-US" altLang="ko-KR" sz="1200" dirty="0"/>
              <a:t>of the IEEE international conference on computer vision. 2015.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31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Audio Classification - </a:t>
            </a:r>
            <a:r>
              <a:rPr lang="en-US" altLang="ko-K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Previous Work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125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 low-waveform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1, sampling rate: 16000,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type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float32, channel: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mono</a:t>
            </a:r>
            <a:endParaRPr lang="en-U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 class data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/>
              <a:t>'zero</a:t>
            </a:r>
            <a:r>
              <a:rPr lang="en-US" altLang="ko-KR" dirty="0"/>
              <a:t>', 'one', 'two', 'three', 'four', 'five', 'six', 'seven', 'eight', 'nine',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'bed', 'bird</a:t>
            </a:r>
            <a:r>
              <a:rPr lang="en-US" altLang="ko-KR" dirty="0"/>
              <a:t>', 'tree', 'cat', 'house', 'dog'</a:t>
            </a:r>
            <a:endParaRPr lang="en-US" altLang="ko-KR" dirty="0" smtClean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Train: 40851(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80%),  Validation: 4796(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10%), Test: 5297(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8" name="Picture 4" descr="C:\Users\BbChip\Desktop\Screenshot from 2019-01-25 20-20-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96342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bChip\Desktop\Screenshot from 2019-01-25 20-19-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68" y="3432244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2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7118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 to previous result.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The Most of case is improved a </a:t>
            </a:r>
            <a:r>
              <a:rPr lang="en-US" altLang="ko-KR" dirty="0" smtClean="0"/>
              <a:t>little.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think ‘He initializer’ is little better than ‘Xavier initializer’.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163495"/>
              </p:ext>
            </p:extLst>
          </p:nvPr>
        </p:nvGraphicFramePr>
        <p:xfrm>
          <a:off x="293046" y="2132856"/>
          <a:ext cx="8568954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972"/>
                <a:gridCol w="775286"/>
                <a:gridCol w="775286"/>
                <a:gridCol w="734482"/>
                <a:gridCol w="734482"/>
                <a:gridCol w="734482"/>
                <a:gridCol w="734482"/>
                <a:gridCol w="73448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latin typeface="+mn-lt"/>
                        </a:rPr>
                        <a:t>DO(0.5)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latin typeface="+mn-lt"/>
                        </a:rPr>
                        <a:t>BN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</a:rPr>
                        <a:t>DO+BN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latin typeface="+mn-lt"/>
                        </a:rPr>
                        <a:t>DO(0.5)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latin typeface="+mn-lt"/>
                        </a:rPr>
                        <a:t>BN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</a:rPr>
                        <a:t>DO+BN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0.5844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0.4893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0.5726 </a:t>
                      </a:r>
                    </a:p>
                  </a:txBody>
                  <a:tcPr marL="7620" marR="7620" marT="7620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0.5904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0.4773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0.6033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0.7128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0.6291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0.7333 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0.7221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0.6145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0.7329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0.7732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0.7022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0.8073 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0.6872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0.8019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0.8233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0.8818 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0.8928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0.8087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0.8802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0.9061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0.9302 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0.9126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0.9252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0.9458 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0.9587</a:t>
                      </a: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0.9383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0.9531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0.9470 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0.9524 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0.9529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20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181479" y="593998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Xavier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36764" y="59399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He 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1119" y="593908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custom model &gt;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6084168" y="4437112"/>
            <a:ext cx="432048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 to previous result.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It </a:t>
            </a:r>
            <a:r>
              <a:rPr lang="en-US" altLang="ko-KR" dirty="0" smtClean="0"/>
              <a:t>works well </a:t>
            </a:r>
            <a:r>
              <a:rPr lang="en-US" altLang="ko-KR" dirty="0"/>
              <a:t>for a few cases, but in some cases it is not effective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Is it effective when the filter size is large?</a:t>
            </a:r>
            <a:endParaRPr lang="en-US" altLang="ko-KR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98110"/>
              </p:ext>
            </p:extLst>
          </p:nvPr>
        </p:nvGraphicFramePr>
        <p:xfrm>
          <a:off x="293046" y="2132856"/>
          <a:ext cx="8568954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972"/>
                <a:gridCol w="775286"/>
                <a:gridCol w="775286"/>
                <a:gridCol w="734482"/>
                <a:gridCol w="734482"/>
                <a:gridCol w="734482"/>
                <a:gridCol w="734482"/>
                <a:gridCol w="73448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latin typeface="+mn-lt"/>
                        </a:rPr>
                        <a:t>DO(0.5)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latin typeface="+mn-lt"/>
                        </a:rPr>
                        <a:t>BN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</a:rPr>
                        <a:t>DO+BN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latin typeface="+mn-lt"/>
                        </a:rPr>
                        <a:t>DO(0.5)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latin typeface="+mn-lt"/>
                        </a:rPr>
                        <a:t>BN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lt"/>
                        </a:rPr>
                        <a:t>DO+BN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2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CONV(3,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), 1 Pool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2 Pool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lt"/>
                        </a:rPr>
                        <a:t>X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,3 Pool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0.5844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0.4893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0.5726 </a:t>
                      </a:r>
                    </a:p>
                  </a:txBody>
                  <a:tcPr marL="7620" marR="7620" marT="7620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0.5680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0.5047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0.5755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4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0.7128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0.6291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0.7333 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0.6793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0.6442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0.7080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5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0.7732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0.7022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0.8073 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0.7759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0.6947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0.8027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6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0.8233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0.8818 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0.8368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0.8939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7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0.9061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0.9302 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0.9418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8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0.9581 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0.9458 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0.9398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0.9543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9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0.9470 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0.9506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21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592892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VGG like model &gt;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6084168" y="4437112"/>
            <a:ext cx="432048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81479" y="593998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Xavier 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36764" y="59399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He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3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8696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There is a more initializer (ex. </a:t>
            </a:r>
            <a:r>
              <a:rPr lang="en-US" altLang="ko-KR" sz="2000" dirty="0" err="1" smtClean="0"/>
              <a:t>xavier_normal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he_normal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What if I apply another initializer at the same previous task?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Because ‘he initializer’ shown such better performance, I expect about it.</a:t>
            </a:r>
            <a:endParaRPr lang="en-US" altLang="ko-KR" sz="2000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22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5" name="오른쪽 화살표 4"/>
          <p:cNvSpPr/>
          <p:nvPr/>
        </p:nvSpPr>
        <p:spPr>
          <a:xfrm>
            <a:off x="3686207" y="3861048"/>
            <a:ext cx="1720868" cy="408759"/>
          </a:xfrm>
          <a:prstGeom prst="rightArrow">
            <a:avLst>
              <a:gd name="adj1" fmla="val 50000"/>
              <a:gd name="adj2" fmla="val 1591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2026" y="3068960"/>
            <a:ext cx="2217846" cy="78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Previous </a:t>
            </a:r>
            <a:r>
              <a:rPr lang="en-US" altLang="ko-KR" sz="2000" dirty="0"/>
              <a:t>model </a:t>
            </a:r>
          </a:p>
          <a:p>
            <a:pPr algn="ctr"/>
            <a:r>
              <a:rPr lang="en-US" altLang="ko-KR" sz="2000" dirty="0"/>
              <a:t>with </a:t>
            </a:r>
            <a:r>
              <a:rPr lang="en-US" altLang="ko-KR" sz="2000" dirty="0" err="1"/>
              <a:t>xavier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826870" y="4293210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Previous</a:t>
            </a:r>
          </a:p>
          <a:p>
            <a:pPr algn="ctr"/>
            <a:r>
              <a:rPr lang="en-US" altLang="ko-KR" sz="2000" dirty="0"/>
              <a:t>t</a:t>
            </a:r>
            <a:r>
              <a:rPr lang="en-US" altLang="ko-KR" sz="2000" dirty="0" smtClean="0"/>
              <a:t>uning task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5594514" y="3068960"/>
            <a:ext cx="2217846" cy="78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Current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SOTA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02026" y="4320073"/>
            <a:ext cx="2217846" cy="114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Previous </a:t>
            </a:r>
            <a:r>
              <a:rPr lang="en-US" altLang="ko-KR" sz="2000" dirty="0"/>
              <a:t>model </a:t>
            </a:r>
          </a:p>
          <a:p>
            <a:pPr algn="ctr"/>
            <a:r>
              <a:rPr lang="en-US" altLang="ko-KR" sz="2000" dirty="0"/>
              <a:t>with </a:t>
            </a:r>
            <a:r>
              <a:rPr lang="en-US" altLang="ko-KR" sz="2000" dirty="0" smtClean="0"/>
              <a:t>another initializer</a:t>
            </a:r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5594514" y="4320073"/>
            <a:ext cx="2217846" cy="114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1688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Question?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700" y="3068960"/>
            <a:ext cx="861408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4620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743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example, ‘5Conv, 2FC’ 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baseline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model’s detail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 just flatten 2D model. (5X5 filter-&gt;1X25 filter, 2X2 stride-&gt;1X4 stride)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Input: 16000X1 low waveform.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Output:1x16 labeled one hot vector. (</a:t>
            </a:r>
            <a:r>
              <a:rPr lang="en-US" altLang="ko-KR" sz="2000" dirty="0">
                <a:latin typeface="+mj-lt"/>
              </a:rPr>
              <a:t>'zero</a:t>
            </a:r>
            <a:r>
              <a:rPr lang="en-US" altLang="ko-KR" sz="2000" dirty="0" smtClean="0">
                <a:latin typeface="+mj-lt"/>
              </a:rPr>
              <a:t>', …,  'eight', …, </a:t>
            </a:r>
            <a:r>
              <a:rPr lang="en-US" altLang="ko-KR" sz="2000" dirty="0">
                <a:latin typeface="+mj-lt"/>
              </a:rPr>
              <a:t>'house', 'dog</a:t>
            </a:r>
            <a:r>
              <a:rPr lang="en-US" altLang="ko-KR" sz="2000" dirty="0" smtClean="0">
                <a:latin typeface="+mj-lt"/>
              </a:rPr>
              <a:t>'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Loss:  cross entropy loss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Obtimizer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Adam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4486" y="3661836"/>
            <a:ext cx="8727994" cy="2503468"/>
            <a:chOff x="164486" y="3758843"/>
            <a:chExt cx="8727994" cy="2503468"/>
          </a:xfrm>
        </p:grpSpPr>
        <p:pic>
          <p:nvPicPr>
            <p:cNvPr id="1027" name="Picture 3" descr="C:\Users\BbChip\Desktop\lab_meeting\190302\base_architecture_5_conv_2_fc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86" y="3933057"/>
              <a:ext cx="8627674" cy="2329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380313" y="5898490"/>
              <a:ext cx="5760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     </a:t>
              </a:r>
              <a:endParaRPr lang="ko-KR" altLang="en-US" sz="105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7544" y="486916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898" y="4478923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5818" y="3758843"/>
              <a:ext cx="622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1X1024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1258" y="4797152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1X16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4288" y="4293096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1X512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7624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3688" y="4653136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9752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7250" y="4478923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3314" y="4077072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52120" y="5877272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01066" y="5045114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9133" y="518913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7824" y="5373216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29566" y="562117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96336" y="5805264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79512" y="3429000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18843" y="6185624"/>
            <a:ext cx="190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Baseline Architecture]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197041" y="3625831"/>
            <a:ext cx="1872208" cy="318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Channel@Data</a:t>
            </a:r>
            <a:r>
              <a:rPr lang="en-US" altLang="ko-KR" sz="1400" dirty="0" err="1">
                <a:solidFill>
                  <a:schemeClr val="tx1"/>
                </a:solidFill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3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1569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Fine tuning task in 1D-CNN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7504" y="2681146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Dropout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2681146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Batch Normalization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1840" y="2681146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3. D·O + B</a:t>
            </a:r>
            <a:r>
              <a:rPr lang="en-US" altLang="ko-KR" sz="1400" dirty="0"/>
              <a:t>·</a:t>
            </a:r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19672" y="368925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Reduce FC</a:t>
            </a:r>
            <a:endParaRPr lang="ko-KR" altLang="en-US" sz="1400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1273519" y="2659029"/>
            <a:ext cx="548290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2785687" y="2659029"/>
            <a:ext cx="548290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2303748" y="3140968"/>
            <a:ext cx="0" cy="548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619672" y="170080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0. Depth</a:t>
            </a:r>
            <a:endParaRPr lang="ko-KR" altLang="en-US" sz="16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2303748" y="2160630"/>
            <a:ext cx="0" cy="520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1287406" y="1664804"/>
            <a:ext cx="520516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2799574" y="1664804"/>
            <a:ext cx="520516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755576" y="4625362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en-US" altLang="ko-KR" sz="1400" dirty="0" smtClean="0"/>
              <a:t>. Channel</a:t>
            </a:r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483768" y="4625362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Kernel Size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19672" y="5633474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r>
              <a:rPr lang="en-US" altLang="ko-KR" sz="1400" dirty="0" smtClean="0"/>
              <a:t>. Summary</a:t>
            </a:r>
            <a:endParaRPr lang="ko-KR" altLang="en-US" sz="1400" dirty="0"/>
          </a:p>
        </p:txBody>
      </p:sp>
      <p:cxnSp>
        <p:nvCxnSpPr>
          <p:cNvPr id="62" name="꺾인 연결선 61"/>
          <p:cNvCxnSpPr>
            <a:stCxn id="59" idx="2"/>
            <a:endCxn id="61" idx="0"/>
          </p:cNvCxnSpPr>
          <p:nvPr/>
        </p:nvCxnSpPr>
        <p:spPr>
          <a:xfrm rot="16200000" flipH="1">
            <a:off x="1597555" y="4927281"/>
            <a:ext cx="548290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60" idx="2"/>
            <a:endCxn id="61" idx="0"/>
          </p:cNvCxnSpPr>
          <p:nvPr/>
        </p:nvCxnSpPr>
        <p:spPr>
          <a:xfrm rot="5400000">
            <a:off x="2461651" y="4927281"/>
            <a:ext cx="548290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5" idx="2"/>
            <a:endCxn id="60" idx="0"/>
          </p:cNvCxnSpPr>
          <p:nvPr/>
        </p:nvCxnSpPr>
        <p:spPr>
          <a:xfrm rot="16200000" flipH="1">
            <a:off x="2497655" y="3955173"/>
            <a:ext cx="476282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5" idx="2"/>
            <a:endCxn id="59" idx="0"/>
          </p:cNvCxnSpPr>
          <p:nvPr/>
        </p:nvCxnSpPr>
        <p:spPr>
          <a:xfrm rot="5400000">
            <a:off x="1633559" y="3955173"/>
            <a:ext cx="476282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634859" y="1556792"/>
            <a:ext cx="1" cy="4752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6" idx="2"/>
            <a:endCxn id="38" idx="0"/>
          </p:cNvCxnSpPr>
          <p:nvPr/>
        </p:nvCxnSpPr>
        <p:spPr>
          <a:xfrm>
            <a:off x="6886866" y="3247669"/>
            <a:ext cx="1" cy="253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068665" y="3501008"/>
            <a:ext cx="3636403" cy="4644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11. </a:t>
            </a:r>
            <a:r>
              <a:rPr lang="en-US" altLang="ko-KR" sz="1600" dirty="0" err="1" smtClean="0"/>
              <a:t>Finetune</a:t>
            </a:r>
            <a:r>
              <a:rPr lang="en-US" altLang="ko-KR" sz="1600" dirty="0" smtClean="0"/>
              <a:t> based on good model</a:t>
            </a:r>
            <a:endParaRPr lang="ko-KR" altLang="en-US" sz="16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38694" y="188905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r>
              <a:rPr lang="en-US" altLang="ko-KR" sz="1400" dirty="0" smtClean="0"/>
              <a:t>. Dropout rate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02790" y="2787847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10. Summary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66886" y="1889058"/>
            <a:ext cx="1368152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r>
              <a:rPr lang="en-US" altLang="ko-KR" sz="1400" dirty="0" smtClean="0"/>
              <a:t>. Kernel Size</a:t>
            </a:r>
            <a:endParaRPr lang="ko-KR" altLang="en-US" sz="1400" dirty="0"/>
          </a:p>
        </p:txBody>
      </p:sp>
      <p:cxnSp>
        <p:nvCxnSpPr>
          <p:cNvPr id="40" name="꺾인 연결선 39"/>
          <p:cNvCxnSpPr>
            <a:endCxn id="34" idx="0"/>
          </p:cNvCxnSpPr>
          <p:nvPr/>
        </p:nvCxnSpPr>
        <p:spPr>
          <a:xfrm rot="5400000">
            <a:off x="6324689" y="1326881"/>
            <a:ext cx="260258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39" idx="0"/>
          </p:cNvCxnSpPr>
          <p:nvPr/>
        </p:nvCxnSpPr>
        <p:spPr>
          <a:xfrm rot="16200000" flipH="1">
            <a:off x="7188785" y="1326881"/>
            <a:ext cx="260258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9" idx="2"/>
            <a:endCxn id="36" idx="0"/>
          </p:cNvCxnSpPr>
          <p:nvPr/>
        </p:nvCxnSpPr>
        <p:spPr>
          <a:xfrm rot="5400000">
            <a:off x="7099431" y="2136315"/>
            <a:ext cx="438967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4" idx="2"/>
            <a:endCxn id="36" idx="0"/>
          </p:cNvCxnSpPr>
          <p:nvPr/>
        </p:nvCxnSpPr>
        <p:spPr>
          <a:xfrm rot="16200000" flipH="1">
            <a:off x="6235335" y="2136315"/>
            <a:ext cx="438967" cy="86409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61" idx="2"/>
          </p:cNvCxnSpPr>
          <p:nvPr/>
        </p:nvCxnSpPr>
        <p:spPr>
          <a:xfrm>
            <a:off x="2303748" y="6093296"/>
            <a:ext cx="0" cy="2700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5081697" y="4260716"/>
            <a:ext cx="3636403" cy="4644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12.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Change the channel more </a:t>
            </a:r>
            <a: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steeply</a:t>
            </a:r>
            <a:endParaRPr lang="en-US" altLang="ko-KR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53" name="직선 화살표 연결선 52"/>
          <p:cNvCxnSpPr>
            <a:stCxn id="38" idx="2"/>
            <a:endCxn id="52" idx="0"/>
          </p:cNvCxnSpPr>
          <p:nvPr/>
        </p:nvCxnSpPr>
        <p:spPr>
          <a:xfrm>
            <a:off x="6886867" y="3965436"/>
            <a:ext cx="13032" cy="295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081697" y="4941168"/>
            <a:ext cx="3636403" cy="5760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13.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Change </a:t>
            </a:r>
            <a:r>
              <a:rPr lang="en-US" altLang="ko-KR" sz="16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the channel to become </a:t>
            </a:r>
            <a: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altLang="ko-KR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smaller and smaller</a:t>
            </a:r>
            <a:endParaRPr lang="en-US" altLang="ko-KR" sz="1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55" name="직선 화살표 연결선 54"/>
          <p:cNvCxnSpPr>
            <a:stCxn id="52" idx="2"/>
            <a:endCxn id="54" idx="0"/>
          </p:cNvCxnSpPr>
          <p:nvPr/>
        </p:nvCxnSpPr>
        <p:spPr>
          <a:xfrm>
            <a:off x="6899899" y="4725144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52713" y="5813194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Previous Work</a:t>
            </a:r>
            <a:endParaRPr lang="ko-KR" altLang="en-US" dirty="0"/>
          </a:p>
        </p:txBody>
      </p:sp>
      <p:sp>
        <p:nvSpPr>
          <p:cNvPr id="46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4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70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This is SOTA(State Of The Art) </a:t>
            </a:r>
            <a:r>
              <a:rPr lang="en-US" altLang="ko-KR" dirty="0"/>
              <a:t>in </a:t>
            </a:r>
            <a:r>
              <a:rPr lang="en-US" altLang="ko-KR" dirty="0" smtClean="0"/>
              <a:t>current research.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776403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DO(0.5)</a:t>
                          </a:r>
                          <a:endParaRPr lang="en-US" altLang="ko-KR" sz="1400" baseline="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0.9535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0.9701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776403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DO(0.5)</a:t>
                          </a:r>
                          <a:endParaRPr lang="en-US" altLang="ko-KR" sz="1400" baseline="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7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0.9535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0.9701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TextBox 30"/>
          <p:cNvSpPr txBox="1"/>
          <p:nvPr/>
        </p:nvSpPr>
        <p:spPr>
          <a:xfrm>
            <a:off x="119779" y="3975447"/>
            <a:ext cx="71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channel 64</a:t>
            </a:r>
          </a:p>
          <a:p>
            <a:pPr algn="ctr"/>
            <a:r>
              <a:rPr lang="en-US" altLang="ko-KR" sz="800" b="1" dirty="0" smtClean="0"/>
              <a:t>DO(0.75)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8881" y="3603496"/>
            <a:ext cx="71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Custom</a:t>
            </a:r>
          </a:p>
          <a:p>
            <a:pPr algn="ctr"/>
            <a:r>
              <a:rPr lang="en-US" altLang="ko-KR" sz="800" b="1" dirty="0"/>
              <a:t>channel 32</a:t>
            </a:r>
          </a:p>
          <a:p>
            <a:pPr algn="ctr"/>
            <a:r>
              <a:rPr lang="en-US" altLang="ko-KR" sz="800" b="1" dirty="0"/>
              <a:t>DO(0.75)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88" y="5157192"/>
            <a:ext cx="81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channel 128</a:t>
            </a:r>
          </a:p>
          <a:p>
            <a:pPr algn="ctr"/>
            <a:r>
              <a:rPr lang="en-US" altLang="ko-KR" sz="800" b="1" dirty="0" smtClean="0"/>
              <a:t>DO(0.25)+BN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2234" y="4397633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VGG style</a:t>
            </a:r>
          </a:p>
          <a:p>
            <a:pPr algn="ctr"/>
            <a:r>
              <a:rPr lang="en-US" altLang="ko-KR" sz="800" b="1" dirty="0" smtClean="0"/>
              <a:t>DO(0.75)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246" y="291478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base model</a:t>
            </a:r>
            <a:endParaRPr lang="ko-KR" altLang="en-US" sz="1050" b="1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5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To validate the model, We can use measure such as precision, recall, f1-score.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We find out that It </a:t>
            </a:r>
            <a:r>
              <a:rPr lang="en-US" altLang="ko-KR" dirty="0"/>
              <a:t>does not confuse between </a:t>
            </a:r>
            <a:r>
              <a:rPr lang="en-US" altLang="ko-KR" dirty="0" smtClean="0"/>
              <a:t>‘three’ </a:t>
            </a:r>
            <a:r>
              <a:rPr lang="en-US" altLang="ko-KR" dirty="0"/>
              <a:t>and </a:t>
            </a:r>
            <a:r>
              <a:rPr lang="en-US" altLang="ko-KR" dirty="0" smtClean="0"/>
              <a:t>‘tree’. 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It just </a:t>
            </a:r>
            <a:r>
              <a:rPr lang="en-US" altLang="ko-KR" dirty="0"/>
              <a:t>confuses </a:t>
            </a:r>
            <a:r>
              <a:rPr lang="en-US" altLang="ko-KR" dirty="0" smtClean="0"/>
              <a:t>‘tree’ </a:t>
            </a:r>
            <a:r>
              <a:rPr lang="en-US" altLang="ko-KR" dirty="0"/>
              <a:t>as </a:t>
            </a:r>
            <a:r>
              <a:rPr lang="en-US" altLang="ko-KR" dirty="0" smtClean="0"/>
              <a:t>‘three’.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And It also confuse between ‘Bed’ and ‘Bird’.</a:t>
            </a:r>
          </a:p>
        </p:txBody>
      </p:sp>
      <p:sp>
        <p:nvSpPr>
          <p:cNvPr id="2" name="AutoShape 2" descr="data:image/png;base64,iVBORw0KGgoAAAANSUhEUgAAAqYAAAKLCAYAAAAkSUp3AAAABHNCSVQICAgIfAhkiAAAAAlwSFlzAAAPYQAAD2EBqD+naQAAADl0RVh0U29mdHdhcmUAbWF0cGxvdGxpYiB2ZXJzaW9uIDMuMC4yLCBodHRwOi8vbWF0cGxvdGxpYi5vcmcvOIA7rQAAIABJREFUeJzs3X28ZnVd7//Xe+8Zx4DZ25vkHAxRQzTKu0okFYWOlTf5Sys7WZTgSX6mj5S8yRoxUYnwhpTMTiVqhJGnNNQyBW8KxJtU0pATBCr3CkICezMDDMPsz/njWrsu9lwzzJ659rW+m3k9H4/12Hut73d912ftfbHnzXetdV2pKiRJkqS+TfVdgCRJkgQGU0mSJDXCYCpJkqQmGEwlSZLUBIOpJEmSmmAwlSRJUhMMppIkSWqCwVSSJElNMJhKkiSpCQZTSZIkNcFgKkmSpCas6buASUsS4IHALX3XIkmSdA+2Hvh2VdXO7rDHBVMGofSavouQJEnaA+wPfGtnO++JwfQWgHXr9mYwedqO73xnp39vE7Nl69a+Sxhp7fR03yWMtLDz/1M4UVONvdZbtnVhoe8SRpqe8s4rSavH/Pw8D3rQg2CZV6j3xGAKQJLmgunMzEzfJWzDYLo8BtPVz2AqSf3xL50kSZKaYDCVJElSEwymkiRJaoLBVJIkSU0wmEqSJKkJBlNJkiQ1wWAqSZKkJhhMJUmS1ASDqSRJkppgMJUkSVITDKaSJElqgsFUkiRJTTCYSpIkqQmrJpgmuVffNUiSJGnlrFgwTfKQJDViOadrPyzJeUluS3J1knck2Xto/yuS/G6S05PMA+/qtj8qyT92+303ybuS7LNS5yFJkqTJWMkZ06uB/YaWHwa+C3wmyYHAWcDfAo8GfhE4DHjnkjFeBVzQ7XtCF1zPBm4CDgF+AfiJEfv9pyTrkswsLsD6sZ2hJEmSxiZVtfIHSe4NnAPcADybwezn1qp60VCfw4Bzgb2r6vYkVwBfraqfHepzDPBm4EFVtanb9kzg74EHVtV3Rhz79cDxS7ff+977kGRcpzgWt94633cJ29iydWvfJYy0dnq67xJGWpjAf0+7Yqqx13rLti4s9F3CSNNTq+bOK0lifn6e2dlZgNmq2umAM6m/dO9lMFP5y1W1ADwGODrJxsWFwUzoFPDQof3OXzLOwcAFi6G087luv0ds59gnAbNDy/67ezKSJEkavzUrfYAkrwWeBjy+qm7pNu8D/BnwjhG7XDX0/aYR7ctSVZuBzUP17O6QkiRJWgErGkyT/DzwOuAZVfXNoaavAD9YVd9Y5pAXM5hp3Xto1vRJwAJwyW4XLEmSpN6s5FP5jwROZ3BP6L8l+e/dcr9u2xOTvDPJY5MclOTZSbb7EFPnDOB24C+SPDLJjwN/BLxv1P2lkiRJWj1W8h7TxwF7Aa8Frh1azqyqrwGHAw8HzgO+CrwR+PaOBqyqWxncFnA/4MvAB4FPA7+xMqcgSZKkSZnIU/kt6d4yas6n8neOT+Uvj0/lr34+lS9Ju6/1p/IlSZKkHTKYSpIkqQkGU0mSJDXBYCpJkqQmGEwlSZLUBIOpJEmSmmAwlSRJUhMMppIkSWqCwVSSJElNMJhKkiSpCQZTSZIkNcFgKkmSpCas6buAvnznO99iZmam7zLuYt99H9x3Cdu4/vor+y5hVamqvksYLem7glVjesr/X1+OO+68s+8StrFmerrvEkaa8r9D6W75F1iSJElNMJhKkiSpCQZTSZIkNcFgKkmSpCYYTCVJktQEg6kkSZKaYDCVJElSEwymkiRJaoLBVJIkSU0wmEqSJKkJBlNJkiQ1wWAqSZKkJhhMJUmS1ASDqSRJkppgMJUkSVITDKaSJElqwsSDaZJ1Sd6R5Poktyf5bJJDurYjklSSpyY5P8mtST6f5BFLxnh2kq90+1+W5PgkayZ9LpIkSRqfPmZM3wL8PHAU8CPAN4Czk9xvqM+JwCuBxwF3Au9dbEjyZOB04A+BHwReBBwNHDfqYF0QnllcgPXjPiFJkiTtvokG0yR7Ay8GfquqPl5VFwHHALcBvzbU9biqOrdrfxPwxCT37tqOB95UVX9RVZdV1SeB32UQUEfZAMwNLdeM/cQkSZK02yY9Y3ogsBb43OKGqtoCfAk4eKjf14a+v7b7um/39THA65JsXFyAU4H9kuw14pgnAbNDy/7jOBFJkiSNV6v3ZW4Z+r66r4sheh8Gs6Znjtjv9qUbqmozsHlxPcmYSpQkSdI4TTqYfhO4A3gScCVAkrXAIcApOznGV4BHVNU3VqRCSZIk9WKiwbSqNiX5E+CtSW4ErgJeDewFvIfBZfq780bgo0muAj4ILHT7PbKqXrsylUuSJGml9XEp/3cYXJZ/H4Mn5M8HnlZVN+3MZfaqOjvJs4DXAb/N4LL/vwPvXrGKJUmStOJSVXff6x6ke8uoubm5OWZmZvou5y723ffBfZewjeuvv7LvElaVrQsLfZcw0vSUn6WhlXHHnXf2XcI21kxP913CSFM+46A9yPz8PLOzswCzVTW/s/v5r5UkSZKaYDCVJElSEwymkiRJaoLBVJIkSU0wmEqSJKkJBlNJkiQ1wWAqSZKkJhhMJUmS1ASDqSRJkppgMJUkSVITDKaSJElqwpq+C+jL5i1b2LxlS99l3EWLn0u/114zfZcw0sZNc32XMJKfSa89zb3W7LH/jNxjLFT1XcKqMZX0XcI9nv+KSpIkqQkGU0mSJDXBYCpJkqQmGEwlSZLUBIOpJEmSmmAwlSRJUhMMppIkSWqCwVSSJElNMJhKkiSpCQZTSZIkNcFgKkmSpCYYTCVJktQEg6kkSZKaYDCVJElSEyYeTJOck+SUSR9XkiRJbXPGVJIkSU2YaDBNchpwOHBskuqW/0jyqqE+H06yJck+3fr+Xb+Hdev3TXJ6kpuS3Jrk40kOmuR5SJIkafwmPWN6LPAF4FRgv255H3AEQJIATwZuBg7r9jkc+FZVfaNbPw14HPAzwBOAAB9LsnYiZyBJkqQVMdFgWlVzwB3ArVV1XVVdB/wjcFiSaeDRXfsZdGG1+3ouQDcz+jPAC6vqvKq6ADgS+D7gOaOOmWRdkpnFBVi/UucnSZKkXdfCPabnMQiLP8xgdvRc4Bz+K5ge3q0DHAzcCXxxceeq+i5wSdc2ygZgbmi5Zoy1S5IkaUx6D6ZVdTNwAYMguhhCPwP8cJKHAwfRzZjuopOA2aFl/90YS5IkSSukj2B6BzC9ZNu5wI8DTwHOqaobgYuB44Brq+rSrt/FwBrg0MUdk9wfeARw0aiDVdXmqppfXIBbxnkykiRJGo8+gukVwKFJHpLke5NMMZglfRpwZ1X9e9fvHAb3j/7nbGlVfR34CHBqksOSPAb4S+Bb3XZJkiStUn0E05OBrQxmOG8ADmBwn+kUd71kfw6DmdVzluz/AuBfgI8yeMI/wDOrastKFi1JkqSVtWbSB+wuyz9hRNPUkn4fZhA6l+5/E/D8lalOkiRJfen94SdJkiQJDKaSJElqhMFUkiRJTTCYSpIkqQkGU0mSJDXBYCpJkqQmGEwlSZLUBIOpJEmSmmAwlSRJUhMMppIkSWqCwVSSJElNMJhKkiSpCWv6LqAv69auZd3atX2X0byNm+b6LmGk+99vv75LGOmmm67ruwTtpoWqvksYaevCQt8ljLR2errvErSbppK+S9Bu2rxlS98lbGNXa3LGVJIkSU0wmEqSJKkJBlNJkiQ1wWAqSZKkJhhMJUmS1ASDqSRJkppgMJUkSVITDKaSJElqgsFUkiRJTTCYSpIkqQkGU0mSJDXBYCpJkqQmGEwlSZLUhLEH0yRHJKkk9xn32JIkSbrn2u1gmuScJKeMoxhJkiTtuZq4lJ/kXn3XIEmSpH7tVjBNchpwOHBsd/m+gId0zT+a5Pwktyb5fJJHDO33+iT/muSFSS4Hbu+2TyXZkOTyJLcluSDJc5cc85FJPp5kY5LvJHlfku/dnfOQJElS/3Z3xvRY4AvAqcB+3XJ113Yi8ErgccCdwHuX7Psw4OeBnwMe223bADwf+HXgh4C3A3+Z5HCA7r7VfwS+2o37dOC/AX+zvQKTrEsys7gA63fjfCVJkrRC1uzOzlU1l+QO4Naqug4gyQ90zcdV1bndtjcB/5Dk3lV1e9d+L+D5VXVD12cd8BrgJ6rqC12fy5IcBrwIOBf4DeCrVfWaxRqS/C/g6iQPr6pLR5S5ATh+d85TkiRJK2+3gund+NrQ99d2X/cFruq+v3IxlHYeBuwFfDLJ8Dj3YjBDCvAY4MeTbBxxvAOBUcH0JOBtQ+vrgWt25gQkSZI0OSsZTLcMfV/d1+FbBzYt6b9P9/WngW8tads81Ofvgd8ecbxrR2yjqjYP7c+S0CtJkqRGjCOY3gFMj2GcixgEyAMWbwEY4SsM7ku9oqruHMMxJUmS1IhxvF3UFcChSR7SPR2/S2NW1S3AycDbkxyV5MAkP5LkpUmO6rr9MXA/4P1JDun6PC3JnycZRziWJElST8YRTE8GtjKY8bwBOGA3xvpd4AQGDyxdDJzF4NL+5QBV9W3gSQxmaD8BXAicAtwMLOzGcSVJktSzVNXd97oH6d4yam5ubo6ZmZm+y2neQqOvj/vfb7++Sxjpppuu67sE7aZWX/NbF9r8f++1016skvq2ecuWu+80YfPz8+z7vd8LMFtV8zu7XxOf/CRJkiQZTCVJktQEg6kkSZKaYDCVJElSEwymkiRJaoLBVJIkSU0wmEqSJKkJBlNJkiQ1wWAqSZKkJhhMJUmS1ASDqSRJkppgMJUkSVIT1vRdQF8Wqlio6ruM5k0lfZcw0k03Xdd3CSPNzj6g7xJGuunm6/suYRutvraarWt6uu8SJDVq3dq1fZewjV2tyRlTSZIkNcFgKkmSpCYYTCVJktQEg6kkSZKaYDCVJElSEwymkiRJaoLBVJIkSU0wmEqSJKkJBlNJkiQ1wWAqSZKkJhhMJUmS1ASDqSRJkppgMJUkSVITJhJMM/CuJDcmqSSPncRxJUmStHqsmdBxng4cDRwBXAb8x4SOK0mSpFViUsH0QODaqvr8Sh0gyb2q6o6VGl+SJEkra8Uv5Sc5Dfgj4IDuMv4VSdYleUeS65PcnuSzSQ4Z2ufoJDcvGec5SWpo/fVJ/jXJC5NcDty+0uciSZKklTOJGdNjgW8C/z9wCLAVeAvw88BRwJXAq4Gzkzysqm5cxtgP68b5uW7cbSRZB6wb2rR+uScgSZKklbfiM6ZVNQfcAmytquuAW4EXA79VVR+vqouAY4DbgF9b5vD3Ap5fVV+tqq9tp88GYG5ouWYXTkOSJEkrrI+3izoQWAt8bnFDVW0BvgQcvMyxrqyqG+6mz0nA7NCy/zKPIUmSpAmY1MNPy7UAZMm2tSP6bbq7gapqM7B5cT1ZOqwkSZJa0MeM6TeBO4AnLW5IspbB/acXdZtuANYn2XtoP9/7VJIk6R5s4jOmVbUpyZ8Ab01yI3AVg4ef9gLe03X7IoN7UX8/yTuAQxm8D6okSZLuofr6SNLfAf4WeB/wFQZP1z+tqm4C6J7M/xXgmcCFwC8Br++lUkmSJE1Equrue92DJJkB5m66+WZmZmb6Lqd5U96Tuyyzsw/ou4SRbrr5+r5L2IavLUm655qfn2d2dhZgtqrmd3a/vmZMJUmSpLswmEqSJKkJBlNJkiQ1wWAqSZKkJhhMJUmS1ASDqSRJkppgMJUkSVITDKaSJElqgsFUkiRJTTCYSpIkqQkGU0mSJDXBYCpJkqQmrOm7gL5MJUwlfZdxF1u2bu27hG1MTU/3XcJIC1V9lzDSjTd9p+8SRpqeau//QavR32Grr63W/l4tavHn1erPqlUt/g7B3+Oeqr1/rSRJkrRHMphKkiSpCQZTSZIkNcFgKkmSpCYYTCVJktQEg6kkSZKaYDCVJElSEwymkiRJaoLBVJIkSU0wmEqSJKkJBlNJkiQ1wWAqSZKkJhhMJUmS1ISJBtMMvCvJjUkqyc1JTplkDZIkSWrTmgkf7+nA0cARwGXAAnDbhGuQJElSgyYdTA8Erq2qz0/4uJIkSWrcxC7lJzkN+CPggO4y/hVJzlm8lJ/k95N8ccR+FyR53dD6C5NcnOT2JP+e5CWTOgdJkiStnEneY3os8DrgGmA/4JAl7WcAj09y4OKGJD8EPBr4q279SOCNwHHAwcBrgBOSHLW9gyZZl2RmcQHWj++UJEmSNC4TC6ZVNQfcAmytquuq6oYl7f8GXAD88tDmI4EvVtU3uvU3AK+sqjOr6vKqOhN4O/CiHRx6AzA3tFwzlhOSJEnSWLX2dlFn0AXTJAF+qdtGkr0Z3KP6niQbFxfgtd327TkJmB1a9l+58iVJkrSrJv3w0915P/DmJD8CfA/wIOCvu7Z9uq/HAEvvRd26vQGrajOweXF9kHclSZLUmqaCaVVdk+RcBpfwvwf4ZFVd37V9J8m3ge+vqjP6rFOSJEnj11Qw7ZzB4F7SewEvX9J2PPCOJHPAWcA64HHAfavqbROtUpIkSWPV2j2mAB8E7g/sBXx4uKGq3g28EHgBcCFwLoM37L98siVKkiRp3FJVfdcwUd1bRs3Nzc0xMzPTdzl3sWXrdm+V7c3a6em+SxhpodHXbav/Pa1p8PfY6s+q1dfWVKP3x7f482r1Z9WqFn+H4O9xtZufn2d2dhZgtqrmd3a/FmdMJUmStAcymEqSJKkJBlNJkiQ1wWAqSZKkJhhMJUmS1ASDqSRJkppgMJUkSVITDKaSJElqgsFUkiRJTTCYSpIkqQkGU0mSJDVhTd8F6L+0+rn02nnTU23+v16Ln0u/zz736buEkTZuvLnvEkby88y1UvwdqiVt/isqSZKkPY7BVJIkSU0wmEqSJKkJBlNJkiQ1wWAqSZKkJhhMJUmS1ASDqSRJkppgMJUkSVITDKaSJElqgsFUkiRJTTCYSpIkqQkGU0mSJDXBYCpJkqQmNB9Mk5yW5MN91yFJkqSVtabvAnbCsUD6LkKSJEkrq/lgWlVzfdcgSZKkldfMpfwkz01yYZLbknw3yaeS7D18KT/JA5Jcl+Q1Q/s9MckdSZ7aX/WSJEnaXU3MmCbZD3g/8GrgQ8B64MksuYRfVTck+V/Ah5N8ArgEeB/wzqr69GSrliRJ0jg1EUyB/RjUcmZVXdltuxAguevtpVX1sSSnAmcA5wObgA3bGzjJOmDd0Kb14ytbkiRJ49LKpfwLgE8DFyb5QJJjktx3B/1fxSDI/gJwZFVt3kHfDcDc0HLNmGqWJEnSGDURTKtqK/CTwDOAi4CXApckeeh2djkQeCCD+h9yN8OfBMwOLfuPoWRJkiSNWSuX8qmqAj4HfC7JG4ErgZ9d2i/JvYC/BP6awT2m707yqKq6fjvjbgY2D+2/AtVLkiRpdzURTJMcCjwV+ARwPXAo8ADgYuDRS7qfyGDm82XARuCZwHuBZ02qXkmSJI1fE5fygXngKcDHgEuB3wNeWVUfH+6U5AjgN4Ffrar5qloAfhV4cpIXT7ZkSZIkjVMGV9D3HElmgLm5uTlmZmb6Lke7aKHR1+2Ut4rstH32uU/fJYy0cePNfZcwkq95SavJ/Pw8s7OzALNVNb+z+7UyYypJkqQ9nMFUkiRJTTCYSpIkqQkGU0mSJDXBYCpJkqQmGEwlSZLUBIOpJEmSmmAwlSRJUhMMppIkSWqCwVSSJElNMJhKkiSpCQZTSZIkNWFN3wX0ZaGKhaq+y7iLqaTvElYNf1ar3/wtN/Vdwkh77z3bdwkjbdo013cJq0Zrf9sX+XdLunvOmEqSJKkJBlNJkiQ1wWAqSZKkJhhMJUmS1ASDqSRJkppgMJUkSVITDKaSJElqgsFUkiRJTTCYSpIkqQkGU0mSJDXBYCpJkqQmGEwlSZLUBIOpJEmSmmAwlSRJUhMMppIkSWqCwVSSJElNWHYwTfLcJBcmuS3Jd5N8KsneXdsLk1yc5PYk/57kJUP7fT7Jm5eM9YAkW5I8pVtfl+TkJN9KsinJF5McMdT/6CQ3J3lad5yNSc5Kst8u/wQkSZLUhGUF0y4Avh94L3AwcARw5qApRwJvBI7r2l4DnJDkqG73M4DnJcnQkL8IfBs4r1t/J/AE4HnAo4EPAGclOWhon72AVwG/CjwFOAA4eQc1r0sys7gA65dzzpIkSZqM5c6Y7gesAc6sqiuq6sKq+t9VtRF4A/DKqjqzqi6vqjOBtwMv6vb9G+CBwGFD4/0y8P6qqiQHAC8AfqGqzquqb1bVycBnu+2L1gK/XlXnV9VXGITZp+6g5g3A3NByzTLPWZIkSROwZpn9LwA+DVyY5GzgE8AHgTuAA4H3JDl1yfhzAFV1Q5JPAEcC5yV5KIPZ0cXg+ihgGrj0rpOqrAO+O7R+a1V9c2j9WmDfHdR8EvC2ofX1GE4lSZKas6xgWlVbk/wk8ETgp4CXAicC/1/X5Rjgi0t22zr0/RnAO5K8lMFs6YVVdWHXtk/X90eX7AOwcej7LUvLAsJ2VNVmYPPi+pLQK0mSpEYsd8aUqirgc8DnkrwRuBJ4EoN7Rb+/qs7Ywe4fAd4FPJ1BMD19qO2rDGZM962q80bsK0mSpHuwZQXTJIcyuJ/zE8D1wKHAA4CLgeMZzIbOAWcxuAT/OOC+VfU2gKralOTDwAkMHpB6/+LYVXVpkjOA05O8kkFQfUB3vK9V1T/szolKkiSpbcudMZ1n8CT8bwIzDGZLX1lVHwdIcivwW8BbgU3AhcApS8Y4A/gY8JmqumpJ2wuA1wJ/AHwf8B/APwMfXWadkiRJWmUyuDK/5+jeMmrupptvZmZmpu9y7mLK+1+1B1lo9G/P+n3u03cJI23aNNd3CatGq68t/8ZrTzI/P8/s7CzAbFXN7+x+fvKTJEmSmmAwlSRJUhMMppIkSWqCwVSSJElNMJhKkiSpCQZTSZIkNcFgKkmSpCYYTCVJktQEg6kkSZKaYDCVJElSEwymkiRJaoLBVJIkSU1Y03cBfZlKmEr6LkO7aKGq7xJG8jW181r9WW3aNNd3CSPtvfds3yWM1OrPS9Lq5IypJEmSmmAwlSRJUhMMppIkSWqCwVSSJElNMJhKkiSpCQZTSZIkNcFgKkmSpCYYTCVJktQEg6kkSZKaYDCVJElSEwymkiRJaoLBVJIkSU0wmEqSJKkJEwmmSY5IUknus4x9Xp/kX1eyLkmSJLVjUjOmnwf2A+bGOWiSc5KcMs4xJUmS1I81kzhIVd0BXDeJY0mSJGl1GtuMaZKpJBuSXJ7ktiQXJHlu17bNpfwkxyS5OsmtST6U5BVJbh4x7q8muSLJXJL/k2R9t/004HDg2G7sSvKQcZ2PJEmSJmucM6YbgF8Bfh34OvAU4C+T3LC0Y5InAX8K/Dbwd8BPACeMGPNA4DnAs4D7An8D/A5wHHAs8HDg/wKv6/qPOtY6YN3QpvXLPzVJkiSttLEE0y78vQb4iar6Qrf5siSHAS8C3rVkl5cCH6+qk7v1S5M8kUEAHTYFHF1Vt3THeR/wVOC4qppLcgdwa1Xt6DaBDcDxu3pukiRJmoxxXcp/GLAX8MkkGxcX4PkMZj2XegTwpSXblq4DXLEYSjvXAvsus7aTgNmhZf9l7i9JkqQJGNel/H26rz8NfGtJ22ZGh9OdsWXJerHMMF1Vm7saAEiyi6VIkiRpJY0rmF7EIPwdUFXnLm1MsjSYXgIcsmTb0vWdcQcwvQv7SZIkqTFjCaZVdUuSk4G3J5kCPsvgsvmTgHngyiW7/BHwmSSvAP4e+B/AMxjMiC7HFcCh3dP4G4Ebq2phF09DkiRJPRrnG+z/LoMn6zcAFwNnMbi0f/nSjlX1OQZP778CuAB4OvB24PZlHvNkYCuDGdsbgAN2sXZJkiT1LFXLnaRcGUlOBX6gqp68wseZAebm5uaYmZlZyUNpBS008rpdasp7mLVC9t57tu8SRtq0aawf6DcW/n2Q+jc/P8/s7CzAbFXN7+x+E/nkp1GSvAr4JLCJwWX8o4CX9FWPJEmS+tVbMAUeD7yawRveXwa8rKre3WM9kiRJ6lFvwbSq/mdfx5YkSVJ7xvnwkyRJkrTLDKaSJElqgsFUkiRJTTCYSpIkqQkGU0mSJDXBYCpJkqQmGEwlSZLUBIOpJEmSmmAwlSRJUhP6/EhSLbFl69a+S9jG2unpvksYaSrpu4RVZaGq7xK24e9weTZtmuu7hJHWr79f3yVsY27+u32XIGkXOWMqSZKkJhhMJUmS1ASDqSRJkppgMJUkSVITDKaSJElqgsFUkiRJTTCYSpIkqQkGU0mSJDXBYCpJkqQmGEwlSZLUBIOpJEmSmmAwlSRJUhMMppIkSWpCr8E0SSV5Tp81SJIkqQ1rej7+fsBNPdcgSZKkBvQaTKvquj6PL0mSpHas6KX8JOckeUeStyS5Mcl1SV4/1P6fl/KTPKRb/7kk/5Tk1iQXJHnCkjEPS3JektuSXN2Nv/dKnockSZJW3iTuMT0K2AQcCrwaeF2Sn9xB/xOBk4HHApcC70+yBiDJgcBZwN8CjwZ+ETgMeOf2BkuyLsnM4gKs3/1TkiRJ0rhNIph+rareUFVfr6rTgfOBp+6g/8lV9Q9VdSlwPPBg4GFd2wbgjKo6pRvv88DLgOcnufd2xtsAzA0t14zhnCRJkjRmEwmmS9avBfbdyf7Xdl8X+z8GODrJxsUFOJvBeTx0O+OdBMwOLfsvo3ZJkiRNyCQeftqyZL3YcSAe7l/d18X++wB/BrxjxH5XjRqsqjYDmxfXk+yoVkmSJPWk77eLWq6vAD9YVd/ouxBJkiSN12r75Kc3A09M8s4kj01yUJJnJ9nuw0+SJElaHVZVMK2qrwGHAw8HzgO+CrwR+HafdUmSJGn3reil/Ko6YsS25wx9n6HvrwCypO/NI7Z9GfipMZcqSZKknq2qGVNJkiTdcxlMJUmS1ASDqSRJkppgMJUkSVITDKaSJElqgsFUkiRJTTCYSpIkqQkGU0mSJDXBYCpJkqQmGEwlSZLUBIOpJEmSmrCm7wL0X9ZOT/ddwjYWqvouYaSppO8SVhV/Xqvflq1b+y5hpFtuubHvErZx/Cl/3ncJI732pc/vu4SRpqfanKPy79aeqc1XoyRJkvY+aDXDAAAgAElEQVQ4BlNJkiQ1wWAqSZKkJhhMJUmS1ASDqSRJkppgMJUkSVITDKaSJElqgsFUkiRJTTCYSpIkqQkGU0mSJDXBYCpJkqQmGEwlSZLUBIOpJEmSmjDRYJrknCSnjHnMo5PcPM4xJUmSNHnOmEqSJKkJBlNJkiQ1oY9guibJO5PMJfmPJCckCUCSdUlOTvKtJJuSfDHJEcM7d5fur0pya5IPAffv4RwkSZI0Zn0E06OAO4HHA8cCrwBe2LW9E3gC8Dzg0cAHgLOSHASQ5FDgPV2/xwL/BLx2ksVLkiRpZazp4ZhXAy+vqgIuSfIo4OVJzgZeABxQVd/u+p6c5Ond9tcwCLJnVdVbuvZLkzwRePr2DpZkHbBuaNP68Z6OJEmSxqGPGdN/7kLpoi8ABwGPAqYZhM2NiwtwOHBg1/dg4ItLxvvC3RxvAzA3tFyzm/VLkiRpBfQxY7o9+wBbgR/tvg7buBvjngS8bWh9PYZTSZKk5vQRTA9dsv5jwNeBrzKYMd23qs7bzr4Xb2f/7aqqzcDmxfXuOStJkiQ1po9L+QckeVuSRyT5JeClwB9W1aXAGcDpSX4uyUOTPD7JhiQ/3e37DuDpSV6V5KAkv8EO7i+VJEnS6tFHMD0d+B7gS8AfA38IvKtre0HX/gfAJcCHgUOAqwCq6p+BYxg8BHUB8FPA702wdkmSJK2QiV7Kr6ojhlZfPKJ9C3B8t2xvjPcC712y+Q/GUZ8kSZL64yc/SZIkqQkGU0mSJDXBYCpJkqQmGEwlSZLUBIOpJEmSmmAwlSRJUhMMppIkSWqCwVSSJElNMJhKkiSpCQZTSZIkNcFgKkmSpCYYTCVJktSEVFXfNUxUkhlgbm5ujpmZmb7LkfZYC43+7ZlK+i5hVWnx93jn1q19lzDSn3zwH/ouYaRjn/fsvksYqcXXln8fdt78/Dyzs7MAs1U1v7P7OWMqSZKkJhhMJUmS1ASDqSRJkppgMJUkSVITDKaSJElqgsFUkiRJTTCYSpIkqQkGU0mSJDXBYCpJkqQmGEwlSZLUBIOpJEmSmmAwlSRJUhMMppIkSWrCxIJpknOSnLKD9iuS/OYujHtEkkpyn92rUJIkSX1a03cBQw4BNvVdhCRJkvrRTDCtqht21J5kbVVtmVQ9kiRJmqxJ32O6Jsk7k8wl+Y8kJyQJbHspv7s8/+Ikf5dkE3Bct/2ZSS5NcluSfwIeMuFzkCRJ0gqYdDA9CrgTeDxwLPAK4IU76P964EPAo4D3JnkQcCbw98BjgXcDb9rRAZOsSzKzuADrd/ckJEmSNH6TvpR/NfDyqirgkiSPAl4OnLqd/n9VVX++uJLk94FvVtUru02LY/z2Do65ATh+90uXJEnSSpr0jOk/d6F00ReAg5JMb6f/+UvWDwa+uGTbF+7mmCcBs0PL/jtZqyRJkiaomYeftmO3n9Kvqs3A5sX17pZWSZIkNWbSM6aHLln/MeDrVbV1J/e/mMH9qUvHkCRJ0io36WB6QJK3JXlEkl8CXgr84TL2/1MGl/7f2o3xy8DRK1GoJEmSJmvSwfR04HuALwF/zCCUvmtnd66qq4CfB54DXAD8OvCa8ZcpSZKkSZvYPaZVdcTQ6otHtD9kyfrIm0Gr6qPAR5ds/vNRfSVJkrR6THrGVJIkSRrJYCpJkqQmGEwlSZLUBIOpJEmSmmAwlSRJUhMMppIkSWqCwVSSJElNMJhKkiSpCQZTSZIkNcFgKkmSpCYYTCVJktQEg6kkSZKakKrqu4aJSjIDzM3NzTEzM9N3OZIk9eqEP35f3yWM9JoXH9l3CduYnnI+b2fNz88zOzsLMFtV8zu7nz9hSZIkNcFgKkmSpCYYTCVJktQEg6kkSZKaYDCVJElSEwymkiRJaoLBVJIkSU0wmEqSJKkJBlNJkiQ1wWAqSZKkJhhMJUmS1ASDqSRJkppgMJUkSVITDKaSJElqwqoOpklen+Rf+65DkiRJu29VB1NJkiTdc/QeTJNMJXl1km8k2ZzkqiTHdW1vTnJpkluTXJbkhCRru7ajgeOBxySpbjm6vzORJEnS7ljTdwHAScAxwMuBzwL7AT/Qtd0CHA18G3gUcGq37S3AXwOPBJ4O/ETXf27p4EnWAeuGNq0f9wlIkiRp9/UaTJOsB44FfqOq/qLb/E0GAZWq+r2h7lckORl4HvCWqrotyUbgzqq6bgeH2cBgZlWSJEkN63vG9GAGs5mfHtWY5BeBlwEHAvswqHd+mcc4CXjb0Pp64JplVypJkqQV1fc9prdtryHJE4AzgI8BzwJ+GDgRuNdyDlBVm6tqfnFhcCuAJEmSGtN3MP06g3D61BFtTwSurKoTq+r8qvo68OAlfe4Aple4RkmSJE1Ar5fyq+r2JG8G3pLkDuBzwAOAH2IQWg9I8jzgy8BPAz+7ZIgrgIcmeSyDy/O3VNXmSdUvSZKk8el7xhTgBOAPgDcCFzN42n7fqvo74O3AO4F/ZTCDesKSff8WOAv4J+AG4JcmVLMkSZLGrO+Hn6iqBQb3jp44ou3VwKuXbD5lqH0z8NwVLVCSJEkT0cKMqSRJkmQwlSRJUhsMppIkSWqCwVSSJElNMJhKkiSpCQZTSZIkNcFgKkmSpCYYTCVJktQEg6kkSZKaYDCVJElSEwymkiRJaoLBVJIkSU1IVfVdw0QlmQHm5ubmmJmZ6buc5m3ZurXvEkZaOz3ddwmSdI+w0GgO2HDin/Rdwjbe/NqX9F3CqjE/P8/s7CzAbFXN7+x+zphKkiSpCQZTSZIkNcFgKkmSpCYYTCVJktQEg6kkSZKaYDCVJElSEwymkiRJaoLBVJIkSU0wmEqSJKkJBlNJkiQ1wWAqSZKkJhhMJUmS1ASDqSRJkprQezBNck6SU/quQ5IkSf3qPZhKkiRJYDCVJElSIyYaTJPsneT0JBuTXJvklUva79u135Tk1iQfT3LQkj7HJLm6a/9QklckuXmS5yFJkqTxm/SM6VuBw4FnAz8FHAH8yFD7acDjgJ8BngAE+FiStQBJngT8KfCHwGOBTwLH7eiASdYlmVlcgPVjPB9JkiSNyZpJHSjJPsCvAb9SVZ/uth0FXNN9fxCDQPqkqvp8t+1I4GrgOcAHgJcCH6+qk7thL03yROBZOzj0BuD48Z+RJEmSxmmSM6YHAvcCvri4oapuBC7pVg8G7lzS/t2u/eBu0yOALy0Zd+n6UicBs0PL/rtWviRJklbSxGZM+1JVm4HNi+tJeqxGkiRJ2zPJGdNvAluAQxc3JLkv8PBu9WIGQXm4/f4MZkkv6jZdAhyyZNyl65IkSVqFJjZjWlUbk7wHeGuS7wLXAycCC13715N8BDg1yYuAW4A3Ad8CPtIN80fAZ5K8Avh74H8AzwBqUuchSZKklTHpp/J/CziPQaj8FPBZ4F+G2l/QrX8U+AKDp/KfWVVbAKrqc8CvA68ALgCeDrwduH1C9UuSJGmFTPQe06raCPxqtyx661D7TcDz72aMU4FTF9eTnAp8Y7yVSpIkadJW3cNPSV7F4P1LNzG4jH8U8JJei5IkSdJuW3XBFHg88GoGb5R/GfCyqnp3vyVJkiRpd626YFpV/7PvGiRJkjR+k374SZIkSRrJYCpJkqQmGEwlSZLUBIOpJEmSmmAwlSRJUhMMppIkSWqCwVSSJElNMJhKkiSpCamqvmuYqCQzwNzc3BwzMzN9l9O8hUZfH1NJ3yVI0j3Clq1b+y5hpLXT032XsI0T/+yMvksY6bgXHdl3CduYn59ndnYWYLaq5nd2P2dMJUmS1ASDqSRJkppgMJUkSVITDKaSJElqgsFUkiRJTTCYSpIkqQkGU0mSJDXBYCpJkqQmGEwlSZLUBIOpJEmSmmAwlSRJUhMMppIkSWqCwVSSJElNWFYwTXJOklNWqhhJkiTtuZwxlSRJUhMMppIkSWrCrgTTqSRvSXJjkuuSvH6xIckBST6SZGOS+SR/k+S/DbWfluTDw4MlOSXJOUPrz01yYZLbknw3yaeS7D3U/sIkFye5Pcm/J3nJLpyDJEmSGrMrwfQoYBNwKPBq4HVJfjLJFPAR4H7A4cBPAt8P/PXODpxkP+D9wHuBg4EjgDOBdO1HAm8EjuvaXwOckOSoXTgPSZIkNWTNLuzztap6Q/f915P8BvDUbv1RwEOr6mqAJM8H/i3JIVX15Z0Ye7+upjOr6spu24VD7W8AXllVZ3brlyf5QeBFwF+MGjDJOmDd0Kb1O1GHJEmSJmxXZky/tmT9WmBfBjOYVy+GUoCqugi4uWvbGRcAnwYuTPKBJMckuS9Adzn/QOA93a0CG5NsBF7bbd+eDcDc0HLNTtYiSZKkCdqVYLplyXotY5wFusvyQ9b+50BVWxncAvAM4CLgpcAlSR4K7NN1OwZ47NDySODHdnDMk4DZoWX/naxVkiRJEzTOp/IvBh6U5EGLG7rL7PdhEDIBbmBwuX7YY4dXauBzVXU88MPAHcDPVtV3gG8D319V31iyXL69oqpqc1XNLy7ALbt7opIkSRq/XbnHdHs+xeB+0DOS/GY39v8Gzq2q87s+/wj8Vnfv6ReAX2Ew4/lVgCSHMrhf9RPA9QwesHoAg9ALcDzwjiRzwFkM7h19HHDfqnrbGM9FkiRJEza2GdOqKuDZwE3AZxgE1cuAXxzqczZwAvAW4MsMHkQ6fWiYeeApwMeAS4HfY/Cw08e7/d8NvBB4AYMQfC5wNLDdGVNJkiStDsuaMa2qI0Zse87Q91cxCKc7GuN4BjOfo9ouBp5+N/v/FfBXO1GuJEmSVhE/+UmSJElNMJhKkiSpCQZTSZIkNcFgKkmSpCYYTCVJktQEg6kkSZKaYDCVJElSEwymkiRJaoLBVJIkSU0wmEqSJKkJBlNJkiQ1wWAqSZKkJqzpu4C+LFSxUNV3GXcxlfRdwqpxy+23913CSOvvfe++S9A91NaFhb5LGGl6yvmN1W7t9HTfJawax73oyL5LGOmU93+47xK2cfutt+7Sfv5FkSRJUhMMppIkSWqCwVSSJElNMJhKkiSpCQZTSZIkNcFgKkmSpCYYTCVJktQEg6kkSZKaYDCVJElSEwymkiRJaoLBVJIkSU0wmEqSJKkJBlNJkiQ1wWAqSZKkJkwkmCY5J8kpkziWJEmSVqcmZkwzsKbvOiRJktSfFQ+mSU4DDgeOTVLdcnT39RlJ/gXYDBzW9X92kq8kuT3JZUmOHw6tSe6T5N1Jbkgyn+Qfkzxmpc9DkiRJK2sSs5THAg8H/i/wum7bD3Vf3wS8CrgMuCnJk4HTgZcB5wEHAu/q+r6h+/oB4DbgGcAc8CLg00keXlU3Lj14knXAuqFN68dzWpIkSRqnFZ8xrao54A7g1qq6rqquA7Z2za+rqk9W1Te7UHk88Kaq+ouquqyqPgn8LoPwSZLDgMcDv1BV51fV16vqVcDNwHO3U8IGBgF2cblmhU5VkiRJu6Hv+zrPX7L+GOBJSY4b2jYN3DvJXl37PsB3kwzv9z0MZldHOQl429D6egynkiRJzek7mG5asr4Pg1nTM0f0vb1rvxY4YkT7zaMOUFWbGdzDCsCSQCtJkqRGTCqY3sFg5vPufAV4RFV9Y1Rjkq8A/x24s6quGF95kiRJ6tukgukVwKFJHgJsZPv3tr4R+GiSq4APAgsMLt8/sqpeC3wK+ALw4SSvBi4FHgj8NPChqlp6a4AkSZJWiUm9j+nJDB54ugi4AThgVKeqOht4FvBTwJeBfwZeDlzZtRfwTOAzwJ8zCKb/B3gw8J0VPQNJkiStqInMmFbVpcATlmw+bTt9zwbO3sFYtzB4O6mXjas+SZIk9a+JT36SJEmSDKaSJElqgsFUkiRJTTCYSpIkqQkGU0mSJDXBYCpJkqQmGEwlSZLUBIOpJEmSmmAwlSRJUhMMppIkSWqCwVSSJElNWNN3AX2Zn5/vu4RtTCV9l7CNhaq+Sxhp0+bNfZcwUt1xR98l6B5q68JC3yWMND3l/IbUt9tvvbXvErZx+227VlOq0eCxUpJ8H3BN33VIkiTtAfavqm/tbOc9MZgGeCBwyxiGW88g5O4/pvHGxbp2Xos1gXUtV4t1tVgTWNdytVhXizWBdS1Xi3WNu6b1wLdrGWFzj7uU3/1wdjq570j+69L7LVXVzL0B1rXzWqwJrGu5WqyrxZrAuparxbparAmsa7larGsFalr2GN4cJEmSpCYYTCVJktQEg+nu2Qy8ofvaEuvaeS3WBNa1XC3W1WJNYF3L1WJdLdb0/9o782i9i/KOf75ACJhwCtKocCQGQ9hKAKFIISDRHMqmNS6culWulpQjRaGCtAoIhUMOW0MarAuLjWBksS1B9AhC8YawlwYClRAWuSySQEgIkFwwgUz/eJ43GX73XX7vcnNfkudzznvufWfmN/PMzDMzz2y/F0KuZulGuYZcpo3u8lMQBEEQBEHQncSKaRAEQRAEQdAVhGEaBEEQBEEQdAVhmAZBEARBEARdQRimwQaFpImSkqSth1qWIjIulbTMZdx7qGWqUEW25ZKmD7VcZZA0U9LsoZajW2ilDUg6S9KDgylXIb0kafL6Sq9K+r2d1m9JPZKWD5ZMkvokndRCvF3bJw4Gg1G36zP+YCN8wX7QWST1Ag+mlJruMDeE9JvkcKAHmAj8HnhpKIUpUJRtDfD6EMrTDCcCahhq4+EuYDvglU5G2uG2th3wcgfi2ZjYD1g51EK0iqSzgMkppa6ZkG8svMPGyTBMBwtJm6eUVg21HEFj1mNdjQUWpZTuGqwE2sjLoMs2WKSUOmqAvdPx+l881HLUI6XU1fJ1IymlJfX8JQ1LKa1eX/IEGw7+U+2bppTeHGpZILby1yJpjG93FD+97n+QpLmSXpf0rKQZkkZkz/dJOkPSlZJeBS519/GSbvPnlvp26cgWZRzu6b4o6Q1Jd0jaz/0q2zWTJN0vqV/SXZJ2KcTxSUnz/PnfSzpTUksTFEkzgUOAE7PyeknSKVmY2ZJWV/Is6f0ebif/vo2X2csu868ljWs1fWCMe+9bqxwq25aSjpX0FPCGu28i6duSnvL6mi/ps4U093AZV0h6QdJVkv60pKyXAKNd1r569enPDNgalDTZ81k3L81QQ7a121WSpkq6t8pz8yV9N/t+rKQFnpdHJR3frCwN5PyspIeztnSrpBHKtvIljZK0WNJ3sucOlLRK0qR202qUT9e18wtxjfI28BH/PlzSRZL+IGmlpHslTczC98iOUhzm6ayQdJOk7bIwNXVVVbZuJU2R9Vv9kq6X9M2ibnm4v/H6f0XSNZK2cveZDGzrY+qUX6/r9gWy4yGLZStmFf+1W/la1/d+WtJvXcb5kg4oxFm3D26BzSR9z/P6kqRzJPs9xkZ15GF6JD1TKVNg2zZkKSPT27byvcy+JukXklYCp7n7kZIe83L6Lev6xLZxvTtV0hOS/uj5r6R7vqfbLxtbzpE0zP16gDOBvTL96emAPCNk48cKSYsknVzwbzi+lG0bBTapo9ujJd3gMr0q6TpJ7838Bxw9kjRdbmv495r9j/uX7mtrtN0e/3uEpP/F3ll6kIevayNI2lrS5ZKWeP5uk7RXg/JqjpRSfOxdrpsC78s+e2NbrWdjq0krgJOAccCBwDzg37Pn+7Cts5M9/FhgBPA88J/AHsDHsG3SmS3K+K/AH4AjgN2BmcAy4N3YFmwC7sGUcHfgduDO7PmDXcZjgA8ChwJPAWe2KM+fYNuGl2bldjHwS/cXsBRYAhzubl8EnsviuAF4xGXbC7gJeBwY1mL6k0qUw1len78GPgTs6e6nAQuAw7x8ejBD7xD33xp4EZgK7OrP/ga4raSsZwDPupyj6tWnP9MDLC/EMxlIjfLSQj0WZesFprv/n3mZjs2eqbjtlNXr88CngR3971LgmA61z+2A1cA/YAPteOB4YKSX2+ws7JHAKuDPga2AJ4FpHUqrbj6Bvweext8R7W4n5G7AZcCdmM6PBU5xPRuX1fsq4BbPwz5YG5mVxVlTV1nXF2ztYScAb3k6O3telua65Xr0Guv6qoOBRcC5ddrapnXKsBfra87E+swvY8dDDnX/hG3r4mWcPD9HuYw/x/rUzTxMwz64SX3q9fxOB3bxel0JTClZR/t7mZ7q8n4DO5qwvBV5SsrUB5yUhU/AC8BXXAdGAzu4nP+SxbE414c22+H5WB91jJfLQcCx7ne618sY4BOe7qnutyVwEfB/mf5s2QF5vo+1rUlYO70R+232St9Vd3yhRNtoRrexxb4HgLnAvq4n9wO92fMzyford5teCUOd/sf9m+prqT9Ozne5x2J2REMbAeuXfoH1TeO8Xl/Cx61OfDoSyYb2AbbADJsbXdEuB35UCHOQK/QW/r0PuL4QZoo34hGZ25H+3HublGkENlh9IXMbhhk232LdYDSpkFbKZLwV+HYh3i8Bz7dRVr14J+DfPwEsxwz9vbDBbTpwnvtfhg+wrtQJODB7flugHzi6xfTLlMNZXpajsjDDsUHggEL8lwM/8/9PB24u+L/f4965hKwnAX1l6tO/91DOMH1bXlqsx7Wy1SjXB4Ezsu9TgXuy708Any/EeTpwVztyZXHt4+X8gSp+MxnY0f8bsBCYBTwEDO9QWnXziRn1q4GDM/+7Mv0fDbwJbF+I41ZgalbvxYnA8cDiMrrKQMP0GnyymIX9KQMN05XAVpnbBYU6fptONCjDXmBuwe2+rByqGaZ/m4Xd3d12zfJWtw9uUp96MYMln0Cc525l6uhnwK8K/tfQvmFaVSb/v4+BhunFhTimAr8ruJ1HBwxTbJL3Bm6Ilgh/CnB/QccebEeGQvwjsZW+ozO3d2Pjx3RKjC9l2kYzuo0Zcm8CO1TR5f38+0zqG6Y1+x/3b7qvpfY4+ckqOl7TRvA29wqF/tRl+rtO1W2cMa3Oj7FGeGhKaY0vU+8p6YtZGGFG647YTB9sZpSzGzA/pZQfWL/Tn9sFm+2WZSxmuNxZcUgprZZ0n6fzP+78UPbMIv/7HuAZzFCcUNl6cTYFtpD0rpRSfxPy1GIuVnYfwmbPc7BG8U/ufwhwof+/G9aI124Tp5SWSlrofu1QrxwAnk5vP7O1E/Au4BbfOauwOTYDBiu/j0paUSW9scBjTcjXqD6boZiXwWAW8FWgsrX4eWAa2HYalp8rJF2WPbMZnbuAMx/4b+BhSTdjK9X/kVKqdYHmFGx15mhg35RSMz+vVzUtbAJQN58ppSWSfoOtasyVtCNwAHCchx2PtbnHCno2HFv1qNCfUnoy+74I018op6s5uwDXF9zuAz5ecOtLKb1WI81WeKjwvVF8tdrso1jbK9MHN8M9yUdV525sx6tMHe3GwDK9G7tE2A5VZZK0aY3w1cac4rGbu9uUKY97ONY2BiDpr7GV47GY0bgZtno5WIzFdD4fP5b5+FGRt9H4UrZtFKml27sBz6aUns3SfMSPBuTjdD1q9nWD0NcW9aeujeD+I4GlhbaxpcvVEcIwLSDpdGx77MNZJz0S+BEwo8ojz2T/d8ONyfzwe6WDq5wlHoltP/xXleeaPptYjZTScknzsRnZAdiy/+3AtZJ2xmaxczqRVgPqlQMMrKvKud+jsFXLnD9mYW4E/rFKeouquLXLGgbeNh9WJdz60LurgfMl7YN1QjsA17pfpeymMHBQfKsTiaeU3pJ0KDbZ+Uvg68C5kvav8chYYHuszscAD7ebFrYbAI3zOQuYIenrwBeAh1NKlfRHeth9GVg2+YSneIklsU4XGulqqwNEtTTbuYfQbHyN+q4yfXAnKFtH3cD6HHNqvqVDdh54Fja+3IwZSZ/DDP0NkXbaSt1+vUFfV1k86lRfW20crGcjjMTGuolV/Ft+VVqRMEwzJH0G+C5wRGG1Yh6we0rpiSajXAD0SBqRrZpOwBRzYe3HqvIktmIzATtTgx8s3w/bBijDPGCXFvJRj1XYjCpnDvBR4MPAaT6LXYCdi1uUUqqsLC7AdHB/bLsTSdtis9hH2ki/FR7BBvXRKaVahvM84DPYylK7txfL1OcSYKuC/gzJq1ZSSs9JmoOtBG4J3JJSetH9XpD0PPDBlNKsQZQhYSvMd0o6Gyu3TxXDSdoc2467Fmtnl0saX5G3jbQmYGe7GuXzBuw81+GYYXpl5vcApq/vSSnNLStPgbq6KqlomC7E9Cqn+L0MnWprrdBqH1yP4qTmL7Dzh2XqaEGN5wdFJjdWyjy/APirQZALrGxex84nXl7wOxDbuTm34iDpA4UwndafJzEDcX98ciJpG+ys6BzKjS+dahsVFgA7SNqhsmoqaXfsfkIlzSXYOe6cvcmM3Vp9XUppWot9bdmyr2sjSJqHnVF9M6XU10T6TRGGqSNpD2wAOR/4naT3udcqd7tH0vewBrkSOzdyaErphDrRzgL+GfiJ39obhd1+viql1Mw2PimllZJ+AFwoaRnWEE/FtvSuwJbYG3E28EtJz2Bbk2v8uT1SSqc3I09GH7C/7IbuCuxMbS82y1uSUnrUw/Vil0B+nuXpcUk3AJdJOg47+H8etgp0Q4vpt7TCk1J6TdJFwMWSNgHuwA6NTwBeTSn9BDu3OAW4WtIFntedsJWBY1NKpWesJeoTbEbcD0yVNAPrYHtayV+HqOjz5tjB/JwzsVXCV7ALBsOxw/HbpJSmtZuwrxZMwra1XsTKYhQ2EOxZCH4uVnffwHTiSOx4TqPtuTJpNcyn1+1s4Bxs++7qStwppcckzQKulN0gfsDjngQ8lFL6VSP5GukqPtHJuAS4XdI3sRX/j2EX7hLN0UehraeU1jQZR6u02gfXY7SkadhK7D5Yn3VyyTqagRkNp2B91WG0v41fU6Ymnv8htvV/IVZO+9KhPiOl9IbsjRMXSFqFGU6jsIuQj7vsn8O2q49i4KSxD9hR9sMizwGvNXnEpijPCklXYH3oUqytnouNa2XHl061jQq3Yrszs2RvUNgMu6A1J6VU2Ta/DQxtGAIAAALQSURBVPiWpC9jxyy+hBmqD0DD/gda62v7KDdONrIRbnWZZ0s6FTu+tj1W39dneWyPTh1Wfad/WHfhoPjpdf/9MEV5zSt2PvCd7Pk+soPpmft4TBFfx84nXYrfrmtBxi2wDnEJtqx+B+sOVE+kcMAdm4UlYEzmdhjWofRj2y334rc+W5RpZ1fU/kpa2AH0NcA1WbjJ7n9c4fltsAnBco/jJvzma4vpV+qxZjlQ4xA+tr1yInambRXWKdwEfCQLMw7b5njZ01yAvYlAJWQtXjCqWZ+Fcnvc07oRM4xT5l81Ly3UY93LT+62tcu5spoOY6uDD2CrecuwVYtPdah97uZ18aLLsBA4wf1m4pcJvB2sBg7Knh3juv61dtMqm0/WDW5zqsQ/DDPwn3I9e951arz799D40ltNXaV6XzAFMwb6sTN1ld2LmnpURScGtPU6ZVhNf2bjbySh+uWnvQu6loCJmVvdPrhJferFJpo/cN1Yhhk1lTcn1K0jD/NV7E0W/dgt5ZOL9dZhmfoYePlpcpV4Po71GW9gx6i+UtSHNmTcxHWnz8vlafyyDHZZ7iWvn2tcf/ILdsMxY+dll6enA/KMBK7C+qTF2EXgtbpHifGFBm2jBd0ejRm+K7CJ4nUULju7bi12uaZhBnKv+9XtfzxMU30tJcbJLGxdGwG7QzIDM/BXYYsqPyW78NXup6LwQRAEwUaCX5zYNaV08FDLEgTdRLSNoSe28oMgCDZwfMv5Fmxl6QjsPYUd/QGEIHgnEm2j+4gV0yAIgg0cSddhW/xbYT/ycUlK6YdDKlQQdAHRNrqPMEyDIAiCIAiCrqCdd9QFQRAEQRAEQccIwzQIgiAIgiDoCsIwDYIgCIIgCLqCMEyDIAiCIAiCriAM0yAIgiAIgqArCMM0CIIgCIIg6ArCMA2CIAiCIAi6gjBMgyAIgiAIgq4gDNMgCIIgCIKgK/h/QihQOYhPu88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55658" y="2716178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[[369   0   5   1   3   0   1   4   0   1   0   0   1   0   0   0]</a:t>
            </a:r>
          </a:p>
          <a:p>
            <a:r>
              <a:rPr lang="en-US" altLang="ko-KR" sz="1200" dirty="0"/>
              <a:t> [  1 347   0   0   4   1   1   0   0   7   2   0   0   1   0   0]</a:t>
            </a:r>
          </a:p>
          <a:p>
            <a:r>
              <a:rPr lang="en-US" altLang="ko-KR" sz="1200" dirty="0"/>
              <a:t> [  8   0 369   2   0   0   0   0   1   0   0   0   2   2   0   0]</a:t>
            </a:r>
          </a:p>
          <a:p>
            <a:r>
              <a:rPr lang="en-US" altLang="ko-KR" sz="1200" dirty="0"/>
              <a:t> [  1   0   2 356   0   1   1   2   6   0   0   0   0   0   0   8]</a:t>
            </a:r>
          </a:p>
          <a:p>
            <a:r>
              <a:rPr lang="en-US" altLang="ko-KR" sz="1200" dirty="0"/>
              <a:t> [  2   2   1   1 359   2   0   0   0   0   0   0   1   0   0   0]</a:t>
            </a:r>
          </a:p>
          <a:p>
            <a:r>
              <a:rPr lang="en-US" altLang="ko-KR" sz="1200" dirty="0"/>
              <a:t> [  0   6   0   3   4 386   0   2   1   3   0   1   2   0   0   0]</a:t>
            </a:r>
          </a:p>
          <a:p>
            <a:r>
              <a:rPr lang="en-US" altLang="ko-KR" sz="1200" dirty="0"/>
              <a:t> [  0   0   0   3   1   0 366   1   2   0   1   0   0   0   0   0]</a:t>
            </a:r>
          </a:p>
          <a:p>
            <a:r>
              <a:rPr lang="en-US" altLang="ko-KR" sz="1200" dirty="0"/>
              <a:t> [  3   0   0   0   1   0   2 367   0   0   3   0   0   0   0   0]</a:t>
            </a:r>
          </a:p>
          <a:p>
            <a:r>
              <a:rPr lang="en-US" altLang="ko-KR" sz="1200" dirty="0"/>
              <a:t> [  1   0   1   2   1   0   0   0 367   0   2   0   1   0   0   1]</a:t>
            </a:r>
          </a:p>
          <a:p>
            <a:r>
              <a:rPr lang="en-US" altLang="ko-KR" sz="1200" dirty="0"/>
              <a:t> [  0   6   0   0   0   3   0   0   0 364   3   1   0   0   0   0]</a:t>
            </a:r>
          </a:p>
          <a:p>
            <a:r>
              <a:rPr lang="en-US" altLang="ko-KR" sz="1200" dirty="0"/>
              <a:t> [  1   0   2   0   0   0   0   0   6   0 166   5   2   1   0   0]</a:t>
            </a:r>
          </a:p>
          <a:p>
            <a:r>
              <a:rPr lang="en-US" altLang="ko-KR" sz="1200" dirty="0"/>
              <a:t> [  0   1   1   1   0   0   2   0   0   2   7 137   0   2   0   0]</a:t>
            </a:r>
          </a:p>
          <a:p>
            <a:r>
              <a:rPr lang="en-US" altLang="ko-KR" sz="1200" dirty="0"/>
              <a:t> [  0   0   0   0   0   0   0   1   0   0   </a:t>
            </a:r>
            <a:r>
              <a:rPr lang="en-US" altLang="ko-KR" sz="1200" dirty="0" smtClean="0"/>
              <a:t>1   </a:t>
            </a:r>
            <a:r>
              <a:rPr lang="en-US" altLang="ko-KR" sz="1200" dirty="0"/>
              <a:t>0 161   4   1   0]</a:t>
            </a:r>
          </a:p>
          <a:p>
            <a:r>
              <a:rPr lang="en-US" altLang="ko-KR" sz="1200" dirty="0"/>
              <a:t> [  0   1   5   0   0   0   0   0   0   1   1   0   2 182   0   0]</a:t>
            </a:r>
          </a:p>
          <a:p>
            <a:r>
              <a:rPr lang="en-US" altLang="ko-KR" sz="1200" dirty="0"/>
              <a:t> [  0   0   2   0   0   1   1   0   0   1   0   0   5   1 156   0]</a:t>
            </a:r>
          </a:p>
          <a:p>
            <a:r>
              <a:rPr lang="en-US" altLang="ko-KR" sz="1200" dirty="0"/>
              <a:t> [  2   0   2  15   0   0   1   0   4   1   0   0   0   0   0 138]]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1560" y="2716178"/>
            <a:ext cx="6270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Zero</a:t>
            </a:r>
          </a:p>
          <a:p>
            <a:r>
              <a:rPr lang="en-US" altLang="ko-KR" sz="1200" dirty="0" smtClean="0"/>
              <a:t>One</a:t>
            </a:r>
          </a:p>
          <a:p>
            <a:r>
              <a:rPr lang="en-US" altLang="ko-KR" sz="1200" dirty="0" smtClean="0"/>
              <a:t>Two</a:t>
            </a:r>
          </a:p>
          <a:p>
            <a:r>
              <a:rPr lang="en-US" altLang="ko-KR" sz="1200" dirty="0" smtClean="0"/>
              <a:t>Three</a:t>
            </a:r>
          </a:p>
          <a:p>
            <a:r>
              <a:rPr lang="en-US" altLang="ko-KR" sz="1200" dirty="0" smtClean="0"/>
              <a:t>Fore</a:t>
            </a:r>
          </a:p>
          <a:p>
            <a:r>
              <a:rPr lang="en-US" altLang="ko-KR" sz="1200" dirty="0" smtClean="0"/>
              <a:t>Five</a:t>
            </a:r>
          </a:p>
          <a:p>
            <a:r>
              <a:rPr lang="en-US" altLang="ko-KR" sz="1200" dirty="0" smtClean="0"/>
              <a:t>Six</a:t>
            </a:r>
          </a:p>
          <a:p>
            <a:r>
              <a:rPr lang="en-US" altLang="ko-KR" sz="1200" dirty="0" smtClean="0"/>
              <a:t>Seven</a:t>
            </a:r>
          </a:p>
          <a:p>
            <a:r>
              <a:rPr lang="en-US" altLang="ko-KR" sz="1200" dirty="0" smtClean="0"/>
              <a:t>Eight</a:t>
            </a:r>
          </a:p>
          <a:p>
            <a:r>
              <a:rPr lang="en-US" altLang="ko-KR" sz="1200" dirty="0" smtClean="0"/>
              <a:t>Nine</a:t>
            </a:r>
          </a:p>
          <a:p>
            <a:r>
              <a:rPr lang="en-US" altLang="ko-KR" sz="1200" dirty="0" smtClean="0"/>
              <a:t>Bed</a:t>
            </a:r>
            <a:br>
              <a:rPr lang="en-US" altLang="ko-KR" sz="1200" dirty="0" smtClean="0"/>
            </a:br>
            <a:r>
              <a:rPr lang="en-US" altLang="ko-KR" sz="1200" dirty="0" smtClean="0"/>
              <a:t>Bird</a:t>
            </a:r>
          </a:p>
          <a:p>
            <a:r>
              <a:rPr lang="en-US" altLang="ko-KR" sz="1200" dirty="0" smtClean="0"/>
              <a:t>Cat</a:t>
            </a:r>
          </a:p>
          <a:p>
            <a:r>
              <a:rPr lang="en-US" altLang="ko-KR" sz="1200" dirty="0" smtClean="0"/>
              <a:t>Dog</a:t>
            </a:r>
          </a:p>
          <a:p>
            <a:r>
              <a:rPr lang="en-US" altLang="ko-KR" sz="1200" dirty="0" smtClean="0"/>
              <a:t>House</a:t>
            </a:r>
          </a:p>
          <a:p>
            <a:r>
              <a:rPr lang="en-US" altLang="ko-KR" sz="1200" dirty="0" smtClean="0"/>
              <a:t>Tree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309705" y="2274838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0293" y="4051888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Predict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Class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463300" y="5781164"/>
            <a:ext cx="914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32</a:t>
            </a:r>
          </a:p>
          <a:p>
            <a:pPr algn="ctr"/>
            <a:r>
              <a:rPr lang="en-US" altLang="ko-KR" sz="1100" b="1" dirty="0" smtClean="0"/>
              <a:t>DO(0.75)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60089" y="589978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0.9533)</a:t>
            </a:r>
            <a:endParaRPr lang="ko-KR" altLang="en-US" sz="1400" b="1" dirty="0"/>
          </a:p>
        </p:txBody>
      </p:sp>
      <p:sp>
        <p:nvSpPr>
          <p:cNvPr id="25" name="오른쪽 화살표 24"/>
          <p:cNvSpPr/>
          <p:nvPr/>
        </p:nvSpPr>
        <p:spPr>
          <a:xfrm>
            <a:off x="4874962" y="4061870"/>
            <a:ext cx="561134" cy="504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62427" y="2396788"/>
            <a:ext cx="4074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       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Precision  Recall  F1-score  Support</a:t>
            </a:r>
            <a:endParaRPr lang="en-US" altLang="ko-KR" sz="1200" b="1" dirty="0">
              <a:latin typeface="굴림체" pitchFamily="49" charset="-127"/>
              <a:ea typeface="굴림체" pitchFamily="49" charset="-127"/>
            </a:endParaRPr>
          </a:p>
          <a:p>
            <a:endParaRPr lang="en-US" altLang="ko-KR" sz="1200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zero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385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one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364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two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384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three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0.93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0.94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0.94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377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four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0.96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0.98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0.97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368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five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0.98     0.95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408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six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0.98  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0.98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0.98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374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seven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0.97 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0.98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0.97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376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eight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0.98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376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nine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0.97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377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bed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0.89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0.91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0.90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183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bird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0.90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0.92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153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cat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0.91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0.93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168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 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dog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0.94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192</a:t>
            </a:r>
          </a:p>
          <a:p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house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0.99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0.93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0.96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167</a:t>
            </a:r>
          </a:p>
          <a:p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tree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0.94  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0.85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0.89 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163</a:t>
            </a:r>
          </a:p>
          <a:p>
            <a:endParaRPr lang="en-US" altLang="ko-KR" sz="12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weighted </a:t>
            </a:r>
            <a:r>
              <a:rPr lang="en-US" altLang="ko-KR" sz="1200" b="1" dirty="0" err="1" smtClean="0">
                <a:latin typeface="굴림체" pitchFamily="49" charset="-127"/>
                <a:ea typeface="굴림체" pitchFamily="49" charset="-127"/>
              </a:rPr>
              <a:t>avg</a:t>
            </a:r>
            <a:r>
              <a:rPr lang="en-US" altLang="ko-KR" sz="1200" dirty="0" smtClean="0">
                <a:latin typeface="굴림체" pitchFamily="49" charset="-127"/>
                <a:ea typeface="굴림체" pitchFamily="49" charset="-127"/>
              </a:rPr>
              <a:t>      0.95     0.95     0.95     4815</a:t>
            </a:r>
            <a:endParaRPr lang="ko-KR" altLang="en-US" sz="12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40592" y="5524789"/>
            <a:ext cx="432048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40592" y="4619401"/>
            <a:ext cx="432048" cy="40015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6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17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449922" y="4838963"/>
            <a:ext cx="8298542" cy="1418094"/>
            <a:chOff x="449922" y="4838963"/>
            <a:chExt cx="8298542" cy="141809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60789"/>
              <a:ext cx="8208912" cy="1107423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1164259" y="5877852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9922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91880" y="49411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128@1777</a:t>
              </a:r>
              <a:endParaRPr lang="ko-KR" altLang="en-US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44008" y="4982979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128@592</a:t>
              </a:r>
              <a:endParaRPr lang="ko-KR" alt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724128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18090" y="5286400"/>
              <a:ext cx="55816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64@65</a:t>
              </a:r>
              <a:endParaRPr lang="ko-KR" altLang="en-US" sz="9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876256" y="5301208"/>
              <a:ext cx="55816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64@21</a:t>
              </a:r>
              <a:endParaRPr lang="ko-KR" altLang="en-US" sz="9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99792" y="589875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57591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08995" y="5949280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873091" y="5898758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521163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25219" y="5877272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24328" y="5857527"/>
              <a:ext cx="643125" cy="30777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 err="1" smtClean="0"/>
                <a:t>Conv</a:t>
              </a:r>
              <a:r>
                <a:rPr lang="en-US" altLang="ko-KR" sz="7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(3)</a:t>
              </a:r>
              <a:endParaRPr lang="ko-KR" altLang="en-US" sz="7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102133" y="5805264"/>
              <a:ext cx="64633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700" dirty="0" err="1" smtClean="0"/>
                <a:t>MaxPool</a:t>
              </a:r>
              <a:r>
                <a:rPr lang="en-US" altLang="ko-KR" sz="700" dirty="0" smtClean="0"/>
                <a:t>(3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28937" y="4838963"/>
              <a:ext cx="878767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128@16000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11760" y="4910971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128@5333</a:t>
              </a:r>
              <a:endParaRPr lang="ko-KR" altLang="en-US" sz="1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62330" y="5301208"/>
              <a:ext cx="494046" cy="2308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64@7</a:t>
              </a:r>
              <a:endParaRPr lang="ko-KR" altLang="en-US" sz="9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78342" y="5415027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</a:t>
              </a:r>
              <a:endParaRPr lang="ko-KR" altLang="en-US" sz="1000" dirty="0"/>
            </a:p>
          </p:txBody>
        </p:sp>
      </p:grpSp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199"/>
            <a:ext cx="8902112" cy="1549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 think this try is very meaningful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Because this model focus on the feature compression than previous model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Like 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autoencoder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( 16000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→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64(=2*32channel) 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This model is better when use other classifiers after extract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the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feature from CNN.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7544" y="2780928"/>
            <a:ext cx="8208912" cy="1571982"/>
            <a:chOff x="467544" y="4859868"/>
            <a:chExt cx="8208912" cy="15719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70263" y="6176337"/>
            <a:ext cx="105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Tried one ]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29776" y="413265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Previous one ]</a:t>
            </a:r>
            <a:endParaRPr lang="ko-KR" altLang="en-US" sz="1200" b="1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79512" y="2564904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040709" y="3933056"/>
            <a:ext cx="27042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Just feature extraction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76056" y="5863029"/>
            <a:ext cx="27042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Feature extraction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and more compression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 rot="19225648">
            <a:off x="7674485" y="2868591"/>
            <a:ext cx="753778" cy="15197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19225648">
            <a:off x="8254719" y="5160306"/>
            <a:ext cx="395412" cy="10084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7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7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61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About half is gone </a:t>
            </a:r>
            <a:r>
              <a:rPr lang="en-US" altLang="ko-KR" sz="1600" dirty="0" smtClean="0"/>
              <a:t>away...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I </a:t>
            </a:r>
            <a:r>
              <a:rPr lang="en-US" altLang="ko-KR" sz="1600" dirty="0" smtClean="0"/>
              <a:t>don’t know </a:t>
            </a:r>
            <a:r>
              <a:rPr lang="en-US" altLang="ko-KR" sz="1600" dirty="0"/>
              <a:t>whether each label has a place for feature extraction or it is originally empty</a:t>
            </a:r>
            <a:endParaRPr lang="en-US" altLang="ko-KR" sz="16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t="9742" r="6151" b="9641"/>
          <a:stretch/>
        </p:blipFill>
        <p:spPr bwMode="auto">
          <a:xfrm>
            <a:off x="2251118" y="1563964"/>
            <a:ext cx="3229525" cy="472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9742" r="6533" b="9641"/>
          <a:stretch/>
        </p:blipFill>
        <p:spPr bwMode="auto">
          <a:xfrm>
            <a:off x="5922250" y="1563964"/>
            <a:ext cx="3100859" cy="472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C:\Users\BbChip\Desktop\lab_meeting\190330\image\inpu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7" y="3284984"/>
            <a:ext cx="1760647" cy="113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289023" y="6176337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8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Layer - Filter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396615" y="6176337"/>
            <a:ext cx="208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8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Layer – Activation map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3384" y="6145559"/>
            <a:ext cx="1189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Original input</a:t>
            </a:r>
            <a:endParaRPr lang="ko-KR" altLang="en-US" sz="1200" b="1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580112" y="1628800"/>
            <a:ext cx="0" cy="47525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79712" y="1628800"/>
            <a:ext cx="0" cy="47525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5841" y="151015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0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848" y="151015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83729" y="151015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956858" y="151015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2112962" y="169048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2112962" y="19542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2112962" y="222600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072322" y="251794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072322" y="280582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16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072322" y="308775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20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072322" y="33719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24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072322" y="36640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28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2072322" y="479856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44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2072322" y="506612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48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072322" y="534805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52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2072322" y="563224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56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2072322" y="592433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60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072322" y="395586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32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2072322" y="424005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36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072322" y="453214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40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5657054" y="251794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76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5657054" y="280582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80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5657054" y="308775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84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5657054" y="337194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88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5657054" y="36640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92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5620752" y="4798566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108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5620752" y="5066122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112</a:t>
            </a:r>
            <a:endParaRPr lang="ko-KR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5620752" y="5348052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116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5620752" y="5632243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120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20752" y="5924333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124</a:t>
            </a:r>
            <a:endParaRPr lang="ko-KR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5657054" y="395586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96</a:t>
            </a:r>
            <a:endParaRPr lang="ko-KR" alt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5620752" y="4240057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100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5620752" y="4532147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104</a:t>
            </a:r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5657054" y="166421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64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5657054" y="195209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68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5657054" y="223402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72</a:t>
            </a:r>
            <a:endParaRPr lang="ko-KR" alt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6113081" y="151015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64</a:t>
            </a:r>
            <a:endParaRPr lang="ko-KR" alt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6877088" y="151015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65</a:t>
            </a:r>
            <a:endParaRPr lang="ko-KR" alt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7630969" y="151015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66</a:t>
            </a:r>
            <a:endParaRPr lang="ko-KR" alt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8404098" y="151015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67</a:t>
            </a:r>
            <a:endParaRPr lang="ko-KR" altLang="en-US" sz="1050" dirty="0"/>
          </a:p>
        </p:txBody>
      </p:sp>
      <p:sp>
        <p:nvSpPr>
          <p:cNvPr id="61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8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205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Audio Classification - Previous Work</a:t>
            </a:r>
            <a:endParaRPr lang="en-US" altLang="ko-K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470064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So I created spectrogram by Short Time Fourier Transform (STFT).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Window Size: 512, Stride: 128</a:t>
            </a:r>
            <a:endParaRPr lang="en-US" altLang="ko-KR" sz="16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We can see that it is applied to the shape of </a:t>
            </a:r>
            <a:r>
              <a:rPr lang="en-US" altLang="ko-KR" sz="1600" dirty="0" smtClean="0"/>
              <a:t>frequency response.</a:t>
            </a:r>
          </a:p>
        </p:txBody>
      </p:sp>
      <p:sp>
        <p:nvSpPr>
          <p:cNvPr id="2" name="AutoShape 2" descr="data:image/png;base64,iVBORw0KGgoAAAANSUhEUgAAAqYAAAKLCAYAAAAkSUp3AAAABHNCSVQICAgIfAhkiAAAAAlwSFlzAAAPYQAAD2EBqD+naQAAADl0RVh0U29mdHdhcmUAbWF0cGxvdGxpYiB2ZXJzaW9uIDMuMC4yLCBodHRwOi8vbWF0cGxvdGxpYi5vcmcvOIA7rQAAIABJREFUeJzs3X28ZnVd7//Xe+8Zx4DZ25vkHAxRQzTKu0okFYWOlTf5Sys7WZTgSX6mj5S8yRoxUYnwhpTMTiVqhJGnNNQyBW8KxJtU0pATBCr3CkICezMDDMPsz/njWrsu9lwzzJ659rW+m3k9H4/12Hut73d912ftfbHnzXetdV2pKiRJkqS+TfVdgCRJkgQGU0mSJDXCYCpJkqQmGEwlSZLUBIOpJEmSmmAwlSRJUhMMppIkSWqCwVSSJElNMJhKkiSpCQZTSZIkNcFgKkmSpCas6buASUsS4IHALX3XIkmSdA+2Hvh2VdXO7rDHBVMGofSavouQJEnaA+wPfGtnO++JwfQWgHXr9mYwedqO73xnp39vE7Nl69a+Sxhp7fR03yWMtLDz/1M4UVONvdZbtnVhoe8SRpqe8s4rSavH/Pw8D3rQg2CZV6j3xGAKQJLmgunMzEzfJWzDYLo8BtPVz2AqSf3xL50kSZKaYDCVJElSEwymkiRJaoLBVJIkSU0wmEqSJKkJBlNJkiQ1wWAqSZKkJhhMJUmS1ASDqSRJkppgMJUkSVITDKaSJElqgsFUkiRJTTCYSpIkqQmrJpgmuVffNUiSJGnlrFgwTfKQJDViOadrPyzJeUluS3J1knck2Xto/yuS/G6S05PMA+/qtj8qyT92+303ybuS7LNS5yFJkqTJWMkZ06uB/YaWHwa+C3wmyYHAWcDfAo8GfhE4DHjnkjFeBVzQ7XtCF1zPBm4CDgF+AfiJEfv9pyTrkswsLsD6sZ2hJEmSxiZVtfIHSe4NnAPcADybwezn1qp60VCfw4Bzgb2r6vYkVwBfraqfHepzDPBm4EFVtanb9kzg74EHVtV3Rhz79cDxS7ff+977kGRcpzgWt94633cJ29iydWvfJYy0dnq67xJGWpjAf0+7Yqqx13rLti4s9F3CSNNTq+bOK0lifn6e2dlZgNmq2umAM6m/dO9lMFP5y1W1ADwGODrJxsWFwUzoFPDQof3OXzLOwcAFi6G087luv0ds59gnAbNDy/67ezKSJEkavzUrfYAkrwWeBjy+qm7pNu8D/BnwjhG7XDX0/aYR7ctSVZuBzUP17O6QkiRJWgErGkyT/DzwOuAZVfXNoaavAD9YVd9Y5pAXM5hp3Xto1vRJwAJwyW4XLEmSpN6s5FP5jwROZ3BP6L8l+e/dcr9u2xOTvDPJY5MclOTZSbb7EFPnDOB24C+SPDLJjwN/BLxv1P2lkiRJWj1W8h7TxwF7Aa8Frh1azqyqrwGHAw8HzgO+CrwR+PaOBqyqWxncFnA/4MvAB4FPA7+xMqcgSZKkSZnIU/kt6d4yas6n8neOT+Uvj0/lr34+lS9Ju6/1p/IlSZKkHTKYSpIkqQkGU0mSJDXBYCpJkqQmGEwlSZLUBIOpJEmSmmAwlSRJUhMMppIkSWqCwVSSJElNMJhKkiSpCQZTSZIkNcFgKkmSpCas6buAvnznO99iZmam7zLuYt99H9x3Cdu4/vor+y5hVamqvksYLem7glVjesr/X1+OO+68s+8StrFmerrvEkaa8r9D6W75F1iSJElNMJhKkiSpCQZTSZIkNcFgKkmSpCYYTCVJktQEg6kkSZKaYDCVJElSEwymkiRJaoLBVJIkSU0wmEqSJKkJBlNJkiQ1wWAqSZKkJhhMJUmS1ASDqSRJkppgMJUkSVITDKaSJElqwsSDaZJ1Sd6R5Poktyf5bJJDurYjklSSpyY5P8mtST6f5BFLxnh2kq90+1+W5PgkayZ9LpIkSRqfPmZM3wL8PHAU8CPAN4Czk9xvqM+JwCuBxwF3Au9dbEjyZOB04A+BHwReBBwNHDfqYF0QnllcgPXjPiFJkiTtvokG0yR7Ay8GfquqPl5VFwHHALcBvzbU9biqOrdrfxPwxCT37tqOB95UVX9RVZdV1SeB32UQUEfZAMwNLdeM/cQkSZK02yY9Y3ogsBb43OKGqtoCfAk4eKjf14a+v7b7um/39THA65JsXFyAU4H9kuw14pgnAbNDy/7jOBFJkiSNV6v3ZW4Z+r66r4sheh8Gs6Znjtjv9qUbqmozsHlxPcmYSpQkSdI4TTqYfhO4A3gScCVAkrXAIcApOznGV4BHVNU3VqRCSZIk9WKiwbSqNiX5E+CtSW4ErgJeDewFvIfBZfq780bgo0muAj4ILHT7PbKqXrsylUuSJGml9XEp/3cYXJZ/H4Mn5M8HnlZVN+3MZfaqOjvJs4DXAb/N4LL/vwPvXrGKJUmStOJSVXff6x6ke8uoubm5OWZmZvou5y723ffBfZewjeuvv7LvElaVrQsLfZcw0vSUn6WhlXHHnXf2XcI21kxP913CSFM+46A9yPz8PLOzswCzVTW/s/v5r5UkSZKaYDCVJElSEwymkiRJaoLBVJIkSU0wmEqSJKkJBlNJkiQ1wWAqSZKkJhhMJUmS1ASDqSRJkppgMJUkSVITDKaSJElqwpq+C+jL5i1b2LxlS99l3EWLn0u/114zfZcw0sZNc32XMJKfSa89zb3W7LH/jNxjLFT1XcKqMZX0XcI9nv+KSpIkqQkGU0mSJDXBYCpJkqQmGEwlSZLUBIOpJEmSmmAwlSRJUhMMppIkSWqCwVSSJElNMJhKkiSpCQZTSZIkNcFgKkmSpCYYTCVJktQEg6kkSZKaYDCVJElSEyYeTJOck+SUSR9XkiRJbXPGVJIkSU2YaDBNchpwOHBskuqW/0jyqqE+H06yJck+3fr+Xb+Hdev3TXJ6kpuS3Jrk40kOmuR5SJIkafwmPWN6LPAF4FRgv255H3AEQJIATwZuBg7r9jkc+FZVfaNbPw14HPAzwBOAAB9LsnYiZyBJkqQVMdFgWlVzwB3ArVV1XVVdB/wjcFiSaeDRXfsZdGG1+3ouQDcz+jPAC6vqvKq6ADgS+D7gOaOOmWRdkpnFBVi/UucnSZKkXdfCPabnMQiLP8xgdvRc4Bz+K5ge3q0DHAzcCXxxceeq+i5wSdc2ygZgbmi5Zoy1S5IkaUx6D6ZVdTNwAYMguhhCPwP8cJKHAwfRzZjuopOA2aFl/90YS5IkSSukj2B6BzC9ZNu5wI8DTwHOqaobgYuB44Brq+rSrt/FwBrg0MUdk9wfeARw0aiDVdXmqppfXIBbxnkykiRJGo8+gukVwKFJHpLke5NMMZglfRpwZ1X9e9fvHAb3j/7nbGlVfR34CHBqksOSPAb4S+Bb3XZJkiStUn0E05OBrQxmOG8ADmBwn+kUd71kfw6DmdVzluz/AuBfgI8yeMI/wDOrastKFi1JkqSVtWbSB+wuyz9hRNPUkn4fZhA6l+5/E/D8lalOkiRJfen94SdJkiQJDKaSJElqhMFUkiRJTTCYSpIkqQkGU0mSJDXBYCpJkqQmGEwlSZLUBIOpJEmSmmAwlSRJUhMMppIkSWqCwVSSJElNMJhKkiSpCWv6LqAv69auZd3atX2X0byNm+b6LmGk+99vv75LGOmmm67ruwTtpoWqvksYaevCQt8ljLR2errvErSbppK+S9Bu2rxlS98lbGNXa3LGVJIkSU0wmEqSJKkJBlNJkiQ1wWAqSZKkJhhMJUmS1ASDqSRJkppgMJUkSVITDKaSJElqgsFUkiRJTTCYSpIkqQkGU0mSJDXBYCpJkqQmGEwlSZLUhLEH0yRHJKkk9xn32JIkSbrn2u1gmuScJKeMoxhJkiTtuZq4lJ/kXn3XIEmSpH7tVjBNchpwOHBsd/m+gId0zT+a5Pwktyb5fJJHDO33+iT/muSFSS4Hbu+2TyXZkOTyJLcluSDJc5cc85FJPp5kY5LvJHlfku/dnfOQJElS/3Z3xvRY4AvAqcB+3XJ113Yi8ErgccCdwHuX7Psw4OeBnwMe223bADwf+HXgh4C3A3+Z5HCA7r7VfwS+2o37dOC/AX+zvQKTrEsys7gA63fjfCVJkrRC1uzOzlU1l+QO4Naqug4gyQ90zcdV1bndtjcB/5Dk3lV1e9d+L+D5VXVD12cd8BrgJ6rqC12fy5IcBrwIOBf4DeCrVfWaxRqS/C/g6iQPr6pLR5S5ATh+d85TkiRJK2+3gund+NrQ99d2X/cFruq+v3IxlHYeBuwFfDLJ8Dj3YjBDCvAY4MeTbBxxvAOBUcH0JOBtQ+vrgWt25gQkSZI0OSsZTLcMfV/d1+FbBzYt6b9P9/WngW8tads81Ofvgd8ecbxrR2yjqjYP7c+S0CtJkqRGjCOY3gFMj2GcixgEyAMWbwEY4SsM7ku9oqruHMMxJUmS1IhxvF3UFcChSR7SPR2/S2NW1S3AycDbkxyV5MAkP5LkpUmO6rr9MXA/4P1JDun6PC3JnycZRziWJElST8YRTE8GtjKY8bwBOGA3xvpd4AQGDyxdDJzF4NL+5QBV9W3gSQxmaD8BXAicAtwMLOzGcSVJktSzVNXd97oH6d4yam5ubo6ZmZm+y2neQqOvj/vfb7++Sxjpppuu67sE7aZWX/NbF9r8f++1016skvq2ecuWu+80YfPz8+z7vd8LMFtV8zu7XxOf/CRJkiQZTCVJktQEg6kkSZKaYDCVJElSEwymkiRJaoLBVJIkSU0wmEqSJKkJBlNJkiQ1wWAqSZKkJhhMJUmS1ASDqSRJkppgMJUkSVIT1vRdQF8Wqlio6ruM5k0lfZcw0k03Xdd3CSPNzj6g7xJGuunm6/suYRutvraarWt6uu8SJDVq3dq1fZewjV2tyRlTSZIkNcFgKkmSpCYYTCVJktQEg6kkSZKaYDCVJElSEwymkiRJaoLBVJIkSU0wmEqSJKkJBlNJkiQ1wWAqSZKkJhhMJUmS1ASDqSRJkppgMJUkSVITJhJMM/CuJDcmqSSPncRxJUmStHqsmdBxng4cDRwBXAb8x4SOK0mSpFViUsH0QODaqvr8Sh0gyb2q6o6VGl+SJEkra8Uv5Sc5Dfgj4IDuMv4VSdYleUeS65PcnuSzSQ4Z2ufoJDcvGec5SWpo/fVJ/jXJC5NcDty+0uciSZKklTOJGdNjgW8C/z9wCLAVeAvw88BRwJXAq4Gzkzysqm5cxtgP68b5uW7cbSRZB6wb2rR+uScgSZKklbfiM6ZVNQfcAmytquuAW4EXA79VVR+vqouAY4DbgF9b5vD3Ap5fVV+tqq9tp88GYG5ouWYXTkOSJEkrrI+3izoQWAt8bnFDVW0BvgQcvMyxrqyqG+6mz0nA7NCy/zKPIUmSpAmY1MNPy7UAZMm2tSP6bbq7gapqM7B5cT1ZOqwkSZJa0MeM6TeBO4AnLW5IspbB/acXdZtuANYn2XtoP9/7VJIk6R5s4jOmVbUpyZ8Ab01yI3AVg4ef9gLe03X7IoN7UX8/yTuAQxm8D6okSZLuofr6SNLfAf4WeB/wFQZP1z+tqm4C6J7M/xXgmcCFwC8Br++lUkmSJE1Equrue92DJJkB5m66+WZmZmb6Lqd5U96Tuyyzsw/ou4SRbrr5+r5L2IavLUm655qfn2d2dhZgtqrmd3a/vmZMJUmSpLswmEqSJKkJBlNJkiQ1wWAqSZKkJhhMJUmS1ASDqSRJkppgMJUkSVITDKaSJElqgsFUkiRJTTCYSpIkqQkGU0mSJDXBYCpJkqQmrOm7gL5MJUwlfZdxF1u2bu27hG1MTU/3XcJIC1V9lzDSjTd9p+8SRpqeau//QavR32Grr63W/l4tavHn1erPqlUt/g7B3+Oeqr1/rSRJkrRHMphKkiSpCQZTSZIkNcFgKkmSpCYYTCVJktQEg6kkSZKaYDCVJElSEwymkiRJaoLBVJIkSU0wmEqSJKkJBlNJkiQ1wWAqSZKkJhhMJUmS1ISJBtMMvCvJjUkqyc1JTplkDZIkSWrTmgkf7+nA0cARwGXAAnDbhGuQJElSgyYdTA8Erq2qz0/4uJIkSWrcxC7lJzkN+CPggO4y/hVJzlm8lJ/k95N8ccR+FyR53dD6C5NcnOT2JP+e5CWTOgdJkiStnEneY3os8DrgGmA/4JAl7WcAj09y4OKGJD8EPBr4q279SOCNwHHAwcBrgBOSHLW9gyZZl2RmcQHWj++UJEmSNC4TC6ZVNQfcAmytquuq6oYl7f8GXAD88tDmI4EvVtU3uvU3AK+sqjOr6vKqOhN4O/CiHRx6AzA3tFwzlhOSJEnSWLX2dlFn0AXTJAF+qdtGkr0Z3KP6niQbFxfgtd327TkJmB1a9l+58iVJkrSrJv3w0915P/DmJD8CfA/wIOCvu7Z9uq/HAEvvRd26vQGrajOweXF9kHclSZLUmqaCaVVdk+RcBpfwvwf4ZFVd37V9J8m3ge+vqjP6rFOSJEnj11Qw7ZzB4F7SewEvX9J2PPCOJHPAWcA64HHAfavqbROtUpIkSWPV2j2mAB8E7g/sBXx4uKGq3g28EHgBcCFwLoM37L98siVKkiRp3FJVfdcwUd1bRs3Nzc0xMzPTdzl3sWXrdm+V7c3a6em+SxhpodHXbav/Pa1p8PfY6s+q1dfWVKP3x7f482r1Z9WqFn+H4O9xtZufn2d2dhZgtqrmd3a/FmdMJUmStAcymEqSJKkJBlNJkiQ1wWAqSZKkJhhMJUmS1ASDqSRJkppgMJUkSVITDKaSJElqgsFUkiRJTTCYSpIkqQkGU0mSJDVhTd8F6L+0+rn02nnTU23+v16Ln0u/zz736buEkTZuvLnvEkby88y1UvwdqiVt/isqSZKkPY7BVJIkSU0wmEqSJKkJBlNJkiQ1wWAqSZKkJhhMJUmS1ASDqSRJkppgMJUkSVITDKaSJElqgsFUkiRJTTCYSpIkqQkGU0mSJDXBYCpJkqQmNB9Mk5yW5MN91yFJkqSVtabvAnbCsUD6LkKSJEkrq/lgWlVzfdcgSZKkldfMpfwkz01yYZLbknw3yaeS7D18KT/JA5Jcl+Q1Q/s9MckdSZ7aX/WSJEnaXU3MmCbZD3g/8GrgQ8B64MksuYRfVTck+V/Ah5N8ArgEeB/wzqr69GSrliRJ0jg1EUyB/RjUcmZVXdltuxAguevtpVX1sSSnAmcA5wObgA3bGzjJOmDd0Kb14ytbkiRJ49LKpfwLgE8DFyb5QJJjktx3B/1fxSDI/gJwZFVt3kHfDcDc0HLNmGqWJEnSGDURTKtqK/CTwDOAi4CXApckeeh2djkQeCCD+h9yN8OfBMwOLfuPoWRJkiSNWSuX8qmqAj4HfC7JG4ErgZ9d2i/JvYC/BP6awT2m707yqKq6fjvjbgY2D+2/AtVLkiRpdzURTJMcCjwV+ARwPXAo8ADgYuDRS7qfyGDm82XARuCZwHuBZ02qXkmSJI1fE5fygXngKcDHgEuB3wNeWVUfH+6U5AjgN4Ffrar5qloAfhV4cpIXT7ZkSZIkjVMGV9D3HElmgLm5uTlmZmb6Lke7aKHR1+2Ut4rstH32uU/fJYy0cePNfZcwkq95SavJ/Pw8s7OzALNVNb+z+7UyYypJkqQ9nMFUkiRJTTCYSpIkqQkGU0mSJDXBYCpJkqQmGEwlSZLUBIOpJEmSmmAwlSRJUhMMppIkSWqCwVSSJElNMJhKkiSpCQZTSZIkNWFN3wX0ZaGKhaq+y7iLqaTvElYNf1ar3/wtN/Vdwkh77z3bdwkjbdo013cJq0Zrf9sX+XdLunvOmEqSJKkJBlNJkiQ1wWAqSZKkJhhMJUmS1ASDqSRJkppgMJUkSVITDKaSJElqgsFUkiRJTTCYSpIkqQkGU0mSJDXBYCpJkqQmGEwlSZLUBIOpJEmSmmAwlSRJUhMMppIkSWqCwVSSJElNWHYwTfLcJBcmuS3Jd5N8KsneXdsLk1yc5PYk/57kJUP7fT7Jm5eM9YAkW5I8pVtfl+TkJN9KsinJF5McMdT/6CQ3J3lad5yNSc5Kst8u/wQkSZLUhGUF0y4Avh94L3AwcARw5qApRwJvBI7r2l4DnJDkqG73M4DnJcnQkL8IfBs4r1t/J/AE4HnAo4EPAGclOWhon72AVwG/CjwFOAA4eQc1r0sys7gA65dzzpIkSZqM5c6Y7gesAc6sqiuq6sKq+t9VtRF4A/DKqjqzqi6vqjOBtwMv6vb9G+CBwGFD4/0y8P6qqiQHAC8AfqGqzquqb1bVycBnu+2L1gK/XlXnV9VXGITZp+6g5g3A3NByzTLPWZIkSROwZpn9LwA+DVyY5GzgE8AHgTuAA4H3JDl1yfhzAFV1Q5JPAEcC5yV5KIPZ0cXg+ihgGrj0rpOqrAO+O7R+a1V9c2j9WmDfHdR8EvC2ofX1GE4lSZKas6xgWlVbk/wk8ETgp4CXAicC/1/X5Rjgi0t22zr0/RnAO5K8lMFs6YVVdWHXtk/X90eX7AOwcej7LUvLAsJ2VNVmYPPi+pLQK0mSpEYsd8aUqirgc8DnkrwRuBJ4EoN7Rb+/qs7Ywe4fAd4FPJ1BMD19qO2rDGZM962q80bsK0mSpHuwZQXTJIcyuJ/zE8D1wKHAA4CLgeMZzIbOAWcxuAT/OOC+VfU2gKralOTDwAkMHpB6/+LYVXVpkjOA05O8kkFQfUB3vK9V1T/szolKkiSpbcudMZ1n8CT8bwIzDGZLX1lVHwdIcivwW8BbgU3AhcApS8Y4A/gY8JmqumpJ2wuA1wJ/AHwf8B/APwMfXWadkiRJWmUyuDK/5+jeMmrupptvZmZmpu9y7mLK+1+1B1lo9G/P+n3u03cJI23aNNd3CatGq68t/8ZrTzI/P8/s7CzAbFXN7+x+fvKTJEmSmmAwlSRJUhMMppIkSWqCwVSSJElNMJhKkiSpCQZTSZIkNcFgKkmSpCYYTCVJktQEg6kkSZKaYDCVJElSEwymkiRJaoLBVJIkSU1Y03cBfZlKmEr6LkO7aKGq7xJG8jW181r9WW3aNNd3CSPtvfds3yWM1OrPS9Lq5IypJEmSmmAwlSRJUhMMppIkSWqCwVSSJElNMJhKkiSpCQZTSZIkNcFgKkmSpCYYTCVJktQEg6kkSZKaYDCVJElSEwymkiRJaoLBVJIkSU0wmEqSJKkJEwmmSY5IUknus4x9Xp/kX1eyLkmSJLVjUjOmnwf2A+bGOWiSc5KcMs4xJUmS1I81kzhIVd0BXDeJY0mSJGl1GtuMaZKpJBuSXJ7ktiQXJHlu17bNpfwkxyS5OsmtST6U5BVJbh4x7q8muSLJXJL/k2R9t/004HDg2G7sSvKQcZ2PJEmSJmucM6YbgF8Bfh34OvAU4C+T3LC0Y5InAX8K/Dbwd8BPACeMGPNA4DnAs4D7An8D/A5wHHAs8HDg/wKv6/qPOtY6YN3QpvXLPzVJkiSttLEE0y78vQb4iar6Qrf5siSHAS8C3rVkl5cCH6+qk7v1S5M8kUEAHTYFHF1Vt3THeR/wVOC4qppLcgdwa1Xt6DaBDcDxu3pukiRJmoxxXcp/GLAX8MkkGxcX4PkMZj2XegTwpSXblq4DXLEYSjvXAvsus7aTgNmhZf9l7i9JkqQJGNel/H26rz8NfGtJ22ZGh9OdsWXJerHMMF1Vm7saAEiyi6VIkiRpJY0rmF7EIPwdUFXnLm1MsjSYXgIcsmTb0vWdcQcwvQv7SZIkqTFjCaZVdUuSk4G3J5kCPsvgsvmTgHngyiW7/BHwmSSvAP4e+B/AMxjMiC7HFcCh3dP4G4Ebq2phF09DkiRJPRrnG+z/LoMn6zcAFwNnMbi0f/nSjlX1OQZP778CuAB4OvB24PZlHvNkYCuDGdsbgAN2sXZJkiT1LFXLnaRcGUlOBX6gqp68wseZAebm5uaYmZlZyUNpBS008rpdasp7mLVC9t57tu8SRtq0aawf6DcW/n2Q+jc/P8/s7CzAbFXN7+x+E/nkp1GSvAr4JLCJwWX8o4CX9FWPJEmS+tVbMAUeD7yawRveXwa8rKre3WM9kiRJ6lFvwbSq/mdfx5YkSVJ7xvnwkyRJkrTLDKaSJElqgsFUkiRJTTCYSpIkqQkGU0mSJDXBYCpJkqQmGEwlSZLUBIOpJEmSmmAwlSRJUhP6/EhSLbFl69a+S9jG2unpvksYaSrpu4RVZaGq7xK24e9weTZtmuu7hJHWr79f3yVsY27+u32XIGkXOWMqSZKkJhhMJUmS1ASDqSRJkppgMJUkSVITDKaSJElqgsFUkiRJTTCYSpIkqQkGU0mSJDXBYCpJkqQmGEwlSZLUBIOpJEmSmmAwlSRJUhMMppIkSWpCr8E0SSV5Tp81SJIkqQ1rej7+fsBNPdcgSZKkBvQaTKvquj6PL0mSpHas6KX8JOckeUeStyS5Mcl1SV4/1P6fl/KTPKRb/7kk/5Tk1iQXJHnCkjEPS3JektuSXN2Nv/dKnockSZJW3iTuMT0K2AQcCrwaeF2Sn9xB/xOBk4HHApcC70+yBiDJgcBZwN8CjwZ+ETgMeOf2BkuyLsnM4gKs3/1TkiRJ0rhNIph+rareUFVfr6rTgfOBp+6g/8lV9Q9VdSlwPPBg4GFd2wbgjKo6pRvv88DLgOcnufd2xtsAzA0t14zhnCRJkjRmEwmmS9avBfbdyf7Xdl8X+z8GODrJxsUFOJvBeTx0O+OdBMwOLfsvo3ZJkiRNyCQeftqyZL3YcSAe7l/d18X++wB/BrxjxH5XjRqsqjYDmxfXk+yoVkmSJPWk77eLWq6vAD9YVd/ouxBJkiSN12r75Kc3A09M8s4kj01yUJJnJ9nuw0+SJElaHVZVMK2qrwGHAw8HzgO+CrwR+HafdUmSJGn3reil/Ko6YsS25wx9n6HvrwCypO/NI7Z9GfipMZcqSZKknq2qGVNJkiTdcxlMJUmS1ASDqSRJkppgMJUkSVITDKaSJElqgsFUkiRJTTCYSpIkqQkGU0mSJDXBYCpJkqQmGEwlSZLUBIOpJEmSmrCm7wL0X9ZOT/ddwjYWqvouYaSppO8SVhV/Xqvflq1b+y5hpFtuubHvErZx/Cl/3ncJI732pc/vu4SRpqfanKPy79aeqc1XoyRJkvY+aDXDAAAgAElEQVQ4BlNJkiQ1wWAqSZKkJhhMJUmS1ASDqSRJkppgMJUkSVITDKaSJElqgsFUkiRJTTCYSpIkqQkGU0mSJDXBYCpJkqQmGEwlSZLUBIOpJEmSmjDRYJrknCSnjHnMo5PcPM4xJUmSNHnOmEqSJKkJBlNJkiQ1oY9guibJO5PMJfmPJCckCUCSdUlOTvKtJJuSfDHJEcM7d5fur0pya5IPAffv4RwkSZI0Zn0E06OAO4HHA8cCrwBe2LW9E3gC8Dzg0cAHgLOSHASQ5FDgPV2/xwL/BLx2ksVLkiRpZazp4ZhXAy+vqgIuSfIo4OVJzgZeABxQVd/u+p6c5Ond9tcwCLJnVdVbuvZLkzwRePr2DpZkHbBuaNP68Z6OJEmSxqGPGdN/7kLpoi8ABwGPAqYZhM2NiwtwOHBg1/dg4ItLxvvC3RxvAzA3tFyzm/VLkiRpBfQxY7o9+wBbgR/tvg7buBvjngS8bWh9PYZTSZKk5vQRTA9dsv5jwNeBrzKYMd23qs7bzr4Xb2f/7aqqzcDmxfXuOStJkiQ1po9L+QckeVuSRyT5JeClwB9W1aXAGcDpSX4uyUOTPD7JhiQ/3e37DuDpSV6V5KAkv8EO7i+VJEnS6tFHMD0d+B7gS8AfA38IvKtre0HX/gfAJcCHgUOAqwCq6p+BYxg8BHUB8FPA702wdkmSJK2QiV7Kr6ojhlZfPKJ9C3B8t2xvjPcC712y+Q/GUZ8kSZL64yc/SZIkqQkGU0mSJDXBYCpJkqQmGEwlSZLUBIOpJEmSmmAwlSRJUhMMppIkSWqCwVSSJElNMJhKkiSpCQZTSZIkNcFgKkmSpCYYTCVJktSEVFXfNUxUkhlgbm5ujpmZmb7LkfZYC43+7ZlK+i5hVWnx93jn1q19lzDSn3zwH/ouYaRjn/fsvksYqcXXln8fdt78/Dyzs7MAs1U1v7P7OWMqSZKkJhhMJUmS1ASDqSRJkppgMJUkSVITDKaSJElqgsFUkiRJTTCYSpIkqQkGU0mSJDXBYCpJkqQmGEwlSZLUBIOpJEmSmmAwlSRJUhMMppIkSWrCxIJpknOSnLKD9iuS/OYujHtEkkpyn92rUJIkSX1a03cBQw4BNvVdhCRJkvrRTDCtqht21J5kbVVtmVQ9kiRJmqxJ32O6Jsk7k8wl+Y8kJyQJbHspv7s8/+Ikf5dkE3Bct/2ZSS5NcluSfwIeMuFzkCRJ0gqYdDA9CrgTeDxwLPAK4IU76P964EPAo4D3JnkQcCbw98BjgXcDb9rRAZOsSzKzuADrd/ckJEmSNH6TvpR/NfDyqirgkiSPAl4OnLqd/n9VVX++uJLk94FvVtUru02LY/z2Do65ATh+90uXJEnSSpr0jOk/d6F00ReAg5JMb6f/+UvWDwa+uGTbF+7mmCcBs0PL/jtZqyRJkiaomYeftmO3n9Kvqs3A5sX17pZWSZIkNWbSM6aHLln/MeDrVbV1J/e/mMH9qUvHkCRJ0io36WB6QJK3JXlEkl8CXgr84TL2/1MGl/7f2o3xy8DRK1GoJEmSJmvSwfR04HuALwF/zCCUvmtnd66qq4CfB54DXAD8OvCa8ZcpSZKkSZvYPaZVdcTQ6otHtD9kyfrIm0Gr6qPAR5ds/vNRfSVJkrR6THrGVJIkSRrJYCpJkqQmGEwlSZLUBIOpJEmSmmAwlSRJUhMMppIkSWqCwVSSJElNMJhKkiSpCQZTSZIkNcFgKkmSpCYYTCVJktQEg6kkSZKakKrqu4aJSjIDzM3NzTEzM9N3OZIk9eqEP35f3yWM9JoXH9l3CduYnnI+b2fNz88zOzsLMFtV8zu7nz9hSZIkNcFgKkmSpCYYTCVJktQEg6kkSZKaYDCVJElSEwymkiRJaoLBVJIkSU0wmEqSJKkJBlNJkiQ1wWAqSZKkJhhMJUmS1ASDqSRJkppgMJUkSVITDKaSJElqwqoOpklen+Rf+65DkiRJu29VB1NJkiTdc/QeTJNMJXl1km8k2ZzkqiTHdW1vTnJpkluTXJbkhCRru7ajgeOBxySpbjm6vzORJEnS7ljTdwHAScAxwMuBzwL7AT/Qtd0CHA18G3gUcGq37S3AXwOPBJ4O/ETXf27p4EnWAeuGNq0f9wlIkiRp9/UaTJOsB44FfqOq/qLb/E0GAZWq+r2h7lckORl4HvCWqrotyUbgzqq6bgeH2cBgZlWSJEkN63vG9GAGs5mfHtWY5BeBlwEHAvswqHd+mcc4CXjb0Pp64JplVypJkqQV1fc9prdtryHJE4AzgI8BzwJ+GDgRuNdyDlBVm6tqfnFhcCuAJEmSGtN3MP06g3D61BFtTwSurKoTq+r8qvo68OAlfe4Aple4RkmSJE1Ar5fyq+r2JG8G3pLkDuBzwAOAH2IQWg9I8jzgy8BPAz+7ZIgrgIcmeSyDy/O3VNXmSdUvSZKk8el7xhTgBOAPgDcCFzN42n7fqvo74O3AO4F/ZTCDesKSff8WOAv4J+AG4JcmVLMkSZLGrO+Hn6iqBQb3jp44ou3VwKuXbD5lqH0z8NwVLVCSJEkT0cKMqSRJkmQwlSRJUhsMppIkSWqCwVSSJElNMJhKkiSpCQZTSZIkNcFgKkmSpCYYTCVJktQEg6kkSZKaYDCVJElSEwymkiRJaoLBVJIkSU1IVfVdw0QlmQHm5ubmmJmZ6buc5m3ZurXvEkZaOz3ddwmSdI+w0GgO2HDin/Rdwjbe/NqX9F3CqjE/P8/s7CzAbFXN7+x+zphKkiSpCQZTSZIkNcFgKkmSpCYYTCVJktQEg6kkSZKaYDCVJElSEwymkiRJaoLBVJIkSU0wmEqSJKkJBlNJkiQ1wWAqSZKkJhhMJUmS1ASDqSRJkprQezBNck6SU/quQ5IkSf3qPZhKkiRJYDCVJElSIyYaTJPsneT0JBuTXJvklUva79u135Tk1iQfT3LQkj7HJLm6a/9QklckuXmS5yFJkqTxm/SM6VuBw4FnAz8FHAH8yFD7acDjgJ8BngAE+FiStQBJngT8KfCHwGOBTwLH7eiASdYlmVlcgPVjPB9JkiSNyZpJHSjJPsCvAb9SVZ/uth0FXNN9fxCDQPqkqvp8t+1I4GrgOcAHgJcCH6+qk7thL03yROBZOzj0BuD48Z+RJEmSxmmSM6YHAvcCvri4oapuBC7pVg8G7lzS/t2u/eBu0yOALy0Zd+n6UicBs0PL/rtWviRJklbSxGZM+1JVm4HNi+tJeqxGkiRJ2zPJGdNvAluAQxc3JLkv8PBu9WIGQXm4/f4MZkkv6jZdAhyyZNyl65IkSVqFJjZjWlUbk7wHeGuS7wLXAycCC13715N8BDg1yYuAW4A3Ad8CPtIN80fAZ5K8Avh74H8AzwBqUuchSZKklTHpp/J/CziPQaj8FPBZ4F+G2l/QrX8U+AKDp/KfWVVbAKrqc8CvA68ALgCeDrwduH1C9UuSJGmFTPQe06raCPxqtyx661D7TcDz72aMU4FTF9eTnAp8Y7yVSpIkadJW3cNPSV7F4P1LNzG4jH8U8JJei5IkSdJuW3XBFHg88GoGb5R/GfCyqnp3vyVJkiRpd626YFpV/7PvGiRJkjR+k374SZIkSRrJYCpJkqQmGEwlSZLUBIOpJEmSmmAwlSRJUhMMppIkSWqCwVSSJElNMJhKkiSpCamqvmuYqCQzwNzc3BwzMzN9l9O8hUZfH1NJ3yVI0j3Clq1b+y5hpLXT032XsI0T/+yMvksY6bgXHdl3CduYn59ndnYWYLaq5nd2P2dMJUmS1ASDqSRJkppgMJUkSVITDKaSJElqgsFUkiRJTTCYSpIkqQkGU0mSJDXBYCpJkqQmGEwlSZLUBIOpJEmSmmAwlSRJUhMMppIkSWqCwVSSJElNWFYwTXJOklNWqhhJkiTtuZwxlSRJUhMMppIkSWrCrgTTqSRvSXJjkuuSvH6xIckBST6SZGOS+SR/k+S/DbWfluTDw4MlOSXJOUPrz01yYZLbknw3yaeS7D3U/sIkFye5Pcm/J3nJLpyDJEmSGrMrwfQoYBNwKPBq4HVJfjLJFPAR4H7A4cBPAt8P/PXODpxkP+D9wHuBg4EjgDOBdO1HAm8EjuvaXwOckOSoXTgPSZIkNWTNLuzztap6Q/f915P8BvDUbv1RwEOr6mqAJM8H/i3JIVX15Z0Ye7+upjOr6spu24VD7W8AXllVZ3brlyf5QeBFwF+MGjDJOmDd0Kb1O1GHJEmSJmxXZky/tmT9WmBfBjOYVy+GUoCqugi4uWvbGRcAnwYuTPKBJMckuS9Adzn/QOA93a0CG5NsBF7bbd+eDcDc0HLNTtYiSZKkCdqVYLplyXotY5wFusvyQ9b+50BVWxncAvAM4CLgpcAlSR4K7NN1OwZ47NDySODHdnDMk4DZoWX/naxVkiRJEzTOp/IvBh6U5EGLG7rL7PdhEDIBbmBwuX7YY4dXauBzVXU88MPAHcDPVtV3gG8D319V31iyXL69oqpqc1XNLy7ALbt7opIkSRq/XbnHdHs+xeB+0DOS/GY39v8Gzq2q87s+/wj8Vnfv6ReAX2Ew4/lVgCSHMrhf9RPA9QwesHoAg9ALcDzwjiRzwFkM7h19HHDfqnrbGM9FkiRJEza2GdOqKuDZwE3AZxgE1cuAXxzqczZwAvAW4MsMHkQ6fWiYeeApwMeAS4HfY/Cw08e7/d8NvBB4AYMQfC5wNLDdGVNJkiStDsuaMa2qI0Zse87Q91cxCKc7GuN4BjOfo9ouBp5+N/v/FfBXO1GuJEmSVhE/+UmSJElNMJhKkiSpCQZTSZIkNcFgKkmSpCYYTCVJktQEg6kkSZKaYDCVJElSEwymkiRJaoLBVJIkSU0wmEqSJKkJBlNJkiQ1wWAqSZKkJqzpu4C+LFSxUNV3GXcxlfRdwqpxy+23913CSOvvfe++S9A91NaFhb5LGGl6yvmN1W7t9HTfJawax73oyL5LGOmU93+47xK2cfutt+7Sfv5FkSRJUhMMppIkSWqCwVSSJElNMJhKkiSpCQZTSZIkNcFgKkmSpCYYTCVJktQEg6kkSZKaYDCVJElSEwymkiRJaoLBVJIkSU0wmEqSJKkJBlNJkiQ1wWAqSZKkJkwkmCY5J8kpkziWJEmSVqcmZkwzsKbvOiRJktSfFQ+mSU4DDgeOTVLdcnT39RlJ/gXYDBzW9X92kq8kuT3JZUmOHw6tSe6T5N1Jbkgyn+Qfkzxmpc9DkiRJK2sSs5THAg8H/i/wum7bD3Vf3wS8CrgMuCnJk4HTgZcB5wEHAu/q+r6h+/oB4DbgGcAc8CLg00keXlU3Lj14knXAuqFN68dzWpIkSRqnFZ8xrao54A7g1qq6rqquA7Z2za+rqk9W1Te7UHk88Kaq+ouquqyqPgn8LoPwSZLDgMcDv1BV51fV16vqVcDNwHO3U8IGBgF2cblmhU5VkiRJu6Hv+zrPX7L+GOBJSY4b2jYN3DvJXl37PsB3kwzv9z0MZldHOQl429D6egynkiRJzek7mG5asr4Pg1nTM0f0vb1rvxY4YkT7zaMOUFWbGdzDCsCSQCtJkqRGTCqY3sFg5vPufAV4RFV9Y1Rjkq8A/x24s6quGF95kiRJ6tukgukVwKFJHgJsZPv3tr4R+GiSq4APAgsMLt8/sqpeC3wK+ALw4SSvBi4FHgj8NPChqlp6a4AkSZJWiUm9j+nJDB54ugi4AThgVKeqOht4FvBTwJeBfwZeDlzZtRfwTOAzwJ8zCKb/B3gw8J0VPQNJkiStqInMmFbVpcATlmw+bTt9zwbO3sFYtzB4O6mXjas+SZIk9a+JT36SJEmSDKaSJElqgsFUkiRJTTCYSpIkqQkGU0mSJDXBYCpJkqQmGEwlSZLUBIOpJEmSmmAwlSRJUhMMppIkSWqCwVSSJElNWNN3AX2Zn5/vu4RtTCV9l7CNhaq+Sxhp0+bNfZcwUt1xR98l6B5q68JC3yWMND3l/IbUt9tvvbXvErZx+227VlOq0eCxUpJ8H3BN33VIkiTtAfavqm/tbOc9MZgGeCBwyxiGW88g5O4/pvHGxbp2Xos1gXUtV4t1tVgTWNdytVhXizWBdS1Xi3WNu6b1wLdrGWFzj7uU3/1wdjq570j+69L7LVXVzL0B1rXzWqwJrGu5WqyrxZrAuparxbparAmsa7larGsFalr2GN4cJEmSpCYYTCVJktQEg+nu2Qy8ofvaEuvaeS3WBNa1XC3W1WJNYF3L1WJdLdb0/9o782i9i/KOf75ACJhwCtKocCQGQ9hKAKFIISDRHMqmNS6culWulpQjRaGCtAoIhUMOW0MarAuLjWBksS1B9AhC8YawlwYClRAWuSySQEgIkFwwgUz/eJ43GX73XX7vcnNfkudzznvufWfmN/PMzDMzz2y/F0KuZulGuYZcpo3u8lMQBEEQBEHQncSKaRAEQRAEQdAVhGEaBEEQBEEQdAVhmAZBEARBEARdQRimwQaFpImSkqSth1qWIjIulbTMZdx7qGWqUEW25ZKmD7VcZZA0U9LsoZajW2ilDUg6S9KDgylXIb0kafL6Sq9K+r2d1m9JPZKWD5ZMkvokndRCvF3bJw4Gg1G36zP+YCN8wX7QWST1Ag+mlJruMDeE9JvkcKAHmAj8HnhpKIUpUJRtDfD6EMrTDCcCahhq4+EuYDvglU5G2uG2th3wcgfi2ZjYD1g51EK0iqSzgMkppa6ZkG8svMPGyTBMBwtJm6eUVg21HEFj1mNdjQUWpZTuGqwE2sjLoMs2WKSUOmqAvdPx+l881HLUI6XU1fJ1IymlJfX8JQ1LKa1eX/IEGw7+U+2bppTeHGpZILby1yJpjG93FD+97n+QpLmSXpf0rKQZkkZkz/dJOkPSlZJeBS519/GSbvPnlvp26cgWZRzu6b4o6Q1Jd0jaz/0q2zWTJN0vqV/SXZJ2KcTxSUnz/PnfSzpTUksTFEkzgUOAE7PyeknSKVmY2ZJWV/Is6f0ebif/vo2X2csu868ljWs1fWCMe+9bqxwq25aSjpX0FPCGu28i6duSnvL6mi/ps4U093AZV0h6QdJVkv60pKyXAKNd1r569enPDNgalDTZ81k3L81QQ7a121WSpkq6t8pz8yV9N/t+rKQFnpdHJR3frCwN5PyspIeztnSrpBHKtvIljZK0WNJ3sucOlLRK0qR202qUT9e18wtxjfI28BH/PlzSRZL+IGmlpHslTczC98iOUhzm6ayQdJOk7bIwNXVVVbZuJU2R9Vv9kq6X9M2ibnm4v/H6f0XSNZK2cveZDGzrY+qUX6/r9gWy4yGLZStmFf+1W/la1/d+WtJvXcb5kg4oxFm3D26BzSR9z/P6kqRzJPs9xkZ15GF6JD1TKVNg2zZkKSPT27byvcy+JukXklYCp7n7kZIe83L6Lev6xLZxvTtV0hOS/uj5r6R7vqfbLxtbzpE0zP16gDOBvTL96emAPCNk48cKSYsknVzwbzi+lG0bBTapo9ujJd3gMr0q6TpJ7838Bxw9kjRdbmv495r9j/uX7mtrtN0e/3uEpP/F3ll6kIevayNI2lrS5ZKWeP5uk7RXg/JqjpRSfOxdrpsC78s+e2NbrWdjq0krgJOAccCBwDzg37Pn+7Cts5M9/FhgBPA88J/AHsDHsG3SmS3K+K/AH4AjgN2BmcAy4N3YFmwC7sGUcHfgduDO7PmDXcZjgA8ChwJPAWe2KM+fYNuGl2bldjHwS/cXsBRYAhzubl8EnsviuAF4xGXbC7gJeBwY1mL6k0qUw1len78GPgTs6e6nAQuAw7x8ejBD7xD33xp4EZgK7OrP/ga4raSsZwDPupyj6tWnP9MDLC/EMxlIjfLSQj0WZesFprv/n3mZjs2eqbjtlNXr88CngR3971LgmA61z+2A1cA/YAPteOB4YKSX2+ws7JHAKuDPga2AJ4FpHUqrbj6Bvweext8R7W4n5G7AZcCdmM6PBU5xPRuX1fsq4BbPwz5YG5mVxVlTV1nXF2ztYScAb3k6O3telua65Xr0Guv6qoOBRcC5ddrapnXKsBfra87E+swvY8dDDnX/hG3r4mWcPD9HuYw/x/rUzTxMwz64SX3q9fxOB3bxel0JTClZR/t7mZ7q8n4DO5qwvBV5SsrUB5yUhU/AC8BXXAdGAzu4nP+SxbE414c22+H5WB91jJfLQcCx7ne618sY4BOe7qnutyVwEfB/mf5s2QF5vo+1rUlYO70R+232St9Vd3yhRNtoRrexxb4HgLnAvq4n9wO92fMzyford5teCUOd/sf9m+prqT9Ozne5x2J2REMbAeuXfoH1TeO8Xl/Cx61OfDoSyYb2AbbADJsbXdEuB35UCHOQK/QW/r0PuL4QZoo34hGZ25H+3HublGkENlh9IXMbhhk232LdYDSpkFbKZLwV+HYh3i8Bz7dRVr14J+DfPwEsxwz9vbDBbTpwnvtfhg+wrtQJODB7flugHzi6xfTLlMNZXpajsjDDsUHggEL8lwM/8/9PB24u+L/f4965hKwnAX1l6tO/91DOMH1bXlqsx7Wy1SjXB4Ezsu9TgXuy708Any/EeTpwVztyZXHt4+X8gSp+MxnY0f8bsBCYBTwEDO9QWnXziRn1q4GDM/+7Mv0fDbwJbF+I41ZgalbvxYnA8cDiMrrKQMP0GnyymIX9KQMN05XAVpnbBYU6fptONCjDXmBuwe2+rByqGaZ/m4Xd3d12zfJWtw9uUp96MYMln0Cc525l6uhnwK8K/tfQvmFaVSb/v4+BhunFhTimAr8ruJ1HBwxTbJL3Bm6Ilgh/CnB/QccebEeGQvwjsZW+ozO3d2Pjx3RKjC9l2kYzuo0Zcm8CO1TR5f38+0zqG6Y1+x/3b7qvpfY4+ckqOl7TRvA29wqF/tRl+rtO1W2cMa3Oj7FGeGhKaY0vU+8p6YtZGGFG647YTB9sZpSzGzA/pZQfWL/Tn9sFm+2WZSxmuNxZcUgprZZ0n6fzP+78UPbMIv/7HuAZzFCcUNl6cTYFtpD0rpRSfxPy1GIuVnYfwmbPc7BG8U/ufwhwof+/G9aI124Tp5SWSlrofu1QrxwAnk5vP7O1E/Au4BbfOauwOTYDBiu/j0paUSW9scBjTcjXqD6boZiXwWAW8FWgsrX4eWAa2HYalp8rJF2WPbMZnbuAMx/4b+BhSTdjK9X/kVKqdYHmFGx15mhg35RSMz+vVzUtbAJQN58ppSWSfoOtasyVtCNwAHCchx2PtbnHCno2HFv1qNCfUnoy+74I018op6s5uwDXF9zuAz5ecOtLKb1WI81WeKjwvVF8tdrso1jbK9MHN8M9yUdV525sx6tMHe3GwDK9G7tE2A5VZZK0aY3w1cac4rGbu9uUKY97ONY2BiDpr7GV47GY0bgZtno5WIzFdD4fP5b5+FGRt9H4UrZtFKml27sBz6aUns3SfMSPBuTjdD1q9nWD0NcW9aeujeD+I4GlhbaxpcvVEcIwLSDpdGx77MNZJz0S+BEwo8ojz2T/d8ONyfzwe6WDq5wlHoltP/xXleeaPptYjZTScknzsRnZAdiy/+3AtZJ2xmaxczqRVgPqlQMMrKvKud+jsFXLnD9mYW4E/rFKeouquLXLGgbeNh9WJdz60LurgfMl7YN1QjsA17pfpeymMHBQfKsTiaeU3pJ0KDbZ+Uvg68C5kvav8chYYHuszscAD7ebFrYbAI3zOQuYIenrwBeAh1NKlfRHeth9GVg2+YSneIklsU4XGulqqwNEtTTbuYfQbHyN+q4yfXAnKFtH3cD6HHNqvqVDdh54Fja+3IwZSZ/DDP0NkXbaSt1+vUFfV1k86lRfW20crGcjjMTGuolV/Ft+VVqRMEwzJH0G+C5wRGG1Yh6we0rpiSajXAD0SBqRrZpOwBRzYe3HqvIktmIzATtTgx8s3w/bBijDPGCXFvJRj1XYjCpnDvBR4MPAaT6LXYCdi1uUUqqsLC7AdHB/bLsTSdtis9hH2ki/FR7BBvXRKaVahvM84DPYylK7txfL1OcSYKuC/gzJq1ZSSs9JmoOtBG4J3JJSetH9XpD0PPDBlNKsQZQhYSvMd0o6Gyu3TxXDSdoc2467Fmtnl0saX5G3jbQmYGe7GuXzBuw81+GYYXpl5vcApq/vSSnNLStPgbq6KqlomC7E9Cqn+L0MnWprrdBqH1yP4qTmL7Dzh2XqaEGN5wdFJjdWyjy/APirQZALrGxex84nXl7wOxDbuTm34iDpA4UwndafJzEDcX98ciJpG+ys6BzKjS+dahsVFgA7SNqhsmoqaXfsfkIlzSXYOe6cvcmM3Vp9XUppWot9bdmyr2sjSJqHnVF9M6XU10T6TRGGqSNpD2wAOR/4naT3udcqd7tH0vewBrkSOzdyaErphDrRzgL+GfiJ39obhd1+viql1Mw2PimllZJ+AFwoaRnWEE/FtvSuwJbYG3E28EtJz2Bbk2v8uT1SSqc3I09GH7C/7IbuCuxMbS82y1uSUnrUw/Vil0B+nuXpcUk3AJdJOg47+H8etgp0Q4vpt7TCk1J6TdJFwMWSNgHuwA6NTwBeTSn9BDu3OAW4WtIFntedsJWBY1NKpWesJeoTbEbcD0yVNAPrYHtayV+HqOjz5tjB/JwzsVXCV7ALBsOxw/HbpJSmtZuwrxZMwra1XsTKYhQ2EOxZCH4uVnffwHTiSOx4TqPtuTJpNcyn1+1s4Bxs++7qStwppcckzQKulN0gfsDjngQ8lFL6VSP5GukqPtHJuAS4XdI3sRX/j2EX7hLN0UehraeU1jQZR6u02gfXY7SkadhK7D5Yn3VyyTqagRkNp2B91WG0v41fU6Ymnv8htvV/IVZO+9KhPiOl9IbsjRMXSFqFGU6jsIuQj7vsn8O2q49i4KSxD9hR9sMizwGvNXnEpijPCklXYH3oUqytnouNa2XHl061jQq3Yrszs2RvUNgMu6A1J6VU2Ta/DQxtGAIAAALQSURBVPiWpC9jxyy+hBmqD0DD/gda62v7KDdONrIRbnWZZ0s6FTu+tj1W39dneWyPTh1Wfad/WHfhoPjpdf/9MEV5zSt2PvCd7Pk+soPpmft4TBFfx84nXYrfrmtBxi2wDnEJtqx+B+sOVE+kcMAdm4UlYEzmdhjWofRj2y334rc+W5RpZ1fU/kpa2AH0NcA1WbjJ7n9c4fltsAnBco/jJvzma4vpV+qxZjlQ4xA+tr1yInambRXWKdwEfCQLMw7b5njZ01yAvYlAJWQtXjCqWZ+Fcnvc07oRM4xT5l81Ly3UY93LT+62tcu5spoOY6uDD2CrecuwVYtPdah97uZ18aLLsBA4wf1m4pcJvB2sBg7Knh3juv61dtMqm0/WDW5zqsQ/DDPwn3I9e951arz799D40ltNXaV6XzAFMwb6sTN1ld2LmnpURScGtPU6ZVhNf2bjbySh+uWnvQu6loCJmVvdPrhJferFJpo/cN1Yhhk1lTcn1K0jD/NV7E0W/dgt5ZOL9dZhmfoYePlpcpV4Po71GW9gx6i+UtSHNmTcxHWnz8vlafyyDHZZ7iWvn2tcf/ILdsMxY+dll6enA/KMBK7C+qTF2EXgtbpHifGFBm2jBd0ejRm+K7CJ4nUULju7bi12uaZhBnKv+9XtfzxMU30tJcbJLGxdGwG7QzIDM/BXYYsqPyW78NXup6LwQRAEwUaCX5zYNaV08FDLEgTdRLSNoSe28oMgCDZwfMv5Fmxl6QjsPYUd/QGEIHgnEm2j+4gV0yAIgg0cSddhW/xbYT/ycUlK6YdDKlQQdAHRNrqPMEyDIAiCIAiCrqCdd9QFQRAEQRAEQccIwzQIgiAIgiDoCsIwDYIgCIIgCLqCMEyDIAiCIAiCriAM0yAIgiAIgqArCMM0CIIgCIIg6ArCMA2CIAiCIAi6gjBMgyAIgiAIgq4gDNMgCIIgCIKgK/h/QihQOYhPu88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6" name="Picture 6" descr="C:\Users\BbChip\Desktop\lab_meeting\190330\image\spectrogram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0" y="2510131"/>
            <a:ext cx="2016224" cy="38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BbChip\Desktop\lab_meeting\190330\image\spectrogram_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53" y="2510131"/>
            <a:ext cx="2016224" cy="38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BbChip\Desktop\lab_meeting\190330\image\spectrogram_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06" y="2510128"/>
            <a:ext cx="2016224" cy="38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BbChip\Desktop\lab_meeting\190330\image\spectrogram_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960" y="2510129"/>
            <a:ext cx="2016224" cy="38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364" y="25349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25349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77174" y="25349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16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76148" y="25349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24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4557424" y="2420888"/>
            <a:ext cx="0" cy="39604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833994" y="2420888"/>
            <a:ext cx="0" cy="39604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284378" y="2420888"/>
            <a:ext cx="0" cy="39604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5216" y="2132856"/>
            <a:ext cx="57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Input</a:t>
            </a:r>
          </a:p>
          <a:p>
            <a:pPr algn="ctr"/>
            <a:r>
              <a:rPr lang="en-US" altLang="ko-KR" sz="1000" dirty="0" smtClean="0"/>
              <a:t>(STFT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29675" y="2027168"/>
            <a:ext cx="7871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F</a:t>
            </a:r>
            <a:r>
              <a:rPr lang="en-US" altLang="ko-KR" sz="900" dirty="0" smtClean="0"/>
              <a:t>ilter</a:t>
            </a:r>
          </a:p>
          <a:p>
            <a:pPr algn="ctr"/>
            <a:r>
              <a:rPr lang="en-US" altLang="ko-KR" sz="900" dirty="0" smtClean="0"/>
              <a:t>(frequency</a:t>
            </a:r>
          </a:p>
          <a:p>
            <a:pPr algn="ctr"/>
            <a:r>
              <a:rPr lang="en-US" altLang="ko-KR" sz="900" dirty="0" smtClean="0"/>
              <a:t>response)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1695148" y="2134889"/>
            <a:ext cx="56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Output</a:t>
            </a:r>
          </a:p>
          <a:p>
            <a:pPr algn="ctr"/>
            <a:r>
              <a:rPr lang="en-US" altLang="ko-KR" sz="1000" dirty="0" smtClean="0"/>
              <a:t>(STFT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9</a:t>
            </a:fld>
            <a:r>
              <a:rPr lang="en-US" sz="1600" dirty="0" smtClean="0"/>
              <a:t> 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04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50454</TotalTime>
  <Words>2954</Words>
  <Application>Microsoft Office PowerPoint</Application>
  <PresentationFormat>화면 슬라이드 쇼(4:3)</PresentationFormat>
  <Paragraphs>973</Paragraphs>
  <Slides>23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Jinsu;Wangwon Lee</dc:creator>
  <cp:lastModifiedBy>Windows 사용자</cp:lastModifiedBy>
  <cp:revision>1429</cp:revision>
  <dcterms:modified xsi:type="dcterms:W3CDTF">2019-04-05T04:55:00Z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