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9" r:id="rId2"/>
    <p:sldId id="430" r:id="rId3"/>
    <p:sldId id="439" r:id="rId4"/>
    <p:sldId id="440" r:id="rId5"/>
    <p:sldId id="442" r:id="rId6"/>
    <p:sldId id="443" r:id="rId7"/>
    <p:sldId id="441" r:id="rId8"/>
    <p:sldId id="437" r:id="rId9"/>
    <p:sldId id="445" r:id="rId10"/>
    <p:sldId id="444" r:id="rId11"/>
    <p:sldId id="446" r:id="rId12"/>
    <p:sldId id="438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B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712" autoAdjust="0"/>
    <p:restoredTop sz="94660"/>
  </p:normalViewPr>
  <p:slideViewPr>
    <p:cSldViewPr>
      <p:cViewPr>
        <p:scale>
          <a:sx n="75" d="100"/>
          <a:sy n="75" d="100"/>
        </p:scale>
        <p:origin x="-1517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jpe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2019/05/18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1399401732"/>
              </p:ext>
            </p:extLst>
          </p:nvPr>
        </p:nvGraphicFramePr>
        <p:xfrm>
          <a:off x="-3960" y="748439"/>
          <a:ext cx="9184472" cy="5712493"/>
        </p:xfrm>
        <a:graphic>
          <a:graphicData uri="http://schemas.openxmlformats.org/drawingml/2006/table">
            <a:tbl>
              <a:tblPr/>
              <a:tblGrid>
                <a:gridCol w="4575960"/>
                <a:gridCol w="4608512"/>
              </a:tblGrid>
              <a:tr h="407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</a:t>
                      </a: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2788503">
                <a:tc>
                  <a:txBody>
                    <a:bodyPr/>
                    <a:lstStyle/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800" b="1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Deconvolution</a:t>
                      </a:r>
                      <a:r>
                        <a:rPr lang="en-US" altLang="ko-KR" sz="28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Network</a:t>
                      </a:r>
                      <a:endParaRPr lang="en-US" altLang="ko-KR" sz="2800" b="1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What is </a:t>
                      </a:r>
                      <a:r>
                        <a:rPr lang="en-US" altLang="ko-KR" sz="20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DeconvNet</a:t>
                      </a:r>
                      <a:endParaRPr lang="en-US" altLang="ko-KR" sz="20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Apply VGG16 in </a:t>
                      </a:r>
                      <a:r>
                        <a:rPr lang="en-US" altLang="ko-KR" sz="20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en-US" altLang="ko-KR" sz="20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Compare to CAM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Training 2D-Model for visualization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endParaRPr lang="en-US" altLang="ko-KR" sz="18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80000" marB="180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800" b="1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Deconvolution</a:t>
                      </a:r>
                      <a:r>
                        <a:rPr lang="en-US" altLang="ko-KR" sz="28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Network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Apply to 2D (our data)</a:t>
                      </a:r>
                      <a:endParaRPr lang="en-US" altLang="ko-KR" sz="20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To improve performance </a:t>
                      </a:r>
                    </a:p>
                    <a:p>
                      <a:pPr marL="50400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Fine tuning (simply)</a:t>
                      </a:r>
                    </a:p>
                    <a:p>
                      <a:pPr marL="50400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Augmentation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Apply to 1D (our data)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endParaRPr lang="en-US" altLang="ko-KR" sz="20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80000" marB="180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448885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Interesting and new finding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94181">
                <a:tc gridSpan="2">
                  <a:txBody>
                    <a:bodyPr/>
                    <a:lstStyle/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DeconvNet</a:t>
                      </a:r>
                      <a:endParaRPr lang="en-US" altLang="ko-KR" sz="20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 marT="72000" marB="72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4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885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The aim of this month / Discussion </a:t>
                      </a:r>
                      <a:endParaRPr lang="en-US" altLang="ko-KR" sz="20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 marT="36000" marB="36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4360">
                <a:tc gridSpan="2">
                  <a:txBody>
                    <a:bodyPr/>
                    <a:lstStyle/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The aim of this month</a:t>
                      </a:r>
                      <a:r>
                        <a:rPr lang="en-US" altLang="ko-KR" sz="20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: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To study brain data.</a:t>
                      </a:r>
                    </a:p>
                  </a:txBody>
                  <a:tcPr marL="91080" marR="9108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4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56697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40" y="4941168"/>
            <a:ext cx="5269614" cy="146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 2D-Model for visualization (MNIST)</a:t>
            </a:r>
            <a:endParaRPr lang="en-US" altLang="ko-K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the best architecture, It seems that the model classify well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So, I will visualize this as </a:t>
            </a:r>
            <a:r>
              <a:rPr lang="en-US" altLang="ko-KR" dirty="0" err="1" smtClean="0"/>
              <a:t>DeconvNet</a:t>
            </a:r>
            <a:r>
              <a:rPr lang="en-US" altLang="ko-KR" dirty="0" smtClean="0"/>
              <a:t>  in next week.</a:t>
            </a:r>
            <a:endParaRPr lang="en-US" altLang="ko-KR" dirty="0" smtClean="0"/>
          </a:p>
        </p:txBody>
      </p:sp>
      <p:sp>
        <p:nvSpPr>
          <p:cNvPr id="2" name="AutoShape 2" descr="data:image/png;base64,iVBORw0KGgoAAAANSUhEUgAAAqYAAAKLCAYAAAAkSUp3AAAABHNCSVQICAgIfAhkiAAAAAlwSFlzAAAPYQAAD2EBqD+naQAAADl0RVh0U29mdHdhcmUAbWF0cGxvdGxpYiB2ZXJzaW9uIDMuMC4yLCBodHRwOi8vbWF0cGxvdGxpYi5vcmcvOIA7rQAAIABJREFUeJzs3X28ZnVd7//Xe+8Zx4DZ25vkHAxRQzTKu0okFYWOlTf5Sys7WZTgSX6mj5S8yRoxUYnwhpTMTiVqhJGnNNQyBW8KxJtU0pATBCr3CkICezMDDMPsz/njWrsu9lwzzJ659rW+m3k9H4/12Hut73d912ftfbHnzXetdV2pKiRJkqS+TfVdgCRJkgQGU0mSJDXCYCpJkqQmGEwlSZLUBIOpJEmSmmAwlSRJUhMMppIkSWqCwVSSJElNMJhKkiSpCQZTSZIkNcFgKkmSpCas6buASUsS4IHALX3XIkmSdA+2Hvh2VdXO7rDHBVMGofSavouQJEnaA+wPfGtnO++JwfQWgHXr9mYwedqO73xnp39vE7Nl69a+Sxhp7fR03yWMtLDz/1M4UVONvdZbtnVhoe8SRpqe8s4rSavH/Pw8D3rQg2CZV6j3xGAKQJLmgunMzEzfJWzDYLo8BtPVz2AqSf3xL50kSZKaYDCVJElSEwymkiRJaoLBVJIkSU0wmEqSJKkJBlNJkiQ1wWAqSZKkJhhMJUmS1ASDqSRJkppgMJUkSVITDKaSJElqgsFUkiRJTTCYSpIkqQmrJpgmuVffNUiSJGnlrFgwTfKQJDViOadrPyzJeUluS3J1knck2Xto/yuS/G6S05PMA+/qtj8qyT92+303ybuS7LNS5yFJkqTJWMkZ06uB/YaWHwa+C3wmyYHAWcDfAo8GfhE4DHjnkjFeBVzQ7XtCF1zPBm4CDgF+AfiJEfv9pyTrkswsLsD6sZ2hJEmSxiZVtfIHSe4NnAPcADybwezn1qp60VCfw4Bzgb2r6vYkVwBfraqfHepzDPBm4EFVtanb9kzg74EHVtV3Rhz79cDxS7ff+977kGRcpzgWt94633cJ29iydWvfJYy0dnq67xJGWpjAf0+7Yqqx13rLti4s9F3CSNNTq+bOK0lifn6e2dlZgNmq2umAM6m/dO9lMFP5y1W1ADwGODrJxsWFwUzoFPDQof3OXzLOwcAFi6G087luv0ds59gnAbNDy/67ezKSJEkavzUrfYAkrwWeBjy+qm7pNu8D/BnwjhG7XDX0/aYR7ctSVZuBzUP17O6QkiRJWgErGkyT/DzwOuAZVfXNoaavAD9YVd9Y5pAXM5hp3Xto1vRJwAJwyW4XLEmSpN6s5FP5jwROZ3BP6L8l+e/dcr9u2xOTvDPJY5MclOTZSbb7EFPnDOB24C+SPDLJjwN/BLxv1P2lkiRJWj1W8h7TxwF7Aa8Frh1azqyqrwGHAw8HzgO+CrwR+PaOBqyqWxncFnA/4MvAB4FPA7+xMqcgSZKkSZnIU/kt6d4yas6n8neOT+Uvj0/lr34+lS9Ju6/1p/IlSZKkHTKYSpIkqQkGU0mSJDXBYCpJkqQmGEwlSZLUBIOpJEmSmmAwlSRJUhMMppIkSWqCwVSSJElNMJhKkiSpCQZTSZIkNcFgKkmSpCas6buAvnznO99iZmam7zLuYt99H9x3Cdu4/vor+y5hVamqvksYLem7glVjesr/X1+OO+68s+8StrFmerrvEkaa8r9D6W75F1iSJElNMJhKkiSpCQZTSZIkNcFgKkmSpCYYTCVJktQEg6kkSZKaYDCVJElSEwymkiRJaoLBVJIkSU0wmEqSJKkJBlNJkiQ1wWAqSZKkJhhMJUmS1ASDqSRJkppgMJUkSVITDKaSJElqwsSDaZJ1Sd6R5Poktyf5bJJDurYjklSSpyY5P8mtST6f5BFLxnh2kq90+1+W5PgkayZ9LpIkSRqfPmZM3wL8PHAU8CPAN4Czk9xvqM+JwCuBxwF3Au9dbEjyZOB04A+BHwReBBwNHDfqYF0QnllcgPXjPiFJkiTtvokG0yR7Ay8GfquqPl5VFwHHALcBvzbU9biqOrdrfxPwxCT37tqOB95UVX9RVZdV1SeB32UQUEfZAMwNLdeM/cQkSZK02yY9Y3ogsBb43OKGqtoCfAk4eKjf14a+v7b7um/39THA65JsXFyAU4H9kuw14pgnAbNDy/7jOBFJkiSNV6v3ZW4Z+r66r4sheh8Gs6Znjtjv9qUbqmozsHlxPcmYSpQkSdI4TTqYfhO4A3gScCVAkrXAIcApOznGV4BHVNU3VqRCSZIk9WKiwbSqNiX5E+CtSW4ErgJeDewFvIfBZfq780bgo0muAj4ILHT7PbKqXrsylUuSJGml9XEp/3cYXJZ/H4Mn5M8HnlZVN+3MZfaqOjvJs4DXAb/N4LL/vwPvXrGKJUmStOJSVXff6x6ke8uoubm5OWZmZvou5y723ffBfZewjeuvv7LvElaVrQsLfZcw0vSUn6WhlXHHnXf2XcI21kxP913CSFM+46A9yPz8PLOzswCzVTW/s/v5r5UkSZKaYDCVJElSEwymkiRJaoLBVJIkSU0wmEqSJKkJBlNJkiQ1wWAqSZKkJhhMJUmS1ASDqSRJkppgMJUkSVITDKaSJElqwpq+C+jL5i1b2LxlS99l3EWLn0u/114zfZcw0sZNc32XMJKfSa89zb3W7LH/jNxjLFT1XcKqMZX0XcI9nv+KSpIkqQkGU0mSJDXBYCpJkqQmGEwlSZLUBIOpJEmSmmAwlSRJUhMMppIkSWqCwVSSJElNMJhKkiSpCQZTSZIkNcFgKkmSpCYYTCVJktQEg6kkSZKaYDCVJElSEyYeTJOck+SUSR9XkiRJbXPGVJIkSU2YaDBNchpwOHBskuqW/0jyqqE+H06yJck+3fr+Xb+Hdev3TXJ6kpuS3Jrk40kOmuR5SJIkafwmPWN6LPAF4FRgv255H3AEQJIATwZuBg7r9jkc+FZVfaNbPw14HPAzwBOAAB9LsnYiZyBJkqQVMdFgWlVzwB3ArVV1XVVdB/wjcFiSaeDRXfsZdGG1+3ouQDcz+jPAC6vqvKq6ADgS+D7gOaOOmWRdkpnFBVi/UucnSZKkXdfCPabnMQiLP8xgdvRc4Bz+K5ge3q0DHAzcCXxxceeq+i5wSdc2ygZgbmi5Zoy1S5IkaUx6D6ZVdTNwAYMguhhCPwP8cJKHAwfRzZjuopOA2aFl/90YS5IkSSukj2B6BzC9ZNu5wI8DTwHOqaobgYuB44Brq+rSrt/FwBrg0MUdk9wfeARw0aiDVdXmqppfXIBbxnkykiRJGo8+gukVwKFJHpLke5NMMZglfRpwZ1X9e9fvHAb3j/7nbGlVfR34CHBqksOSPAb4S+Bb3XZJkiStUn0E05OBrQxmOG8ADmBwn+kUd71kfw6DmdVzluz/AuBfgI8yeMI/wDOrastKFi1JkqSVtWbSB+wuyz9hRNPUkn4fZhA6l+5/E/D8lalOkiRJfen94SdJkiQJDKaSJElqhMFUkiRJTTCYSpIkqQkGU0mSJDXBYCpJkqQmGEwlSZLUBIOpJEmSmmAwlSRJUhMMppIkSWqCwVSSJElNMJhKkiSpCWv6LqAv69auZd3atX2X0byNm+b6LmGk+99vv75LGOmmm67ruwTtpoWqvksYaevCQt8ljLR2errvErSbppK+S9Bu2rxlS98lbGNXa3LGVJIkSU0wmEqSJKkJBlNJkiQ1wWAqSZKkJhhMJUmS1ASDqSRJkppgMJUkSVITDKaSJElqgsFUkiRJTTCYSpIkqQkGU0mSJDXBYCpJkqQmGEwlSZLUhLEH0yRHJKkk9xn32JIkSbrn2u1gmuScJKeMoxhJkiTtuZq4lJ/kXn3XIEmSpH7tVjBNchpwOHBsd/m+gId0zT+a5Pwktyb5fJJHDO33+iT/muSFSS4Hbu+2TyXZkOTyJLcluSDJc5cc85FJPp5kY5LvJHlfku/dnfOQJElS/3Z3xvRY4AvAqcB+3XJ113Yi8ErgccCdwHuX7Psw4OeBnwMe223bADwf+HXgh4C3A3+Z5HCA7r7VfwS+2o37dOC/AX+zvQKTrEsys7gA63fjfCVJkrRC1uzOzlU1l+QO4Naqug4gyQ90zcdV1bndtjcB/5Dk3lV1e9d+L+D5VXVD12cd8BrgJ6rqC12fy5IcBrwIOBf4DeCrVfWaxRqS/C/g6iQPr6pLR5S5ATh+d85TkiRJK2+3gund+NrQ99d2X/cFruq+v3IxlHYeBuwFfDLJ8Dj3YjBDCvAY4MeTbBxxvAOBUcH0JOBtQ+vrgWt25gQkSZI0OSsZTLcMfV/d1+FbBzYt6b9P9/WngW8tads81Ofvgd8ecbxrR2yjqjYP7c+S0CtJkqRGjCOY3gFMj2GcixgEyAMWbwEY4SsM7ku9oqruHMMxJUmS1IhxvF3UFcChSR7SPR2/S2NW1S3AycDbkxyV5MAkP5LkpUmO6rr9MXA/4P1JDun6PC3JnycZRziWJElST8YRTE8GtjKY8bwBOGA3xvpd4AQGDyxdDJzF4NL+5QBV9W3gSQxmaD8BXAicAtwMLOzGcSVJktSzVNXd97oH6d4yam5ubo6ZmZm+y2neQqOvj/vfb7++Sxjpppuu67sE7aZWX/NbF9r8f++1016skvq2ecuWu+80YfPz8+z7vd8LMFtV8zu7XxOf/CRJkiQZTCVJktQEg6kkSZKaYDCVJElSEwymkiRJaoLBVJIkSU0wmEqSJKkJBlNJkiQ1wWAqSZKkJhhMJUmS1ASDqSRJkppgMJUkSVIT1vRdQF8Wqlio6ruM5k0lfZcw0k03Xdd3CSPNzj6g7xJGuunm6/suYRutvraarWt6uu8SJDVq3dq1fZewjV2tyRlTSZIkNcFgKkmSpCYYTCVJktQEg6kkSZKaYDCVJElSEwymkiRJaoLBVJIkSU0wmEqSJKkJBlNJkiQ1wWAqSZKkJhhMJUmS1ASDqSRJkppgMJUkSVITJhJMM/CuJDcmqSSPncRxJUmStHqsmdBxng4cDRwBXAb8x4SOK0mSpFViUsH0QODaqvr8Sh0gyb2q6o6VGl+SJEkra8Uv5Sc5Dfgj4IDuMv4VSdYleUeS65PcnuSzSQ4Z2ufoJDcvGec5SWpo/fVJ/jXJC5NcDty+0uciSZKklTOJGdNjgW8C/z9wCLAVeAvw88BRwJXAq4Gzkzysqm5cxtgP68b5uW7cbSRZB6wb2rR+uScgSZKklbfiM6ZVNQfcAmytquuAW4EXA79VVR+vqouAY4DbgF9b5vD3Ap5fVV+tqq9tp88GYG5ouWYXTkOSJEkrrI+3izoQWAt8bnFDVW0BvgQcvMyxrqyqG+6mz0nA7NCy/zKPIUmSpAmY1MNPy7UAZMm2tSP6bbq7gapqM7B5cT1ZOqwkSZJa0MeM6TeBO4AnLW5IspbB/acXdZtuANYn2XtoP9/7VJIk6R5s4jOmVbUpyZ8Ab01yI3AVg4ef9gLe03X7IoN7UX8/yTuAQxm8D6okSZLuofr6SNLfAf4WeB/wFQZP1z+tqm4C6J7M/xXgmcCFwC8Br++lUkmSJE1Equrue92DJJkB5m66+WZmZmb6Lqd5U96Tuyyzsw/ou4SRbrr5+r5L2IavLUm655qfn2d2dhZgtqrmd3a/vmZMJUmSpLswmEqSJKkJBlNJkiQ1wWAqSZKkJhhMJUmS1ASDqSRJkppgMJUkSVITDKaSJElqgsFUkiRJTTCYSpIkqQkGU0mSJDXBYCpJkqQmrOm7gL5MJUwlfZdxF1u2bu27hG1MTU/3XcJIC1V9lzDSjTd9p+8SRpqeau//QavR32Grr63W/l4tavHn1erPqlUt/g7B3+Oeqr1/rSRJkrRHMphKkiSpCQZTSZIkNcFgKkmSpCYYTCVJktQEg6kkSZKaYDCVJElSEwymkiRJaoLBVJIkSU0wmEqSJKkJBlNJkiQ1wWAqSZKkJhhMJUmS1ISJBtMMvCvJjUkqyc1JTplkDZIkSWrTmgkf7+nA0cARwGXAAnDbhGuQJElSgyYdTA8Erq2qz0/4uJIkSWrcxC7lJzkN+CPggO4y/hVJzlm8lJ/k95N8ccR+FyR53dD6C5NcnOT2JP+e5CWTOgdJkiStnEneY3os8DrgGmA/4JAl7WcAj09y4OKGJD8EPBr4q279SOCNwHHAwcBrgBOSHLW9gyZZl2RmcQHWj++UJEmSNC4TC6ZVNQfcAmytquuq6oYl7f8GXAD88tDmI4EvVtU3uvU3AK+sqjOr6vKqOhN4O/CiHRx6AzA3tFwzlhOSJEnSWLX2dlFn0AXTJAF+qdtGkr0Z3KP6niQbFxfgtd327TkJmB1a9l+58iVJkrSrJv3w0915P/DmJD8CfA/wIOCvu7Z9uq/HAEvvRd26vQGrajOweXF9kHclSZLUmqaCaVVdk+RcBpfwvwf4ZFVd37V9J8m3ge+vqjP6rFOSJEnj11Qw7ZzB4F7SewEvX9J2PPCOJHPAWcA64HHAfavqbROtUpIkSWPV2j2mAB8E7g/sBXx4uKGq3g28EHgBcCFwLoM37L98siVKkiRp3FJVfdcwUd1bRs3Nzc0xMzPTdzl3sWXrdm+V7c3a6em+SxhpodHXbav/Pa1p8PfY6s+q1dfWVKP3x7f482r1Z9WqFn+H4O9xtZufn2d2dhZgtqrmd3a/FmdMJUmStAcymEqSJKkJBlNJkiQ1wWAqSZKkJhhMJUmS1ASDqSRJkppgMJUkSVITDKaSJElqgsFUkiRJTTCYSpIkqQkGU0mSJDVhTd8F6L+0+rn02nnTU23+v16Ln0u/zz736buEkTZuvLnvEkby88y1UvwdqiVt/isqSZKkPY7BVJIkSU0wmEqSJKkJBlNJkiQ1wWAqSZKkJhhMJUmS1ASDqSRJkppgMJUkSVITDKaSJElqgsFUkiRJTTCYSpIkqQkGU0mSJDXBYCpJkqQmNB9Mk5yW5MN91yFJkqSVtabvAnbCsUD6LkKSJEkrq/lgWlVzfdcgSZKkldfMpfwkz01yYZLbknw3yaeS7D18KT/JA5Jcl+Q1Q/s9MckdSZ7aX/WSJEnaXU3MmCbZD3g/8GrgQ8B64MksuYRfVTck+V/Ah5N8ArgEeB/wzqr69GSrliRJ0jg1EUyB/RjUcmZVXdltuxAguevtpVX1sSSnAmcA5wObgA3bGzjJOmDd0Kb14ytbkiRJ49LKpfwLgE8DFyb5QJJjktx3B/1fxSDI/gJwZFVt3kHfDcDc0HLNmGqWJEnSGDURTKtqK/CTwDOAi4CXApckeeh2djkQeCCD+h9yN8OfBMwOLfuPoWRJkiSNWSuX8qmqAj4HfC7JG4ErgZ9d2i/JvYC/BP6awT2m707yqKq6fjvjbgY2D+2/AtVLkiRpdzURTJMcCjwV+ARwPXAo8ADgYuDRS7qfyGDm82XARuCZwHuBZ02qXkmSJI1fE5fygXngKcDHgEuB3wNeWVUfH+6U5AjgN4Ffrar5qloAfhV4cpIXT7ZkSZIkjVMGV9D3HElmgLm5uTlmZmb6Lke7aKHR1+2Ut4rstH32uU/fJYy0cePNfZcwkq95SavJ/Pw8s7OzALNVNb+z+7UyYypJkqQ9nMFUkiRJTTCYSpIkqQkGU0mSJDXBYCpJkqQmGEwlSZLUBIOpJEmSmmAwlSRJUhMMppIkSWqCwVSSJElNMJhKkiSpCQZTSZIkNWFN3wX0ZaGKhaq+y7iLqaTvElYNf1ar3/wtN/Vdwkh77z3bdwkjbdo013cJq0Zrf9sX+XdLunvOmEqSJKkJBlNJkiQ1wWAqSZKkJhhMJUmS1ASDqSRJkppgMJUkSVITDKaSJElqgsFUkiRJTTCYSpIkqQkGU0mSJDXBYCpJkqQmGEwlSZLUBIOpJEmSmmAwlSRJUhMMppIkSWqCwVSSJElNWHYwTfLcJBcmuS3Jd5N8KsneXdsLk1yc5PYk/57kJUP7fT7Jm5eM9YAkW5I8pVtfl+TkJN9KsinJF5McMdT/6CQ3J3lad5yNSc5Kst8u/wQkSZLUhGUF0y4Avh94L3AwcARw5qApRwJvBI7r2l4DnJDkqG73M4DnJcnQkL8IfBs4r1t/J/AE4HnAo4EPAGclOWhon72AVwG/CjwFOAA4eQc1r0sys7gA65dzzpIkSZqM5c6Y7gesAc6sqiuq6sKq+t9VtRF4A/DKqjqzqi6vqjOBtwMv6vb9G+CBwGFD4/0y8P6qqiQHAC8AfqGqzquqb1bVycBnu+2L1gK/XlXnV9VXGITZp+6g5g3A3NByzTLPWZIkSROwZpn9LwA+DVyY5GzgE8AHgTuAA4H3JDl1yfhzAFV1Q5JPAEcC5yV5KIPZ0cXg+ihgGrj0rpOqrAO+O7R+a1V9c2j9WmDfHdR8EvC2ofX1GE4lSZKas6xgWlVbk/wk8ETgp4CXAicC/1/X5Rjgi0t22zr0/RnAO5K8lMFs6YVVdWHXtk/X90eX7AOwcej7LUvLAsJ2VNVmYPPi+pLQK0mSpEYsd8aUqirgc8DnkrwRuBJ4EoN7Rb+/qs7Ywe4fAd4FPJ1BMD19qO2rDGZM962q80bsK0mSpHuwZQXTJIcyuJ/zE8D1wKHAA4CLgeMZzIbOAWcxuAT/OOC+VfU2gKralOTDwAkMHpB6/+LYVXVpkjOA05O8kkFQfUB3vK9V1T/szolKkiSpbcudMZ1n8CT8bwIzDGZLX1lVHwdIcivwW8BbgU3AhcApS8Y4A/gY8JmqumpJ2wuA1wJ/AHwf8B/APwMfXWadkiRJWmUyuDK/5+jeMmrupptvZmZmpu9y7mLK+1+1B1lo9G/P+n3u03cJI23aNNd3CatGq68t/8ZrTzI/P8/s7CzAbFXN7+x+fvKTJEmSmmAwlSRJUhMMppIkSWqCwVSSJElNMJhKkiSpCQZTSZIkNcFgKkmSpCYYTCVJktQEg6kkSZKaYDCVJElSEwymkiRJaoLBVJIkSU1Y03cBfZlKmEr6LkO7aKGq7xJG8jW181r9WW3aNNd3CSPtvfds3yWM1OrPS9Lq5IypJEmSmmAwlSRJUhMMppIkSWqCwVSSJElNMJhKkiSpCQZTSZIkNcFgKkmSpCYYTCVJktQEg6kkSZKaYDCVJElSEwymkiRJaoLBVJIkSU0wmEqSJKkJEwmmSY5IUknus4x9Xp/kX1eyLkmSJLVjUjOmnwf2A+bGOWiSc5KcMs4xJUmS1I81kzhIVd0BXDeJY0mSJGl1GtuMaZKpJBuSXJ7ktiQXJHlu17bNpfwkxyS5OsmtST6U5BVJbh4x7q8muSLJXJL/k2R9t/004HDg2G7sSvKQcZ2PJEmSJmucM6YbgF8Bfh34OvAU4C+T3LC0Y5InAX8K/Dbwd8BPACeMGPNA4DnAs4D7An8D/A5wHHAs8HDg/wKv6/qPOtY6YN3QpvXLPzVJkiSttLEE0y78vQb4iar6Qrf5siSHAS8C3rVkl5cCH6+qk7v1S5M8kUEAHTYFHF1Vt3THeR/wVOC4qppLcgdwa1Xt6DaBDcDxu3pukiRJmoxxXcp/GLAX8MkkGxcX4PkMZj2XegTwpSXblq4DXLEYSjvXAvsus7aTgNmhZf9l7i9JkqQJGNel/H26rz8NfGtJ22ZGh9OdsWXJerHMMF1Vm7saAEiyi6VIkiRpJY0rmF7EIPwdUFXnLm1MsjSYXgIcsmTb0vWdcQcwvQv7SZIkqTFjCaZVdUuSk4G3J5kCPsvgsvmTgHngyiW7/BHwmSSvAP4e+B/AMxjMiC7HFcCh3dP4G4Ebq2phF09DkiRJPRrnG+z/LoMn6zcAFwNnMbi0f/nSjlX1OQZP778CuAB4OvB24PZlHvNkYCuDGdsbgAN2sXZJkiT1LFXLnaRcGUlOBX6gqp68wseZAebm5uaYmZlZyUNpBS008rpdasp7mLVC9t57tu8SRtq0aawf6DcW/n2Q+jc/P8/s7CzAbFXN7+x+E/nkp1GSvAr4JLCJwWX8o4CX9FWPJEmS+tVbMAUeD7yawRveXwa8rKre3WM9kiRJ6lFvwbSq/mdfx5YkSVJ7xvnwkyRJkrTLDKaSJElqgsFUkiRJTTCYSpIkqQkGU0mSJDXBYCpJkqQmGEwlSZLUBIOpJEmSmmAwlSRJUhP6/EhSLbFl69a+S9jG2unpvksYaSrpu4RVZaGq7xK24e9weTZtmuu7hJHWr79f3yVsY27+u32XIGkXOWMqSZKkJhhMJUmS1ASDqSRJkppgMJUkSVITDKaSJElqgsFUkiRJTTCYSpIkqQkGU0mSJDXBYCpJkqQmGEwlSZLUBIOpJEmSmmAwlSRJUhMMppIkSWpCr8E0SSV5Tp81SJIkqQ1rej7+fsBNPdcgSZKkBvQaTKvquj6PL0mSpHas6KX8JOckeUeStyS5Mcl1SV4/1P6fl/KTPKRb/7kk/5Tk1iQXJHnCkjEPS3JektuSXN2Nv/dKnockSZJW3iTuMT0K2AQcCrwaeF2Sn9xB/xOBk4HHApcC70+yBiDJgcBZwN8CjwZ+ETgMeOf2BkuyLsnM4gKs3/1TkiRJ0rhNIph+rareUFVfr6rTgfOBp+6g/8lV9Q9VdSlwPPBg4GFd2wbgjKo6pRvv88DLgOcnufd2xtsAzA0t14zhnCRJkjRmEwmmS9avBfbdyf7Xdl8X+z8GODrJxsUFOJvBeTx0O+OdBMwOLfsvo3ZJkiRNyCQeftqyZL3YcSAe7l/d18X++wB/BrxjxH5XjRqsqjYDmxfXk+yoVkmSJPWk77eLWq6vAD9YVd/ouxBJkiSN12r75Kc3A09M8s4kj01yUJJnJ9nuw0+SJElaHVZVMK2qrwGHAw8HzgO+CrwR+HafdUmSJGn3reil/Ko6YsS25wx9n6HvrwCypO/NI7Z9GfipMZcqSZKknq2qGVNJkiTdcxlMJUmS1ASDqSRJkppgMJUkSVITDKaSJElqgsFUkiRJTTCYSpIkqQkGU0mSJDXBYCpJkqQmGEwlSZLUBIOpJEmSmrCm7wL0X9ZOT/ddwjYWqvouYaSppO8SVhV/Xqvflq1b+y5hpFtuubHvErZx/Cl/3ncJI732pc/vu4SRpqfanKPy79aeqc1XoyRJkvY+aDXDAAAgAElEQVQ4BlNJkiQ1wWAqSZKkJhhMJUmS1ASDqSRJkppgMJUkSVITDKaSJElqgsFUkiRJTTCYSpIkqQkGU0mSJDXBYCpJkqQmGEwlSZLUBIOpJEmSmjDRYJrknCSnjHnMo5PcPM4xJUmSNHnOmEqSJKkJBlNJkiQ1oY9guibJO5PMJfmPJCckCUCSdUlOTvKtJJuSfDHJEcM7d5fur0pya5IPAffv4RwkSZI0Zn0E06OAO4HHA8cCrwBe2LW9E3gC8Dzg0cAHgLOSHASQ5FDgPV2/xwL/BLx2ksVLkiRpZazp4ZhXAy+vqgIuSfIo4OVJzgZeABxQVd/u+p6c5Ond9tcwCLJnVdVbuvZLkzwRePr2DpZkHbBuaNP68Z6OJEmSxqGPGdN/7kLpoi8ABwGPAqYZhM2NiwtwOHBg1/dg4ItLxvvC3RxvAzA3tFyzm/VLkiRpBfQxY7o9+wBbgR/tvg7buBvjngS8bWh9PYZTSZKk5vQRTA9dsv5jwNeBrzKYMd23qs7bzr4Xb2f/7aqqzcDmxfXuOStJkiQ1po9L+QckeVuSRyT5JeClwB9W1aXAGcDpSX4uyUOTPD7JhiQ/3e37DuDpSV6V5KAkv8EO7i+VJEnS6tFHMD0d+B7gS8AfA38IvKtre0HX/gfAJcCHgUOAqwCq6p+BYxg8BHUB8FPA702wdkmSJK2QiV7Kr6ojhlZfPKJ9C3B8t2xvjPcC712y+Q/GUZ8kSZL64yc/SZIkqQkGU0mSJDXBYCpJkqQmGEwlSZLUBIOpJEmSmmAwlSRJUhMMppIkSWqCwVSSJElNMJhKkiSpCQZTSZIkNcFgKkmSpCYYTCVJktSEVFXfNUxUkhlgbm5ujpmZmb7LkfZYC43+7ZlK+i5hVWnx93jn1q19lzDSn3zwH/ouYaRjn/fsvksYqcXXln8fdt78/Dyzs7MAs1U1v7P7OWMqSZKkJhhMJUmS1ASDqSRJkppgMJUkSVITDKaSJElqgsFUkiRJTTCYSpIkqQkGU0mSJDXBYCpJkqQmGEwlSZLUBIOpJEmSmmAwlSRJUhMMppIkSWrCxIJpknOSnLKD9iuS/OYujHtEkkpyn92rUJIkSX1a03cBQw4BNvVdhCRJkvrRTDCtqht21J5kbVVtmVQ9kiRJmqxJ32O6Jsk7k8wl+Y8kJyQJbHspv7s8/+Ikf5dkE3Bct/2ZSS5NcluSfwIeMuFzkCRJ0gqYdDA9CrgTeDxwLPAK4IU76P964EPAo4D3JnkQcCbw98BjgXcDb9rRAZOsSzKzuADrd/ckJEmSNH6TvpR/NfDyqirgkiSPAl4OnLqd/n9VVX++uJLk94FvVtUru02LY/z2Do65ATh+90uXJEnSSpr0jOk/d6F00ReAg5JMb6f/+UvWDwa+uGTbF+7mmCcBs0PL/jtZqyRJkiaomYeftmO3n9Kvqs3A5sX17pZWSZIkNWbSM6aHLln/MeDrVbV1J/e/mMH9qUvHkCRJ0io36WB6QJK3JXlEkl8CXgr84TL2/1MGl/7f2o3xy8DRK1GoJEmSJmvSwfR04HuALwF/zCCUvmtnd66qq4CfB54DXAD8OvCa8ZcpSZKkSZvYPaZVdcTQ6otHtD9kyfrIm0Gr6qPAR5ds/vNRfSVJkrR6THrGVJIkSRrJYCpJkqQmGEwlSZLUBIOpJEmSmmAwlSRJUhMMppIkSWqCwVSSJElNMJhKkiSpCQZTSZIkNcFgKkmSpCYYTCVJktQEg6kkSZKakKrqu4aJSjIDzM3NzTEzM9N3OZIk9eqEP35f3yWM9JoXH9l3CduYnnI+b2fNz88zOzsLMFtV8zu7nz9hSZIkNcFgKkmSpCYYTCVJktQEg6kkSZKaYDCVJElSEwymkiRJaoLBVJIkSU0wmEqSJKkJBlNJkiQ1wWAqSZKkJhhMJUmS1ASDqSRJkppgMJUkSVITDKaSJElqwqoOpklen+Rf+65DkiRJu29VB1NJkiTdc/QeTJNMJXl1km8k2ZzkqiTHdW1vTnJpkluTXJbkhCRru7ajgeOBxySpbjm6vzORJEnS7ljTdwHAScAxwMuBzwL7AT/Qtd0CHA18G3gUcGq37S3AXwOPBJ4O/ETXf27p4EnWAeuGNq0f9wlIkiRp9/UaTJOsB44FfqOq/qLb/E0GAZWq+r2h7lckORl4HvCWqrotyUbgzqq6bgeH2cBgZlWSJEkN63vG9GAGs5mfHtWY5BeBlwEHAvswqHd+mcc4CXjb0Pp64JplVypJkqQV1fc9prdtryHJE4AzgI8BzwJ+GDgRuNdyDlBVm6tqfnFhcCuAJEmSGtN3MP06g3D61BFtTwSurKoTq+r8qvo68OAlfe4Aple4RkmSJE1Ar5fyq+r2JG8G3pLkDuBzwAOAH2IQWg9I8jzgy8BPAz+7ZIgrgIcmeSyDy/O3VNXmSdUvSZKk8el7xhTgBOAPgDcCFzN42n7fqvo74O3AO4F/ZTCDesKSff8WOAv4J+AG4JcmVLMkSZLGrO+Hn6iqBQb3jp44ou3VwKuXbD5lqH0z8NwVLVCSJEkT0cKMqSRJkmQwlSRJUhsMppIkSWqCwVSSJElNMJhKkiSpCQZTSZIkNcFgKkmSpCYYTCVJktQEg6kkSZKaYDCVJElSEwymkiRJaoLBVJIkSU1IVfVdw0QlmQHm5ubmmJmZ6buc5m3ZurXvEkZaOz3ddwmSdI+w0GgO2HDin/Rdwjbe/NqX9F3CqjE/P8/s7CzAbFXN7+x+zphKkiSpCQZTSZIkNcFgKkmSpCYYTCVJktQEg6kkSZKaYDCVJElSEwymkiRJaoLBVJIkSU0wmEqSJKkJBlNJkiQ1wWAqSZKkJhhMJUmS1ASDqSRJkprQezBNck6SU/quQ5IkSf3qPZhKkiRJYDCVJElSIyYaTJPsneT0JBuTXJvklUva79u135Tk1iQfT3LQkj7HJLm6a/9QklckuXmS5yFJkqTxm/SM6VuBw4FnAz8FHAH8yFD7acDjgJ8BngAE+FiStQBJngT8KfCHwGOBTwLH7eiASdYlmVlcgPVjPB9JkiSNyZpJHSjJPsCvAb9SVZ/uth0FXNN9fxCDQPqkqvp8t+1I4GrgOcAHgJcCH6+qk7thL03yROBZOzj0BuD48Z+RJEmSxmmSM6YHAvcCvri4oapuBC7pVg8G7lzS/t2u/eBu0yOALy0Zd+n6UicBs0PL/rtWviRJklbSxGZM+1JVm4HNi+tJeqxGkiRJ2zPJGdNvAluAQxc3JLkv8PBu9WIGQXm4/f4MZkkv6jZdAhyyZNyl65IkSVqFJjZjWlUbk7wHeGuS7wLXAycCC13715N8BDg1yYuAW4A3Ad8CPtIN80fAZ5K8Avh74H8AzwBqUuchSZKklTHpp/J/CziPQaj8FPBZ4F+G2l/QrX8U+AKDp/KfWVVbAKrqc8CvA68ALgCeDrwduH1C9UuSJGmFTPQe06raCPxqtyx661D7TcDz72aMU4FTF9eTnAp8Y7yVSpIkadJW3cNPSV7F4P1LNzG4jH8U8JJei5IkSdJuW3XBFHg88GoGb5R/GfCyqnp3vyVJkiRpd626YFpV/7PvGiRJkjR+k374SZIkSRrJYCpJkqQmGEwlSZLUBIOpJEmSmmAwlSRJUhMMppIkSWqCwVSSJElNMJhKkiSpCamqvmuYqCQzwNzc3BwzMzN9l9O8hUZfH1NJ3yVI0j3Clq1b+y5hpLXT032XsI0T/+yMvksY6bgXHdl3CduYn59ndnYWYLaq5nd2P2dMJUmS1ASDqSRJkppgMJUkSVITDKaSJElqgsFUkiRJTTCYSpIkqQkGU0mSJDXBYCpJkqQmGEwlSZLUBIOpJEmSmmAwlSRJUhMMppIkSWqCwVSSJElNWFYwTXJOklNWqhhJkiTtuZwxlSRJUhMMppIkSWrCrgTTqSRvSXJjkuuSvH6xIckBST6SZGOS+SR/k+S/DbWfluTDw4MlOSXJOUPrz01yYZLbknw3yaeS7D3U/sIkFye5Pcm/J3nJLpyDJEmSGrMrwfQoYBNwKPBq4HVJfjLJFPAR4H7A4cBPAt8P/PXODpxkP+D9wHuBg4EjgDOBdO1HAm8EjuvaXwOckOSoXTgPSZIkNWTNLuzztap6Q/f915P8BvDUbv1RwEOr6mqAJM8H/i3JIVX15Z0Ye7+upjOr6spu24VD7W8AXllVZ3brlyf5QeBFwF+MGjDJOmDd0Kb1O1GHJEmSJmxXZky/tmT9WmBfBjOYVy+GUoCqugi4uWvbGRcAnwYuTPKBJMckuS9Adzn/QOA93a0CG5NsBF7bbd+eDcDc0HLNTtYiSZKkCdqVYLplyXotY5wFusvyQ9b+50BVWxncAvAM4CLgpcAlSR4K7NN1OwZ47NDySODHdnDMk4DZoWX/naxVkiRJEzTOp/IvBh6U5EGLG7rL7PdhEDIBbmBwuX7YY4dXauBzVXU88MPAHcDPVtV3gG8D319V31iyXL69oqpqc1XNLy7ALbt7opIkSRq/XbnHdHs+xeB+0DOS/GY39v8Gzq2q87s+/wj8Vnfv6ReAX2Ew4/lVgCSHMrhf9RPA9QwesHoAg9ALcDzwjiRzwFkM7h19HHDfqnrbGM9FkiRJEza2GdOqKuDZwE3AZxgE1cuAXxzqczZwAvAW4MsMHkQ6fWiYeeApwMeAS4HfY/Cw08e7/d8NvBB4AYMQfC5wNLDdGVNJkiStDsuaMa2qI0Zse87Q91cxCKc7GuN4BjOfo9ouBp5+N/v/FfBXO1GuJEmSVhE/+UmSJElNMJhKkiSpCQZTSZIkNcFgKkmSpCYYTCVJktQEg6kkSZKaYDCVJElSEwymkiRJaoLBVJIkSU0wmEqSJKkJBlNJkiQ1wWAqSZKkJqzpu4C+LFSxUNV3GXcxlfRdwqpxy+23913CSOvvfe++S9A91NaFhb5LGGl6yvmN1W7t9HTfJawax73oyL5LGOmU93+47xK2cfutt+7Sfv5FkSRJUhMMppIkSWqCwVSSJElNMJhKkiSpCQZTSZIkNcFgKkmSpCYYTCVJktQEg6kkSZKaYDCVJElSEwymkiRJaoLBVJIkSU0wmEqSJKkJBlNJkiQ1wWAqSZKkJkwkmCY5J8kpkziWJEmSVqcmZkwzsKbvOiRJktSfFQ+mSU4DDgeOTVLdcnT39RlJ/gXYDBzW9X92kq8kuT3JZUmOHw6tSe6T5N1Jbkgyn+Qfkzxmpc9DkiRJK2sSs5THAg8H/i/wum7bD3Vf3wS8CrgMuCnJk4HTgZcB5wEHAu/q+r6h+/oB4DbgGcAc8CLg00keXlU3Lj14knXAuqFN68dzWpIkSRqnFZ8xrao54A7g1qq6rqquA7Z2za+rqk9W1Te7UHk88Kaq+ouquqyqPgn8LoPwSZLDgMcDv1BV51fV16vqVcDNwHO3U8IGBgF2cblmhU5VkiRJu6Hv+zrPX7L+GOBJSY4b2jYN3DvJXl37PsB3kwzv9z0MZldHOQl429D6egynkiRJzek7mG5asr4Pg1nTM0f0vb1rvxY4YkT7zaMOUFWbGdzDCsCSQCtJkqRGTCqY3sFg5vPufAV4RFV9Y1Rjkq8A/x24s6quGF95kiRJ6tukgukVwKFJHgJsZPv3tr4R+GiSq4APAgsMLt8/sqpeC3wK+ALw4SSvBi4FHgj8NPChqlp6a4AkSZJWiUm9j+nJDB54ugi4AThgVKeqOht4FvBTwJeBfwZeDlzZtRfwTOAzwJ8zCKb/B3gw8J0VPQNJkiStqInMmFbVpcATlmw+bTt9zwbO3sFYtzB4O6mXjas+SZIk9a+JT36SJEmSDKaSJElqgsFUkiRJTTCYSpIkqQkGU0mSJDXBYCpJkqQmGEwlSZLUBIOpJEmSmmAwlSRJUhMMppIkSWqCwVSSJElNWNN3AX2Zn5/vu4RtTCV9l7CNhaq+Sxhp0+bNfZcwUt1xR98l6B5q68JC3yWMND3l/IbUt9tvvbXvErZx+227VlOq0eCxUpJ8H3BN33VIkiTtAfavqm/tbOc9MZgGeCBwyxiGW88g5O4/pvHGxbp2Xos1gXUtV4t1tVgTWNdytVhXizWBdS1Xi3WNu6b1wLdrGWFzj7uU3/1wdjq570j+69L7LVXVzL0B1rXzWqwJrGu5WqyrxZrAuparxbparAmsa7larGsFalr2GN4cJEmSpCYYTCVJktQEg+nu2Qy8ofvaEuvaeS3WBNa1XC3W1WJNYF3L1WJdLdb0/9o782i9i/KOf75ACJhwCtKocCQGQ9hKAKFIISDRHMqmNS6culWulpQjRaGCtAoIhUMOW0MarAuLjWBksS1B9AhC8YawlwYClRAWuSySQEgIkFwwgUz/eJ43GX73XX7vcnNfkudzznvufWfmN/PMzDMzz2y/F0KuZulGuYZcpo3u8lMQBEEQBEHQncSKaRAEQRAEQdAVhGEaBEEQBEEQdAVhmAZBEARBEARdQRimwQaFpImSkqSth1qWIjIulbTMZdx7qGWqUEW25ZKmD7VcZZA0U9LsoZajW2ilDUg6S9KDgylXIb0kafL6Sq9K+r2d1m9JPZKWD5ZMkvokndRCvF3bJw4Gg1G36zP+YCN8wX7QWST1Ag+mlJruMDeE9JvkcKAHmAj8HnhpKIUpUJRtDfD6EMrTDCcCahhq4+EuYDvglU5G2uG2th3wcgfi2ZjYD1g51EK0iqSzgMkppa6ZkG8svMPGyTBMBwtJm6eUVg21HEFj1mNdjQUWpZTuGqwE2sjLoMs2WKSUOmqAvdPx+l881HLUI6XU1fJ1IymlJfX8JQ1LKa1eX/IEGw7+U+2bppTeHGpZILby1yJpjG93FD+97n+QpLmSXpf0rKQZkkZkz/dJOkPSlZJeBS519/GSbvPnlvp26cgWZRzu6b4o6Q1Jd0jaz/0q2zWTJN0vqV/SXZJ2KcTxSUnz/PnfSzpTUksTFEkzgUOAE7PyeknSKVmY2ZJWV/Is6f0ebif/vo2X2csu868ljWs1fWCMe+9bqxwq25aSjpX0FPCGu28i6duSnvL6mi/ps4U093AZV0h6QdJVkv60pKyXAKNd1r569enPDNgalDTZ81k3L81QQ7a121WSpkq6t8pz8yV9N/t+rKQFnpdHJR3frCwN5PyspIeztnSrpBHKtvIljZK0WNJ3sucOlLRK0qR202qUT9e18wtxjfI28BH/PlzSRZL+IGmlpHslTczC98iOUhzm6ayQdJOk7bIwNXVVVbZuJU2R9Vv9kq6X9M2ibnm4v/H6f0XSNZK2cveZDGzrY+qUX6/r9gWy4yGLZStmFf+1W/la1/d+WtJvXcb5kg4oxFm3D26BzSR9z/P6kqRzJPs9xkZ15GF6JD1TKVNg2zZkKSPT27byvcy+JukXklYCp7n7kZIe83L6Lev6xLZxvTtV0hOS/uj5r6R7vqfbLxtbzpE0zP16gDOBvTL96emAPCNk48cKSYsknVzwbzi+lG0bBTapo9ujJd3gMr0q6TpJ7838Bxw9kjRdbmv495r9j/uX7mtrtN0e/3uEpP/F3ll6kIevayNI2lrS5ZKWeP5uk7RXg/JqjpRSfOxdrpsC78s+e2NbrWdjq0krgJOAccCBwDzg37Pn+7Cts5M9/FhgBPA88J/AHsDHsG3SmS3K+K/AH4AjgN2BmcAy4N3YFmwC7sGUcHfgduDO7PmDXcZjgA8ChwJPAWe2KM+fYNuGl2bldjHwS/cXsBRYAhzubl8EnsviuAF4xGXbC7gJeBwY1mL6k0qUw1len78GPgTs6e6nAQuAw7x8ejBD7xD33xp4EZgK7OrP/ga4raSsZwDPupyj6tWnP9MDLC/EMxlIjfLSQj0WZesFprv/n3mZjs2eqbjtlNXr88CngR3971LgmA61z+2A1cA/YAPteOB4YKSX2+ws7JHAKuDPga2AJ4FpHUqrbj6Bvweext8R7W4n5G7AZcCdmM6PBU5xPRuX1fsq4BbPwz5YG5mVxVlTV1nXF2ztYScAb3k6O3telua65Xr0Guv6qoOBRcC5ddrapnXKsBfra87E+swvY8dDDnX/hG3r4mWcPD9HuYw/x/rUzTxMwz64SX3q9fxOB3bxel0JTClZR/t7mZ7q8n4DO5qwvBV5SsrUB5yUhU/AC8BXXAdGAzu4nP+SxbE414c22+H5WB91jJfLQcCx7ne618sY4BOe7qnutyVwEfB/mf5s2QF5vo+1rUlYO70R+232St9Vd3yhRNtoRrexxb4HgLnAvq4n9wO92fMzyford5teCUOd/sf9m+prqT9Ozne5x2J2REMbAeuXfoH1TeO8Xl/Cx61OfDoSyYb2AbbADJsbXdEuB35UCHOQK/QW/r0PuL4QZoo34hGZ25H+3HublGkENlh9IXMbhhk232LdYDSpkFbKZLwV+HYh3i8Bz7dRVr14J+DfPwEsxwz9vbDBbTpwnvtfhg+wrtQJODB7flugHzi6xfTLlMNZXpajsjDDsUHggEL8lwM/8/9PB24u+L/f4965hKwnAX1l6tO/91DOMH1bXlqsx7Wy1SjXB4Ezsu9TgXuy708Any/EeTpwVztyZXHt4+X8gSp+MxnY0f8bsBCYBTwEDO9QWnXziRn1q4GDM/+7Mv0fDbwJbF+I41ZgalbvxYnA8cDiMrrKQMP0GnyymIX9KQMN05XAVpnbBYU6fptONCjDXmBuwe2+rByqGaZ/m4Xd3d12zfJWtw9uUp96MYMln0Cc525l6uhnwK8K/tfQvmFaVSb/v4+BhunFhTimAr8ruJ1HBwxTbJL3Bm6Ilgh/CnB/QccebEeGQvwjsZW+ozO3d2Pjx3RKjC9l2kYzuo0Zcm8CO1TR5f38+0zqG6Y1+x/3b7qvpfY4+ckqOl7TRvA29wqF/tRl+rtO1W2cMa3Oj7FGeGhKaY0vU+8p6YtZGGFG647YTB9sZpSzGzA/pZQfWL/Tn9sFm+2WZSxmuNxZcUgprZZ0n6fzP+78UPbMIv/7HuAZzFCcUNl6cTYFtpD0rpRSfxPy1GIuVnYfwmbPc7BG8U/ufwhwof+/G9aI124Tp5SWSlrofu1QrxwAnk5vP7O1E/Au4BbfOauwOTYDBiu/j0paUSW9scBjTcjXqD6boZiXwWAW8FWgsrX4eWAa2HYalp8rJF2WPbMZnbuAMx/4b+BhSTdjK9X/kVKqdYHmFGx15mhg35RSMz+vVzUtbAJQN58ppSWSfoOtasyVtCNwAHCchx2PtbnHCno2HFv1qNCfUnoy+74I018op6s5uwDXF9zuAz5ecOtLKb1WI81WeKjwvVF8tdrso1jbK9MHN8M9yUdV525sx6tMHe3GwDK9G7tE2A5VZZK0aY3w1cac4rGbu9uUKY97ONY2BiDpr7GV47GY0bgZtno5WIzFdD4fP5b5+FGRt9H4UrZtFKml27sBz6aUns3SfMSPBuTjdD1q9nWD0NcW9aeujeD+I4GlhbaxpcvVEcIwLSDpdGx77MNZJz0S+BEwo8ojz2T/d8ONyfzwe6WDq5wlHoltP/xXleeaPptYjZTScknzsRnZAdiy/+3AtZJ2xmaxczqRVgPqlQMMrKvKud+jsFXLnD9mYW4E/rFKeouquLXLGgbeNh9WJdz60LurgfMl7YN1QjsA17pfpeymMHBQfKsTiaeU3pJ0KDbZ+Uvg68C5kvav8chYYHuszscAD7ebFrYbAI3zOQuYIenrwBeAh1NKlfRHeth9GVg2+YSneIklsU4XGulqqwNEtTTbuYfQbHyN+q4yfXAnKFtH3cD6HHNqvqVDdh54Fja+3IwZSZ/DDP0NkXbaSt1+vUFfV1k86lRfW20crGcjjMTGuolV/Ft+VVqRMEwzJH0G+C5wRGG1Yh6we0rpiSajXAD0SBqRrZpOwBRzYe3HqvIktmIzATtTgx8s3w/bBijDPGCXFvJRj1XYjCpnDvBR4MPAaT6LXYCdi1uUUqqsLC7AdHB/bLsTSdtis9hH2ki/FR7BBvXRKaVahvM84DPYylK7txfL1OcSYKuC/gzJq1ZSSs9JmoOtBG4J3JJSetH9XpD0PPDBlNKsQZQhYSvMd0o6Gyu3TxXDSdoc2467Fmtnl0saX5G3jbQmYGe7GuXzBuw81+GYYXpl5vcApq/vSSnNLStPgbq6KqlomC7E9Cqn+L0MnWprrdBqH1yP4qTmL7Dzh2XqaEGN5wdFJjdWyjy/APirQZALrGxex84nXl7wOxDbuTm34iDpA4UwndafJzEDcX98ciJpG+ys6BzKjS+dahsVFgA7SNqhsmoqaXfsfkIlzSXYOe6cvcmM3Vp9XUppWot9bdmyr2sjSJqHnVF9M6XU10T6TRGGqSNpD2wAOR/4naT3udcqd7tH0vewBrkSOzdyaErphDrRzgL+GfiJ39obhd1+viql1Mw2PimllZJ+AFwoaRnWEE/FtvSuwJbYG3E28EtJz2Bbk2v8uT1SSqc3I09GH7C/7IbuCuxMbS82y1uSUnrUw/Vil0B+nuXpcUk3AJdJOg47+H8etgp0Q4vpt7TCk1J6TdJFwMWSNgHuwA6NTwBeTSn9BDu3OAW4WtIFntedsJWBY1NKpWesJeoTbEbcD0yVNAPrYHtayV+HqOjz5tjB/JwzsVXCV7ALBsOxw/HbpJSmtZuwrxZMwra1XsTKYhQ2EOxZCH4uVnffwHTiSOx4TqPtuTJpNcyn1+1s4Bxs++7qStwppcckzQKulN0gfsDjngQ8lFL6VSP5GukqPtHJuAS4XdI3sRX/j2EX7hLN0UehraeU1jQZR6u02gfXY7SkadhK7D5Yn3VyyTqagRkNp2B91WG0v41fU6Ymnv8htvV/IVZO+9KhPiOl9IbsjRMXSFqFGU6jsIuQj7vsn8O2q49i4KSxD9hR9sMizwGvNXnEpijPCklXYH3oUqytnouNa2XHl061jQq3Yrszs2RvUNgMu6A1J6VU2Ta/DQxtGAIAAALQSURBVPiWpC9jxyy+hBmqD0DD/gda62v7KDdONrIRbnWZZ0s6FTu+tj1W39dneWyPTh1Wfad/WHfhoPjpdf/9MEV5zSt2PvCd7Pk+soPpmft4TBFfx84nXYrfrmtBxi2wDnEJtqx+B+sOVE+kcMAdm4UlYEzmdhjWofRj2y334rc+W5RpZ1fU/kpa2AH0NcA1WbjJ7n9c4fltsAnBco/jJvzma4vpV+qxZjlQ4xA+tr1yInambRXWKdwEfCQLMw7b5njZ01yAvYlAJWQtXjCqWZ+Fcnvc07oRM4xT5l81Ly3UY93LT+62tcu5spoOY6uDD2CrecuwVYtPdah97uZ18aLLsBA4wf1m4pcJvB2sBg7Knh3juv61dtMqm0/WDW5zqsQ/DDPwn3I9e951arz799D40ltNXaV6XzAFMwb6sTN1ld2LmnpURScGtPU6ZVhNf2bjbySh+uWnvQu6loCJmVvdPrhJferFJpo/cN1Yhhk1lTcn1K0jD/NV7E0W/dgt5ZOL9dZhmfoYePlpcpV4Po71GW9gx6i+UtSHNmTcxHWnz8vlafyyDHZZ7iWvn2tcf/ILdsMxY+dll6enA/KMBK7C+qTF2EXgtbpHifGFBm2jBd0ejRm+K7CJ4nUULju7bi12uaZhBnKv+9XtfzxMU30tJcbJLGxdGwG7QzIDM/BXYYsqPyW78NXup6LwQRAEwUaCX5zYNaV08FDLEgTdRLSNoSe28oMgCDZwfMv5Fmxl6QjsPYUd/QGEIHgnEm2j+4gV0yAIgg0cSddhW/xbYT/ycUlK6YdDKlQQdAHRNrqPMEyDIAiCIAiCrqCdd9QFQRAEQRAEQccIwzQIgiAIgiDoCsIwDYIgCIIgCLqCMEyDIAiCIAiCriAM0yAIgiAIgqArCMM0CIIgCIIg6ArCMA2CIAiCIAi6gjBMgyAIgiAIgq4gDNMgCIIgCIKgK/h/QihQOYhPu88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53685" y="2166676"/>
            <a:ext cx="40623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굴림 070" pitchFamily="18" charset="-127"/>
                <a:ea typeface="210 굴림 070" pitchFamily="18" charset="-127"/>
              </a:rPr>
              <a:t>[[ 975    0    1    0    0    0    2    1    1    0]</a:t>
            </a:r>
          </a:p>
          <a:p>
            <a:r>
              <a:rPr lang="en-US" altLang="ko-KR" sz="1600" dirty="0">
                <a:latin typeface="210 굴림 070" pitchFamily="18" charset="-127"/>
                <a:ea typeface="210 굴림 070" pitchFamily="18" charset="-127"/>
              </a:rPr>
              <a:t> [   0 1133    1    1    0    0    0    0    0    0]</a:t>
            </a:r>
          </a:p>
          <a:p>
            <a:r>
              <a:rPr lang="en-US" altLang="ko-KR" sz="1600" dirty="0">
                <a:latin typeface="210 굴림 070" pitchFamily="18" charset="-127"/>
                <a:ea typeface="210 굴림 070" pitchFamily="18" charset="-127"/>
              </a:rPr>
              <a:t> [   1    0 1028    0    1    0    0    1    0    1]</a:t>
            </a:r>
          </a:p>
          <a:p>
            <a:r>
              <a:rPr lang="en-US" altLang="ko-KR" sz="1600" dirty="0">
                <a:latin typeface="210 굴림 070" pitchFamily="18" charset="-127"/>
                <a:ea typeface="210 굴림 070" pitchFamily="18" charset="-127"/>
              </a:rPr>
              <a:t> [   0    0    0 1008    0    1    0    0    1    0]</a:t>
            </a:r>
          </a:p>
          <a:p>
            <a:r>
              <a:rPr lang="en-US" altLang="ko-KR" sz="1600" dirty="0">
                <a:latin typeface="210 굴림 070" pitchFamily="18" charset="-127"/>
                <a:ea typeface="210 굴림 070" pitchFamily="18" charset="-127"/>
              </a:rPr>
              <a:t> [   0    0    0    0  975    0    0    0    1    6]</a:t>
            </a:r>
          </a:p>
          <a:p>
            <a:r>
              <a:rPr lang="en-US" altLang="ko-KR" sz="1600" dirty="0">
                <a:latin typeface="210 굴림 070" pitchFamily="18" charset="-127"/>
                <a:ea typeface="210 굴림 070" pitchFamily="18" charset="-127"/>
              </a:rPr>
              <a:t> [   1    0    0    3    0  887    1    0    0    0]</a:t>
            </a:r>
          </a:p>
          <a:p>
            <a:r>
              <a:rPr lang="en-US" altLang="ko-KR" sz="1600" dirty="0">
                <a:latin typeface="210 굴림 070" pitchFamily="18" charset="-127"/>
                <a:ea typeface="210 굴림 070" pitchFamily="18" charset="-127"/>
              </a:rPr>
              <a:t> [   4    1    0    0    2    1  946    0    4    0]</a:t>
            </a:r>
          </a:p>
          <a:p>
            <a:r>
              <a:rPr lang="en-US" altLang="ko-KR" sz="1600" dirty="0">
                <a:latin typeface="210 굴림 070" pitchFamily="18" charset="-127"/>
                <a:ea typeface="210 굴림 070" pitchFamily="18" charset="-127"/>
              </a:rPr>
              <a:t> [   0    3    4    0    0    0    0 1019    1    1]</a:t>
            </a:r>
          </a:p>
          <a:p>
            <a:r>
              <a:rPr lang="en-US" altLang="ko-KR" sz="1600" dirty="0">
                <a:latin typeface="210 굴림 070" pitchFamily="18" charset="-127"/>
                <a:ea typeface="210 굴림 070" pitchFamily="18" charset="-127"/>
              </a:rPr>
              <a:t> [   0    0    0    1    1    0    0    0  969    3]</a:t>
            </a:r>
          </a:p>
          <a:p>
            <a:r>
              <a:rPr lang="en-US" altLang="ko-KR" sz="1600" dirty="0">
                <a:latin typeface="210 굴림 070" pitchFamily="18" charset="-127"/>
                <a:ea typeface="210 굴림 070" pitchFamily="18" charset="-127"/>
              </a:rPr>
              <a:t> [   0    0    1    0    5    4    0    4    1  994]]</a:t>
            </a:r>
            <a:endParaRPr lang="ko-KR" altLang="en-US" sz="1600" dirty="0">
              <a:latin typeface="210 굴림 070" pitchFamily="18" charset="-127"/>
              <a:ea typeface="210 굴림 07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65754" y="1844824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9490" y="3105834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39685" y="5949280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/>
              <a:t>0.9934)</a:t>
            </a:r>
            <a:endParaRPr lang="ko-KR" altLang="en-US" sz="1400" b="1" dirty="0"/>
          </a:p>
        </p:txBody>
      </p:sp>
      <p:sp>
        <p:nvSpPr>
          <p:cNvPr id="25" name="오른쪽 화살표 24"/>
          <p:cNvSpPr/>
          <p:nvPr/>
        </p:nvSpPr>
        <p:spPr>
          <a:xfrm>
            <a:off x="4932040" y="3176288"/>
            <a:ext cx="561134" cy="504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10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2105120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210 굴림 070" pitchFamily="18" charset="-127"/>
                <a:ea typeface="210 굴림 070" pitchFamily="18" charset="-127"/>
              </a:rPr>
              <a:t>         precision recall </a:t>
            </a:r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f1-score </a:t>
            </a:r>
            <a:r>
              <a:rPr lang="en-US" altLang="ko-KR" sz="1200" dirty="0" smtClean="0">
                <a:latin typeface="210 굴림 070" pitchFamily="18" charset="-127"/>
                <a:ea typeface="210 굴림 070" pitchFamily="18" charset="-127"/>
              </a:rPr>
              <a:t>support</a:t>
            </a:r>
            <a:endParaRPr lang="en-US" altLang="ko-KR" sz="1200" dirty="0">
              <a:latin typeface="210 굴림 070" pitchFamily="18" charset="-127"/>
              <a:ea typeface="210 굴림 070" pitchFamily="18" charset="-127"/>
            </a:endParaRPr>
          </a:p>
          <a:p>
            <a:pPr algn="r"/>
            <a:endParaRPr lang="en-US" altLang="ko-KR" sz="1200" dirty="0">
              <a:latin typeface="210 굴림 070" pitchFamily="18" charset="-127"/>
              <a:ea typeface="210 굴림 070" pitchFamily="18" charset="-127"/>
            </a:endParaRPr>
          </a:p>
          <a:p>
            <a:pPr algn="r"/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           0       0.99      0.99      0.99       980</a:t>
            </a:r>
          </a:p>
          <a:p>
            <a:pPr algn="r"/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           1       1.00      1.00      1.00      1135</a:t>
            </a:r>
          </a:p>
          <a:p>
            <a:pPr algn="r"/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           2       0.99      1.00      0.99      1032</a:t>
            </a:r>
          </a:p>
          <a:p>
            <a:pPr algn="r"/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           3       1.00      1.00      1.00      1010</a:t>
            </a:r>
          </a:p>
          <a:p>
            <a:pPr algn="r"/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           4       0.99      0.99      0.99       982</a:t>
            </a:r>
          </a:p>
          <a:p>
            <a:pPr algn="r"/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           5       0.99      0.99      0.99       892</a:t>
            </a:r>
          </a:p>
          <a:p>
            <a:pPr algn="r"/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           6       1.00      0.99      0.99       958</a:t>
            </a:r>
          </a:p>
          <a:p>
            <a:pPr algn="r"/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           7       0.99      0.99      0.99      1028</a:t>
            </a:r>
          </a:p>
          <a:p>
            <a:pPr algn="r"/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           8       0.99      0.99      0.99       974</a:t>
            </a:r>
          </a:p>
          <a:p>
            <a:pPr algn="r"/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           9       0.99      0.99      0.99      1009</a:t>
            </a:r>
          </a:p>
          <a:p>
            <a:pPr algn="r"/>
            <a:endParaRPr lang="en-US" altLang="ko-KR" sz="1200" dirty="0">
              <a:latin typeface="210 굴림 070" pitchFamily="18" charset="-127"/>
              <a:ea typeface="210 굴림 070" pitchFamily="18" charset="-127"/>
            </a:endParaRPr>
          </a:p>
          <a:p>
            <a:pPr algn="r"/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weighted </a:t>
            </a:r>
            <a:r>
              <a:rPr lang="en-US" altLang="ko-KR" sz="1200" dirty="0" err="1">
                <a:latin typeface="210 굴림 070" pitchFamily="18" charset="-127"/>
                <a:ea typeface="210 굴림 070" pitchFamily="18" charset="-127"/>
              </a:rPr>
              <a:t>avg</a:t>
            </a:r>
            <a:r>
              <a:rPr lang="en-US" altLang="ko-KR" sz="1200" dirty="0">
                <a:latin typeface="210 굴림 070" pitchFamily="18" charset="-127"/>
                <a:ea typeface="210 굴림 070" pitchFamily="18" charset="-127"/>
              </a:rPr>
              <a:t>       0.99      0.99      0.99     10000</a:t>
            </a:r>
            <a:endParaRPr lang="ko-KR" altLang="en-US" sz="1200" dirty="0">
              <a:latin typeface="210 굴림 070" pitchFamily="18" charset="-127"/>
              <a:ea typeface="210 굴림 07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105" y="5517232"/>
            <a:ext cx="1976695" cy="279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&lt;Best Architecture&gt;</a:t>
            </a:r>
            <a:endParaRPr lang="ko-KR" altLang="en-US" sz="1600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14776" y="1772816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14776" y="4869160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 2D-Model for 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visualization (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ko-K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11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1512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Change (Because of input data’s shape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1400" dirty="0"/>
              <a:t>Input: 16000X1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341X341X3, </a:t>
            </a:r>
            <a:r>
              <a:rPr lang="en-US" altLang="ko-KR" sz="1400" dirty="0"/>
              <a:t>Output: </a:t>
            </a:r>
            <a:r>
              <a:rPr lang="en-US" altLang="ko-KR" sz="1400" dirty="0" smtClean="0"/>
              <a:t>16 </a:t>
            </a:r>
            <a:r>
              <a:rPr lang="ko-KR" altLang="en-US" sz="1400" dirty="0"/>
              <a:t>→</a:t>
            </a:r>
            <a:r>
              <a:rPr lang="en-US" altLang="ko-KR" sz="1400" dirty="0"/>
              <a:t> 6 ('bed', 'bird', 'cat', 'dog', 'house', 'tree')</a:t>
            </a:r>
            <a:br>
              <a:rPr lang="en-US" altLang="ko-KR" sz="1400" dirty="0"/>
            </a:br>
            <a:r>
              <a:rPr lang="en-US" altLang="ko-KR" sz="1400" dirty="0"/>
              <a:t>filter size: 1X5 </a:t>
            </a:r>
            <a:r>
              <a:rPr lang="ko-KR" altLang="en-US" sz="1400" dirty="0"/>
              <a:t>→ </a:t>
            </a:r>
            <a:r>
              <a:rPr lang="en-US" altLang="ko-KR" sz="1400" dirty="0" smtClean="0"/>
              <a:t>5X5, </a:t>
            </a:r>
            <a:r>
              <a:rPr lang="en-US" altLang="ko-KR" sz="1400" dirty="0"/>
              <a:t>pool size: 1X3 </a:t>
            </a:r>
            <a:r>
              <a:rPr lang="ko-KR" altLang="en-US" sz="1400" dirty="0"/>
              <a:t>→ </a:t>
            </a:r>
            <a:r>
              <a:rPr lang="en-US" altLang="ko-KR" sz="1400" dirty="0" smtClean="0"/>
              <a:t>3X3, number </a:t>
            </a:r>
            <a:r>
              <a:rPr lang="en-US" altLang="ko-KR" sz="1400" dirty="0"/>
              <a:t>of </a:t>
            </a:r>
            <a:r>
              <a:rPr lang="en-US" altLang="ko-KR" sz="1400" dirty="0" err="1"/>
              <a:t>conv</a:t>
            </a:r>
            <a:r>
              <a:rPr lang="en-US" altLang="ko-KR" sz="1400" dirty="0"/>
              <a:t> layer: 8 </a:t>
            </a:r>
            <a:r>
              <a:rPr lang="ko-KR" altLang="en-US" sz="1400" dirty="0"/>
              <a:t>→ </a:t>
            </a:r>
            <a:r>
              <a:rPr lang="en-US" altLang="ko-KR" sz="1400" dirty="0" smtClean="0"/>
              <a:t>5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14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Train: 4680(60</a:t>
            </a:r>
            <a:r>
              <a:rPr lang="en-US" altLang="ko-KR" sz="2000" dirty="0"/>
              <a:t>%)</a:t>
            </a:r>
            <a:r>
              <a:rPr lang="en-US" altLang="ko-KR" sz="2000" dirty="0" smtClean="0"/>
              <a:t>, Val: 1560</a:t>
            </a:r>
            <a:r>
              <a:rPr lang="en-US" altLang="ko-KR" sz="2000" dirty="0"/>
              <a:t>(20%)</a:t>
            </a:r>
            <a:r>
              <a:rPr lang="en-US" altLang="ko-KR" sz="2000" dirty="0" smtClean="0"/>
              <a:t>, Test: 1560(20%)</a:t>
            </a:r>
            <a:br>
              <a:rPr lang="en-US" altLang="ko-KR" sz="2000" dirty="0" smtClean="0"/>
            </a:br>
            <a:endParaRPr lang="en-US" altLang="ko-KR" sz="1400" dirty="0" smtClean="0">
              <a:latin typeface="+mj-lt"/>
            </a:endParaRPr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27584" y="2649106"/>
            <a:ext cx="8208912" cy="1571982"/>
            <a:chOff x="467544" y="4859868"/>
            <a:chExt cx="8208912" cy="1571982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sp>
        <p:nvSpPr>
          <p:cNvPr id="34" name="오른쪽 화살표 33"/>
          <p:cNvSpPr/>
          <p:nvPr/>
        </p:nvSpPr>
        <p:spPr>
          <a:xfrm rot="5400000">
            <a:off x="4615470" y="3976524"/>
            <a:ext cx="561134" cy="504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32849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&lt;1D Model&gt;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504" y="5569495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&lt;2D Model&gt;</a:t>
            </a:r>
            <a:endParaRPr lang="ko-KR" altLang="en-US" sz="16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179512" y="2492896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83" y="4509120"/>
            <a:ext cx="7681513" cy="19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 2D-Model for visualization (</a:t>
            </a:r>
            <a:r>
              <a:rPr lang="en-US" altLang="ko-KR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Imagenet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ko-K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12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12961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It is still training now…</a:t>
            </a:r>
            <a:r>
              <a:rPr lang="en-US" altLang="ko-KR" dirty="0"/>
              <a:t> </a:t>
            </a:r>
            <a:r>
              <a:rPr lang="en-US" altLang="ko-KR" dirty="0" smtClean="0"/>
              <a:t>For the report, I use only </a:t>
            </a:r>
            <a:r>
              <a:rPr lang="en-US" altLang="ko-KR" b="1" dirty="0" smtClean="0"/>
              <a:t>30%</a:t>
            </a:r>
            <a:r>
              <a:rPr lang="en-US" altLang="ko-KR" dirty="0" smtClean="0"/>
              <a:t> of each set.</a:t>
            </a:r>
          </a:p>
          <a:p>
            <a:pPr marL="744390" lvl="1" indent="-28575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/>
              <a:t>Train: </a:t>
            </a:r>
            <a:r>
              <a:rPr lang="en-US" altLang="ko-KR" dirty="0" smtClean="0"/>
              <a:t>1404(20%), </a:t>
            </a:r>
            <a:r>
              <a:rPr lang="en-US" altLang="ko-KR" dirty="0"/>
              <a:t>Val: </a:t>
            </a:r>
            <a:r>
              <a:rPr lang="en-US" altLang="ko-KR" dirty="0" smtClean="0"/>
              <a:t>468(6%), </a:t>
            </a:r>
            <a:r>
              <a:rPr lang="en-US" altLang="ko-KR" dirty="0"/>
              <a:t>Test: </a:t>
            </a:r>
            <a:r>
              <a:rPr lang="en-US" altLang="ko-KR" dirty="0" smtClean="0"/>
              <a:t>468(6%)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Despite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loss increase, It seems that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accuracy increase.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Maybe </a:t>
            </a:r>
            <a:r>
              <a:rPr lang="en-US" altLang="ko-KR" dirty="0" smtClean="0"/>
              <a:t>It </a:t>
            </a:r>
            <a:r>
              <a:rPr lang="en-US" altLang="ko-KR" dirty="0"/>
              <a:t>is caused by a lack of </a:t>
            </a:r>
            <a:r>
              <a:rPr lang="en-US" altLang="ko-KR" dirty="0" smtClean="0"/>
              <a:t>data. I will try again as more data. </a:t>
            </a:r>
            <a:endParaRPr lang="en-US" altLang="ko-KR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18" name="Picture 2" descr="C:\Users\BbChip\Desktop\lab_meeting\190517\data\190518\Deconvnet-keras\visualization\learning_curve\for_report_vis_imagenet_6_class_2D_CNN_custom_ch_32_DO_050_DO_4_con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16" y="2588411"/>
            <a:ext cx="5148572" cy="343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81041" y="2913138"/>
            <a:ext cx="1766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[[53  6  8 11  0  0]</a:t>
            </a:r>
          </a:p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[11 41 10  7  3  6]</a:t>
            </a:r>
          </a:p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[12  7 34 18  1  6]</a:t>
            </a:r>
          </a:p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[ 6 11 18 38  0  5]</a:t>
            </a:r>
          </a:p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[ 3  2  4  1 61  7]</a:t>
            </a:r>
          </a:p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[ 0  3  4  2  5 64]]</a:t>
            </a:r>
            <a:endParaRPr lang="ko-KR" altLang="en-US" sz="12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1245" y="2617167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Actual class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4601844" y="320345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Predict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Class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682115" y="4437112"/>
            <a:ext cx="43284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               precision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recall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f1-score   support</a:t>
            </a:r>
          </a:p>
          <a:p>
            <a:endParaRPr lang="en-US" altLang="ko-KR" sz="1200" b="1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          0       0.62      0.68      0.65        78</a:t>
            </a:r>
          </a:p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          1       0.59      0.53      0.55        78</a:t>
            </a:r>
          </a:p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          2       0.44      0.44      0.44        78</a:t>
            </a:r>
          </a:p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          3       0.49      0.49      0.49        78</a:t>
            </a:r>
          </a:p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          4       0.87      0.78      0.82        78</a:t>
            </a:r>
          </a:p>
          <a:p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           5       0.73      0.82      0.77        78</a:t>
            </a:r>
          </a:p>
          <a:p>
            <a:endParaRPr lang="en-US" altLang="ko-KR" sz="1200" b="1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 weighted </a:t>
            </a:r>
            <a:r>
              <a:rPr lang="en-US" altLang="ko-KR" sz="1200" b="1" dirty="0" err="1" smtClean="0">
                <a:latin typeface="굴림체" pitchFamily="49" charset="-127"/>
                <a:ea typeface="굴림체" pitchFamily="49" charset="-127"/>
              </a:rPr>
              <a:t>avg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0.62      0.62      0.62       468</a:t>
            </a:r>
            <a:endParaRPr lang="ko-KR" altLang="en-US" sz="1200" b="1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608159"/>
            <a:ext cx="1817958" cy="168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등호 4"/>
          <p:cNvSpPr/>
          <p:nvPr/>
        </p:nvSpPr>
        <p:spPr>
          <a:xfrm>
            <a:off x="6763483" y="3245707"/>
            <a:ext cx="297554" cy="327309"/>
          </a:xfrm>
          <a:prstGeom prst="mathEqual">
            <a:avLst>
              <a:gd name="adj1" fmla="val 9410"/>
              <a:gd name="adj2" fmla="val 174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716016" y="2492896"/>
            <a:ext cx="0" cy="393693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716016" y="4437112"/>
            <a:ext cx="432048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214776" y="2492896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5774" y="6021288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Accuracy</a:t>
            </a:r>
            <a:r>
              <a:rPr lang="en-US" altLang="ko-KR" dirty="0"/>
              <a:t>: </a:t>
            </a:r>
            <a:r>
              <a:rPr lang="en-US" altLang="ko-KR" dirty="0" smtClean="0"/>
              <a:t>0.6217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What is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DeconNet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?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2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14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V</a:t>
            </a:r>
            <a:r>
              <a:rPr lang="en-US" altLang="ko-KR" sz="2000" dirty="0" smtClean="0"/>
              <a:t>isualize each </a:t>
            </a:r>
            <a:r>
              <a:rPr lang="en-US" altLang="ko-KR" sz="2000" dirty="0"/>
              <a:t>filter </a:t>
            </a:r>
            <a:r>
              <a:rPr lang="en-US" altLang="ko-KR" sz="2000" dirty="0" smtClean="0"/>
              <a:t>or layer (</a:t>
            </a:r>
            <a:r>
              <a:rPr lang="en-US" altLang="ko-KR" sz="2000" b="1" dirty="0" smtClean="0"/>
              <a:t>how to see</a:t>
            </a:r>
            <a:r>
              <a:rPr lang="en-US" altLang="ko-KR" sz="2000" dirty="0" smtClean="0"/>
              <a:t> the data)</a:t>
            </a:r>
            <a:endParaRPr lang="en-US" altLang="ko-KR" sz="20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To target certain filter(</a:t>
            </a:r>
            <a:r>
              <a:rPr lang="en-US" altLang="ko-KR" sz="2000" dirty="0" err="1" smtClean="0"/>
              <a:t>Conv</a:t>
            </a:r>
            <a:r>
              <a:rPr lang="en-US" altLang="ko-KR" sz="2000" dirty="0" smtClean="0"/>
              <a:t>) or certain layer(Dense, </a:t>
            </a:r>
            <a:r>
              <a:rPr lang="en-US" altLang="ko-KR" sz="2000" dirty="0" err="1" smtClean="0"/>
              <a:t>Softmax</a:t>
            </a:r>
            <a:r>
              <a:rPr lang="en-US" altLang="ko-KR" sz="2000" dirty="0" smtClean="0"/>
              <a:t>) </a:t>
            </a:r>
            <a:endParaRPr lang="en-US" altLang="ko-KR" sz="20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2000" dirty="0" smtClean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3" y="2173597"/>
            <a:ext cx="8778025" cy="406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39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What is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DeconNet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?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3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14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V</a:t>
            </a:r>
            <a:r>
              <a:rPr lang="en-US" altLang="ko-KR" sz="2000" dirty="0" smtClean="0"/>
              <a:t>isualize each </a:t>
            </a:r>
            <a:r>
              <a:rPr lang="en-US" altLang="ko-KR" sz="2000" dirty="0"/>
              <a:t>filter </a:t>
            </a:r>
            <a:r>
              <a:rPr lang="en-US" altLang="ko-KR" sz="2000" dirty="0" smtClean="0"/>
              <a:t>or layer (</a:t>
            </a:r>
            <a:r>
              <a:rPr lang="en-US" altLang="ko-KR" sz="2000" b="1" dirty="0" smtClean="0"/>
              <a:t>how to see</a:t>
            </a:r>
            <a:r>
              <a:rPr lang="en-US" altLang="ko-KR" sz="2000" dirty="0" smtClean="0"/>
              <a:t> the data)</a:t>
            </a:r>
            <a:endParaRPr lang="en-US" altLang="ko-KR" sz="20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To target certain filter(</a:t>
            </a:r>
            <a:r>
              <a:rPr lang="en-US" altLang="ko-KR" sz="2000" dirty="0" err="1" smtClean="0"/>
              <a:t>Conv</a:t>
            </a:r>
            <a:r>
              <a:rPr lang="en-US" altLang="ko-KR" sz="2000" dirty="0" smtClean="0"/>
              <a:t>) or certain layer(Dense, </a:t>
            </a:r>
            <a:r>
              <a:rPr lang="en-US" altLang="ko-KR" sz="2000" dirty="0" err="1" smtClean="0"/>
              <a:t>Softmax</a:t>
            </a:r>
            <a:r>
              <a:rPr lang="en-US" altLang="ko-KR" sz="2000" dirty="0" smtClean="0"/>
              <a:t>) </a:t>
            </a:r>
            <a:endParaRPr lang="en-US" altLang="ko-KR" sz="20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2000" dirty="0" smtClean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18329"/>
            <a:ext cx="4673022" cy="21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4964"/>
            <a:ext cx="365125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4562" y="5867980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The architecture 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2274" y="5867980"/>
            <a:ext cx="397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Visualization of Convolution layer 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5907" y="2855044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Left: </a:t>
            </a:r>
            <a:r>
              <a:rPr lang="en-US" altLang="ko-KR" dirty="0"/>
              <a:t>i</a:t>
            </a:r>
            <a:r>
              <a:rPr lang="en-US" altLang="ko-KR" dirty="0" smtClean="0"/>
              <a:t>nput image</a:t>
            </a:r>
            <a:endParaRPr lang="en-US" altLang="ko-KR" dirty="0"/>
          </a:p>
          <a:p>
            <a:r>
              <a:rPr lang="en-US" altLang="ko-KR" dirty="0" smtClean="0"/>
              <a:t>Right: visualization of each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6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Apply 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VGG16 in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endParaRPr lang="en-US" altLang="ko-K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4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14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It’s hard to validate whether </a:t>
            </a:r>
            <a:r>
              <a:rPr lang="en-US" altLang="ko-KR" sz="2000" dirty="0" err="1" smtClean="0"/>
              <a:t>DeconvNet</a:t>
            </a:r>
            <a:r>
              <a:rPr lang="en-US" altLang="ko-KR" sz="2000" dirty="0" smtClean="0"/>
              <a:t> is implemented well in 1D-CNN</a:t>
            </a:r>
            <a:br>
              <a:rPr lang="en-US" altLang="ko-KR" sz="2000" dirty="0" smtClean="0"/>
            </a:br>
            <a:r>
              <a:rPr lang="en-US" altLang="ko-KR" sz="2000" dirty="0" smtClean="0"/>
              <a:t>Because we can not understand the result of </a:t>
            </a:r>
            <a:r>
              <a:rPr lang="en-US" altLang="ko-KR" sz="2000" dirty="0" err="1" smtClean="0"/>
              <a:t>DeconvNet</a:t>
            </a:r>
            <a:r>
              <a:rPr lang="en-US" altLang="ko-KR" sz="2000" dirty="0"/>
              <a:t> visually </a:t>
            </a:r>
            <a:endParaRPr lang="en-US" altLang="ko-KR" sz="20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So, Test in 2D-Model first </a:t>
            </a:r>
            <a:r>
              <a:rPr lang="en-US" altLang="ko-KR" dirty="0" smtClean="0"/>
              <a:t>(Target model: </a:t>
            </a:r>
            <a:r>
              <a:rPr lang="en-US" altLang="ko-KR" dirty="0" err="1" smtClean="0"/>
              <a:t>pretrained</a:t>
            </a:r>
            <a:r>
              <a:rPr lang="en-US" altLang="ko-KR" dirty="0" smtClean="0"/>
              <a:t> VGG16 provided by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)</a:t>
            </a:r>
            <a:endParaRPr lang="en-US" altLang="ko-KR" sz="20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20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2000" dirty="0" smtClean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VGG 16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6" y="2204864"/>
            <a:ext cx="8677704" cy="401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8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Apply 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VGG16 in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(based on 0</a:t>
            </a:r>
            <a:r>
              <a:rPr lang="en-US" altLang="ko-KR" sz="3200" b="1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filter)</a:t>
            </a:r>
            <a:endParaRPr lang="en-US" altLang="ko-K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5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5229200"/>
            <a:ext cx="8974120" cy="14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In </a:t>
            </a:r>
            <a:r>
              <a:rPr lang="en-US" altLang="ko-KR" sz="2000" dirty="0"/>
              <a:t>the 0th filter of the front </a:t>
            </a:r>
            <a:r>
              <a:rPr lang="en-US" altLang="ko-KR" sz="2000" dirty="0" smtClean="0"/>
              <a:t>layer, the model focus </a:t>
            </a:r>
            <a:r>
              <a:rPr lang="en-US" altLang="ko-KR" sz="2000" dirty="0"/>
              <a:t>on the </a:t>
            </a:r>
            <a:r>
              <a:rPr lang="en-US" altLang="ko-KR" sz="2000" b="1" dirty="0"/>
              <a:t>edge</a:t>
            </a:r>
            <a:r>
              <a:rPr lang="en-US" altLang="ko-KR" sz="2000" dirty="0"/>
              <a:t> or </a:t>
            </a:r>
            <a:r>
              <a:rPr lang="en-US" altLang="ko-KR" sz="2000" b="1" dirty="0" smtClean="0"/>
              <a:t>texture</a:t>
            </a:r>
            <a:endParaRPr lang="en-US" altLang="ko-KR" sz="20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Although there is no exist in the slide, each filter focus on individual feature.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F</a:t>
            </a:r>
            <a:r>
              <a:rPr lang="en-US" altLang="ko-KR" sz="2000" dirty="0" smtClean="0"/>
              <a:t>ront layer see the data entirely</a:t>
            </a:r>
            <a:endParaRPr lang="en-US" altLang="ko-KR" sz="20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Picture 2" descr="vgg 16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0"/>
          <a:stretch/>
        </p:blipFill>
        <p:spPr bwMode="auto">
          <a:xfrm>
            <a:off x="55816" y="1015200"/>
            <a:ext cx="9006202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bChip\Desktop\lab_meeting\190517\data\190518\VGG_16\Deconvnet\all_block1_conv1_layer_0_fil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72561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BbChip\Desktop\lab_meeting\190517\data\190518\VGG_16\Deconvnet\all_block1_conv2_layer_0_fil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BbChip\Desktop\lab_meeting\190517\data\190518\VGG_16\Deconvnet\all_block2_conv2_layer_0_fil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72560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>
            <a:endCxn id="5124" idx="0"/>
          </p:cNvCxnSpPr>
          <p:nvPr/>
        </p:nvCxnSpPr>
        <p:spPr>
          <a:xfrm>
            <a:off x="1043608" y="2475121"/>
            <a:ext cx="519882" cy="37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123" idx="0"/>
          </p:cNvCxnSpPr>
          <p:nvPr/>
        </p:nvCxnSpPr>
        <p:spPr>
          <a:xfrm>
            <a:off x="1403648" y="2475121"/>
            <a:ext cx="2464098" cy="397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5125" idx="0"/>
          </p:cNvCxnSpPr>
          <p:nvPr/>
        </p:nvCxnSpPr>
        <p:spPr>
          <a:xfrm>
            <a:off x="2411761" y="2475121"/>
            <a:ext cx="3760241" cy="39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C:\Users\BbChip\Desktop\lab_meeting\190517\data\190518\Deconvnet-keras\husk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884" y="2863736"/>
            <a:ext cx="1137418" cy="11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708980" y="3953376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Image&gt;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519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Apply 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VGG16 in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(based on 0</a:t>
            </a:r>
            <a:r>
              <a:rPr lang="en-US" altLang="ko-KR" sz="3200" b="1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filter)</a:t>
            </a:r>
            <a:endParaRPr lang="en-US" altLang="ko-K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6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5301208"/>
            <a:ext cx="8974120" cy="14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But, In </a:t>
            </a:r>
            <a:r>
              <a:rPr lang="en-US" altLang="ko-KR" sz="2000" dirty="0"/>
              <a:t>the 0th filter of the </a:t>
            </a:r>
            <a:r>
              <a:rPr lang="en-US" altLang="ko-KR" sz="2000" dirty="0" smtClean="0"/>
              <a:t>backward layer, </a:t>
            </a:r>
            <a:br>
              <a:rPr lang="en-US" altLang="ko-KR" sz="2000" dirty="0" smtClean="0"/>
            </a:br>
            <a:r>
              <a:rPr lang="en-US" altLang="ko-KR" sz="2000" dirty="0" smtClean="0"/>
              <a:t>the model focus </a:t>
            </a:r>
            <a:r>
              <a:rPr lang="en-US" altLang="ko-KR" sz="2000" dirty="0"/>
              <a:t>on </a:t>
            </a:r>
            <a:r>
              <a:rPr lang="en-US" altLang="ko-KR" sz="2000" dirty="0" smtClean="0"/>
              <a:t>certain </a:t>
            </a:r>
            <a:r>
              <a:rPr lang="en-US" altLang="ko-KR" sz="2000" b="1" dirty="0" smtClean="0"/>
              <a:t>area(eyes, nose, ear)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Backward layer see </a:t>
            </a:r>
            <a:r>
              <a:rPr lang="en-US" altLang="ko-KR" sz="2000" dirty="0"/>
              <a:t>the data partially</a:t>
            </a:r>
            <a:endParaRPr lang="en-US" altLang="ko-KR" sz="20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20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Picture 2" descr="vgg 16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0"/>
          <a:stretch/>
        </p:blipFill>
        <p:spPr bwMode="auto">
          <a:xfrm>
            <a:off x="55816" y="1015200"/>
            <a:ext cx="9006202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BbChip\Desktop\lab_meeting\190517\data\190518\VGG_16\Deconvnet\all_block4_conv2_layer_0_fil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6" y="2882387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BbChip\Desktop\lab_meeting\190517\data\190518\VGG_16\Deconvnet\all_block5_conv1_layer_0_fil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048" y="2882387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BbChip\Desktop\lab_meeting\190517\data\190518\VGG_16\Deconvnet\all_block5_conv2_layer_0_fil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30" y="2882387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BbChip\Desktop\lab_meeting\190517\data\190518\VGG_16\Deconvnet\all_block5_conv3_layer_0_fil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13" y="2882387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>
            <a:endCxn id="6146" idx="0"/>
          </p:cNvCxnSpPr>
          <p:nvPr/>
        </p:nvCxnSpPr>
        <p:spPr>
          <a:xfrm flipH="1">
            <a:off x="1644204" y="2475121"/>
            <a:ext cx="3359844" cy="40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6147" idx="0"/>
          </p:cNvCxnSpPr>
          <p:nvPr/>
        </p:nvCxnSpPr>
        <p:spPr>
          <a:xfrm flipH="1">
            <a:off x="3742986" y="2475121"/>
            <a:ext cx="2269174" cy="40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6148" idx="0"/>
          </p:cNvCxnSpPr>
          <p:nvPr/>
        </p:nvCxnSpPr>
        <p:spPr>
          <a:xfrm flipH="1">
            <a:off x="5841768" y="2475121"/>
            <a:ext cx="458424" cy="40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6149" idx="0"/>
          </p:cNvCxnSpPr>
          <p:nvPr/>
        </p:nvCxnSpPr>
        <p:spPr>
          <a:xfrm>
            <a:off x="6588224" y="2475121"/>
            <a:ext cx="1352327" cy="40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 descr="C:\Users\BbChip\Desktop\lab_meeting\190517\data\190518\Deconvnet-keras\husk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884" y="4999747"/>
            <a:ext cx="1137418" cy="11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708980" y="6089387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Image&gt;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76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Compare to CAM(Class Activation Map)</a:t>
            </a:r>
            <a:endParaRPr lang="en-US" altLang="ko-K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7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CAM visualize the model </a:t>
            </a:r>
            <a:r>
              <a:rPr lang="en-US" altLang="ko-KR" sz="2000" b="1" dirty="0" smtClean="0"/>
              <a:t>where to see</a:t>
            </a:r>
            <a:endParaRPr lang="en-US" altLang="ko-KR" sz="2000" b="1" dirty="0" smtClean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209156" cy="14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gg 16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0"/>
          <a:stretch/>
        </p:blipFill>
        <p:spPr bwMode="auto">
          <a:xfrm>
            <a:off x="1166190" y="3700292"/>
            <a:ext cx="6766493" cy="10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BbChip\Desktop\lab_meeting\190517\data\190518\VGG_16\Deconvnet\all_block1_conv1_layer_0_fil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53" y="5353971"/>
            <a:ext cx="955349" cy="9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BbChip\Desktop\lab_meeting\190517\data\190518\VGG_16\Deconvnet\all_block1_conv2_layer_0_fil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3" y="5334346"/>
            <a:ext cx="955349" cy="9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BbChip\Desktop\lab_meeting\190517\data\190518\VGG_16\Deconvnet\all_block2_conv2_layer_0_fil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3" y="5345938"/>
            <a:ext cx="955349" cy="9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BbChip\Desktop\lab_meeting\190517\data\190518\VGG_16\Deconvnet\all_block4_conv2_layer_0_filt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93" y="5353970"/>
            <a:ext cx="955349" cy="9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BbChip\Desktop\lab_meeting\190517\data\190518\VGG_16\Deconvnet\all_block5_conv1_layer_0_filt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63" y="5353970"/>
            <a:ext cx="955349" cy="9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BbChip\Desktop\lab_meeting\190517\data\190518\VGG_16\Deconvnet\all_block5_conv2_layer_0_filt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33" y="5353970"/>
            <a:ext cx="955349" cy="9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BbChip\Desktop\lab_meeting\190517\data\190518\VGG_16\Deconvnet\all_block5_conv3_layer_0_filt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353970"/>
            <a:ext cx="955349" cy="9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ê´ë ¨ ì´ë¯¸ì§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66" y="1484784"/>
            <a:ext cx="1513210" cy="146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ê´ë ¨ ì´ë¯¸ì§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826" y="1556792"/>
            <a:ext cx="2312638" cy="126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stomShape 2"/>
          <p:cNvSpPr/>
          <p:nvPr/>
        </p:nvSpPr>
        <p:spPr>
          <a:xfrm>
            <a:off x="214776" y="3248980"/>
            <a:ext cx="8974120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err="1" smtClean="0"/>
              <a:t>DeconvNet</a:t>
            </a:r>
            <a:r>
              <a:rPr lang="en-US" altLang="ko-KR" sz="2000" dirty="0" smtClean="0"/>
              <a:t> visualize the model </a:t>
            </a:r>
            <a:r>
              <a:rPr lang="en-US" altLang="ko-KR" sz="2000" b="1" dirty="0" smtClean="0"/>
              <a:t>how to see</a:t>
            </a:r>
            <a:endParaRPr lang="en-US" altLang="ko-KR" sz="2000" b="1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68275" y="3140968"/>
            <a:ext cx="872420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16" idx="0"/>
          </p:cNvCxnSpPr>
          <p:nvPr/>
        </p:nvCxnSpPr>
        <p:spPr>
          <a:xfrm flipH="1">
            <a:off x="1210758" y="4797152"/>
            <a:ext cx="768954" cy="537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5" idx="0"/>
          </p:cNvCxnSpPr>
          <p:nvPr/>
        </p:nvCxnSpPr>
        <p:spPr>
          <a:xfrm>
            <a:off x="2123728" y="4797152"/>
            <a:ext cx="182900" cy="556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7" idx="0"/>
          </p:cNvCxnSpPr>
          <p:nvPr/>
        </p:nvCxnSpPr>
        <p:spPr>
          <a:xfrm>
            <a:off x="2924823" y="4797152"/>
            <a:ext cx="477675" cy="54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8" idx="0"/>
          </p:cNvCxnSpPr>
          <p:nvPr/>
        </p:nvCxnSpPr>
        <p:spPr>
          <a:xfrm flipH="1">
            <a:off x="4498368" y="4797152"/>
            <a:ext cx="361664" cy="556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9" idx="0"/>
          </p:cNvCxnSpPr>
          <p:nvPr/>
        </p:nvCxnSpPr>
        <p:spPr>
          <a:xfrm flipH="1">
            <a:off x="5594238" y="4797152"/>
            <a:ext cx="44562" cy="556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0" idx="0"/>
          </p:cNvCxnSpPr>
          <p:nvPr/>
        </p:nvCxnSpPr>
        <p:spPr>
          <a:xfrm>
            <a:off x="5868144" y="4797152"/>
            <a:ext cx="821964" cy="556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1" idx="0"/>
          </p:cNvCxnSpPr>
          <p:nvPr/>
        </p:nvCxnSpPr>
        <p:spPr>
          <a:xfrm>
            <a:off x="6156176" y="4797152"/>
            <a:ext cx="1629803" cy="556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6" descr="C:\Users\BbChip\Desktop\lab_meeting\190517\data\190518\Deconvnet-keras\husky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6" y="3789040"/>
            <a:ext cx="940015" cy="94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BbChip\Desktop\lab_meeting\190517\data\190518\Deconvnet-keras\from_professor\visualization\2D\VGG_16\Deconvnet\all_predictions_layer_0_filte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03" y="3753036"/>
            <a:ext cx="1050885" cy="105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0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 2D-Model for 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visualization (MNIST)</a:t>
            </a:r>
            <a:endParaRPr lang="en-US" altLang="ko-K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8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1512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Change (Because of input data’s shape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1400" dirty="0"/>
              <a:t>Input: 16000X1 </a:t>
            </a:r>
            <a:r>
              <a:rPr lang="ko-KR" altLang="en-US" sz="1400" dirty="0"/>
              <a:t>→</a:t>
            </a:r>
            <a:r>
              <a:rPr lang="en-US" altLang="ko-KR" sz="1400" dirty="0"/>
              <a:t> 28X28X1, Output: 16 </a:t>
            </a:r>
            <a:r>
              <a:rPr lang="ko-KR" altLang="en-US" sz="1400" dirty="0"/>
              <a:t>→</a:t>
            </a:r>
            <a:r>
              <a:rPr lang="en-US" altLang="ko-KR" sz="1400" dirty="0"/>
              <a:t> 10 (0 ~ 9)</a:t>
            </a:r>
            <a:br>
              <a:rPr lang="en-US" altLang="ko-KR" sz="1400" dirty="0"/>
            </a:br>
            <a:r>
              <a:rPr lang="en-US" altLang="ko-KR" sz="1400" dirty="0"/>
              <a:t>filter size: 1X5 </a:t>
            </a:r>
            <a:r>
              <a:rPr lang="ko-KR" altLang="en-US" sz="1400" dirty="0"/>
              <a:t>→ </a:t>
            </a:r>
            <a:r>
              <a:rPr lang="en-US" altLang="ko-KR" sz="1400" dirty="0"/>
              <a:t>3X3, </a:t>
            </a:r>
            <a:r>
              <a:rPr lang="en-US" altLang="ko-KR" sz="1400" dirty="0" smtClean="0"/>
              <a:t>pool </a:t>
            </a:r>
            <a:r>
              <a:rPr lang="en-US" altLang="ko-KR" sz="1400" dirty="0"/>
              <a:t>size: 1X3 </a:t>
            </a:r>
            <a:r>
              <a:rPr lang="ko-KR" altLang="en-US" sz="1400" dirty="0"/>
              <a:t>→ </a:t>
            </a:r>
            <a:r>
              <a:rPr lang="en-US" altLang="ko-KR" sz="1400" dirty="0"/>
              <a:t>2X2, </a:t>
            </a:r>
            <a:r>
              <a:rPr lang="en-US" altLang="ko-KR" sz="1400" dirty="0" smtClean="0"/>
              <a:t>number </a:t>
            </a:r>
            <a:r>
              <a:rPr lang="en-US" altLang="ko-KR" sz="1400" dirty="0"/>
              <a:t>of </a:t>
            </a:r>
            <a:r>
              <a:rPr lang="en-US" altLang="ko-KR" sz="1400" dirty="0" err="1"/>
              <a:t>conv</a:t>
            </a:r>
            <a:r>
              <a:rPr lang="en-US" altLang="ko-KR" sz="1400" dirty="0"/>
              <a:t> layer: 8 </a:t>
            </a:r>
            <a:r>
              <a:rPr lang="ko-KR" altLang="en-US" sz="1400" dirty="0"/>
              <a:t>→ </a:t>
            </a:r>
            <a:r>
              <a:rPr lang="en-US" altLang="ko-KR" sz="1400" dirty="0" smtClean="0"/>
              <a:t>3</a:t>
            </a:r>
            <a:br>
              <a:rPr lang="en-US" altLang="ko-KR" sz="1400" dirty="0" smtClean="0"/>
            </a:br>
            <a:endParaRPr lang="en-US" altLang="ko-KR" sz="20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Train: 40000, Val: 20000, Test:10000</a:t>
            </a:r>
            <a:br>
              <a:rPr lang="en-US" altLang="ko-KR" sz="2000" dirty="0" smtClean="0"/>
            </a:br>
            <a:endParaRPr lang="en-US" altLang="ko-KR" sz="1400" dirty="0" smtClean="0">
              <a:latin typeface="+mj-lt"/>
            </a:endParaRPr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90" y="4364186"/>
            <a:ext cx="70231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827584" y="2564904"/>
            <a:ext cx="8208912" cy="1571982"/>
            <a:chOff x="467544" y="4859868"/>
            <a:chExt cx="8208912" cy="1571982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sp>
        <p:nvSpPr>
          <p:cNvPr id="34" name="오른쪽 화살표 33"/>
          <p:cNvSpPr/>
          <p:nvPr/>
        </p:nvSpPr>
        <p:spPr>
          <a:xfrm rot="5400000">
            <a:off x="4759486" y="3904516"/>
            <a:ext cx="561134" cy="504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32849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&lt;1D Model&gt;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504" y="5569495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&lt;2D Model&gt;</a:t>
            </a:r>
            <a:endParaRPr lang="ko-KR" altLang="en-US" sz="16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179512" y="2492896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 2D-Model for 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visualization (MNIST)</a:t>
            </a:r>
            <a:endParaRPr lang="en-US" altLang="ko-K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9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1512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To find best fit model, Tuning the start channel(16, 32) and dropout rate(0.5, 0.75)</a:t>
            </a: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>
                <a:latin typeface="+mj-lt"/>
              </a:rPr>
              <a:t>When the number of convolution filter is 3, performance is best.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62498"/>
              </p:ext>
            </p:extLst>
          </p:nvPr>
        </p:nvGraphicFramePr>
        <p:xfrm>
          <a:off x="395536" y="2060848"/>
          <a:ext cx="8352930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326"/>
                <a:gridCol w="1685240"/>
                <a:gridCol w="1611969"/>
                <a:gridCol w="1493218"/>
                <a:gridCol w="1584177"/>
              </a:tblGrid>
              <a:tr h="498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latin typeface="+mn-lt"/>
                        </a:rPr>
                        <a:t>CH16+DO0.5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latin typeface="+mn-lt"/>
                        </a:rPr>
                        <a:t>CH16+DO0.75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CH32+DO0.5</a:t>
                      </a:r>
                      <a:endParaRPr lang="ko-KR" alt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CH32+DO0.75</a:t>
                      </a:r>
                      <a:endParaRPr lang="ko-KR" alt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389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CONV(3X3)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0.9835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0.9839 </a:t>
                      </a:r>
                    </a:p>
                  </a:txBody>
                  <a:tcPr marL="7620" marR="7620" marT="7620" marB="0" anchor="ctr"/>
                </a:tc>
              </a:tr>
              <a:tr h="389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CONV(3X3)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0.9901 </a:t>
                      </a:r>
                    </a:p>
                  </a:txBody>
                  <a:tcPr marL="7620" marR="7620" marT="7620" marB="0" anchor="ctr"/>
                </a:tc>
              </a:tr>
              <a:tr h="389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CONV(3X3)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0.9934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</a:tr>
              <a:tr h="389945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CONV(3X3)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0.9917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0.9900 </a:t>
                      </a:r>
                    </a:p>
                  </a:txBody>
                  <a:tcPr marL="7620" marR="7620" marT="7620" marB="0" anchor="ctr"/>
                </a:tc>
              </a:tr>
              <a:tr h="389945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CONV(3X3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0.9863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0.9904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31" y="4616216"/>
            <a:ext cx="6376233" cy="177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63057" y="5322694"/>
            <a:ext cx="1976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&lt;Best Architecture&gt;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08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54571</TotalTime>
  <Words>967</Words>
  <Application>Microsoft Office PowerPoint</Application>
  <PresentationFormat>화면 슬라이드 쇼(4:3)</PresentationFormat>
  <Paragraphs>224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1667</cp:revision>
  <dcterms:modified xsi:type="dcterms:W3CDTF">2019-05-17T19:55:08Z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