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89" r:id="rId2"/>
    <p:sldId id="448" r:id="rId3"/>
    <p:sldId id="447" r:id="rId4"/>
    <p:sldId id="450" r:id="rId5"/>
    <p:sldId id="453" r:id="rId6"/>
    <p:sldId id="470" r:id="rId7"/>
    <p:sldId id="452" r:id="rId8"/>
    <p:sldId id="454" r:id="rId9"/>
    <p:sldId id="455" r:id="rId10"/>
    <p:sldId id="456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26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B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712" autoAdjust="0"/>
    <p:restoredTop sz="94660"/>
  </p:normalViewPr>
  <p:slideViewPr>
    <p:cSldViewPr>
      <p:cViewPr>
        <p:scale>
          <a:sx n="75" d="100"/>
          <a:sy n="75" d="100"/>
        </p:scale>
        <p:origin x="-1517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201422071909249"/>
          <c:y val="0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Bed</c:v>
                </c:pt>
                <c:pt idx="1">
                  <c:v>Bird</c:v>
                </c:pt>
                <c:pt idx="2">
                  <c:v>Cat</c:v>
                </c:pt>
                <c:pt idx="3">
                  <c:v>Dog</c:v>
                </c:pt>
                <c:pt idx="4">
                  <c:v>House</c:v>
                </c:pt>
                <c:pt idx="5">
                  <c:v>Tree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2690</c:v>
                </c:pt>
                <c:pt idx="1">
                  <c:v>72641</c:v>
                </c:pt>
                <c:pt idx="2">
                  <c:v>6500</c:v>
                </c:pt>
                <c:pt idx="3">
                  <c:v>149006</c:v>
                </c:pt>
                <c:pt idx="4">
                  <c:v>1611</c:v>
                </c:pt>
                <c:pt idx="5">
                  <c:v>2663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066308940583662"/>
          <c:y val="5.1203982352769233E-2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Bed</c:v>
                </c:pt>
                <c:pt idx="1">
                  <c:v>Bird</c:v>
                </c:pt>
                <c:pt idx="2">
                  <c:v>Cat</c:v>
                </c:pt>
                <c:pt idx="3">
                  <c:v>Dog</c:v>
                </c:pt>
                <c:pt idx="4">
                  <c:v>House</c:v>
                </c:pt>
                <c:pt idx="5">
                  <c:v>Tree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1050</c:v>
                </c:pt>
                <c:pt idx="2">
                  <c:v>78</c:v>
                </c:pt>
                <c:pt idx="3">
                  <c:v>1940</c:v>
                </c:pt>
                <c:pt idx="4">
                  <c:v>34</c:v>
                </c:pt>
                <c:pt idx="5">
                  <c:v>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2019/05/25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993088594"/>
              </p:ext>
            </p:extLst>
          </p:nvPr>
        </p:nvGraphicFramePr>
        <p:xfrm>
          <a:off x="-3960" y="748439"/>
          <a:ext cx="9184472" cy="5712493"/>
        </p:xfrm>
        <a:graphic>
          <a:graphicData uri="http://schemas.openxmlformats.org/drawingml/2006/table">
            <a:tbl>
              <a:tblPr/>
              <a:tblGrid>
                <a:gridCol w="4575960"/>
                <a:gridCol w="4608512"/>
              </a:tblGrid>
              <a:tr h="407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</a:t>
                      </a: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2788503"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Training 2D CNN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Our </a:t>
                      </a:r>
                      <a:r>
                        <a:rPr lang="en-US" altLang="ko-KR" sz="20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imagenet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Fine tuning (simply)</a:t>
                      </a:r>
                      <a:endParaRPr lang="en-US" altLang="ko-KR" sz="2800" b="1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altLang="ko-KR" sz="2000" b="1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Visualization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Deconvolution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Network (our data)</a:t>
                      </a:r>
                    </a:p>
                  </a:txBody>
                  <a:tcPr marL="0" marR="0" marT="180000" marB="180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8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Visualization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Apply another visualization method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Apply to 1D (our data)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endParaRPr lang="en-US" altLang="ko-KR" sz="20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19040" marR="0" indent="-34164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28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Training 2D CNN</a:t>
                      </a:r>
                    </a:p>
                    <a:p>
                      <a:pPr marL="432000" marR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Retrain cleaned data</a:t>
                      </a:r>
                    </a:p>
                  </a:txBody>
                  <a:tcPr marL="0" marR="0" marT="180000" marB="180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448885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Interesting and new finding</a:t>
                      </a:r>
                      <a:endParaRPr lang="en-US" altLang="ko-KR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94181">
                <a:tc gridSpan="2">
                  <a:txBody>
                    <a:bodyPr/>
                    <a:lstStyle/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Visualization</a:t>
                      </a:r>
                    </a:p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Data</a:t>
                      </a:r>
                      <a:r>
                        <a:rPr lang="en-US" altLang="ko-KR" sz="2000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Cleaning</a:t>
                      </a:r>
                      <a:endParaRPr lang="en-US" altLang="ko-KR" sz="2000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 marT="72000" marB="72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885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aim of this month / Discussion </a:t>
                      </a:r>
                      <a:endParaRPr lang="en-US" altLang="ko-KR" sz="20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 marT="36000" marB="360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4360">
                <a:tc gridSpan="2">
                  <a:txBody>
                    <a:bodyPr/>
                    <a:lstStyle/>
                    <a:p>
                      <a:pPr marL="285840" indent="-28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altLang="ko-KR" sz="20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The aim of this month</a:t>
                      </a:r>
                      <a:r>
                        <a:rPr lang="en-US" altLang="ko-KR" sz="20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:</a:t>
                      </a:r>
                      <a:r>
                        <a:rPr lang="en-US" altLang="ko-KR" sz="20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 To study brain data.</a:t>
                      </a:r>
                    </a:p>
                  </a:txBody>
                  <a:tcPr marL="91080" marR="9108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4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56697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(Bed)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10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3" y="2831665"/>
            <a:ext cx="1681554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 descr="C:\Users\BbChip\Desktop\research\sf_word_recog_research\github\research_2d_bspl\visualization\2D\vis_imagenet_6_class_2D_CNN_custom_ch_32_DO_050_DO\Deconvnet\bed\all_0_conv_0_fil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5" y="3699699"/>
            <a:ext cx="2533675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bChip\Desktop\research\sf_word_recog_research\github\research_2d_bspl\visualization\2D\vis_imagenet_6_class_2D_CNN_custom_ch_32_DO_050_DO\Deconvnet\bed\all_1_conv_0_fil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bChip\Desktop\research\sf_word_recog_research\github\research_2d_bspl\visualization\2D\vis_imagenet_6_class_2D_CNN_custom_ch_32_DO_050_DO\Deconvnet\bed\all_2_conv_0_fil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BbChip\Desktop\research\sf_word_recog_research\github\research_2d_bspl\visualization\2D\vis_imagenet_6_class_2D_CNN_custom_ch_32_DO_050_DO\Deconvnet\bed\origin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>
            <a:off x="3923928" y="2831665"/>
            <a:ext cx="648072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4644008" y="2903673"/>
            <a:ext cx="2905688" cy="79602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the front of layers, the model see the overall outline.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6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(Bed)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11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2" y="2924944"/>
            <a:ext cx="3769786" cy="77475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BbChip\Desktop\research\sf_word_recog_research\github\research_2d_bspl\visualization\2D\vis_imagenet_6_class_2D_CNN_custom_ch_32_DO_050_DO\Deconvnet\bed\origin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 flipH="1">
            <a:off x="4572000" y="3068960"/>
            <a:ext cx="1710859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7452320" y="3068960"/>
            <a:ext cx="97376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the backward </a:t>
            </a:r>
            <a:r>
              <a:rPr lang="en-US" altLang="ko-KR" dirty="0"/>
              <a:t>of layers, the model see the </a:t>
            </a:r>
            <a:r>
              <a:rPr lang="en-US" altLang="ko-KR" dirty="0" smtClean="0"/>
              <a:t>detail object(</a:t>
            </a:r>
            <a:r>
              <a:rPr lang="en-US" altLang="ko-KR" dirty="0" err="1" smtClean="0"/>
              <a:t>ex.pillow</a:t>
            </a:r>
            <a:r>
              <a:rPr lang="en-US" altLang="ko-KR" dirty="0" smtClean="0"/>
              <a:t>).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96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(Bird)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12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3" y="2831665"/>
            <a:ext cx="1681554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>
            <a:off x="3923928" y="2831665"/>
            <a:ext cx="648072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4644008" y="2903673"/>
            <a:ext cx="2905688" cy="79602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the front of layers, the model especially see the wing(ex. shape, pattern)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09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(Bird)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13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2" y="2924944"/>
            <a:ext cx="3769786" cy="77475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 flipH="1">
            <a:off x="4572000" y="3068960"/>
            <a:ext cx="1710859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7452320" y="3068960"/>
            <a:ext cx="97376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In the backward of layers, the </a:t>
            </a:r>
            <a:r>
              <a:rPr lang="en-US" altLang="ko-KR" dirty="0" smtClean="0"/>
              <a:t>model also see the wing.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</a:t>
            </a:r>
            <a:r>
              <a:rPr lang="en-US" altLang="ko-KR" dirty="0" smtClean="0"/>
              <a:t>he wing is important feature to classify whether it is bird or not.</a:t>
            </a:r>
          </a:p>
        </p:txBody>
      </p:sp>
    </p:spTree>
    <p:extLst>
      <p:ext uri="{BB962C8B-B14F-4D97-AF65-F5344CB8AC3E}">
        <p14:creationId xmlns:p14="http://schemas.microsoft.com/office/powerpoint/2010/main" val="5692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(Cat)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14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3" y="2831665"/>
            <a:ext cx="1681554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>
            <a:off x="3923928" y="2831665"/>
            <a:ext cx="648072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4644008" y="2903673"/>
            <a:ext cx="2905688" cy="79602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In the </a:t>
            </a:r>
            <a:r>
              <a:rPr lang="en-US" altLang="ko-KR" dirty="0" smtClean="0"/>
              <a:t>second </a:t>
            </a:r>
            <a:r>
              <a:rPr lang="en-US" altLang="ko-KR" dirty="0"/>
              <a:t>of layers, the model </a:t>
            </a:r>
            <a:r>
              <a:rPr lang="en-US" altLang="ko-KR" dirty="0" smtClean="0"/>
              <a:t>see the eyes and nose.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In the </a:t>
            </a:r>
            <a:r>
              <a:rPr lang="en-US" altLang="ko-KR" dirty="0" smtClean="0"/>
              <a:t>third </a:t>
            </a:r>
            <a:r>
              <a:rPr lang="en-US" altLang="ko-KR" dirty="0"/>
              <a:t>of </a:t>
            </a:r>
            <a:r>
              <a:rPr lang="en-US" altLang="ko-KR" dirty="0" smtClean="0"/>
              <a:t>layers, the model see the ears and tail.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626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(Cat)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15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20" y="1925565"/>
            <a:ext cx="6248628" cy="157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2" y="2924944"/>
            <a:ext cx="3769786" cy="77475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 flipH="1">
            <a:off x="4572000" y="3068960"/>
            <a:ext cx="1710859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7236296" y="3068960"/>
            <a:ext cx="313400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844824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stomShape 2"/>
          <p:cNvSpPr/>
          <p:nvPr/>
        </p:nvSpPr>
        <p:spPr>
          <a:xfrm>
            <a:off x="214776" y="980728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In the backward of layers</a:t>
            </a:r>
            <a:r>
              <a:rPr lang="en-US" altLang="ko-KR" sz="1600" dirty="0" smtClean="0"/>
              <a:t>, the model see the overall face.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Maybe this model see the nose to classify whether it is animal or not. </a:t>
            </a:r>
            <a:br>
              <a:rPr lang="en-US" altLang="ko-KR" sz="1600" dirty="0" smtClean="0"/>
            </a:br>
            <a:r>
              <a:rPr lang="en-US" altLang="ko-KR" sz="1600" dirty="0" smtClean="0"/>
              <a:t>(remind that this model confuse cat and dog)</a:t>
            </a:r>
          </a:p>
        </p:txBody>
      </p:sp>
    </p:spTree>
    <p:extLst>
      <p:ext uri="{BB962C8B-B14F-4D97-AF65-F5344CB8AC3E}">
        <p14:creationId xmlns:p14="http://schemas.microsoft.com/office/powerpoint/2010/main" val="7872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(Dog)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16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3" y="2831665"/>
            <a:ext cx="1681554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>
            <a:off x="3923928" y="2831665"/>
            <a:ext cx="648072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4644008" y="2903673"/>
            <a:ext cx="2905688" cy="79602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In the </a:t>
            </a:r>
            <a:r>
              <a:rPr lang="en-US" altLang="ko-KR" dirty="0" smtClean="0"/>
              <a:t>second </a:t>
            </a:r>
            <a:r>
              <a:rPr lang="en-US" altLang="ko-KR" dirty="0"/>
              <a:t>of layers</a:t>
            </a:r>
            <a:r>
              <a:rPr lang="en-US" altLang="ko-KR" dirty="0" smtClean="0"/>
              <a:t>, the model see the overall outline.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the third of layers, the model see the eyes and nose.</a:t>
            </a:r>
          </a:p>
        </p:txBody>
      </p:sp>
    </p:spTree>
    <p:extLst>
      <p:ext uri="{BB962C8B-B14F-4D97-AF65-F5344CB8AC3E}">
        <p14:creationId xmlns:p14="http://schemas.microsoft.com/office/powerpoint/2010/main" val="304183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(Dog)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17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2" y="2924944"/>
            <a:ext cx="3769786" cy="77475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 flipH="1">
            <a:off x="4572000" y="3068960"/>
            <a:ext cx="1710859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7452320" y="3068960"/>
            <a:ext cx="97376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the backward of layers, the model see the overall face. (eyes, nose)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And… the nose of cat and dog are very similar… I think…</a:t>
            </a:r>
          </a:p>
        </p:txBody>
      </p:sp>
    </p:spTree>
    <p:extLst>
      <p:ext uri="{BB962C8B-B14F-4D97-AF65-F5344CB8AC3E}">
        <p14:creationId xmlns:p14="http://schemas.microsoft.com/office/powerpoint/2010/main" val="7797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(House)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18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3" y="2831665"/>
            <a:ext cx="1681554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>
            <a:off x="3923928" y="2831665"/>
            <a:ext cx="648072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4644008" y="2903673"/>
            <a:ext cx="2905688" cy="79602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the front of layers, the model see the object of house (proof, window, fence, door)</a:t>
            </a:r>
          </a:p>
        </p:txBody>
      </p:sp>
    </p:spTree>
    <p:extLst>
      <p:ext uri="{BB962C8B-B14F-4D97-AF65-F5344CB8AC3E}">
        <p14:creationId xmlns:p14="http://schemas.microsoft.com/office/powerpoint/2010/main" val="164102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House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19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2" y="2924944"/>
            <a:ext cx="3769786" cy="77475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 flipH="1">
            <a:off x="4572000" y="3068960"/>
            <a:ext cx="1710859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7452320" y="3068960"/>
            <a:ext cx="97376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the backward layers, the model especially see the windows.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window is good feature to classify whether it is a house or not</a:t>
            </a:r>
          </a:p>
        </p:txBody>
      </p:sp>
    </p:spTree>
    <p:extLst>
      <p:ext uri="{BB962C8B-B14F-4D97-AF65-F5344CB8AC3E}">
        <p14:creationId xmlns:p14="http://schemas.microsoft.com/office/powerpoint/2010/main" val="22875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Training 2D 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CNN - Data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2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32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Data is very </a:t>
            </a:r>
            <a:r>
              <a:rPr lang="en-US" altLang="ko-KR" sz="2000" dirty="0" smtClean="0"/>
              <a:t>imbalanced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Train: 235111, Val: </a:t>
            </a:r>
            <a:r>
              <a:rPr lang="en-US" altLang="ko-KR" sz="2000" dirty="0" smtClean="0"/>
              <a:t>3183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Training is based on </a:t>
            </a:r>
            <a:r>
              <a:rPr lang="en-US" altLang="ko-KR" sz="2000" dirty="0" err="1" smtClean="0"/>
              <a:t>undersampling</a:t>
            </a: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 smtClean="0">
              <a:latin typeface="+mj-lt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2000" dirty="0">
              <a:latin typeface="+mj-lt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sz="1400" dirty="0" smtClean="0">
              <a:latin typeface="+mj-lt"/>
            </a:endParaRPr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545942773"/>
              </p:ext>
            </p:extLst>
          </p:nvPr>
        </p:nvGraphicFramePr>
        <p:xfrm>
          <a:off x="320674" y="3782144"/>
          <a:ext cx="4014143" cy="267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14464"/>
              </p:ext>
            </p:extLst>
          </p:nvPr>
        </p:nvGraphicFramePr>
        <p:xfrm>
          <a:off x="4848460" y="1119408"/>
          <a:ext cx="4116028" cy="209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510"/>
                <a:gridCol w="1314842"/>
                <a:gridCol w="1257676"/>
              </a:tblGrid>
              <a:tr h="396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+mn-lt"/>
                        </a:rPr>
                        <a:t>Label</a:t>
                      </a:r>
                      <a:endParaRPr lang="ko-KR" altLang="en-US" sz="1900" dirty="0">
                        <a:latin typeface="+mn-lt"/>
                      </a:endParaRPr>
                    </a:p>
                  </a:txBody>
                  <a:tcPr marL="104539" marR="104539" marT="52270" marB="5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aseline="0" dirty="0" smtClean="0">
                          <a:latin typeface="+mn-lt"/>
                        </a:rPr>
                        <a:t>Train</a:t>
                      </a:r>
                      <a:endParaRPr lang="ko-KR" altLang="en-US" sz="1900" dirty="0">
                        <a:latin typeface="+mn-lt"/>
                      </a:endParaRPr>
                    </a:p>
                  </a:txBody>
                  <a:tcPr marL="104539" marR="104539" marT="52270" marB="5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aseline="0" dirty="0" smtClean="0">
                          <a:latin typeface="+mn-lt"/>
                        </a:rPr>
                        <a:t>Val</a:t>
                      </a:r>
                      <a:endParaRPr lang="ko-KR" altLang="en-US" sz="1900" dirty="0">
                        <a:latin typeface="+mn-lt"/>
                      </a:endParaRPr>
                    </a:p>
                  </a:txBody>
                  <a:tcPr marL="104539" marR="104539" marT="52270" marB="52270"/>
                </a:tc>
              </a:tr>
              <a:tr h="28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2690</a:t>
                      </a: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8712" marR="8712" marT="8712" marB="0" anchor="ctr"/>
                </a:tc>
              </a:tr>
              <a:tr h="28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Bird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72641</a:t>
                      </a: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8712" marR="8712" marT="8712" marB="0" anchor="ctr"/>
                </a:tc>
              </a:tr>
              <a:tr h="28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6500</a:t>
                      </a: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8712" marR="8712" marT="8712" marB="0" anchor="ctr"/>
                </a:tc>
              </a:tr>
              <a:tr h="28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149006</a:t>
                      </a: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1940</a:t>
                      </a:r>
                    </a:p>
                  </a:txBody>
                  <a:tcPr marL="8712" marR="8712" marT="8712" marB="0" anchor="ctr"/>
                </a:tc>
              </a:tr>
              <a:tr h="28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House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1611</a:t>
                      </a: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8712" marR="8712" marT="8712" marB="0" anchor="ctr"/>
                </a:tc>
              </a:tr>
              <a:tr h="282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2663</a:t>
                      </a:r>
                    </a:p>
                  </a:txBody>
                  <a:tcPr marL="8712" marR="8712" marT="8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8712" marR="8712" marT="8712" marB="0" anchor="ctr"/>
                </a:tc>
              </a:tr>
            </a:tbl>
          </a:graphicData>
        </a:graphic>
      </p:graphicFrame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275720485"/>
              </p:ext>
            </p:extLst>
          </p:nvPr>
        </p:nvGraphicFramePr>
        <p:xfrm>
          <a:off x="4427984" y="3621021"/>
          <a:ext cx="4464496" cy="297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64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(Tree)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20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3" y="2831665"/>
            <a:ext cx="1681554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>
            <a:off x="3923928" y="2831665"/>
            <a:ext cx="648072" cy="8680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4644008" y="2903673"/>
            <a:ext cx="2905688" cy="79602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In the second of layers, the model see the overall </a:t>
            </a:r>
            <a:r>
              <a:rPr lang="en-US" altLang="ko-KR" dirty="0" smtClean="0"/>
              <a:t>branch.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In the third of layers, the model see the overall </a:t>
            </a:r>
            <a:r>
              <a:rPr lang="en-US" altLang="ko-KR" dirty="0" smtClean="0"/>
              <a:t>leaves.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98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Imagenet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(Tree)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21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9" y="1768021"/>
            <a:ext cx="6873491" cy="173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>
            <a:endCxn id="2057" idx="0"/>
          </p:cNvCxnSpPr>
          <p:nvPr/>
        </p:nvCxnSpPr>
        <p:spPr>
          <a:xfrm flipH="1">
            <a:off x="1594302" y="2924944"/>
            <a:ext cx="3769786" cy="77475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65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5163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859" y="3699699"/>
            <a:ext cx="2533674" cy="25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00" y="1935113"/>
            <a:ext cx="1181978" cy="11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503" y="31110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Input &gt;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endCxn id="2058" idx="0"/>
          </p:cNvCxnSpPr>
          <p:nvPr/>
        </p:nvCxnSpPr>
        <p:spPr>
          <a:xfrm flipH="1">
            <a:off x="4572000" y="3068960"/>
            <a:ext cx="1710859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2059" idx="0"/>
          </p:cNvCxnSpPr>
          <p:nvPr/>
        </p:nvCxnSpPr>
        <p:spPr>
          <a:xfrm>
            <a:off x="7452320" y="3068960"/>
            <a:ext cx="97376" cy="6307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4776" y="170080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In the backward of layers, the model see the branch and leaves both.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4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Training 2D 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CNN - 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Change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3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512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Change (Because of input data’s shape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1600" dirty="0"/>
              <a:t>Input: 16000X1 </a:t>
            </a:r>
            <a:r>
              <a:rPr lang="ko-KR" altLang="en-US" sz="1600" dirty="0"/>
              <a:t>→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172X172X3</a:t>
            </a:r>
            <a:r>
              <a:rPr lang="en-US" altLang="ko-KR" sz="1600" dirty="0"/>
              <a:t>, Output: 16 </a:t>
            </a:r>
            <a:r>
              <a:rPr lang="ko-KR" altLang="en-US" sz="1600" dirty="0"/>
              <a:t>→</a:t>
            </a:r>
            <a:r>
              <a:rPr lang="en-US" altLang="ko-KR" sz="1600" dirty="0"/>
              <a:t> 6 ('bed', 'bird', 'cat', 'dog', 'house', 'tree')</a:t>
            </a:r>
            <a:br>
              <a:rPr lang="en-US" altLang="ko-KR" sz="1600" dirty="0"/>
            </a:br>
            <a:r>
              <a:rPr lang="en-US" altLang="ko-KR" sz="1600" dirty="0"/>
              <a:t>filter size: 1X5 </a:t>
            </a:r>
            <a:r>
              <a:rPr lang="ko-KR" altLang="en-US" sz="1600" dirty="0"/>
              <a:t>→ </a:t>
            </a:r>
            <a:r>
              <a:rPr lang="en-US" altLang="ko-KR" sz="1600" dirty="0"/>
              <a:t>5X5, pool size: 1X3 </a:t>
            </a:r>
            <a:r>
              <a:rPr lang="ko-KR" altLang="en-US" sz="1600" dirty="0"/>
              <a:t>→ </a:t>
            </a:r>
            <a:r>
              <a:rPr lang="en-US" altLang="ko-KR" sz="1600" dirty="0" smtClean="0"/>
              <a:t>2X2, </a:t>
            </a:r>
            <a:r>
              <a:rPr lang="en-US" altLang="ko-KR" sz="1600" dirty="0"/>
              <a:t>number of </a:t>
            </a:r>
            <a:r>
              <a:rPr lang="en-US" altLang="ko-KR" sz="1600" dirty="0" err="1" smtClean="0"/>
              <a:t>conv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8 </a:t>
            </a:r>
            <a:r>
              <a:rPr lang="ko-KR" altLang="en-US" sz="1600" dirty="0"/>
              <a:t>→ </a:t>
            </a:r>
            <a:r>
              <a:rPr lang="en-US" altLang="ko-KR" sz="1600" dirty="0" smtClean="0"/>
              <a:t>7(Best Fit</a:t>
            </a:r>
            <a:r>
              <a:rPr lang="en-US" altLang="ko-KR" sz="1600" dirty="0" smtClean="0"/>
              <a:t>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1400" dirty="0" smtClean="0">
              <a:latin typeface="+mj-lt"/>
            </a:endParaRPr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27584" y="2420888"/>
            <a:ext cx="8208912" cy="1571982"/>
            <a:chOff x="467544" y="4859868"/>
            <a:chExt cx="8208912" cy="1571982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7504" y="3140968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&lt;1D Model&gt;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504" y="5569495"/>
            <a:ext cx="1301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&lt;2D </a:t>
            </a:r>
            <a:r>
              <a:rPr lang="en-US" altLang="ko-KR" sz="1600" dirty="0" smtClean="0"/>
              <a:t>Model&gt;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en-US" altLang="ko-KR" sz="1600" dirty="0"/>
              <a:t>Ex. </a:t>
            </a:r>
            <a:r>
              <a:rPr lang="en-US" altLang="ko-KR" sz="1600" dirty="0" smtClean="0"/>
              <a:t>6Conv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79512" y="2204864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 rot="5400000">
            <a:off x="4759486" y="3817579"/>
            <a:ext cx="561134" cy="504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85861"/>
            <a:ext cx="7560840" cy="190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2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Training 2D 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CNN - Result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4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512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To find best fit model, Tuning </a:t>
            </a:r>
            <a:r>
              <a:rPr lang="en-US" altLang="ko-KR" sz="2000" dirty="0" smtClean="0"/>
              <a:t>the depth and </a:t>
            </a:r>
            <a:r>
              <a:rPr lang="en-US" altLang="ko-KR" sz="2000" dirty="0" smtClean="0"/>
              <a:t>start </a:t>
            </a:r>
            <a:r>
              <a:rPr lang="en-US" altLang="ko-KR" sz="2000" dirty="0" smtClean="0"/>
              <a:t>channel(32, 64)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Most of case, 0.75 dropout rate show better performance than 0.5.</a:t>
            </a:r>
            <a:br>
              <a:rPr lang="en-US" altLang="ko-KR" sz="2000" dirty="0" smtClean="0"/>
            </a:br>
            <a:r>
              <a:rPr lang="en-US" altLang="ko-KR" sz="2000" dirty="0" smtClean="0"/>
              <a:t>But, To train more faster, Setting the dropout rate as 0.5.</a:t>
            </a:r>
            <a:endParaRPr lang="en-US" altLang="ko-KR" sz="2000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>
                <a:latin typeface="+mj-lt"/>
              </a:rPr>
              <a:t>I think ‘CH32, DO0.5, 6 </a:t>
            </a:r>
            <a:r>
              <a:rPr lang="en-US" altLang="ko-KR" sz="2000" dirty="0" err="1" smtClean="0">
                <a:latin typeface="+mj-lt"/>
              </a:rPr>
              <a:t>Conv</a:t>
            </a:r>
            <a:r>
              <a:rPr lang="en-US" altLang="ko-KR" sz="2000" dirty="0" smtClean="0">
                <a:latin typeface="+mj-lt"/>
              </a:rPr>
              <a:t>’ model is best, for this task.</a:t>
            </a:r>
            <a:endParaRPr lang="en-US" altLang="ko-KR" sz="1400" dirty="0" smtClean="0">
              <a:latin typeface="+mj-lt"/>
            </a:endParaRPr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8844"/>
              </p:ext>
            </p:extLst>
          </p:nvPr>
        </p:nvGraphicFramePr>
        <p:xfrm>
          <a:off x="395536" y="2924944"/>
          <a:ext cx="8352930" cy="322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326"/>
                <a:gridCol w="1685240"/>
                <a:gridCol w="1611969"/>
                <a:gridCol w="1493218"/>
                <a:gridCol w="1584177"/>
              </a:tblGrid>
              <a:tr h="498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+mn-lt"/>
                        </a:rPr>
                        <a:t>CH32+DO0.5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err="1" smtClean="0">
                          <a:latin typeface="+mn-lt"/>
                        </a:rPr>
                        <a:t>Params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CH64+DO0.5</a:t>
                      </a:r>
                      <a:endParaRPr lang="ko-KR" alt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>
                          <a:latin typeface="+mn-lt"/>
                        </a:rPr>
                        <a:t>Params</a:t>
                      </a:r>
                      <a:endParaRPr lang="ko-KR" altLang="en-US" sz="1600" dirty="0" smtClean="0">
                        <a:latin typeface="+mn-lt"/>
                      </a:endParaRPr>
                    </a:p>
                  </a:txBody>
                  <a:tcPr/>
                </a:tc>
              </a:tr>
              <a:tr h="389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CONV(5X5)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1,422,470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2,844,934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CONV(5X5)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383,078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ko-KR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817,350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CONV(5X5)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265,190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683,974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CONV(5X5)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0.8130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228,262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0.8998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814,918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CONV(5X5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414,374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1,596,742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CONV(5X5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0.9044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803,366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3,193,926</a:t>
                      </a:r>
                    </a:p>
                  </a:txBody>
                  <a:tcPr marL="7620" marR="7620" marT="7620" marB="0" anchor="ctr"/>
                </a:tc>
              </a:tr>
              <a:tr h="389945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CONV(5X5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1,622,054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0.9359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6,469,702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2627784" y="5373216"/>
            <a:ext cx="1152128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0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Training 2D CNN - Result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99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In the best architecture, It seems </a:t>
            </a:r>
            <a:r>
              <a:rPr lang="en-US" altLang="ko-KR" sz="2000" dirty="0" smtClean="0"/>
              <a:t>pretty good.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except confusing cat as dog……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Maybe It’s because the model is not complicated enough.</a:t>
            </a:r>
          </a:p>
        </p:txBody>
      </p:sp>
      <p:sp>
        <p:nvSpPr>
          <p:cNvPr id="2" name="AutoShape 2" descr="data:image/png;base64,iVBORw0KGgoAAAANSUhEUgAAAqYAAAKLCAYAAAAkSUp3AAAABHNCSVQICAgIfAhkiAAAAAlwSFlzAAAPYQAAD2EBqD+naQAAADl0RVh0U29mdHdhcmUAbWF0cGxvdGxpYiB2ZXJzaW9uIDMuMC4yLCBodHRwOi8vbWF0cGxvdGxpYi5vcmcvOIA7rQAAIABJREFUeJzs3X28ZnVd7//Xe+8Zx4DZ25vkHAxRQzTKu0okFYWOlTf5Sys7WZTgSX6mj5S8yRoxUYnwhpTMTiVqhJGnNNQyBW8KxJtU0pATBCr3CkICezMDDMPsz/njWrsu9lwzzJ659rW+m3k9H4/12Hut73d912ftfbHnzXetdV2pKiRJkqS+TfVdgCRJkgQGU0mSJDXCYCpJkqQmGEwlSZLUBIOpJEmSmmAwlSRJUhMMppIkSWqCwVSSJElNMJhKkiSpCQZTSZIkNcFgKkmSpCas6buASUsS4IHALX3XIkmSdA+2Hvh2VdXO7rDHBVMGofSavouQJEnaA+wPfGtnO++JwfQWgHXr9mYwedqO73xnp39vE7Nl69a+Sxhp7fR03yWMtLDz/1M4UVONvdZbtnVhoe8SRpqe8s4rSavH/Pw8D3rQg2CZV6j3xGAKQJLmgunMzEzfJWzDYLo8BtPVz2AqSf3xL50kSZKaYDCVJElSEwymkiRJaoLBVJIkSU0wmEqSJKkJBlNJkiQ1wWAqSZKkJhhMJUmS1ASDqSRJkppgMJUkSVITDKaSJElqgsFUkiRJTTCYSpIkqQmrJpgmuVffNUiSJGnlrFgwTfKQJDViOadrPyzJeUluS3J1knck2Xto/yuS/G6S05PMA+/qtj8qyT92+303ybuS7LNS5yFJkqTJWMkZ06uB/YaWHwa+C3wmyYHAWcDfAo8GfhE4DHjnkjFeBVzQ7XtCF1zPBm4CDgF+AfiJEfv9pyTrkswsLsD6sZ2hJEmSxiZVtfIHSe4NnAPcADybwezn1qp60VCfw4Bzgb2r6vYkVwBfraqfHepzDPBm4EFVtanb9kzg74EHVtV3Rhz79cDxS7ff+977kGRcpzgWt94633cJ29iydWvfJYy0dnq67xJGWpjAf0+7Yqqx13rLti4s9F3CSNNTq+bOK0lifn6e2dlZgNmq2umAM6m/dO9lMFP5y1W1ADwGODrJxsWFwUzoFPDQof3OXzLOwcAFi6G087luv0ds59gnAbNDy/67ezKSJEkavzUrfYAkrwWeBjy+qm7pNu8D/BnwjhG7XDX0/aYR7ctSVZuBzUP17O6QkiRJWgErGkyT/DzwOuAZVfXNoaavAD9YVd9Y5pAXM5hp3Xto1vRJwAJwyW4XLEmSpN6s5FP5jwROZ3BP6L8l+e/dcr9u2xOTvDPJY5MclOTZSbb7EFPnDOB24C+SPDLJjwN/BLxv1P2lkiRJWj1W8h7TxwF7Aa8Frh1azqyqrwGHAw8HzgO+CrwR+PaOBqyqWxncFnA/4MvAB4FPA7+xMqcgSZKkSZnIU/kt6d4yas6n8neOT+Uvj0/lr34+lS9Ju6/1p/IlSZKkHTKYSpIkqQkGU0mSJDXBYCpJkqQmGEwlSZLUBIOpJEmSmmAwlSRJUhMMppIkSWqCwVSSJElNMJhKkiSpCQZTSZIkNcFgKkmSpCas6buAvnznO99iZmam7zLuYt99H9x3Cdu4/vor+y5hVamqvksYLem7glVjesr/X1+OO+68s+8StrFmerrvEkaa8r9D6W75F1iSJElNMJhKkiSpCQZTSZIkNcFgKkmSpCYYTCVJktQEg6kkSZKaYDCVJElSEwymkiRJaoLBVJIkSU0wmEqSJKkJBlNJkiQ1wWAqSZKkJhhMJUmS1ASDqSRJkppgMJUkSVITDKaSJElqwsSDaZJ1Sd6R5Poktyf5bJJDurYjklSSpyY5P8mtST6f5BFLxnh2kq90+1+W5PgkayZ9LpIkSRqfPmZM3wL8PHAU8CPAN4Czk9xvqM+JwCuBxwF3Au9dbEjyZOB04A+BHwReBBwNHDfqYF0QnllcgPXjPiFJkiTtvokG0yR7Ay8GfquqPl5VFwHHALcBvzbU9biqOrdrfxPwxCT37tqOB95UVX9RVZdV1SeB32UQUEfZAMwNLdeM/cQkSZK02yY9Y3ogsBb43OKGqtoCfAk4eKjf14a+v7b7um/39THA65JsXFyAU4H9kuw14pgnAbNDy/7jOBFJkiSNV6v3ZW4Z+r66r4sheh8Gs6Znjtjv9qUbqmozsHlxPcmYSpQkSdI4TTqYfhO4A3gScCVAkrXAIcApOznGV4BHVNU3VqRCSZIk9WKiwbSqNiX5E+CtSW4ErgJeDewFvIfBZfq780bgo0muAj4ILHT7PbKqXrsylUuSJGml9XEp/3cYXJZ/H4Mn5M8HnlZVN+3MZfaqOjvJs4DXAb/N4LL/vwPvXrGKJUmStOJSVXff6x6ke8uoubm5OWZmZvou5y723ffBfZewjeuvv7LvElaVrQsLfZcw0vSUn6WhlXHHnXf2XcI21kxP913CSFM+46A9yPz8PLOzswCzVTW/s/v5r5UkSZKaYDCVJElSEwymkiRJaoLBVJIkSU0wmEqSJKkJBlNJkiQ1wWAqSZKkJhhMJUmS1ASDqSRJkppgMJUkSVITDKaSJElqwpq+C+jL5i1b2LxlS99l3EWLn0u/114zfZcw0sZNc32XMJKfSa89zb3W7LH/jNxjLFT1XcKqMZX0XcI9nv+KSpIkqQkGU0mSJDXBYCpJkqQmGEwlSZLUBIOpJEmSmmAwlSRJUhMMppIkSWqCwVSSJElNMJhKkiSpCQZTSZIkNcFgKkmSpCYYTCVJktQEg6kkSZKaYDCVJElSEyYeTJOck+SUSR9XkiRJbXPGVJIkSU2YaDBNchpwOHBskuqW/0jyqqE+H06yJck+3fr+Xb+Hdev3TXJ6kpuS3Jrk40kOmuR5SJIkafwmPWN6LPAF4FRgv255H3AEQJIATwZuBg7r9jkc+FZVfaNbPw14HPAzwBOAAB9LsnYiZyBJkqQVMdFgWlVzwB3ArVV1XVVdB/wjcFiSaeDRXfsZdGG1+3ouQDcz+jPAC6vqvKq6ADgS+D7gOaOOmWRdkpnFBVi/UucnSZKkXdfCPabnMQiLP8xgdvRc4Bz+K5ge3q0DHAzcCXxxceeq+i5wSdc2ygZgbmi5Zoy1S5IkaUx6D6ZVdTNwAYMguhhCPwP8cJKHAwfRzZjuopOA2aFl/90YS5IkSSukj2B6BzC9ZNu5wI8DTwHOqaobgYuB44Brq+rSrt/FwBrg0MUdk9wfeARw0aiDVdXmqppfXIBbxnkykiRJGo8+gukVwKFJHpLke5NMMZglfRpwZ1X9e9fvHAb3j/7nbGlVfR34CHBqksOSPAb4S+Bb3XZJkiStUn0E05OBrQxmOG8ADmBwn+kUd71kfw6DmdVzluz/AuBfgI8yeMI/wDOrastKFi1JkqSVtWbSB+wuyz9hRNPUkn4fZhA6l+5/E/D8lalOkiRJfen94SdJkiQJDKaSJElqhMFUkiRJTTCYSpIkqQkGU0mSJDXBYCpJkqQmGEwlSZLUBIOpJEmSmmAwlSRJUhMMppIkSWqCwVSSJElNMJhKkiSpCWv6LqAv69auZd3atX2X0byNm+b6LmGk+99vv75LGOmmm67ruwTtpoWqvksYaevCQt8ljLR2errvErSbppK+S9Bu2rxlS98lbGNXa3LGVJIkSU0wmEqSJKkJBlNJkiQ1wWAqSZKkJhhMJUmS1ASDqSRJkppgMJUkSVITDKaSJElqgsFUkiRJTTCYSpIkqQkGU0mSJDXBYCpJkqQmGEwlSZLUhLEH0yRHJKkk9xn32JIkSbrn2u1gmuScJKeMoxhJkiTtuZq4lJ/kXn3XIEmSpH7tVjBNchpwOHBsd/m+gId0zT+a5Pwktyb5fJJHDO33+iT/muSFSS4Hbu+2TyXZkOTyJLcluSDJc5cc85FJPp5kY5LvJHlfku/dnfOQJElS/3Z3xvRY4AvAqcB+3XJ113Yi8ErgccCdwHuX7Psw4OeBnwMe223bADwf+HXgh4C3A3+Z5HCA7r7VfwS+2o37dOC/AX+zvQKTrEsys7gA63fjfCVJkrRC1uzOzlU1l+QO4Naqug4gyQ90zcdV1bndtjcB/5Dk3lV1e9d+L+D5VXVD12cd8BrgJ6rqC12fy5IcBrwIOBf4DeCrVfWaxRqS/C/g6iQPr6pLR5S5ATh+d85TkiRJK2+3gund+NrQ99d2X/cFruq+v3IxlHYeBuwFfDLJ8Dj3YjBDCvAY4MeTbBxxvAOBUcH0JOBtQ+vrgWt25gQkSZI0OSsZTLcMfV/d1+FbBzYt6b9P9/WngW8tads81Ofvgd8ecbxrR2yjqjYP7c+S0CtJkqRGjCOY3gFMj2GcixgEyAMWbwEY4SsM7ku9oqruHMMxJUmS1IhxvF3UFcChSR7SPR2/S2NW1S3AycDbkxyV5MAkP5LkpUmO6rr9MXA/4P1JDun6PC3JnycZRziWJElST8YRTE8GtjKY8bwBOGA3xvpd4AQGDyxdDJzF4NL+5QBV9W3gSQxmaD8BXAicAtwMLOzGcSVJktSzVNXd97oH6d4yam5ubo6ZmZm+y2neQqOvj/vfb7++Sxjpppuu67sE7aZWX/NbF9r8f++1016skvq2ecuWu+80YfPz8+z7vd8LMFtV8zu7XxOf/CRJkiQZTCVJktQEg6kkSZKaYDCVJElSEwymkiRJaoLBVJIkSU0wmEqSJKkJBlNJkiQ1wWAqSZKkJhhMJUmS1ASDqSRJkppgMJUkSVIT1vRdQF8Wqlio6ruM5k0lfZcw0k03Xdd3CSPNzj6g7xJGuunm6/suYRutvraarWt6uu8SJDVq3dq1fZewjV2tyRlTSZIkNcFgKkmSpCYYTCVJktQEg6kkSZKaYDCVJElSEwymkiRJaoLBVJIkSU0wmEqSJKkJBlNJkiQ1wWAqSZKkJhhMJUmS1ASDqSRJkppgMJUkSVITJhJMM/CuJDcmqSSPncRxJUmStHqsmdBxng4cDRwBXAb8x4SOK0mSpFViUsH0QODaqvr8Sh0gyb2q6o6VGl+SJEkra8Uv5Sc5Dfgj4IDuMv4VSdYleUeS65PcnuSzSQ4Z2ufoJDcvGec5SWpo/fVJ/jXJC5NcDty+0uciSZKklTOJGdNjgW8C/z9wCLAVeAvw88BRwJXAq4Gzkzysqm5cxtgP68b5uW7cbSRZB6wb2rR+uScgSZKklbfiM6ZVNQfcAmytquuAW4EXA79VVR+vqouAY4DbgF9b5vD3Ap5fVV+tqq9tp88GYG5ouWYXTkOSJEkrrI+3izoQWAt8bnFDVW0BvgQcvMyxrqyqG+6mz0nA7NCy/zKPIUmSpAmY1MNPy7UAZMm2tSP6bbq7gapqM7B5cT1ZOqwkSZJa0MeM6TeBO4AnLW5IspbB/acXdZtuANYn2XtoP9/7VJIk6R5s4jOmVbUpyZ8Ab01yI3AVg4ef9gLe03X7IoN7UX8/yTuAQxm8D6okSZLuofr6SNLfAf4WeB/wFQZP1z+tqm4C6J7M/xXgmcCFwC8Br++lUkmSJE1Equrue92DJJkB5m66+WZmZmb6Lqd5U96Tuyyzsw/ou4SRbrr5+r5L2IavLUm655qfn2d2dhZgtqrmd3a/vmZMJUmSpLswmEqSJKkJBlNJkiQ1wWAqSZKkJhhMJUmS1ASDqSRJkppgMJUkSVITDKaSJElqgsFUkiRJTTCYSpIkqQkGU0mSJDXBYCpJkqQmrOm7gL5MJUwlfZdxF1u2bu27hG1MTU/3XcJIC1V9lzDSjTd9p+8SRpqeau//QavR32Grr63W/l4tavHn1erPqlUt/g7B3+Oeqr1/rSRJkrRHMphKkiSpCQZTSZIkNcFgKkmSpCYYTCVJktQEg6kkSZKaYDCVJElSEwymkiRJaoLBVJIkSU0wmEqSJKkJBlNJkiQ1wWAqSZKkJhhMJUmS1ISJBtMMvCvJjUkqyc1JTplkDZIkSWrTmgkf7+nA0cARwGXAAnDbhGuQJElSgyYdTA8Erq2qz0/4uJIkSWrcxC7lJzkN+CPggO4y/hVJzlm8lJ/k95N8ccR+FyR53dD6C5NcnOT2JP+e5CWTOgdJkiStnEneY3os8DrgGmA/4JAl7WcAj09y4OKGJD8EPBr4q279SOCNwHHAwcBrgBOSHLW9gyZZl2RmcQHWj++UJEmSNC4TC6ZVNQfcAmytquuq6oYl7f8GXAD88tDmI4EvVtU3uvU3AK+sqjOr6vKqOhN4O/CiHRx6AzA3tFwzlhOSJEnSWLX2dlFn0AXTJAF+qdtGkr0Z3KP6niQbFxfgtd327TkJmB1a9l+58iVJkrSrJv3w0915P/DmJD8CfA/wIOCvu7Z9uq/HAEvvRd26vQGrajOweXF9kHclSZLUmqaCaVVdk+RcBpfwvwf4ZFVd37V9J8m3ge+vqjP6rFOSJEnj11Qw7ZzB4F7SewEvX9J2PPCOJHPAWcA64HHAfavqbROtUpIkSWPV2j2mAB8E7g/sBXx4uKGq3g28EHgBcCFwLoM37L98siVKkiRp3FJVfdcwUd1bRs3Nzc0xMzPTdzl3sWXrdm+V7c3a6em+SxhpodHXbav/Pa1p8PfY6s+q1dfWVKP3x7f482r1Z9WqFn+H4O9xtZufn2d2dhZgtqrmd3a/FmdMJUmStAcymEqSJKkJBlNJkiQ1wWAqSZKkJhhMJUmS1ASDqSRJkppgMJUkSVITDKaSJElqgsFUkiRJTTCYSpIkqQkGU0mSJDVhTd8F6L+0+rn02nnTU23+v16Ln0u/zz736buEkTZuvLnvEkby88y1UvwdqiVt/isqSZKkPY7BVJIkSU0wmEqSJKkJBlNJkiQ1wWAqSZKkJhhMJUmS1ASDqSRJkppgMJUkSVITDKaSJElqgsFUkiRJTTCYSpIkqQkGU0mSJDXBYCpJkqQmNB9Mk5yW5MN91yFJkqSVtabvAnbCsUD6LkKSJEkrq/lgWlVzfdcgSZKkldfMpfwkz01yYZLbknw3yaeS7D18KT/JA5Jcl+Q1Q/s9MckdSZ7aX/WSJEnaXU3MmCbZD3g/8GrgQ8B64MksuYRfVTck+V/Ah5N8ArgEeB/wzqr69GSrliRJ0jg1EUyB/RjUcmZVXdltuxAguevtpVX1sSSnAmcA5wObgA3bGzjJOmDd0Kb14ytbkiRJ49LKpfwLgE8DFyb5QJJjktx3B/1fxSDI/gJwZFVt3kHfDcDc0HLNmGqWJEnSGDURTKtqK/CTwDOAi4CXApckeeh2djkQeCCD+h9yN8OfBMwOLfuPoWRJkiSNWSuX8qmqAj4HfC7JG4ErgZ9d2i/JvYC/BP6awT2m707yqKq6fjvjbgY2D+2/AtVLkiRpdzURTJMcCjwV+ARwPXAo8ADgYuDRS7qfyGDm82XARuCZwHuBZ02qXkmSJI1fE5fygXngKcDHgEuB3wNeWVUfH+6U5AjgN4Ffrar5qloAfhV4cpIXT7ZkSZIkjVMGV9D3HElmgLm5uTlmZmb6Lke7aKHR1+2Ut4rstH32uU/fJYy0cePNfZcwkq95SavJ/Pw8s7OzALNVNb+z+7UyYypJkqQ9nMFUkiRJTTCYSpIkqQkGU0mSJDXBYCpJkqQmGEwlSZLUBIOpJEmSmmAwlSRJUhMMppIkSWqCwVSSJElNMJhKkiSpCQZTSZIkNWFN3wX0ZaGKhaq+y7iLqaTvElYNf1ar3/wtN/Vdwkh77z3bdwkjbdo013cJq0Zrf9sX+XdLunvOmEqSJKkJBlNJkiQ1wWAqSZKkJhhMJUmS1ASDqSRJkppgMJUkSVITDKaSJElqgsFUkiRJTTCYSpIkqQkGU0mSJDXBYCpJkqQmGEwlSZLUBIOpJEmSmmAwlSRJUhMMppIkSWqCwVSSJElNWHYwTfLcJBcmuS3Jd5N8KsneXdsLk1yc5PYk/57kJUP7fT7Jm5eM9YAkW5I8pVtfl+TkJN9KsinJF5McMdT/6CQ3J3lad5yNSc5Kst8u/wQkSZLUhGUF0y4Avh94L3AwcARw5qApRwJvBI7r2l4DnJDkqG73M4DnJcnQkL8IfBs4r1t/J/AE4HnAo4EPAGclOWhon72AVwG/CjwFOAA4eQc1r0sys7gA65dzzpIkSZqM5c6Y7gesAc6sqiuq6sKq+t9VtRF4A/DKqjqzqi6vqjOBtwMv6vb9G+CBwGFD4/0y8P6qqiQHAC8AfqGqzquqb1bVycBnu+2L1gK/XlXnV9VXGITZp+6g5g3A3NByzTLPWZIkSROwZpn9LwA+DVyY5GzgE8AHgTuAA4H3JDl1yfhzAFV1Q5JPAEcC5yV5KIPZ0cXg+ihgGrj0rpOqrAO+O7R+a1V9c2j9WmDfHdR8EvC2ofX1GE4lSZKas6xgWlVbk/wk8ETgp4CXAicC/1/X5Rjgi0t22zr0/RnAO5K8lMFs6YVVdWHXtk/X90eX7AOwcej7LUvLAsJ2VNVmYPPi+pLQK0mSpEYsd8aUqirgc8DnkrwRuBJ4EoN7Rb+/qs7Ywe4fAd4FPJ1BMD19qO2rDGZM962q80bsK0mSpHuwZQXTJIcyuJ/zE8D1wKHAA4CLgeMZzIbOAWcxuAT/OOC+VfU2gKralOTDwAkMHpB6/+LYVXVpkjOA05O8kkFQfUB3vK9V1T/szolKkiSpbcudMZ1n8CT8bwIzDGZLX1lVHwdIcivwW8BbgU3AhcApS8Y4A/gY8JmqumpJ2wuA1wJ/AHwf8B/APwMfXWadkiRJWmUyuDK/5+jeMmrupptvZmZmpu9y7mLK+1+1B1lo9G/P+n3u03cJI23aNNd3CatGq68t/8ZrTzI/P8/s7CzAbFXN7+x+fvKTJEmSmmAwlSRJUhMMppIkSWqCwVSSJElNMJhKkiSpCQZTSZIkNcFgKkmSpCYYTCVJktQEg6kkSZKaYDCVJElSEwymkiRJaoLBVJIkSU1Y03cBfZlKmEr6LkO7aKGq7xJG8jW181r9WW3aNNd3CSPtvfds3yWM1OrPS9Lq5IypJEmSmmAwlSRJUhMMppIkSWqCwVSSJElNMJhKkiSpCQZTSZIkNcFgKkmSpCYYTCVJktQEg6kkSZKaYDCVJElSEwymkiRJaoLBVJIkSU0wmEqSJKkJEwmmSY5IUknus4x9Xp/kX1eyLkmSJLVjUjOmnwf2A+bGOWiSc5KcMs4xJUmS1I81kzhIVd0BXDeJY0mSJGl1GtuMaZKpJBuSXJ7ktiQXJHlu17bNpfwkxyS5OsmtST6U5BVJbh4x7q8muSLJXJL/k2R9t/004HDg2G7sSvKQcZ2PJEmSJmucM6YbgF8Bfh34OvAU4C+T3LC0Y5InAX8K/Dbwd8BPACeMGPNA4DnAs4D7An8D/A5wHHAs8HDg/wKv6/qPOtY6YN3QpvXLPzVJkiSttLEE0y78vQb4iar6Qrf5siSHAS8C3rVkl5cCH6+qk7v1S5M8kUEAHTYFHF1Vt3THeR/wVOC4qppLcgdwa1Xt6DaBDcDxu3pukiRJmoxxXcp/GLAX8MkkGxcX4PkMZj2XegTwpSXblq4DXLEYSjvXAvsus7aTgNmhZf9l7i9JkqQJGNel/H26rz8NfGtJ22ZGh9OdsWXJerHMMF1Vm7saAEiyi6VIkiRpJY0rmF7EIPwdUFXnLm1MsjSYXgIcsmTb0vWdcQcwvQv7SZIkqTFjCaZVdUuSk4G3J5kCPsvgsvmTgHngyiW7/BHwmSSvAP4e+B/AMxjMiC7HFcCh3dP4G4Ebq2phF09DkiRJPRrnG+z/LoMn6zcAFwNnMbi0f/nSjlX1OQZP778CuAB4OvB24PZlHvNkYCuDGdsbgAN2sXZJkiT1LFXLnaRcGUlOBX6gqp68wseZAebm5uaYmZlZyUNpBS008rpdasp7mLVC9t57tu8SRtq0aawf6DcW/n2Q+jc/P8/s7CzAbFXN7+x+E/nkp1GSvAr4JLCJwWX8o4CX9FWPJEmS+tVbMAUeD7yawRveXwa8rKre3WM9kiRJ6lFvwbSq/mdfx5YkSVJ7xvnwkyRJkrTLDKaSJElqgsFUkiRJTTCYSpIkqQkGU0mSJDXBYCpJkqQmGEwlSZLUBIOpJEmSmmAwlSRJUhP6/EhSLbFl69a+S9jG2unpvksYaSrpu4RVZaGq7xK24e9weTZtmuu7hJHWr79f3yVsY27+u32XIGkXOWMqSZKkJhhMJUmS1ASDqSRJkppgMJUkSVITDKaSJElqgsFUkiRJTTCYSpIkqQkGU0mSJDXBYCpJkqQmGEwlSZLUBIOpJEmSmmAwlSRJUhMMppIkSWpCr8E0SSV5Tp81SJIkqQ1rej7+fsBNPdcgSZKkBvQaTKvquj6PL0mSpHas6KX8JOckeUeStyS5Mcl1SV4/1P6fl/KTPKRb/7kk/5Tk1iQXJHnCkjEPS3JektuSXN2Nv/dKnockSZJW3iTuMT0K2AQcCrwaeF2Sn9xB/xOBk4HHApcC70+yBiDJgcBZwN8CjwZ+ETgMeOf2BkuyLsnM4gKs3/1TkiRJ0rhNIph+rareUFVfr6rTgfOBp+6g/8lV9Q9VdSlwPPBg4GFd2wbgjKo6pRvv88DLgOcnufd2xtsAzA0t14zhnCRJkjRmEwmmS9avBfbdyf7Xdl8X+z8GODrJxsUFOJvBeTx0O+OdBMwOLfsvo3ZJkiRNyCQeftqyZL3YcSAe7l/d18X++wB/BrxjxH5XjRqsqjYDmxfXk+yoVkmSJPWk77eLWq6vAD9YVd/ouxBJkiSN12r75Kc3A09M8s4kj01yUJJnJ9nuw0+SJElaHVZVMK2qrwGHAw8HzgO+CrwR+HafdUmSJGn3reil/Ko6YsS25wx9n6HvrwCypO/NI7Z9GfipMZcqSZKknq2qGVNJkiTdcxlMJUmS1ASDqSRJkppgMJUkSVITDKaSJElqgsFUkiRJTTCYSpIkqQkGU0mSJDXBYCpJkqQmGEwlSZLUBIOpJEmSmrCm7wL0X9ZOT/ddwjYWqvouYaSppO8SVhV/Xqvflq1b+y5hpFtuubHvErZx/Cl/3ncJI732pc/vu4SRpqfanKPy79aeqc1XoyRJkvY+aDXDAAAgAElEQVQ4BlNJkiQ1wWAqSZKkJhhMJUmS1ASDqSRJkppgMJUkSVITDKaSJElqgsFUkiRJTTCYSpIkqQkGU0mSJDXBYCpJkqQmGEwlSZLUBIOpJEmSmjDRYJrknCSnjHnMo5PcPM4xJUmSNHnOmEqSJKkJBlNJkiQ1oY9guibJO5PMJfmPJCckCUCSdUlOTvKtJJuSfDHJEcM7d5fur0pya5IPAffv4RwkSZI0Zn0E06OAO4HHA8cCrwBe2LW9E3gC8Dzg0cAHgLOSHASQ5FDgPV2/xwL/BLx2ksVLkiRpZazp4ZhXAy+vqgIuSfIo4OVJzgZeABxQVd/u+p6c5Ond9tcwCLJnVdVbuvZLkzwRePr2DpZkHbBuaNP68Z6OJEmSxqGPGdN/7kLpoi8ABwGPAqYZhM2NiwtwOHBg1/dg4ItLxvvC3RxvAzA3tFyzm/VLkiRpBfQxY7o9+wBbgR/tvg7buBvjngS8bWh9PYZTSZKk5vQRTA9dsv5jwNeBrzKYMd23qs7bzr4Xb2f/7aqqzcDmxfXuOStJkiQ1po9L+QckeVuSRyT5JeClwB9W1aXAGcDpSX4uyUOTPD7JhiQ/3e37DuDpSV6V5KAkv8EO7i+VJEnS6tFHMD0d+B7gS8AfA38IvKtre0HX/gfAJcCHgUOAqwCq6p+BYxg8BHUB8FPA702wdkmSJK2QiV7Kr6ojhlZfPKJ9C3B8t2xvjPcC712y+Q/GUZ8kSZL64yc/SZIkqQkGU0mSJDXBYCpJkqQmGEwlSZLUBIOpJEmSmmAwlSRJUhMMppIkSWqCwVSSJElNMJhKkiSpCQZTSZIkNcFgKkmSpCYYTCVJktSEVFXfNUxUkhlgbm5ujpmZmb7LkfZYC43+7ZlK+i5hVWnx93jn1q19lzDSn3zwH/ouYaRjn/fsvksYqcXXln8fdt78/Dyzs7MAs1U1v7P7OWMqSZKkJhhMJUmS1ASDqSRJkppgMJUkSVITDKaSJElqgsFUkiRJTTCYSpIkqQkGU0mSJDXBYCpJkqQmGEwlSZLUBIOpJEmSmmAwlSRJUhMMppIkSWrCxIJpknOSnLKD9iuS/OYujHtEkkpyn92rUJIkSX1a03cBQw4BNvVdhCRJkvrRTDCtqht21J5kbVVtmVQ9kiRJmqxJ32O6Jsk7k8wl+Y8kJyQJbHspv7s8/+Ikf5dkE3Bct/2ZSS5NcluSfwIeMuFzkCRJ0gqYdDA9CrgTeDxwLPAK4IU76P964EPAo4D3JnkQcCbw98BjgXcDb9rRAZOsSzKzuADrd/ckJEmSNH6TvpR/NfDyqirgkiSPAl4OnLqd/n9VVX++uJLk94FvVtUru02LY/z2Do65ATh+90uXJEnSSpr0jOk/d6F00ReAg5JMb6f/+UvWDwa+uGTbF+7mmCcBs0PL/jtZqyRJkiaomYeftmO3n9Kvqs3A5sX17pZWSZIkNWbSM6aHLln/MeDrVbV1J/e/mMH9qUvHkCRJ0io36WB6QJK3JXlEkl8CXgr84TL2/1MGl/7f2o3xy8DRK1GoJEmSJmvSwfR04HuALwF/zCCUvmtnd66qq4CfB54DXAD8OvCa8ZcpSZKkSZvYPaZVdcTQ6otHtD9kyfrIm0Gr6qPAR5ds/vNRfSVJkrR6THrGVJIkSRrJYCpJkqQmGEwlSZLUBIOpJEmSmmAwlSRJUhMMppIkSWqCwVSSJElNMJhKkiSpCQZTSZIkNcFgKkmSpCYYTCVJktQEg6kkSZKakKrqu4aJSjIDzM3NzTEzM9N3OZIk9eqEP35f3yWM9JoXH9l3CduYnnI+b2fNz88zOzsLMFtV8zu7nz9hSZIkNcFgKkmSpCYYTCVJktQEg6kkSZKaYDCVJElSEwymkiRJaoLBVJIkSU0wmEqSJKkJBlNJkiQ1wWAqSZKkJhhMJUmS1ASDqSRJkppgMJUkSVITDKaSJElqwqoOpklen+Rf+65DkiRJu29VB1NJkiTdc/QeTJNMJXl1km8k2ZzkqiTHdW1vTnJpkluTXJbkhCRru7ajgeOBxySpbjm6vzORJEnS7ljTdwHAScAxwMuBzwL7AT/Qtd0CHA18G3gUcGq37S3AXwOPBJ4O/ETXf27p4EnWAeuGNq0f9wlIkiRp9/UaTJOsB44FfqOq/qLb/E0GAZWq+r2h7lckORl4HvCWqrotyUbgzqq6bgeH2cBgZlWSJEkN63vG9GAGs5mfHtWY5BeBlwEHAvswqHd+mcc4CXjb0Pp64JplVypJkqQV1fc9prdtryHJE4AzgI8BzwJ+GDgRuNdyDlBVm6tqfnFhcCuAJEmSGtN3MP06g3D61BFtTwSurKoTq+r8qvo68OAlfe4Aple4RkmSJE1Ar5fyq+r2JG8G3pLkDuBzwAOAH2IQWg9I8jzgy8BPAz+7ZIgrgIcmeSyDy/O3VNXmSdUvSZKk8el7xhTgBOAPgDcCFzN42n7fqvo74O3AO4F/ZTCDesKSff8WOAv4J+AG4JcmVLMkSZLGrO+Hn6iqBQb3jp44ou3VwKuXbD5lqH0z8NwVLVCSJEkT0cKMqSRJkmQwlSRJUhsMppIkSWqCwVSSJElNMJhKkiSpCQZTSZIkNcFgKkmSpCYYTCVJktQEg6kkSZKaYDCVJElSEwymkiRJaoLBVJIkSU1IVfVdw0QlmQHm5ubmmJmZ6buc5m3ZurXvEkZaOz3ddwmSdI+w0GgO2HDin/Rdwjbe/NqX9F3CqjE/P8/s7CzAbFXN7+x+zphKkiSpCQZTSZIkNcFgKkmSpCYYTCVJktQEg6kkSZKaYDCVJElSEwymkiRJaoLBVJIkSU0wmEqSJKkJBlNJkiQ1wWAqSZKkJhhMJUmS1ASDqSRJkprQezBNck6SU/quQ5IkSf3qPZhKkiRJYDCVJElSIyYaTJPsneT0JBuTXJvklUva79u135Tk1iQfT3LQkj7HJLm6a/9QklckuXmS5yFJkqTxm/SM6VuBw4FnAz8FHAH8yFD7acDjgJ8BngAE+FiStQBJngT8KfCHwGOBTwLH7eiASdYlmVlcgPVjPB9JkiSNyZpJHSjJPsCvAb9SVZ/uth0FXNN9fxCDQPqkqvp8t+1I4GrgOcAHgJcCH6+qk7thL03yROBZOzj0BuD48Z+RJEmSxmmSM6YHAvcCvri4oapuBC7pVg8G7lzS/t2u/eBu0yOALy0Zd+n6UicBs0PL/rtWviRJklbSxGZM+1JVm4HNi+tJeqxGkiRJ2zPJGdNvAluAQxc3JLkv8PBu9WIGQXm4/f4MZkkv6jZdAhyyZNyl65IkSVqFJjZjWlUbk7wHeGuS7wLXAycCC13715N8BDg1yYuAW4A3Ad8CPtIN80fAZ5K8Avh74H8AzwBqUuchSZKklTHpp/J/CziPQaj8FPBZ4F+G2l/QrX8U+AKDp/KfWVVbAKrqc8CvA68ALgCeDrwduH1C9UuSJGmFTPQe06raCPxqtyx661D7TcDz72aMU4FTF9eTnAp8Y7yVSpIkadJW3cNPSV7F4P1LNzG4jH8U8JJei5IkSdJuW3XBFHg88GoGb5R/GfCyqnp3vyVJkiRpd626YFpV/7PvGiRJkjR+k374SZIkSRrJYCpJkqQmGEwlSZLUBIOpJEmSmmAwlSRJUhMMppIkSWqCwVSSJElNMJhKkiSpCamqvmuYqCQzwNzc3BwzMzN9l9O8hUZfH1NJ3yVI0j3Clq1b+y5hpLXT032XsI0T/+yMvksY6bgXHdl3CduYn59ndnYWYLaq5nd2P2dMJUmS1ASDqSRJkppgMJUkSVITDKaSJElqgsFUkiRJTTCYSpIkqQkGU0mSJDXBYCpJkqQmGEwlSZLUBIOpJEmSmmAwlSRJUhMMppIkSWqCwVSSJElNWFYwTXJOklNWqhhJkiTtuZwxlSRJUhMMppIkSWrCrgTTqSRvSXJjkuuSvH6xIckBST6SZGOS+SR/k+S/DbWfluTDw4MlOSXJOUPrz01yYZLbknw3yaeS7D3U/sIkFye5Pcm/J3nJLpyDJEmSGrMrwfQoYBNwKPBq4HVJfjLJFPAR4H7A4cBPAt8P/PXODpxkP+D9wHuBg4EjgDOBdO1HAm8EjuvaXwOckOSoXTgPSZIkNWTNLuzztap6Q/f915P8BvDUbv1RwEOr6mqAJM8H/i3JIVX15Z0Ye7+upjOr6spu24VD7W8AXllVZ3brlyf5QeBFwF+MGjDJOmDd0Kb1O1GHJEmSJmxXZky/tmT9WmBfBjOYVy+GUoCqugi4uWvbGRcAnwYuTPKBJMckuS9Adzn/QOA93a0CG5NsBF7bbd+eDcDc0HLNTtYiSZKkCdqVYLplyXotY5wFusvyQ9b+50BVWxncAvAM4CLgpcAlSR4K7NN1OwZ47NDySODHdnDMk4DZoWX/naxVkiRJEzTOp/IvBh6U5EGLG7rL7PdhEDIBbmBwuX7YY4dXauBzVXU88MPAHcDPVtV3gG8D319V31iyXL69oqpqc1XNLy7ALbt7opIkSRq/XbnHdHs+xeB+0DOS/GY39v8Gzq2q87s+/wj8Vnfv6ReAX2Ew4/lVgCSHMrhf9RPA9QwesHoAg9ALcDzwjiRzwFkM7h19HHDfqnrbGM9FkiRJEza2GdOqKuDZwE3AZxgE1cuAXxzqczZwAvAW4MsMHkQ6fWiYeeApwMeAS4HfY/Cw08e7/d8NvBB4AYMQfC5wNLDdGVNJkiStDsuaMa2qI0Zse87Q91cxCKc7GuN4BjOfo9ouBp5+N/v/FfBXO1GuJEmSVhE/+UmSJElNMJhKkiSpCQZTSZIkNcFgKkmSpCYYTCVJktQEg6kkSZKaYDCVJElSEwymkiRJaoLBVJIkSU0wmEqSJKkJBlNJkiQ1wWAqSZKkJqzpu4C+LFSxUNV3GXcxlfRdwqpxy+23913CSOvvfe++S9A91NaFhb5LGGl6yvmN1W7t9HTfJawax73oyL5LGOmU93+47xK2cfutt+7Sfv5FkSRJUhMMppIkSWqCwVSSJElNMJhKkiSpCQZTSZIkNcFgKkmSpCYYTCVJktQEg6kkSZKaYDCVJElSEwymkiRJaoLBVJIkSU0wmEqSJKkJBlNJkiQ1wWAqSZKkJkwkmCY5J8kpkziWJEmSVqcmZkwzsKbvOiRJktSfFQ+mSU4DDgeOTVLdcnT39RlJ/gXYDBzW9X92kq8kuT3JZUmOHw6tSe6T5N1Jbkgyn+Qfkzxmpc9DkiRJK2sSs5THAg8H/i/wum7bD3Vf3wS8CrgMuCnJk4HTgZcB5wEHAu/q+r6h+/oB4DbgGcAc8CLg00keXlU3Lj14knXAuqFN68dzWpIkSRqnFZ8xrao54A7g1qq6rqquA7Z2za+rqk9W1Te7UHk88Kaq+ouquqyqPgn8LoPwSZLDgMcDv1BV51fV16vqVcDNwHO3U8IGBgF2cblmhU5VkiRJu6Hv+zrPX7L+GOBJSY4b2jYN3DvJXl37PsB3kwzv9z0MZldHOQl429D6egynkiRJzek7mG5asr4Pg1nTM0f0vb1rvxY4YkT7zaMOUFWbGdzDCsCSQCtJkqRGTCqY3sFg5vPufAV4RFV9Y1Rjkq8A/x24s6quGF95kiRJ6tukgukVwKFJHgJsZPv3tr4R+GiSq4APAgsMLt8/sqpeC3wK+ALw4SSvBi4FHgj8NPChqlp6a4AkSZJWiUm9j+nJDB54ugi4AThgVKeqOht4FvBTwJeBfwZeDlzZtRfwTOAzwJ8zCKb/B3gw8J0VPQNJkiStqInMmFbVpcATlmw+bTt9zwbO3sFYtzB4O6mXjas+SZIk9a+JT36SJEmSDKaSJElqgsFUkiRJTTCYSpIkqQkGU0mSJDXBYCpJkqQmGEwlSZLUBIOpJEmSmmAwlSRJUhMMppIkSWqCwVSSJElNWNN3AX2Zn5/vu4RtTCV9l7CNhaq+Sxhp0+bNfZcwUt1xR98l6B5q68JC3yWMND3l/IbUt9tvvbXvErZx+227VlOq0eCxUpJ8H3BN33VIkiTtAfavqm/tbOc9MZgGeCBwyxiGW88g5O4/pvHGxbp2Xos1gXUtV4t1tVgTWNdytVhXizWBdS1Xi3WNu6b1wLdrGWFzj7uU3/1wdjq570j+69L7LVXVzL0B1rXzWqwJrGu5WqyrxZrAuparxbparAmsa7larGsFalr2GN4cJEmSpCYYTCVJktQEg+nu2Qy8ofvaEuvaeS3WBNa1XC3W1WJNYF3L1WJdLdb0/9o782i9i/KOf75ACJhwCtKocCQGQ9hKAKFIISDRHMqmNS6culWulpQjRaGCtAoIhUMOW0MarAuLjWBksS1B9AhC8YawlwYClRAWuSySQEgIkFwwgUz/eJ43GX73XX7vcnNfkudzznvufWfmN/PMzDMzz2y/F0KuZulGuYZcpo3u8lMQBEEQBEHQncSKaRAEQRAEQdAVhGEaBEEQBEEQdAVhmAZBEARBEARdQRimwQaFpImSkqSth1qWIjIulbTMZdx7qGWqUEW25ZKmD7VcZZA0U9LsoZajW2ilDUg6S9KDgylXIb0kafL6Sq9K+r2d1m9JPZKWD5ZMkvokndRCvF3bJw4Gg1G36zP+YCN8wX7QWST1Ag+mlJruMDeE9JvkcKAHmAj8HnhpKIUpUJRtDfD6EMrTDCcCahhq4+EuYDvglU5G2uG2th3wcgfi2ZjYD1g51EK0iqSzgMkppa6ZkG8svMPGyTBMBwtJm6eUVg21HEFj1mNdjQUWpZTuGqwE2sjLoMs2WKSUOmqAvdPx+l881HLUI6XU1fJ1IymlJfX8JQ1LKa1eX/IEGw7+U+2bppTeHGpZILby1yJpjG93FD+97n+QpLmSXpf0rKQZkkZkz/dJOkPSlZJeBS519/GSbvPnlvp26cgWZRzu6b4o6Q1Jd0jaz/0q2zWTJN0vqV/SXZJ2KcTxSUnz/PnfSzpTUksTFEkzgUOAE7PyeknSKVmY2ZJWV/Is6f0ebif/vo2X2csu868ljWs1fWCMe+9bqxwq25aSjpX0FPCGu28i6duSnvL6mi/ps4U093AZV0h6QdJVkv60pKyXAKNd1r569enPDNgalDTZ81k3L81QQ7a121WSpkq6t8pz8yV9N/t+rKQFnpdHJR3frCwN5PyspIeztnSrpBHKtvIljZK0WNJ3sucOlLRK0qR202qUT9e18wtxjfI28BH/PlzSRZL+IGmlpHslTczC98iOUhzm6ayQdJOk7bIwNXVVVbZuJU2R9Vv9kq6X9M2ibnm4v/H6f0XSNZK2cveZDGzrY+qUX6/r9gWy4yGLZStmFf+1W/la1/d+WtJvXcb5kg4oxFm3D26BzSR9z/P6kqRzJPs9xkZ15GF6JD1TKVNg2zZkKSPT27byvcy+JukXklYCp7n7kZIe83L6Lev6xLZxvTtV0hOS/uj5r6R7vqfbLxtbzpE0zP16gDOBvTL96emAPCNk48cKSYsknVzwbzi+lG0bBTapo9ujJd3gMr0q6TpJ7838Bxw9kjRdbmv495r9j/uX7mtrtN0e/3uEpP/F3ll6kIevayNI2lrS5ZKWeP5uk7RXg/JqjpRSfOxdrpsC78s+e2NbrWdjq0krgJOAccCBwDzg37Pn+7Cts5M9/FhgBPA88J/AHsDHsG3SmS3K+K/AH4AjgN2BmcAy4N3YFmwC7sGUcHfgduDO7PmDXcZjgA8ChwJPAWe2KM+fYNuGl2bldjHwS/cXsBRYAhzubl8EnsviuAF4xGXbC7gJeBwY1mL6k0qUw1len78GPgTs6e6nAQuAw7x8ejBD7xD33xp4EZgK7OrP/ga4raSsZwDPupyj6tWnP9MDLC/EMxlIjfLSQj0WZesFprv/n3mZjs2eqbjtlNXr88CngR3971LgmA61z+2A1cA/YAPteOB4YKSX2+ws7JHAKuDPga2AJ4FpHUqrbj6Bvweext8R7W4n5G7AZcCdmM6PBU5xPRuX1fsq4BbPwz5YG5mVxVlTV1nXF2ztYScAb3k6O3telua65Xr0Guv6qoOBRcC5ddrapnXKsBfra87E+swvY8dDDnX/hG3r4mWcPD9HuYw/x/rUzTxMwz64SX3q9fxOB3bxel0JTClZR/t7mZ7q8n4DO5qwvBV5SsrUB5yUhU/AC8BXXAdGAzu4nP+SxbE414c22+H5WB91jJfLQcCx7ne618sY4BOe7qnutyVwEfB/mf5s2QF5vo+1rUlYO70R+232St9Vd3yhRNtoRrexxb4HgLnAvq4n9wO92fMzyford5teCUOd/sf9m+prqT9Ozne5x2J2REMbAeuXfoH1TeO8Xl/Cx61OfDoSyYb2AbbADJsbXdEuB35UCHOQK/QW/r0PuL4QZoo34hGZ25H+3HublGkENlh9IXMbhhk232LdYDSpkFbKZLwV+HYh3i8Bz7dRVr14J+DfPwEsxwz9vbDBbTpwnvtfhg+wrtQJODB7flugHzi6xfTLlMNZXpajsjDDsUHggEL8lwM/8/9PB24u+L/f4965hKwnAX1l6tO/91DOMH1bXlqsx7Wy1SjXB4Ezsu9TgXuy708Any/EeTpwVztyZXHt4+X8gSp+MxnY0f8bsBCYBTwEDO9QWnXziRn1q4GDM/+7Mv0fDbwJbF+I41ZgalbvxYnA8cDiMrrKQMP0GnyymIX9KQMN05XAVpnbBYU6fptONCjDXmBuwe2+rByqGaZ/m4Xd3d12zfJWtw9uUp96MYMln0Cc525l6uhnwK8K/tfQvmFaVSb/v4+BhunFhTimAr8ruJ1HBwxTbJL3Bm6Ilgh/CnB/QccebEeGQvwjsZW+ozO3d2Pjx3RKjC9l2kYzuo0Zcm8CO1TR5f38+0zqG6Y1+x/3b7qvpfY4+ckqOl7TRvA29wqF/tRl+rtO1W2cMa3Oj7FGeGhKaY0vU+8p6YtZGGFG647YTB9sZpSzGzA/pZQfWL/Tn9sFm+2WZSxmuNxZcUgprZZ0n6fzP+78UPbMIv/7HuAZzFCcUNl6cTYFtpD0rpRSfxPy1GIuVnYfwmbPc7BG8U/ufwhwof+/G9aI124Tp5SWSlrofu1QrxwAnk5vP7O1E/Au4BbfOauwOTYDBiu/j0paUSW9scBjTcjXqD6boZiXwWAW8FWgsrX4eWAa2HYalp8rJF2WPbMZnbuAMx/4b+BhSTdjK9X/kVKqdYHmFGx15mhg35RSMz+vVzUtbAJQN58ppSWSfoOtasyVtCNwAHCchx2PtbnHCno2HFv1qNCfUnoy+74I018op6s5uwDXF9zuAz5ecOtLKb1WI81WeKjwvVF8tdrso1jbK9MHN8M9yUdV525sx6tMHe3GwDK9G7tE2A5VZZK0aY3w1cac4rGbu9uUKY97ONY2BiDpr7GV47GY0bgZtno5WIzFdD4fP5b5+FGRt9H4UrZtFKml27sBz6aUns3SfMSPBuTjdD1q9nWD0NcW9aeujeD+I4GlhbaxpcvVEcIwLSDpdGx77MNZJz0S+BEwo8ojz2T/d8ONyfzwe6WDq5wlHoltP/xXleeaPptYjZTScknzsRnZAdiy/+3AtZJ2xmaxczqRVgPqlQMMrKvKud+jsFXLnD9mYW4E/rFKeouquLXLGgbeNh9WJdz60LurgfMl7YN1QjsA17pfpeymMHBQfKsTiaeU3pJ0KDbZ+Uvg68C5kvav8chYYHuszscAD7ebFrYbAI3zOQuYIenrwBeAh1NKlfRHeth9GVg2+YSneIklsU4XGulqqwNEtTTbuYfQbHyN+q4yfXAnKFtH3cD6HHNqvqVDdh54Fja+3IwZSZ/DDP0NkXbaSt1+vUFfV1k86lRfW20crGcjjMTGuolV/Ft+VVqRMEwzJH0G+C5wRGG1Yh6we0rpiSajXAD0SBqRrZpOwBRzYe3HqvIktmIzATtTgx8s3w/bBijDPGCXFvJRj1XYjCpnDvBR4MPAaT6LXYCdi1uUUqqsLC7AdHB/bLsTSdtis9hH2ki/FR7BBvXRKaVahvM84DPYylK7txfL1OcSYKuC/gzJq1ZSSs9JmoOtBG4J3JJSetH9XpD0PPDBlNKsQZQhYSvMd0o6Gyu3TxXDSdoc2467Fmtnl0saX5G3jbQmYGe7GuXzBuw81+GYYXpl5vcApq/vSSnNLStPgbq6KqlomC7E9Cqn+L0MnWprrdBqH1yP4qTmL7Dzh2XqaEGN5wdFJjdWyjy/APirQZALrGxex84nXl7wOxDbuTm34iDpA4UwndafJzEDcX98ciJpG+ys6BzKjS+dahsVFgA7SNqhsmoqaXfsfkIlzSXYOe6cvcmM3Vp9XUppWot9bdmyr2sjSJqHnVF9M6XU10T6TRGGqSNpD2wAOR/4naT3udcqd7tH0vewBrkSOzdyaErphDrRzgL+GfiJ39obhd1+viql1Mw2PimllZJ+AFwoaRnWEE/FtvSuwJbYG3E28EtJz2Bbk2v8uT1SSqc3I09GH7C/7IbuCuxMbS82y1uSUnrUw/Vil0B+nuXpcUk3AJdJOg47+H8etgp0Q4vpt7TCk1J6TdJFwMWSNgHuwA6NTwBeTSn9BDu3OAW4WtIFntedsJWBY1NKpWesJeoTbEbcD0yVNAPrYHtayV+HqOjz5tjB/JwzsVXCV7ALBsOxw/HbpJSmtZuwrxZMwra1XsTKYhQ2EOxZCH4uVnffwHTiSOx4TqPtuTJpNcyn1+1s4Bxs++7qStwppcckzQKulN0gfsDjngQ8lFL6VSP5GukqPtHJuAS4XdI3sRX/j2EX7hLN0UehraeU1jQZR6u02gfXY7SkadhK7D5Yn3VyyTqagRkNp2B91WG0v41fU6Ymnv8htvV/IVZO+9KhPiOl9IbsjRMXSFqFGU6jsIuQj7vsn8O2q49i4KSxD9hR9sMizwGvNXnEpijPCklXYH3oUqytnouNa2XHl061jQq3Yrszs2RvUNgMu6A1J6VU2Ta/DQxtGAIAAALQSURBVPiWpC9jxyy+hBmqD0DD/gda62v7KDdONrIRbnWZZ0s6FTu+tj1W39dneWyPTh1Wfad/WHfhoPjpdf/9MEV5zSt2PvCd7Pk+soPpmft4TBFfx84nXYrfrmtBxi2wDnEJtqx+B+sOVE+kcMAdm4UlYEzmdhjWofRj2y334rc+W5RpZ1fU/kpa2AH0NcA1WbjJ7n9c4fltsAnBco/jJvzma4vpV+qxZjlQ4xA+tr1yInambRXWKdwEfCQLMw7b5njZ01yAvYlAJWQtXjCqWZ+Fcnvc07oRM4xT5l81Ly3UY93LT+62tcu5spoOY6uDD2CrecuwVYtPdah97uZ18aLLsBA4wf1m4pcJvB2sBg7Knh3juv61dtMqm0/WDW5zqsQ/DDPwn3I9e951arz799D40ltNXaV6XzAFMwb6sTN1ld2LmnpURScGtPU6ZVhNf2bjbySh+uWnvQu6loCJmVvdPrhJferFJpo/cN1Yhhk1lTcn1K0jD/NV7E0W/dgt5ZOL9dZhmfoYePlpcpV4Po71GW9gx6i+UtSHNmTcxHWnz8vlafyyDHZZ7iWvn2tcf/ILdsMxY+dll6enA/KMBK7C+qTF2EXgtbpHifGFBm2jBd0ejRm+K7CJ4nUULju7bi12uaZhBnKv+9XtfzxMU30tJcbJLGxdGwG7QzIDM/BXYYsqPyW78NXup6LwQRAEwUaCX5zYNaV08FDLEgTdRLSNoSe28oMgCDZwfMv5Fmxl6QjsPYUd/QGEIHgnEm2j+4gV0yAIgg0cSddhW/xbYT/ycUlK6YdDKlQQdAHRNrqPMEyDIAiCIAiCrqCdd9QFQRAEQRAEQccIwzQIgiAIgiDoCsIwDYIgCIIgCLqCMEyDIAiCIAiCriAM0yAIgiAIgqArCMM0CIIgCIIg6ArCMA2CIAiCIAi6gjBMgyAIgiAIgq4gDNMgCIIgCIKgK/h/QihQOYhPu88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95105" y="2832472"/>
            <a:ext cx="35702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[[  28    0    1    1    0    0]</a:t>
            </a:r>
          </a:p>
          <a:p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 [   5  932   12   85    2   14]</a:t>
            </a:r>
          </a:p>
          <a:p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 [   0    3   62   13    0    0]</a:t>
            </a:r>
          </a:p>
          <a:p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 [   4   29   75 1831    0    1]</a:t>
            </a:r>
          </a:p>
          <a:p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 [   0    0    0    1   32    1]</a:t>
            </a:r>
          </a:p>
          <a:p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 [   0    1    0    1    2   47]]</a:t>
            </a:r>
            <a:endParaRPr lang="ko-KR" altLang="en-US" sz="16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65754" y="249289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Actual class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72878" y="3324914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Predict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Class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1613" y="5785519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Acc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0.9044)</a:t>
            </a:r>
            <a:endParaRPr lang="ko-KR" altLang="en-US" sz="1400" b="1" dirty="0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5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2406367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precision 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recall </a:t>
            </a:r>
            <a:r>
              <a:rPr lang="en-US" altLang="ko-KR" sz="1200" b="1" dirty="0" smtClean="0">
                <a:latin typeface="굴림체" pitchFamily="49" charset="-127"/>
                <a:ea typeface="굴림체" pitchFamily="49" charset="-127"/>
              </a:rPr>
              <a:t> f1-score </a:t>
            </a:r>
            <a:r>
              <a:rPr lang="en-US" altLang="ko-KR" sz="1200" b="1" dirty="0">
                <a:latin typeface="굴림체" pitchFamily="49" charset="-127"/>
                <a:ea typeface="굴림체" pitchFamily="49" charset="-127"/>
              </a:rPr>
              <a:t>support</a:t>
            </a:r>
          </a:p>
          <a:p>
            <a:pPr algn="r"/>
            <a:endParaRPr lang="en-US" altLang="ko-KR" sz="1400" b="1" dirty="0">
              <a:latin typeface="굴림체" pitchFamily="49" charset="-127"/>
              <a:ea typeface="굴림체" pitchFamily="49" charset="-127"/>
            </a:endParaRPr>
          </a:p>
          <a:p>
            <a:pPr algn="r"/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         bed    0.76    0.93    0.84      30</a:t>
            </a:r>
          </a:p>
          <a:p>
            <a:pPr algn="r"/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        bird    0.97    0.89    0.93    1050</a:t>
            </a:r>
          </a:p>
          <a:p>
            <a:pPr algn="r"/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         cat    0.41    0.79    0.54      78</a:t>
            </a:r>
          </a:p>
          <a:p>
            <a:pPr algn="r"/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         dog    0.95    0.94    0.95    1940</a:t>
            </a:r>
          </a:p>
          <a:p>
            <a:pPr algn="r"/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       house    0.89    0.94    0.91      34</a:t>
            </a:r>
          </a:p>
          <a:p>
            <a:pPr algn="r"/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        tree    0.75    0.92    0.82      51</a:t>
            </a:r>
          </a:p>
          <a:p>
            <a:pPr algn="r"/>
            <a:endParaRPr lang="en-US" altLang="ko-KR" sz="1400" b="1" dirty="0">
              <a:latin typeface="굴림체" pitchFamily="49" charset="-127"/>
              <a:ea typeface="굴림체" pitchFamily="49" charset="-127"/>
            </a:endParaRPr>
          </a:p>
          <a:p>
            <a:pPr algn="r"/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weighted </a:t>
            </a:r>
            <a:r>
              <a:rPr lang="en-US" altLang="ko-KR" sz="1400" b="1" dirty="0" err="1">
                <a:latin typeface="굴림체" pitchFamily="49" charset="-127"/>
                <a:ea typeface="굴림체" pitchFamily="49" charset="-127"/>
              </a:rPr>
              <a:t>avg</a:t>
            </a:r>
            <a:r>
              <a:rPr lang="en-US" altLang="ko-KR" sz="1400" b="1" dirty="0">
                <a:latin typeface="굴림체" pitchFamily="49" charset="-127"/>
                <a:ea typeface="굴림체" pitchFamily="49" charset="-127"/>
              </a:rPr>
              <a:t>    0.93    0.92    0.93    3183</a:t>
            </a:r>
            <a:endParaRPr lang="ko-KR" altLang="en-US" sz="14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033" y="5353471"/>
            <a:ext cx="1976695" cy="279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&lt;Best Architecture&gt;</a:t>
            </a:r>
            <a:endParaRPr lang="ko-KR" altLang="en-US" sz="1600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14776" y="2420888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14776" y="4725144"/>
            <a:ext cx="882172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28" y="4877893"/>
            <a:ext cx="6248628" cy="157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4291433" y="3429000"/>
            <a:ext cx="561134" cy="504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 2D-Model for 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visualization (MNIST)</a:t>
            </a:r>
            <a:endParaRPr lang="en-US" altLang="ko-KR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6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10" name="CustomShape 2"/>
          <p:cNvSpPr/>
          <p:nvPr/>
        </p:nvSpPr>
        <p:spPr>
          <a:xfrm>
            <a:off x="214776" y="1052736"/>
            <a:ext cx="8974120" cy="1512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/>
              <a:t>Change (Because of input data’s shape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1400" dirty="0"/>
              <a:t>Input: 16000X1 </a:t>
            </a:r>
            <a:r>
              <a:rPr lang="ko-KR" altLang="en-US" sz="1400" dirty="0"/>
              <a:t>→</a:t>
            </a:r>
            <a:r>
              <a:rPr lang="en-US" altLang="ko-KR" sz="1400" dirty="0"/>
              <a:t> 28X28X1, Output: 16 </a:t>
            </a:r>
            <a:r>
              <a:rPr lang="ko-KR" altLang="en-US" sz="1400" dirty="0"/>
              <a:t>→</a:t>
            </a:r>
            <a:r>
              <a:rPr lang="en-US" altLang="ko-KR" sz="1400" dirty="0"/>
              <a:t> 10 (0 ~ 9)</a:t>
            </a:r>
            <a:br>
              <a:rPr lang="en-US" altLang="ko-KR" sz="1400" dirty="0"/>
            </a:br>
            <a:r>
              <a:rPr lang="en-US" altLang="ko-KR" sz="1400" dirty="0"/>
              <a:t>filter size: 1X5 </a:t>
            </a:r>
            <a:r>
              <a:rPr lang="ko-KR" altLang="en-US" sz="1400" dirty="0"/>
              <a:t>→ </a:t>
            </a:r>
            <a:r>
              <a:rPr lang="en-US" altLang="ko-KR" sz="1400" dirty="0"/>
              <a:t>3X3, </a:t>
            </a:r>
            <a:r>
              <a:rPr lang="en-US" altLang="ko-KR" sz="1400" dirty="0" smtClean="0"/>
              <a:t>pool </a:t>
            </a:r>
            <a:r>
              <a:rPr lang="en-US" altLang="ko-KR" sz="1400" dirty="0"/>
              <a:t>size: 1X3 </a:t>
            </a:r>
            <a:r>
              <a:rPr lang="ko-KR" altLang="en-US" sz="1400" dirty="0"/>
              <a:t>→ </a:t>
            </a:r>
            <a:r>
              <a:rPr lang="en-US" altLang="ko-KR" sz="1400" dirty="0"/>
              <a:t>2X2, </a:t>
            </a:r>
            <a:r>
              <a:rPr lang="en-US" altLang="ko-KR" sz="1400" dirty="0" smtClean="0"/>
              <a:t>number </a:t>
            </a:r>
            <a:r>
              <a:rPr lang="en-US" altLang="ko-KR" sz="1400" dirty="0"/>
              <a:t>of </a:t>
            </a:r>
            <a:r>
              <a:rPr lang="en-US" altLang="ko-KR" sz="1400" dirty="0" err="1"/>
              <a:t>conv</a:t>
            </a:r>
            <a:r>
              <a:rPr lang="en-US" altLang="ko-KR" sz="1400" dirty="0"/>
              <a:t> layer: 8 </a:t>
            </a:r>
            <a:r>
              <a:rPr lang="ko-KR" altLang="en-US" sz="1400" dirty="0"/>
              <a:t>→ </a:t>
            </a:r>
            <a:r>
              <a:rPr lang="en-US" altLang="ko-KR" sz="1400" dirty="0" smtClean="0"/>
              <a:t>3</a:t>
            </a:r>
            <a:br>
              <a:rPr lang="en-US" altLang="ko-KR" sz="1400" dirty="0" smtClean="0"/>
            </a:br>
            <a:endParaRPr lang="en-US" altLang="ko-KR" sz="2000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 smtClean="0"/>
              <a:t>Train: 40000, Val: 20000, Test:10000</a:t>
            </a:r>
            <a:br>
              <a:rPr lang="en-US" altLang="ko-KR" sz="2000" dirty="0" smtClean="0"/>
            </a:br>
            <a:endParaRPr lang="en-US" altLang="ko-KR" sz="1400" dirty="0" smtClean="0">
              <a:latin typeface="+mj-lt"/>
            </a:endParaRPr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27584" y="2564904"/>
            <a:ext cx="8208912" cy="1571982"/>
            <a:chOff x="467544" y="4859868"/>
            <a:chExt cx="8208912" cy="1571982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7504" y="328498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&lt;1D Model&gt;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504" y="5569495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&lt;2D Model&gt;</a:t>
            </a:r>
            <a:endParaRPr lang="ko-KR" altLang="en-US" sz="16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79512" y="2492896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7483017" cy="188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오른쪽 화살표 33"/>
          <p:cNvSpPr/>
          <p:nvPr/>
        </p:nvSpPr>
        <p:spPr>
          <a:xfrm rot="5400000">
            <a:off x="4759486" y="3904516"/>
            <a:ext cx="561134" cy="504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108520" y="-117079"/>
            <a:ext cx="9361040" cy="700246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2276872"/>
            <a:ext cx="9144000" cy="2016224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/>
              <a:t>At the last time…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7975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nist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(1</a:t>
            </a:r>
            <a:r>
              <a:rPr lang="en-US" altLang="ko-KR" sz="3200" b="1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st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altLang="ko-KR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Conv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7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BbChip\Desktop\research\sf_word_recog_research\github\research_2d_bspl\visualization\2D\vis_2D_CNN_custom_ch_32_DO_075_DO\Deconvnet\all_vis_2D_CNN_custom_ch_32_DO_075_DO_1_lay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10578" r="8928" b="11457"/>
          <a:stretch/>
        </p:blipFill>
        <p:spPr bwMode="auto">
          <a:xfrm>
            <a:off x="899592" y="2865840"/>
            <a:ext cx="7342632" cy="35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984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698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9552" y="4941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9552" y="57959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83" y="949274"/>
            <a:ext cx="6376233" cy="177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endCxn id="1026" idx="0"/>
          </p:cNvCxnSpPr>
          <p:nvPr/>
        </p:nvCxnSpPr>
        <p:spPr>
          <a:xfrm>
            <a:off x="2627784" y="2132856"/>
            <a:ext cx="1943124" cy="7329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4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mnist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(2</a:t>
            </a:r>
            <a:r>
              <a:rPr lang="en-US" altLang="ko-KR" sz="3200" b="1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nd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altLang="ko-K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Conv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8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1" t="9676" r="8637" b="11094"/>
          <a:stretch/>
        </p:blipFill>
        <p:spPr bwMode="auto">
          <a:xfrm>
            <a:off x="983921" y="2798194"/>
            <a:ext cx="7389518" cy="367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984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698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9552" y="49411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9552" y="57959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83" y="949274"/>
            <a:ext cx="6376233" cy="177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endCxn id="1026" idx="0"/>
          </p:cNvCxnSpPr>
          <p:nvPr/>
        </p:nvCxnSpPr>
        <p:spPr>
          <a:xfrm>
            <a:off x="3707904" y="2132856"/>
            <a:ext cx="970776" cy="66533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Visualization – </a:t>
            </a:r>
            <a:r>
              <a:rPr lang="en-US" altLang="ko-K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mnist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(3</a:t>
            </a:r>
            <a:r>
              <a:rPr lang="en-US" altLang="ko-KR" sz="3200" b="1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rd</a:t>
            </a:r>
            <a:r>
              <a:rPr lang="en-US" altLang="ko-K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en-US" altLang="ko-KR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Conv</a:t>
            </a:r>
            <a:r>
              <a:rPr lang="en-US" altLang="ko-K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)</a:t>
            </a:r>
            <a:endParaRPr lang="en-US" altLang="ko-KR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97412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3505200" y="6520259"/>
            <a:ext cx="2133600" cy="33774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 dirty="0" smtClean="0"/>
              <a:t>- </a:t>
            </a:r>
            <a:fld id="{418E402C-A4B3-B44A-8179-21E78BEC4A82}" type="slidenum">
              <a:rPr lang="en-US" sz="1600" smtClean="0"/>
              <a:pPr algn="ctr">
                <a:defRPr/>
              </a:pPr>
              <a:t>9</a:t>
            </a:fld>
            <a:r>
              <a:rPr lang="en-US" sz="1600" dirty="0" smtClean="0"/>
              <a:t> -</a:t>
            </a:r>
            <a:endParaRPr lang="en-US" sz="1600" dirty="0"/>
          </a:p>
        </p:txBody>
      </p:sp>
      <p:sp>
        <p:nvSpPr>
          <p:cNvPr id="2" name="AutoShape 2" descr="data:image/png;base64,iVBORw0KGgoAAAANSUhEUgAAAPoAAAD4CAYAAADFJPs2AAAABHNCSVQICAgIfAhkiAAAAAlwSFlzAAALEgAACxIB0t1+/AAAADl0RVh0U29mdHdhcmUAbWF0cGxvdGxpYiB2ZXJzaW9uIDMuMC4yLCBodHRwOi8vbWF0cGxvdGxpYi5vcmcvOIA7rQAAIABJREFUeJztvWecZVd15r1uqJyrunJ1d3UOklo5IYNklIgDQggBRmQbbLBxAGZgGGM8YONhzDAzYDxggshZgBJWQhIo59jqXN3VXd2Vc7zp/SDPvP6w/g++20eXW1V3fTznt8/Z99y99l7hWc+K5XI5K0lJSrKyJf7bnkBJSlKSF15Kil6SkqwCKSl6SUqyCqSk6CUpySqQkqKXpCSrQJK/7QmYmV163l9z6P/Bp9zLo79/Pg5pv+mwez09cBzHzL7uHPd6/RNDOGZu6xr3eqqG98+GJ0fxnlEGZHgMh0xdvNW9XneT/93MzI699zT3es8/PY1jMtvX473kMf83ze/oxDFltz2C90jG3un/5y3feAjH7PvvZ7nXO+7hJdfwGP/nCxtb3OsVd/O3e+7zJ7vXr7v4Czjmyp9+wL1+y+v+O47ZsvZ4jO4VhaKvKlHpzBj+T3lLvNVfkGZmnZ+9172eq6vDMdnyBN7LdDa71yuGZnFM7ix/8dtT+3BM6wP+hpfJZHBMtgbuxfj3xLL8Hx0/r9y93lJ3Ko6pbZl2r//Fu/4Ix9ir/Mtv/MSHcMgj/8SPKyn6v0eihiBEiGnIlfFfO/T+F7nXO7/Bp9JcVyXeq/3B/e71vdeegWN2fPSEez2b5HkfeKO/ofT+JQ6xnX/tW3ET5/fgmFyCLbKeX86718uGfGU2Mxs44lt+lfuO4hgzf37NT8+IMSwlRf8XiRUzbiie/0mf7evHezM9HXk/r+bYAt6LV/qbQHzYP/3MDK2XXDqNQ9bdxnMgefYjXe71rjt5TCyTxXtlo76VEltYxDHJ9jn/hvitBn95fCHFY4SUFP0FkOBNI8oTXSyidPsSvJ7fn9w/wC8Dk3/rVzgekW32x+SOHsMxAy+qcq/33M1T2/E/Rtzrk6e14pic2FiPv9Q/nXMirJ0Z8DeO3LxvHTx/078cH53iMUJWl6IrRSrmE134jCSJVl7IVQcr3Oux8jIcM/G7G/Fe06/BepjnUy6z+4h7PbGGYws5dqtRnvtT/zt03iWspLgIph7yT9TJ9fztslW+omfn87dQcnNicxCyfBU9YsWM0SYgAmTFbO5nRjlSn9oBpqSQ5Dybs7lF30I4/totOKb9//g+emZsAsds+MpB97owgG3zt31lmu3xrQMzs1iag3uk0OUzvBjWrIXfJIKIJMpSU7J8FT1qKZTShkTdlY9O+5MIxm36jH8qxap48Vcf4Qh6rMYfl6rBIRZvbPCfVcF+/dCl69zrzV8fxDEqW0CSS/KYzm/5Actcrx8LMDN77gL/tzYHWGqWKvno/y6J8YHFEuJTqxRawPPIqsgtstm87x217vXtn2CcQXzGN/fNzDItvr9dPci/JzM8jPdIsmW+oiup2OdbDvNt4lnqPwL3Jl3PWYnGp8Csz+W/6EKrTUuK/n+liM1wJTkyAkROvPYwnFgpNgtz1azo2XJ/GY2czh+15QfV/rPm2K0on87/T+q/ute9XndUKJkwqU+83gcodf7sEI6ZeIu/qbTxDFhCrAArKfr/E/TR5Ri4oR4VtRUAkp3mvO58qz+HnFjgw2c14r2Wr9znXi97JaMXY92Q4tvn++FmZqO7/O9Q/z0cYs17fFM3VSNM+gTfqz/ib4bjL+nl51mIuRitlBT9/0rIf0G7q9JLpbRZmETIJlTGvm660VfoWLV/ypqxMpuZxWt8Zzwr0ujTJ/vR8Gqh6CHu1eEr/G/XeasYRP+DmVWM+MG9qrvEBnXyLvGyPCXA3DcrKfr/k0gj6FGf6EJo3vFeRn6Vj/gnVkwgwizOp1x21g/UVQ7xplYx4Z+0yY29OKZ8In/LZuff+Hn08bMFaEik19K1/u5VUcmuTXw7oNkKyO60fBVdfSOxI5MofDOPyXuI/HNpDrkA0z02I3zdKUClNfvRYTOz0VdxHn3N1/2ikrjIBNFvyg74wTMzs5qB/BF9U6e1u9flxq7+I7jX/47tOCb5gHhXnpJbzj66+uiF2vNimRAf3R8Tah0ojHW+khn2TzIzs56bfH8718fY6zU1fGKRb999KyPjYmOT7vX0aX6wy8ysvi9/gMlMp2+JVI3wLh0TQUnajNd+iesEdn9mG94rlBSFoheDhJzokc8BMNYhM6M8tZnZc+/1723/OKeI4kMMZJm/2C9emW5htFjTXf7z4k/uxzEU31CGVdtDflByegMn+XOVHFwY3el/o/nfhWo8M7NYWO47Sikp+r9ILB1iuhdmjMXESU+Pa6zHIds++IR7PStM1oQI1JWP+ydt5VNcWKMQcCT9H/Rry3s+zYHCdB0orfKGxIlef9i/13kDYxCOXZF//j9q1OWyVfSoP4SqWEKhIQUMxtGCVb/n6Pv8E7jzs6wwk+d2473a6x93r2dP3oxjhq7Y5F5veZqx3Ouu92G96p/re6VvVbQLv1l9u3S1v+nO7+D4wdQm/3l+9OCFkWWr6JFLiP4VMSd++pDPsmNmVtcPzC/Ccpht46h7zZKPde9/ObsPjfv9xa828FgANjy+REc3v0jV8leM+Sd6xVN+kY6ZWUeTv6kVUkqK/i8ST+W/iMgMDwHfmFlYvhzmQDXiZmZLNf7iT/auxTGd33+OJ9Hc5L+nkU/GuVZ/U6n7vu9WmJlZI4N2SOpov1Omu/gfMpWwGYp6hPLp/NdW1FL8ik6ppagt4ABFj9wKoHsBxBPxVr9u2sys5oR/KuXG/Ui4mVl6B/uZyWE/4FU1yBZCjlae+D7PfdKPyG95/4M4poxS2OKTKtO94hePutcP/Zdzccylr/bTj3tu4jmglAAz/0pCTtQI02vFIGlB4DBzmX9yV4v03vAZHKVu+7x/Cq+9kZfXsUt5IyIpG88//dhy/bPu9fGX78Axqnpt+A98ElElR2Z9CiwzrrqLWlamogeIyp3iGNocComMCzBEagYBAlvLytx1A+fYcy3+Qt77TlrgZolF/zukLjkTx1SfyN+yOfa2k9zrNYPiZBQApSTECsu4tMCeftAHG20qKfq/EggQRR51X/JznWp3t3RIpD7iiQc8rvJG35TMnLETxySG2Ky3Ft9H3/p3B3DIoT/ySSnK72Ka6vZxf4z6BF3/xze1J67wKa/NzGJApGFmVjXqb5KLjaxKmYYAsohSeu3fIQpKSie6UPQYQG2DoLFmQac90Ssl4JQ1M9v7EV9htn7CN3PNzKyG8+hTp/ipt0w501nVHIMg4mbmj88EIAfTZwE0NbDwaKnen0OKYQsWnw3gwIpYil7RYxSIito9Rooehn4WKr0WC8C6Z0YYfpqp9U3JzBQTD85exj5t1Qmf5EJRRNMGldnNvO59n/TLXnu5f4OV7YFYxTpOeSkoMrlK1QMCH3+asOsLJMWh6IUKaok8MfGeWR37rTEy3UN99BDeugAfPV4Dm5p4TzwlUHML/vPmm/l5HT/a617Pnun71GZm62/Mn+sutY2BPiSxRYasJuA7ZMv4t7Z8Q3BqFUiKQ9GVBPjoIXQ7RL0kz1JIw8hofADoQ0lI5L98n8/xlmhjU1ttKLPr/IVcLQpHUif56bqJjWwFVE74z2OnwmxiK/xWCAaameVqBXfeT3xIXfJyH55rZjZ4jg/DXfszHBK5FL+iRyjoBhhXYElFDyiHjVxgvSq6557b/ZMxtZVPv/JJPuVmu333ZvQU/nrrb/C/nSptpRp2JXMd/hzqjghTe4qJMNMv9bMCI7u4EGbNUyHBuOjac5ktB0UvkI+eC0qvgaIr/RcnMFkiMdGmiL5Ddnwch0z3+v5pJUSUzcxmO3kOzV/1MfJN9zHS7vgrfGIMZTmkq33HXoW61v6zny0Y3ymiZ4KJNlXnv22pkf/XyV7/27HdEL0UvaKHBKKY4klEbbOcUkGJ2AwPEtoHBf9305NQIjrMFWVVvxZ0z/W+0hx8Byt67WH/P2q+llFuufNEKShIbK+PQY/t4FhApoF96ukeX2WWWvh79/5n/k2FkqJXdKL1CUKlBUBJpaCPzkOC6HolRbR/ObF5Aw7pv8xPva37Lkfd4yK9NvhKP4rf+yNuIpF9Zo97PbmB02vpewEHL75P+jSuoCOJDzAVdarOL9TZ+Qkuahl+m58taLqWqwWjluJX9AhbCSvrIMgTCOmaEVSPnn+3GIX0m9npWy9LG5iAuGwf915r/fZj7vUsgJDMzLK/4wNWBk5hg7brJn9jTR/muncDI071V8t1Mjx3/Q/877D/c+LbPeq/y4cZPS94WCirVEhxKLo65YioL4h2ReRHlR8MguaxTKEJBz7C6rXcJJ/ONXt8k7p8gOmn+t/CJ2Pn3/v91pdedjaOKZv2N4HOHzPDzMw5ve71SqHoyXEfs5rbIHL8YmPd926/xHftl9j1G2YQXsGkOBS9GERweaOEkFVEjRkgC0FsXN1/5ytmpoLBQU17+MQiuufjL+I5tDzlb7qVlezXT2z2n6coI49e7rspVUP8P8SnOV/fuNePRywI2qzGA2H90qKUold0Mrc1iycooDKBywUJOb0GTnRJNBliugszk+C2sTq/7ZKZWRZy2OOb+ZSrEF1S4m2+qdu4l8fMt/iK3vhrrrorX8dxBxRybcTfkG7jiPyaG3ygz+DrmNSy/Q7f5y9kKLfoFT3S9Joy3UVKBQUa3gVtQhGLgnH2v9T3gzf+gGGzh67kdsbZpG/ONj7D0M/4kr9JDlzBtNItu/NngZ1d63/vqhFRoTYCRezGjShlf/T93K4JZUUWtai1Hxh8cB+lTnQwdTWaNaBMVQmmBVUwzh+TOdCHY7rv9s3Zqe3M4FIjsNxNDw251w++hY3qnl/6Sqt89P5r/DhB1504xNogs5UR+3q2ji2bxJw/71Qt/0dUYKRaW0ctxaHoSuBEDyLgV+m1kBOd0HTKDxemOwJmxBSQSqqWTXfyJ6uGOKDU8Bgvyrktvune+3PBWFMH8QCBTUhx30iUwRf7p0jLQyImIw6eqbN9oM/Mdv52MUHrVSgpfkWPkkpKBNxy0A5XCcJmA5TZzIIgtRQhjjewnzl8hj+m+07xfaYZMJNL+HDb+S4GnlTfDg0PNnAwLh6Aaeq6w7cIl0SdSWKIUYUjr/bz6OWCNmvuZL93evkxTlmuTNNdSQjxBCmaOtHJf1fKFxJBD8HHB2AJ0qK1UXLWB6VkKhUwh+ddvddPy6m2UEQoaWJMPANxAuHeje3w79UKrHumi+MR5WCkzK7j5yUXfvsIyqJQdGnqYjAuJHotTqwK/1PE5gOOkUCse4gwnRVPonEfVIHd4LOxmJn1/xlzpa39qs8QmxG5fLKuYsLqWv91/79Qyas1T/lKRlF/M7PECM87W+H7D5t+yBtUYsr365X6R4zhLA5FVxKUXiNRaKgyWHhzEXdjESc6mvUqGAc18XGREz9+kT+m6S5GhFWMC3ekx29FMHg1Nx6kEtayGV7+FWN+KbENMdCn9iYfNjv79tNxjPreFF1HbgIzyx3mlGGhpOgVPQgCG5LCEqm3/N8f6KPTGJVHpwCe8NFjGXieAg2pxgqH/IW8cAWDPDtvAWJEERQdOcuPXjeJmpHMmf5mow6KbDUHz2Z7ffthsYXHVPVAw4w9os9cxFIcil4gCGxMKHO2zL8n1Z9cgajTawGSm+Zc8LYv+/ntiRdxIGy6l99VCTRTjXt5w802+EUy8YMcoJrr8H1nhRmf6vUVUPH6xUXgMT7npyAzKrB+3E8/Sll9wTgw3dWhjcE4QSUVQDyI/mQow0wAZoDmrerrp7b5p32mgi2HjT/iElZltpJM7vQVpvYRjni3PwSmuxA6ubNi5WebOI9Xe9j/3oNvZh+96jhU5D3ErZZJFHmKkmWr6FE/K5cIeA999NCTOQS6C3j7+Hpmi6n7oc+meOQvudtIzQnOR1Xe78NCj7+F68fTUPUae72Yw4/BRhcbZPMv+9zrA1cyAi8GqD0z3jh6r34Sx8xe6f+mGkFqGbUUh6IHRN1VpB6BJxErOla8qTx6xGWq9C5VpjrwQX/hbfg+12HnjnK6bvgqX6ErJvmk77zdD6D1v4aLZxbeeZ57veVr7KSPXOLj4xVkNZfkm+WT/vfed63fodbMbMdH/eq6Qpa6FIeiSwhslFj3/BVdRtCh66YMuIUECtWJnvKflwOoppnZ2n/0TcbsPI8ZfxN3UGm72cdy738/F6HUnPCBJ12fEWQM557C90BmevxvR/lwM5PrsWLKv1m5VzjpAWCs1eejgwQ1SZBpkwDTnXz0AnJGYhOJSk6vHYQuKWtv5SDUfKv4dmk/7tB1NxNPzLf6i7/hlG04ZmSH7z40i6j7+p/4gbDjl7DlkGlgpR2/xg9yVv2CsxyZFvD5+3BI5FL8ih4SdadcdUB+VAqY7qqPdxCVlBIAzOQq+BShDqNLjZzaUqSkWWj8MNfGc0iBy18v5p0NKEc4frGv0BnRl0N11p3v85V2qZef1wEElcp0j7rlWFEouvS3yUdXJnUA8CTkRI+VwaIM6MwqJSCPrqRmwN8Ij5/Py6Fxn6hHB3DOGPMv2pav+Hl0SruZmbU8lX8DBwLmTPUKZNwBBri0PurXnTf//BkckzrJd2FiR7hxZdRSFIoeJAG6JJWZbilFCkjJBYkkh4T5iV7ns50+gENxqo+dzN+h8Vu+yV85KuY94qfREiKIGAdsgIKSjuwCH52zhTZ/NrdrarrObwI5/h84ftD0sO8+BCHgVyxnXAgENsR0D+mDRz46+KwviND3AYIEM7POe32FOXI5l7Z23S1+U9a/1/25h3nMVv+UW2rmE/3g6/wqsM1/wXmqpuf8hTK/htdC1X6G1O7+Xz44KC6Ce+XTPrS4UhFSrETTPUTRg4pDlKIHvAdLW6P2w1XUnaLrItI7tcFXpt7PPI5jsvPQGNzMht73Ive6qh/v/m9+a6P4Wdy6efNfcK6aJA0VeWnRPSHbz+i8qkO+NVR9gv/zmruh6IensEIVPUBCuNNlM4gQXA65AiKYE7mA9ZKb4Qh6830wZq1/YpqZJUT76ObdPmJtaj1HzxK1EI177jCOGXifn/9v/4K/aZiZLTX4/1FONb85lfnfqs6F0/6nXNpqVRDFny5cl9XiUHQVWCPTNCTgpfLoIbUzYLrHFwJKW9V71AZFJ7cqyZ2EBSZiDkOv5cXfdpcfWFs6hamk9n/Ej9S1P8i5yY77/Oi+WgkLLf7dxILoHPv0Abw3fgh88TN43m034C2UFRl1Dwp4hRBPhJzoam6EoIq6+aKIv8QoHiCqwCZf4sM/F5r4RS3/xECWxYt9ME1WpLBSHf5mWHOUN8l0nf+bVHhl48cfca/3f5C7n9oW7hYTy4KF0MDzzkbJDbdise4gQS2ZhISd6BFj3UOEotRiU6s+7vv1C00cCDv6Ud8PNzNre9QHxrQ/yEi7hWZ/F8glGGRTccg3mzNi8SeAilq5atknfZ/azGzzn/r/7aG/8dsumQnYc4TEp79JikPRQ6LuMo+ef9Qd7yncOlkb6kQPKdIJqZUXc0ju8bHXqXOYKCLJLr+lavz5zbbz8iqb8b/DwhpGpdUcyp/uef4kP+6wVC+on9b5BJBmZnvf59/b8vds7gdFbFZk2+SQqHuAjy593QBBRY+4FFUKtYVSJBKA6Ov5EQfCZk7narjKG/z0VkOv3yjCzCx9ua+AiSWxSYpebvieav97Z8t5/YxcyIpevdVPwO/+azb3t3/Ajy2o3nTYUy9wDReHogeIjLpTRVfIiwIq60JhriG1xjlqC1XPOfHM/j7/BuTDzcxmXsFKW3H+Lvd6SnyG9vt8hYmdEE0kPuDnsNd/ksHumTJgyU3zt27+EXRtNbPsXp9bvqVWkGwsgCUiAqZRS1EoujLDswEmNYoqTQzx0UkxRZfVIGUWJbQxepcw3RMbfaWdOcmnbTYza72WiSNH3uqXaKaqed6LLX48oGJU0E/9On/iiZpjvpLFT+N4xNSr/I3LzGxyA5HG8Ry6Z+B5DzJsdmXm0ZVPS99VNTgM8dHxWcpHpzy6wJIqkzokWwC/VX2fVIfP7lI1yD6wyi2v+Ya/CeQWWTFjZX4EPQalv2ZmU6/0U1uq1oUKdZZahPXSxXNYavT/o7KtgvH206DQISd6ILdhcSh6gEjTPcoXKdbWiE33oNQJtU0WCpPc3ec/StSjT17JrKl1Zb5JPd/G+bXEInxX8elmO3zFUA1cyqZ8PzguWij1/Jw53vo/60Pq5vZxOysSad2tyBO9iBshKMHSVhGMCwmmqCAidosRY2Zf7Nd8j5zMy2H9T5l9JrvPx2xXi++AkW1RJ3D8Ag54kUxu8hUzHmdI77FXCoRgzM+Jb/0bTslZq+8SZceZHw8PsmUdjIsYGRdyouKHDTDdSfnMBP2UGZplKn4QVKZ6n58Kqn2UT+CxCzkYV7XWZ4tZaOLfmqrxf1TrjZymavSp6aRUD/lu1PAEG/zEZ2dmFoc/48Cfc2qy9+N+sDCU6DFEikTRA07nAObRkPSa3DQw9ScUXTRWQFHQ3YBGj7TZUM7ZzGyYKdFsy18+616vgi6iZoYBy5HLuES08RuAzgN/34zTdXVdXNve/R+5TvzA6X7VXfVQxEpLf9/q89EjdmLoeQowQwVvykKJehenTUXg1tMnfGz68DWsZFu/BA0XzMyqoRRMZB+yrb5PO9cu0l51vjeeW+Cg3+BZ/sa6q/Ugjul7JTNmdDX7JJlDjZzOxLRlIoAyJ1CKQ9EVwIQkYjw5m+75ZwTkmJCou5AcKZOwXpLd/sndcIj/h8GLmGOt4zZ/XPpgHz/vKh9vv/Zr7Ovu+5jPNrvpYz6e3cys57N+Tfxl7+C5feIin1PPzGz7h8GufzUOsXjABkUn+rIGzASZx1GTO4T46CENINUfRT6/opIK6bQK7Xrrbmb2hMpzmLQxc+y4e330XYz/7r7uiHs9Kxb/+l/kn0ff80U/h33PJNfr7/wU16MfeLcfq9j4+X04JjPruwmqoSQePMu6qCUE/BLUTTX/IZFLxCd6yHeIV4toE0hymquz4lBb3voQR5Vz9f6YmOjAmq72v51cxCn/T3/42lNxyGk/9OmizMyOfte/PnUhN4So/5WvnNkJxTkdrRSHogdwnWN5ZqAgfbQsagl4T8CJHiTqPVt73cvxKQ5QTfZyp5aah/2UUxxOMjOzwbf5efl0JRM4LKzx/4sNt+AQq+nzl/jnP/h5HPOxA1fwHFr9OUzt4vVYf0v+xThoYa5YzjgShYwLEAzuiU0oqEhGKrq/c0jTHa6rucVm/YU3fQr74cOn8gJruMcnmFA+aPv3/Uj91CWcplpqhJ1VfJ911/ulrRd8gH/PO9beg/e+94GXutezezm4l4E4SrxSdWYEWXWme9TkDjQFmeMPeI8y3QskmQN+ldrieX6fczOzzvs5gp4DPjml6APv8fN13dcy/rv2EFeVkWR2+77zXJZdkU898Qq817HJV86pi87BMW3/cC/eK5QUh6IHRN0x2hwoMZiCChQikEWe2tEGChCAo1hpYLNZbOR5j+7ipbLldl+hU+cx0WPPj/3NJidwBoljQDyBI8zmXusr4Hen/QCimZntEw0lr/dz+Utv8vvCmZklABmXE5xxKxIZF4QNlzXfAc0YCGknSSTgsjq1QwAPwnfHklzxnsx5fp64eoh/61IDPy/e5OfEE3eLck9oGaXYZsffBk0Wv/cYjpnq9f+Lv3v8chyz8ToOCB76lJ9JqPWTCGZmlhn24cMyKEoqEWgRFoWiS2WiTSByHz3P98uHBZ7aUWLxxTctG/ODZI1DfMKkqrmENTPMPOgk2Tl/DjNv4JNRWRwkDQd9y28aTHAzs+MvZmVqBJ74pu8yt3wBicVQikPRIz/R81e0GEFqVfUanuj8/pygTabvIANrtMOLEz0HxBOxGjZZK6Y5Gp4927cQ4qLPePygn6tuvEccjRcw3p6k9h4fOx+7ip/VtFeUqdb53zu23SekMDPLPQ0gIPW/rkjAjMKG05gQcgcFcqNmhSHgl6hNdyFUvy3JKoDlNNXIp5zqXksZi9wjHFjDf1xUdOXioJzqmzb6XU4TSV5zFb/gRhHJl/j598mTuUy1zu9SredN33tZm+5KEIP+24+6YzBO/YFRY93hj5fVfeX+3z7byYGw8mlWjPiCv+nG6rmV8OJZPsy0/P7dOKZsJv//fOZk3+VIzQlijku49j4549e3pyvExkpdd6NOzwopDkUPiborHz1g14uniAghAMyjSlEDmGhlHh3cBKTgMrPcQz7ya+48pnQe38abV0fGN/mrjrOFkLzDx6fHtrEJfPxF/v+66Q4cYrX39bnXK0/j95TdwumwxVec7V4fPZU31qZrwfqUXXLpxjJWdFXtRSajMvfjifx7olFPbFmJRt9cKHqOmj4oUf8tlWgGvKb7Bm4XfOAdXMJKlk1qOzPHJluhhPU4s7sk5wDQIxb/3g/6FXnUI97MLCnYa+N3+UCfhnXMM4eiYkkYdV/OyLioJcAPJoLKkIipDMZFzHKD71LvAa6y8XP8BoJmZhlRRp8th3cJZcpW+5txQmysHQ/m3+pq8/f8VNnBK9mtyA5xFmHoGt9Hn+U9zThfESDL+URX5jFCUwU1cUgH1hhEiHMSAgs3hOuQC9iEJENtiJuyy69Ea3ySqZbHdvJyrf31fvd6TmDdkdMcGGrNzI69xN8cNt7H33T8JF+hFecgpf7MzNrv9jeBsT/PnzNOnc5oyS7rE11FtkNooQgzrsYsgh8VkvpTKbSoK+hCWHPAfUg3MHlC912C0RV6sWfGRXUWbdQj3Kes7hA3bSRp+akf+Z9/t1/bbmZm57EZPtfkmzY7/wunBTE/FGK6rzaGmSBRShtCfkES0vpJiYrUUzCujDebsgFfmWJp5lOd3sz3KiHVmWjyueTMzKwF+NuHWdHr+30rQEWvM1O+6Z5Qpe33c3pt6GN+wLJiA7PztP0DsPOEZGCWtemuJOREJXNW5YIX828Ie9EIAAAgAElEQVT3Q6KolmUEnQroIjbd04f93mvT5zMqrfqE6HIK1FTx0xjrPrHTN6mbHuMTa2ybH3jsepA/0MRbfchqVqz8RCNvUGUAHuz4+uM4hpadgimja6GsRSHFr+ghTQ3glFM8c5LWJ19RqDTlYwVsarlKaIQQwg57lOum5zs4GlcDwb3sE5wTbx71o1fpfiZmbK+DdJ0wgZuf8Fs/HbuEO8JkN3GVXPetEKjr4so/2+/TYctNmjb9kKyNLQdFLxTWPMpqOGWSSc5+wtSGtHESpwUo5uIaJitU9eh1N/mbQKyK8+hKoUkSYyKMD3L0cl+hE4ILIvcY89YNvP9c93r3DUw/hRIAgV11prvk24JFnlO4dVE1la/kZNQ9YtOd3qMMnnI/el31My7MiJ3BZj1FqRcvZDbVipt9XzyxhSmZcgO+ixCDSjgzNtGrJ0Tb5C4O+iXn/XG7/5xP9C1/4rtKMie+Ik90tbMRAk6ZPeiji2aOAS15UdSfoRBrWN/OjyM4a4jERS1478+4dDMO9dY1z/rUyGZmuTV+kUxshlNbw2/wo+GtN/jpPTOzeMjfKgKzrd/0S2KrhwRgBjIMusAJHiWCrEqKRNEDAC4hkW3lBlC6J+IWSkHpNaXoULyi8sTxTv/0yU2zaXzgKgaYbPmCn0bLVbArkBvzfWdVfpxYgh8lrKTuz/l0z6PXnMlzE/n/sTf4OPjRXfzBN99E6EUVjKPYFA6RUhSKLlvTkLldxnS9aBIVyt9XRBFyg8r/Vfge8U3Th3x2F0WE0HMHH43ElJI9zic6SVacptPr/P+iRXzTwx89y71ee0SsBWHZtNzvQ3Sbf8SMNdkUZCwCTvRc2XI23ZUZDju8gpnSTilbLUOASm1CdGoq80r76PlvRFky3dXnAYVWiLCqfdxkMde2xr0eE5mM7AJEw0Qr4dbHYbMR6ydT6X/T8lnhxkHu3cwsu8XH/M+e6rd0NjOr/eED7vWcWCeEjMssZ0UPKtdTm0MIBDZK0kb1c5QZTtVryq8n60GUqVI0PHc690BXrm5y0DfdUZnNLNHkR8Nj1N7JzJJ7YLMR3ye7zp9D/CF2K2LlfK/smB9EHLt0LY6pAwshCA4dSAleFIqumxrA1qYqxCiPnhJkFRS5TeUfzVGndkgEXQlG6pNi8U/5vnj8Yc57T7yea7RbjvoYeRVBNwAVZUUg8+BV/uaw+Stcddfyz/6mlk2E8Rmk+/00WvUJzr3naN2J05mtxeV8okvTHbqFKkWnnVKY7jHg2FYpuaAUSMAmoBpF0KYiYwFQqBMTTf9a7mN/O9Xll5xmK3ji5UeBSeYg+7q1/b6iq+j1BLRRW/OU+B8UeAqCtu0/5p7OGfje2XJ1wMGzBMGFkqJQdFntRXn0EBYXZbpDbjm3EG39eNQneohgjf22DThm79Ucde+9wccgJO5idlbb6bsJVCBjZtZwEIJaYlPb9F3f2pjawcg4tRlTrfqzH+E8+tb3+HMIyYkvc9Nd/GCKwsoKMTrRReEK+K0q6Idmszq1I6aSIlOO6uvNzOKwqcVPcJnq+n/mSHS61n9e9Xr2W4kBJw4cb2ZmYzv8OXQN8DI+dqkfKGzewy6ZsjD3/qEP3U0y1R1uRJmK/NeWoqxSUhSKLs1wCOgocw13PdWvrQoWsqKFIlJEtesGBOr0xpH/i+LtPsAlK0pEJzeworfe728Q6T4u3UwAn1xaNDXIlvtKpkBDzc/5VoD8piKWs/EjD7rXj33Yh8Y+/0B/nWSq8q9HVwQgSopC0SUoJaSoBaPuAgILZlRM5NGDIKsFCsYpIYXOQfNFM7MykY7K9fm49eRGfl52wPf5Ew18oq/9Xp97PdPBZvjgWX7coY1Sdb9BEs0+wUTH/QI8T0U/ImDKyDgeoqQ4FF2d6BiMy5/FReXRsxX+HJIhoIYiMN3jS/xb45D3zu72OdDNzBpSvTwHqBNIdzHrSjmdcv0cQc9Bm+FcLzeHXH+jj8Cb72IOe4nRaPOhuxVH2BpKQwAvVZ3/iZ6uWsamu/S3QdFlIANMZ8UFjxHQoGb1OESY2kKUwQOnQgjGO7soWGT2iG6hF/qpt6VGXl5xaNSQuYjTeP0X+3Zr951cK7/vnT44aOO3xaYv6h5iVf6RevgN/uZpZrbur/rc6ynea6x82l9c6ZrlrOgKEEJR9xDTXaXKyK8OqTAqEMzVjNF0Kk6QrYPItshKjLydseFtv/ZrtCsOswJmYANdaGHbNDHv/yaVW+6+GSyeDM9NBeOoKcXGE8ySmwGmXpkqmwKLpyKswVNRKLqs4gk40bHQQ0TdEVoYUHgg895BRTLiHroCvCAyNVA/Luaw5mtcwmrgVx/8Y+513nO7n3uvf4oj//XP+DOcOgmoo83s2Ev977Dph/njDMzMEjv8xHzuGNBFmVkOsO6LIsNXDY9LNYYBfYpC0ZXpjj66YnEhEIny0UHR1SZErZZlkCXkRA8w3RUnWmLeN03j3Xwq7X+v38bJzGzT//LLRNf9FTdCiJ3p16rnAHlmZjb4Np9qWf3Wuv0EKOJNX/UMWGr3ufMOv51N962f9+vRF9sFUnO3vx4r2rkeQUlxKHoQg0q0UXf0qxUwB1lAxJCITXfy+TUMF0xgCHaZmdUDG5IZtwWOUXMJM4sf8CP1M5cxO+tchz/vcq5Bsc57fLhvppKXfiwp3Ic7H3Wvr+lkYo70UT/AWN7Elojl/NhCewOnH5UUhaLLwBqZxwGRbbVTZ8vy99Gx6UMg1j3KdJ18D1lJophDBRGTa32c95E3Mkd712f80z6eYpejebe/Uf/JJ76PY/42/Sb3evtDszhGrZO5K/x8eeN1TA4ZAxTg6T1Mp9Wf88ec1pI/BZfZclB0GqO6odBpL4JNZAKruSHJfmAKDZVTQXcJZqCo8nf7EfRYPfO6Z6gbi/GJZTFWdAJJVdzIsYDqdj+N1vxJJsxYpEMzoBbAzKz6Zz6Rxf5Pn4Njtv4P3xzqrgTyDTM7CofIaTWirbSQ4lD0gO4TynQPUbQspeRUeg1PdPGiEO4L4QtkA6prKTgUq+V8T9sX7+M5vOQ093rFOP/YpYt8f7vqALdD2vMpP3r1ntvegWOajudvdSmQ1OLlZ7jXt1wr8uhAwHHdM/6zzMy6Ya/5wv6LcMw7ucq4OBQ9jMg+8F6+Y5TSqgaMIZJ/AJ19dLUBBMREkuu4DHO60fdpFxv4PZRjrxxl0Hhm2j/Ry8b5x46f6pvha55SH1Wc6H3+KTx8HgfjWk+AWTElYG4wvckZZtZVUhSKHkJNTCewmQVtHHQyqrnFgdwh6hNdblwBz5u+GvzMhzlF1PcmbsBITKu5OE9udKf/wZdqmTl2+xf9YOHARYzA2/xNXzGzkGI0M8sp2POU79vHM6zouR6/sq1iRFmLfkQ+PcrVfUqKQ9GFYsapj1pI1F3QFGEAT/no6fwVnfx6KZIcMv/HNd3p+4xZQYqYqmMK5C1f93PffVfy4k8Au3bLD57AMX0f9F2EusO8oZy40Iestj3Mfr2iD8u0+e5DyyNsumee2eNeL7uE+9FT9i85tYyJJ6R5TB89gDZZ/YGonDJoA4oukXH5B9aUhNBPUQulBNA2m5mVj+dvJfXcwRsH1R3Em/h07njAjy0sNAuoLSiMzGSIqHsCWndlARprxt81LrpAExgrvrSMIbBZYR4nITorzWP6FrKxAl0X1kaKKKJxSFiOPWJzf+rNfs634Qd+RNnMbG6d6GQDi3JBdH6hNFr8Gc4TVz0Clsj53OCw8gaI4p8tuqkK033yJP9Eb3icyTMXTvWzD9QMwsyQYSYZ2GekKBRdmrqQ2w2JrGv6KbguUG6xef/f0D56wLyFpiMMV8yh/jv3+88STRGbHxeb5CEf+ZVYz6dzxe2+iZ47GbifzCw265eCJub5BJ58M8QjnhXAE7G2iNF15rWcXqv6+SPu9eSbzsYxlNFRraSUFIeiK3+bTvuQQH0A06s0wwXTaqQirQCoXoP4gZlZAvLR1s+8cOkLWWlzJ/kn6vhWNmfbf+HbrWOncz365Gb/3rpbGAPb9GMAsmxn4sqsyqZA73TVzirZ5Qcyya0wM4vB2ooHtggsDkVXOU1o1BAShDKgUDIzjBPIEx1M99Coe5CPTtkCFVAa8s1MVSLafRNvAjMn+UG39gdFwAsokFueYDxr6/V+84T0ZsboH/qo/5s2/IThvkrijwMJ5Kk7eNCUH6vAzjPGQdu4GKOkKBRdBuOItDHEdBfdXZCBVW1CULcs4ad8i+cgi1pgjNoIwdwv7+cc9sArOL1GddUd0/y9p9/og0XW3MhsqgNv3ua/51estGUz+QcrZdAWgoipFsFH//iz7vX4TibMINM9qJecFYmi615lUFUWEnyUTR/8y/I9VN9eQCopsh5EcZYlO/y87sJ6LrLIcFzNGg/432GujRW96Rt+nGDy9ezrzqwFbgLBM1B9IqDnvDLds/lH/uuBSlwReGLUXfyvSopD0RX/IhD9ywAefT94lpk4TUX8IAaplsir16LeHKApReVzzKk+/zIuU+35hyfd6wO/7+e9zcwmPn6+e737Lo42rbuVGnPw6qfmh82PizJVvMNNKaqHBJHFeh9VqOi+KP6jYi9KikPRlRlOyhmQR6dN4/nnwRhFIrFEDKN5v+bfcBPmEACBPfZWnxCi53tMF1U+wZPb91+hnfHDvJC7v+Wb6JktDLUt74dIuSglTixEu0tmgQhzfhdjEJLj/rojZKXZSg3GSeQX+VgBLwoonpHKJzjogp4HInuvBXRqSc5BSg5IHs3M5tfyb01M+7tK2Zxg9Bn1kWRxwdd29A/8RoY9P2NLZGlNdO2wzcziDT7xxEIzr626vX3+FM7lAB6Z7srcV1Iciq7K0aHjZIjprrpXIsJMBWagdY/cuArkv6vOrBUT/r3sZm64UHuQl0rbw/53mNgsmhW+1OegSyzy5lAxBotf8PXHMtGe6JkRH+47yel/a9vkuz0EoX7+HiAHV6rpjkUlAcqkFB2fpTYhirorV0QUeqCoKH7ADl//E58lJfVibv279ks+KaKZ2eirfaBNppInvtDiL72YCNgkF+C3Coqw6n5ohw2K9JsksdXHDKy9hX307P4+/8YZzKlHPnpsOZvuumgjwqi7ooUKiLorJpJCCW0qircu/Ts+/DNTyd9n/jwudm78pl+rTtF9M7PRize41xebeA6dvwATXVgvdYeJHSQQ7HTCxyBM/w6nypohlqP6DCALUOC8i0LR5akJ1WMyvw0fI6TlrDydgZg/6qh71OY+fYeyaT4uRk7hPHH8PX4EvfWrPvTTzGz4TF/RW54UlWiX+hV0nT9lQru5dv+3NgX66NS/XTVWWLrMd1MqRjnDQME4lTZVsgwUnUrRxBjyt4MUPe8hYQU3oRJQCFP54D7/Rqtf0mlm1j7DpumhK31oavKNzAVfOexPPF3FE1/zhI8wU62tu7/6tD9mHaPpFGAm3etbKW1fYMZb6sCaafIDe2aGGI3lHYwLiirz80K6nIYwuoZGbqMURvTxmMwkwEynGLJ66JMMZKmA1FvLL2BDMbPaXf7ir3yGyQ+HXuHnsFu5k5QNXeUTWbTdz/XjCusef8a3Hkbe4Vs1ZmbNX/Ndm3gjFxEhe9GyVnSxKNHXDDCPJSsNPUu59UALLC2UiAEzmC8Xm1D8FB9KGjvmY8l/0xyInefE6zfjmBS0Flp3kKmSaIyqH58BnE/bvWHBuFiP7z60fJOLWmJ1cHKrzkHko4dNu/gVnUz3kMIR5aNzuadQGOipHjUENmq/fuh8v6a6/Q42z1WF2PHz/O9QPcSrcnyrvzuoJovtDzX4N0SAqv2h/PPoynSnCL+Czc5c5p/cdXsYo08pw2VtuisJaWGEyhS1kimkXYEEse5iQdSc8Bfr7Damfhrbwb81VU/gDhxivd/xa9gXXuKzw5qZDZ3hV7ytZQ/Bxrb7864R5r5S2tHzgHL6OFtDqRqA7qoIOgFmVmrUnRorhJ3o+fvo0nSHYoWQQKEURT9FyiTeU/usnyJa6uGa85aneQ5HXga5arEo9/2hD3VtfA6H2Hwn/FihmCFFLepEb/zWg+51WRZMtT1KaQkEFMiBUBSKHtRmOMA8lgUqAYqeq/JPmEKh39Tz1LzntvjR9ep93OBw9izOE/f80lfA2mf5eeVv9TfJ5OMcid76VSijFfTMlOO3bRw/kALvSr+Ya/lbnoGuMCKPTi2+l7XprruF5j8mqLVRSNSdyl6LokyVF8Q8oNIqb+WI9/zLmQV2psKfxEyHqLe+3/8Qk0z8YpbzYwuN/QLr/jKfrqnqIEfdlSQgsDbWy/TRlRP+kV43LhomRgzGKgpF11Hl6KLukZ/olRB1j1qZ1aZGGBdhuleNwGlxEp9yXTczw4yN+0GlPZ/jlkw1jwHwpIE3qMmN/p/BDocoBQ0pcDLOv4+ewafzlj/2eeYM4LRmhqf98j7RA0z3EGWS7YvofxJfCCl+o65HF8JUUjym6pdPuddVSyZqQmBmduQq/7Rvu5EXf8MPfV937pXcpgh73QlfN3kHoPOgz/lvkultfuS/7QH+Y4f+yOdv77yVN08y3Zd3Hl0CZqiLYMB7AirestKtiDAjYKYZD3AOAVMAIoTMPoaSHvgIK0YNWPwNP2T66JnX+qi5gVdzmWrNM5DGuxOHWHJjr3tdssioTi2w2TQ9xamyaSC1lME4xLrzECVFoejyBAyot+ZniSkQ0b9Q5mxFgI+uJCAtGAKgWOoEyGo9I7W2fJNJG/sv943nPV/mVFl9k/+8WB/kypUI4Em2GmicFkX3BBHcq73Zp6mOQSmqmVnDPX3+DcDNm5llyUdfsek1RH4FvEdRxlHsQ2EnyvOvrIvadM9wDAilYh+YjEnRrPD8brw3t8MH03TdyMvrxAW+QjdsZILKdD9g8VVbaeT1C/wjIAC70M3ZgoGrfS6+TV8b4PesREUvVGdUpWRxMuWUWxEAqY1aQoKIpNDpwz6IxczMzmNFz6X97zC1QRB9NPuVW1N7/ci6mVl5QCNR6r3WcQd3VlFCcYx4iq2AxHyA9QnrcXlDYIOw3Pk/T53o2KMrAMxTsJbOFkb/u7DJT3vNXMh8bSraW7vHZ5JZ9wPeOAZH/XeNncYrufcffTSNOuNCWxiRZAZ9BNzQWzhj0fo4/EkSGQdR92V9oodE3SMuHyWKHsmpTqi9AubRidddyejJvr2fWORFpGIic7t8bRo9zlZA9jV+HrvrWk6WLZ7q17CX38vsN+XThKYTR6OgBU/Aib4k0oLVjx72b1QKv4sUelkrupBICzpCglpRR90DJMTiUWO6bvXN1rEzuR69cQ+gu8xs5iL/ZQ17ecyhOX+RN4+yiTJwgW+7r+dScKt/mtF5JLmU4Gva6FtDyTmB0aDip1CWmwApCkXXefToTk1VpoqtbtSJHvD1og7Ghfhs2YNH3OsNe5juWTUeTI1R7lvYzYf8k/HAm1jJOu7K/8fOb/B9foWMi4vWXbFxP1vQ889MhHnict+y6bhJxERIlvOJLhd/hFh35SIkAEEVda18MeTRFy72edgV1n33B/m0Lxv3zYr47j4ck3sdtC0WwIWGvT4xhgLMlE1CGk0FWcXz5nf5TLkVQwxnbdwvUnn5ynIOxhWKY01DSQNa90SI2nt+EnleV+8SY6qO+o0QMvv4RN/5t3zS7n2vf2Lt/xj3IO++G2C4f8rlnsde6r+n2wf6mZlZ4gmoYe3hXnIKfVb1jJ8SG7qM8+gVU752Vq420z2MQSX/56nTL7HgL7xcnAMmElJbICF25BBA0cRbmQ6pepB95/W/8PPoU6LQo+qwv9n0TXDb5N7P+y2Qlbpk56CTqcq9C9OdeN1bHue0YP/LADMAEPjnJ+H/f8s66h5SvRbyPIFstMRcQB81+noFslDMzHKJ/AkKhs/xF+VsN79otot9UErxVY7wHGYBFlp2Hy/J4+/ye7l1fInZZkeAobb9l2w55BaZTSfR7VsCOerDZ2Zd90KsQiktLdblrOhR55ZJpOm+BCd6yCb028fRaOgu/OsqJ1/GvJFWe8wHIYxtZ5MnueB/vLmz2Ndtuo0hoyQhOINYOW9qmWN+SSwWoZjZ9O+d515v2S/mEHFGpygUPeoTPcR0j03DAgspoVUSdR4drEz1Tctn/FOhepgjPfNr+ONNrfMVOsm05VbzB8AN9yiDdjDPL3zqpboAVJqoBY8lobuvUHQqC5ZCufxlfaIrofWlfm9IUAsokCVgJiCHHbWih6TXZrr9j9rxIGvmTDfjT9se8TdJRX5xeI2v0OUiHz3X7t9T9eitT8JvEoAZlUePN/tvW7yY21kR0Uf1k6JTiwDthEhxKHrAia46VoREojMzAO6IOlAYIuJ51BZY+ej0TcuPTuCYyTdxem3yZN+sSE7w8ko3+spU0cibTepZ0fAAZKnen0O5YoEVShYr83/r2HYO4FFzSCk0h+Vdjy5uUmAtJOquxlB7JSVF4IuTqN+6/gt+95LMNPQfNzOLsaLHyvyTqWyjeN5+X2kTh1iZqR5BSfkUnM4qjy5Md2otnZwVgUcR5CSJRdwcpCgUPShVFnFkG32vAhXcKJHEHAEMM/3v4fw2Se1evtf+kH8K91/CSrv2bj9KNrqTA2HdX/cx7cp7Gd/ip/jamT5em80V8Lxv+5unmVlmF1BGKX97RfroAYoRst/JopYGyN+GMNQqidoKCPjfu+/0T9pjF7Jipqv5eYdf7i/+pCjPHHi3n8LKHmQTOHWyX9SSeOBZHFN3lCiZhH8s8ug2729qR98rWk7/027/RgVvaqbmECBFoegy7RXgb/PDxC3iaBcSgsCLXOBdyszNVPp/e0MfDxo+jXe12sP+JOY6eRdKPOlvKkttPIdsuX/KJQQjzCjED6qFhZIFZX7+pj8/lcaLKYWmMdQoNO8nPS9FoeghwbiQ58nimUZ/4QXh8AMlaIMgwkQxtwNX+QuvHSiYzcwqR/je9AZ/+VWMC9z6QX/ixzewoh/8Pf952+7GIbb2awCBhf/bTLTaMgbTdN3JgUw6uXMLDMwhV3LFmu4kQT66GJNuCOijhoCZsLpuFJXiK6eeceJ58IEmtvKg9X/L6LMjH/KJHmsG+DtMX+2nM3d8jBV9/zU+JZOSQ+/zSS03fGcw72eZmSVa/bZVWaGAg5f6qcS260VfqHi0p0hxKLqSKM1gqTD5Ez0W1EQnIdNdYDRaH/YHzfiFWWZmNnUFdyJZXOOfzi3PiP5vtX46s++1TFZRLQJoJLWH8ydwUOCX9KBfy79wJnPY1/cFVK+tNmRckAT4zukaX9Fl/CDq6rUCydAF/qm5/U+fxDF7/tHvM25mVrnPD8YNns3K1Px1HzPeexMErszsyHt24D18D/Qmt81+YM9MQ2DJdK+8weepNzPr+5SPt98kqu7wRF/eprsydWmM0kB4FnHEm1mqmpA5PCYbsY+OIn5qfBGCNmLe5cPQsvjM7Thmy9vZdE80+UUyh9/Lijm52Z93s4g21x7NHwY48gdQ1HKnKGoRvjNJsoctkeQM/IEC/JIL7CSDc4j0aYFSsBNQme5EIhH4vEJJUCupzT5kNVvG+eOhP/e7jZiZ9Xzbr85I1fFC3vxpPyc+9h+YW75yNH/ETOu1j/o3etlPkek1MKnHXszP6/k0WBVruE01HmTL+0TP/17UwbhMBZ2M4j3Ym5zHFIocUs2h6n6fxmnQ70doZmYLLbzATnzZP9FbvyUsqF1+N8XxV3P1Wuaon8zffCsOsWN/7AcK1/6cg3G5Jc6V5VK+v93wk8dwTLyZa9VRgJI7Jsph5eOCRkUtUQe8AjYHbIQQUqBSwJOe3BHVumd2HdBmtbHJWvsol4hWnOoHr5LzvNsc+H1/lzy5g/uRHXxMtVr1peuzPrtDTJzoShBBKWrYM1Akk2gRWYQVCYFVUiDADBJHKo2JuiY+oN0zjUkL/E+mzjeBk0BiYWaWWBBEFuN+TnrrQe5Hlkv7Y54b4GaOzf35++jxXdv8988wcWVM+Mc58B7iAnCFsY+9Coe7AhU98rLOgM0hC4HWEBch9C8Ksl5gkGq4UN3n+6ALa9hHb/0i+JlmNr7rHPf6nnfx4i8b8ufdtJv941Gf09Iavsu/daHLd1Oq9/MJnBWme7LL7xybHmBLpP9i3+XYsEeUysLBs6yppKTpHjKGTHcxBSJwCEHtRU4OKQRNd3H4zW/zIZ5bviA41T/Mwbiaw/71Bcivm5n13O77uokFDrgt1QnAPUjVr/zuLtbp87ObmcVr+D1Z4IxbvJzbPdcdCSAeXZH16EoKBJhR7Zr4efQH5p/60+/J/576Pbl5/2+P5VjRZ09i/Pe2v/cDaMRNZ2ZW2e+b9cdezgqoOAhI4o0+MaOidJbpNYi6LzTzB295lBtH8nvyH6KkOBQ96tpyUkCZXsvv/fJeIYNxBIlWRJgz/s2BFzP+e9sf+gysZmZjV/rtkSe2szJlKnyFnj6DN5TN/5i/phNzkFVwfb1CpcXrat3rLb9mf3tmlw8OqhkQjR5XpI+u7kX4e6W/TQqjnlcowIyQbFn+VsWmDz/kXu/7LqPf5vfwPSJW2PSh+3GM3eYDTCb6fB/YjOMoyhibvsQH7dQ9PYJj4tVsumdG/Q4vcdFvvfJ66MiyhjcbJPdc1j66EjydBRkDnrT50ytJidoMD/gPYyn/gXEBryYfNJFgn/rIy/gDNQKm/fifMU/89D7AkwNbjZnZYjOUnOIIs7o9UFWm1g+wyDx/0/+t2VnO/x8HsFHPN/bgGJXsCZHiUPSoo+4Bzwox3UOAOVIiBOcpH33iB+AHc09Eqz3ED5zY6ZvUCaB0NjNLTgFz7Bwvycle/7oM0fX79MzWzqi0mOhyGsv4G9Hsq7jop/UJ8PnF6ZxN+t8uNERX9IoepEwhaLoQokfEzgdYG0J0Kyn/umoA2fxe/7ifvMJfdIQAAA6gSURBVIZz2BUTIl33gD/BUSZdsY1n++bs9JeZ7jkN6EUlRCKRAIU10+m1XNq/h9x0Zpap/O37eMWh6IWSEDhrSOPD/IeEvws2qKSwPp/7pH+atd3Mi58aHJqZTWzzA1SKrOLohB8NT5/CYzZ+6gn3uoLRED2zanChqaSAHPJ2LvqpEL44TyL/IUqKQtGLATBDrY0so0rH/s0z+jdJyGmfqcw/hmEjvmlaMc5R7UNXcEQ+1QOm6QwrTHIvcPQpmPLpW/0h93G959SL/XLU+qdE33TRuyte629q8y/myr9Urb8bN9zOfFarMBjnXw5BrElFIt4JyR9fuG6YJASMUQ0gE1Daevg1Iq00z7+15zp/GfW/ij9e5Q4/7dX5Ol7801f5VTeK7b32p3DSbuTupxlKyZmZAT9d5TCnBSc3+DP0bZp/kZAuQEKKQ9FD6tGjFvK3o46sh4h6HvUTV33dISUXr2HfdPN7uTrL4v6uUnaeD401M0s1+Etv6TJGmM21+T9KKXq81ofAKhbYRBOrYBY2gfgU+0qp2vwbTwRRjgkpDkUPkZDTVG0oWNARsekehGcX9wgCm+YXJaDtUVkN5+QG/4QhsIsAgNv4Y27gsP/P/M3h8Kv4o277iG+iy6pgKhEVtQCKBTYGvO6zW7kSrfXxACqpiKU4FD0E5RYCM5UR9IAxhZKA3LvcB7f6ebTE3XySTW9kdWqDPt+peqZk2vR7PiHE2Nv9zqNmZgsX+H5w+S1ALmFmszta3evV+xmWmlUQWDDdp9axKnV+B+ixFC/cSgzGSSmUokXpbxdwc4iB6Z6q5kmk5v0gWedeRU7OgbVp4EVMpHh5DXzcB9M07BOAmUbfClCs6dX3A9NqG0fC4yKPnp3zgTFdP4PKHjOzej+Al6N+f7ZCTfeQqHtQpF4G44A2OSiPLiRiZByWygrTNFHuB8lGTuEFXibaqE1v8p+37sfMy1Z3gw9kee6zUItqZg3P+ctVecBz5/jtkKoP+FBWM5PdVCmbkT7KWPe5153rXq/7pegiQetkOTdZLJhEbboXMugGUjYLEFjRsrjnG/7pXPUwQzKnLtosZuGftHvexwCcbJ1/ou74EDRcMLP5c9UcfFlq8OdWHdiSiaikFPHEUm3+wZyog9DFoeiFVCZ8z28/VRYiWbBEFDLuyFv8E2vjPHOTD53FizWW9udAaTwzs8ohMLhbOag1dLqvgD234BAbh6YUjY8I9KKghcIxggu+9liJ1z1cAsgqVN47JmiUeFCAuR8iIVV3YqG03uyb6AeuEua+wMFv/o4PPjlxIfvBM+v9d2X2cveS+S7Bmgqy7q/v9W/s8Du4mJnmdQeFTr3EL9U1Myu7GwA9lPqzVXiiRwpKUUHOkDx6xLj1EAkpU236uU+1nKrhdsprvswlp8ff5wfWZrsFPn7Anx9xxJvpwhqS1CU+C2ziCPdKi4neawbBuOQdDIEV/Wr4PSsxGCelQKY70mgX5vWRiyJzTJ3ln2atX+PF2v+fuOS0DGDwzU+L3mvr/A+e3cxFLUuN+f8bZbfBbxKdWrIiGk6SqAdIr5mNvsav5W+5AWiubKWe6FFLQNQ9BpYDAc9+0/MKJVTUQia9mdmxl/gn1sLVp+GYxKzgf/tb/7Qf+BCDbBoPUBtYVuZa4G9QEj8NGkIIFtg4gGLMzDLgv2emGDbb/BNodSVchKilKBQ98lRZgMTi+VMJMymGOnminThi3UXnmc57/MV66I08pvYwL5W9X4bODxkOUM34WS+r3sQn49rP+qez+tozgDOve05gBiIOhAUVoiDRQCm99v9LCIFDgcZELRRdT4oilDRUU1Uf4OWALLlmFlvyI9uq1128zle0ylHhh2egSAbQamYCT6D+vIBc9cQ17No0fsu3eBLCclh9yLgCCZnukafd1PNCHLMAjP5Mh69M67/MefTBK/0SUTOz7X/p576nL+TIdv3jPgQ108Lwl/mX+QUvlTf6HHhmZnUPHnGv52qZlyZHG4qQluuf5ecJDjocsyKDcYXKYYv3xINQboXZBNSfTsUrikpqqQGeJ2ChY2eyGV42428CNSfYPH72wz6d1Y7/yRj02n4faSdwbFxtJiLrIf9qrsdnejUzixF2fpQj/1FLcSi6kgJtAnyiF+T14RJSjw74jcUOPk2T47xURs7wv13FnTyJjrt8cz9bzQGq8bP93muN3xQtkJf8H6vaEivOOJv1I/JTO7ggqPZHfu/0RKPPfvNCSPErOkjU3VSDLKUCBQqVJJYAAiuOuaqjvmna9072dbd8jsHue6/xizZUQHACEGu5OG82iaX8N/0E0DjlBMw1JL3W+BCQUJpZ5izAJ+w/yg9ckT56EaSw8ESPeEzUgie3mNrA7/o3q6sYqrnnXQzuiAGuvvZmn+PNzOzYxT6SbHqJrYB0tf8eVdQycqlvBbQ8wFYAdUw1Y3hsus+PBZiZ2WFYxOJEj7pnQHEoeqFEcUgsU9M9WwmnsOA9WwvY8OHThPnJtOU2s8E3HyZfw3n5+r3+/MpmeIda86jfxkklRlt+5qMAYy2iZ3kAMi6+iznj4pO+hZCb4G6zUcvKVPSCBfcK8xoluSRgxst5clU/9X3GugZOEc11qF3Sn0Pj7VyJNvdmv53xmocFIcTT/DwcA2wxceGjZ6eZ8ZYkPshlr+kTg+71BPSFeyGkOBS9CAAziRDATICE9DpXEl/0F6wqU+3/mI9Yqx4URT8i47TlWt/kP361r8xmZjPr/e+d23MIx0y/Acghvw8UN2YW2+kjc3Li+wQh48YjjqCvSB+9UKKq14J8dP96KE45ZFwcSkFV2+QKWJOLjTyB+XZBpjjnp9EqJnlMxzch7dXB3VTrr/MJKiUO8fCAf0O0TTbF607vURVvisiiQLK6FD1ECkkLFcIwAxZoRnQ16fqpT3t06O2CArmWlXbwPN8ETTLHoh29zA9E9dzE7zn4hz5gZsNHuLKOqJuTRBppurY8RFS/9UJJ8St6gfztqOHNIRJkCQSQZxLtUXYXkz603eCn0MzYEigbZXt/zZeBRkn8ET23ibJOkBgVtUywH54T7ZpI4vUc+8eNQxBcrExkXNQSYfWafk8RBP2QW4yHHP6E76NnD/DvmWAErK293T+6K/q4G8ruT/oPXCdO9KEzfJN67e08t1wZAHPqqngQd1RGyQwK0M4ZfuvmxF6RksOHLeeiliI4TZerxKBllCKHjANsVvVKm9rOp/PQGX46qrqLYaGEW40vCr/+gfwpmRKH/Yh3roPhvjHB/2bTPnAoJ753csCPyEuVLQXjXhjBPHqxC5V1CxN47af8KPWhT3JnlcrjAs56n58njs+zrzu5yffry+54HMfkzhftWUEyQ8Pu9QRQMJuZ5QDmqiR+Cps86Sd8XneVXlt9xBOFqkfHghIRqYfrwTt1yF5DzxPIqtRLfSCLgs2qeSd3+yZoTAShGg74Pq3kVL8HNgHhzyaAGy42y8QTOcEQSxI7coLn0Oo3kTBglH0hpPgVPUpZgS5CtoIYWHlM5TE/Et2wj8kXZ5jhCZsaxKDFsJlZ3RFIbyXYcojX+ME4er+ZWWwBiloqOB0WE6SNtuDHIzLjDPQhUSd61Abm6lJ0IcvVdCcgi8JK97/aP2ESIh2m+NqG3+anvdp/yJxo5QfBdxb+8eF3+6dzz6fvwzHZYT8gmNvK1Naxo6K5PEiihTMWmbH8N4HVZ7qvJglhlQWFVore9d98CuSZN3Dfs5m1AlI76pu6E5cxMq7u+8C6Ilhglxry34yzO3r990ywFZANIJ5QyozlqIIZJ2opCkWPus94yG4YlMKO2goIyfDRmhTPWnylDyWtHGWiiNoj7Ds3POKXaA5e2o1jjvyVn+LrvY4VRsYQ8hTlo4dUryXqOI9OZn3JdP/Xshz96tA5h2xQlF4TC+XEuf7fntrAtns591Ww+a2+v932a05Ij5zrxwMQsmpmVYOi4gwk/iQUwgioreR1h4i8op9SVNAkJdN9JUvALk7BOLVr1PoIWJvbySf6YgOf6BVDEIybZvO46VrfdM8mGWe+FFDsFYdTc6mHferEAxxBJ1GwWbIC4iroV1L0F0aKIhgXYecXxe6STEFpa4Yd+/JJvjd8pq9M7TcyMm7w/X5JbMcX/RJaM7O2xwRFM0iu2Z+b5OhMB7wHKKvMzJIb/BqCnArSrTrTPUoJgrlGP40oJcRHL5sFhplfMYhkgQ9Aa7/Np0TKjLCix7J++ajyj6sfOOi/h6dmuX4/fpDo41Hx9WvxHjLJCGhq+mCfPwdVj1460Uvyb5GYWHgLTf4q6voRO+KH3g0dF8xsZpcPda08zK1ViHc+C3lqM7PsWT6LS/weJn2IA5NM5rif3jMzy43lX1uuNqggQY8sbAcoKfpyF6yJ5wVRPeKfZide4/OrmTFfm5lZ7dO+0ixdeDqOSSz6z1N9xufX+CAXUZ5iszv9Hu2JjYBWM7OyX0H300BROPhCSUnRl7nksJsqC52m4xcwnC4+zEiygVf4abTOb/t8bWZmC6f6jQezonSz+oZH3es5Yb1UDvlptANXcTps4x35Q1NlSo6sFLUB0D6dzL+jrFmxKLpYrPEy//RJNXBwKDEL9xb5I80s+guZ2g2ZmaVT/vPqD/KY9v8N/bqNF0v2bF8pzMyGF/zIbce9bH5Ob/IXeeN9HFmfFRDYhj4IXomFPNfh34uJqHuMeN4EbDa24EfDM5WiF/xWdlMy+/w4gaphp/Qa8dmZmY2c4v+mups57qEkpnbDkpSkJCtDImaPLklJSlKMUlL0kpRkFUhJ0UtSklUgJUUvSUlWgZQUvSQlWQVSUvSSlGQVSEnRS1KSVSAlRS9JSVaBlBS9JCVZBVJS9JKUZBVISdFLUpJVICVFL0lJVoGUFL0kJVkFUlL0kpRkFUhJ0UtSklUgJUUvSUlWgZQUvSQlWQVSUvSSlGQVSEnRS1KSVSAlRS9JSVaBlBS9JCVZBVJS9JKUZBVISdFLUpJVIP8fmaXzwUidmDE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1" t="9294" r="10641" b="10465"/>
          <a:stretch/>
        </p:blipFill>
        <p:spPr bwMode="auto">
          <a:xfrm>
            <a:off x="1383233" y="2830068"/>
            <a:ext cx="6773774" cy="35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1454" y="2990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1454" y="3407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83" y="949274"/>
            <a:ext cx="6376233" cy="177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endCxn id="1026" idx="0"/>
          </p:cNvCxnSpPr>
          <p:nvPr/>
        </p:nvCxnSpPr>
        <p:spPr>
          <a:xfrm flipH="1">
            <a:off x="4770120" y="2276872"/>
            <a:ext cx="377944" cy="5531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0494" y="3841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494" y="42581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0494" y="4672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0494" y="50754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0494" y="54843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49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0494" y="59095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06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55601</TotalTime>
  <Words>1005</Words>
  <Application>Microsoft Office PowerPoint</Application>
  <PresentationFormat>화면 슬라이드 쇼(4:3)</PresentationFormat>
  <Paragraphs>291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1761</cp:revision>
  <dcterms:modified xsi:type="dcterms:W3CDTF">2019-05-24T18:58:07Z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