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8" r:id="rId4"/>
    <p:sldId id="320" r:id="rId5"/>
    <p:sldId id="310" r:id="rId6"/>
    <p:sldId id="322" r:id="rId7"/>
    <p:sldId id="315" r:id="rId8"/>
    <p:sldId id="319" r:id="rId9"/>
    <p:sldId id="323" r:id="rId10"/>
    <p:sldId id="311" r:id="rId11"/>
    <p:sldId id="325" r:id="rId12"/>
    <p:sldId id="326" r:id="rId13"/>
    <p:sldId id="327" r:id="rId14"/>
    <p:sldId id="312" r:id="rId15"/>
    <p:sldId id="328" r:id="rId16"/>
    <p:sldId id="321" r:id="rId17"/>
    <p:sldId id="329" r:id="rId18"/>
    <p:sldId id="324" r:id="rId19"/>
    <p:sldId id="26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549496302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Previous work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1D-CNN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Fine tuning process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1D, 2D CNN visualization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Verify ‘</a:t>
            </a:r>
            <a:r>
              <a:rPr lang="en-US" altLang="ko-KR" sz="1600" dirty="0"/>
              <a:t>Dropout(D·O)</a:t>
            </a:r>
            <a:r>
              <a:rPr lang="en-US" altLang="ko-KR" sz="1600" dirty="0" smtClean="0"/>
              <a:t>’ and ‘Batch Normalization(B·N)’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To verify </a:t>
            </a:r>
            <a:r>
              <a:rPr lang="en-US" altLang="ko-KR" sz="1600" dirty="0"/>
              <a:t>the D·O </a:t>
            </a:r>
            <a:r>
              <a:rPr lang="en-US" altLang="ko-KR" sz="1600" dirty="0" smtClean="0"/>
              <a:t>and B·N, make the model without each part and compare each case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Of course, if the model is more deeper, the model is more better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25233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(25,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US" altLang="ko-KR" sz="1400" i="0" u="non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), 2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25233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55738" r="-178306" b="-9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68333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72727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43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First, I have a question “Does ‘dropout’ work well?”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To verify this, I trained the model </a:t>
            </a:r>
            <a:r>
              <a:rPr lang="en-US" altLang="ko-KR" dirty="0"/>
              <a:t>without </a:t>
            </a:r>
            <a:r>
              <a:rPr lang="en-US" altLang="ko-KR" dirty="0" smtClean="0"/>
              <a:t>D·O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Through accuracy and learning curve, D·O makes the model better and more stable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980555"/>
                  </p:ext>
                </p:extLst>
              </p:nvPr>
            </p:nvGraphicFramePr>
            <p:xfrm>
              <a:off x="467543" y="2204864"/>
              <a:ext cx="8208913" cy="243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980555"/>
                  </p:ext>
                </p:extLst>
              </p:nvPr>
            </p:nvGraphicFramePr>
            <p:xfrm>
              <a:off x="467543" y="2204864"/>
              <a:ext cx="8208913" cy="243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  <a:endParaRPr lang="en-US" altLang="ko-KR" sz="1800" b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12121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114648" y="2132856"/>
            <a:ext cx="2592288" cy="2592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bChip\Desktop\lab_meeting\190302\image\1D_CNN_5_conv_1_fc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69161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bChip\Desktop\lab_meeting\190302\image\1D_CNN_5_conv_2_fc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4869160"/>
            <a:ext cx="2160239" cy="14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bChip\Desktop\lab_meeting\190302\image\1D_CNN_no_DO_5_conv_1_fc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BbChip\Desktop\lab_meeting\190302\image\1D_CNN_no_DO_5_conv_2_fc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1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5041145" y="3871019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38384" y="3871019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28224" y="4261728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8641" y="4261728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2"/>
            <a:endCxn id="10" idx="0"/>
          </p:cNvCxnSpPr>
          <p:nvPr/>
        </p:nvCxnSpPr>
        <p:spPr>
          <a:xfrm rot="5400000">
            <a:off x="3635097" y="4398537"/>
            <a:ext cx="327407" cy="61384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7" idx="0"/>
          </p:cNvCxnSpPr>
          <p:nvPr/>
        </p:nvCxnSpPr>
        <p:spPr>
          <a:xfrm rot="16200000" flipH="1">
            <a:off x="5447434" y="4520457"/>
            <a:ext cx="327407" cy="37000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5" idx="2"/>
            <a:endCxn id="9" idx="0"/>
          </p:cNvCxnSpPr>
          <p:nvPr/>
        </p:nvCxnSpPr>
        <p:spPr>
          <a:xfrm rot="5400000">
            <a:off x="2436711" y="3189990"/>
            <a:ext cx="718115" cy="2640224"/>
          </a:xfrm>
          <a:prstGeom prst="bentConnector3">
            <a:avLst>
              <a:gd name="adj1" fmla="val 614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3" idx="2"/>
            <a:endCxn id="8" idx="0"/>
          </p:cNvCxnSpPr>
          <p:nvPr/>
        </p:nvCxnSpPr>
        <p:spPr>
          <a:xfrm rot="16200000" flipH="1">
            <a:off x="6256444" y="3313242"/>
            <a:ext cx="718115" cy="2393720"/>
          </a:xfrm>
          <a:prstGeom prst="bentConnector3">
            <a:avLst>
              <a:gd name="adj1" fmla="val 755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83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Second, I tried ‘Batch Normalization’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As mentioned in the paper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B·N makes the model more stable by prevent </a:t>
            </a:r>
            <a:r>
              <a:rPr lang="en-US" altLang="ko-KR" dirty="0"/>
              <a:t>the </a:t>
            </a:r>
            <a:r>
              <a:rPr lang="en-US" altLang="ko-KR" dirty="0" smtClean="0"/>
              <a:t>internal covariate </a:t>
            </a:r>
            <a:r>
              <a:rPr lang="en-US" altLang="ko-KR" dirty="0"/>
              <a:t>shift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Compared to the </a:t>
            </a:r>
            <a:r>
              <a:rPr lang="en-US" altLang="ko-KR" dirty="0" smtClean="0"/>
              <a:t>No-D</a:t>
            </a:r>
            <a:r>
              <a:rPr lang="en-US" altLang="ko-KR" dirty="0"/>
              <a:t>·</a:t>
            </a:r>
            <a:r>
              <a:rPr lang="en-US" altLang="ko-KR" dirty="0" smtClean="0"/>
              <a:t>O </a:t>
            </a:r>
            <a:r>
              <a:rPr lang="en-US" altLang="ko-KR" dirty="0"/>
              <a:t>model, </a:t>
            </a:r>
            <a:r>
              <a:rPr lang="en-US" altLang="ko-KR" dirty="0" smtClean="0"/>
              <a:t>B</a:t>
            </a:r>
            <a:r>
              <a:rPr lang="en-US" altLang="ko-KR" dirty="0"/>
              <a:t>·</a:t>
            </a:r>
            <a:r>
              <a:rPr lang="en-US" altLang="ko-KR" dirty="0" smtClean="0"/>
              <a:t>N </a:t>
            </a:r>
            <a:r>
              <a:rPr lang="en-US" altLang="ko-KR" dirty="0"/>
              <a:t>also makes </a:t>
            </a:r>
            <a:r>
              <a:rPr lang="en-US" altLang="ko-KR" dirty="0" smtClean="0"/>
              <a:t>the model better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Compared </a:t>
            </a:r>
            <a:r>
              <a:rPr lang="en-US" altLang="ko-KR" dirty="0"/>
              <a:t>to the </a:t>
            </a:r>
            <a:r>
              <a:rPr lang="en-US" altLang="ko-KR" dirty="0" smtClean="0"/>
              <a:t>D·O </a:t>
            </a:r>
            <a:r>
              <a:rPr lang="en-US" altLang="ko-KR" dirty="0"/>
              <a:t>model, It is effective when the model is deep.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88851"/>
                  </p:ext>
                </p:extLst>
              </p:nvPr>
            </p:nvGraphicFramePr>
            <p:xfrm>
              <a:off x="467543" y="2691472"/>
              <a:ext cx="8208913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88851"/>
                  </p:ext>
                </p:extLst>
              </p:nvPr>
            </p:nvGraphicFramePr>
            <p:xfrm>
              <a:off x="467543" y="2691472"/>
              <a:ext cx="8208913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  <a:endParaRPr lang="en-US" altLang="ko-KR" sz="1800" b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60000" r="-178306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65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87879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7410792" y="2564904"/>
            <a:ext cx="1296144" cy="37444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1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Third, </a:t>
            </a:r>
            <a:r>
              <a:rPr lang="en-US" altLang="ko-KR" dirty="0"/>
              <a:t>A lot of people use D·O and B·N </a:t>
            </a:r>
            <a:r>
              <a:rPr lang="en-US" altLang="ko-KR" dirty="0" smtClean="0"/>
              <a:t>together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It is </a:t>
            </a:r>
            <a:r>
              <a:rPr lang="en-US" altLang="ko-KR" dirty="0"/>
              <a:t>the best </a:t>
            </a:r>
            <a:r>
              <a:rPr lang="en-US" altLang="ko-KR" dirty="0" smtClean="0"/>
              <a:t>performance than the other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1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362845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(25,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US" altLang="ko-KR" sz="1400" i="0" u="non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), 2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362845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55738" r="-178306" b="-9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68333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72727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모서리가 둥근 직사각형 5"/>
          <p:cNvSpPr/>
          <p:nvPr/>
        </p:nvSpPr>
        <p:spPr>
          <a:xfrm>
            <a:off x="7636976" y="5546543"/>
            <a:ext cx="754992" cy="66028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I think that FC has a lot of problem (FC = Fully Connected)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I retry the model without FC layer (Now I call this model “only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”)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FC exists only between the last </a:t>
            </a:r>
            <a:r>
              <a:rPr lang="en-US" altLang="ko-KR" dirty="0" err="1"/>
              <a:t>Conv</a:t>
            </a:r>
            <a:r>
              <a:rPr lang="en-US" altLang="ko-KR" dirty="0"/>
              <a:t> layer and the output </a:t>
            </a:r>
            <a:r>
              <a:rPr lang="en-US" altLang="ko-KR" dirty="0" smtClean="0"/>
              <a:t>layer (for </a:t>
            </a:r>
            <a:r>
              <a:rPr lang="en-US" altLang="ko-KR" dirty="0" err="1" smtClean="0"/>
              <a:t>classfication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94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This model was also tested for each case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also shown the best performance in </a:t>
            </a:r>
            <a:r>
              <a:rPr lang="en-US" altLang="ko-KR" dirty="0"/>
              <a:t>‘</a:t>
            </a:r>
            <a:r>
              <a:rPr lang="en-US" altLang="ko-KR" dirty="0" smtClean="0"/>
              <a:t>D·O+B</a:t>
            </a:r>
            <a:r>
              <a:rPr lang="en-US" altLang="ko-KR" dirty="0"/>
              <a:t>·</a:t>
            </a:r>
            <a:r>
              <a:rPr lang="en-US" altLang="ko-KR" dirty="0" smtClean="0"/>
              <a:t>N’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777476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1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both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Let’s focus on the accuracy </a:t>
            </a:r>
            <a:r>
              <a:rPr lang="en-US" altLang="ko-KR" dirty="0"/>
              <a:t>and the </a:t>
            </a:r>
            <a:r>
              <a:rPr lang="en-US" altLang="ko-KR" dirty="0" smtClean="0"/>
              <a:t>number of parameters.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621230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621230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1183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1183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</a:t>
            </a:r>
            <a:r>
              <a:rPr lang="en-US" altLang="ko-KR" sz="1600" dirty="0" smtClean="0"/>
              <a:t>to the best accuracy, It is increased. (0.9240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0.9375)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to the </a:t>
            </a:r>
            <a:r>
              <a:rPr lang="en-US" altLang="ko-KR" sz="1600" dirty="0" smtClean="0"/>
              <a:t>number of parameter, It is </a:t>
            </a:r>
            <a:r>
              <a:rPr lang="en-US" altLang="ko-KR" sz="1600" dirty="0"/>
              <a:t>greatly </a:t>
            </a:r>
            <a:r>
              <a:rPr lang="en-US" altLang="ko-KR" sz="1600" dirty="0" smtClean="0"/>
              <a:t>decreased. (~90.8%)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It’s a great achievement beyond </a:t>
            </a:r>
            <a:r>
              <a:rPr lang="en-US" altLang="ko-KR" sz="1600" dirty="0"/>
              <a:t>what 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expected.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099756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099756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46217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46217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76" y="1391568"/>
            <a:ext cx="8974120" cy="28586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Convert to spectrogram for using 2D-CNN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Throught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STFT(Short Time </a:t>
            </a: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Furier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Transform)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Win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dow Size: 256, Stride: 128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16000(SR), 1(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Ch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-&gt; 99(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Freq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), 257(Time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It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contain 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time information and frequency information at once.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 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10" descr="C:\Users\BbChip\Desktop\lab_seminar\190202\00b01445_nohash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3375280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:\Users\BbChip\Desktop\lab_seminar\190202\0a2b400e_nohash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4198003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:\Users\BbChip\Desktop\lab_seminar\190202\0a196374_nohash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62099"/>
            <a:ext cx="3102868" cy="7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887835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508104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5576" y="5926195"/>
            <a:ext cx="345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72472" y="5917017"/>
            <a:ext cx="27999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83984" y="39962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Magnitude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5926195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831445" y="378525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1466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Frequency(F)</a:t>
            </a:r>
            <a:endParaRPr lang="ko-KR" altLang="en-US" dirty="0"/>
          </a:p>
        </p:txBody>
      </p:sp>
      <p:pic>
        <p:nvPicPr>
          <p:cNvPr id="7170" name="Picture 2" descr="C:\Users\BbChip\Desktop\lab_seminar\190202\visualization\sample\seven_ma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5026906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bChip\Desktop\lab_seminar\190202\visualization\sample\bird_fem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7" y="4209212"/>
            <a:ext cx="2068553" cy="7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bChip\Desktop\lab_seminar\190202\visualization\sample\cat_fem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3340357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808078" y="3570971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“Bird”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8078" y="4375918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“Cat”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8078" y="5240658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“Seven”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376" y="2272040"/>
            <a:ext cx="8974120" cy="4109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01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Each </a:t>
            </a:r>
            <a:r>
              <a:rPr lang="en-US" altLang="ko-KR" sz="2000" dirty="0"/>
              <a:t>model was trained while changing the depth</a:t>
            </a:r>
            <a:r>
              <a:rPr lang="en-US" altLang="ko-KR" sz="2000" dirty="0" smtClean="0"/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I found out that the number of parameter is important as well as accuracy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I asserted </a:t>
            </a:r>
            <a:r>
              <a:rPr lang="en-US" altLang="ko-KR" dirty="0"/>
              <a:t>that </a:t>
            </a:r>
            <a:r>
              <a:rPr lang="en-US" altLang="ko-KR" dirty="0" smtClean="0"/>
              <a:t>FC should be reduced as much as possible</a:t>
            </a: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336"/>
              </p:ext>
            </p:extLst>
          </p:nvPr>
        </p:nvGraphicFramePr>
        <p:xfrm>
          <a:off x="467544" y="2060848"/>
          <a:ext cx="8208913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080120"/>
                <a:gridCol w="1080120"/>
                <a:gridCol w="1008112"/>
                <a:gridCol w="1080121"/>
              </a:tblGrid>
              <a:tr h="43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Architecture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49,956,064</a:t>
                      </a:r>
                      <a:endParaRPr lang="en-US" altLang="ko-KR" sz="16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32,736,480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50,472,672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33,253,088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22,368,624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16,290,160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22,885,232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16,806,768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8,586,128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7,996,304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9,102,736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8,512,912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2,640,848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3,689,424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3,157,456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4,206,032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1,338,448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1,855,056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1D 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- 5 -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76" y="1340768"/>
            <a:ext cx="8974120" cy="81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496" y="4365104"/>
            <a:ext cx="8974120" cy="20882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40607</TotalTime>
  <Words>2192</Words>
  <Application>Microsoft Office PowerPoint</Application>
  <PresentationFormat>화면 슬라이드 쇼(4:3)</PresentationFormat>
  <Paragraphs>629</Paragraphs>
  <Slides>19</Slides>
  <Notes>19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1138</cp:revision>
  <dcterms:modified xsi:type="dcterms:W3CDTF">2019-03-01T17:25:59Z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