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8" roundtripDataSignature="AMtx7mgf3SK2BwxQmv91Sji8oZEIcHSa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E23222-AA14-427C-A7C7-20435C2248F5}">
  <a:tblStyle styleId="{81E23222-AA14-427C-A7C7-20435C2248F5}"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Erica: Our project sponsor is powell industries which is a “Powell Industries designs and manufactures equipment like switchgear, circuit breakers, and power management systems that help safely control and distribute electrical power in multiple different industries</a:t>
            </a:r>
            <a:endParaRPr/>
          </a:p>
          <a:p>
            <a:pPr indent="0" lvl="0" marL="0" rtl="0" algn="l">
              <a:spcBef>
                <a:spcPts val="0"/>
              </a:spcBef>
              <a:spcAft>
                <a:spcPts val="0"/>
              </a:spcAft>
              <a:buNone/>
            </a:pPr>
            <a:r>
              <a:rPr lang="en-US"/>
              <a:t>Switchgears are Switchgears are devices that control and protect electrical circuits by turning power on or off and preventing damage during electrical faults.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US"/>
              <a:t>Powell industries designs/maufactures</a:t>
            </a:r>
            <a:endParaRPr/>
          </a:p>
          <a:p>
            <a:pPr indent="-298450" lvl="0" marL="457200" rtl="0" algn="l">
              <a:spcBef>
                <a:spcPts val="0"/>
              </a:spcBef>
              <a:spcAft>
                <a:spcPts val="0"/>
              </a:spcAft>
              <a:buSzPts val="1100"/>
              <a:buChar char="-"/>
            </a:pPr>
            <a:r>
              <a:rPr lang="en-US"/>
              <a:t>explain switchgears</a:t>
            </a:r>
            <a:endParaRPr/>
          </a:p>
          <a:p>
            <a:pPr indent="-298450" lvl="0" marL="457200" rtl="0" algn="l">
              <a:spcBef>
                <a:spcPts val="0"/>
              </a:spcBef>
              <a:spcAft>
                <a:spcPts val="0"/>
              </a:spcAft>
              <a:buSzPts val="1100"/>
              <a:buChar char="-"/>
            </a:pPr>
            <a:r>
              <a:rPr lang="en-US"/>
              <a:t>explain project</a:t>
            </a:r>
            <a:endParaRPr/>
          </a:p>
        </p:txBody>
      </p:sp>
      <p:sp>
        <p:nvSpPr>
          <p:cNvPr id="59" name="Google Shape;5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Blake</a:t>
            </a:r>
            <a:endParaRPr/>
          </a:p>
        </p:txBody>
      </p:sp>
      <p:sp>
        <p:nvSpPr>
          <p:cNvPr id="67" name="Google Shape;6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Julia</a:t>
            </a:r>
            <a:endParaRPr/>
          </a:p>
        </p:txBody>
      </p:sp>
      <p:sp>
        <p:nvSpPr>
          <p:cNvPr id="74" name="Google Shape;7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erica</a:t>
            </a:r>
            <a:endParaRPr/>
          </a:p>
        </p:txBody>
      </p:sp>
      <p:sp>
        <p:nvSpPr>
          <p:cNvPr id="98" name="Google Shape;9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6a13ac3d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306a13ac3d1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rPr>
              <a:t>jay update: finished designing the buck converters, ran simulations, will be ordering parts on monday</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63c7689a9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063c7689a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63c7689a9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063c7689a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a:solidFill>
                  <a:schemeClr val="dk1"/>
                </a:solidFill>
              </a:rPr>
              <a:t>Breakdown of layout: login page that leads to a overview page displaying multiple video streams. When you search  the ID number or click the icon it will direct you to the video page which is a bigger stream that will display video aswell as a label ‘open or closed’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So far, I’ve successfully implemented the </a:t>
            </a:r>
            <a:r>
              <a:rPr b="1" lang="en-US">
                <a:solidFill>
                  <a:schemeClr val="dk1"/>
                </a:solidFill>
              </a:rPr>
              <a:t>login and registration system</a:t>
            </a:r>
            <a:r>
              <a:rPr lang="en-US">
                <a:solidFill>
                  <a:schemeClr val="dk1"/>
                </a:solidFill>
              </a:rPr>
              <a:t>, which provides secure user authentication. I've also built </a:t>
            </a:r>
            <a:r>
              <a:rPr b="1" lang="en-US">
                <a:solidFill>
                  <a:schemeClr val="dk1"/>
                </a:solidFill>
              </a:rPr>
              <a:t>overview pages</a:t>
            </a:r>
            <a:r>
              <a:rPr lang="en-US">
                <a:solidFill>
                  <a:schemeClr val="dk1"/>
                </a:solidFill>
              </a:rPr>
              <a:t> that give users a quick summary of key information. To test all of these functionalities, I’ve set up a </a:t>
            </a:r>
            <a:r>
              <a:rPr b="1" lang="en-US">
                <a:solidFill>
                  <a:schemeClr val="dk1"/>
                </a:solidFill>
              </a:rPr>
              <a:t>local database</a:t>
            </a:r>
            <a:r>
              <a:rPr lang="en-US">
                <a:solidFill>
                  <a:schemeClr val="dk1"/>
                </a:solidFill>
              </a:rPr>
              <a:t>, ensuring everything works smoothly before moving to production.</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Right now, I’m working on a few more advanced features. One of the main ones is adding </a:t>
            </a:r>
            <a:r>
              <a:rPr b="1" lang="en-US">
                <a:solidFill>
                  <a:schemeClr val="dk1"/>
                </a:solidFill>
              </a:rPr>
              <a:t>search functionality</a:t>
            </a:r>
            <a:r>
              <a:rPr lang="en-US">
                <a:solidFill>
                  <a:schemeClr val="dk1"/>
                </a:solidFill>
              </a:rPr>
              <a:t> to help users find specific video feeds quickly by entering a video ID. Additionally, I’m developing a </a:t>
            </a:r>
            <a:r>
              <a:rPr b="1" lang="en-US">
                <a:solidFill>
                  <a:schemeClr val="dk1"/>
                </a:solidFill>
              </a:rPr>
              <a:t>video page</a:t>
            </a:r>
            <a:r>
              <a:rPr lang="en-US">
                <a:solidFill>
                  <a:schemeClr val="dk1"/>
                </a:solidFill>
              </a:rPr>
              <a:t> that will display video content. Im also working on how I am going to stream data from a live video feed.</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Moving forward, I plan to add more features to further enhance operator convenience, making the system even more user-friendly.</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Technically, I’m using a stack that includes </a:t>
            </a:r>
            <a:r>
              <a:rPr b="1" lang="en-US">
                <a:solidFill>
                  <a:schemeClr val="dk1"/>
                </a:solidFill>
              </a:rPr>
              <a:t>HTML, CSS, JavaScript, and Node.js</a:t>
            </a:r>
            <a:r>
              <a:rPr lang="en-US">
                <a:solidFill>
                  <a:schemeClr val="dk1"/>
                </a:solidFill>
              </a:rPr>
              <a:t>, and I’m leveraging these technologies to ensure both front-end and back-end components are efficiently integrated."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10"/>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Arial"/>
              <a:buNone/>
              <a:defRPr b="1"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0"/>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FFFFFF"/>
              </a:buClr>
              <a:buSzPts val="2800"/>
              <a:buNone/>
              <a:defRPr sz="2800">
                <a:solidFill>
                  <a:srgbClr val="FFFFFF"/>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11"/>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3" name="Google Shape;23;p11"/>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4" name="Shape 24"/>
        <p:cNvGrpSpPr/>
        <p:nvPr/>
      </p:nvGrpSpPr>
      <p:grpSpPr>
        <a:xfrm>
          <a:off x="0" y="0"/>
          <a:ext cx="0" cy="0"/>
          <a:chOff x="0" y="0"/>
          <a:chExt cx="0" cy="0"/>
        </a:xfrm>
      </p:grpSpPr>
      <p:sp>
        <p:nvSpPr>
          <p:cNvPr id="25" name="Google Shape;25;p12"/>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6" name="Google Shape;26;p12"/>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7" name="Google Shape;2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12"/>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3"/>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Arial"/>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6" name="Shape 36"/>
        <p:cNvGrpSpPr/>
        <p:nvPr/>
      </p:nvGrpSpPr>
      <p:grpSpPr>
        <a:xfrm>
          <a:off x="0" y="0"/>
          <a:ext cx="0" cy="0"/>
          <a:chOff x="0" y="0"/>
          <a:chExt cx="0" cy="0"/>
        </a:xfrm>
      </p:grpSpPr>
      <p:sp>
        <p:nvSpPr>
          <p:cNvPr id="37" name="Google Shape;37;p14"/>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b="1" sz="28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9" name="Google Shape;39;p14"/>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0" name="Google Shape;4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 name="Shape 43"/>
        <p:cNvGrpSpPr/>
        <p:nvPr/>
      </p:nvGrpSpPr>
      <p:grpSpPr>
        <a:xfrm>
          <a:off x="0" y="0"/>
          <a:ext cx="0" cy="0"/>
          <a:chOff x="0" y="0"/>
          <a:chExt cx="0" cy="0"/>
        </a:xfrm>
      </p:grpSpPr>
      <p:sp>
        <p:nvSpPr>
          <p:cNvPr id="44" name="Google Shape;44;p15"/>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Font typeface="Arial"/>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5"/>
          <p:cNvSpPr/>
          <p:nvPr>
            <p:ph idx="2" type="pic"/>
          </p:nvPr>
        </p:nvSpPr>
        <p:spPr>
          <a:xfrm>
            <a:off x="3200400" y="1196430"/>
            <a:ext cx="5486400" cy="4850287"/>
          </a:xfrm>
          <a:prstGeom prst="rect">
            <a:avLst/>
          </a:prstGeom>
          <a:noFill/>
          <a:ln>
            <a:noFill/>
          </a:ln>
        </p:spPr>
      </p:sp>
      <p:sp>
        <p:nvSpPr>
          <p:cNvPr id="46" name="Google Shape;46;p15"/>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7" name="Google Shape;4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1619250" y="4244975"/>
            <a:ext cx="7302500" cy="1603375"/>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chemeClr val="lt1"/>
              </a:buClr>
              <a:buSzPct val="100000"/>
              <a:buFont typeface="Arial"/>
              <a:buNone/>
            </a:pPr>
            <a:r>
              <a:rPr lang="en-US"/>
              <a:t>Project name: Remote Thermal Viewing within High Voltage</a:t>
            </a:r>
            <a:br>
              <a:rPr lang="en-US"/>
            </a:br>
            <a:r>
              <a:rPr lang="en-US"/>
              <a:t>Team members: Blake Bagley, Julia Garcia, Erica Mathew</a:t>
            </a:r>
            <a:endParaRPr/>
          </a:p>
        </p:txBody>
      </p:sp>
      <p:sp>
        <p:nvSpPr>
          <p:cNvPr id="55" name="Google Shape;55;p1"/>
          <p:cNvSpPr/>
          <p:nvPr/>
        </p:nvSpPr>
        <p:spPr>
          <a:xfrm>
            <a:off x="0" y="0"/>
            <a:ext cx="6111425" cy="6111425"/>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DLCOE_logo_HWHT.png" id="56" name="Google Shape;56;p1"/>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type="title"/>
          </p:nvPr>
        </p:nvSpPr>
        <p:spPr>
          <a:xfrm>
            <a:off x="457200" y="92902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Execution plan</a:t>
            </a:r>
            <a:endParaRPr/>
          </a:p>
        </p:txBody>
      </p:sp>
      <p:pic>
        <p:nvPicPr>
          <p:cNvPr id="155" name="Google Shape;155;p7"/>
          <p:cNvPicPr preferRelativeResize="0"/>
          <p:nvPr/>
        </p:nvPicPr>
        <p:blipFill>
          <a:blip r:embed="rId3">
            <a:alphaModFix/>
          </a:blip>
          <a:stretch>
            <a:fillRect/>
          </a:stretch>
        </p:blipFill>
        <p:spPr>
          <a:xfrm>
            <a:off x="155175" y="1884837"/>
            <a:ext cx="8833649" cy="3088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graphicFrame>
        <p:nvGraphicFramePr>
          <p:cNvPr id="160" name="Google Shape;160;p8"/>
          <p:cNvGraphicFramePr/>
          <p:nvPr/>
        </p:nvGraphicFramePr>
        <p:xfrm>
          <a:off x="350713" y="1340088"/>
          <a:ext cx="3000000" cy="3000000"/>
        </p:xfrm>
        <a:graphic>
          <a:graphicData uri="http://schemas.openxmlformats.org/drawingml/2006/table">
            <a:tbl>
              <a:tblPr>
                <a:noFill/>
                <a:tableStyleId>{81E23222-AA14-427C-A7C7-20435C2248F5}</a:tableStyleId>
              </a:tblPr>
              <a:tblGrid>
                <a:gridCol w="1080850"/>
                <a:gridCol w="2146350"/>
                <a:gridCol w="4150125"/>
                <a:gridCol w="582600"/>
                <a:gridCol w="482625"/>
              </a:tblGrid>
              <a:tr h="305750">
                <a:tc>
                  <a:txBody>
                    <a:bodyPr/>
                    <a:lstStyle/>
                    <a:p>
                      <a:pPr indent="0" lvl="0" marL="0" rtl="0" algn="l">
                        <a:spcBef>
                          <a:spcPts val="0"/>
                        </a:spcBef>
                        <a:spcAft>
                          <a:spcPts val="0"/>
                        </a:spcAft>
                        <a:buNone/>
                      </a:pPr>
                      <a:r>
                        <a:rPr lang="en-US" sz="1100"/>
                        <a:t>Subsystem</a:t>
                      </a:r>
                      <a:endParaRPr sz="1100"/>
                    </a:p>
                  </a:txBody>
                  <a:tcPr marT="63500" marB="63500" marR="63500" marL="63500">
                    <a:solidFill>
                      <a:srgbClr val="A4C2F4"/>
                    </a:solidFill>
                  </a:tcPr>
                </a:tc>
                <a:tc>
                  <a:txBody>
                    <a:bodyPr/>
                    <a:lstStyle/>
                    <a:p>
                      <a:pPr indent="0" lvl="0" marL="0" rtl="0" algn="l">
                        <a:spcBef>
                          <a:spcPts val="0"/>
                        </a:spcBef>
                        <a:spcAft>
                          <a:spcPts val="0"/>
                        </a:spcAft>
                        <a:buNone/>
                      </a:pPr>
                      <a:r>
                        <a:rPr lang="en-US" sz="1100"/>
                        <a:t>Task</a:t>
                      </a:r>
                      <a:endParaRPr sz="1100"/>
                    </a:p>
                  </a:txBody>
                  <a:tcPr marT="63500" marB="63500" marR="63500" marL="63500">
                    <a:solidFill>
                      <a:srgbClr val="A4C2F4"/>
                    </a:solidFill>
                  </a:tcPr>
                </a:tc>
                <a:tc>
                  <a:txBody>
                    <a:bodyPr/>
                    <a:lstStyle/>
                    <a:p>
                      <a:pPr indent="0" lvl="0" marL="0" rtl="0" algn="l">
                        <a:spcBef>
                          <a:spcPts val="0"/>
                        </a:spcBef>
                        <a:spcAft>
                          <a:spcPts val="0"/>
                        </a:spcAft>
                        <a:buNone/>
                      </a:pPr>
                      <a:r>
                        <a:rPr lang="en-US" sz="1100"/>
                        <a:t>Detail</a:t>
                      </a:r>
                      <a:endParaRPr sz="1100"/>
                    </a:p>
                  </a:txBody>
                  <a:tcPr marT="63500" marB="63500" marR="63500" marL="63500">
                    <a:solidFill>
                      <a:srgbClr val="A4C2F4"/>
                    </a:solidFill>
                  </a:tcPr>
                </a:tc>
                <a:tc>
                  <a:txBody>
                    <a:bodyPr/>
                    <a:lstStyle/>
                    <a:p>
                      <a:pPr indent="0" lvl="0" marL="0" rtl="0" algn="l">
                        <a:spcBef>
                          <a:spcPts val="0"/>
                        </a:spcBef>
                        <a:spcAft>
                          <a:spcPts val="0"/>
                        </a:spcAft>
                        <a:buNone/>
                      </a:pPr>
                      <a:r>
                        <a:rPr lang="en-US" sz="1100"/>
                        <a:t>Data</a:t>
                      </a:r>
                      <a:endParaRPr sz="1100"/>
                    </a:p>
                  </a:txBody>
                  <a:tcPr marT="63500" marB="63500" marR="63500" marL="63500">
                    <a:solidFill>
                      <a:srgbClr val="A4C2F4"/>
                    </a:solidFill>
                  </a:tcPr>
                </a:tc>
                <a:tc>
                  <a:txBody>
                    <a:bodyPr/>
                    <a:lstStyle/>
                    <a:p>
                      <a:pPr indent="0" lvl="0" marL="0" rtl="0" algn="l">
                        <a:spcBef>
                          <a:spcPts val="0"/>
                        </a:spcBef>
                        <a:spcAft>
                          <a:spcPts val="0"/>
                        </a:spcAft>
                        <a:buNone/>
                      </a:pPr>
                      <a:r>
                        <a:rPr lang="en-US" sz="1100"/>
                        <a:t>Pass/Fail</a:t>
                      </a:r>
                      <a:endParaRPr sz="1100"/>
                    </a:p>
                  </a:txBody>
                  <a:tcPr marT="63500" marB="63500" marR="63500" marL="63500">
                    <a:solidFill>
                      <a:srgbClr val="A4C2F4"/>
                    </a:solidFill>
                  </a:tcPr>
                </a:tc>
              </a:tr>
              <a:tr h="352450">
                <a:tc rowSpan="3">
                  <a:txBody>
                    <a:bodyPr/>
                    <a:lstStyle/>
                    <a:p>
                      <a:pPr indent="0" lvl="0" marL="0" rtl="0" algn="l">
                        <a:spcBef>
                          <a:spcPts val="0"/>
                        </a:spcBef>
                        <a:spcAft>
                          <a:spcPts val="0"/>
                        </a:spcAft>
                        <a:buNone/>
                      </a:pPr>
                      <a:r>
                        <a:rPr lang="en-US" sz="1100"/>
                        <a:t>Thermal Sensor (Julia)</a:t>
                      </a:r>
                      <a:endParaRPr sz="1100"/>
                    </a:p>
                  </a:txBody>
                  <a:tcPr marT="63500" marB="63500" marR="63500" marL="63500">
                    <a:solidFill>
                      <a:srgbClr val="93C47D"/>
                    </a:solidFill>
                  </a:tcPr>
                </a:tc>
                <a:tc>
                  <a:txBody>
                    <a:bodyPr/>
                    <a:lstStyle/>
                    <a:p>
                      <a:pPr indent="0" lvl="0" marL="0" rtl="0" algn="l">
                        <a:spcBef>
                          <a:spcPts val="0"/>
                        </a:spcBef>
                        <a:spcAft>
                          <a:spcPts val="0"/>
                        </a:spcAft>
                        <a:buNone/>
                      </a:pPr>
                      <a:r>
                        <a:rPr lang="en-US" sz="1100"/>
                        <a:t>Provide Power</a:t>
                      </a:r>
                      <a:endParaRPr sz="1100"/>
                    </a:p>
                  </a:txBody>
                  <a:tcPr marT="63500" marB="63500" marR="63500" marL="63500">
                    <a:solidFill>
                      <a:schemeClr val="lt1"/>
                    </a:solidFill>
                  </a:tcPr>
                </a:tc>
                <a:tc>
                  <a:txBody>
                    <a:bodyPr/>
                    <a:lstStyle/>
                    <a:p>
                      <a:pPr indent="0" lvl="0" marL="0" rtl="0" algn="l">
                        <a:spcBef>
                          <a:spcPts val="0"/>
                        </a:spcBef>
                        <a:spcAft>
                          <a:spcPts val="0"/>
                        </a:spcAft>
                        <a:buNone/>
                      </a:pPr>
                      <a:r>
                        <a:rPr lang="en-US" sz="1100"/>
                        <a:t>Input Voltage reads ~3.7 V, </a:t>
                      </a:r>
                      <a:r>
                        <a:rPr lang="en-US" sz="1100">
                          <a:solidFill>
                            <a:schemeClr val="dk1"/>
                          </a:solidFill>
                        </a:rPr>
                        <a:t>Microcontroller turns on, Sensor turns on</a:t>
                      </a:r>
                      <a:endParaRPr sz="1100"/>
                    </a:p>
                  </a:txBody>
                  <a:tcPr marT="63500" marB="63500" marR="63500" marL="63500">
                    <a:solidFill>
                      <a:schemeClr val="lt1"/>
                    </a:solidFill>
                  </a:tcPr>
                </a:tc>
                <a:tc>
                  <a:txBody>
                    <a:bodyPr/>
                    <a:lstStyle/>
                    <a:p>
                      <a:pPr indent="0" lvl="0" marL="0" rtl="0" algn="l">
                        <a:spcBef>
                          <a:spcPts val="0"/>
                        </a:spcBef>
                        <a:spcAft>
                          <a:spcPts val="0"/>
                        </a:spcAft>
                        <a:buNone/>
                      </a:pPr>
                      <a:r>
                        <a:t/>
                      </a:r>
                      <a:endParaRPr sz="1100"/>
                    </a:p>
                  </a:txBody>
                  <a:tcPr marT="63500" marB="63500" marR="63500" marL="63500">
                    <a:solidFill>
                      <a:schemeClr val="lt1"/>
                    </a:solidFill>
                  </a:tcPr>
                </a:tc>
                <a:tc>
                  <a:txBody>
                    <a:bodyPr/>
                    <a:lstStyle/>
                    <a:p>
                      <a:pPr indent="0" lvl="0" marL="0" rtl="0" algn="l">
                        <a:spcBef>
                          <a:spcPts val="0"/>
                        </a:spcBef>
                        <a:spcAft>
                          <a:spcPts val="0"/>
                        </a:spcAft>
                        <a:buNone/>
                      </a:pPr>
                      <a:r>
                        <a:t/>
                      </a:r>
                      <a:endParaRPr sz="1100"/>
                    </a:p>
                  </a:txBody>
                  <a:tcPr marT="63500" marB="63500" marR="63500" marL="63500">
                    <a:solidFill>
                      <a:schemeClr val="lt1"/>
                    </a:solidFill>
                  </a:tcPr>
                </a:tc>
              </a:tr>
              <a:tr h="657050">
                <a:tc vMerge="1"/>
                <a:tc>
                  <a:txBody>
                    <a:bodyPr/>
                    <a:lstStyle/>
                    <a:p>
                      <a:pPr indent="0" lvl="0" marL="0" rtl="0" algn="l">
                        <a:spcBef>
                          <a:spcPts val="0"/>
                        </a:spcBef>
                        <a:spcAft>
                          <a:spcPts val="0"/>
                        </a:spcAft>
                        <a:buNone/>
                      </a:pPr>
                      <a:r>
                        <a:rPr lang="en-US" sz="1100"/>
                        <a:t>Buck Converters</a:t>
                      </a:r>
                      <a:endParaRPr sz="1100"/>
                    </a:p>
                  </a:txBody>
                  <a:tcPr marT="63500" marB="63500" marR="63500" marL="63500">
                    <a:solidFill>
                      <a:schemeClr val="lt1"/>
                    </a:solidFill>
                  </a:tcPr>
                </a:tc>
                <a:tc>
                  <a:txBody>
                    <a:bodyPr/>
                    <a:lstStyle/>
                    <a:p>
                      <a:pPr indent="0" lvl="0" marL="0" rtl="0" algn="l">
                        <a:spcBef>
                          <a:spcPts val="0"/>
                        </a:spcBef>
                        <a:spcAft>
                          <a:spcPts val="0"/>
                        </a:spcAft>
                        <a:buNone/>
                      </a:pPr>
                      <a:r>
                        <a:rPr lang="en-US" sz="1100"/>
                        <a:t>Output to VDDC reads ~1.26 V, </a:t>
                      </a:r>
                      <a:r>
                        <a:rPr lang="en-US" sz="1100">
                          <a:solidFill>
                            <a:schemeClr val="dk1"/>
                          </a:solidFill>
                        </a:rPr>
                        <a:t>Output to VDD reads ~2.88 V, Output to VDDIO reads ~3.1 V, Output to ESP32 reads ~3.6 V, Receiving signal from microcontroller </a:t>
                      </a:r>
                      <a:endParaRPr sz="1100"/>
                    </a:p>
                  </a:txBody>
                  <a:tcPr marT="63500" marB="63500" marR="63500" marL="63500">
                    <a:solidFill>
                      <a:schemeClr val="lt1"/>
                    </a:solidFill>
                  </a:tcPr>
                </a:tc>
                <a:tc>
                  <a:txBody>
                    <a:bodyPr/>
                    <a:lstStyle/>
                    <a:p>
                      <a:pPr indent="0" lvl="0" marL="0" rtl="0" algn="l">
                        <a:spcBef>
                          <a:spcPts val="0"/>
                        </a:spcBef>
                        <a:spcAft>
                          <a:spcPts val="0"/>
                        </a:spcAft>
                        <a:buNone/>
                      </a:pPr>
                      <a:r>
                        <a:t/>
                      </a:r>
                      <a:endParaRPr sz="1100"/>
                    </a:p>
                  </a:txBody>
                  <a:tcPr marT="63500" marB="63500" marR="63500" marL="63500">
                    <a:solidFill>
                      <a:schemeClr val="lt1"/>
                    </a:solidFill>
                  </a:tcPr>
                </a:tc>
                <a:tc>
                  <a:txBody>
                    <a:bodyPr/>
                    <a:lstStyle/>
                    <a:p>
                      <a:pPr indent="0" lvl="0" marL="0" rtl="0" algn="l">
                        <a:spcBef>
                          <a:spcPts val="0"/>
                        </a:spcBef>
                        <a:spcAft>
                          <a:spcPts val="0"/>
                        </a:spcAft>
                        <a:buNone/>
                      </a:pPr>
                      <a:r>
                        <a:t/>
                      </a:r>
                      <a:endParaRPr sz="1100"/>
                    </a:p>
                  </a:txBody>
                  <a:tcPr marT="63500" marB="63500" marR="63500" marL="63500">
                    <a:solidFill>
                      <a:schemeClr val="lt1"/>
                    </a:solidFill>
                  </a:tcPr>
                </a:tc>
              </a:tr>
              <a:tr h="100000">
                <a:tc vMerge="1"/>
                <a:tc>
                  <a:txBody>
                    <a:bodyPr/>
                    <a:lstStyle/>
                    <a:p>
                      <a:pPr indent="0" lvl="0" marL="0" rtl="0" algn="l">
                        <a:spcBef>
                          <a:spcPts val="0"/>
                        </a:spcBef>
                        <a:spcAft>
                          <a:spcPts val="0"/>
                        </a:spcAft>
                        <a:buNone/>
                      </a:pPr>
                      <a:r>
                        <a:rPr lang="en-US" sz="1100"/>
                        <a:t>Sensor Sending Video</a:t>
                      </a:r>
                      <a:endParaRPr sz="1100"/>
                    </a:p>
                  </a:txBody>
                  <a:tcPr marT="63500" marB="63500" marR="63500" marL="63500">
                    <a:solidFill>
                      <a:schemeClr val="lt1"/>
                    </a:solidFill>
                  </a:tcPr>
                </a:tc>
                <a:tc>
                  <a:txBody>
                    <a:bodyPr/>
                    <a:lstStyle/>
                    <a:p>
                      <a:pPr indent="0" lvl="0" marL="0" rtl="0" algn="l">
                        <a:spcBef>
                          <a:spcPts val="0"/>
                        </a:spcBef>
                        <a:spcAft>
                          <a:spcPts val="0"/>
                        </a:spcAft>
                        <a:buNone/>
                      </a:pPr>
                      <a:r>
                        <a:rPr lang="en-US" sz="1100"/>
                        <a:t>Signal is coming from output</a:t>
                      </a:r>
                      <a:endParaRPr sz="1100"/>
                    </a:p>
                  </a:txBody>
                  <a:tcPr marT="63500" marB="63500" marR="63500" marL="63500">
                    <a:solidFill>
                      <a:schemeClr val="lt1"/>
                    </a:solidFill>
                  </a:tcPr>
                </a:tc>
                <a:tc>
                  <a:txBody>
                    <a:bodyPr/>
                    <a:lstStyle/>
                    <a:p>
                      <a:pPr indent="0" lvl="0" marL="0" rtl="0" algn="l">
                        <a:spcBef>
                          <a:spcPts val="0"/>
                        </a:spcBef>
                        <a:spcAft>
                          <a:spcPts val="0"/>
                        </a:spcAft>
                        <a:buNone/>
                      </a:pPr>
                      <a:r>
                        <a:t/>
                      </a:r>
                      <a:endParaRPr sz="1100"/>
                    </a:p>
                  </a:txBody>
                  <a:tcPr marT="63500" marB="63500" marR="63500" marL="63500">
                    <a:solidFill>
                      <a:schemeClr val="lt1"/>
                    </a:solidFill>
                  </a:tcPr>
                </a:tc>
                <a:tc>
                  <a:txBody>
                    <a:bodyPr/>
                    <a:lstStyle/>
                    <a:p>
                      <a:pPr indent="0" lvl="0" marL="0" rtl="0" algn="l">
                        <a:spcBef>
                          <a:spcPts val="0"/>
                        </a:spcBef>
                        <a:spcAft>
                          <a:spcPts val="0"/>
                        </a:spcAft>
                        <a:buNone/>
                      </a:pPr>
                      <a:r>
                        <a:t/>
                      </a:r>
                      <a:endParaRPr sz="1100"/>
                    </a:p>
                  </a:txBody>
                  <a:tcPr marT="63500" marB="63500" marR="63500" marL="63500">
                    <a:solidFill>
                      <a:schemeClr val="lt1"/>
                    </a:solidFill>
                  </a:tcPr>
                </a:tc>
              </a:tr>
              <a:tr h="100000">
                <a:tc rowSpan="4">
                  <a:txBody>
                    <a:bodyPr/>
                    <a:lstStyle/>
                    <a:p>
                      <a:pPr indent="0" lvl="0" marL="0" rtl="0" algn="l">
                        <a:spcBef>
                          <a:spcPts val="0"/>
                        </a:spcBef>
                        <a:spcAft>
                          <a:spcPts val="0"/>
                        </a:spcAft>
                        <a:buNone/>
                      </a:pPr>
                      <a:r>
                        <a:rPr lang="en-US" sz="1100"/>
                        <a:t>Microcontroller</a:t>
                      </a:r>
                      <a:endParaRPr sz="1100"/>
                    </a:p>
                    <a:p>
                      <a:pPr indent="0" lvl="0" marL="0" rtl="0" algn="l">
                        <a:spcBef>
                          <a:spcPts val="0"/>
                        </a:spcBef>
                        <a:spcAft>
                          <a:spcPts val="0"/>
                        </a:spcAft>
                        <a:buNone/>
                      </a:pPr>
                      <a:r>
                        <a:rPr lang="en-US" sz="1100"/>
                        <a:t>(Blake)</a:t>
                      </a:r>
                      <a:endParaRPr sz="1100"/>
                    </a:p>
                  </a:txBody>
                  <a:tcPr marT="63500" marB="63500" marR="63500" marL="63500">
                    <a:solidFill>
                      <a:srgbClr val="E06666"/>
                    </a:solidFill>
                  </a:tcPr>
                </a:tc>
                <a:tc>
                  <a:txBody>
                    <a:bodyPr/>
                    <a:lstStyle/>
                    <a:p>
                      <a:pPr indent="0" lvl="0" marL="0" rtl="0" algn="l">
                        <a:spcBef>
                          <a:spcPts val="0"/>
                        </a:spcBef>
                        <a:spcAft>
                          <a:spcPts val="0"/>
                        </a:spcAft>
                        <a:buNone/>
                      </a:pPr>
                      <a:r>
                        <a:rPr lang="en-US" sz="1100"/>
                        <a:t>Image Recognition Accuracy (90%)</a:t>
                      </a:r>
                      <a:endParaRPr sz="1100"/>
                    </a:p>
                  </a:txBody>
                  <a:tcPr marT="63500" marB="63500" marR="63500" marL="63500">
                    <a:solidFill>
                      <a:schemeClr val="lt1"/>
                    </a:solidFill>
                  </a:tcPr>
                </a:tc>
                <a:tc>
                  <a:txBody>
                    <a:bodyPr/>
                    <a:lstStyle/>
                    <a:p>
                      <a:pPr indent="0" lvl="0" marL="0" rtl="0" algn="l">
                        <a:spcBef>
                          <a:spcPts val="0"/>
                        </a:spcBef>
                        <a:spcAft>
                          <a:spcPts val="0"/>
                        </a:spcAft>
                        <a:buNone/>
                      </a:pPr>
                      <a:r>
                        <a:rPr lang="en-US" sz="1100"/>
                        <a:t>Make sure the accuracy of the Image Recognition is to standard when close or far, centered or not.</a:t>
                      </a:r>
                      <a:endParaRPr sz="1100"/>
                    </a:p>
                  </a:txBody>
                  <a:tcPr marT="63500" marB="63500" marR="63500" marL="63500">
                    <a:solidFill>
                      <a:schemeClr val="lt1"/>
                    </a:solidFill>
                  </a:tcPr>
                </a:tc>
                <a:tc>
                  <a:txBody>
                    <a:bodyPr/>
                    <a:lstStyle/>
                    <a:p>
                      <a:pPr indent="0" lvl="0" marL="0" rtl="0" algn="l">
                        <a:spcBef>
                          <a:spcPts val="0"/>
                        </a:spcBef>
                        <a:spcAft>
                          <a:spcPts val="0"/>
                        </a:spcAft>
                        <a:buNone/>
                      </a:pPr>
                      <a:r>
                        <a:t/>
                      </a:r>
                      <a:endParaRPr sz="1100"/>
                    </a:p>
                  </a:txBody>
                  <a:tcPr marT="63500" marB="63500" marR="63500" marL="63500">
                    <a:solidFill>
                      <a:schemeClr val="lt1"/>
                    </a:solidFill>
                  </a:tcPr>
                </a:tc>
                <a:tc>
                  <a:txBody>
                    <a:bodyPr/>
                    <a:lstStyle/>
                    <a:p>
                      <a:pPr indent="0" lvl="0" marL="0" rtl="0" algn="l">
                        <a:spcBef>
                          <a:spcPts val="0"/>
                        </a:spcBef>
                        <a:spcAft>
                          <a:spcPts val="0"/>
                        </a:spcAft>
                        <a:buNone/>
                      </a:pPr>
                      <a:r>
                        <a:t/>
                      </a:r>
                      <a:endParaRPr sz="1100"/>
                    </a:p>
                  </a:txBody>
                  <a:tcPr marT="63500" marB="63500" marR="63500" marL="63500">
                    <a:solidFill>
                      <a:schemeClr val="lt1"/>
                    </a:solidFill>
                  </a:tcPr>
                </a:tc>
              </a:tr>
              <a:tr h="100000">
                <a:tc vMerge="1"/>
                <a:tc>
                  <a:txBody>
                    <a:bodyPr/>
                    <a:lstStyle/>
                    <a:p>
                      <a:pPr indent="0" lvl="0" marL="0" rtl="0" algn="l">
                        <a:spcBef>
                          <a:spcPts val="0"/>
                        </a:spcBef>
                        <a:spcAft>
                          <a:spcPts val="0"/>
                        </a:spcAft>
                        <a:buNone/>
                      </a:pPr>
                      <a:r>
                        <a:rPr lang="en-US" sz="1100"/>
                        <a:t>Switch-State Determination Accuracy (90%)</a:t>
                      </a:r>
                      <a:endParaRPr sz="1100"/>
                    </a:p>
                  </a:txBody>
                  <a:tcPr marT="63500" marB="63500" marR="63500" marL="63500">
                    <a:solidFill>
                      <a:schemeClr val="lt1"/>
                    </a:solidFill>
                  </a:tcPr>
                </a:tc>
                <a:tc>
                  <a:txBody>
                    <a:bodyPr/>
                    <a:lstStyle/>
                    <a:p>
                      <a:pPr indent="0" lvl="0" marL="0" rtl="0" algn="l">
                        <a:spcBef>
                          <a:spcPts val="0"/>
                        </a:spcBef>
                        <a:spcAft>
                          <a:spcPts val="0"/>
                        </a:spcAft>
                        <a:buClr>
                          <a:schemeClr val="dk1"/>
                        </a:buClr>
                        <a:buSzPts val="1100"/>
                        <a:buFont typeface="Arial"/>
                        <a:buNone/>
                      </a:pPr>
                      <a:r>
                        <a:rPr lang="en-US" sz="1100">
                          <a:solidFill>
                            <a:schemeClr val="dk1"/>
                          </a:solidFill>
                        </a:rPr>
                        <a:t>Make sure the accuracy of the Switch-State Determination is to standard when close or far, centered or not.</a:t>
                      </a:r>
                      <a:endParaRPr sz="1100"/>
                    </a:p>
                  </a:txBody>
                  <a:tcPr marT="63500" marB="63500" marR="63500" marL="63500">
                    <a:solidFill>
                      <a:schemeClr val="lt1"/>
                    </a:solidFill>
                  </a:tcPr>
                </a:tc>
                <a:tc>
                  <a:txBody>
                    <a:bodyPr/>
                    <a:lstStyle/>
                    <a:p>
                      <a:pPr indent="0" lvl="0" marL="0" rtl="0" algn="l">
                        <a:spcBef>
                          <a:spcPts val="0"/>
                        </a:spcBef>
                        <a:spcAft>
                          <a:spcPts val="0"/>
                        </a:spcAft>
                        <a:buNone/>
                      </a:pPr>
                      <a:r>
                        <a:t/>
                      </a:r>
                      <a:endParaRPr sz="1100"/>
                    </a:p>
                  </a:txBody>
                  <a:tcPr marT="63500" marB="63500" marR="63500" marL="63500">
                    <a:solidFill>
                      <a:schemeClr val="lt1"/>
                    </a:solidFill>
                  </a:tcPr>
                </a:tc>
                <a:tc>
                  <a:txBody>
                    <a:bodyPr/>
                    <a:lstStyle/>
                    <a:p>
                      <a:pPr indent="0" lvl="0" marL="0" rtl="0" algn="l">
                        <a:spcBef>
                          <a:spcPts val="0"/>
                        </a:spcBef>
                        <a:spcAft>
                          <a:spcPts val="0"/>
                        </a:spcAft>
                        <a:buNone/>
                      </a:pPr>
                      <a:r>
                        <a:t/>
                      </a:r>
                      <a:endParaRPr sz="1100"/>
                    </a:p>
                  </a:txBody>
                  <a:tcPr marT="63500" marB="63500" marR="63500" marL="63500">
                    <a:solidFill>
                      <a:schemeClr val="lt1"/>
                    </a:solidFill>
                  </a:tcPr>
                </a:tc>
              </a:tr>
              <a:tr h="318025">
                <a:tc vMerge="1"/>
                <a:tc>
                  <a:txBody>
                    <a:bodyPr/>
                    <a:lstStyle/>
                    <a:p>
                      <a:pPr indent="0" lvl="0" marL="0" rtl="0" algn="l">
                        <a:spcBef>
                          <a:spcPts val="0"/>
                        </a:spcBef>
                        <a:spcAft>
                          <a:spcPts val="0"/>
                        </a:spcAft>
                        <a:buNone/>
                      </a:pPr>
                      <a:r>
                        <a:rPr lang="en-US" sz="1100"/>
                        <a:t>Receiving Video from Sensor</a:t>
                      </a:r>
                      <a:endParaRPr sz="1100"/>
                    </a:p>
                  </a:txBody>
                  <a:tcPr marT="63500" marB="63500" marR="63500" marL="63500">
                    <a:solidFill>
                      <a:schemeClr val="lt1"/>
                    </a:solidFill>
                  </a:tcPr>
                </a:tc>
                <a:tc>
                  <a:txBody>
                    <a:bodyPr/>
                    <a:lstStyle/>
                    <a:p>
                      <a:pPr indent="0" lvl="0" marL="0" rtl="0" algn="l">
                        <a:spcBef>
                          <a:spcPts val="0"/>
                        </a:spcBef>
                        <a:spcAft>
                          <a:spcPts val="0"/>
                        </a:spcAft>
                        <a:buNone/>
                      </a:pPr>
                      <a:r>
                        <a:t/>
                      </a:r>
                      <a:endParaRPr sz="1100"/>
                    </a:p>
                  </a:txBody>
                  <a:tcPr marT="63500" marB="63500" marR="63500" marL="63500">
                    <a:solidFill>
                      <a:schemeClr val="lt1"/>
                    </a:solidFill>
                  </a:tcPr>
                </a:tc>
                <a:tc>
                  <a:txBody>
                    <a:bodyPr/>
                    <a:lstStyle/>
                    <a:p>
                      <a:pPr indent="0" lvl="0" marL="0" rtl="0" algn="l">
                        <a:spcBef>
                          <a:spcPts val="0"/>
                        </a:spcBef>
                        <a:spcAft>
                          <a:spcPts val="0"/>
                        </a:spcAft>
                        <a:buNone/>
                      </a:pPr>
                      <a:r>
                        <a:t/>
                      </a:r>
                      <a:endParaRPr sz="1100"/>
                    </a:p>
                  </a:txBody>
                  <a:tcPr marT="63500" marB="63500" marR="63500" marL="63500">
                    <a:solidFill>
                      <a:schemeClr val="lt1"/>
                    </a:solidFill>
                  </a:tcPr>
                </a:tc>
                <a:tc>
                  <a:txBody>
                    <a:bodyPr/>
                    <a:lstStyle/>
                    <a:p>
                      <a:pPr indent="0" lvl="0" marL="0" rtl="0" algn="l">
                        <a:spcBef>
                          <a:spcPts val="0"/>
                        </a:spcBef>
                        <a:spcAft>
                          <a:spcPts val="0"/>
                        </a:spcAft>
                        <a:buNone/>
                      </a:pPr>
                      <a:r>
                        <a:t/>
                      </a:r>
                      <a:endParaRPr sz="1100"/>
                    </a:p>
                  </a:txBody>
                  <a:tcPr marT="63500" marB="63500" marR="63500" marL="63500">
                    <a:solidFill>
                      <a:schemeClr val="lt1"/>
                    </a:solidFill>
                  </a:tcPr>
                </a:tc>
              </a:tr>
              <a:tr h="100000">
                <a:tc vMerge="1"/>
                <a:tc>
                  <a:txBody>
                    <a:bodyPr/>
                    <a:lstStyle/>
                    <a:p>
                      <a:pPr indent="0" lvl="0" marL="0" rtl="0" algn="l">
                        <a:spcBef>
                          <a:spcPts val="0"/>
                        </a:spcBef>
                        <a:spcAft>
                          <a:spcPts val="0"/>
                        </a:spcAft>
                        <a:buNone/>
                      </a:pPr>
                      <a:r>
                        <a:rPr lang="en-US" sz="1100"/>
                        <a:t>Sending Video to Website</a:t>
                      </a:r>
                      <a:endParaRPr sz="1100"/>
                    </a:p>
                  </a:txBody>
                  <a:tcPr marT="63500" marB="63500" marR="63500" marL="63500">
                    <a:solidFill>
                      <a:schemeClr val="lt1"/>
                    </a:solidFill>
                  </a:tcPr>
                </a:tc>
                <a:tc>
                  <a:txBody>
                    <a:bodyPr/>
                    <a:lstStyle/>
                    <a:p>
                      <a:pPr indent="0" lvl="0" marL="0" rtl="0" algn="l">
                        <a:spcBef>
                          <a:spcPts val="0"/>
                        </a:spcBef>
                        <a:spcAft>
                          <a:spcPts val="0"/>
                        </a:spcAft>
                        <a:buNone/>
                      </a:pPr>
                      <a:r>
                        <a:t/>
                      </a:r>
                      <a:endParaRPr sz="1100"/>
                    </a:p>
                  </a:txBody>
                  <a:tcPr marT="63500" marB="63500" marR="63500" marL="63500">
                    <a:solidFill>
                      <a:schemeClr val="lt1"/>
                    </a:solidFill>
                  </a:tcPr>
                </a:tc>
                <a:tc>
                  <a:txBody>
                    <a:bodyPr/>
                    <a:lstStyle/>
                    <a:p>
                      <a:pPr indent="0" lvl="0" marL="0" rtl="0" algn="l">
                        <a:spcBef>
                          <a:spcPts val="0"/>
                        </a:spcBef>
                        <a:spcAft>
                          <a:spcPts val="0"/>
                        </a:spcAft>
                        <a:buNone/>
                      </a:pPr>
                      <a:r>
                        <a:t/>
                      </a:r>
                      <a:endParaRPr sz="1100"/>
                    </a:p>
                  </a:txBody>
                  <a:tcPr marT="63500" marB="63500" marR="63500" marL="63500">
                    <a:solidFill>
                      <a:schemeClr val="lt1"/>
                    </a:solidFill>
                  </a:tcPr>
                </a:tc>
                <a:tc>
                  <a:txBody>
                    <a:bodyPr/>
                    <a:lstStyle/>
                    <a:p>
                      <a:pPr indent="0" lvl="0" marL="0" rtl="0" algn="l">
                        <a:spcBef>
                          <a:spcPts val="0"/>
                        </a:spcBef>
                        <a:spcAft>
                          <a:spcPts val="0"/>
                        </a:spcAft>
                        <a:buNone/>
                      </a:pPr>
                      <a:r>
                        <a:t/>
                      </a:r>
                      <a:endParaRPr sz="1100"/>
                    </a:p>
                  </a:txBody>
                  <a:tcPr marT="63500" marB="63500" marR="63500" marL="63500">
                    <a:solidFill>
                      <a:schemeClr val="lt1"/>
                    </a:solidFill>
                  </a:tcPr>
                </a:tc>
              </a:tr>
              <a:tr h="657050">
                <a:tc rowSpan="4">
                  <a:txBody>
                    <a:bodyPr/>
                    <a:lstStyle/>
                    <a:p>
                      <a:pPr indent="0" lvl="0" marL="0" rtl="0" algn="l">
                        <a:spcBef>
                          <a:spcPts val="0"/>
                        </a:spcBef>
                        <a:spcAft>
                          <a:spcPts val="0"/>
                        </a:spcAft>
                        <a:buNone/>
                      </a:pPr>
                      <a:r>
                        <a:rPr lang="en-US" sz="1100"/>
                        <a:t>Website Application</a:t>
                      </a:r>
                      <a:endParaRPr sz="1100"/>
                    </a:p>
                    <a:p>
                      <a:pPr indent="0" lvl="0" marL="0" rtl="0" algn="l">
                        <a:spcBef>
                          <a:spcPts val="0"/>
                        </a:spcBef>
                        <a:spcAft>
                          <a:spcPts val="0"/>
                        </a:spcAft>
                        <a:buNone/>
                      </a:pPr>
                      <a:r>
                        <a:rPr lang="en-US" sz="1100"/>
                        <a:t>(Erica)</a:t>
                      </a:r>
                      <a:endParaRPr sz="1100"/>
                    </a:p>
                  </a:txBody>
                  <a:tcPr marT="63500" marB="63500" marR="63500" marL="63500">
                    <a:solidFill>
                      <a:srgbClr val="FFD966"/>
                    </a:solidFill>
                  </a:tcPr>
                </a:tc>
                <a:tc>
                  <a:txBody>
                    <a:bodyPr/>
                    <a:lstStyle/>
                    <a:p>
                      <a:pPr indent="0" lvl="0" marL="0" rtl="0" algn="l">
                        <a:spcBef>
                          <a:spcPts val="0"/>
                        </a:spcBef>
                        <a:spcAft>
                          <a:spcPts val="0"/>
                        </a:spcAft>
                        <a:buNone/>
                      </a:pPr>
                      <a:r>
                        <a:rPr lang="en-US" sz="1100"/>
                        <a:t>Receiving Video</a:t>
                      </a:r>
                      <a:endParaRPr sz="1100"/>
                    </a:p>
                  </a:txBody>
                  <a:tcPr marT="63500" marB="63500" marR="63500" marL="63500">
                    <a:solidFill>
                      <a:schemeClr val="lt1"/>
                    </a:solidFill>
                  </a:tcPr>
                </a:tc>
                <a:tc>
                  <a:txBody>
                    <a:bodyPr/>
                    <a:lstStyle/>
                    <a:p>
                      <a:pPr indent="0" lvl="0" marL="0" rtl="0" algn="l">
                        <a:spcBef>
                          <a:spcPts val="0"/>
                        </a:spcBef>
                        <a:spcAft>
                          <a:spcPts val="0"/>
                        </a:spcAft>
                        <a:buNone/>
                      </a:pPr>
                      <a:r>
                        <a:rPr lang="en-US" sz="1100"/>
                        <a:t>If video is not fetched after 30 seconds, an error will appear. </a:t>
                      </a:r>
                      <a:r>
                        <a:rPr lang="en-US" sz="1100">
                          <a:solidFill>
                            <a:schemeClr val="dk1"/>
                          </a:solidFill>
                        </a:rPr>
                        <a:t>Video should output with no more than 5 second delay. Video should be of correct vertical tower</a:t>
                      </a:r>
                      <a:endParaRPr sz="1100"/>
                    </a:p>
                  </a:txBody>
                  <a:tcPr marT="63500" marB="63500" marR="63500" marL="63500">
                    <a:solidFill>
                      <a:schemeClr val="lt1"/>
                    </a:solidFill>
                  </a:tcPr>
                </a:tc>
                <a:tc>
                  <a:txBody>
                    <a:bodyPr/>
                    <a:lstStyle/>
                    <a:p>
                      <a:pPr indent="0" lvl="0" marL="0" rtl="0" algn="l">
                        <a:spcBef>
                          <a:spcPts val="0"/>
                        </a:spcBef>
                        <a:spcAft>
                          <a:spcPts val="0"/>
                        </a:spcAft>
                        <a:buNone/>
                      </a:pPr>
                      <a:r>
                        <a:t/>
                      </a:r>
                      <a:endParaRPr sz="1100"/>
                    </a:p>
                  </a:txBody>
                  <a:tcPr marT="63500" marB="63500" marR="63500" marL="63500">
                    <a:solidFill>
                      <a:schemeClr val="lt1"/>
                    </a:solidFill>
                  </a:tcPr>
                </a:tc>
                <a:tc>
                  <a:txBody>
                    <a:bodyPr/>
                    <a:lstStyle/>
                    <a:p>
                      <a:pPr indent="0" lvl="0" marL="0" rtl="0" algn="l">
                        <a:spcBef>
                          <a:spcPts val="0"/>
                        </a:spcBef>
                        <a:spcAft>
                          <a:spcPts val="0"/>
                        </a:spcAft>
                        <a:buNone/>
                      </a:pPr>
                      <a:r>
                        <a:t/>
                      </a:r>
                      <a:endParaRPr sz="1100"/>
                    </a:p>
                  </a:txBody>
                  <a:tcPr marT="63500" marB="63500" marR="63500" marL="63500">
                    <a:solidFill>
                      <a:schemeClr val="lt1"/>
                    </a:solidFill>
                  </a:tcPr>
                </a:tc>
              </a:tr>
              <a:tr h="100000">
                <a:tc vMerge="1"/>
                <a:tc>
                  <a:txBody>
                    <a:bodyPr/>
                    <a:lstStyle/>
                    <a:p>
                      <a:pPr indent="0" lvl="0" marL="0" rtl="0" algn="l">
                        <a:spcBef>
                          <a:spcPts val="0"/>
                        </a:spcBef>
                        <a:spcAft>
                          <a:spcPts val="0"/>
                        </a:spcAft>
                        <a:buNone/>
                      </a:pPr>
                      <a:r>
                        <a:rPr lang="en-US" sz="1100"/>
                        <a:t>Login-in System</a:t>
                      </a:r>
                      <a:endParaRPr sz="1100"/>
                    </a:p>
                  </a:txBody>
                  <a:tcPr marT="63500" marB="63500" marR="63500" marL="63500">
                    <a:solidFill>
                      <a:schemeClr val="lt1"/>
                    </a:solidFill>
                  </a:tcPr>
                </a:tc>
                <a:tc>
                  <a:txBody>
                    <a:bodyPr/>
                    <a:lstStyle/>
                    <a:p>
                      <a:pPr indent="0" lvl="0" marL="0" rtl="0" algn="l">
                        <a:spcBef>
                          <a:spcPts val="0"/>
                        </a:spcBef>
                        <a:spcAft>
                          <a:spcPts val="0"/>
                        </a:spcAft>
                        <a:buNone/>
                      </a:pPr>
                      <a:r>
                        <a:rPr lang="en-US" sz="1100"/>
                        <a:t>Login with correct credentials and fail with incorrect credentials</a:t>
                      </a:r>
                      <a:endParaRPr sz="1100"/>
                    </a:p>
                  </a:txBody>
                  <a:tcPr marT="63500" marB="63500" marR="63500" marL="63500">
                    <a:solidFill>
                      <a:schemeClr val="lt1"/>
                    </a:solidFill>
                  </a:tcPr>
                </a:tc>
                <a:tc>
                  <a:txBody>
                    <a:bodyPr/>
                    <a:lstStyle/>
                    <a:p>
                      <a:pPr indent="0" lvl="0" marL="0" rtl="0" algn="l">
                        <a:spcBef>
                          <a:spcPts val="0"/>
                        </a:spcBef>
                        <a:spcAft>
                          <a:spcPts val="0"/>
                        </a:spcAft>
                        <a:buNone/>
                      </a:pPr>
                      <a:r>
                        <a:t/>
                      </a:r>
                      <a:endParaRPr sz="1100"/>
                    </a:p>
                  </a:txBody>
                  <a:tcPr marT="63500" marB="63500" marR="63500" marL="63500">
                    <a:solidFill>
                      <a:schemeClr val="lt1"/>
                    </a:solidFill>
                  </a:tcPr>
                </a:tc>
                <a:tc>
                  <a:txBody>
                    <a:bodyPr/>
                    <a:lstStyle/>
                    <a:p>
                      <a:pPr indent="0" lvl="0" marL="0" rtl="0" algn="l">
                        <a:spcBef>
                          <a:spcPts val="0"/>
                        </a:spcBef>
                        <a:spcAft>
                          <a:spcPts val="0"/>
                        </a:spcAft>
                        <a:buNone/>
                      </a:pPr>
                      <a:r>
                        <a:t/>
                      </a:r>
                      <a:endParaRPr sz="1100"/>
                    </a:p>
                  </a:txBody>
                  <a:tcPr marT="63500" marB="63500" marR="63500" marL="63500">
                    <a:solidFill>
                      <a:schemeClr val="lt1"/>
                    </a:solidFill>
                  </a:tcPr>
                </a:tc>
              </a:tr>
              <a:tr h="100000">
                <a:tc vMerge="1"/>
                <a:tc>
                  <a:txBody>
                    <a:bodyPr/>
                    <a:lstStyle/>
                    <a:p>
                      <a:pPr indent="0" lvl="0" marL="0" rtl="0" algn="l">
                        <a:spcBef>
                          <a:spcPts val="0"/>
                        </a:spcBef>
                        <a:spcAft>
                          <a:spcPts val="0"/>
                        </a:spcAft>
                        <a:buNone/>
                      </a:pPr>
                      <a:r>
                        <a:rPr lang="en-US" sz="1100"/>
                        <a:t>Search Bar</a:t>
                      </a:r>
                      <a:endParaRPr sz="1100"/>
                    </a:p>
                  </a:txBody>
                  <a:tcPr marT="63500" marB="63500" marR="63500" marL="63500">
                    <a:solidFill>
                      <a:schemeClr val="lt1"/>
                    </a:solidFill>
                  </a:tcPr>
                </a:tc>
                <a:tc>
                  <a:txBody>
                    <a:bodyPr/>
                    <a:lstStyle/>
                    <a:p>
                      <a:pPr indent="0" lvl="0" marL="0" rtl="0" algn="l">
                        <a:spcBef>
                          <a:spcPts val="0"/>
                        </a:spcBef>
                        <a:spcAft>
                          <a:spcPts val="0"/>
                        </a:spcAft>
                        <a:buNone/>
                      </a:pPr>
                      <a:r>
                        <a:rPr lang="en-US" sz="1100"/>
                        <a:t>Search bar </a:t>
                      </a:r>
                      <a:r>
                        <a:rPr lang="en-US" sz="1100"/>
                        <a:t>redirects</a:t>
                      </a:r>
                      <a:r>
                        <a:rPr lang="en-US" sz="1100"/>
                        <a:t> user to the proper video stream</a:t>
                      </a:r>
                      <a:endParaRPr sz="1100"/>
                    </a:p>
                  </a:txBody>
                  <a:tcPr marT="63500" marB="63500" marR="63500" marL="63500">
                    <a:solidFill>
                      <a:schemeClr val="lt1"/>
                    </a:solidFill>
                  </a:tcPr>
                </a:tc>
                <a:tc>
                  <a:txBody>
                    <a:bodyPr/>
                    <a:lstStyle/>
                    <a:p>
                      <a:pPr indent="0" lvl="0" marL="0" rtl="0" algn="l">
                        <a:spcBef>
                          <a:spcPts val="0"/>
                        </a:spcBef>
                        <a:spcAft>
                          <a:spcPts val="0"/>
                        </a:spcAft>
                        <a:buNone/>
                      </a:pPr>
                      <a:r>
                        <a:t/>
                      </a:r>
                      <a:endParaRPr sz="1100"/>
                    </a:p>
                  </a:txBody>
                  <a:tcPr marT="63500" marB="63500" marR="63500" marL="63500">
                    <a:solidFill>
                      <a:schemeClr val="lt1"/>
                    </a:solidFill>
                  </a:tcPr>
                </a:tc>
                <a:tc>
                  <a:txBody>
                    <a:bodyPr/>
                    <a:lstStyle/>
                    <a:p>
                      <a:pPr indent="0" lvl="0" marL="0" rtl="0" algn="l">
                        <a:spcBef>
                          <a:spcPts val="0"/>
                        </a:spcBef>
                        <a:spcAft>
                          <a:spcPts val="0"/>
                        </a:spcAft>
                        <a:buNone/>
                      </a:pPr>
                      <a:r>
                        <a:t/>
                      </a:r>
                      <a:endParaRPr sz="1100"/>
                    </a:p>
                  </a:txBody>
                  <a:tcPr marT="63500" marB="63500" marR="63500" marL="63500">
                    <a:solidFill>
                      <a:schemeClr val="lt1"/>
                    </a:solidFill>
                  </a:tcPr>
                </a:tc>
              </a:tr>
              <a:tr h="100000">
                <a:tc vMerge="1"/>
                <a:tc>
                  <a:txBody>
                    <a:bodyPr/>
                    <a:lstStyle/>
                    <a:p>
                      <a:pPr indent="0" lvl="0" marL="0" rtl="0" algn="l">
                        <a:spcBef>
                          <a:spcPts val="0"/>
                        </a:spcBef>
                        <a:spcAft>
                          <a:spcPts val="0"/>
                        </a:spcAft>
                        <a:buNone/>
                      </a:pPr>
                      <a:r>
                        <a:rPr lang="en-US" sz="1100"/>
                        <a:t>Video Display Page</a:t>
                      </a:r>
                      <a:endParaRPr sz="1100"/>
                    </a:p>
                  </a:txBody>
                  <a:tcPr marT="63500" marB="63500" marR="63500" marL="63500">
                    <a:solidFill>
                      <a:schemeClr val="lt1"/>
                    </a:solidFill>
                  </a:tcPr>
                </a:tc>
                <a:tc>
                  <a:txBody>
                    <a:bodyPr/>
                    <a:lstStyle/>
                    <a:p>
                      <a:pPr indent="0" lvl="0" marL="0" rtl="0" algn="l">
                        <a:spcBef>
                          <a:spcPts val="0"/>
                        </a:spcBef>
                        <a:spcAft>
                          <a:spcPts val="0"/>
                        </a:spcAft>
                        <a:buNone/>
                      </a:pPr>
                      <a:r>
                        <a:rPr lang="en-US" sz="1100"/>
                        <a:t>Overview Page that displays multiple video streams. </a:t>
                      </a:r>
                      <a:r>
                        <a:rPr lang="en-US" sz="1100">
                          <a:solidFill>
                            <a:schemeClr val="dk1"/>
                          </a:solidFill>
                        </a:rPr>
                        <a:t>Video streams in overview page are clickable to redirect user to zoomed in video feed on a different page</a:t>
                      </a:r>
                      <a:r>
                        <a:rPr lang="en-US" sz="1100"/>
                        <a:t> </a:t>
                      </a:r>
                      <a:endParaRPr sz="1100"/>
                    </a:p>
                  </a:txBody>
                  <a:tcPr marT="63500" marB="63500" marR="63500" marL="63500">
                    <a:solidFill>
                      <a:schemeClr val="lt1"/>
                    </a:solidFill>
                  </a:tcPr>
                </a:tc>
                <a:tc>
                  <a:txBody>
                    <a:bodyPr/>
                    <a:lstStyle/>
                    <a:p>
                      <a:pPr indent="0" lvl="0" marL="0" rtl="0" algn="l">
                        <a:spcBef>
                          <a:spcPts val="0"/>
                        </a:spcBef>
                        <a:spcAft>
                          <a:spcPts val="0"/>
                        </a:spcAft>
                        <a:buNone/>
                      </a:pPr>
                      <a:r>
                        <a:t/>
                      </a:r>
                      <a:endParaRPr sz="1100"/>
                    </a:p>
                  </a:txBody>
                  <a:tcPr marT="63500" marB="63500" marR="63500" marL="63500">
                    <a:solidFill>
                      <a:schemeClr val="lt1"/>
                    </a:solidFill>
                  </a:tcPr>
                </a:tc>
                <a:tc>
                  <a:txBody>
                    <a:bodyPr/>
                    <a:lstStyle/>
                    <a:p>
                      <a:pPr indent="0" lvl="0" marL="0" rtl="0" algn="l">
                        <a:spcBef>
                          <a:spcPts val="0"/>
                        </a:spcBef>
                        <a:spcAft>
                          <a:spcPts val="0"/>
                        </a:spcAft>
                        <a:buNone/>
                      </a:pPr>
                      <a:r>
                        <a:t/>
                      </a:r>
                      <a:endParaRPr sz="1100"/>
                    </a:p>
                  </a:txBody>
                  <a:tcPr marT="63500" marB="63500" marR="63500" marL="63500">
                    <a:solidFill>
                      <a:schemeClr val="lt1"/>
                    </a:solidFill>
                  </a:tcPr>
                </a:tc>
              </a:tr>
            </a:tbl>
          </a:graphicData>
        </a:graphic>
      </p:graphicFrame>
      <p:sp>
        <p:nvSpPr>
          <p:cNvPr id="161" name="Google Shape;161;p8"/>
          <p:cNvSpPr txBox="1"/>
          <p:nvPr>
            <p:ph type="title"/>
          </p:nvPr>
        </p:nvSpPr>
        <p:spPr>
          <a:xfrm>
            <a:off x="2333600" y="161652"/>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Validation Plan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Project description </a:t>
            </a:r>
            <a:endParaRPr/>
          </a:p>
        </p:txBody>
      </p:sp>
      <p:sp>
        <p:nvSpPr>
          <p:cNvPr id="62" name="Google Shape;62;p2"/>
          <p:cNvSpPr txBox="1"/>
          <p:nvPr>
            <p:ph idx="1" type="body"/>
          </p:nvPr>
        </p:nvSpPr>
        <p:spPr>
          <a:xfrm>
            <a:off x="140100" y="1750675"/>
            <a:ext cx="8546700" cy="4935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sz="2000"/>
              <a:t>Problem statement:</a:t>
            </a:r>
            <a:r>
              <a:rPr lang="en-US" sz="2000"/>
              <a:t> </a:t>
            </a:r>
            <a:r>
              <a:rPr lang="en-US" sz="2000"/>
              <a:t>“As industry demand grows, space inside medium voltage switchgear has become increasingly limited. Manufacturers are required to fit more devices and wires within the same limited space. Additionally, manufacturers are now being asked to include a remote viewing system within the switchgear to monitor a physical ground switch. This ground switch is physically blocked, by wires, from the view of the operator.”</a:t>
            </a:r>
            <a:endParaRPr sz="2000"/>
          </a:p>
        </p:txBody>
      </p:sp>
      <p:pic>
        <p:nvPicPr>
          <p:cNvPr id="63" name="Google Shape;63;p2"/>
          <p:cNvPicPr preferRelativeResize="0"/>
          <p:nvPr/>
        </p:nvPicPr>
        <p:blipFill>
          <a:blip r:embed="rId3">
            <a:alphaModFix/>
          </a:blip>
          <a:stretch>
            <a:fillRect/>
          </a:stretch>
        </p:blipFill>
        <p:spPr>
          <a:xfrm>
            <a:off x="4572000" y="4215426"/>
            <a:ext cx="4404050" cy="2471150"/>
          </a:xfrm>
          <a:prstGeom prst="rect">
            <a:avLst/>
          </a:prstGeom>
          <a:noFill/>
          <a:ln>
            <a:noFill/>
          </a:ln>
        </p:spPr>
      </p:pic>
      <p:pic>
        <p:nvPicPr>
          <p:cNvPr id="64" name="Google Shape;64;p2"/>
          <p:cNvPicPr preferRelativeResize="0"/>
          <p:nvPr/>
        </p:nvPicPr>
        <p:blipFill>
          <a:blip r:embed="rId4">
            <a:alphaModFix/>
          </a:blip>
          <a:stretch>
            <a:fillRect/>
          </a:stretch>
        </p:blipFill>
        <p:spPr>
          <a:xfrm>
            <a:off x="211275" y="4571901"/>
            <a:ext cx="4264176" cy="128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Project Solution Description </a:t>
            </a:r>
            <a:endParaRPr/>
          </a:p>
        </p:txBody>
      </p:sp>
      <p:sp>
        <p:nvSpPr>
          <p:cNvPr id="70" name="Google Shape;70;p3"/>
          <p:cNvSpPr txBox="1"/>
          <p:nvPr>
            <p:ph idx="1" type="body"/>
          </p:nvPr>
        </p:nvSpPr>
        <p:spPr>
          <a:xfrm>
            <a:off x="457200" y="2743675"/>
            <a:ext cx="5028900" cy="2733000"/>
          </a:xfrm>
          <a:prstGeom prst="rect">
            <a:avLst/>
          </a:prstGeom>
          <a:noFill/>
          <a:ln>
            <a:noFill/>
          </a:ln>
        </p:spPr>
        <p:txBody>
          <a:bodyPr anchorCtr="0" anchor="t" bIns="45700" lIns="91425" spcFirstLastPara="1" rIns="91425" wrap="square" tIns="45700">
            <a:normAutofit lnSpcReduction="10000"/>
          </a:bodyPr>
          <a:lstStyle/>
          <a:p>
            <a:pPr indent="-292100" lvl="0" marL="342900" rtl="0" algn="l">
              <a:spcBef>
                <a:spcPts val="0"/>
              </a:spcBef>
              <a:spcAft>
                <a:spcPts val="0"/>
              </a:spcAft>
              <a:buClr>
                <a:schemeClr val="dk1"/>
              </a:buClr>
              <a:buSzPts val="2400"/>
              <a:buChar char="•"/>
            </a:pPr>
            <a:r>
              <a:rPr b="1" lang="en-US" sz="2000"/>
              <a:t>Solution proposal:</a:t>
            </a:r>
            <a:r>
              <a:rPr lang="en-US" sz="2000"/>
              <a:t> Our solution to this problem is to create a thermal remote viewing system that an operator can connect to through Wi-Fi, allowing for operators to confirm the grounding switch is either open or closed through video and automation. This will make switchgear operators jobs safer and more convenient.</a:t>
            </a:r>
            <a:endParaRPr sz="2000"/>
          </a:p>
        </p:txBody>
      </p:sp>
      <p:pic>
        <p:nvPicPr>
          <p:cNvPr id="71" name="Google Shape;71;p3"/>
          <p:cNvPicPr preferRelativeResize="0"/>
          <p:nvPr/>
        </p:nvPicPr>
        <p:blipFill rotWithShape="1">
          <a:blip r:embed="rId3">
            <a:alphaModFix/>
          </a:blip>
          <a:srcRect b="1166" l="19634" r="20502" t="0"/>
          <a:stretch/>
        </p:blipFill>
        <p:spPr>
          <a:xfrm>
            <a:off x="5815075" y="2743663"/>
            <a:ext cx="3328925" cy="32486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System Overview</a:t>
            </a:r>
            <a:endParaRPr/>
          </a:p>
        </p:txBody>
      </p:sp>
      <p:sp>
        <p:nvSpPr>
          <p:cNvPr id="77" name="Google Shape;77;p4"/>
          <p:cNvSpPr/>
          <p:nvPr/>
        </p:nvSpPr>
        <p:spPr>
          <a:xfrm>
            <a:off x="1313825" y="2507975"/>
            <a:ext cx="2028900" cy="2959500"/>
          </a:xfrm>
          <a:prstGeom prst="roundRect">
            <a:avLst>
              <a:gd fmla="val 16667" name="adj"/>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 name="Google Shape;78;p4"/>
          <p:cNvSpPr/>
          <p:nvPr/>
        </p:nvSpPr>
        <p:spPr>
          <a:xfrm rot="-5400000">
            <a:off x="4287275" y="2239925"/>
            <a:ext cx="707400" cy="1550700"/>
          </a:xfrm>
          <a:prstGeom prst="roundRect">
            <a:avLst>
              <a:gd fmla="val 16667" name="adj"/>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6754375" y="3433000"/>
            <a:ext cx="1075800" cy="1361100"/>
          </a:xfrm>
          <a:prstGeom prst="roundRect">
            <a:avLst>
              <a:gd fmla="val 16667" name="adj"/>
            </a:avLst>
          </a:prstGeom>
          <a:solidFill>
            <a:srgbClr val="F4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 name="Google Shape;80;p4"/>
          <p:cNvSpPr/>
          <p:nvPr/>
        </p:nvSpPr>
        <p:spPr>
          <a:xfrm rot="-5400000">
            <a:off x="4298675" y="4255600"/>
            <a:ext cx="707400" cy="1344000"/>
          </a:xfrm>
          <a:prstGeom prst="roundRect">
            <a:avLst>
              <a:gd fmla="val 16667" name="adj"/>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 name="Google Shape;81;p4"/>
          <p:cNvSpPr txBox="1"/>
          <p:nvPr/>
        </p:nvSpPr>
        <p:spPr>
          <a:xfrm>
            <a:off x="1435325" y="2697025"/>
            <a:ext cx="1785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Power Supply</a:t>
            </a:r>
            <a:endParaRPr/>
          </a:p>
        </p:txBody>
      </p:sp>
      <p:sp>
        <p:nvSpPr>
          <p:cNvPr id="82" name="Google Shape;82;p4"/>
          <p:cNvSpPr/>
          <p:nvPr/>
        </p:nvSpPr>
        <p:spPr>
          <a:xfrm>
            <a:off x="1721375" y="3332000"/>
            <a:ext cx="1213800" cy="400200"/>
          </a:xfrm>
          <a:prstGeom prst="roundRect">
            <a:avLst>
              <a:gd fmla="val 16667" name="adj"/>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 name="Google Shape;83;p4"/>
          <p:cNvSpPr/>
          <p:nvPr/>
        </p:nvSpPr>
        <p:spPr>
          <a:xfrm>
            <a:off x="1721375" y="4393475"/>
            <a:ext cx="1213800" cy="400200"/>
          </a:xfrm>
          <a:prstGeom prst="roundRect">
            <a:avLst>
              <a:gd fmla="val 16667" name="adj"/>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 name="Google Shape;84;p4"/>
          <p:cNvSpPr txBox="1"/>
          <p:nvPr/>
        </p:nvSpPr>
        <p:spPr>
          <a:xfrm>
            <a:off x="1911875" y="3332000"/>
            <a:ext cx="832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Battery</a:t>
            </a:r>
            <a:endParaRPr/>
          </a:p>
        </p:txBody>
      </p:sp>
      <p:sp>
        <p:nvSpPr>
          <p:cNvPr id="85" name="Google Shape;85;p4"/>
          <p:cNvSpPr txBox="1"/>
          <p:nvPr/>
        </p:nvSpPr>
        <p:spPr>
          <a:xfrm>
            <a:off x="3877025" y="2815175"/>
            <a:ext cx="155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Thermal Sensor</a:t>
            </a:r>
            <a:endParaRPr/>
          </a:p>
        </p:txBody>
      </p:sp>
      <p:cxnSp>
        <p:nvCxnSpPr>
          <p:cNvPr id="86" name="Google Shape;86;p4"/>
          <p:cNvCxnSpPr>
            <a:stCxn id="84" idx="2"/>
          </p:cNvCxnSpPr>
          <p:nvPr/>
        </p:nvCxnSpPr>
        <p:spPr>
          <a:xfrm>
            <a:off x="2328275" y="3732200"/>
            <a:ext cx="0" cy="661200"/>
          </a:xfrm>
          <a:prstGeom prst="straightConnector1">
            <a:avLst/>
          </a:prstGeom>
          <a:noFill/>
          <a:ln cap="flat" cmpd="sng" w="9525">
            <a:solidFill>
              <a:srgbClr val="000000"/>
            </a:solidFill>
            <a:prstDash val="solid"/>
            <a:round/>
            <a:headEnd len="med" w="med" type="none"/>
            <a:tailEnd len="med" w="med" type="triangle"/>
          </a:ln>
        </p:spPr>
      </p:cxnSp>
      <p:cxnSp>
        <p:nvCxnSpPr>
          <p:cNvPr id="87" name="Google Shape;87;p4"/>
          <p:cNvCxnSpPr>
            <a:stCxn id="83" idx="3"/>
            <a:endCxn id="85" idx="1"/>
          </p:cNvCxnSpPr>
          <p:nvPr/>
        </p:nvCxnSpPr>
        <p:spPr>
          <a:xfrm flipH="1" rot="10800000">
            <a:off x="2935175" y="3015275"/>
            <a:ext cx="942000" cy="1578300"/>
          </a:xfrm>
          <a:prstGeom prst="bentConnector3">
            <a:avLst>
              <a:gd fmla="val 49992" name="adj1"/>
            </a:avLst>
          </a:prstGeom>
          <a:noFill/>
          <a:ln cap="flat" cmpd="sng" w="9525">
            <a:solidFill>
              <a:srgbClr val="000000"/>
            </a:solidFill>
            <a:prstDash val="solid"/>
            <a:round/>
            <a:headEnd len="med" w="med" type="none"/>
            <a:tailEnd len="med" w="med" type="stealth"/>
          </a:ln>
        </p:spPr>
      </p:cxnSp>
      <p:cxnSp>
        <p:nvCxnSpPr>
          <p:cNvPr id="88" name="Google Shape;88;p4"/>
          <p:cNvCxnSpPr>
            <a:stCxn id="89" idx="2"/>
            <a:endCxn id="80" idx="1"/>
          </p:cNvCxnSpPr>
          <p:nvPr/>
        </p:nvCxnSpPr>
        <p:spPr>
          <a:xfrm flipH="1" rot="-5400000">
            <a:off x="3246575" y="3875375"/>
            <a:ext cx="487500" cy="2324100"/>
          </a:xfrm>
          <a:prstGeom prst="bentConnector3">
            <a:avLst>
              <a:gd fmla="val 148872" name="adj1"/>
            </a:avLst>
          </a:prstGeom>
          <a:noFill/>
          <a:ln cap="flat" cmpd="sng" w="9525">
            <a:solidFill>
              <a:srgbClr val="000000"/>
            </a:solidFill>
            <a:prstDash val="solid"/>
            <a:round/>
            <a:headEnd len="med" w="med" type="triangle"/>
            <a:tailEnd len="med" w="med" type="none"/>
          </a:ln>
        </p:spPr>
      </p:cxnSp>
      <p:sp>
        <p:nvSpPr>
          <p:cNvPr id="90" name="Google Shape;90;p4"/>
          <p:cNvSpPr txBox="1"/>
          <p:nvPr/>
        </p:nvSpPr>
        <p:spPr>
          <a:xfrm>
            <a:off x="3947225" y="4725825"/>
            <a:ext cx="1410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Microcontroller</a:t>
            </a:r>
            <a:endParaRPr/>
          </a:p>
        </p:txBody>
      </p:sp>
      <p:cxnSp>
        <p:nvCxnSpPr>
          <p:cNvPr id="91" name="Google Shape;91;p4"/>
          <p:cNvCxnSpPr>
            <a:endCxn id="80" idx="3"/>
          </p:cNvCxnSpPr>
          <p:nvPr/>
        </p:nvCxnSpPr>
        <p:spPr>
          <a:xfrm flipH="1">
            <a:off x="4652375" y="3367300"/>
            <a:ext cx="1800" cy="1206600"/>
          </a:xfrm>
          <a:prstGeom prst="straightConnector1">
            <a:avLst/>
          </a:prstGeom>
          <a:noFill/>
          <a:ln cap="flat" cmpd="sng" w="9525">
            <a:solidFill>
              <a:srgbClr val="000000"/>
            </a:solidFill>
            <a:prstDash val="solid"/>
            <a:round/>
            <a:headEnd len="med" w="med" type="none"/>
            <a:tailEnd len="med" w="med" type="triangle"/>
          </a:ln>
        </p:spPr>
      </p:cxnSp>
      <p:cxnSp>
        <p:nvCxnSpPr>
          <p:cNvPr id="92" name="Google Shape;92;p4"/>
          <p:cNvCxnSpPr>
            <a:stCxn id="80" idx="2"/>
            <a:endCxn id="79" idx="1"/>
          </p:cNvCxnSpPr>
          <p:nvPr/>
        </p:nvCxnSpPr>
        <p:spPr>
          <a:xfrm flipH="1" rot="10800000">
            <a:off x="5324375" y="4113400"/>
            <a:ext cx="1430100" cy="814200"/>
          </a:xfrm>
          <a:prstGeom prst="bentConnector3">
            <a:avLst>
              <a:gd fmla="val 49997" name="adj1"/>
            </a:avLst>
          </a:prstGeom>
          <a:noFill/>
          <a:ln cap="flat" cmpd="sng" w="9525">
            <a:solidFill>
              <a:srgbClr val="000000"/>
            </a:solidFill>
            <a:prstDash val="solid"/>
            <a:round/>
            <a:headEnd len="med" w="med" type="none"/>
            <a:tailEnd len="med" w="med" type="triangle"/>
          </a:ln>
        </p:spPr>
      </p:cxnSp>
      <p:sp>
        <p:nvSpPr>
          <p:cNvPr id="93" name="Google Shape;93;p4"/>
          <p:cNvSpPr txBox="1"/>
          <p:nvPr/>
        </p:nvSpPr>
        <p:spPr>
          <a:xfrm>
            <a:off x="6875875" y="3862700"/>
            <a:ext cx="832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Website</a:t>
            </a:r>
            <a:endParaRPr/>
          </a:p>
        </p:txBody>
      </p:sp>
      <p:sp>
        <p:nvSpPr>
          <p:cNvPr id="89" name="Google Shape;89;p4"/>
          <p:cNvSpPr txBox="1"/>
          <p:nvPr/>
        </p:nvSpPr>
        <p:spPr>
          <a:xfrm>
            <a:off x="1721375" y="4393475"/>
            <a:ext cx="121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Converters</a:t>
            </a:r>
            <a:endParaRPr/>
          </a:p>
        </p:txBody>
      </p:sp>
      <p:cxnSp>
        <p:nvCxnSpPr>
          <p:cNvPr id="94" name="Google Shape;94;p4"/>
          <p:cNvCxnSpPr>
            <a:stCxn id="83" idx="3"/>
            <a:endCxn id="80" idx="0"/>
          </p:cNvCxnSpPr>
          <p:nvPr/>
        </p:nvCxnSpPr>
        <p:spPr>
          <a:xfrm>
            <a:off x="2935175" y="4593575"/>
            <a:ext cx="1045200" cy="333900"/>
          </a:xfrm>
          <a:prstGeom prst="bentConnector3">
            <a:avLst>
              <a:gd fmla="val 50000" name="adj1"/>
            </a:avLst>
          </a:prstGeom>
          <a:noFill/>
          <a:ln cap="flat" cmpd="sng" w="9525">
            <a:solidFill>
              <a:srgbClr val="000000"/>
            </a:solidFill>
            <a:prstDash val="solid"/>
            <a:round/>
            <a:headEnd len="med" w="med" type="none"/>
            <a:tailEnd len="med" w="med" type="triangle"/>
          </a:ln>
        </p:spPr>
      </p:cxnSp>
      <p:sp>
        <p:nvSpPr>
          <p:cNvPr id="95" name="Google Shape;95;p4"/>
          <p:cNvSpPr txBox="1"/>
          <p:nvPr/>
        </p:nvSpPr>
        <p:spPr>
          <a:xfrm>
            <a:off x="1769975" y="5739200"/>
            <a:ext cx="5766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solidFill>
                  <a:srgbClr val="8E7CC3"/>
                </a:solidFill>
              </a:rPr>
              <a:t>Julia</a:t>
            </a:r>
            <a:r>
              <a:rPr b="1" lang="en-US" sz="2000">
                <a:solidFill>
                  <a:schemeClr val="dk1"/>
                </a:solidFill>
              </a:rPr>
              <a:t>, </a:t>
            </a:r>
            <a:r>
              <a:rPr b="1" lang="en-US" sz="2000">
                <a:solidFill>
                  <a:srgbClr val="6AA84F"/>
                </a:solidFill>
              </a:rPr>
              <a:t>Blake</a:t>
            </a:r>
            <a:r>
              <a:rPr b="1" lang="en-US" sz="2000"/>
              <a:t>, </a:t>
            </a:r>
            <a:r>
              <a:rPr b="1" lang="en-US" sz="2000">
                <a:solidFill>
                  <a:srgbClr val="E06666"/>
                </a:solidFill>
              </a:rPr>
              <a:t>Erica</a:t>
            </a:r>
            <a:endParaRPr b="1" sz="2000">
              <a:solidFill>
                <a:srgbClr val="E0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5"/>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Task partition</a:t>
            </a:r>
            <a:endParaRPr/>
          </a:p>
        </p:txBody>
      </p:sp>
      <p:sp>
        <p:nvSpPr>
          <p:cNvPr id="101" name="Google Shape;101;p5"/>
          <p:cNvSpPr txBox="1"/>
          <p:nvPr>
            <p:ph idx="1" type="body"/>
          </p:nvPr>
        </p:nvSpPr>
        <p:spPr>
          <a:xfrm>
            <a:off x="457200" y="2049270"/>
            <a:ext cx="8229600" cy="4637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Julia: </a:t>
            </a:r>
            <a:r>
              <a:rPr lang="en-US"/>
              <a:t>Design the power supply and overall hardware of the system.</a:t>
            </a:r>
            <a:endParaRPr/>
          </a:p>
          <a:p>
            <a:pPr indent="-342900" lvl="0" marL="342900" rtl="0" algn="l">
              <a:spcBef>
                <a:spcPts val="640"/>
              </a:spcBef>
              <a:spcAft>
                <a:spcPts val="0"/>
              </a:spcAft>
              <a:buClr>
                <a:schemeClr val="dk1"/>
              </a:buClr>
              <a:buSzPts val="3200"/>
              <a:buChar char="•"/>
            </a:pPr>
            <a:r>
              <a:rPr b="1" lang="en-US"/>
              <a:t>Blake: </a:t>
            </a:r>
            <a:r>
              <a:rPr lang="en-US"/>
              <a:t>Microcontroller coding and ML</a:t>
            </a:r>
            <a:endParaRPr/>
          </a:p>
          <a:p>
            <a:pPr indent="-342900" lvl="0" marL="342900" rtl="0" algn="l">
              <a:spcBef>
                <a:spcPts val="640"/>
              </a:spcBef>
              <a:spcAft>
                <a:spcPts val="0"/>
              </a:spcAft>
              <a:buClr>
                <a:schemeClr val="dk1"/>
              </a:buClr>
              <a:buSzPts val="3200"/>
              <a:buChar char="•"/>
            </a:pPr>
            <a:r>
              <a:rPr b="1" lang="en-US"/>
              <a:t>Erica:</a:t>
            </a:r>
            <a:r>
              <a:rPr lang="en-US"/>
              <a:t> Creating Web Application for users to interact with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306a13ac3d1_1_0"/>
          <p:cNvSpPr/>
          <p:nvPr/>
        </p:nvSpPr>
        <p:spPr>
          <a:xfrm>
            <a:off x="1458350" y="3040760"/>
            <a:ext cx="1047000" cy="2293500"/>
          </a:xfrm>
          <a:prstGeom prst="rect">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g306a13ac3d1_1_0"/>
          <p:cNvSpPr txBox="1"/>
          <p:nvPr/>
        </p:nvSpPr>
        <p:spPr>
          <a:xfrm>
            <a:off x="1536206" y="3562866"/>
            <a:ext cx="8913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t>3.7 V Lithium Polymer Battery Pack</a:t>
            </a:r>
            <a:endParaRPr/>
          </a:p>
        </p:txBody>
      </p:sp>
      <p:sp>
        <p:nvSpPr>
          <p:cNvPr id="108" name="Google Shape;108;g306a13ac3d1_1_0"/>
          <p:cNvSpPr/>
          <p:nvPr/>
        </p:nvSpPr>
        <p:spPr>
          <a:xfrm>
            <a:off x="3286062" y="2538027"/>
            <a:ext cx="1213800" cy="636900"/>
          </a:xfrm>
          <a:prstGeom prst="rect">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Buck Converter (3.7 V -&gt; 1.26V)</a:t>
            </a:r>
            <a:endParaRPr sz="1200"/>
          </a:p>
        </p:txBody>
      </p:sp>
      <p:sp>
        <p:nvSpPr>
          <p:cNvPr id="109" name="Google Shape;109;g306a13ac3d1_1_0"/>
          <p:cNvSpPr/>
          <p:nvPr/>
        </p:nvSpPr>
        <p:spPr>
          <a:xfrm>
            <a:off x="3286062" y="4205134"/>
            <a:ext cx="1213800" cy="636900"/>
          </a:xfrm>
          <a:prstGeom prst="rect">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Buck Converter (3.7 V -&gt; 3.1V)</a:t>
            </a:r>
            <a:endParaRPr sz="1200"/>
          </a:p>
        </p:txBody>
      </p:sp>
      <p:sp>
        <p:nvSpPr>
          <p:cNvPr id="110" name="Google Shape;110;g306a13ac3d1_1_0"/>
          <p:cNvSpPr/>
          <p:nvPr/>
        </p:nvSpPr>
        <p:spPr>
          <a:xfrm>
            <a:off x="3286062" y="3371580"/>
            <a:ext cx="1213800" cy="636900"/>
          </a:xfrm>
          <a:prstGeom prst="rect">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Buck Converter (3.7 V -&gt; 2.88V)</a:t>
            </a:r>
            <a:endParaRPr sz="1200"/>
          </a:p>
        </p:txBody>
      </p:sp>
      <p:sp>
        <p:nvSpPr>
          <p:cNvPr id="111" name="Google Shape;111;g306a13ac3d1_1_0"/>
          <p:cNvSpPr/>
          <p:nvPr/>
        </p:nvSpPr>
        <p:spPr>
          <a:xfrm>
            <a:off x="3286062" y="5357047"/>
            <a:ext cx="1213800" cy="636900"/>
          </a:xfrm>
          <a:prstGeom prst="rect">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200"/>
              <a:t>Buck Converter (3.7 V -&gt; 3.6V)</a:t>
            </a:r>
            <a:endParaRPr sz="1200"/>
          </a:p>
        </p:txBody>
      </p:sp>
      <p:sp>
        <p:nvSpPr>
          <p:cNvPr id="112" name="Google Shape;112;g306a13ac3d1_1_0"/>
          <p:cNvSpPr/>
          <p:nvPr/>
        </p:nvSpPr>
        <p:spPr>
          <a:xfrm>
            <a:off x="5691861" y="2170715"/>
            <a:ext cx="1993800" cy="1371300"/>
          </a:xfrm>
          <a:prstGeom prst="rect">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FLIR Lepton 3.5 Thermal Image Sensor</a:t>
            </a:r>
            <a:endParaRPr/>
          </a:p>
        </p:txBody>
      </p:sp>
      <p:sp>
        <p:nvSpPr>
          <p:cNvPr id="113" name="Google Shape;113;g306a13ac3d1_1_0"/>
          <p:cNvSpPr/>
          <p:nvPr/>
        </p:nvSpPr>
        <p:spPr>
          <a:xfrm>
            <a:off x="5691861" y="4989716"/>
            <a:ext cx="1993800" cy="1371300"/>
          </a:xfrm>
          <a:prstGeom prst="rect">
            <a:avLst/>
          </a:prstGeom>
          <a:solidFill>
            <a:srgbClr val="B6D7A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ESP32</a:t>
            </a:r>
            <a:endParaRPr/>
          </a:p>
          <a:p>
            <a:pPr indent="0" lvl="0" marL="0" rtl="0" algn="ctr">
              <a:spcBef>
                <a:spcPts val="0"/>
              </a:spcBef>
              <a:spcAft>
                <a:spcPts val="0"/>
              </a:spcAft>
              <a:buNone/>
            </a:pPr>
            <a:r>
              <a:rPr lang="en-US"/>
              <a:t>MCU</a:t>
            </a:r>
            <a:endParaRPr/>
          </a:p>
        </p:txBody>
      </p:sp>
      <p:sp>
        <p:nvSpPr>
          <p:cNvPr id="114" name="Google Shape;114;g306a13ac3d1_1_0"/>
          <p:cNvSpPr txBox="1"/>
          <p:nvPr/>
        </p:nvSpPr>
        <p:spPr>
          <a:xfrm>
            <a:off x="4389988" y="2571115"/>
            <a:ext cx="780600" cy="25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VDDC</a:t>
            </a:r>
            <a:endParaRPr/>
          </a:p>
        </p:txBody>
      </p:sp>
      <p:sp>
        <p:nvSpPr>
          <p:cNvPr id="115" name="Google Shape;115;g306a13ac3d1_1_0"/>
          <p:cNvSpPr txBox="1"/>
          <p:nvPr/>
        </p:nvSpPr>
        <p:spPr>
          <a:xfrm>
            <a:off x="4441741" y="3404498"/>
            <a:ext cx="677100" cy="25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VDD</a:t>
            </a:r>
            <a:endParaRPr/>
          </a:p>
        </p:txBody>
      </p:sp>
      <p:sp>
        <p:nvSpPr>
          <p:cNvPr id="116" name="Google Shape;116;g306a13ac3d1_1_0"/>
          <p:cNvSpPr txBox="1"/>
          <p:nvPr/>
        </p:nvSpPr>
        <p:spPr>
          <a:xfrm rot="1157">
            <a:off x="4493498" y="4205275"/>
            <a:ext cx="891300" cy="25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VDDIO</a:t>
            </a:r>
            <a:endParaRPr/>
          </a:p>
        </p:txBody>
      </p:sp>
      <p:cxnSp>
        <p:nvCxnSpPr>
          <p:cNvPr id="117" name="Google Shape;117;g306a13ac3d1_1_0"/>
          <p:cNvCxnSpPr>
            <a:stCxn id="106" idx="3"/>
            <a:endCxn id="108" idx="1"/>
          </p:cNvCxnSpPr>
          <p:nvPr/>
        </p:nvCxnSpPr>
        <p:spPr>
          <a:xfrm flipH="1" rot="10800000">
            <a:off x="2505350" y="2856410"/>
            <a:ext cx="780600" cy="1331100"/>
          </a:xfrm>
          <a:prstGeom prst="bentConnector3">
            <a:avLst>
              <a:gd fmla="val 49996" name="adj1"/>
            </a:avLst>
          </a:prstGeom>
          <a:noFill/>
          <a:ln cap="flat" cmpd="sng" w="9525">
            <a:solidFill>
              <a:srgbClr val="000000"/>
            </a:solidFill>
            <a:prstDash val="solid"/>
            <a:round/>
            <a:headEnd len="med" w="med" type="none"/>
            <a:tailEnd len="med" w="med" type="triangle"/>
          </a:ln>
        </p:spPr>
      </p:cxnSp>
      <p:cxnSp>
        <p:nvCxnSpPr>
          <p:cNvPr id="118" name="Google Shape;118;g306a13ac3d1_1_0"/>
          <p:cNvCxnSpPr>
            <a:stCxn id="106" idx="3"/>
            <a:endCxn id="110" idx="1"/>
          </p:cNvCxnSpPr>
          <p:nvPr/>
        </p:nvCxnSpPr>
        <p:spPr>
          <a:xfrm flipH="1" rot="10800000">
            <a:off x="2505350" y="3690110"/>
            <a:ext cx="780600" cy="497400"/>
          </a:xfrm>
          <a:prstGeom prst="bentConnector3">
            <a:avLst>
              <a:gd fmla="val 49996" name="adj1"/>
            </a:avLst>
          </a:prstGeom>
          <a:noFill/>
          <a:ln cap="flat" cmpd="sng" w="9525">
            <a:solidFill>
              <a:srgbClr val="000000"/>
            </a:solidFill>
            <a:prstDash val="solid"/>
            <a:round/>
            <a:headEnd len="med" w="med" type="none"/>
            <a:tailEnd len="med" w="med" type="triangle"/>
          </a:ln>
        </p:spPr>
      </p:cxnSp>
      <p:cxnSp>
        <p:nvCxnSpPr>
          <p:cNvPr id="119" name="Google Shape;119;g306a13ac3d1_1_0"/>
          <p:cNvCxnSpPr>
            <a:stCxn id="106" idx="3"/>
            <a:endCxn id="109" idx="1"/>
          </p:cNvCxnSpPr>
          <p:nvPr/>
        </p:nvCxnSpPr>
        <p:spPr>
          <a:xfrm>
            <a:off x="2505350" y="4187510"/>
            <a:ext cx="780600" cy="336000"/>
          </a:xfrm>
          <a:prstGeom prst="bentConnector3">
            <a:avLst>
              <a:gd fmla="val 49996" name="adj1"/>
            </a:avLst>
          </a:prstGeom>
          <a:noFill/>
          <a:ln cap="flat" cmpd="sng" w="9525">
            <a:solidFill>
              <a:srgbClr val="000000"/>
            </a:solidFill>
            <a:prstDash val="solid"/>
            <a:round/>
            <a:headEnd len="med" w="med" type="none"/>
            <a:tailEnd len="med" w="med" type="triangle"/>
          </a:ln>
        </p:spPr>
      </p:cxnSp>
      <p:cxnSp>
        <p:nvCxnSpPr>
          <p:cNvPr id="120" name="Google Shape;120;g306a13ac3d1_1_0"/>
          <p:cNvCxnSpPr>
            <a:stCxn id="110" idx="3"/>
            <a:endCxn id="112" idx="1"/>
          </p:cNvCxnSpPr>
          <p:nvPr/>
        </p:nvCxnSpPr>
        <p:spPr>
          <a:xfrm flipH="1" rot="10800000">
            <a:off x="4499862" y="2856330"/>
            <a:ext cx="1191900" cy="833700"/>
          </a:xfrm>
          <a:prstGeom prst="bentConnector3">
            <a:avLst>
              <a:gd fmla="val 49999" name="adj1"/>
            </a:avLst>
          </a:prstGeom>
          <a:noFill/>
          <a:ln cap="flat" cmpd="sng" w="9525">
            <a:solidFill>
              <a:srgbClr val="000000"/>
            </a:solidFill>
            <a:prstDash val="solid"/>
            <a:round/>
            <a:headEnd len="med" w="med" type="none"/>
            <a:tailEnd len="med" w="med" type="triangle"/>
          </a:ln>
        </p:spPr>
      </p:cxnSp>
      <p:cxnSp>
        <p:nvCxnSpPr>
          <p:cNvPr id="121" name="Google Shape;121;g306a13ac3d1_1_0"/>
          <p:cNvCxnSpPr>
            <a:stCxn id="109" idx="3"/>
            <a:endCxn id="112" idx="2"/>
          </p:cNvCxnSpPr>
          <p:nvPr/>
        </p:nvCxnSpPr>
        <p:spPr>
          <a:xfrm flipH="1" rot="10800000">
            <a:off x="4499862" y="3541984"/>
            <a:ext cx="2188800" cy="981600"/>
          </a:xfrm>
          <a:prstGeom prst="bentConnector2">
            <a:avLst/>
          </a:prstGeom>
          <a:noFill/>
          <a:ln cap="flat" cmpd="sng" w="9525">
            <a:solidFill>
              <a:srgbClr val="000000"/>
            </a:solidFill>
            <a:prstDash val="solid"/>
            <a:round/>
            <a:headEnd len="med" w="med" type="none"/>
            <a:tailEnd len="med" w="med" type="triangle"/>
          </a:ln>
        </p:spPr>
      </p:cxnSp>
      <p:cxnSp>
        <p:nvCxnSpPr>
          <p:cNvPr id="122" name="Google Shape;122;g306a13ac3d1_1_0"/>
          <p:cNvCxnSpPr>
            <a:stCxn id="108" idx="3"/>
            <a:endCxn id="112" idx="0"/>
          </p:cNvCxnSpPr>
          <p:nvPr/>
        </p:nvCxnSpPr>
        <p:spPr>
          <a:xfrm flipH="1" rot="10800000">
            <a:off x="4499862" y="2170677"/>
            <a:ext cx="2188800" cy="685800"/>
          </a:xfrm>
          <a:prstGeom prst="bentConnector4">
            <a:avLst>
              <a:gd fmla="val 27229" name="adj1"/>
              <a:gd fmla="val 130901" name="adj2"/>
            </a:avLst>
          </a:prstGeom>
          <a:noFill/>
          <a:ln cap="flat" cmpd="sng" w="9525">
            <a:solidFill>
              <a:srgbClr val="000000"/>
            </a:solidFill>
            <a:prstDash val="solid"/>
            <a:round/>
            <a:headEnd len="med" w="med" type="none"/>
            <a:tailEnd len="med" w="med" type="triangle"/>
          </a:ln>
        </p:spPr>
      </p:cxnSp>
      <p:cxnSp>
        <p:nvCxnSpPr>
          <p:cNvPr id="123" name="Google Shape;123;g306a13ac3d1_1_0"/>
          <p:cNvCxnSpPr>
            <a:stCxn id="106" idx="3"/>
            <a:endCxn id="111" idx="1"/>
          </p:cNvCxnSpPr>
          <p:nvPr/>
        </p:nvCxnSpPr>
        <p:spPr>
          <a:xfrm>
            <a:off x="2505350" y="4187510"/>
            <a:ext cx="780600" cy="1488000"/>
          </a:xfrm>
          <a:prstGeom prst="bentConnector3">
            <a:avLst>
              <a:gd fmla="val 49996" name="adj1"/>
            </a:avLst>
          </a:prstGeom>
          <a:noFill/>
          <a:ln cap="flat" cmpd="sng" w="9525">
            <a:solidFill>
              <a:srgbClr val="000000"/>
            </a:solidFill>
            <a:prstDash val="solid"/>
            <a:round/>
            <a:headEnd len="med" w="med" type="none"/>
            <a:tailEnd len="med" w="med" type="triangle"/>
          </a:ln>
        </p:spPr>
      </p:cxnSp>
      <p:cxnSp>
        <p:nvCxnSpPr>
          <p:cNvPr id="124" name="Google Shape;124;g306a13ac3d1_1_0"/>
          <p:cNvCxnSpPr>
            <a:stCxn id="111" idx="3"/>
            <a:endCxn id="113" idx="1"/>
          </p:cNvCxnSpPr>
          <p:nvPr/>
        </p:nvCxnSpPr>
        <p:spPr>
          <a:xfrm>
            <a:off x="4499862" y="5675497"/>
            <a:ext cx="1191900" cy="0"/>
          </a:xfrm>
          <a:prstGeom prst="straightConnector1">
            <a:avLst/>
          </a:prstGeom>
          <a:noFill/>
          <a:ln cap="flat" cmpd="sng" w="9525">
            <a:solidFill>
              <a:srgbClr val="000000"/>
            </a:solidFill>
            <a:prstDash val="solid"/>
            <a:round/>
            <a:headEnd len="med" w="med" type="none"/>
            <a:tailEnd len="med" w="med" type="triangle"/>
          </a:ln>
        </p:spPr>
      </p:cxnSp>
      <p:cxnSp>
        <p:nvCxnSpPr>
          <p:cNvPr id="125" name="Google Shape;125;g306a13ac3d1_1_0"/>
          <p:cNvCxnSpPr/>
          <p:nvPr/>
        </p:nvCxnSpPr>
        <p:spPr>
          <a:xfrm>
            <a:off x="7236588" y="3565200"/>
            <a:ext cx="0" cy="1418700"/>
          </a:xfrm>
          <a:prstGeom prst="straightConnector1">
            <a:avLst/>
          </a:prstGeom>
          <a:noFill/>
          <a:ln cap="flat" cmpd="sng" w="9525">
            <a:solidFill>
              <a:srgbClr val="000000"/>
            </a:solidFill>
            <a:prstDash val="solid"/>
            <a:round/>
            <a:headEnd len="med" w="med" type="none"/>
            <a:tailEnd len="med" w="med" type="triangle"/>
          </a:ln>
        </p:spPr>
      </p:cxnSp>
      <p:sp>
        <p:nvSpPr>
          <p:cNvPr id="126" name="Google Shape;126;g306a13ac3d1_1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Thermal Sensor and accompanying PCB (Julia)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Thermal Sensor and </a:t>
            </a:r>
            <a:r>
              <a:rPr lang="en-US"/>
              <a:t>accompanying</a:t>
            </a:r>
            <a:r>
              <a:rPr lang="en-US"/>
              <a:t> PCB (Julia)</a:t>
            </a:r>
            <a:endParaRPr/>
          </a:p>
        </p:txBody>
      </p:sp>
      <p:sp>
        <p:nvSpPr>
          <p:cNvPr id="132" name="Google Shape;132;p6"/>
          <p:cNvSpPr txBox="1"/>
          <p:nvPr>
            <p:ph idx="1" type="body"/>
          </p:nvPr>
        </p:nvSpPr>
        <p:spPr>
          <a:xfrm>
            <a:off x="457200" y="2049270"/>
            <a:ext cx="8229600" cy="46374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640"/>
              </a:spcBef>
              <a:spcAft>
                <a:spcPts val="0"/>
              </a:spcAft>
              <a:buNone/>
            </a:pPr>
            <a:r>
              <a:rPr b="1" lang="en-US" sz="2400"/>
              <a:t>Completed:</a:t>
            </a:r>
            <a:endParaRPr sz="2400"/>
          </a:p>
          <a:p>
            <a:pPr indent="-358140" lvl="0" marL="457200" rtl="0" algn="l">
              <a:spcBef>
                <a:spcPts val="640"/>
              </a:spcBef>
              <a:spcAft>
                <a:spcPts val="0"/>
              </a:spcAft>
              <a:buSzPct val="100000"/>
              <a:buChar char="•"/>
            </a:pPr>
            <a:r>
              <a:rPr lang="en-US" sz="2400"/>
              <a:t>Main parts chosen and ordered</a:t>
            </a:r>
            <a:endParaRPr sz="2400"/>
          </a:p>
          <a:p>
            <a:pPr indent="-358140" lvl="1" marL="914400" rtl="0" algn="l">
              <a:spcBef>
                <a:spcPts val="0"/>
              </a:spcBef>
              <a:spcAft>
                <a:spcPts val="0"/>
              </a:spcAft>
              <a:buSzPct val="100000"/>
              <a:buChar char="–"/>
            </a:pPr>
            <a:r>
              <a:rPr lang="en-US" sz="2400"/>
              <a:t>Power Source</a:t>
            </a:r>
            <a:endParaRPr sz="2400"/>
          </a:p>
          <a:p>
            <a:pPr indent="-358140" lvl="1" marL="914400" rtl="0" algn="l">
              <a:spcBef>
                <a:spcPts val="0"/>
              </a:spcBef>
              <a:spcAft>
                <a:spcPts val="0"/>
              </a:spcAft>
              <a:buSzPct val="100000"/>
              <a:buChar char="–"/>
            </a:pPr>
            <a:r>
              <a:rPr lang="en-US" sz="2400"/>
              <a:t>Thermal Image Sensor</a:t>
            </a:r>
            <a:endParaRPr sz="2400"/>
          </a:p>
          <a:p>
            <a:pPr indent="-358140" lvl="0" marL="457200" rtl="0" algn="l">
              <a:spcBef>
                <a:spcPts val="0"/>
              </a:spcBef>
              <a:spcAft>
                <a:spcPts val="0"/>
              </a:spcAft>
              <a:buSzPct val="100000"/>
              <a:buChar char="•"/>
            </a:pPr>
            <a:r>
              <a:rPr lang="en-US" sz="2400"/>
              <a:t>Chosen Enclosure Material</a:t>
            </a:r>
            <a:endParaRPr sz="2400"/>
          </a:p>
          <a:p>
            <a:pPr indent="-358140" lvl="1" marL="914400" rtl="0" algn="l">
              <a:spcBef>
                <a:spcPts val="0"/>
              </a:spcBef>
              <a:spcAft>
                <a:spcPts val="0"/>
              </a:spcAft>
              <a:buSzPct val="100000"/>
              <a:buChar char="–"/>
            </a:pPr>
            <a:r>
              <a:rPr lang="en-US" sz="2400"/>
              <a:t>UHMW (ultra-high molecular weight) polyethylene</a:t>
            </a:r>
            <a:endParaRPr sz="2400"/>
          </a:p>
          <a:p>
            <a:pPr indent="0" lvl="0" marL="0" rtl="0" algn="l">
              <a:spcBef>
                <a:spcPts val="640"/>
              </a:spcBef>
              <a:spcAft>
                <a:spcPts val="0"/>
              </a:spcAft>
              <a:buNone/>
            </a:pPr>
            <a:r>
              <a:rPr b="1" lang="en-US" sz="2400"/>
              <a:t>In progress:</a:t>
            </a:r>
            <a:endParaRPr b="1" sz="2400"/>
          </a:p>
          <a:p>
            <a:pPr indent="-358140" lvl="0" marL="457200" rtl="0" algn="l">
              <a:spcBef>
                <a:spcPts val="640"/>
              </a:spcBef>
              <a:spcAft>
                <a:spcPts val="0"/>
              </a:spcAft>
              <a:buSzPct val="100000"/>
              <a:buChar char="•"/>
            </a:pPr>
            <a:r>
              <a:rPr lang="en-US" sz="2400"/>
              <a:t>Subsystem introduction project</a:t>
            </a:r>
            <a:endParaRPr sz="2400"/>
          </a:p>
          <a:p>
            <a:pPr indent="-358140" lvl="1" marL="914400" rtl="0" algn="l">
              <a:spcBef>
                <a:spcPts val="0"/>
              </a:spcBef>
              <a:spcAft>
                <a:spcPts val="0"/>
              </a:spcAft>
              <a:buSzPct val="100000"/>
              <a:buChar char="–"/>
            </a:pPr>
            <a:r>
              <a:rPr lang="en-US" sz="2400"/>
              <a:t>will finish on 9/30</a:t>
            </a:r>
            <a:endParaRPr sz="2400"/>
          </a:p>
          <a:p>
            <a:pPr indent="-358140" lvl="0" marL="457200" rtl="0" algn="l">
              <a:spcBef>
                <a:spcPts val="0"/>
              </a:spcBef>
              <a:spcAft>
                <a:spcPts val="0"/>
              </a:spcAft>
              <a:buSzPct val="100000"/>
              <a:buChar char="•"/>
            </a:pPr>
            <a:r>
              <a:rPr lang="en-US" sz="2400"/>
              <a:t>Buck Converter design</a:t>
            </a:r>
            <a:endParaRPr sz="2400"/>
          </a:p>
          <a:p>
            <a:pPr indent="-358140" lvl="1" marL="914400" rtl="0" algn="l">
              <a:spcBef>
                <a:spcPts val="0"/>
              </a:spcBef>
              <a:spcAft>
                <a:spcPts val="0"/>
              </a:spcAft>
              <a:buSzPct val="100000"/>
              <a:buChar char="–"/>
            </a:pPr>
            <a:r>
              <a:rPr lang="en-US" sz="2400"/>
              <a:t>need to find pwm chips</a:t>
            </a:r>
            <a:endParaRPr sz="2400"/>
          </a:p>
          <a:p>
            <a:pPr indent="-358140" lvl="1" marL="914400" rtl="0" algn="l">
              <a:spcBef>
                <a:spcPts val="0"/>
              </a:spcBef>
              <a:spcAft>
                <a:spcPts val="0"/>
              </a:spcAft>
              <a:buSzPct val="100000"/>
              <a:buChar char="–"/>
            </a:pPr>
            <a:r>
              <a:rPr lang="en-US" sz="2400"/>
              <a:t>planning to have the </a:t>
            </a:r>
            <a:r>
              <a:rPr lang="en-US" sz="2400"/>
              <a:t>design</a:t>
            </a:r>
            <a:r>
              <a:rPr lang="en-US" sz="2400"/>
              <a:t> and simulation done on 10/7</a:t>
            </a:r>
            <a:endParaRPr sz="2400"/>
          </a:p>
          <a:p>
            <a:pPr indent="0" lvl="0" marL="0" rtl="0" algn="l">
              <a:spcBef>
                <a:spcPts val="640"/>
              </a:spcBef>
              <a:spcAft>
                <a:spcPts val="0"/>
              </a:spcAft>
              <a:buNone/>
            </a:pPr>
            <a:r>
              <a:t/>
            </a:r>
            <a:endParaRPr sz="2400"/>
          </a:p>
          <a:p>
            <a:pPr indent="0" lvl="0" marL="0" rtl="0" algn="l">
              <a:spcBef>
                <a:spcPts val="640"/>
              </a:spcBef>
              <a:spcAft>
                <a:spcPts val="0"/>
              </a:spcAft>
              <a:buNone/>
            </a:pPr>
            <a:r>
              <a:rPr lang="en-US" sz="2400"/>
              <a:t>Plan to have the PCB ordered by design blitz so I can work on the physical part during the blitz.</a:t>
            </a:r>
            <a:endParaRPr sz="2400"/>
          </a:p>
          <a:p>
            <a:pPr indent="0" lvl="0" marL="0" rtl="0" algn="l">
              <a:spcBef>
                <a:spcPts val="640"/>
              </a:spcBef>
              <a:spcAft>
                <a:spcPts val="0"/>
              </a:spcAft>
              <a:buNone/>
            </a:pPr>
            <a:r>
              <a:t/>
            </a:r>
            <a:endParaRPr sz="2400"/>
          </a:p>
        </p:txBody>
      </p:sp>
      <p:pic>
        <p:nvPicPr>
          <p:cNvPr id="133" name="Google Shape;133;p6"/>
          <p:cNvPicPr preferRelativeResize="0"/>
          <p:nvPr/>
        </p:nvPicPr>
        <p:blipFill>
          <a:blip r:embed="rId3">
            <a:alphaModFix/>
          </a:blip>
          <a:stretch>
            <a:fillRect/>
          </a:stretch>
        </p:blipFill>
        <p:spPr>
          <a:xfrm>
            <a:off x="6089025" y="1728900"/>
            <a:ext cx="1524826" cy="1524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3063c7689a9_2_0"/>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Microcontroller (Blake)</a:t>
            </a:r>
            <a:endParaRPr/>
          </a:p>
        </p:txBody>
      </p:sp>
      <p:sp>
        <p:nvSpPr>
          <p:cNvPr id="139" name="Google Shape;139;g3063c7689a9_2_0"/>
          <p:cNvSpPr txBox="1"/>
          <p:nvPr>
            <p:ph idx="1" type="body"/>
          </p:nvPr>
        </p:nvSpPr>
        <p:spPr>
          <a:xfrm>
            <a:off x="182075" y="2049275"/>
            <a:ext cx="5199000" cy="4077000"/>
          </a:xfrm>
          <a:prstGeom prst="rect">
            <a:avLst/>
          </a:prstGeom>
        </p:spPr>
        <p:txBody>
          <a:bodyPr anchorCtr="0" anchor="t" bIns="45700" lIns="91425" spcFirstLastPara="1" rIns="91425" wrap="square" tIns="45700">
            <a:normAutofit lnSpcReduction="20000"/>
          </a:bodyPr>
          <a:lstStyle/>
          <a:p>
            <a:pPr indent="-355600" lvl="0" marL="457200" rtl="0" algn="l">
              <a:spcBef>
                <a:spcPts val="360"/>
              </a:spcBef>
              <a:spcAft>
                <a:spcPts val="0"/>
              </a:spcAft>
              <a:buSzPts val="2000"/>
              <a:buChar char="•"/>
            </a:pPr>
            <a:r>
              <a:rPr lang="en-US" sz="2000"/>
              <a:t>The job of the microcontroller will be to take the video from the thermal sensor and send it to the designated website through wifi. </a:t>
            </a:r>
            <a:endParaRPr sz="2000"/>
          </a:p>
          <a:p>
            <a:pPr indent="0" lvl="0" marL="457200" rtl="0" algn="l">
              <a:spcBef>
                <a:spcPts val="360"/>
              </a:spcBef>
              <a:spcAft>
                <a:spcPts val="0"/>
              </a:spcAft>
              <a:buNone/>
            </a:pPr>
            <a:r>
              <a:t/>
            </a:r>
            <a:endParaRPr sz="2000"/>
          </a:p>
          <a:p>
            <a:pPr indent="-355600" lvl="0" marL="457200" rtl="0" algn="l">
              <a:spcBef>
                <a:spcPts val="360"/>
              </a:spcBef>
              <a:spcAft>
                <a:spcPts val="0"/>
              </a:spcAft>
              <a:buSzPts val="2000"/>
              <a:buChar char="•"/>
            </a:pPr>
            <a:r>
              <a:rPr lang="en-US" sz="2000"/>
              <a:t>Another feature that will be included in the microcontroller is the use of ML.</a:t>
            </a:r>
            <a:endParaRPr sz="2000"/>
          </a:p>
          <a:p>
            <a:pPr indent="-355600" lvl="1" marL="914400" rtl="0" algn="l">
              <a:spcBef>
                <a:spcPts val="0"/>
              </a:spcBef>
              <a:spcAft>
                <a:spcPts val="0"/>
              </a:spcAft>
              <a:buSzPts val="2000"/>
              <a:buChar char="–"/>
            </a:pPr>
            <a:r>
              <a:rPr lang="en-US" sz="2000"/>
              <a:t>Image Recognition</a:t>
            </a:r>
            <a:endParaRPr sz="2000"/>
          </a:p>
          <a:p>
            <a:pPr indent="-355600" lvl="1" marL="914400" rtl="0" algn="l">
              <a:spcBef>
                <a:spcPts val="0"/>
              </a:spcBef>
              <a:spcAft>
                <a:spcPts val="0"/>
              </a:spcAft>
              <a:buSzPts val="2000"/>
              <a:buChar char="–"/>
            </a:pPr>
            <a:r>
              <a:rPr lang="en-US" sz="2000"/>
              <a:t>Switch-State Determination</a:t>
            </a:r>
            <a:endParaRPr sz="2000"/>
          </a:p>
          <a:p>
            <a:pPr indent="0" lvl="0" marL="0" rtl="0" algn="l">
              <a:spcBef>
                <a:spcPts val="360"/>
              </a:spcBef>
              <a:spcAft>
                <a:spcPts val="0"/>
              </a:spcAft>
              <a:buNone/>
            </a:pPr>
            <a:r>
              <a:t/>
            </a:r>
            <a:endParaRPr sz="2000"/>
          </a:p>
          <a:p>
            <a:pPr indent="-355600" lvl="0" marL="457200" rtl="0" algn="l">
              <a:spcBef>
                <a:spcPts val="360"/>
              </a:spcBef>
              <a:spcAft>
                <a:spcPts val="0"/>
              </a:spcAft>
              <a:buSzPts val="2000"/>
              <a:buChar char="•"/>
            </a:pPr>
            <a:r>
              <a:rPr b="1" lang="en-US" sz="2000"/>
              <a:t>In progress:</a:t>
            </a:r>
            <a:endParaRPr b="1" sz="2000"/>
          </a:p>
          <a:p>
            <a:pPr indent="-355600" lvl="1" marL="914400" rtl="0" algn="l">
              <a:spcBef>
                <a:spcPts val="0"/>
              </a:spcBef>
              <a:spcAft>
                <a:spcPts val="0"/>
              </a:spcAft>
              <a:buSzPts val="2000"/>
              <a:buChar char="–"/>
            </a:pPr>
            <a:r>
              <a:rPr lang="en-US" sz="2000"/>
              <a:t>Completed Subsystem Introduction Project</a:t>
            </a:r>
            <a:endParaRPr sz="2000"/>
          </a:p>
          <a:p>
            <a:pPr indent="-355600" lvl="1" marL="914400" rtl="0" algn="l">
              <a:spcBef>
                <a:spcPts val="0"/>
              </a:spcBef>
              <a:spcAft>
                <a:spcPts val="0"/>
              </a:spcAft>
              <a:buSzPts val="2000"/>
              <a:buChar char="–"/>
            </a:pPr>
            <a:r>
              <a:rPr lang="en-US" sz="2000"/>
              <a:t>Training Data for Image Recognition</a:t>
            </a:r>
            <a:endParaRPr sz="2000"/>
          </a:p>
        </p:txBody>
      </p:sp>
      <p:pic>
        <p:nvPicPr>
          <p:cNvPr id="140" name="Google Shape;140;g3063c7689a9_2_0"/>
          <p:cNvPicPr preferRelativeResize="0"/>
          <p:nvPr/>
        </p:nvPicPr>
        <p:blipFill>
          <a:blip r:embed="rId3">
            <a:alphaModFix/>
          </a:blip>
          <a:stretch>
            <a:fillRect/>
          </a:stretch>
        </p:blipFill>
        <p:spPr>
          <a:xfrm>
            <a:off x="5381100" y="3306400"/>
            <a:ext cx="3631075" cy="156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3063c7689a9_2_5"/>
          <p:cNvSpPr txBox="1"/>
          <p:nvPr>
            <p:ph type="title"/>
          </p:nvPr>
        </p:nvSpPr>
        <p:spPr>
          <a:xfrm>
            <a:off x="509300" y="872002"/>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Web Application (Erica)</a:t>
            </a:r>
            <a:endParaRPr/>
          </a:p>
        </p:txBody>
      </p:sp>
      <p:sp>
        <p:nvSpPr>
          <p:cNvPr id="146" name="Google Shape;146;g3063c7689a9_2_5"/>
          <p:cNvSpPr txBox="1"/>
          <p:nvPr>
            <p:ph idx="1" type="body"/>
          </p:nvPr>
        </p:nvSpPr>
        <p:spPr>
          <a:xfrm>
            <a:off x="272700" y="1852875"/>
            <a:ext cx="4299300" cy="4866300"/>
          </a:xfrm>
          <a:prstGeom prst="rect">
            <a:avLst/>
          </a:prstGeom>
        </p:spPr>
        <p:txBody>
          <a:bodyPr anchorCtr="0" anchor="t" bIns="45700" lIns="91425" spcFirstLastPara="1" rIns="91425" wrap="square" tIns="45700">
            <a:normAutofit fontScale="92500" lnSpcReduction="20000"/>
          </a:bodyPr>
          <a:lstStyle/>
          <a:p>
            <a:pPr indent="0" lvl="0" marL="0" rtl="0" algn="l">
              <a:spcBef>
                <a:spcPts val="360"/>
              </a:spcBef>
              <a:spcAft>
                <a:spcPts val="0"/>
              </a:spcAft>
              <a:buNone/>
            </a:pPr>
            <a:r>
              <a:rPr b="1" lang="en-US" sz="2200"/>
              <a:t>Completed:</a:t>
            </a:r>
            <a:endParaRPr b="1" sz="2200"/>
          </a:p>
          <a:p>
            <a:pPr indent="-357822" lvl="0" marL="914400" rtl="0" algn="l">
              <a:spcBef>
                <a:spcPts val="360"/>
              </a:spcBef>
              <a:spcAft>
                <a:spcPts val="0"/>
              </a:spcAft>
              <a:buSzPct val="100000"/>
              <a:buChar char="•"/>
            </a:pPr>
            <a:r>
              <a:rPr lang="en-US" sz="2200"/>
              <a:t>Subsystem Introduction Project</a:t>
            </a:r>
            <a:endParaRPr sz="2200"/>
          </a:p>
          <a:p>
            <a:pPr indent="-357822" lvl="0" marL="914400" rtl="0" algn="l">
              <a:spcBef>
                <a:spcPts val="0"/>
              </a:spcBef>
              <a:spcAft>
                <a:spcPts val="0"/>
              </a:spcAft>
              <a:buSzPct val="100000"/>
              <a:buChar char="•"/>
            </a:pPr>
            <a:r>
              <a:rPr lang="en-US" sz="2200"/>
              <a:t>Login + Registration + Overview Pages</a:t>
            </a:r>
            <a:endParaRPr sz="2200"/>
          </a:p>
          <a:p>
            <a:pPr indent="-357822" lvl="0" marL="914400" rtl="0" algn="l">
              <a:spcBef>
                <a:spcPts val="0"/>
              </a:spcBef>
              <a:spcAft>
                <a:spcPts val="0"/>
              </a:spcAft>
              <a:buSzPct val="100000"/>
              <a:buChar char="•"/>
            </a:pPr>
            <a:r>
              <a:rPr lang="en-US" sz="2200"/>
              <a:t>Local database to test functionality</a:t>
            </a:r>
            <a:endParaRPr sz="2200"/>
          </a:p>
          <a:p>
            <a:pPr indent="0" lvl="0" marL="0" rtl="0" algn="l">
              <a:spcBef>
                <a:spcPts val="360"/>
              </a:spcBef>
              <a:spcAft>
                <a:spcPts val="0"/>
              </a:spcAft>
              <a:buNone/>
            </a:pPr>
            <a:r>
              <a:rPr b="1" lang="en-US" sz="2200"/>
              <a:t>In Progress:</a:t>
            </a:r>
            <a:endParaRPr b="1" sz="2200"/>
          </a:p>
          <a:p>
            <a:pPr indent="-357822" lvl="0" marL="914400" rtl="0" algn="l">
              <a:spcBef>
                <a:spcPts val="360"/>
              </a:spcBef>
              <a:spcAft>
                <a:spcPts val="0"/>
              </a:spcAft>
              <a:buSzPct val="100000"/>
              <a:buChar char="•"/>
            </a:pPr>
            <a:r>
              <a:rPr lang="en-US" sz="2200"/>
              <a:t>Search functionality</a:t>
            </a:r>
            <a:endParaRPr sz="2200"/>
          </a:p>
          <a:p>
            <a:pPr indent="-357822" lvl="0" marL="914400" rtl="0" algn="l">
              <a:spcBef>
                <a:spcPts val="0"/>
              </a:spcBef>
              <a:spcAft>
                <a:spcPts val="0"/>
              </a:spcAft>
              <a:buSzPct val="100000"/>
              <a:buChar char="•"/>
            </a:pPr>
            <a:r>
              <a:rPr lang="en-US" sz="2200"/>
              <a:t>V</a:t>
            </a:r>
            <a:r>
              <a:rPr lang="en-US" sz="2200"/>
              <a:t>ideo page</a:t>
            </a:r>
            <a:endParaRPr sz="2200"/>
          </a:p>
          <a:p>
            <a:pPr indent="-357822" lvl="0" marL="914400" rtl="0" algn="l">
              <a:spcBef>
                <a:spcPts val="0"/>
              </a:spcBef>
              <a:spcAft>
                <a:spcPts val="0"/>
              </a:spcAft>
              <a:buSzPct val="100000"/>
              <a:buChar char="•"/>
            </a:pPr>
            <a:r>
              <a:rPr lang="en-US" sz="2200"/>
              <a:t>Learn how to stream data from a live video feed</a:t>
            </a:r>
            <a:endParaRPr sz="2200"/>
          </a:p>
          <a:p>
            <a:pPr indent="-357822" lvl="0" marL="914400" rtl="0" algn="l">
              <a:spcBef>
                <a:spcPts val="0"/>
              </a:spcBef>
              <a:spcAft>
                <a:spcPts val="0"/>
              </a:spcAft>
              <a:buSzPct val="100000"/>
              <a:buChar char="•"/>
            </a:pPr>
            <a:r>
              <a:rPr lang="en-US" sz="2200"/>
              <a:t>Add more features for operator </a:t>
            </a:r>
            <a:r>
              <a:rPr lang="en-US" sz="2200"/>
              <a:t>convenience</a:t>
            </a:r>
            <a:endParaRPr sz="2200"/>
          </a:p>
          <a:p>
            <a:pPr indent="0" lvl="0" marL="0" rtl="0" algn="l">
              <a:spcBef>
                <a:spcPts val="360"/>
              </a:spcBef>
              <a:spcAft>
                <a:spcPts val="0"/>
              </a:spcAft>
              <a:buNone/>
            </a:pPr>
            <a:r>
              <a:rPr b="1" lang="en-US" sz="2200"/>
              <a:t>Using:</a:t>
            </a:r>
            <a:endParaRPr b="1" sz="2200"/>
          </a:p>
          <a:p>
            <a:pPr indent="-357822" lvl="0" marL="914400" rtl="0" algn="l">
              <a:spcBef>
                <a:spcPts val="360"/>
              </a:spcBef>
              <a:spcAft>
                <a:spcPts val="0"/>
              </a:spcAft>
              <a:buSzPct val="100000"/>
              <a:buChar char="•"/>
            </a:pPr>
            <a:r>
              <a:rPr lang="en-US" sz="2200"/>
              <a:t>HTML, CSS, JavaScript, Node.js. </a:t>
            </a:r>
            <a:endParaRPr sz="2200"/>
          </a:p>
        </p:txBody>
      </p:sp>
      <p:pic>
        <p:nvPicPr>
          <p:cNvPr id="147" name="Google Shape;147;g3063c7689a9_2_5"/>
          <p:cNvPicPr preferRelativeResize="0"/>
          <p:nvPr/>
        </p:nvPicPr>
        <p:blipFill>
          <a:blip r:embed="rId3">
            <a:alphaModFix/>
          </a:blip>
          <a:stretch>
            <a:fillRect/>
          </a:stretch>
        </p:blipFill>
        <p:spPr>
          <a:xfrm>
            <a:off x="4861525" y="4152158"/>
            <a:ext cx="4063601" cy="2142917"/>
          </a:xfrm>
          <a:prstGeom prst="rect">
            <a:avLst/>
          </a:prstGeom>
          <a:noFill/>
          <a:ln>
            <a:noFill/>
          </a:ln>
        </p:spPr>
      </p:pic>
      <p:pic>
        <p:nvPicPr>
          <p:cNvPr id="148" name="Google Shape;148;g3063c7689a9_2_5"/>
          <p:cNvPicPr preferRelativeResize="0"/>
          <p:nvPr/>
        </p:nvPicPr>
        <p:blipFill>
          <a:blip r:embed="rId4">
            <a:alphaModFix/>
          </a:blip>
          <a:stretch>
            <a:fillRect/>
          </a:stretch>
        </p:blipFill>
        <p:spPr>
          <a:xfrm>
            <a:off x="4900200" y="1732875"/>
            <a:ext cx="3986248" cy="2146874"/>
          </a:xfrm>
          <a:prstGeom prst="rect">
            <a:avLst/>
          </a:prstGeom>
          <a:noFill/>
          <a:ln>
            <a:noFill/>
          </a:ln>
        </p:spPr>
      </p:pic>
      <p:pic>
        <p:nvPicPr>
          <p:cNvPr id="149" name="Google Shape;149;g3063c7689a9_2_5"/>
          <p:cNvPicPr preferRelativeResize="0"/>
          <p:nvPr/>
        </p:nvPicPr>
        <p:blipFill>
          <a:blip r:embed="rId5">
            <a:alphaModFix/>
          </a:blip>
          <a:stretch>
            <a:fillRect/>
          </a:stretch>
        </p:blipFill>
        <p:spPr>
          <a:xfrm>
            <a:off x="4900200" y="1730900"/>
            <a:ext cx="3986248" cy="2148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Brian Gardner</dc:creator>
</cp:coreProperties>
</file>