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gVXzA1FN3Ufigz1iigrL3F+hVe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06AEA8-DB63-4A80-96CB-EA4C2F80E0D7}">
  <a:tblStyle styleId="{7406AEA8-DB63-4A80-96CB-EA4C2F80E0D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CC9E707-9057-4D87-A4A8-BEB52193D118}" styleName="Table_1">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eb6931fad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eb6931f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63c7689a9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063c7689a9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eb6931fa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eb6931fa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63c7689a9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063c7689a9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1" marL="914400" rtl="0" algn="l">
              <a:spcBef>
                <a:spcPts val="0"/>
              </a:spcBef>
              <a:spcAft>
                <a:spcPts val="0"/>
              </a:spcAft>
              <a:buClr>
                <a:schemeClr val="dk1"/>
              </a:buClr>
              <a:buSzPts val="1400"/>
              <a:buChar char="○"/>
            </a:pPr>
            <a:r>
              <a:rPr lang="en-US" sz="1400">
                <a:solidFill>
                  <a:schemeClr val="dk1"/>
                </a:solidFill>
              </a:rPr>
              <a:t>We chose RTMP/embedding streams because it allows us to easily integrate live streaming without needing to deal with the complexity of setting up RTMP directly. Platforms like YouTube Live already use RTMP behind the scenes, so we can embed their stream with minimal effort.</a:t>
            </a:r>
            <a:endParaRPr sz="1400">
              <a:solidFill>
                <a:schemeClr val="dk1"/>
              </a:solidFill>
            </a:endParaRPr>
          </a:p>
          <a:p>
            <a:pPr indent="-317500" lvl="1" marL="914400" rtl="0" algn="l">
              <a:spcBef>
                <a:spcPts val="0"/>
              </a:spcBef>
              <a:spcAft>
                <a:spcPts val="0"/>
              </a:spcAft>
              <a:buClr>
                <a:schemeClr val="dk1"/>
              </a:buClr>
              <a:buSzPts val="1400"/>
              <a:buChar char="○"/>
            </a:pPr>
            <a:r>
              <a:rPr b="1" lang="en-US">
                <a:solidFill>
                  <a:schemeClr val="dk1"/>
                </a:solidFill>
              </a:rPr>
              <a:t>WebRTC</a:t>
            </a:r>
            <a:r>
              <a:rPr lang="en-US">
                <a:solidFill>
                  <a:schemeClr val="dk1"/>
                </a:solidFill>
              </a:rPr>
              <a:t> is great for real-time communication, but it's too complicated to set up using plain JavaScript, especially for streaming.</a:t>
            </a:r>
            <a:endParaRPr>
              <a:solidFill>
                <a:schemeClr val="dk1"/>
              </a:solidFill>
            </a:endParaRPr>
          </a:p>
          <a:p>
            <a:pPr indent="-317500" lvl="1" marL="914400" rtl="0" algn="l">
              <a:spcBef>
                <a:spcPts val="0"/>
              </a:spcBef>
              <a:spcAft>
                <a:spcPts val="0"/>
              </a:spcAft>
              <a:buClr>
                <a:schemeClr val="dk1"/>
              </a:buClr>
              <a:buSzPts val="1400"/>
              <a:buChar char="○"/>
            </a:pPr>
            <a:r>
              <a:rPr b="1" lang="en-US">
                <a:solidFill>
                  <a:schemeClr val="dk1"/>
                </a:solidFill>
              </a:rPr>
              <a:t>WebSockets</a:t>
            </a:r>
            <a:r>
              <a:rPr lang="en-US">
                <a:solidFill>
                  <a:schemeClr val="dk1"/>
                </a:solidFill>
              </a:rPr>
              <a:t> can handle data streams, but we found it has too many bugs and lacks reliable tools for streaming video efficiently.</a:t>
            </a:r>
            <a:endParaRPr>
              <a:solidFill>
                <a:schemeClr val="dk1"/>
              </a:solidFill>
            </a:endParaRPr>
          </a:p>
          <a:p>
            <a:pPr indent="-317500" lvl="1" marL="914400" rtl="0" algn="l">
              <a:spcBef>
                <a:spcPts val="0"/>
              </a:spcBef>
              <a:spcAft>
                <a:spcPts val="0"/>
              </a:spcAft>
              <a:buClr>
                <a:schemeClr val="dk1"/>
              </a:buClr>
              <a:buSzPts val="1400"/>
              <a:buChar char="○"/>
            </a:pPr>
            <a:r>
              <a:t/>
            </a:r>
            <a:endParaRPr sz="1400">
              <a:solidFill>
                <a:schemeClr val="dk1"/>
              </a:solidFill>
            </a:endParaRPr>
          </a:p>
          <a:p>
            <a:pPr indent="-317500" lvl="1" marL="914400" rtl="0" algn="l">
              <a:spcBef>
                <a:spcPts val="0"/>
              </a:spcBef>
              <a:spcAft>
                <a:spcPts val="0"/>
              </a:spcAft>
              <a:buClr>
                <a:schemeClr val="dk1"/>
              </a:buClr>
              <a:buSzPts val="1400"/>
              <a:buChar char="○"/>
            </a:pPr>
            <a:r>
              <a:rPr lang="en-US" sz="1400">
                <a:solidFill>
                  <a:schemeClr val="dk1"/>
                </a:solidFill>
              </a:rPr>
              <a:t>im now embedding a livestream from youtube live</a:t>
            </a:r>
            <a:endParaRPr sz="1400">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Erica: Our project sponsor is powell industries which is a “Powell Industries designs and manufactures equipment like switchgear, circuit breakers, and power management systems that help safely control and distribute electrical power in multiple different industries</a:t>
            </a:r>
            <a:endParaRPr/>
          </a:p>
          <a:p>
            <a:pPr indent="0" lvl="0" marL="0" rtl="0" algn="l">
              <a:lnSpc>
                <a:spcPct val="100000"/>
              </a:lnSpc>
              <a:spcBef>
                <a:spcPts val="0"/>
              </a:spcBef>
              <a:spcAft>
                <a:spcPts val="0"/>
              </a:spcAft>
              <a:buSzPts val="1100"/>
              <a:buNone/>
            </a:pPr>
            <a:r>
              <a:rPr lang="en-US"/>
              <a:t>Switchgears are Switchgears are devices that control and protect electrical circuits by turning power on or off and preventing damage during electrical faults.</a:t>
            </a:r>
            <a:endParaRPr/>
          </a:p>
          <a:p>
            <a:pPr indent="0" lvl="0" marL="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US"/>
              <a:t>Powell industries designs/maufactures</a:t>
            </a:r>
            <a:endParaRPr/>
          </a:p>
          <a:p>
            <a:pPr indent="-298450" lvl="0" marL="457200" rtl="0" algn="l">
              <a:lnSpc>
                <a:spcPct val="100000"/>
              </a:lnSpc>
              <a:spcBef>
                <a:spcPts val="0"/>
              </a:spcBef>
              <a:spcAft>
                <a:spcPts val="0"/>
              </a:spcAft>
              <a:buSzPts val="1100"/>
              <a:buChar char="-"/>
            </a:pPr>
            <a:r>
              <a:rPr lang="en-US"/>
              <a:t>explain switchgears</a:t>
            </a:r>
            <a:endParaRPr/>
          </a:p>
          <a:p>
            <a:pPr indent="-298450" lvl="0" marL="457200" rtl="0" algn="l">
              <a:lnSpc>
                <a:spcPct val="100000"/>
              </a:lnSpc>
              <a:spcBef>
                <a:spcPts val="0"/>
              </a:spcBef>
              <a:spcAft>
                <a:spcPts val="0"/>
              </a:spcAft>
              <a:buSzPts val="1100"/>
              <a:buChar char="-"/>
            </a:pPr>
            <a:r>
              <a:rPr lang="en-US"/>
              <a:t>explain project</a:t>
            </a:r>
            <a:endParaRPr/>
          </a:p>
        </p:txBody>
      </p:sp>
      <p:sp>
        <p:nvSpPr>
          <p:cNvPr id="59" name="Google Shape;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Blake</a:t>
            </a:r>
            <a:endParaRPr/>
          </a:p>
        </p:txBody>
      </p:sp>
      <p:sp>
        <p:nvSpPr>
          <p:cNvPr id="67" name="Google Shape;6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Julia</a:t>
            </a:r>
            <a:endParaRPr/>
          </a:p>
        </p:txBody>
      </p:sp>
      <p:sp>
        <p:nvSpPr>
          <p:cNvPr id="74" name="Google Shape;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erica</a:t>
            </a:r>
            <a:endParaRPr/>
          </a:p>
        </p:txBody>
      </p:sp>
      <p:sp>
        <p:nvSpPr>
          <p:cNvPr id="101" name="Google Shape;10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jay update: finished designing the buck converters, ran simulations, will be ordering parts on monday</a:t>
            </a:r>
            <a:endParaRPr/>
          </a:p>
        </p:txBody>
      </p:sp>
      <p:sp>
        <p:nvSpPr>
          <p:cNvPr id="107" name="Google Shape;10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eb6931fa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eb6931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eb6931fa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eb6931fa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eb6931fad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eb6931fa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3" name="Google Shape;23;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 name="Shape 24"/>
        <p:cNvGrpSpPr/>
        <p:nvPr/>
      </p:nvGrpSpPr>
      <p:grpSpPr>
        <a:xfrm>
          <a:off x="0" y="0"/>
          <a:ext cx="0" cy="0"/>
          <a:chOff x="0" y="0"/>
          <a:chExt cx="0" cy="0"/>
        </a:xfrm>
      </p:grpSpPr>
      <p:sp>
        <p:nvSpPr>
          <p:cNvPr id="25" name="Google Shape;25;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6" name="Google Shape;26;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7" name="Google Shape;2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39" name="Google Shape;39;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0" name="Google Shape;4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5"/>
          <p:cNvSpPr/>
          <p:nvPr>
            <p:ph idx="2" type="pic"/>
          </p:nvPr>
        </p:nvSpPr>
        <p:spPr>
          <a:xfrm>
            <a:off x="3200400" y="1196430"/>
            <a:ext cx="5486400" cy="4850287"/>
          </a:xfrm>
          <a:prstGeom prst="rect">
            <a:avLst/>
          </a:prstGeom>
          <a:noFill/>
          <a:ln>
            <a:noFill/>
          </a:ln>
        </p:spPr>
      </p:sp>
      <p:sp>
        <p:nvSpPr>
          <p:cNvPr id="46" name="Google Shape;46;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1.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1.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00000"/>
              <a:buFont typeface="Arial"/>
              <a:buNone/>
            </a:pPr>
            <a:r>
              <a:rPr lang="en-US"/>
              <a:t>Project name: Remote Thermal Viewing within High Voltage</a:t>
            </a:r>
            <a:br>
              <a:rPr lang="en-US"/>
            </a:br>
            <a:r>
              <a:rPr lang="en-US"/>
              <a:t>Team members: Blake Bagley, Julia Garcia, Erica Mathew</a:t>
            </a:r>
            <a:endParaRPr/>
          </a:p>
        </p:txBody>
      </p:sp>
      <p:sp>
        <p:nvSpPr>
          <p:cNvPr id="55" name="Google Shape;55;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56" name="Google Shape;56;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feb6931fad_0_19"/>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PCB</a:t>
            </a:r>
            <a:endParaRPr/>
          </a:p>
        </p:txBody>
      </p:sp>
      <p:pic>
        <p:nvPicPr>
          <p:cNvPr id="142" name="Google Shape;142;g2feb6931fad_0_19"/>
          <p:cNvPicPr preferRelativeResize="0"/>
          <p:nvPr/>
        </p:nvPicPr>
        <p:blipFill>
          <a:blip r:embed="rId3">
            <a:alphaModFix/>
          </a:blip>
          <a:stretch>
            <a:fillRect/>
          </a:stretch>
        </p:blipFill>
        <p:spPr>
          <a:xfrm>
            <a:off x="2699450" y="1852877"/>
            <a:ext cx="3745096" cy="47003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063c7689a9_2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Microcontroller (Blake)</a:t>
            </a:r>
            <a:endParaRPr/>
          </a:p>
        </p:txBody>
      </p:sp>
      <p:graphicFrame>
        <p:nvGraphicFramePr>
          <p:cNvPr id="148" name="Google Shape;148;g3063c7689a9_2_0"/>
          <p:cNvGraphicFramePr/>
          <p:nvPr/>
        </p:nvGraphicFramePr>
        <p:xfrm>
          <a:off x="592000" y="1959700"/>
          <a:ext cx="3000000" cy="3000000"/>
        </p:xfrm>
        <a:graphic>
          <a:graphicData uri="http://schemas.openxmlformats.org/drawingml/2006/table">
            <a:tbl>
              <a:tblPr>
                <a:noFill/>
                <a:tableStyleId>{7406AEA8-DB63-4A80-96CB-EA4C2F80E0D7}</a:tableStyleId>
              </a:tblPr>
              <a:tblGrid>
                <a:gridCol w="3891850"/>
                <a:gridCol w="4011975"/>
              </a:tblGrid>
              <a:tr h="485775">
                <a:tc>
                  <a:txBody>
                    <a:bodyPr/>
                    <a:lstStyle/>
                    <a:p>
                      <a:pPr indent="0" lvl="0" marL="0" rtl="0" algn="l">
                        <a:lnSpc>
                          <a:spcPct val="115000"/>
                        </a:lnSpc>
                        <a:spcBef>
                          <a:spcPts val="0"/>
                        </a:spcBef>
                        <a:spcAft>
                          <a:spcPts val="0"/>
                        </a:spcAft>
                        <a:buNone/>
                      </a:pPr>
                      <a:r>
                        <a:rPr b="1" lang="en-US" sz="1000"/>
                        <a:t>Accomplishments since the last</a:t>
                      </a:r>
                      <a:endParaRPr b="1" sz="1000"/>
                    </a:p>
                    <a:p>
                      <a:pPr indent="0" lvl="0" marL="0" rtl="0" algn="l">
                        <a:lnSpc>
                          <a:spcPct val="115000"/>
                        </a:lnSpc>
                        <a:spcBef>
                          <a:spcPts val="0"/>
                        </a:spcBef>
                        <a:spcAft>
                          <a:spcPts val="0"/>
                        </a:spcAft>
                        <a:buNone/>
                      </a:pPr>
                      <a:r>
                        <a:rPr b="1" lang="en-US" sz="1000"/>
                        <a:t>presentation</a:t>
                      </a:r>
                      <a:endParaRPr b="1" sz="1000"/>
                    </a:p>
                    <a:p>
                      <a:pPr indent="0" lvl="0" marL="0" rtl="0" algn="l">
                        <a:lnSpc>
                          <a:spcPct val="115000"/>
                        </a:lnSpc>
                        <a:spcBef>
                          <a:spcPts val="0"/>
                        </a:spcBef>
                        <a:spcAft>
                          <a:spcPts val="0"/>
                        </a:spcAft>
                        <a:buNone/>
                      </a:pPr>
                      <a:r>
                        <a:rPr b="1" lang="en-US" sz="1000">
                          <a:solidFill>
                            <a:srgbClr val="FF0000"/>
                          </a:solidFill>
                        </a:rPr>
                        <a:t>&lt;15&gt; hrs (track your hours)</a:t>
                      </a:r>
                      <a:endParaRPr b="1" sz="1000">
                        <a:solidFill>
                          <a:srgbClr val="FF0000"/>
                        </a:solidFill>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00"/>
                        <a:t>Ongoing progress/problems and</a:t>
                      </a:r>
                      <a:endParaRPr b="1" sz="1000"/>
                    </a:p>
                    <a:p>
                      <a:pPr indent="0" lvl="0" marL="0" rtl="0" algn="l">
                        <a:lnSpc>
                          <a:spcPct val="115000"/>
                        </a:lnSpc>
                        <a:spcBef>
                          <a:spcPts val="0"/>
                        </a:spcBef>
                        <a:spcAft>
                          <a:spcPts val="0"/>
                        </a:spcAft>
                        <a:buNone/>
                      </a:pPr>
                      <a:r>
                        <a:rPr b="1" lang="en-US" sz="1000"/>
                        <a:t>plans until the next presentation</a:t>
                      </a:r>
                      <a:endParaRPr b="1" sz="1000"/>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48075">
                <a:tc>
                  <a:txBody>
                    <a:bodyPr/>
                    <a:lstStyle/>
                    <a:p>
                      <a:pPr indent="0" lvl="0" marL="0" rtl="0" algn="l">
                        <a:spcBef>
                          <a:spcPts val="0"/>
                        </a:spcBef>
                        <a:spcAft>
                          <a:spcPts val="0"/>
                        </a:spcAft>
                        <a:buNone/>
                      </a:pPr>
                      <a:r>
                        <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49" name="Google Shape;149;g3063c7689a9_2_0"/>
          <p:cNvSpPr txBox="1"/>
          <p:nvPr/>
        </p:nvSpPr>
        <p:spPr>
          <a:xfrm>
            <a:off x="676300" y="2573750"/>
            <a:ext cx="3700200" cy="344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*Both Microcontroller and ML intro projects are done</a:t>
            </a:r>
            <a:endParaRPr>
              <a:solidFill>
                <a:schemeClr val="dk1"/>
              </a:solidFill>
            </a:endParaRPr>
          </a:p>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*Switch-State Determination block is </a:t>
            </a:r>
            <a:r>
              <a:rPr lang="en-US">
                <a:solidFill>
                  <a:schemeClr val="dk1"/>
                </a:solidFill>
              </a:rPr>
              <a:t>complete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p:txBody>
      </p:sp>
      <p:sp>
        <p:nvSpPr>
          <p:cNvPr id="150" name="Google Shape;150;g3063c7689a9_2_0"/>
          <p:cNvSpPr txBox="1"/>
          <p:nvPr/>
        </p:nvSpPr>
        <p:spPr>
          <a:xfrm>
            <a:off x="4632850" y="2573750"/>
            <a:ext cx="3761100" cy="349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Starting on Image Processing</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US">
                <a:solidFill>
                  <a:schemeClr val="dk1"/>
                </a:solidFill>
              </a:rPr>
              <a:t>Problems: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Figuring out how use tensorflow properly on a microcontroller</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Coding Microcontroller to use a camera and Wifi</a:t>
            </a:r>
            <a:endParaRPr>
              <a:solidFill>
                <a:schemeClr val="dk1"/>
              </a:solidFill>
            </a:endParaRPr>
          </a:p>
          <a:p>
            <a:pPr indent="0" lvl="0" marL="0" rtl="0" algn="l">
              <a:spcBef>
                <a:spcPts val="0"/>
              </a:spcBef>
              <a:spcAft>
                <a:spcPts val="0"/>
              </a:spcAft>
              <a:buNone/>
            </a:pPr>
            <a:r>
              <a:rPr lang="en-US">
                <a:solidFill>
                  <a:schemeClr val="dk1"/>
                </a:solidFill>
              </a:rPr>
              <a:t>	</a:t>
            </a:r>
            <a:endParaRPr>
              <a:solidFill>
                <a:schemeClr val="dk1"/>
              </a:solidFill>
            </a:endParaRPr>
          </a:p>
          <a:p>
            <a:pPr indent="0" lvl="0" marL="0" rtl="0" algn="l">
              <a:spcBef>
                <a:spcPts val="0"/>
              </a:spcBef>
              <a:spcAft>
                <a:spcPts val="0"/>
              </a:spcAft>
              <a:buNone/>
            </a:pPr>
            <a:r>
              <a:rPr lang="en-US">
                <a:solidFill>
                  <a:schemeClr val="dk1"/>
                </a:solidFill>
              </a:rPr>
              <a:t>	</a:t>
            </a:r>
            <a:r>
              <a:rPr lang="en-US">
                <a:solidFill>
                  <a:schemeClr val="dk1"/>
                </a:solidFill>
              </a:rPr>
              <a:t>Problems:</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A lot of information online on these topics use Arduino IDE and not ESP-IDF</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feb6931fad_1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Switch-State Determiner</a:t>
            </a:r>
            <a:endParaRPr/>
          </a:p>
        </p:txBody>
      </p:sp>
      <p:pic>
        <p:nvPicPr>
          <p:cNvPr id="156" name="Google Shape;156;g2feb6931fad_1_0"/>
          <p:cNvPicPr preferRelativeResize="0"/>
          <p:nvPr/>
        </p:nvPicPr>
        <p:blipFill>
          <a:blip r:embed="rId3">
            <a:alphaModFix/>
          </a:blip>
          <a:stretch>
            <a:fillRect/>
          </a:stretch>
        </p:blipFill>
        <p:spPr>
          <a:xfrm>
            <a:off x="457200" y="2049275"/>
            <a:ext cx="4699921" cy="1683217"/>
          </a:xfrm>
          <a:prstGeom prst="rect">
            <a:avLst/>
          </a:prstGeom>
          <a:noFill/>
          <a:ln>
            <a:noFill/>
          </a:ln>
        </p:spPr>
      </p:pic>
      <p:pic>
        <p:nvPicPr>
          <p:cNvPr id="157" name="Google Shape;157;g2feb6931fad_1_0"/>
          <p:cNvPicPr preferRelativeResize="0"/>
          <p:nvPr/>
        </p:nvPicPr>
        <p:blipFill>
          <a:blip r:embed="rId4">
            <a:alphaModFix/>
          </a:blip>
          <a:stretch>
            <a:fillRect/>
          </a:stretch>
        </p:blipFill>
        <p:spPr>
          <a:xfrm>
            <a:off x="457200" y="3854122"/>
            <a:ext cx="4699925" cy="2393779"/>
          </a:xfrm>
          <a:prstGeom prst="rect">
            <a:avLst/>
          </a:prstGeom>
          <a:noFill/>
          <a:ln>
            <a:noFill/>
          </a:ln>
        </p:spPr>
      </p:pic>
      <p:pic>
        <p:nvPicPr>
          <p:cNvPr id="158" name="Google Shape;158;g2feb6931fad_1_0"/>
          <p:cNvPicPr preferRelativeResize="0"/>
          <p:nvPr/>
        </p:nvPicPr>
        <p:blipFill>
          <a:blip r:embed="rId5">
            <a:alphaModFix/>
          </a:blip>
          <a:stretch>
            <a:fillRect/>
          </a:stretch>
        </p:blipFill>
        <p:spPr>
          <a:xfrm>
            <a:off x="5221696" y="2755252"/>
            <a:ext cx="3682079" cy="2469872"/>
          </a:xfrm>
          <a:prstGeom prst="rect">
            <a:avLst/>
          </a:prstGeom>
          <a:noFill/>
          <a:ln>
            <a:noFill/>
          </a:ln>
        </p:spPr>
      </p:pic>
      <p:sp>
        <p:nvSpPr>
          <p:cNvPr id="159" name="Google Shape;159;g2feb6931fad_1_0"/>
          <p:cNvSpPr/>
          <p:nvPr/>
        </p:nvSpPr>
        <p:spPr>
          <a:xfrm>
            <a:off x="5649125" y="3685200"/>
            <a:ext cx="893400" cy="893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063c7689a9_2_5"/>
          <p:cNvSpPr txBox="1"/>
          <p:nvPr>
            <p:ph type="title"/>
          </p:nvPr>
        </p:nvSpPr>
        <p:spPr>
          <a:xfrm>
            <a:off x="509300" y="87200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Web Application (Erica)</a:t>
            </a:r>
            <a:endParaRPr/>
          </a:p>
        </p:txBody>
      </p:sp>
      <p:graphicFrame>
        <p:nvGraphicFramePr>
          <p:cNvPr id="165" name="Google Shape;165;g3063c7689a9_2_5"/>
          <p:cNvGraphicFramePr/>
          <p:nvPr/>
        </p:nvGraphicFramePr>
        <p:xfrm>
          <a:off x="592000" y="1959700"/>
          <a:ext cx="3000000" cy="3000000"/>
        </p:xfrm>
        <a:graphic>
          <a:graphicData uri="http://schemas.openxmlformats.org/drawingml/2006/table">
            <a:tbl>
              <a:tblPr>
                <a:noFill/>
                <a:tableStyleId>{7406AEA8-DB63-4A80-96CB-EA4C2F80E0D7}</a:tableStyleId>
              </a:tblPr>
              <a:tblGrid>
                <a:gridCol w="3891850"/>
                <a:gridCol w="4011975"/>
              </a:tblGrid>
              <a:tr h="485775">
                <a:tc>
                  <a:txBody>
                    <a:bodyPr/>
                    <a:lstStyle/>
                    <a:p>
                      <a:pPr indent="0" lvl="0" marL="0" rtl="0" algn="l">
                        <a:lnSpc>
                          <a:spcPct val="115000"/>
                        </a:lnSpc>
                        <a:spcBef>
                          <a:spcPts val="0"/>
                        </a:spcBef>
                        <a:spcAft>
                          <a:spcPts val="0"/>
                        </a:spcAft>
                        <a:buNone/>
                      </a:pPr>
                      <a:r>
                        <a:rPr b="1" lang="en-US" sz="1000"/>
                        <a:t>Accomplishments since the last</a:t>
                      </a:r>
                      <a:endParaRPr b="1" sz="1000"/>
                    </a:p>
                    <a:p>
                      <a:pPr indent="0" lvl="0" marL="0" rtl="0" algn="l">
                        <a:lnSpc>
                          <a:spcPct val="115000"/>
                        </a:lnSpc>
                        <a:spcBef>
                          <a:spcPts val="0"/>
                        </a:spcBef>
                        <a:spcAft>
                          <a:spcPts val="0"/>
                        </a:spcAft>
                        <a:buNone/>
                      </a:pPr>
                      <a:r>
                        <a:rPr b="1" lang="en-US" sz="1000"/>
                        <a:t>presentation</a:t>
                      </a:r>
                      <a:endParaRPr b="1" sz="1000"/>
                    </a:p>
                    <a:p>
                      <a:pPr indent="0" lvl="0" marL="0" rtl="0" algn="l">
                        <a:lnSpc>
                          <a:spcPct val="115000"/>
                        </a:lnSpc>
                        <a:spcBef>
                          <a:spcPts val="0"/>
                        </a:spcBef>
                        <a:spcAft>
                          <a:spcPts val="0"/>
                        </a:spcAft>
                        <a:buNone/>
                      </a:pPr>
                      <a:r>
                        <a:rPr b="1" lang="en-US" sz="1000">
                          <a:solidFill>
                            <a:srgbClr val="FF0000"/>
                          </a:solidFill>
                        </a:rPr>
                        <a:t>&lt;24&gt; hrs (track your hours)</a:t>
                      </a:r>
                      <a:endParaRPr b="1" sz="1000">
                        <a:solidFill>
                          <a:srgbClr val="FF0000"/>
                        </a:solidFill>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00"/>
                        <a:t>Ongoing progress/problems and</a:t>
                      </a:r>
                      <a:endParaRPr b="1" sz="1000"/>
                    </a:p>
                    <a:p>
                      <a:pPr indent="0" lvl="0" marL="0" rtl="0" algn="l">
                        <a:lnSpc>
                          <a:spcPct val="115000"/>
                        </a:lnSpc>
                        <a:spcBef>
                          <a:spcPts val="0"/>
                        </a:spcBef>
                        <a:spcAft>
                          <a:spcPts val="0"/>
                        </a:spcAft>
                        <a:buNone/>
                      </a:pPr>
                      <a:r>
                        <a:rPr b="1" lang="en-US" sz="1000"/>
                        <a:t>plans until the next presentation</a:t>
                      </a:r>
                      <a:endParaRPr b="1" sz="1000"/>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48075">
                <a:tc>
                  <a:txBody>
                    <a:bodyPr/>
                    <a:lstStyle/>
                    <a:p>
                      <a:pPr indent="0" lvl="0" marL="0" rtl="0" algn="l">
                        <a:spcBef>
                          <a:spcPts val="0"/>
                        </a:spcBef>
                        <a:spcAft>
                          <a:spcPts val="0"/>
                        </a:spcAft>
                        <a:buNone/>
                      </a:pPr>
                      <a:r>
                        <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66" name="Google Shape;166;g3063c7689a9_2_5"/>
          <p:cNvSpPr txBox="1"/>
          <p:nvPr/>
        </p:nvSpPr>
        <p:spPr>
          <a:xfrm>
            <a:off x="712950" y="2561525"/>
            <a:ext cx="3687900" cy="3516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Got search functionality properly </a:t>
            </a:r>
            <a:r>
              <a:rPr lang="en-US">
                <a:solidFill>
                  <a:schemeClr val="dk1"/>
                </a:solidFill>
              </a:rPr>
              <a:t>working</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Researched best method for fetching live video data</a:t>
            </a:r>
            <a:endParaRPr>
              <a:solidFill>
                <a:schemeClr val="dk1"/>
              </a:solidFill>
            </a:endParaRPr>
          </a:p>
          <a:p>
            <a:pPr indent="-317500" lvl="1" marL="914400" rtl="0" algn="l">
              <a:spcBef>
                <a:spcPts val="0"/>
              </a:spcBef>
              <a:spcAft>
                <a:spcPts val="0"/>
              </a:spcAft>
              <a:buClr>
                <a:schemeClr val="dk1"/>
              </a:buClr>
              <a:buSzPts val="1400"/>
              <a:buChar char="○"/>
            </a:pPr>
            <a:r>
              <a:rPr b="1" lang="en-US">
                <a:solidFill>
                  <a:schemeClr val="dk1"/>
                </a:solidFill>
              </a:rPr>
              <a:t>Web sockets:</a:t>
            </a:r>
            <a:r>
              <a:rPr lang="en-US">
                <a:solidFill>
                  <a:schemeClr val="dk1"/>
                </a:solidFill>
              </a:rPr>
              <a:t> Server reads image and send them to client (browser)</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Currently have website properly functioning with 1000 image zip file</a:t>
            </a:r>
            <a:endParaRPr>
              <a:solidFill>
                <a:schemeClr val="dk1"/>
              </a:solidFill>
            </a:endParaRPr>
          </a:p>
        </p:txBody>
      </p:sp>
      <p:pic>
        <p:nvPicPr>
          <p:cNvPr id="167" name="Google Shape;167;g3063c7689a9_2_5"/>
          <p:cNvPicPr preferRelativeResize="0"/>
          <p:nvPr/>
        </p:nvPicPr>
        <p:blipFill>
          <a:blip r:embed="rId3">
            <a:alphaModFix/>
          </a:blip>
          <a:stretch>
            <a:fillRect/>
          </a:stretch>
        </p:blipFill>
        <p:spPr>
          <a:xfrm>
            <a:off x="129075" y="4858974"/>
            <a:ext cx="2709473" cy="1451326"/>
          </a:xfrm>
          <a:prstGeom prst="rect">
            <a:avLst/>
          </a:prstGeom>
          <a:noFill/>
          <a:ln cap="flat" cmpd="sng" w="38100">
            <a:solidFill>
              <a:schemeClr val="dk1"/>
            </a:solidFill>
            <a:prstDash val="solid"/>
            <a:round/>
            <a:headEnd len="sm" w="sm" type="none"/>
            <a:tailEnd len="sm" w="sm" type="none"/>
          </a:ln>
        </p:spPr>
      </p:pic>
      <p:pic>
        <p:nvPicPr>
          <p:cNvPr id="168" name="Google Shape;168;g3063c7689a9_2_5"/>
          <p:cNvPicPr preferRelativeResize="0"/>
          <p:nvPr/>
        </p:nvPicPr>
        <p:blipFill>
          <a:blip r:embed="rId4">
            <a:alphaModFix/>
          </a:blip>
          <a:stretch>
            <a:fillRect/>
          </a:stretch>
        </p:blipFill>
        <p:spPr>
          <a:xfrm>
            <a:off x="3021550" y="4858975"/>
            <a:ext cx="2709473" cy="1451326"/>
          </a:xfrm>
          <a:prstGeom prst="rect">
            <a:avLst/>
          </a:prstGeom>
          <a:noFill/>
          <a:ln cap="flat" cmpd="sng" w="38100">
            <a:solidFill>
              <a:schemeClr val="dk1"/>
            </a:solidFill>
            <a:prstDash val="solid"/>
            <a:round/>
            <a:headEnd len="sm" w="sm" type="none"/>
            <a:tailEnd len="sm" w="sm" type="none"/>
          </a:ln>
        </p:spPr>
      </p:pic>
      <p:cxnSp>
        <p:nvCxnSpPr>
          <p:cNvPr id="169" name="Google Shape;169;g3063c7689a9_2_5"/>
          <p:cNvCxnSpPr/>
          <p:nvPr/>
        </p:nvCxnSpPr>
        <p:spPr>
          <a:xfrm flipH="1" rot="10800000">
            <a:off x="5672275" y="5646400"/>
            <a:ext cx="416100" cy="5700"/>
          </a:xfrm>
          <a:prstGeom prst="straightConnector1">
            <a:avLst/>
          </a:prstGeom>
          <a:noFill/>
          <a:ln cap="flat" cmpd="sng" w="28575">
            <a:solidFill>
              <a:srgbClr val="E06666"/>
            </a:solidFill>
            <a:prstDash val="solid"/>
            <a:round/>
            <a:headEnd len="med" w="med" type="none"/>
            <a:tailEnd len="med" w="med" type="stealth"/>
          </a:ln>
        </p:spPr>
      </p:cxnSp>
      <p:sp>
        <p:nvSpPr>
          <p:cNvPr id="170" name="Google Shape;170;g3063c7689a9_2_5"/>
          <p:cNvSpPr/>
          <p:nvPr/>
        </p:nvSpPr>
        <p:spPr>
          <a:xfrm>
            <a:off x="4572000" y="2604825"/>
            <a:ext cx="3687900" cy="10284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g3063c7689a9_2_5"/>
          <p:cNvSpPr txBox="1"/>
          <p:nvPr/>
        </p:nvSpPr>
        <p:spPr>
          <a:xfrm>
            <a:off x="4510950" y="2561525"/>
            <a:ext cx="3810000" cy="1028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Currently working on creating a buildable map for users to drag and drop blocks to match the physical layout of their switchgear setup</a:t>
            </a:r>
            <a:endParaRPr>
              <a:solidFill>
                <a:schemeClr val="dk1"/>
              </a:solidFill>
            </a:endParaRPr>
          </a:p>
        </p:txBody>
      </p:sp>
      <p:sp>
        <p:nvSpPr>
          <p:cNvPr id="172" name="Google Shape;172;g3063c7689a9_2_5"/>
          <p:cNvSpPr/>
          <p:nvPr/>
        </p:nvSpPr>
        <p:spPr>
          <a:xfrm>
            <a:off x="4885650" y="3781825"/>
            <a:ext cx="173100" cy="1028400"/>
          </a:xfrm>
          <a:prstGeom prst="downArrow">
            <a:avLst>
              <a:gd fmla="val 50000" name="adj1"/>
              <a:gd fmla="val 50000" name="adj2"/>
            </a:avLst>
          </a:prstGeom>
          <a:solidFill>
            <a:srgbClr val="93C47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3" name="Google Shape;173;g3063c7689a9_2_5"/>
          <p:cNvPicPr preferRelativeResize="0"/>
          <p:nvPr/>
        </p:nvPicPr>
        <p:blipFill rotWithShape="1">
          <a:blip r:embed="rId5">
            <a:alphaModFix/>
          </a:blip>
          <a:srcRect b="18626" l="0" r="0" t="0"/>
          <a:stretch/>
        </p:blipFill>
        <p:spPr>
          <a:xfrm>
            <a:off x="6137650" y="4820575"/>
            <a:ext cx="2709474" cy="1528124"/>
          </a:xfrm>
          <a:prstGeom prst="rect">
            <a:avLst/>
          </a:prstGeom>
          <a:noFill/>
          <a:ln cap="flat" cmpd="sng" w="38100">
            <a:solidFill>
              <a:schemeClr val="dk1"/>
            </a:solidFill>
            <a:prstDash val="solid"/>
            <a:round/>
            <a:headEnd len="sm" w="sm" type="none"/>
            <a:tailEnd len="sm" w="sm" type="none"/>
          </a:ln>
        </p:spPr>
      </p:pic>
      <p:cxnSp>
        <p:nvCxnSpPr>
          <p:cNvPr id="174" name="Google Shape;174;g3063c7689a9_2_5"/>
          <p:cNvCxnSpPr/>
          <p:nvPr/>
        </p:nvCxnSpPr>
        <p:spPr>
          <a:xfrm flipH="1" rot="10800000">
            <a:off x="2693425" y="5646400"/>
            <a:ext cx="416100" cy="5700"/>
          </a:xfrm>
          <a:prstGeom prst="straightConnector1">
            <a:avLst/>
          </a:prstGeom>
          <a:noFill/>
          <a:ln cap="flat" cmpd="sng" w="28575">
            <a:solidFill>
              <a:srgbClr val="E06666"/>
            </a:solidFill>
            <a:prstDash val="solid"/>
            <a:round/>
            <a:headEnd len="med" w="med" type="none"/>
            <a:tailEnd len="med" w="med" type="stealth"/>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2360700" y="2"/>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plan</a:t>
            </a:r>
            <a:endParaRPr/>
          </a:p>
        </p:txBody>
      </p:sp>
      <p:graphicFrame>
        <p:nvGraphicFramePr>
          <p:cNvPr id="180" name="Google Shape;180;p7"/>
          <p:cNvGraphicFramePr/>
          <p:nvPr/>
        </p:nvGraphicFramePr>
        <p:xfrm>
          <a:off x="-4762" y="1122150"/>
          <a:ext cx="3000000" cy="3000000"/>
        </p:xfrm>
        <a:graphic>
          <a:graphicData uri="http://schemas.openxmlformats.org/drawingml/2006/table">
            <a:tbl>
              <a:tblPr>
                <a:noFill/>
                <a:tableStyleId>{7406AEA8-DB63-4A80-96CB-EA4C2F80E0D7}</a:tableStyleId>
              </a:tblPr>
              <a:tblGrid>
                <a:gridCol w="1495425"/>
                <a:gridCol w="638175"/>
                <a:gridCol w="638175"/>
                <a:gridCol w="638175"/>
                <a:gridCol w="638175"/>
                <a:gridCol w="638175"/>
                <a:gridCol w="638175"/>
                <a:gridCol w="638175"/>
                <a:gridCol w="638175"/>
                <a:gridCol w="638175"/>
                <a:gridCol w="638175"/>
                <a:gridCol w="638175"/>
                <a:gridCol w="638175"/>
              </a:tblGrid>
              <a:tr h="200025">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0"/>
                      </a:ext>
                    </a:extLst>
                  </a:tcPr>
                </a:tc>
                <a:tc>
                  <a:txBody>
                    <a:bodyPr/>
                    <a:lstStyle/>
                    <a:p>
                      <a:pPr indent="0" lvl="0" marL="0" rtl="0" algn="ctr">
                        <a:lnSpc>
                          <a:spcPct val="115000"/>
                        </a:lnSpc>
                        <a:spcBef>
                          <a:spcPts val="0"/>
                        </a:spcBef>
                        <a:spcAft>
                          <a:spcPts val="0"/>
                        </a:spcAft>
                        <a:buNone/>
                      </a:pPr>
                      <a:r>
                        <a:rPr lang="en-US" sz="700"/>
                        <a:t>9/16/24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1"/>
                      </a:ext>
                    </a:extLst>
                  </a:tcPr>
                </a:tc>
                <a:tc>
                  <a:txBody>
                    <a:bodyPr/>
                    <a:lstStyle/>
                    <a:p>
                      <a:pPr indent="0" lvl="0" marL="0" rtl="0" algn="ctr">
                        <a:lnSpc>
                          <a:spcPct val="115000"/>
                        </a:lnSpc>
                        <a:spcBef>
                          <a:spcPts val="0"/>
                        </a:spcBef>
                        <a:spcAft>
                          <a:spcPts val="0"/>
                        </a:spcAft>
                        <a:buNone/>
                      </a:pPr>
                      <a:r>
                        <a:rPr lang="en-US" sz="700"/>
                        <a:t>9/23/24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2"/>
                      </a:ext>
                    </a:extLst>
                  </a:tcPr>
                </a:tc>
                <a:tc>
                  <a:txBody>
                    <a:bodyPr/>
                    <a:lstStyle/>
                    <a:p>
                      <a:pPr indent="0" lvl="0" marL="0" rtl="0" algn="ctr">
                        <a:lnSpc>
                          <a:spcPct val="115000"/>
                        </a:lnSpc>
                        <a:spcBef>
                          <a:spcPts val="0"/>
                        </a:spcBef>
                        <a:spcAft>
                          <a:spcPts val="0"/>
                        </a:spcAft>
                        <a:buNone/>
                      </a:pPr>
                      <a:r>
                        <a:rPr lang="en-US" sz="700"/>
                        <a:t>9/30/24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3"/>
                      </a:ext>
                    </a:extLst>
                  </a:tcPr>
                </a:tc>
                <a:tc>
                  <a:txBody>
                    <a:bodyPr/>
                    <a:lstStyle/>
                    <a:p>
                      <a:pPr indent="0" lvl="0" marL="0" rtl="0" algn="ctr">
                        <a:lnSpc>
                          <a:spcPct val="115000"/>
                        </a:lnSpc>
                        <a:spcBef>
                          <a:spcPts val="0"/>
                        </a:spcBef>
                        <a:spcAft>
                          <a:spcPts val="0"/>
                        </a:spcAft>
                        <a:buNone/>
                      </a:pPr>
                      <a:r>
                        <a:rPr lang="en-US" sz="700"/>
                        <a:t>10/6/24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4"/>
                      </a:ext>
                    </a:extLst>
                  </a:tcPr>
                </a:tc>
                <a:tc>
                  <a:txBody>
                    <a:bodyPr/>
                    <a:lstStyle/>
                    <a:p>
                      <a:pPr indent="0" lvl="0" marL="0" rtl="0" algn="ctr">
                        <a:lnSpc>
                          <a:spcPct val="115000"/>
                        </a:lnSpc>
                        <a:spcBef>
                          <a:spcPts val="0"/>
                        </a:spcBef>
                        <a:spcAft>
                          <a:spcPts val="0"/>
                        </a:spcAft>
                        <a:buNone/>
                      </a:pPr>
                      <a:r>
                        <a:rPr lang="en-US" sz="700"/>
                        <a:t>10/13/24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5"/>
                      </a:ext>
                    </a:extLst>
                  </a:tcPr>
                </a:tc>
                <a:tc>
                  <a:txBody>
                    <a:bodyPr/>
                    <a:lstStyle/>
                    <a:p>
                      <a:pPr indent="0" lvl="0" marL="0" rtl="0" algn="ctr">
                        <a:lnSpc>
                          <a:spcPct val="115000"/>
                        </a:lnSpc>
                        <a:spcBef>
                          <a:spcPts val="0"/>
                        </a:spcBef>
                        <a:spcAft>
                          <a:spcPts val="0"/>
                        </a:spcAft>
                        <a:buNone/>
                      </a:pPr>
                      <a:r>
                        <a:rPr lang="en-US" sz="700"/>
                        <a:t>10/20/24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6"/>
                      </a:ext>
                    </a:extLst>
                  </a:tcPr>
                </a:tc>
                <a:tc>
                  <a:txBody>
                    <a:bodyPr/>
                    <a:lstStyle/>
                    <a:p>
                      <a:pPr indent="0" lvl="0" marL="0" rtl="0" algn="ctr">
                        <a:lnSpc>
                          <a:spcPct val="115000"/>
                        </a:lnSpc>
                        <a:spcBef>
                          <a:spcPts val="0"/>
                        </a:spcBef>
                        <a:spcAft>
                          <a:spcPts val="0"/>
                        </a:spcAft>
                        <a:buNone/>
                      </a:pPr>
                      <a:r>
                        <a:rPr lang="en-US" sz="700"/>
                        <a:t>10/27/24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7"/>
                      </a:ext>
                    </a:extLst>
                  </a:tcPr>
                </a:tc>
                <a:tc>
                  <a:txBody>
                    <a:bodyPr/>
                    <a:lstStyle/>
                    <a:p>
                      <a:pPr indent="0" lvl="0" marL="0" rtl="0" algn="ctr">
                        <a:lnSpc>
                          <a:spcPct val="115000"/>
                        </a:lnSpc>
                        <a:spcBef>
                          <a:spcPts val="0"/>
                        </a:spcBef>
                        <a:spcAft>
                          <a:spcPts val="0"/>
                        </a:spcAft>
                        <a:buNone/>
                      </a:pPr>
                      <a:r>
                        <a:rPr lang="en-US" sz="700"/>
                        <a:t>11/4/24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8"/>
                      </a:ext>
                    </a:extLst>
                  </a:tcPr>
                </a:tc>
                <a:tc>
                  <a:txBody>
                    <a:bodyPr/>
                    <a:lstStyle/>
                    <a:p>
                      <a:pPr indent="0" lvl="0" marL="0" rtl="0" algn="ctr">
                        <a:lnSpc>
                          <a:spcPct val="115000"/>
                        </a:lnSpc>
                        <a:spcBef>
                          <a:spcPts val="0"/>
                        </a:spcBef>
                        <a:spcAft>
                          <a:spcPts val="0"/>
                        </a:spcAft>
                        <a:buNone/>
                      </a:pPr>
                      <a:r>
                        <a:rPr lang="en-US" sz="700"/>
                        <a:t>11/11/24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9"/>
                      </a:ext>
                    </a:extLst>
                  </a:tcPr>
                </a:tc>
                <a:tc>
                  <a:txBody>
                    <a:bodyPr/>
                    <a:lstStyle/>
                    <a:p>
                      <a:pPr indent="0" lvl="0" marL="0" rtl="0" algn="ctr">
                        <a:lnSpc>
                          <a:spcPct val="115000"/>
                        </a:lnSpc>
                        <a:spcBef>
                          <a:spcPts val="0"/>
                        </a:spcBef>
                        <a:spcAft>
                          <a:spcPts val="0"/>
                        </a:spcAft>
                        <a:buNone/>
                      </a:pPr>
                      <a:r>
                        <a:rPr lang="en-US" sz="700"/>
                        <a:t>11/18/24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10"/>
                      </a:ext>
                    </a:extLst>
                  </a:tcPr>
                </a:tc>
                <a:tc>
                  <a:txBody>
                    <a:bodyPr/>
                    <a:lstStyle/>
                    <a:p>
                      <a:pPr indent="0" lvl="0" marL="0" rtl="0" algn="ctr">
                        <a:lnSpc>
                          <a:spcPct val="115000"/>
                        </a:lnSpc>
                        <a:spcBef>
                          <a:spcPts val="0"/>
                        </a:spcBef>
                        <a:spcAft>
                          <a:spcPts val="0"/>
                        </a:spcAft>
                        <a:buNone/>
                      </a:pPr>
                      <a:r>
                        <a:rPr lang="en-US" sz="700"/>
                        <a:t>11/25/24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11"/>
                      </a:ext>
                    </a:extLst>
                  </a:tcPr>
                </a:tc>
                <a:tc>
                  <a:txBody>
                    <a:bodyPr/>
                    <a:lstStyle/>
                    <a:p>
                      <a:pPr indent="0" lvl="0" marL="0" rtl="0" algn="ctr">
                        <a:lnSpc>
                          <a:spcPct val="115000"/>
                        </a:lnSpc>
                        <a:spcBef>
                          <a:spcPts val="0"/>
                        </a:spcBef>
                        <a:spcAft>
                          <a:spcPts val="0"/>
                        </a:spcAft>
                        <a:buNone/>
                      </a:pPr>
                      <a:r>
                        <a:rPr lang="en-US" sz="700"/>
                        <a:t>12/5/24</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0:12"/>
                      </a:ext>
                    </a:extLst>
                  </a:tcPr>
                </a:tc>
              </a:tr>
              <a:tr h="200025">
                <a:tc>
                  <a:txBody>
                    <a:bodyPr/>
                    <a:lstStyle/>
                    <a:p>
                      <a:pPr indent="0" lvl="0" marL="0" rtl="0" algn="l">
                        <a:lnSpc>
                          <a:spcPct val="115000"/>
                        </a:lnSpc>
                        <a:spcBef>
                          <a:spcPts val="0"/>
                        </a:spcBef>
                        <a:spcAft>
                          <a:spcPts val="0"/>
                        </a:spcAft>
                        <a:buNone/>
                      </a:pPr>
                      <a:r>
                        <a:rPr lang="en-US" sz="700"/>
                        <a:t>Work on Documentation</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2"/>
                      </a:ext>
                    </a:extLst>
                  </a:tcPr>
                </a:tc>
              </a:tr>
              <a:tr h="200025">
                <a:tc>
                  <a:txBody>
                    <a:bodyPr/>
                    <a:lstStyle/>
                    <a:p>
                      <a:pPr indent="0" lvl="0" marL="0" rtl="0" algn="l">
                        <a:lnSpc>
                          <a:spcPct val="115000"/>
                        </a:lnSpc>
                        <a:spcBef>
                          <a:spcPts val="0"/>
                        </a:spcBef>
                        <a:spcAft>
                          <a:spcPts val="0"/>
                        </a:spcAft>
                        <a:buNone/>
                      </a:pPr>
                      <a:r>
                        <a:rPr lang="en-US" sz="700"/>
                        <a:t>Project Parts Ordered</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2: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2: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2"/>
                      </a:ext>
                    </a:extLst>
                  </a:tcPr>
                </a:tc>
              </a:tr>
              <a:tr h="200025">
                <a:tc>
                  <a:txBody>
                    <a:bodyPr/>
                    <a:lstStyle/>
                    <a:p>
                      <a:pPr indent="0" lvl="0" marL="0" rtl="0" algn="l">
                        <a:lnSpc>
                          <a:spcPct val="115000"/>
                        </a:lnSpc>
                        <a:spcBef>
                          <a:spcPts val="0"/>
                        </a:spcBef>
                        <a:spcAft>
                          <a:spcPts val="0"/>
                        </a:spcAft>
                        <a:buNone/>
                      </a:pPr>
                      <a:r>
                        <a:rPr lang="en-US" sz="700"/>
                        <a:t>Subsystem Introduction Project</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3: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3: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3: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3: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3: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3: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3: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3: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3:8"/>
                      </a:ext>
                    </a:extLst>
                  </a:tcPr>
                </a:tc>
                <a:tc>
                  <a:txBody>
                    <a:bodyPr/>
                    <a:lstStyle/>
                    <a:p>
                      <a:pPr indent="0" lvl="0" marL="0" rtl="0" algn="ctr">
                        <a:lnSpc>
                          <a:spcPct val="115000"/>
                        </a:lnSpc>
                        <a:spcBef>
                          <a:spcPts val="0"/>
                        </a:spcBef>
                        <a:spcAft>
                          <a:spcPts val="0"/>
                        </a:spcAft>
                        <a:buNone/>
                      </a:pPr>
                      <a:r>
                        <a:rPr lang="en-US" sz="700"/>
                        <a:t>Not Started</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3: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3: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3: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3:12"/>
                      </a:ext>
                    </a:extLst>
                  </a:tcPr>
                </a:tc>
              </a:tr>
              <a:tr h="200025">
                <a:tc>
                  <a:txBody>
                    <a:bodyPr/>
                    <a:lstStyle/>
                    <a:p>
                      <a:pPr indent="0" lvl="0" marL="0" rtl="0" algn="l">
                        <a:lnSpc>
                          <a:spcPct val="115000"/>
                        </a:lnSpc>
                        <a:spcBef>
                          <a:spcPts val="0"/>
                        </a:spcBef>
                        <a:spcAft>
                          <a:spcPts val="0"/>
                        </a:spcAft>
                        <a:buNone/>
                      </a:pPr>
                      <a:r>
                        <a:rPr lang="en-US" sz="700"/>
                        <a:t>Web Application Strucutre + set up Firebase</a:t>
                      </a:r>
                      <a:endParaRPr sz="700"/>
                    </a:p>
                  </a:txBody>
                  <a:tcPr marT="19050" marB="19050" marR="91425" marL="9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4: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4: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extLst>
                      <a:ext uri="http://customooxmlschemas.google.com/">
                        <go:slidesCustomData xmlns:go="http://customooxmlschemas.google.com/" cellId="180:4:8"/>
                      </a:ext>
                    </a:extLst>
                  </a:tcPr>
                </a:tc>
                <a:tc>
                  <a:txBody>
                    <a:bodyPr/>
                    <a:lstStyle/>
                    <a:p>
                      <a:pPr indent="0" lvl="0" marL="0" rtl="0" algn="ctr">
                        <a:lnSpc>
                          <a:spcPct val="115000"/>
                        </a:lnSpc>
                        <a:spcBef>
                          <a:spcPts val="0"/>
                        </a:spcBef>
                        <a:spcAft>
                          <a:spcPts val="0"/>
                        </a:spcAft>
                        <a:buNone/>
                      </a:pPr>
                      <a:r>
                        <a:rPr lang="en-US" sz="700"/>
                        <a:t>In Progress</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4:12"/>
                      </a:ext>
                    </a:extLst>
                  </a:tcPr>
                </a:tc>
              </a:tr>
              <a:tr h="200025">
                <a:tc>
                  <a:txBody>
                    <a:bodyPr/>
                    <a:lstStyle/>
                    <a:p>
                      <a:pPr indent="0" lvl="0" marL="0" rtl="0" algn="l">
                        <a:lnSpc>
                          <a:spcPct val="115000"/>
                        </a:lnSpc>
                        <a:spcBef>
                          <a:spcPts val="0"/>
                        </a:spcBef>
                        <a:spcAft>
                          <a:spcPts val="0"/>
                        </a:spcAft>
                        <a:buNone/>
                      </a:pPr>
                      <a:r>
                        <a:rPr lang="en-US" sz="700"/>
                        <a:t>Finalize PCB Block Diagram</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5: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5:8"/>
                      </a:ext>
                    </a:extLst>
                  </a:tcPr>
                </a:tc>
                <a:tc>
                  <a:txBody>
                    <a:bodyPr/>
                    <a:lstStyle/>
                    <a:p>
                      <a:pPr indent="0" lvl="0" marL="0" rtl="0" algn="ctr">
                        <a:lnSpc>
                          <a:spcPct val="115000"/>
                        </a:lnSpc>
                        <a:spcBef>
                          <a:spcPts val="0"/>
                        </a:spcBef>
                        <a:spcAft>
                          <a:spcPts val="0"/>
                        </a:spcAft>
                        <a:buNone/>
                      </a:pPr>
                      <a:r>
                        <a:rPr lang="en-US" sz="700"/>
                        <a:t>Completed</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5:12"/>
                      </a:ext>
                    </a:extLst>
                  </a:tcPr>
                </a:tc>
              </a:tr>
              <a:tr h="200025">
                <a:tc>
                  <a:txBody>
                    <a:bodyPr/>
                    <a:lstStyle/>
                    <a:p>
                      <a:pPr indent="0" lvl="0" marL="0" rtl="0" algn="l">
                        <a:lnSpc>
                          <a:spcPct val="115000"/>
                        </a:lnSpc>
                        <a:spcBef>
                          <a:spcPts val="0"/>
                        </a:spcBef>
                        <a:spcAft>
                          <a:spcPts val="0"/>
                        </a:spcAft>
                        <a:buNone/>
                      </a:pPr>
                      <a:r>
                        <a:rPr lang="en-US" sz="700"/>
                        <a:t>Design Login page</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6: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extLst>
                      <a:ext uri="http://customooxmlschemas.google.com/">
                        <go:slidesCustomData xmlns:go="http://customooxmlschemas.google.com/" cellId="180:6:8"/>
                      </a:ext>
                    </a:extLst>
                  </a:tcPr>
                </a:tc>
                <a:tc>
                  <a:txBody>
                    <a:bodyPr/>
                    <a:lstStyle/>
                    <a:p>
                      <a:pPr indent="0" lvl="0" marL="0" rtl="0" algn="ctr">
                        <a:lnSpc>
                          <a:spcPct val="115000"/>
                        </a:lnSpc>
                        <a:spcBef>
                          <a:spcPts val="0"/>
                        </a:spcBef>
                        <a:spcAft>
                          <a:spcPts val="0"/>
                        </a:spcAft>
                        <a:buNone/>
                      </a:pPr>
                      <a:r>
                        <a:rPr lang="en-US" sz="700"/>
                        <a:t>Behind</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6:12"/>
                      </a:ext>
                    </a:extLst>
                  </a:tcPr>
                </a:tc>
              </a:tr>
              <a:tr h="200025">
                <a:tc>
                  <a:txBody>
                    <a:bodyPr/>
                    <a:lstStyle/>
                    <a:p>
                      <a:pPr indent="0" lvl="0" marL="0" rtl="0" algn="l">
                        <a:lnSpc>
                          <a:spcPct val="115000"/>
                        </a:lnSpc>
                        <a:spcBef>
                          <a:spcPts val="0"/>
                        </a:spcBef>
                        <a:spcAft>
                          <a:spcPts val="0"/>
                        </a:spcAft>
                        <a:buNone/>
                      </a:pPr>
                      <a:r>
                        <a:rPr b="1" lang="en-US" sz="700"/>
                        <a:t>Midterm Presentation</a:t>
                      </a:r>
                      <a:endParaRPr b="1"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7: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7:12"/>
                      </a:ext>
                    </a:extLst>
                  </a:tcPr>
                </a:tc>
              </a:tr>
              <a:tr h="200025">
                <a:tc>
                  <a:txBody>
                    <a:bodyPr/>
                    <a:lstStyle/>
                    <a:p>
                      <a:pPr indent="0" lvl="0" marL="0" rtl="0" algn="l">
                        <a:lnSpc>
                          <a:spcPct val="115000"/>
                        </a:lnSpc>
                        <a:spcBef>
                          <a:spcPts val="0"/>
                        </a:spcBef>
                        <a:spcAft>
                          <a:spcPts val="0"/>
                        </a:spcAft>
                        <a:buNone/>
                      </a:pPr>
                      <a:r>
                        <a:rPr lang="en-US" sz="700"/>
                        <a:t>Image Recognition Training Data</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8: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8: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8: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8: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extLst>
                      <a:ext uri="http://customooxmlschemas.google.com/">
                        <go:slidesCustomData xmlns:go="http://customooxmlschemas.google.com/" cellId="180:8: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extLst>
                      <a:ext uri="http://customooxmlschemas.google.com/">
                        <go:slidesCustomData xmlns:go="http://customooxmlschemas.google.com/" cellId="180:8: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extLst>
                      <a:ext uri="http://customooxmlschemas.google.com/">
                        <go:slidesCustomData xmlns:go="http://customooxmlschemas.google.com/" cellId="180:8: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extLst>
                      <a:ext uri="http://customooxmlschemas.google.com/">
                        <go:slidesCustomData xmlns:go="http://customooxmlschemas.google.com/" cellId="180:8: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8: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8: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8: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8: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8:12"/>
                      </a:ext>
                    </a:extLst>
                  </a:tcPr>
                </a:tc>
              </a:tr>
              <a:tr h="200025">
                <a:tc>
                  <a:txBody>
                    <a:bodyPr/>
                    <a:lstStyle/>
                    <a:p>
                      <a:pPr indent="0" lvl="0" marL="0" rtl="0" algn="l">
                        <a:lnSpc>
                          <a:spcPct val="115000"/>
                        </a:lnSpc>
                        <a:spcBef>
                          <a:spcPts val="0"/>
                        </a:spcBef>
                        <a:spcAft>
                          <a:spcPts val="0"/>
                        </a:spcAft>
                        <a:buNone/>
                      </a:pPr>
                      <a:r>
                        <a:rPr lang="en-US" sz="700"/>
                        <a:t>Buck Converter Design + Simulation</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9: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9: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9:12"/>
                      </a:ext>
                    </a:extLst>
                  </a:tcPr>
                </a:tc>
              </a:tr>
              <a:tr h="200025">
                <a:tc>
                  <a:txBody>
                    <a:bodyPr/>
                    <a:lstStyle/>
                    <a:p>
                      <a:pPr indent="0" lvl="0" marL="0" rtl="0" algn="l">
                        <a:lnSpc>
                          <a:spcPct val="115000"/>
                        </a:lnSpc>
                        <a:spcBef>
                          <a:spcPts val="0"/>
                        </a:spcBef>
                        <a:spcAft>
                          <a:spcPts val="0"/>
                        </a:spcAft>
                        <a:buNone/>
                      </a:pPr>
                      <a:r>
                        <a:rPr lang="en-US" sz="700"/>
                        <a:t>Initial PCB Designed and ordered</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C232"/>
                    </a:solidFill>
                    <a:extLst>
                      <a:ext uri="http://customooxmlschemas.google.com/">
                        <go:slidesCustomData xmlns:go="http://customooxmlschemas.google.com/" cellId="180:10: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C232"/>
                    </a:solidFill>
                    <a:extLst>
                      <a:ext uri="http://customooxmlschemas.google.com/">
                        <go:slidesCustomData xmlns:go="http://customooxmlschemas.google.com/" cellId="180:10: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1C232"/>
                    </a:solidFill>
                    <a:extLst>
                      <a:ext uri="http://customooxmlschemas.google.com/">
                        <go:slidesCustomData xmlns:go="http://customooxmlschemas.google.com/" cellId="180:10: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0:12"/>
                      </a:ext>
                    </a:extLst>
                  </a:tcPr>
                </a:tc>
              </a:tr>
              <a:tr h="200025">
                <a:tc>
                  <a:txBody>
                    <a:bodyPr/>
                    <a:lstStyle/>
                    <a:p>
                      <a:pPr indent="0" lvl="0" marL="0" rtl="0" algn="l">
                        <a:lnSpc>
                          <a:spcPct val="115000"/>
                        </a:lnSpc>
                        <a:spcBef>
                          <a:spcPts val="0"/>
                        </a:spcBef>
                        <a:spcAft>
                          <a:spcPts val="0"/>
                        </a:spcAft>
                        <a:buNone/>
                      </a:pPr>
                      <a:r>
                        <a:rPr lang="en-US" sz="700"/>
                        <a:t>Build Homepage that displays live video</a:t>
                      </a:r>
                      <a:endParaRPr sz="700"/>
                    </a:p>
                  </a:txBody>
                  <a:tcPr marT="19050" marB="19050" marR="91425" marL="9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1: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1: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1: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1: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1:12"/>
                      </a:ext>
                    </a:extLst>
                  </a:tcPr>
                </a:tc>
              </a:tr>
              <a:tr h="200025">
                <a:tc>
                  <a:txBody>
                    <a:bodyPr/>
                    <a:lstStyle/>
                    <a:p>
                      <a:pPr indent="0" lvl="0" marL="0" rtl="0" algn="l">
                        <a:lnSpc>
                          <a:spcPct val="115000"/>
                        </a:lnSpc>
                        <a:spcBef>
                          <a:spcPts val="0"/>
                        </a:spcBef>
                        <a:spcAft>
                          <a:spcPts val="0"/>
                        </a:spcAft>
                        <a:buNone/>
                      </a:pPr>
                      <a:r>
                        <a:rPr lang="en-US" sz="700"/>
                        <a:t>Initial PCB Recieved</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2: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extLst>
                      <a:ext uri="http://customooxmlschemas.google.com/">
                        <go:slidesCustomData xmlns:go="http://customooxmlschemas.google.com/" cellId="180:12: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extLst>
                      <a:ext uri="http://customooxmlschemas.google.com/">
                        <go:slidesCustomData xmlns:go="http://customooxmlschemas.google.com/" cellId="180:12: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2:12"/>
                      </a:ext>
                    </a:extLst>
                  </a:tcPr>
                </a:tc>
              </a:tr>
              <a:tr h="200025">
                <a:tc>
                  <a:txBody>
                    <a:bodyPr/>
                    <a:lstStyle/>
                    <a:p>
                      <a:pPr indent="0" lvl="0" marL="0" rtl="0" algn="l">
                        <a:lnSpc>
                          <a:spcPct val="115000"/>
                        </a:lnSpc>
                        <a:spcBef>
                          <a:spcPts val="0"/>
                        </a:spcBef>
                        <a:spcAft>
                          <a:spcPts val="0"/>
                        </a:spcAft>
                        <a:buNone/>
                      </a:pPr>
                      <a:r>
                        <a:rPr lang="en-US" sz="700"/>
                        <a:t>Switch-State Detection complete</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3: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3: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3: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3:12"/>
                      </a:ext>
                    </a:extLst>
                  </a:tcPr>
                </a:tc>
              </a:tr>
              <a:tr h="200025">
                <a:tc>
                  <a:txBody>
                    <a:bodyPr/>
                    <a:lstStyle/>
                    <a:p>
                      <a:pPr indent="0" lvl="0" marL="0" rtl="0" algn="l">
                        <a:lnSpc>
                          <a:spcPct val="115000"/>
                        </a:lnSpc>
                        <a:spcBef>
                          <a:spcPts val="0"/>
                        </a:spcBef>
                        <a:spcAft>
                          <a:spcPts val="0"/>
                        </a:spcAft>
                        <a:buNone/>
                      </a:pPr>
                      <a:r>
                        <a:rPr lang="en-US" sz="700"/>
                        <a:t>Implement backend for fetching video feeds</a:t>
                      </a:r>
                      <a:endParaRPr sz="700"/>
                    </a:p>
                  </a:txBody>
                  <a:tcPr marT="19050" marB="19050" marR="91425" marL="9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4: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4: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4: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FFFF"/>
                    </a:solidFill>
                    <a:extLst>
                      <a:ext uri="http://customooxmlschemas.google.com/">
                        <go:slidesCustomData xmlns:go="http://customooxmlschemas.google.com/" cellId="180:14: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4:12"/>
                      </a:ext>
                    </a:extLst>
                  </a:tcPr>
                </a:tc>
              </a:tr>
              <a:tr h="200025">
                <a:tc>
                  <a:txBody>
                    <a:bodyPr/>
                    <a:lstStyle/>
                    <a:p>
                      <a:pPr indent="0" lvl="0" marL="0" rtl="0" algn="l">
                        <a:lnSpc>
                          <a:spcPct val="115000"/>
                        </a:lnSpc>
                        <a:spcBef>
                          <a:spcPts val="0"/>
                        </a:spcBef>
                        <a:spcAft>
                          <a:spcPts val="0"/>
                        </a:spcAft>
                        <a:buNone/>
                      </a:pPr>
                      <a:r>
                        <a:rPr b="1" lang="en-US" sz="700"/>
                        <a:t>Status Update Presentation</a:t>
                      </a:r>
                      <a:endParaRPr b="1"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6AA84F"/>
                    </a:solidFill>
                    <a:extLst>
                      <a:ext uri="http://customooxmlschemas.google.com/">
                        <go:slidesCustomData xmlns:go="http://customooxmlschemas.google.com/" cellId="180:15: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5:12"/>
                      </a:ext>
                    </a:extLst>
                  </a:tcPr>
                </a:tc>
              </a:tr>
              <a:tr h="200025">
                <a:tc>
                  <a:txBody>
                    <a:bodyPr/>
                    <a:lstStyle/>
                    <a:p>
                      <a:pPr indent="0" lvl="0" marL="0" rtl="0" algn="l">
                        <a:lnSpc>
                          <a:spcPct val="115000"/>
                        </a:lnSpc>
                        <a:spcBef>
                          <a:spcPts val="0"/>
                        </a:spcBef>
                        <a:spcAft>
                          <a:spcPts val="0"/>
                        </a:spcAft>
                        <a:buNone/>
                      </a:pPr>
                      <a:r>
                        <a:rPr lang="en-US" sz="700"/>
                        <a:t>Initial PCB Complete</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CC0000"/>
                    </a:solidFill>
                    <a:extLst>
                      <a:ext uri="http://customooxmlschemas.google.com/">
                        <go:slidesCustomData xmlns:go="http://customooxmlschemas.google.com/" cellId="180:16: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16: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6:12"/>
                      </a:ext>
                    </a:extLst>
                  </a:tcPr>
                </a:tc>
              </a:tr>
              <a:tr h="200025">
                <a:tc>
                  <a:txBody>
                    <a:bodyPr/>
                    <a:lstStyle/>
                    <a:p>
                      <a:pPr indent="0" lvl="0" marL="0" rtl="0" algn="l">
                        <a:lnSpc>
                          <a:spcPct val="115000"/>
                        </a:lnSpc>
                        <a:spcBef>
                          <a:spcPts val="0"/>
                        </a:spcBef>
                        <a:spcAft>
                          <a:spcPts val="0"/>
                        </a:spcAft>
                        <a:buNone/>
                      </a:pPr>
                      <a:r>
                        <a:rPr lang="en-US" sz="700"/>
                        <a:t>Image Recognition Complete</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17: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17: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7:12"/>
                      </a:ext>
                    </a:extLst>
                  </a:tcPr>
                </a:tc>
              </a:tr>
              <a:tr h="333375">
                <a:tc>
                  <a:txBody>
                    <a:bodyPr/>
                    <a:lstStyle/>
                    <a:p>
                      <a:pPr indent="0" lvl="0" marL="0" rtl="0" algn="l">
                        <a:lnSpc>
                          <a:spcPct val="115000"/>
                        </a:lnSpc>
                        <a:spcBef>
                          <a:spcPts val="0"/>
                        </a:spcBef>
                        <a:spcAft>
                          <a:spcPts val="0"/>
                        </a:spcAft>
                        <a:buNone/>
                      </a:pPr>
                      <a:r>
                        <a:rPr lang="en-US" sz="700"/>
                        <a:t>Create 'Open/Closed' alerts on website</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extLst>
                      <a:ext uri="http://customooxmlschemas.google.com/">
                        <go:slidesCustomData xmlns:go="http://customooxmlschemas.google.com/" cellId="180:18: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extLst>
                      <a:ext uri="http://customooxmlschemas.google.com/">
                        <go:slidesCustomData xmlns:go="http://customooxmlschemas.google.com/" cellId="180:18: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extLst>
                      <a:ext uri="http://customooxmlschemas.google.com/">
                        <go:slidesCustomData xmlns:go="http://customooxmlschemas.google.com/" cellId="180:18: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8:12"/>
                      </a:ext>
                    </a:extLst>
                  </a:tcPr>
                </a:tc>
              </a:tr>
              <a:tr h="200025">
                <a:tc>
                  <a:txBody>
                    <a:bodyPr/>
                    <a:lstStyle/>
                    <a:p>
                      <a:pPr indent="0" lvl="0" marL="0" rtl="0" algn="l">
                        <a:lnSpc>
                          <a:spcPct val="115000"/>
                        </a:lnSpc>
                        <a:spcBef>
                          <a:spcPts val="0"/>
                        </a:spcBef>
                        <a:spcAft>
                          <a:spcPts val="0"/>
                        </a:spcAft>
                        <a:buNone/>
                      </a:pPr>
                      <a:r>
                        <a:rPr lang="en-US" sz="700"/>
                        <a:t>Added website features for user convenience</a:t>
                      </a:r>
                      <a:endParaRPr sz="700"/>
                    </a:p>
                  </a:txBody>
                  <a:tcPr marT="19050" marB="19050" marR="91425" marL="9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extLst>
                      <a:ext uri="http://customooxmlschemas.google.com/">
                        <go:slidesCustomData xmlns:go="http://customooxmlschemas.google.com/" cellId="180:19: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extLst>
                      <a:ext uri="http://customooxmlschemas.google.com/">
                        <go:slidesCustomData xmlns:go="http://customooxmlschemas.google.com/" cellId="180:19: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extLst>
                      <a:ext uri="http://customooxmlschemas.google.com/">
                        <go:slidesCustomData xmlns:go="http://customooxmlschemas.google.com/" cellId="180:19: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FFD966"/>
                    </a:solidFill>
                    <a:extLst>
                      <a:ext uri="http://customooxmlschemas.google.com/">
                        <go:slidesCustomData xmlns:go="http://customooxmlschemas.google.com/" cellId="180:19: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19:12"/>
                      </a:ext>
                    </a:extLst>
                  </a:tcPr>
                </a:tc>
              </a:tr>
              <a:tr h="200025">
                <a:tc>
                  <a:txBody>
                    <a:bodyPr/>
                    <a:lstStyle/>
                    <a:p>
                      <a:pPr indent="0" lvl="0" marL="0" rtl="0" algn="l">
                        <a:lnSpc>
                          <a:spcPct val="115000"/>
                        </a:lnSpc>
                        <a:spcBef>
                          <a:spcPts val="0"/>
                        </a:spcBef>
                        <a:spcAft>
                          <a:spcPts val="0"/>
                        </a:spcAft>
                        <a:buNone/>
                      </a:pPr>
                      <a:r>
                        <a:rPr lang="en-US" sz="700"/>
                        <a:t>Image Recognition + Switch-State working together</a:t>
                      </a:r>
                      <a:endParaRPr sz="700"/>
                    </a:p>
                  </a:txBody>
                  <a:tcPr marT="19050" marB="19050" marR="91425" marL="914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20: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20: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0:12"/>
                      </a:ext>
                    </a:extLst>
                  </a:tcPr>
                </a:tc>
              </a:tr>
              <a:tr h="200025">
                <a:tc>
                  <a:txBody>
                    <a:bodyPr/>
                    <a:lstStyle/>
                    <a:p>
                      <a:pPr indent="0" lvl="0" marL="0" rtl="0" algn="l">
                        <a:lnSpc>
                          <a:spcPct val="115000"/>
                        </a:lnSpc>
                        <a:spcBef>
                          <a:spcPts val="0"/>
                        </a:spcBef>
                        <a:spcAft>
                          <a:spcPts val="0"/>
                        </a:spcAft>
                        <a:buNone/>
                      </a:pPr>
                      <a:r>
                        <a:rPr lang="en-US" sz="700"/>
                        <a:t>Final PCB Complete</a:t>
                      </a:r>
                      <a:endParaRPr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21: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21: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21: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1:12"/>
                      </a:ext>
                    </a:extLst>
                  </a:tcPr>
                </a:tc>
              </a:tr>
              <a:tr h="200025">
                <a:tc>
                  <a:txBody>
                    <a:bodyPr/>
                    <a:lstStyle/>
                    <a:p>
                      <a:pPr indent="0" lvl="0" marL="0" rtl="0" algn="l">
                        <a:lnSpc>
                          <a:spcPct val="115000"/>
                        </a:lnSpc>
                        <a:spcBef>
                          <a:spcPts val="0"/>
                        </a:spcBef>
                        <a:spcAft>
                          <a:spcPts val="0"/>
                        </a:spcAft>
                        <a:buNone/>
                      </a:pPr>
                      <a:r>
                        <a:rPr b="1" lang="en-US" sz="700"/>
                        <a:t>Final Presentation</a:t>
                      </a:r>
                      <a:endParaRPr b="1"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22: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22: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2:12"/>
                      </a:ext>
                    </a:extLst>
                  </a:tcPr>
                </a:tc>
              </a:tr>
              <a:tr h="200025">
                <a:tc>
                  <a:txBody>
                    <a:bodyPr/>
                    <a:lstStyle/>
                    <a:p>
                      <a:pPr indent="0" lvl="0" marL="0" rtl="0" algn="l">
                        <a:lnSpc>
                          <a:spcPct val="115000"/>
                        </a:lnSpc>
                        <a:spcBef>
                          <a:spcPts val="0"/>
                        </a:spcBef>
                        <a:spcAft>
                          <a:spcPts val="0"/>
                        </a:spcAft>
                        <a:buNone/>
                      </a:pPr>
                      <a:r>
                        <a:rPr b="1" lang="en-US" sz="700"/>
                        <a:t>Subsystem Demo</a:t>
                      </a:r>
                      <a:endParaRPr b="1"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23: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B7B7B7"/>
                    </a:solidFill>
                    <a:extLst>
                      <a:ext uri="http://customooxmlschemas.google.com/">
                        <go:slidesCustomData xmlns:go="http://customooxmlschemas.google.com/" cellId="180:23: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extLst>
                      <a:ext uri="http://customooxmlschemas.google.com/">
                        <go:slidesCustomData xmlns:go="http://customooxmlschemas.google.com/" cellId="180:23:12"/>
                      </a:ext>
                    </a:extLst>
                  </a:tcPr>
                </a:tc>
              </a:tr>
              <a:tr h="200025">
                <a:tc>
                  <a:txBody>
                    <a:bodyPr/>
                    <a:lstStyle/>
                    <a:p>
                      <a:pPr indent="0" lvl="0" marL="0" rtl="0" algn="l">
                        <a:lnSpc>
                          <a:spcPct val="115000"/>
                        </a:lnSpc>
                        <a:spcBef>
                          <a:spcPts val="0"/>
                        </a:spcBef>
                        <a:spcAft>
                          <a:spcPts val="0"/>
                        </a:spcAft>
                        <a:buNone/>
                      </a:pPr>
                      <a:r>
                        <a:rPr b="1" lang="en-US" sz="700"/>
                        <a:t>Final Report</a:t>
                      </a:r>
                      <a:endParaRPr b="1" sz="7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2"/>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3"/>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4"/>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5"/>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6"/>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7"/>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8"/>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extLst>
                      <a:ext uri="http://customooxmlschemas.google.com/">
                        <go:slidesCustomData xmlns:go="http://customooxmlschemas.google.com/" cellId="180:24:9"/>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80:24:10"/>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80:24:11"/>
                      </a:ext>
                    </a:extLst>
                  </a:tcPr>
                </a:tc>
                <a:tc>
                  <a:txBody>
                    <a:bodyPr/>
                    <a:lstStyle/>
                    <a:p>
                      <a:pPr indent="0" lvl="0" marL="0" rtl="0" algn="l">
                        <a:spcBef>
                          <a:spcPts val="0"/>
                        </a:spcBef>
                        <a:spcAft>
                          <a:spcPts val="0"/>
                        </a:spcAft>
                        <a:buNone/>
                      </a:pPr>
                      <a:r>
                        <a:t/>
                      </a:r>
                      <a:endParaRPr sz="11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solidFill>
                      <a:srgbClr val="B7B7B7"/>
                    </a:solidFill>
                    <a:extLst>
                      <a:ext uri="http://customooxmlschemas.google.com/">
                        <go:slidesCustomData xmlns:go="http://customooxmlschemas.google.com/" cellId="180:24:12"/>
                      </a:ext>
                    </a:extLst>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8"/>
          <p:cNvGraphicFramePr/>
          <p:nvPr/>
        </p:nvGraphicFramePr>
        <p:xfrm>
          <a:off x="350701" y="712813"/>
          <a:ext cx="3000000" cy="3000000"/>
        </p:xfrm>
        <a:graphic>
          <a:graphicData uri="http://schemas.openxmlformats.org/drawingml/2006/table">
            <a:tbl>
              <a:tblPr>
                <a:noFill/>
                <a:tableStyleId>{DCC9E707-9057-4D87-A4A8-BEB52193D118}</a:tableStyleId>
              </a:tblPr>
              <a:tblGrid>
                <a:gridCol w="1011075"/>
                <a:gridCol w="1475975"/>
                <a:gridCol w="2996900"/>
                <a:gridCol w="1549400"/>
                <a:gridCol w="703775"/>
                <a:gridCol w="705450"/>
              </a:tblGrid>
              <a:tr h="305750">
                <a:tc>
                  <a:txBody>
                    <a:bodyPr/>
                    <a:lstStyle/>
                    <a:p>
                      <a:pPr indent="0" lvl="0" marL="0" marR="0" rtl="0" algn="l">
                        <a:lnSpc>
                          <a:spcPct val="100000"/>
                        </a:lnSpc>
                        <a:spcBef>
                          <a:spcPts val="0"/>
                        </a:spcBef>
                        <a:spcAft>
                          <a:spcPts val="0"/>
                        </a:spcAft>
                        <a:buClr>
                          <a:srgbClr val="000000"/>
                        </a:buClr>
                        <a:buSzPts val="1100"/>
                        <a:buFont typeface="Arial"/>
                        <a:buNone/>
                      </a:pPr>
                      <a:r>
                        <a:rPr lang="en-US" sz="900"/>
                        <a:t>Paragraph #</a:t>
                      </a:r>
                      <a:endParaRPr sz="900" u="none" cap="none" strike="noStrike"/>
                    </a:p>
                  </a:txBody>
                  <a:tcPr marT="63500" marB="63500"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T</a:t>
                      </a:r>
                      <a:r>
                        <a:rPr lang="en-US" sz="900"/>
                        <a:t>est Name</a:t>
                      </a:r>
                      <a:endParaRPr sz="900" u="none" cap="none" strike="noStrike"/>
                    </a:p>
                  </a:txBody>
                  <a:tcPr marT="63500" marB="63500"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Success Criteria</a:t>
                      </a:r>
                      <a:endParaRPr sz="900" u="none" cap="none" strike="noStrike"/>
                    </a:p>
                  </a:txBody>
                  <a:tcPr marT="63500" marB="63500" marR="63500" marL="63500">
                    <a:solidFill>
                      <a:srgbClr val="CCCCCC"/>
                    </a:solidFill>
                  </a:tcPr>
                </a:tc>
                <a:tc>
                  <a:txBody>
                    <a:bodyPr/>
                    <a:lstStyle/>
                    <a:p>
                      <a:pPr indent="0" lvl="0" marL="0" marR="0" rtl="0" algn="l">
                        <a:lnSpc>
                          <a:spcPct val="100000"/>
                        </a:lnSpc>
                        <a:spcBef>
                          <a:spcPts val="0"/>
                        </a:spcBef>
                        <a:spcAft>
                          <a:spcPts val="0"/>
                        </a:spcAft>
                        <a:buNone/>
                      </a:pPr>
                      <a:r>
                        <a:rPr lang="en-US" sz="900"/>
                        <a:t>Methodology</a:t>
                      </a:r>
                      <a:endParaRPr sz="900" u="none" cap="none" strike="noStrike"/>
                    </a:p>
                  </a:txBody>
                  <a:tcPr marT="63500" marB="63500"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STATUS</a:t>
                      </a:r>
                      <a:endParaRPr sz="900" u="none" cap="none" strike="noStrike"/>
                    </a:p>
                  </a:txBody>
                  <a:tcPr marT="63500" marB="63500" marR="63500" marL="63500">
                    <a:solidFill>
                      <a:srgbClr val="CCCCCC"/>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Engineers</a:t>
                      </a:r>
                      <a:endParaRPr sz="900" u="none" cap="none" strike="noStrike"/>
                    </a:p>
                  </a:txBody>
                  <a:tcPr marT="63500" marB="63500" marR="63500" marL="63500">
                    <a:solidFill>
                      <a:srgbClr val="CCCCCC"/>
                    </a:solidFill>
                  </a:tcPr>
                </a:tc>
              </a:tr>
              <a:tr h="352450">
                <a:tc>
                  <a:txBody>
                    <a:bodyPr/>
                    <a:lstStyle/>
                    <a:p>
                      <a:pPr indent="0" lvl="0" marL="0" marR="0" rtl="0" algn="l">
                        <a:lnSpc>
                          <a:spcPct val="100000"/>
                        </a:lnSpc>
                        <a:spcBef>
                          <a:spcPts val="0"/>
                        </a:spcBef>
                        <a:spcAft>
                          <a:spcPts val="0"/>
                        </a:spcAft>
                        <a:buClr>
                          <a:srgbClr val="000000"/>
                        </a:buClr>
                        <a:buSzPts val="1100"/>
                        <a:buFont typeface="Arial"/>
                        <a:buNone/>
                      </a:pPr>
                      <a:r>
                        <a:rPr lang="en-US" sz="900"/>
                        <a:t>3.2.3.1.2</a:t>
                      </a:r>
                      <a:endParaRPr sz="900" u="none" cap="none" strike="noStrike"/>
                    </a:p>
                  </a:txBody>
                  <a:tcPr marT="63500" marB="63500" marR="63500" marL="63500">
                    <a:solidFill>
                      <a:srgbClr val="B4A7D6"/>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Provide Power</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Input Voltage reads ~3.7 V, </a:t>
                      </a:r>
                      <a:r>
                        <a:rPr lang="en-US" sz="900" u="none" cap="none" strike="noStrike">
                          <a:solidFill>
                            <a:schemeClr val="dk1"/>
                          </a:solidFill>
                        </a:rPr>
                        <a:t>Microcontroller turns on, Sensor turns on</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Use multimeter to input voltages</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UNTESTED</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Julia Garcia</a:t>
                      </a:r>
                      <a:endParaRPr sz="900" u="none" cap="none" strike="noStrike"/>
                    </a:p>
                  </a:txBody>
                  <a:tcPr marT="63500" marB="63500" marR="63500" marL="63500">
                    <a:solidFill>
                      <a:schemeClr val="lt1"/>
                    </a:solidFill>
                  </a:tcPr>
                </a:tc>
              </a:tr>
              <a:tr h="516875">
                <a:tc>
                  <a:txBody>
                    <a:bodyPr/>
                    <a:lstStyle/>
                    <a:p>
                      <a:pPr indent="0" lvl="0" marL="0" rtl="0" algn="l">
                        <a:spcBef>
                          <a:spcPts val="0"/>
                        </a:spcBef>
                        <a:spcAft>
                          <a:spcPts val="0"/>
                        </a:spcAft>
                        <a:buNone/>
                      </a:pPr>
                      <a:r>
                        <a:rPr lang="en-US" sz="900">
                          <a:solidFill>
                            <a:schemeClr val="dk1"/>
                          </a:solidFill>
                        </a:rPr>
                        <a:t>3.2.3.1.2</a:t>
                      </a:r>
                      <a:endParaRPr sz="1200"/>
                    </a:p>
                  </a:txBody>
                  <a:tcPr marT="63500" marB="63500" marR="63500" marL="63500">
                    <a:solidFill>
                      <a:srgbClr val="B4A7D6"/>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Buck Converters</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Output to VDDC reads ~1.26 V, </a:t>
                      </a:r>
                      <a:r>
                        <a:rPr lang="en-US" sz="900" u="none" cap="none" strike="noStrike">
                          <a:solidFill>
                            <a:schemeClr val="dk1"/>
                          </a:solidFill>
                        </a:rPr>
                        <a:t>Output to VDD reads ~2.88 V, Output to VDDIO reads ~3.1 V, Output to ESP32 reads ~3.6 V</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Use multimeter to measure the output voltages</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UNTESTED</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Julia Garcia</a:t>
                      </a:r>
                      <a:endParaRPr sz="900" u="none" cap="none" strike="noStrike"/>
                    </a:p>
                  </a:txBody>
                  <a:tcPr marT="63500" marB="63500" marR="63500" marL="63500">
                    <a:solidFill>
                      <a:schemeClr val="lt1"/>
                    </a:solidFill>
                  </a:tcPr>
                </a:tc>
              </a:tr>
              <a:tr h="100000">
                <a:tc>
                  <a:txBody>
                    <a:bodyPr/>
                    <a:lstStyle/>
                    <a:p>
                      <a:pPr indent="0" lvl="0" marL="0" rtl="0" algn="l">
                        <a:spcBef>
                          <a:spcPts val="0"/>
                        </a:spcBef>
                        <a:spcAft>
                          <a:spcPts val="0"/>
                        </a:spcAft>
                        <a:buNone/>
                      </a:pPr>
                      <a:r>
                        <a:rPr lang="en-US" sz="900"/>
                        <a:t>3.2.3.2.2</a:t>
                      </a:r>
                      <a:endParaRPr sz="900"/>
                    </a:p>
                  </a:txBody>
                  <a:tcPr marT="63500" marB="63500" marR="63500" marL="63500">
                    <a:solidFill>
                      <a:srgbClr val="B4A7D6"/>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Sensor Sending Video</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Signal is coming from output</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Use a matlab program to read thermal </a:t>
                      </a:r>
                      <a:r>
                        <a:rPr lang="en-US" sz="900"/>
                        <a:t>image</a:t>
                      </a:r>
                      <a:r>
                        <a:rPr lang="en-US" sz="900"/>
                        <a:t> data</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UNTESTED</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Julia Garcia</a:t>
                      </a:r>
                      <a:endParaRPr sz="900" u="none" cap="none" strike="noStrike"/>
                    </a:p>
                  </a:txBody>
                  <a:tcPr marT="63500" marB="63500" marR="63500" marL="63500">
                    <a:solidFill>
                      <a:schemeClr val="lt1"/>
                    </a:solidFill>
                  </a:tcPr>
                </a:tc>
              </a:tr>
              <a:tr h="100000">
                <a:tc>
                  <a:txBody>
                    <a:bodyPr/>
                    <a:lstStyle/>
                    <a:p>
                      <a:pPr indent="0" lvl="0" marL="0" marR="0" rtl="0" algn="l">
                        <a:lnSpc>
                          <a:spcPct val="100000"/>
                        </a:lnSpc>
                        <a:spcBef>
                          <a:spcPts val="0"/>
                        </a:spcBef>
                        <a:spcAft>
                          <a:spcPts val="0"/>
                        </a:spcAft>
                        <a:buClr>
                          <a:srgbClr val="000000"/>
                        </a:buClr>
                        <a:buSzPts val="1100"/>
                        <a:buFont typeface="Arial"/>
                        <a:buNone/>
                      </a:pPr>
                      <a:r>
                        <a:rPr lang="en-US" sz="900"/>
                        <a:t>3.2.1.2</a:t>
                      </a:r>
                      <a:endParaRPr sz="900" u="none" cap="none" strike="noStrike"/>
                    </a:p>
                  </a:txBody>
                  <a:tcPr marT="63500" marB="63500" marR="63500" marL="63500">
                    <a:solidFill>
                      <a:schemeClr val="accent6"/>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Image Recognition Accuracy (90%)</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Make sure the accuracy of the Image Recognition is to standard when close or far, centered or not.</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Use  pre-made dataset for verification</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UNTESTED</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Blake </a:t>
                      </a:r>
                      <a:r>
                        <a:rPr lang="en-US" sz="900"/>
                        <a:t>Bagley</a:t>
                      </a:r>
                      <a:endParaRPr sz="900" u="none" cap="none" strike="noStrike"/>
                    </a:p>
                  </a:txBody>
                  <a:tcPr marT="63500" marB="63500" marR="63500" marL="63500">
                    <a:solidFill>
                      <a:schemeClr val="lt1"/>
                    </a:solidFill>
                  </a:tcPr>
                </a:tc>
              </a:tr>
              <a:tr h="100000">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3.2.1.2</a:t>
                      </a:r>
                      <a:endParaRPr sz="1200"/>
                    </a:p>
                  </a:txBody>
                  <a:tcPr marT="63500" marB="63500" marR="63500" marL="63500">
                    <a:solidFill>
                      <a:schemeClr val="accent6"/>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Switch-State Determination Accuracy (90%)</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900" u="none" cap="none" strike="noStrike">
                          <a:solidFill>
                            <a:schemeClr val="dk1"/>
                          </a:solidFill>
                        </a:rPr>
                        <a:t>Make sure the accuracy of the Switch-State Determination </a:t>
                      </a:r>
                      <a:r>
                        <a:rPr lang="en-US" sz="900">
                          <a:solidFill>
                            <a:schemeClr val="dk1"/>
                          </a:solidFill>
                        </a:rPr>
                        <a:t>Perceptron is up to standard</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Use existing linearly </a:t>
                      </a:r>
                      <a:r>
                        <a:rPr lang="en-US" sz="900"/>
                        <a:t>separable</a:t>
                      </a:r>
                      <a:r>
                        <a:rPr lang="en-US" sz="900"/>
                        <a:t> data as training data and test data</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PASS</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Blake Bagley</a:t>
                      </a:r>
                      <a:endParaRPr sz="900" u="none" cap="none" strike="noStrike"/>
                    </a:p>
                  </a:txBody>
                  <a:tcPr marT="63500" marB="63500" marR="63500" marL="63500">
                    <a:solidFill>
                      <a:schemeClr val="lt1"/>
                    </a:solidFill>
                  </a:tcPr>
                </a:tc>
              </a:tr>
              <a:tr h="318025">
                <a:tc>
                  <a:txBody>
                    <a:bodyPr/>
                    <a:lstStyle/>
                    <a:p>
                      <a:pPr indent="0" lvl="0" marL="0" rtl="0" algn="l">
                        <a:spcBef>
                          <a:spcPts val="0"/>
                        </a:spcBef>
                        <a:spcAft>
                          <a:spcPts val="0"/>
                        </a:spcAft>
                        <a:buNone/>
                      </a:pPr>
                      <a:r>
                        <a:rPr lang="en-US" sz="900"/>
                        <a:t>3.2.3.2.2</a:t>
                      </a:r>
                      <a:endParaRPr sz="900"/>
                    </a:p>
                  </a:txBody>
                  <a:tcPr marT="63500" marB="63500" marR="63500" marL="63500">
                    <a:solidFill>
                      <a:schemeClr val="accent6"/>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Receiving Video from Sensor</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Video is being </a:t>
                      </a:r>
                      <a:r>
                        <a:rPr lang="en-US" sz="900"/>
                        <a:t>received</a:t>
                      </a:r>
                      <a:r>
                        <a:rPr lang="en-US" sz="900"/>
                        <a:t> from the camera through the VSPI pins</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Checking GPIO pins for communication</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UNTESTED</a:t>
                      </a:r>
                      <a:endParaRPr sz="900"/>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Blake Bagley</a:t>
                      </a:r>
                      <a:endParaRPr sz="900" u="none" cap="none" strike="noStrike"/>
                    </a:p>
                  </a:txBody>
                  <a:tcPr marT="63500" marB="63500" marR="63500" marL="63500">
                    <a:solidFill>
                      <a:schemeClr val="lt1"/>
                    </a:solidFill>
                  </a:tcPr>
                </a:tc>
              </a:tr>
              <a:tr h="318025">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3.2.1.1</a:t>
                      </a:r>
                      <a:endParaRPr sz="1200"/>
                    </a:p>
                  </a:txBody>
                  <a:tcPr marT="63500" marB="63500" marR="63500" marL="63500">
                    <a:solidFill>
                      <a:schemeClr val="accent6"/>
                    </a:solidFill>
                  </a:tcPr>
                </a:tc>
                <a:tc>
                  <a:txBody>
                    <a:bodyPr/>
                    <a:lstStyle/>
                    <a:p>
                      <a:pPr indent="0" lvl="0" marL="0" marR="0" rtl="0" algn="l">
                        <a:lnSpc>
                          <a:spcPct val="100000"/>
                        </a:lnSpc>
                        <a:spcBef>
                          <a:spcPts val="0"/>
                        </a:spcBef>
                        <a:spcAft>
                          <a:spcPts val="0"/>
                        </a:spcAft>
                        <a:buNone/>
                      </a:pPr>
                      <a:r>
                        <a:rPr lang="en-US" sz="900"/>
                        <a:t>Connection to WiFi</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If the ESP32 can make a WiFi connection as an access point or as a station</a:t>
                      </a:r>
                      <a:endParaRPr sz="900"/>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Searching for ESP32 SSID on a personal laptop.</a:t>
                      </a:r>
                      <a:endParaRPr sz="900"/>
                    </a:p>
                  </a:txBody>
                  <a:tcPr marT="63500" marB="63500" marR="63500" marL="63500">
                    <a:solidFill>
                      <a:schemeClr val="lt1"/>
                    </a:solidFill>
                  </a:tcPr>
                </a:tc>
                <a:tc>
                  <a:txBody>
                    <a:bodyPr/>
                    <a:lstStyle/>
                    <a:p>
                      <a:pPr indent="0" lvl="0" marL="0" rtl="0" algn="l">
                        <a:spcBef>
                          <a:spcPts val="0"/>
                        </a:spcBef>
                        <a:spcAft>
                          <a:spcPts val="0"/>
                        </a:spcAft>
                        <a:buNone/>
                      </a:pPr>
                      <a:r>
                        <a:rPr lang="en-US" sz="900">
                          <a:solidFill>
                            <a:schemeClr val="dk1"/>
                          </a:solidFill>
                        </a:rPr>
                        <a:t>UNTESTED</a:t>
                      </a:r>
                      <a:endParaRPr sz="900"/>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Blake Bagley</a:t>
                      </a:r>
                      <a:endParaRPr sz="900">
                        <a:solidFill>
                          <a:schemeClr val="dk1"/>
                        </a:solidFill>
                      </a:endParaRPr>
                    </a:p>
                  </a:txBody>
                  <a:tcPr marT="63500" marB="63500" marR="63500" marL="63500">
                    <a:solidFill>
                      <a:schemeClr val="lt1"/>
                    </a:solidFill>
                  </a:tcPr>
                </a:tc>
              </a:tr>
              <a:tr h="100000">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3.2.1.1</a:t>
                      </a:r>
                      <a:endParaRPr sz="1200"/>
                    </a:p>
                  </a:txBody>
                  <a:tcPr marT="63500" marB="63500" marR="63500" marL="63500">
                    <a:solidFill>
                      <a:schemeClr val="accent6"/>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Sending Video to Website</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The ESP32 is able to send an image over WiFi</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Have the ESP32 send a video to a personal laptop</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UNTESTED</a:t>
                      </a:r>
                      <a:endParaRPr sz="900"/>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Blake Bagley</a:t>
                      </a:r>
                      <a:endParaRPr sz="900" u="none" cap="none" strike="noStrike"/>
                    </a:p>
                  </a:txBody>
                  <a:tcPr marT="63500" marB="63500" marR="63500" marL="63500">
                    <a:solidFill>
                      <a:schemeClr val="lt1"/>
                    </a:solidFill>
                  </a:tcPr>
                </a:tc>
              </a:tr>
              <a:tr h="657050">
                <a:tc>
                  <a:txBody>
                    <a:bodyPr/>
                    <a:lstStyle/>
                    <a:p>
                      <a:pPr indent="0" lvl="0" marL="0" marR="0" rtl="0" algn="l">
                        <a:lnSpc>
                          <a:spcPct val="100000"/>
                        </a:lnSpc>
                        <a:spcBef>
                          <a:spcPts val="0"/>
                        </a:spcBef>
                        <a:spcAft>
                          <a:spcPts val="0"/>
                        </a:spcAft>
                        <a:buClr>
                          <a:srgbClr val="000000"/>
                        </a:buClr>
                        <a:buSzPts val="1100"/>
                        <a:buFont typeface="Arial"/>
                        <a:buNone/>
                      </a:pPr>
                      <a:r>
                        <a:rPr lang="en-US" sz="900"/>
                        <a:t>3.2.1.4</a:t>
                      </a:r>
                      <a:endParaRPr sz="900" u="none" cap="none" strike="noStrike"/>
                    </a:p>
                  </a:txBody>
                  <a:tcPr marT="63500" marB="63500" marR="63500" marL="63500">
                    <a:solidFill>
                      <a:schemeClr val="accent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Receiving Video</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If video is not fetched after 30 seconds, an error will appear. </a:t>
                      </a:r>
                      <a:r>
                        <a:rPr lang="en-US" sz="900" u="none" cap="none" strike="noStrike">
                          <a:solidFill>
                            <a:schemeClr val="dk1"/>
                          </a:solidFill>
                        </a:rPr>
                        <a:t>Video should output with no more than 5 second delay. Video should be of correct vertical tower</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Send different video live streams and monitor latency</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PASS</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Erica Mathew</a:t>
                      </a:r>
                      <a:endParaRPr sz="900" u="none" cap="none" strike="noStrike"/>
                    </a:p>
                  </a:txBody>
                  <a:tcPr marT="63500" marB="63500" marR="63500" marL="63500">
                    <a:solidFill>
                      <a:schemeClr val="lt1"/>
                    </a:solidFill>
                  </a:tcPr>
                </a:tc>
              </a:tr>
              <a:tr h="100000">
                <a:tc>
                  <a:txBody>
                    <a:bodyPr/>
                    <a:lstStyle/>
                    <a:p>
                      <a:pPr indent="0" lvl="0" marL="0" rtl="0" algn="l">
                        <a:spcBef>
                          <a:spcPts val="0"/>
                        </a:spcBef>
                        <a:spcAft>
                          <a:spcPts val="0"/>
                        </a:spcAft>
                        <a:buNone/>
                      </a:pPr>
                      <a:r>
                        <a:rPr lang="en-US" sz="900"/>
                        <a:t>3.2.1.1</a:t>
                      </a:r>
                      <a:endParaRPr sz="900"/>
                    </a:p>
                  </a:txBody>
                  <a:tcPr marT="63500" marB="63500" marR="63500" marL="63500">
                    <a:solidFill>
                      <a:schemeClr val="accent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Login-in System</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Login with correct credentials and fail with incorrect credentials</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Have user create </a:t>
                      </a:r>
                      <a:r>
                        <a:rPr lang="en-US" sz="900"/>
                        <a:t>different</a:t>
                      </a:r>
                      <a:r>
                        <a:rPr lang="en-US" sz="900"/>
                        <a:t> login credentials to check if they are stored in firebase</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PASS</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Erica Mathew</a:t>
                      </a:r>
                      <a:endParaRPr sz="9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900"/>
                    </a:p>
                  </a:txBody>
                  <a:tcPr marT="63500" marB="63500" marR="63500" marL="63500">
                    <a:solidFill>
                      <a:schemeClr val="lt1"/>
                    </a:solidFill>
                  </a:tcPr>
                </a:tc>
              </a:tr>
              <a:tr h="100000">
                <a:tc>
                  <a:txBody>
                    <a:bodyPr/>
                    <a:lstStyle/>
                    <a:p>
                      <a:pPr indent="0" lvl="0" marL="0" rtl="0" algn="l">
                        <a:spcBef>
                          <a:spcPts val="0"/>
                        </a:spcBef>
                        <a:spcAft>
                          <a:spcPts val="0"/>
                        </a:spcAft>
                        <a:buNone/>
                      </a:pPr>
                      <a:r>
                        <a:rPr lang="en-US" sz="900"/>
                        <a:t>3.2.1.1</a:t>
                      </a:r>
                      <a:endParaRPr sz="900"/>
                    </a:p>
                  </a:txBody>
                  <a:tcPr marT="63500" marB="63500" marR="63500" marL="63500">
                    <a:solidFill>
                      <a:schemeClr val="accent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Search Bar</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Search bar redirects user to the proper video stream</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None/>
                      </a:pPr>
                      <a:r>
                        <a:rPr lang="en-US" sz="900"/>
                        <a:t>Have user type different ID numbers to test search bar functionality</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PASS</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Erica Mathew</a:t>
                      </a:r>
                      <a:endParaRPr sz="9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900"/>
                    </a:p>
                  </a:txBody>
                  <a:tcPr marT="63500" marB="63500" marR="63500" marL="63500">
                    <a:solidFill>
                      <a:schemeClr val="lt1"/>
                    </a:solidFill>
                  </a:tcPr>
                </a:tc>
              </a:tr>
              <a:tr h="100000">
                <a:tc>
                  <a:txBody>
                    <a:bodyPr/>
                    <a:lstStyle/>
                    <a:p>
                      <a:pPr indent="0" lvl="0" marL="0" rtl="0" algn="l">
                        <a:spcBef>
                          <a:spcPts val="0"/>
                        </a:spcBef>
                        <a:spcAft>
                          <a:spcPts val="0"/>
                        </a:spcAft>
                        <a:buNone/>
                      </a:pPr>
                      <a:r>
                        <a:rPr lang="en-US" sz="900"/>
                        <a:t>3.2.1.4</a:t>
                      </a:r>
                      <a:endParaRPr sz="900"/>
                    </a:p>
                  </a:txBody>
                  <a:tcPr marT="63500" marB="63500" marR="63500" marL="63500">
                    <a:solidFill>
                      <a:schemeClr val="accent3"/>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Video Display Page</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u="none" cap="none" strike="noStrike"/>
                        <a:t>Overview Page that displays multiple video streams. </a:t>
                      </a:r>
                      <a:r>
                        <a:rPr lang="en-US" sz="900" u="none" cap="none" strike="noStrike">
                          <a:solidFill>
                            <a:schemeClr val="dk1"/>
                          </a:solidFill>
                        </a:rPr>
                        <a:t>Video streams in overview page are clickable to redirect user to zoomed in video feed on a different page</a:t>
                      </a:r>
                      <a:r>
                        <a:rPr lang="en-US" sz="900" u="none" cap="none" strike="noStrike"/>
                        <a:t> </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Send different video live streams and have user try to access all of them</a:t>
                      </a:r>
                      <a:endParaRPr sz="900" u="none" cap="none" strike="noStrike"/>
                    </a:p>
                  </a:txBody>
                  <a:tcPr marT="63500" marB="63500" marR="63500" marL="63500">
                    <a:solidFill>
                      <a:schemeClr val="lt1"/>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900"/>
                        <a:t>PASS</a:t>
                      </a:r>
                      <a:endParaRPr sz="900" u="none" cap="none" strike="noStrike"/>
                    </a:p>
                  </a:txBody>
                  <a:tcPr marT="63500" marB="63500" marR="63500" marL="63500">
                    <a:solidFill>
                      <a:schemeClr val="lt1"/>
                    </a:solidFill>
                  </a:tcPr>
                </a:tc>
                <a:tc>
                  <a:txBody>
                    <a:bodyPr/>
                    <a:lstStyle/>
                    <a:p>
                      <a:pPr indent="0" lvl="0" marL="0" rtl="0" algn="l">
                        <a:spcBef>
                          <a:spcPts val="0"/>
                        </a:spcBef>
                        <a:spcAft>
                          <a:spcPts val="0"/>
                        </a:spcAft>
                        <a:buClr>
                          <a:schemeClr val="dk1"/>
                        </a:buClr>
                        <a:buSzPts val="1100"/>
                        <a:buFont typeface="Arial"/>
                        <a:buNone/>
                      </a:pPr>
                      <a:r>
                        <a:rPr lang="en-US" sz="900">
                          <a:solidFill>
                            <a:schemeClr val="dk1"/>
                          </a:solidFill>
                        </a:rPr>
                        <a:t>Erica Mathew</a:t>
                      </a:r>
                      <a:endParaRPr sz="9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t/>
                      </a:r>
                      <a:endParaRPr sz="900"/>
                    </a:p>
                  </a:txBody>
                  <a:tcPr marT="63500" marB="63500" marR="63500" marL="63500">
                    <a:solidFill>
                      <a:schemeClr val="lt1"/>
                    </a:solidFill>
                  </a:tcPr>
                </a:tc>
              </a:tr>
            </a:tbl>
          </a:graphicData>
        </a:graphic>
      </p:graphicFrame>
      <p:sp>
        <p:nvSpPr>
          <p:cNvPr id="186" name="Google Shape;186;p8"/>
          <p:cNvSpPr txBox="1"/>
          <p:nvPr>
            <p:ph type="title"/>
          </p:nvPr>
        </p:nvSpPr>
        <p:spPr>
          <a:xfrm>
            <a:off x="3879800" y="75250"/>
            <a:ext cx="49833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3200"/>
              <a:buNone/>
            </a:pPr>
            <a:r>
              <a:rPr lang="en-US"/>
              <a:t>Validation Plan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description </a:t>
            </a:r>
            <a:endParaRPr/>
          </a:p>
        </p:txBody>
      </p:sp>
      <p:sp>
        <p:nvSpPr>
          <p:cNvPr id="62" name="Google Shape;62;p2"/>
          <p:cNvSpPr txBox="1"/>
          <p:nvPr>
            <p:ph idx="1" type="body"/>
          </p:nvPr>
        </p:nvSpPr>
        <p:spPr>
          <a:xfrm>
            <a:off x="140100" y="1750675"/>
            <a:ext cx="8546700" cy="4935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b="1" lang="en-US" sz="2000"/>
              <a:t>Problem statement:</a:t>
            </a:r>
            <a:r>
              <a:rPr lang="en-US" sz="2000"/>
              <a:t> “As industry demand grows, space inside medium voltage switchgear has become increasingly limited. Manufacturers are required to fit more devices and wires within the same limited space. Additionally, manufacturers are now being asked to include a remote viewing system within the switchgear to monitor a physical ground switch. This ground switch is physically blocked, by wires, from the view of the operator.”</a:t>
            </a:r>
            <a:endParaRPr sz="2000"/>
          </a:p>
        </p:txBody>
      </p:sp>
      <p:pic>
        <p:nvPicPr>
          <p:cNvPr id="63" name="Google Shape;63;p2"/>
          <p:cNvPicPr preferRelativeResize="0"/>
          <p:nvPr/>
        </p:nvPicPr>
        <p:blipFill rotWithShape="1">
          <a:blip r:embed="rId3">
            <a:alphaModFix/>
          </a:blip>
          <a:srcRect b="0" l="0" r="0" t="0"/>
          <a:stretch/>
        </p:blipFill>
        <p:spPr>
          <a:xfrm>
            <a:off x="4572000" y="4215426"/>
            <a:ext cx="4404050" cy="2471150"/>
          </a:xfrm>
          <a:prstGeom prst="rect">
            <a:avLst/>
          </a:prstGeom>
          <a:noFill/>
          <a:ln>
            <a:noFill/>
          </a:ln>
        </p:spPr>
      </p:pic>
      <p:pic>
        <p:nvPicPr>
          <p:cNvPr id="64" name="Google Shape;64;p2"/>
          <p:cNvPicPr preferRelativeResize="0"/>
          <p:nvPr/>
        </p:nvPicPr>
        <p:blipFill rotWithShape="1">
          <a:blip r:embed="rId4">
            <a:alphaModFix/>
          </a:blip>
          <a:srcRect b="0" l="0" r="0" t="0"/>
          <a:stretch/>
        </p:blipFill>
        <p:spPr>
          <a:xfrm>
            <a:off x="211275" y="4571901"/>
            <a:ext cx="4264176" cy="128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Solution Description </a:t>
            </a:r>
            <a:endParaRPr/>
          </a:p>
        </p:txBody>
      </p:sp>
      <p:sp>
        <p:nvSpPr>
          <p:cNvPr id="70" name="Google Shape;70;p3"/>
          <p:cNvSpPr txBox="1"/>
          <p:nvPr>
            <p:ph idx="1" type="body"/>
          </p:nvPr>
        </p:nvSpPr>
        <p:spPr>
          <a:xfrm>
            <a:off x="457200" y="2743675"/>
            <a:ext cx="5028900" cy="2733000"/>
          </a:xfrm>
          <a:prstGeom prst="rect">
            <a:avLst/>
          </a:prstGeom>
          <a:noFill/>
          <a:ln>
            <a:noFill/>
          </a:ln>
        </p:spPr>
        <p:txBody>
          <a:bodyPr anchorCtr="0" anchor="t" bIns="45700" lIns="91425" spcFirstLastPara="1" rIns="91425" wrap="square" tIns="45700">
            <a:normAutofit lnSpcReduction="10000"/>
          </a:bodyPr>
          <a:lstStyle/>
          <a:p>
            <a:pPr indent="-292100" lvl="0" marL="342900" rtl="0" algn="l">
              <a:lnSpc>
                <a:spcPct val="100000"/>
              </a:lnSpc>
              <a:spcBef>
                <a:spcPts val="0"/>
              </a:spcBef>
              <a:spcAft>
                <a:spcPts val="0"/>
              </a:spcAft>
              <a:buClr>
                <a:schemeClr val="dk1"/>
              </a:buClr>
              <a:buSzPts val="2400"/>
              <a:buChar char="•"/>
            </a:pPr>
            <a:r>
              <a:rPr b="1" lang="en-US" sz="2000"/>
              <a:t>Solution proposal:</a:t>
            </a:r>
            <a:r>
              <a:rPr lang="en-US" sz="2000"/>
              <a:t> Our solution to this problem is to create a thermal remote viewing system that an operator can connect to through Wi-Fi, allowing for operators to confirm the grounding switch is either open or closed through video and automation. This will make switchgear operators jobs safer and more convenient.</a:t>
            </a:r>
            <a:endParaRPr sz="2000"/>
          </a:p>
        </p:txBody>
      </p:sp>
      <p:pic>
        <p:nvPicPr>
          <p:cNvPr id="71" name="Google Shape;71;p3"/>
          <p:cNvPicPr preferRelativeResize="0"/>
          <p:nvPr/>
        </p:nvPicPr>
        <p:blipFill rotWithShape="1">
          <a:blip r:embed="rId3">
            <a:alphaModFix/>
          </a:blip>
          <a:srcRect b="1165" l="19634" r="20501" t="0"/>
          <a:stretch/>
        </p:blipFill>
        <p:spPr>
          <a:xfrm>
            <a:off x="5815075" y="2743663"/>
            <a:ext cx="3328925" cy="324863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System Overview</a:t>
            </a:r>
            <a:endParaRPr/>
          </a:p>
        </p:txBody>
      </p:sp>
      <p:sp>
        <p:nvSpPr>
          <p:cNvPr id="77" name="Google Shape;77;p4"/>
          <p:cNvSpPr/>
          <p:nvPr/>
        </p:nvSpPr>
        <p:spPr>
          <a:xfrm>
            <a:off x="1313825" y="2507975"/>
            <a:ext cx="2028900" cy="2959500"/>
          </a:xfrm>
          <a:prstGeom prst="roundRect">
            <a:avLst>
              <a:gd fmla="val 16667" name="adj"/>
            </a:avLst>
          </a:prstGeom>
          <a:solidFill>
            <a:srgbClr val="B4A7D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
          <p:cNvSpPr/>
          <p:nvPr/>
        </p:nvSpPr>
        <p:spPr>
          <a:xfrm rot="-5400000">
            <a:off x="4287275" y="2239925"/>
            <a:ext cx="707400" cy="15507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
          <p:cNvSpPr/>
          <p:nvPr/>
        </p:nvSpPr>
        <p:spPr>
          <a:xfrm>
            <a:off x="7932100" y="3429000"/>
            <a:ext cx="1075800" cy="13611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
          <p:cNvSpPr/>
          <p:nvPr/>
        </p:nvSpPr>
        <p:spPr>
          <a:xfrm rot="-5400000">
            <a:off x="4298675" y="4255600"/>
            <a:ext cx="707400" cy="1344000"/>
          </a:xfrm>
          <a:prstGeom prst="roundRect">
            <a:avLst>
              <a:gd fmla="val 16667" name="adj"/>
            </a:avLst>
          </a:prstGeom>
          <a:solidFill>
            <a:srgbClr val="E69138"/>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
          <p:cNvSpPr txBox="1"/>
          <p:nvPr/>
        </p:nvSpPr>
        <p:spPr>
          <a:xfrm>
            <a:off x="1435325" y="2697025"/>
            <a:ext cx="1785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Power Supply</a:t>
            </a:r>
            <a:endParaRPr b="0" i="0" sz="1400" u="none" cap="none" strike="noStrike">
              <a:solidFill>
                <a:srgbClr val="000000"/>
              </a:solidFill>
              <a:latin typeface="Arial"/>
              <a:ea typeface="Arial"/>
              <a:cs typeface="Arial"/>
              <a:sym typeface="Arial"/>
            </a:endParaRPr>
          </a:p>
        </p:txBody>
      </p:sp>
      <p:sp>
        <p:nvSpPr>
          <p:cNvPr id="82" name="Google Shape;82;p4"/>
          <p:cNvSpPr/>
          <p:nvPr/>
        </p:nvSpPr>
        <p:spPr>
          <a:xfrm>
            <a:off x="1721375" y="3332000"/>
            <a:ext cx="1213800" cy="4002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
          <p:cNvSpPr/>
          <p:nvPr/>
        </p:nvSpPr>
        <p:spPr>
          <a:xfrm>
            <a:off x="1721375" y="4393475"/>
            <a:ext cx="1213800" cy="400200"/>
          </a:xfrm>
          <a:prstGeom prst="roundRect">
            <a:avLst>
              <a:gd fmla="val 16667" name="adj"/>
            </a:avLst>
          </a:prstGeom>
          <a:solidFill>
            <a:srgbClr val="D9D2E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
          <p:cNvSpPr txBox="1"/>
          <p:nvPr/>
        </p:nvSpPr>
        <p:spPr>
          <a:xfrm>
            <a:off x="1911875" y="3332000"/>
            <a:ext cx="832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Battery</a:t>
            </a:r>
            <a:endParaRPr b="0" i="0" sz="1400" u="none" cap="none" strike="noStrike">
              <a:solidFill>
                <a:srgbClr val="000000"/>
              </a:solidFill>
              <a:latin typeface="Arial"/>
              <a:ea typeface="Arial"/>
              <a:cs typeface="Arial"/>
              <a:sym typeface="Arial"/>
            </a:endParaRPr>
          </a:p>
        </p:txBody>
      </p:sp>
      <p:sp>
        <p:nvSpPr>
          <p:cNvPr id="85" name="Google Shape;85;p4"/>
          <p:cNvSpPr txBox="1"/>
          <p:nvPr/>
        </p:nvSpPr>
        <p:spPr>
          <a:xfrm>
            <a:off x="3877025" y="2815175"/>
            <a:ext cx="155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Thermal Sensor</a:t>
            </a:r>
            <a:endParaRPr b="0" i="0" sz="1400" u="none" cap="none" strike="noStrike">
              <a:solidFill>
                <a:srgbClr val="000000"/>
              </a:solidFill>
              <a:latin typeface="Arial"/>
              <a:ea typeface="Arial"/>
              <a:cs typeface="Arial"/>
              <a:sym typeface="Arial"/>
            </a:endParaRPr>
          </a:p>
        </p:txBody>
      </p:sp>
      <p:cxnSp>
        <p:nvCxnSpPr>
          <p:cNvPr id="86" name="Google Shape;86;p4"/>
          <p:cNvCxnSpPr>
            <a:stCxn id="84" idx="2"/>
          </p:cNvCxnSpPr>
          <p:nvPr/>
        </p:nvCxnSpPr>
        <p:spPr>
          <a:xfrm>
            <a:off x="2328275" y="3732200"/>
            <a:ext cx="0" cy="661200"/>
          </a:xfrm>
          <a:prstGeom prst="straightConnector1">
            <a:avLst/>
          </a:prstGeom>
          <a:noFill/>
          <a:ln cap="flat" cmpd="sng" w="9525">
            <a:solidFill>
              <a:srgbClr val="000000"/>
            </a:solidFill>
            <a:prstDash val="solid"/>
            <a:round/>
            <a:headEnd len="sm" w="sm" type="none"/>
            <a:tailEnd len="med" w="med" type="triangle"/>
          </a:ln>
        </p:spPr>
      </p:cxnSp>
      <p:cxnSp>
        <p:nvCxnSpPr>
          <p:cNvPr id="87" name="Google Shape;87;p4"/>
          <p:cNvCxnSpPr>
            <a:stCxn id="83" idx="3"/>
            <a:endCxn id="85" idx="1"/>
          </p:cNvCxnSpPr>
          <p:nvPr/>
        </p:nvCxnSpPr>
        <p:spPr>
          <a:xfrm flipH="1" rot="10800000">
            <a:off x="2935175" y="3015275"/>
            <a:ext cx="942000" cy="1578300"/>
          </a:xfrm>
          <a:prstGeom prst="bentConnector3">
            <a:avLst>
              <a:gd fmla="val 55127" name="adj1"/>
            </a:avLst>
          </a:prstGeom>
          <a:noFill/>
          <a:ln cap="flat" cmpd="sng" w="9525">
            <a:solidFill>
              <a:srgbClr val="000000"/>
            </a:solidFill>
            <a:prstDash val="solid"/>
            <a:round/>
            <a:headEnd len="sm" w="sm" type="none"/>
            <a:tailEnd len="med" w="med" type="stealth"/>
          </a:ln>
        </p:spPr>
      </p:cxnSp>
      <p:cxnSp>
        <p:nvCxnSpPr>
          <p:cNvPr id="88" name="Google Shape;88;p4"/>
          <p:cNvCxnSpPr>
            <a:stCxn id="89" idx="2"/>
            <a:endCxn id="80" idx="1"/>
          </p:cNvCxnSpPr>
          <p:nvPr/>
        </p:nvCxnSpPr>
        <p:spPr>
          <a:xfrm flipH="1" rot="-5400000">
            <a:off x="3246575" y="3875375"/>
            <a:ext cx="487500" cy="2324100"/>
          </a:xfrm>
          <a:prstGeom prst="bentConnector3">
            <a:avLst>
              <a:gd fmla="val 148872" name="adj1"/>
            </a:avLst>
          </a:prstGeom>
          <a:noFill/>
          <a:ln cap="flat" cmpd="sng" w="9525">
            <a:solidFill>
              <a:srgbClr val="000000"/>
            </a:solidFill>
            <a:prstDash val="solid"/>
            <a:round/>
            <a:headEnd len="med" w="med" type="triangle"/>
            <a:tailEnd len="sm" w="sm" type="none"/>
          </a:ln>
        </p:spPr>
      </p:cxnSp>
      <p:sp>
        <p:nvSpPr>
          <p:cNvPr id="90" name="Google Shape;90;p4"/>
          <p:cNvSpPr txBox="1"/>
          <p:nvPr/>
        </p:nvSpPr>
        <p:spPr>
          <a:xfrm>
            <a:off x="3947225" y="4725825"/>
            <a:ext cx="14103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Microcontroller</a:t>
            </a:r>
            <a:endParaRPr b="0" i="0" sz="1400" u="none" cap="none" strike="noStrike">
              <a:solidFill>
                <a:srgbClr val="000000"/>
              </a:solidFill>
              <a:latin typeface="Arial"/>
              <a:ea typeface="Arial"/>
              <a:cs typeface="Arial"/>
              <a:sym typeface="Arial"/>
            </a:endParaRPr>
          </a:p>
        </p:txBody>
      </p:sp>
      <p:cxnSp>
        <p:nvCxnSpPr>
          <p:cNvPr id="91" name="Google Shape;91;p4"/>
          <p:cNvCxnSpPr>
            <a:endCxn id="80" idx="3"/>
          </p:cNvCxnSpPr>
          <p:nvPr/>
        </p:nvCxnSpPr>
        <p:spPr>
          <a:xfrm flipH="1">
            <a:off x="4652375" y="3367300"/>
            <a:ext cx="1800" cy="1206600"/>
          </a:xfrm>
          <a:prstGeom prst="straightConnector1">
            <a:avLst/>
          </a:prstGeom>
          <a:noFill/>
          <a:ln cap="flat" cmpd="sng" w="9525">
            <a:solidFill>
              <a:srgbClr val="000000"/>
            </a:solidFill>
            <a:prstDash val="solid"/>
            <a:round/>
            <a:headEnd len="sm" w="sm" type="none"/>
            <a:tailEnd len="med" w="med" type="triangle"/>
          </a:ln>
        </p:spPr>
      </p:cxnSp>
      <p:cxnSp>
        <p:nvCxnSpPr>
          <p:cNvPr id="92" name="Google Shape;92;p4"/>
          <p:cNvCxnSpPr>
            <a:stCxn id="80" idx="2"/>
            <a:endCxn id="93" idx="2"/>
          </p:cNvCxnSpPr>
          <p:nvPr/>
        </p:nvCxnSpPr>
        <p:spPr>
          <a:xfrm flipH="1" rot="10800000">
            <a:off x="5324375" y="4440100"/>
            <a:ext cx="1100400" cy="487500"/>
          </a:xfrm>
          <a:prstGeom prst="bentConnector2">
            <a:avLst/>
          </a:prstGeom>
          <a:noFill/>
          <a:ln cap="flat" cmpd="sng" w="9525">
            <a:solidFill>
              <a:srgbClr val="000000"/>
            </a:solidFill>
            <a:prstDash val="solid"/>
            <a:round/>
            <a:headEnd len="sm" w="sm" type="none"/>
            <a:tailEnd len="med" w="med" type="triangle"/>
          </a:ln>
        </p:spPr>
      </p:cxnSp>
      <p:sp>
        <p:nvSpPr>
          <p:cNvPr id="94" name="Google Shape;94;p4"/>
          <p:cNvSpPr txBox="1"/>
          <p:nvPr/>
        </p:nvSpPr>
        <p:spPr>
          <a:xfrm>
            <a:off x="8053600" y="3858700"/>
            <a:ext cx="832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Website</a:t>
            </a:r>
            <a:endParaRPr b="0" i="0" sz="1400" u="none" cap="none" strike="noStrike">
              <a:solidFill>
                <a:srgbClr val="000000"/>
              </a:solidFill>
              <a:latin typeface="Arial"/>
              <a:ea typeface="Arial"/>
              <a:cs typeface="Arial"/>
              <a:sym typeface="Arial"/>
            </a:endParaRPr>
          </a:p>
        </p:txBody>
      </p:sp>
      <p:cxnSp>
        <p:nvCxnSpPr>
          <p:cNvPr id="95" name="Google Shape;95;p4"/>
          <p:cNvCxnSpPr>
            <a:stCxn id="83" idx="3"/>
            <a:endCxn id="80" idx="0"/>
          </p:cNvCxnSpPr>
          <p:nvPr/>
        </p:nvCxnSpPr>
        <p:spPr>
          <a:xfrm>
            <a:off x="2935175" y="4593575"/>
            <a:ext cx="1045200" cy="333900"/>
          </a:xfrm>
          <a:prstGeom prst="bentConnector3">
            <a:avLst>
              <a:gd fmla="val 50000" name="adj1"/>
            </a:avLst>
          </a:prstGeom>
          <a:noFill/>
          <a:ln cap="flat" cmpd="sng" w="9525">
            <a:solidFill>
              <a:srgbClr val="000000"/>
            </a:solidFill>
            <a:prstDash val="solid"/>
            <a:round/>
            <a:headEnd len="sm" w="sm" type="none"/>
            <a:tailEnd len="med" w="med" type="triangle"/>
          </a:ln>
        </p:spPr>
      </p:cxnSp>
      <p:sp>
        <p:nvSpPr>
          <p:cNvPr id="96" name="Google Shape;96;p4"/>
          <p:cNvSpPr txBox="1"/>
          <p:nvPr/>
        </p:nvSpPr>
        <p:spPr>
          <a:xfrm>
            <a:off x="1865225" y="5919700"/>
            <a:ext cx="5766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8E7CC3"/>
                </a:solidFill>
                <a:latin typeface="Arial"/>
                <a:ea typeface="Arial"/>
                <a:cs typeface="Arial"/>
                <a:sym typeface="Arial"/>
              </a:rPr>
              <a:t>Julia</a:t>
            </a:r>
            <a:r>
              <a:rPr b="1" i="0" lang="en-US" sz="2000" u="none" cap="none" strike="noStrike">
                <a:solidFill>
                  <a:schemeClr val="dk1"/>
                </a:solidFill>
                <a:latin typeface="Arial"/>
                <a:ea typeface="Arial"/>
                <a:cs typeface="Arial"/>
                <a:sym typeface="Arial"/>
              </a:rPr>
              <a:t>, </a:t>
            </a:r>
            <a:r>
              <a:rPr b="1" i="0" lang="en-US" sz="2000" u="none" cap="none" strike="noStrike">
                <a:solidFill>
                  <a:srgbClr val="E69138"/>
                </a:solidFill>
                <a:latin typeface="Arial"/>
                <a:ea typeface="Arial"/>
                <a:cs typeface="Arial"/>
                <a:sym typeface="Arial"/>
              </a:rPr>
              <a:t>Blake</a:t>
            </a:r>
            <a:r>
              <a:rPr b="1" i="0" lang="en-US" sz="2000" u="none" cap="none" strike="noStrike">
                <a:solidFill>
                  <a:srgbClr val="000000"/>
                </a:solidFill>
                <a:latin typeface="Arial"/>
                <a:ea typeface="Arial"/>
                <a:cs typeface="Arial"/>
                <a:sym typeface="Arial"/>
              </a:rPr>
              <a:t>, </a:t>
            </a:r>
            <a:r>
              <a:rPr b="1" i="0" lang="en-US" sz="2000" u="none" cap="none" strike="noStrike">
                <a:solidFill>
                  <a:srgbClr val="6AA84F"/>
                </a:solidFill>
                <a:latin typeface="Arial"/>
                <a:ea typeface="Arial"/>
                <a:cs typeface="Arial"/>
                <a:sym typeface="Arial"/>
              </a:rPr>
              <a:t>Erica</a:t>
            </a:r>
            <a:endParaRPr b="1" i="0" sz="2000" u="none" cap="none" strike="noStrike">
              <a:solidFill>
                <a:srgbClr val="6AA84F"/>
              </a:solidFill>
              <a:latin typeface="Arial"/>
              <a:ea typeface="Arial"/>
              <a:cs typeface="Arial"/>
              <a:sym typeface="Arial"/>
            </a:endParaRPr>
          </a:p>
        </p:txBody>
      </p:sp>
      <p:sp>
        <p:nvSpPr>
          <p:cNvPr id="93" name="Google Shape;93;p4"/>
          <p:cNvSpPr/>
          <p:nvPr/>
        </p:nvSpPr>
        <p:spPr>
          <a:xfrm>
            <a:off x="5886850" y="3778950"/>
            <a:ext cx="1075800" cy="6612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 name="Google Shape;97;p4"/>
          <p:cNvCxnSpPr>
            <a:stCxn id="93" idx="3"/>
            <a:endCxn id="79" idx="1"/>
          </p:cNvCxnSpPr>
          <p:nvPr/>
        </p:nvCxnSpPr>
        <p:spPr>
          <a:xfrm>
            <a:off x="6962650" y="4109550"/>
            <a:ext cx="969600" cy="600"/>
          </a:xfrm>
          <a:prstGeom prst="bentConnector3">
            <a:avLst>
              <a:gd fmla="val 49992" name="adj1"/>
            </a:avLst>
          </a:prstGeom>
          <a:noFill/>
          <a:ln cap="flat" cmpd="sng" w="9525">
            <a:solidFill>
              <a:srgbClr val="000000"/>
            </a:solidFill>
            <a:prstDash val="solid"/>
            <a:round/>
            <a:headEnd len="sm" w="sm" type="none"/>
            <a:tailEnd len="med" w="med" type="triangle"/>
          </a:ln>
        </p:spPr>
      </p:cxnSp>
      <p:sp>
        <p:nvSpPr>
          <p:cNvPr id="98" name="Google Shape;98;p4"/>
          <p:cNvSpPr txBox="1"/>
          <p:nvPr/>
        </p:nvSpPr>
        <p:spPr>
          <a:xfrm>
            <a:off x="6059400" y="3947750"/>
            <a:ext cx="832800" cy="3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RTMP</a:t>
            </a:r>
            <a:endParaRPr>
              <a:solidFill>
                <a:schemeClr val="dk1"/>
              </a:solidFill>
            </a:endParaRPr>
          </a:p>
        </p:txBody>
      </p:sp>
      <p:sp>
        <p:nvSpPr>
          <p:cNvPr id="89" name="Google Shape;89;p4"/>
          <p:cNvSpPr/>
          <p:nvPr/>
        </p:nvSpPr>
        <p:spPr>
          <a:xfrm>
            <a:off x="1721375" y="4393475"/>
            <a:ext cx="1213800" cy="400200"/>
          </a:xfrm>
          <a:prstGeom prst="roundRect">
            <a:avLst>
              <a:gd fmla="val 16667" name="adj"/>
            </a:avLst>
          </a:prstGeom>
          <a:solidFill>
            <a:srgbClr val="8E7CC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400"/>
              <a:buFont typeface="Arial"/>
              <a:buNone/>
            </a:pPr>
            <a:r>
              <a:rPr lang="en-US">
                <a:solidFill>
                  <a:schemeClr val="dk1"/>
                </a:solidFill>
              </a:rPr>
              <a:t>Converters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Task partition</a:t>
            </a:r>
            <a:endParaRPr/>
          </a:p>
        </p:txBody>
      </p:sp>
      <p:sp>
        <p:nvSpPr>
          <p:cNvPr id="104" name="Google Shape;104;p5"/>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b="1" lang="en-US"/>
              <a:t>Julia: </a:t>
            </a:r>
            <a:r>
              <a:rPr lang="en-US"/>
              <a:t>Design the power supply and overall hardware of the system.</a:t>
            </a:r>
            <a:endParaRPr/>
          </a:p>
          <a:p>
            <a:pPr indent="-342900" lvl="0" marL="342900" rtl="0" algn="l">
              <a:lnSpc>
                <a:spcPct val="100000"/>
              </a:lnSpc>
              <a:spcBef>
                <a:spcPts val="640"/>
              </a:spcBef>
              <a:spcAft>
                <a:spcPts val="0"/>
              </a:spcAft>
              <a:buClr>
                <a:schemeClr val="dk1"/>
              </a:buClr>
              <a:buSzPts val="3200"/>
              <a:buChar char="•"/>
            </a:pPr>
            <a:r>
              <a:rPr b="1" lang="en-US"/>
              <a:t>Blake: </a:t>
            </a:r>
            <a:r>
              <a:rPr lang="en-US"/>
              <a:t>Microcontroller coding and ML</a:t>
            </a:r>
            <a:endParaRPr/>
          </a:p>
          <a:p>
            <a:pPr indent="-342900" lvl="0" marL="342900" rtl="0" algn="l">
              <a:lnSpc>
                <a:spcPct val="100000"/>
              </a:lnSpc>
              <a:spcBef>
                <a:spcPts val="640"/>
              </a:spcBef>
              <a:spcAft>
                <a:spcPts val="0"/>
              </a:spcAft>
              <a:buClr>
                <a:schemeClr val="dk1"/>
              </a:buClr>
              <a:buSzPts val="3200"/>
              <a:buChar char="•"/>
            </a:pPr>
            <a:r>
              <a:rPr b="1" lang="en-US"/>
              <a:t>Erica:</a:t>
            </a:r>
            <a:r>
              <a:rPr lang="en-US"/>
              <a:t> Creating Web Application for users to interact with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Arial"/>
              <a:buNone/>
            </a:pPr>
            <a:r>
              <a:rPr lang="en-US"/>
              <a:t>Thermal Sensor and accompanying PCB (Julia)</a:t>
            </a:r>
            <a:endParaRPr/>
          </a:p>
        </p:txBody>
      </p:sp>
      <p:graphicFrame>
        <p:nvGraphicFramePr>
          <p:cNvPr id="110" name="Google Shape;110;p6"/>
          <p:cNvGraphicFramePr/>
          <p:nvPr/>
        </p:nvGraphicFramePr>
        <p:xfrm>
          <a:off x="592000" y="1959700"/>
          <a:ext cx="3000000" cy="3000000"/>
        </p:xfrm>
        <a:graphic>
          <a:graphicData uri="http://schemas.openxmlformats.org/drawingml/2006/table">
            <a:tbl>
              <a:tblPr>
                <a:noFill/>
                <a:tableStyleId>{7406AEA8-DB63-4A80-96CB-EA4C2F80E0D7}</a:tableStyleId>
              </a:tblPr>
              <a:tblGrid>
                <a:gridCol w="3891850"/>
                <a:gridCol w="4011975"/>
              </a:tblGrid>
              <a:tr h="485775">
                <a:tc>
                  <a:txBody>
                    <a:bodyPr/>
                    <a:lstStyle/>
                    <a:p>
                      <a:pPr indent="0" lvl="0" marL="0" rtl="0" algn="l">
                        <a:lnSpc>
                          <a:spcPct val="115000"/>
                        </a:lnSpc>
                        <a:spcBef>
                          <a:spcPts val="0"/>
                        </a:spcBef>
                        <a:spcAft>
                          <a:spcPts val="0"/>
                        </a:spcAft>
                        <a:buNone/>
                      </a:pPr>
                      <a:r>
                        <a:rPr b="1" lang="en-US" sz="1000"/>
                        <a:t>Accomplishments since the last</a:t>
                      </a:r>
                      <a:endParaRPr b="1" sz="1000"/>
                    </a:p>
                    <a:p>
                      <a:pPr indent="0" lvl="0" marL="0" rtl="0" algn="l">
                        <a:lnSpc>
                          <a:spcPct val="115000"/>
                        </a:lnSpc>
                        <a:spcBef>
                          <a:spcPts val="0"/>
                        </a:spcBef>
                        <a:spcAft>
                          <a:spcPts val="0"/>
                        </a:spcAft>
                        <a:buNone/>
                      </a:pPr>
                      <a:r>
                        <a:rPr b="1" lang="en-US" sz="1000"/>
                        <a:t>presentation</a:t>
                      </a:r>
                      <a:endParaRPr b="1" sz="1000"/>
                    </a:p>
                    <a:p>
                      <a:pPr indent="0" lvl="0" marL="0" rtl="0" algn="l">
                        <a:lnSpc>
                          <a:spcPct val="115000"/>
                        </a:lnSpc>
                        <a:spcBef>
                          <a:spcPts val="0"/>
                        </a:spcBef>
                        <a:spcAft>
                          <a:spcPts val="0"/>
                        </a:spcAft>
                        <a:buNone/>
                      </a:pPr>
                      <a:r>
                        <a:rPr b="1" lang="en-US" sz="1000">
                          <a:solidFill>
                            <a:srgbClr val="FF0000"/>
                          </a:solidFill>
                        </a:rPr>
                        <a:t>&lt;18&gt; hrs (track your hours)</a:t>
                      </a:r>
                      <a:endParaRPr b="1" sz="1000">
                        <a:solidFill>
                          <a:srgbClr val="FF0000"/>
                        </a:solidFill>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sz="1000"/>
                        <a:t>Ongoing progress/problems and</a:t>
                      </a:r>
                      <a:endParaRPr b="1" sz="1000"/>
                    </a:p>
                    <a:p>
                      <a:pPr indent="0" lvl="0" marL="0" rtl="0" algn="l">
                        <a:lnSpc>
                          <a:spcPct val="115000"/>
                        </a:lnSpc>
                        <a:spcBef>
                          <a:spcPts val="0"/>
                        </a:spcBef>
                        <a:spcAft>
                          <a:spcPts val="0"/>
                        </a:spcAft>
                        <a:buNone/>
                      </a:pPr>
                      <a:r>
                        <a:rPr b="1" lang="en-US" sz="1000"/>
                        <a:t>plans until the next presentation</a:t>
                      </a:r>
                      <a:endParaRPr b="1" sz="1000"/>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648075">
                <a:tc>
                  <a:txBody>
                    <a:bodyPr/>
                    <a:lstStyle/>
                    <a:p>
                      <a:pPr indent="0" lvl="0" marL="0" rtl="0" algn="l">
                        <a:spcBef>
                          <a:spcPts val="0"/>
                        </a:spcBef>
                        <a:spcAft>
                          <a:spcPts val="0"/>
                        </a:spcAft>
                        <a:buNone/>
                      </a:pPr>
                      <a:r>
                        <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11" name="Google Shape;111;p6"/>
          <p:cNvSpPr txBox="1"/>
          <p:nvPr/>
        </p:nvSpPr>
        <p:spPr>
          <a:xfrm>
            <a:off x="700725" y="2585950"/>
            <a:ext cx="3700200" cy="3419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Completed Subsystem Intro Project</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Designed and simulated buck converters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Finished the PCB schematic</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created footprints for components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12" name="Google Shape;112;p6"/>
          <p:cNvSpPr txBox="1"/>
          <p:nvPr/>
        </p:nvSpPr>
        <p:spPr>
          <a:xfrm>
            <a:off x="4559575" y="2598175"/>
            <a:ext cx="3834300" cy="3492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US">
                <a:solidFill>
                  <a:schemeClr val="dk1"/>
                </a:solidFill>
              </a:rPr>
              <a:t>Routing the PCB </a:t>
            </a:r>
            <a:endParaRPr>
              <a:solidFill>
                <a:schemeClr val="dk1"/>
              </a:solidFill>
            </a:endParaRPr>
          </a:p>
          <a:p>
            <a:pPr indent="-317500" lvl="1" marL="914400" rtl="0" algn="l">
              <a:spcBef>
                <a:spcPts val="0"/>
              </a:spcBef>
              <a:spcAft>
                <a:spcPts val="0"/>
              </a:spcAft>
              <a:buClr>
                <a:schemeClr val="dk1"/>
              </a:buClr>
              <a:buSzPts val="1400"/>
              <a:buChar char="○"/>
            </a:pPr>
            <a:r>
              <a:rPr lang="en-US">
                <a:solidFill>
                  <a:schemeClr val="dk1"/>
                </a:solidFill>
              </a:rPr>
              <a:t>will finish today, in order to run a design check in lab</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Need to run a design check with the team</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Plan to order the PCB as soon as we finish the design check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feb6931fad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Buck Converters</a:t>
            </a:r>
            <a:endParaRPr/>
          </a:p>
        </p:txBody>
      </p:sp>
      <p:pic>
        <p:nvPicPr>
          <p:cNvPr id="118" name="Google Shape;118;g2feb6931fad_0_0"/>
          <p:cNvPicPr preferRelativeResize="0"/>
          <p:nvPr/>
        </p:nvPicPr>
        <p:blipFill>
          <a:blip r:embed="rId3">
            <a:alphaModFix/>
          </a:blip>
          <a:stretch>
            <a:fillRect/>
          </a:stretch>
        </p:blipFill>
        <p:spPr>
          <a:xfrm>
            <a:off x="683025" y="2070475"/>
            <a:ext cx="4291549" cy="2028324"/>
          </a:xfrm>
          <a:prstGeom prst="rect">
            <a:avLst/>
          </a:prstGeom>
          <a:noFill/>
          <a:ln>
            <a:noFill/>
          </a:ln>
        </p:spPr>
      </p:pic>
      <p:pic>
        <p:nvPicPr>
          <p:cNvPr id="119" name="Google Shape;119;g2feb6931fad_0_0"/>
          <p:cNvPicPr preferRelativeResize="0"/>
          <p:nvPr/>
        </p:nvPicPr>
        <p:blipFill>
          <a:blip r:embed="rId4">
            <a:alphaModFix/>
          </a:blip>
          <a:stretch>
            <a:fillRect/>
          </a:stretch>
        </p:blipFill>
        <p:spPr>
          <a:xfrm>
            <a:off x="5389451" y="1852877"/>
            <a:ext cx="3003674" cy="2463526"/>
          </a:xfrm>
          <a:prstGeom prst="rect">
            <a:avLst/>
          </a:prstGeom>
          <a:noFill/>
          <a:ln>
            <a:noFill/>
          </a:ln>
        </p:spPr>
      </p:pic>
      <p:pic>
        <p:nvPicPr>
          <p:cNvPr id="120" name="Google Shape;120;g2feb6931fad_0_0"/>
          <p:cNvPicPr preferRelativeResize="0"/>
          <p:nvPr/>
        </p:nvPicPr>
        <p:blipFill>
          <a:blip r:embed="rId5">
            <a:alphaModFix/>
          </a:blip>
          <a:stretch>
            <a:fillRect/>
          </a:stretch>
        </p:blipFill>
        <p:spPr>
          <a:xfrm>
            <a:off x="683025" y="4696925"/>
            <a:ext cx="4291550" cy="1728350"/>
          </a:xfrm>
          <a:prstGeom prst="rect">
            <a:avLst/>
          </a:prstGeom>
          <a:noFill/>
          <a:ln>
            <a:noFill/>
          </a:ln>
        </p:spPr>
      </p:pic>
      <p:pic>
        <p:nvPicPr>
          <p:cNvPr id="121" name="Google Shape;121;g2feb6931fad_0_0"/>
          <p:cNvPicPr preferRelativeResize="0"/>
          <p:nvPr/>
        </p:nvPicPr>
        <p:blipFill>
          <a:blip r:embed="rId6">
            <a:alphaModFix/>
          </a:blip>
          <a:stretch>
            <a:fillRect/>
          </a:stretch>
        </p:blipFill>
        <p:spPr>
          <a:xfrm>
            <a:off x="5555462" y="4442702"/>
            <a:ext cx="2671639" cy="22367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feb6931fad_0_24"/>
          <p:cNvSpPr txBox="1"/>
          <p:nvPr>
            <p:ph type="title"/>
          </p:nvPr>
        </p:nvSpPr>
        <p:spPr>
          <a:xfrm>
            <a:off x="457200" y="959052"/>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Buck Converters</a:t>
            </a:r>
            <a:endParaRPr/>
          </a:p>
        </p:txBody>
      </p:sp>
      <p:pic>
        <p:nvPicPr>
          <p:cNvPr id="127" name="Google Shape;127;g2feb6931fad_0_24"/>
          <p:cNvPicPr preferRelativeResize="0"/>
          <p:nvPr/>
        </p:nvPicPr>
        <p:blipFill>
          <a:blip r:embed="rId3">
            <a:alphaModFix/>
          </a:blip>
          <a:stretch>
            <a:fillRect/>
          </a:stretch>
        </p:blipFill>
        <p:spPr>
          <a:xfrm>
            <a:off x="410000" y="1852875"/>
            <a:ext cx="4291548" cy="1746951"/>
          </a:xfrm>
          <a:prstGeom prst="rect">
            <a:avLst/>
          </a:prstGeom>
          <a:noFill/>
          <a:ln>
            <a:noFill/>
          </a:ln>
        </p:spPr>
      </p:pic>
      <p:pic>
        <p:nvPicPr>
          <p:cNvPr id="128" name="Google Shape;128;g2feb6931fad_0_24"/>
          <p:cNvPicPr preferRelativeResize="0"/>
          <p:nvPr/>
        </p:nvPicPr>
        <p:blipFill>
          <a:blip r:embed="rId4">
            <a:alphaModFix/>
          </a:blip>
          <a:stretch>
            <a:fillRect/>
          </a:stretch>
        </p:blipFill>
        <p:spPr>
          <a:xfrm>
            <a:off x="5494675" y="1762751"/>
            <a:ext cx="2937650" cy="2411024"/>
          </a:xfrm>
          <a:prstGeom prst="rect">
            <a:avLst/>
          </a:prstGeom>
          <a:noFill/>
          <a:ln>
            <a:noFill/>
          </a:ln>
        </p:spPr>
      </p:pic>
      <p:pic>
        <p:nvPicPr>
          <p:cNvPr id="129" name="Google Shape;129;g2feb6931fad_0_24"/>
          <p:cNvPicPr preferRelativeResize="0"/>
          <p:nvPr/>
        </p:nvPicPr>
        <p:blipFill>
          <a:blip r:embed="rId5">
            <a:alphaModFix/>
          </a:blip>
          <a:stretch>
            <a:fillRect/>
          </a:stretch>
        </p:blipFill>
        <p:spPr>
          <a:xfrm>
            <a:off x="410000" y="4514201"/>
            <a:ext cx="4291551" cy="1769099"/>
          </a:xfrm>
          <a:prstGeom prst="rect">
            <a:avLst/>
          </a:prstGeom>
          <a:noFill/>
          <a:ln>
            <a:noFill/>
          </a:ln>
        </p:spPr>
      </p:pic>
      <p:pic>
        <p:nvPicPr>
          <p:cNvPr id="130" name="Google Shape;130;g2feb6931fad_0_24"/>
          <p:cNvPicPr preferRelativeResize="0"/>
          <p:nvPr/>
        </p:nvPicPr>
        <p:blipFill>
          <a:blip r:embed="rId6">
            <a:alphaModFix/>
          </a:blip>
          <a:stretch>
            <a:fillRect/>
          </a:stretch>
        </p:blipFill>
        <p:spPr>
          <a:xfrm>
            <a:off x="5594936" y="4354225"/>
            <a:ext cx="2737133" cy="2289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feb6931fad_0_9"/>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Schematic</a:t>
            </a:r>
            <a:endParaRPr/>
          </a:p>
        </p:txBody>
      </p:sp>
      <p:pic>
        <p:nvPicPr>
          <p:cNvPr id="136" name="Google Shape;136;g2feb6931fad_0_9"/>
          <p:cNvPicPr preferRelativeResize="0"/>
          <p:nvPr/>
        </p:nvPicPr>
        <p:blipFill>
          <a:blip r:embed="rId3">
            <a:alphaModFix/>
          </a:blip>
          <a:stretch>
            <a:fillRect/>
          </a:stretch>
        </p:blipFill>
        <p:spPr>
          <a:xfrm>
            <a:off x="1615975" y="1852877"/>
            <a:ext cx="5912041" cy="47003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