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jhYp3QvEBMuEwtm4MX3DtXA20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61C4F9-B440-4868-AA9C-77FFB161591B}">
  <a:tblStyle styleId="{F561C4F9-B440-4868-AA9C-77FFB16159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988c34f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988c34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988c34fd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988c34f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88c34fd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88c34f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88c34fd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88c34f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Remote Thermal Viewing within High Voltage</a:t>
            </a:r>
            <a:br>
              <a:rPr lang="en-US"/>
            </a:br>
            <a:r>
              <a:rPr lang="en-US"/>
              <a:t>Subsystem: Web Interface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Erica Mathew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988c34fd9_0_0"/>
          <p:cNvSpPr txBox="1"/>
          <p:nvPr>
            <p:ph type="title"/>
          </p:nvPr>
        </p:nvSpPr>
        <p:spPr>
          <a:xfrm>
            <a:off x="412950" y="7615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+ </a:t>
            </a:r>
            <a:r>
              <a:rPr lang="en-US"/>
              <a:t>Registration</a:t>
            </a:r>
            <a:r>
              <a:rPr lang="en-US"/>
              <a:t> Pages</a:t>
            </a:r>
            <a:endParaRPr/>
          </a:p>
        </p:txBody>
      </p:sp>
      <p:pic>
        <p:nvPicPr>
          <p:cNvPr id="62" name="Google Shape;62;g31988c34fd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50" y="1509348"/>
            <a:ext cx="3583826" cy="191965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g31988c34fd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5" y="3234500"/>
            <a:ext cx="3805885" cy="1919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g31988c34fd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361" y="4938350"/>
            <a:ext cx="3765714" cy="1919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g31988c34fd9_0_0"/>
          <p:cNvSpPr txBox="1"/>
          <p:nvPr/>
        </p:nvSpPr>
        <p:spPr>
          <a:xfrm>
            <a:off x="347875" y="1891488"/>
            <a:ext cx="44676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Login Page</a:t>
            </a:r>
            <a:r>
              <a:rPr lang="en-US" sz="2200">
                <a:solidFill>
                  <a:schemeClr val="dk1"/>
                </a:solidFill>
              </a:rPr>
              <a:t> for users to log into existing profiles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6" name="Google Shape;66;g31988c34fd9_0_0"/>
          <p:cNvSpPr txBox="1"/>
          <p:nvPr/>
        </p:nvSpPr>
        <p:spPr>
          <a:xfrm>
            <a:off x="3906850" y="3655671"/>
            <a:ext cx="44676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Registration </a:t>
            </a:r>
            <a:r>
              <a:rPr b="1" lang="en-US" sz="2200">
                <a:solidFill>
                  <a:schemeClr val="dk1"/>
                </a:solidFill>
              </a:rPr>
              <a:t>Page</a:t>
            </a:r>
            <a:r>
              <a:rPr lang="en-US" sz="2200">
                <a:solidFill>
                  <a:schemeClr val="dk1"/>
                </a:solidFill>
              </a:rPr>
              <a:t> for users to create profile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7" name="Google Shape;67;g31988c34fd9_0_0"/>
          <p:cNvSpPr txBox="1"/>
          <p:nvPr/>
        </p:nvSpPr>
        <p:spPr>
          <a:xfrm>
            <a:off x="454750" y="5396988"/>
            <a:ext cx="44676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FireBase Authentication</a:t>
            </a:r>
            <a:r>
              <a:rPr lang="en-US" sz="2200">
                <a:solidFill>
                  <a:schemeClr val="dk1"/>
                </a:solidFill>
              </a:rPr>
              <a:t> allows users to create and store profiles in their database</a:t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68" name="Google Shape;68;g31988c34fd9_0_0"/>
          <p:cNvCxnSpPr/>
          <p:nvPr/>
        </p:nvCxnSpPr>
        <p:spPr>
          <a:xfrm flipH="1" rot="10800000">
            <a:off x="3563900" y="2447700"/>
            <a:ext cx="12741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g31988c34fd9_0_0"/>
          <p:cNvCxnSpPr/>
          <p:nvPr/>
        </p:nvCxnSpPr>
        <p:spPr>
          <a:xfrm flipH="1" rot="10800000">
            <a:off x="3069975" y="6285375"/>
            <a:ext cx="12741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g31988c34fd9_0_0"/>
          <p:cNvCxnSpPr/>
          <p:nvPr/>
        </p:nvCxnSpPr>
        <p:spPr>
          <a:xfrm rot="10800000">
            <a:off x="4815475" y="4324825"/>
            <a:ext cx="14307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88c34fd9_0_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Builder</a:t>
            </a:r>
            <a:endParaRPr/>
          </a:p>
        </p:txBody>
      </p:sp>
      <p:sp>
        <p:nvSpPr>
          <p:cNvPr id="76" name="Google Shape;76;g31988c34fd9_0_15"/>
          <p:cNvSpPr txBox="1"/>
          <p:nvPr>
            <p:ph idx="1" type="body"/>
          </p:nvPr>
        </p:nvSpPr>
        <p:spPr>
          <a:xfrm>
            <a:off x="235975" y="2049275"/>
            <a:ext cx="44151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List of MODEL IDs represented as blocks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 Interact.js to enable smooth drag/dropping between 2 dropzones (model-list and map-area)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Saves current layout to local storage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Layout is only cleared once when ‘reset’ button is clicked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Clicking on blocks 001 or 002 will direct user to video page of that specific MODEL ID passed as a URL parameter</a:t>
            </a:r>
            <a:endParaRPr sz="2000"/>
          </a:p>
        </p:txBody>
      </p:sp>
      <p:pic>
        <p:nvPicPr>
          <p:cNvPr id="77" name="Google Shape;77;g31988c34fd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50" y="2430138"/>
            <a:ext cx="3838075" cy="199772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g31988c34fd9_0_15"/>
          <p:cNvSpPr txBox="1"/>
          <p:nvPr/>
        </p:nvSpPr>
        <p:spPr>
          <a:xfrm>
            <a:off x="5253375" y="4694675"/>
            <a:ext cx="3169800" cy="1431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Allows users to build a custom layout that matches their physical switchgear setup by dragging and dropping blocks that represent model ID. By clicking on a block it will direct the user to its specific video stream.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88c34fd9_0_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Streaming</a:t>
            </a:r>
            <a:endParaRPr/>
          </a:p>
        </p:txBody>
      </p:sp>
      <p:sp>
        <p:nvSpPr>
          <p:cNvPr id="84" name="Google Shape;84;g31988c34fd9_0_23"/>
          <p:cNvSpPr txBox="1"/>
          <p:nvPr>
            <p:ph idx="1" type="body"/>
          </p:nvPr>
        </p:nvSpPr>
        <p:spPr>
          <a:xfrm>
            <a:off x="134100" y="2049275"/>
            <a:ext cx="57237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600" u="sng"/>
              <a:t>Websocket Server</a:t>
            </a:r>
            <a:endParaRPr b="1" sz="2600" u="sng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Server Server: Websocket server listens for client connection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Client: When client connects to server, the server checks URL to determine which stream it wants (001 or 002)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server reads from folder of 1000 images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Server reads one image at a time and sends it as </a:t>
            </a:r>
            <a:r>
              <a:rPr lang="en-US" sz="2000"/>
              <a:t>base64</a:t>
            </a:r>
            <a:r>
              <a:rPr lang="en-US" sz="2000"/>
              <a:t> encoded json object to client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Each new image replaces &lt;img&gt; element on website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Images are sent one at a time at a 1 second interval to mimic a video stream</a:t>
            </a:r>
            <a:endParaRPr sz="2000"/>
          </a:p>
        </p:txBody>
      </p:sp>
      <p:pic>
        <p:nvPicPr>
          <p:cNvPr id="85" name="Google Shape;85;g31988c34fd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827" y="2325275"/>
            <a:ext cx="2779551" cy="143457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g31988c34fd9_0_23"/>
          <p:cNvSpPr txBox="1"/>
          <p:nvPr/>
        </p:nvSpPr>
        <p:spPr>
          <a:xfrm>
            <a:off x="5835700" y="3895800"/>
            <a:ext cx="3169800" cy="581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Video Page dIsplays images one by one every second to mimic a video stream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88c34fd9_0_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+ 404 Integration</a:t>
            </a:r>
            <a:endParaRPr/>
          </a:p>
        </p:txBody>
      </p:sp>
      <p:sp>
        <p:nvSpPr>
          <p:cNvPr id="92" name="Google Shape;92;g31988c34fd9_0_30"/>
          <p:cNvSpPr txBox="1"/>
          <p:nvPr>
            <p:ph idx="1" type="body"/>
          </p:nvPr>
        </p:nvSpPr>
        <p:spPr>
          <a:xfrm>
            <a:off x="303575" y="4477514"/>
            <a:ext cx="8229600" cy="220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/>
              <a:t>After integrations with microcontroller:</a:t>
            </a:r>
            <a:endParaRPr b="1"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Server Side</a:t>
            </a:r>
            <a:r>
              <a:rPr lang="en-US" sz="2200"/>
              <a:t>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Receives live images from microcontroller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Broadcast to client via websockets</a:t>
            </a:r>
            <a:endParaRPr sz="2200"/>
          </a:p>
        </p:txBody>
      </p:sp>
      <p:graphicFrame>
        <p:nvGraphicFramePr>
          <p:cNvPr id="93" name="Google Shape;93;g31988c34fd9_0_30"/>
          <p:cNvGraphicFramePr/>
          <p:nvPr/>
        </p:nvGraphicFramePr>
        <p:xfrm>
          <a:off x="350714" y="1951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{F561C4F9-B440-4868-AA9C-77FFB161591B}</a:tableStyleId>
              </a:tblPr>
              <a:tblGrid>
                <a:gridCol w="1011075"/>
                <a:gridCol w="1475975"/>
                <a:gridCol w="2996900"/>
                <a:gridCol w="1549400"/>
                <a:gridCol w="703775"/>
                <a:gridCol w="705450"/>
              </a:tblGrid>
              <a:tr h="55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3.2.1.4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Receiving Video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If no video stream is displayed on website, an error message should be outputted to screen. 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Video should be of correct vertical tower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C</a:t>
                      </a:r>
                      <a:r>
                        <a:rPr lang="en-US" sz="900"/>
                        <a:t>onfirm the correct file is linked to its respective MODEL ID (either 001 or 002). 003-005 should display error message.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Erica Mathew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3.2.1.1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Login-in System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Login with correct credentials and fail with incorrect credentials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Have user create different login credentials to check if they are stored in firebase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Erica Mathew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3.2.1.1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Search Bar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Search bar redirects user to the proper video stream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Have user type different ID numbers to test search bar functionality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Erica Mathew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3.2.1.4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Video Display Page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Overview Page that displays multiple video streams. 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Video streams in overview page are clickable to redirect user to zoomed in video feed on a different page</a:t>
                      </a:r>
                      <a:r>
                        <a:rPr lang="en-US" sz="900" u="none" cap="none" strike="noStrike"/>
                        <a:t> 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Send different video live streams and have user try to access all of them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Erica Mathew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