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hpmbJJDJd63zi1wAnLGKTDVlxs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1B12A8-4A2B-4CB0-903F-48C084833CF1}">
  <a:tblStyle styleId="{791B12A8-4A2B-4CB0-903F-48C084833CF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e1a2504af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e1a2504a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e1a2504af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e1a2504a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e1a2504af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e1a2504a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e1a2504af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e1a2504a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Blake</a:t>
            </a:r>
            <a:endParaRPr/>
          </a:p>
        </p:txBody>
      </p:sp>
      <p:sp>
        <p:nvSpPr>
          <p:cNvPr id="67" name="Google Shape;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15900" lvl="0" marL="342900" rtl="0" algn="l">
              <a:lnSpc>
                <a:spcPct val="100000"/>
              </a:lnSpc>
              <a:spcBef>
                <a:spcPts val="0"/>
              </a:spcBef>
              <a:spcAft>
                <a:spcPts val="0"/>
              </a:spcAft>
              <a:buClr>
                <a:schemeClr val="dk1"/>
              </a:buClr>
              <a:buSzPts val="1200"/>
              <a:buChar char="•"/>
            </a:pPr>
            <a:r>
              <a:rPr b="1" lang="en-US" sz="1200">
                <a:solidFill>
                  <a:schemeClr val="dk1"/>
                </a:solidFill>
              </a:rPr>
              <a:t>Julia: </a:t>
            </a:r>
            <a:r>
              <a:rPr lang="en-US" sz="1200">
                <a:solidFill>
                  <a:schemeClr val="dk1"/>
                </a:solidFill>
              </a:rPr>
              <a:t>Design the power supply and overall hardware of the system.</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Blake: </a:t>
            </a:r>
            <a:r>
              <a:rPr lang="en-US" sz="1200">
                <a:solidFill>
                  <a:schemeClr val="dk1"/>
                </a:solidFill>
              </a:rPr>
              <a:t>Microcontroller coding and ML</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Erica:</a:t>
            </a:r>
            <a:r>
              <a:rPr lang="en-US" sz="1200">
                <a:solidFill>
                  <a:schemeClr val="dk1"/>
                </a:solidFill>
              </a:rPr>
              <a:t> Creating Web Application for users to interact with</a:t>
            </a:r>
            <a:endParaRPr sz="1200"/>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e1a2504a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e1a2504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e1a2504a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e1a2504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e1a2504a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e1a2504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e1a2504a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e1a2504a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e1a2504a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e1a2504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7.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3184"/>
              <a:buFont typeface="Arial"/>
              <a:buNone/>
            </a:pPr>
            <a:r>
              <a:rPr lang="en-US" sz="3488"/>
              <a:t>Team 54: Remote Thermal Viewing within High Voltage</a:t>
            </a:r>
            <a:endParaRPr sz="3488"/>
          </a:p>
          <a:p>
            <a:pPr indent="0" lvl="0" marL="0" rtl="0" algn="r">
              <a:lnSpc>
                <a:spcPct val="100000"/>
              </a:lnSpc>
              <a:spcBef>
                <a:spcPts val="0"/>
              </a:spcBef>
              <a:spcAft>
                <a:spcPts val="0"/>
              </a:spcAft>
              <a:buClr>
                <a:schemeClr val="lt1"/>
              </a:buClr>
              <a:buSzPct val="130909"/>
              <a:buFont typeface="Arial"/>
              <a:buNone/>
            </a:pPr>
            <a:r>
              <a:rPr lang="en-US" sz="2750"/>
              <a:t>Bi-Weekly Update 1</a:t>
            </a:r>
            <a:br>
              <a:rPr lang="en-US"/>
            </a:br>
            <a:r>
              <a:rPr b="0" lang="en-US" sz="2750"/>
              <a:t>Blake Bagley, Julia Garcia, Erica Mathew</a:t>
            </a:r>
            <a:endParaRPr b="0" sz="2750"/>
          </a:p>
          <a:p>
            <a:pPr indent="0" lvl="0" marL="0" rtl="0" algn="r">
              <a:lnSpc>
                <a:spcPct val="100000"/>
              </a:lnSpc>
              <a:spcBef>
                <a:spcPts val="0"/>
              </a:spcBef>
              <a:spcAft>
                <a:spcPts val="0"/>
              </a:spcAft>
              <a:buClr>
                <a:schemeClr val="lt1"/>
              </a:buClr>
              <a:buSzPct val="130909"/>
              <a:buFont typeface="Arial"/>
              <a:buNone/>
            </a:pPr>
            <a:r>
              <a:rPr b="0" lang="en-US" sz="2750"/>
              <a:t>Sponser: Powell Industries</a:t>
            </a:r>
            <a:endParaRPr b="0" sz="2750"/>
          </a:p>
          <a:p>
            <a:pPr indent="0" lvl="0" marL="0" rtl="0" algn="r">
              <a:lnSpc>
                <a:spcPct val="100000"/>
              </a:lnSpc>
              <a:spcBef>
                <a:spcPts val="0"/>
              </a:spcBef>
              <a:spcAft>
                <a:spcPts val="0"/>
              </a:spcAft>
              <a:buClr>
                <a:schemeClr val="lt1"/>
              </a:buClr>
              <a:buSzPct val="130909"/>
              <a:buFont typeface="Arial"/>
              <a:buNone/>
            </a:pPr>
            <a:r>
              <a:rPr b="0" lang="en-US" sz="2750"/>
              <a:t>TA: Zian Wang</a:t>
            </a:r>
            <a:endParaRPr b="0" sz="2750"/>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2e1a2504af_0_4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Subsystem 2: Microcontroller</a:t>
            </a:r>
            <a:endParaRPr/>
          </a:p>
        </p:txBody>
      </p:sp>
      <p:grpSp>
        <p:nvGrpSpPr>
          <p:cNvPr id="147" name="Google Shape;147;g32e1a2504af_0_48"/>
          <p:cNvGrpSpPr/>
          <p:nvPr/>
        </p:nvGrpSpPr>
        <p:grpSpPr>
          <a:xfrm>
            <a:off x="457198" y="2309402"/>
            <a:ext cx="3742313" cy="2806718"/>
            <a:chOff x="5518925" y="1772750"/>
            <a:chExt cx="2774550" cy="2080900"/>
          </a:xfrm>
        </p:grpSpPr>
        <p:pic>
          <p:nvPicPr>
            <p:cNvPr id="148" name="Google Shape;148;g32e1a2504af_0_48"/>
            <p:cNvPicPr preferRelativeResize="0"/>
            <p:nvPr/>
          </p:nvPicPr>
          <p:blipFill>
            <a:blip r:embed="rId3">
              <a:alphaModFix/>
            </a:blip>
            <a:stretch>
              <a:fillRect/>
            </a:stretch>
          </p:blipFill>
          <p:spPr>
            <a:xfrm>
              <a:off x="5518925" y="1772750"/>
              <a:ext cx="2774550" cy="2080900"/>
            </a:xfrm>
            <a:prstGeom prst="rect">
              <a:avLst/>
            </a:prstGeom>
            <a:noFill/>
            <a:ln>
              <a:noFill/>
            </a:ln>
          </p:spPr>
        </p:pic>
        <p:sp>
          <p:nvSpPr>
            <p:cNvPr id="149" name="Google Shape;149;g32e1a2504af_0_48"/>
            <p:cNvSpPr/>
            <p:nvPr/>
          </p:nvSpPr>
          <p:spPr>
            <a:xfrm>
              <a:off x="6484975" y="2195325"/>
              <a:ext cx="279900" cy="24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50" name="Google Shape;150;g32e1a2504af_0_48"/>
          <p:cNvPicPr preferRelativeResize="0"/>
          <p:nvPr/>
        </p:nvPicPr>
        <p:blipFill rotWithShape="1">
          <a:blip r:embed="rId4">
            <a:alphaModFix/>
          </a:blip>
          <a:srcRect b="7469" l="0" r="0" t="7460"/>
          <a:stretch/>
        </p:blipFill>
        <p:spPr>
          <a:xfrm>
            <a:off x="5021538" y="2568575"/>
            <a:ext cx="3431250" cy="659525"/>
          </a:xfrm>
          <a:prstGeom prst="rect">
            <a:avLst/>
          </a:prstGeom>
          <a:noFill/>
          <a:ln>
            <a:noFill/>
          </a:ln>
        </p:spPr>
      </p:pic>
      <p:sp>
        <p:nvSpPr>
          <p:cNvPr id="151" name="Google Shape;151;g32e1a2504af_0_48"/>
          <p:cNvSpPr txBox="1"/>
          <p:nvPr/>
        </p:nvSpPr>
        <p:spPr>
          <a:xfrm>
            <a:off x="5006163" y="3142050"/>
            <a:ext cx="3462000" cy="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rgbClr val="000000"/>
                </a:solidFill>
              </a:rPr>
              <a:t>Heat in bottom half</a:t>
            </a:r>
            <a:endParaRPr i="1" sz="900">
              <a:solidFill>
                <a:srgbClr val="000000"/>
              </a:solidFill>
            </a:endParaRPr>
          </a:p>
        </p:txBody>
      </p:sp>
      <p:pic>
        <p:nvPicPr>
          <p:cNvPr descr="A" id="152" name="Google Shape;152;g32e1a2504af_0_48"/>
          <p:cNvPicPr preferRelativeResize="0"/>
          <p:nvPr/>
        </p:nvPicPr>
        <p:blipFill>
          <a:blip r:embed="rId5">
            <a:alphaModFix/>
          </a:blip>
          <a:stretch>
            <a:fillRect/>
          </a:stretch>
        </p:blipFill>
        <p:spPr>
          <a:xfrm>
            <a:off x="5021538" y="1649875"/>
            <a:ext cx="3431251" cy="659525"/>
          </a:xfrm>
          <a:prstGeom prst="rect">
            <a:avLst/>
          </a:prstGeom>
          <a:noFill/>
          <a:ln>
            <a:noFill/>
          </a:ln>
        </p:spPr>
      </p:pic>
      <p:sp>
        <p:nvSpPr>
          <p:cNvPr id="153" name="Google Shape;153;g32e1a2504af_0_48"/>
          <p:cNvSpPr txBox="1"/>
          <p:nvPr/>
        </p:nvSpPr>
        <p:spPr>
          <a:xfrm>
            <a:off x="5006163" y="2223350"/>
            <a:ext cx="3462000" cy="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rgbClr val="000000"/>
                </a:solidFill>
              </a:rPr>
              <a:t>Nothing in frame</a:t>
            </a:r>
            <a:endParaRPr i="1" sz="900">
              <a:solidFill>
                <a:srgbClr val="000000"/>
              </a:solidFill>
            </a:endParaRPr>
          </a:p>
        </p:txBody>
      </p:sp>
      <p:pic>
        <p:nvPicPr>
          <p:cNvPr id="154" name="Google Shape;154;g32e1a2504af_0_48"/>
          <p:cNvPicPr preferRelativeResize="0"/>
          <p:nvPr/>
        </p:nvPicPr>
        <p:blipFill rotWithShape="1">
          <a:blip r:embed="rId6">
            <a:alphaModFix/>
          </a:blip>
          <a:srcRect b="2642" l="0" r="0" t="2642"/>
          <a:stretch/>
        </p:blipFill>
        <p:spPr>
          <a:xfrm>
            <a:off x="5021538" y="3444325"/>
            <a:ext cx="3431251" cy="659525"/>
          </a:xfrm>
          <a:prstGeom prst="rect">
            <a:avLst/>
          </a:prstGeom>
          <a:noFill/>
          <a:ln>
            <a:noFill/>
          </a:ln>
        </p:spPr>
      </p:pic>
      <p:sp>
        <p:nvSpPr>
          <p:cNvPr id="155" name="Google Shape;155;g32e1a2504af_0_48"/>
          <p:cNvSpPr txBox="1"/>
          <p:nvPr/>
        </p:nvSpPr>
        <p:spPr>
          <a:xfrm>
            <a:off x="5006163" y="4017800"/>
            <a:ext cx="3462000" cy="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rgbClr val="000000"/>
                </a:solidFill>
              </a:rPr>
              <a:t>Heat in right half</a:t>
            </a:r>
            <a:endParaRPr i="1" sz="900">
              <a:solidFill>
                <a:srgbClr val="000000"/>
              </a:solidFill>
            </a:endParaRPr>
          </a:p>
        </p:txBody>
      </p:sp>
      <p:pic>
        <p:nvPicPr>
          <p:cNvPr id="156" name="Google Shape;156;g32e1a2504af_0_48"/>
          <p:cNvPicPr preferRelativeResize="0"/>
          <p:nvPr/>
        </p:nvPicPr>
        <p:blipFill rotWithShape="1">
          <a:blip r:embed="rId7">
            <a:alphaModFix/>
          </a:blip>
          <a:srcRect b="3165" l="0" r="0" t="3165"/>
          <a:stretch/>
        </p:blipFill>
        <p:spPr>
          <a:xfrm>
            <a:off x="5021538" y="4384500"/>
            <a:ext cx="3431251" cy="659525"/>
          </a:xfrm>
          <a:prstGeom prst="rect">
            <a:avLst/>
          </a:prstGeom>
          <a:noFill/>
          <a:ln>
            <a:noFill/>
          </a:ln>
        </p:spPr>
      </p:pic>
      <p:sp>
        <p:nvSpPr>
          <p:cNvPr id="157" name="Google Shape;157;g32e1a2504af_0_48"/>
          <p:cNvSpPr txBox="1"/>
          <p:nvPr/>
        </p:nvSpPr>
        <p:spPr>
          <a:xfrm>
            <a:off x="5006163" y="4957975"/>
            <a:ext cx="3462000" cy="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rgbClr val="000000"/>
                </a:solidFill>
              </a:rPr>
              <a:t>Heat in top half</a:t>
            </a:r>
            <a:endParaRPr i="1" sz="900">
              <a:solidFill>
                <a:srgbClr val="000000"/>
              </a:solidFill>
            </a:endParaRPr>
          </a:p>
        </p:txBody>
      </p:sp>
      <p:pic>
        <p:nvPicPr>
          <p:cNvPr id="158" name="Google Shape;158;g32e1a2504af_0_48"/>
          <p:cNvPicPr preferRelativeResize="0"/>
          <p:nvPr/>
        </p:nvPicPr>
        <p:blipFill rotWithShape="1">
          <a:blip r:embed="rId8">
            <a:alphaModFix/>
          </a:blip>
          <a:srcRect b="7074" l="0" r="0" t="7074"/>
          <a:stretch/>
        </p:blipFill>
        <p:spPr>
          <a:xfrm>
            <a:off x="5021538" y="5324675"/>
            <a:ext cx="3431251" cy="659525"/>
          </a:xfrm>
          <a:prstGeom prst="rect">
            <a:avLst/>
          </a:prstGeom>
          <a:noFill/>
          <a:ln>
            <a:noFill/>
          </a:ln>
        </p:spPr>
      </p:pic>
      <p:sp>
        <p:nvSpPr>
          <p:cNvPr id="159" name="Google Shape;159;g32e1a2504af_0_48"/>
          <p:cNvSpPr txBox="1"/>
          <p:nvPr/>
        </p:nvSpPr>
        <p:spPr>
          <a:xfrm>
            <a:off x="5006163" y="5898150"/>
            <a:ext cx="3462000" cy="1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rgbClr val="000000"/>
                </a:solidFill>
              </a:rPr>
              <a:t>Heat in left half</a:t>
            </a:r>
            <a:endParaRPr i="1" sz="9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2e1a2504af_0_35"/>
          <p:cNvSpPr txBox="1"/>
          <p:nvPr>
            <p:ph type="title"/>
          </p:nvPr>
        </p:nvSpPr>
        <p:spPr>
          <a:xfrm>
            <a:off x="457200" y="82172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3: Website </a:t>
            </a:r>
            <a:endParaRPr/>
          </a:p>
        </p:txBody>
      </p:sp>
      <p:graphicFrame>
        <p:nvGraphicFramePr>
          <p:cNvPr id="165" name="Google Shape;165;g32e1a2504af_0_35"/>
          <p:cNvGraphicFramePr/>
          <p:nvPr/>
        </p:nvGraphicFramePr>
        <p:xfrm>
          <a:off x="457200" y="1562125"/>
          <a:ext cx="3000000" cy="3000000"/>
        </p:xfrm>
        <a:graphic>
          <a:graphicData uri="http://schemas.openxmlformats.org/drawingml/2006/table">
            <a:tbl>
              <a:tblPr>
                <a:noFill/>
                <a:tableStyleId>{791B12A8-4A2B-4CB0-903F-48C084833CF1}</a:tableStyleId>
              </a:tblPr>
              <a:tblGrid>
                <a:gridCol w="4052250"/>
                <a:gridCol w="4177350"/>
              </a:tblGrid>
              <a:tr h="586475">
                <a:tc>
                  <a:txBody>
                    <a:bodyPr/>
                    <a:lstStyle/>
                    <a:p>
                      <a:pPr indent="0" lvl="0" marL="0" rtl="0" algn="ctr">
                        <a:lnSpc>
                          <a:spcPct val="115000"/>
                        </a:lnSpc>
                        <a:spcBef>
                          <a:spcPts val="0"/>
                        </a:spcBef>
                        <a:spcAft>
                          <a:spcPts val="0"/>
                        </a:spcAft>
                        <a:buNone/>
                      </a:pPr>
                      <a:r>
                        <a:rPr b="1" lang="en-US"/>
                        <a:t>Accomplishments since 403</a:t>
                      </a:r>
                      <a:endParaRPr b="1"/>
                    </a:p>
                    <a:p>
                      <a:pPr indent="0" lvl="0" marL="0" rtl="0" algn="ctr">
                        <a:lnSpc>
                          <a:spcPct val="115000"/>
                        </a:lnSpc>
                        <a:spcBef>
                          <a:spcPts val="0"/>
                        </a:spcBef>
                        <a:spcAft>
                          <a:spcPts val="0"/>
                        </a:spcAft>
                        <a:buNone/>
                      </a:pPr>
                      <a:r>
                        <a:rPr b="1" lang="en-US">
                          <a:solidFill>
                            <a:srgbClr val="FF0000"/>
                          </a:solidFill>
                        </a:rPr>
                        <a:t>&lt;12&gt; hrs of effort</a:t>
                      </a:r>
                      <a:endParaRPr b="1">
                        <a:solidFill>
                          <a:srgbClr val="FF0000"/>
                        </a:solidFill>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Ongoing progress/problems and</a:t>
                      </a:r>
                      <a:endParaRPr b="1"/>
                    </a:p>
                    <a:p>
                      <a:pPr indent="0" lvl="0" marL="0" rtl="0" algn="ctr">
                        <a:lnSpc>
                          <a:spcPct val="115000"/>
                        </a:lnSpc>
                        <a:spcBef>
                          <a:spcPts val="0"/>
                        </a:spcBef>
                        <a:spcAft>
                          <a:spcPts val="0"/>
                        </a:spcAft>
                        <a:buNone/>
                      </a:pPr>
                      <a:r>
                        <a:rPr b="1" lang="en-US"/>
                        <a:t>plans until the next presentation</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04200">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66" name="Google Shape;166;g32e1a2504af_0_35"/>
          <p:cNvSpPr txBox="1"/>
          <p:nvPr/>
        </p:nvSpPr>
        <p:spPr>
          <a:xfrm>
            <a:off x="457200" y="2080927"/>
            <a:ext cx="3886500" cy="44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u="sng">
                <a:solidFill>
                  <a:schemeClr val="dk1"/>
                </a:solidFill>
              </a:rPr>
              <a:t>Completed in 403</a:t>
            </a:r>
            <a:r>
              <a:rPr lang="en-US">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Website was completed and contained:</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Login/ Registration pages with firebase authentication</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Overview Page displaying multiple video streams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Map Builder that allowed user to virtually match their switchgear setup</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 websocket server that sent images to the website at regular intervals to mimic a video stream</a:t>
            </a:r>
            <a:endParaRPr>
              <a:solidFill>
                <a:schemeClr val="dk1"/>
              </a:solidFill>
            </a:endParaRPr>
          </a:p>
          <a:p>
            <a:pPr indent="0" lvl="0" marL="0" rtl="0" algn="l">
              <a:spcBef>
                <a:spcPts val="0"/>
              </a:spcBef>
              <a:spcAft>
                <a:spcPts val="0"/>
              </a:spcAft>
              <a:buClr>
                <a:schemeClr val="dk1"/>
              </a:buClr>
              <a:buSzPts val="1100"/>
              <a:buFont typeface="Arial"/>
              <a:buNone/>
            </a:pPr>
            <a:r>
              <a:rPr b="1" lang="en-US" u="sng">
                <a:solidFill>
                  <a:schemeClr val="dk1"/>
                </a:solidFill>
              </a:rPr>
              <a:t>404 Accomplishments</a:t>
            </a:r>
            <a:endParaRPr sz="2000"/>
          </a:p>
          <a:p>
            <a:pPr indent="-317500" lvl="0" marL="457200" rtl="0" algn="l">
              <a:spcBef>
                <a:spcPts val="0"/>
              </a:spcBef>
              <a:spcAft>
                <a:spcPts val="0"/>
              </a:spcAft>
              <a:buClr>
                <a:srgbClr val="000000"/>
              </a:buClr>
              <a:buSzPts val="1400"/>
              <a:buChar char="●"/>
            </a:pPr>
            <a:r>
              <a:rPr lang="en-US"/>
              <a:t>Cleaned up code + fixed existing errors</a:t>
            </a:r>
            <a:endParaRPr/>
          </a:p>
          <a:p>
            <a:pPr indent="-317500" lvl="0" marL="457200" rtl="0" algn="l">
              <a:spcBef>
                <a:spcPts val="0"/>
              </a:spcBef>
              <a:spcAft>
                <a:spcPts val="0"/>
              </a:spcAft>
              <a:buSzPts val="1400"/>
              <a:buChar char="●"/>
            </a:pPr>
            <a:r>
              <a:rPr lang="en-US"/>
              <a:t>Researched</a:t>
            </a:r>
            <a:r>
              <a:rPr lang="en-US"/>
              <a:t> best ways to </a:t>
            </a:r>
            <a:r>
              <a:rPr lang="en-US"/>
              <a:t>integrate</a:t>
            </a:r>
            <a:r>
              <a:rPr lang="en-US"/>
              <a:t> </a:t>
            </a:r>
            <a:r>
              <a:rPr lang="en-US"/>
              <a:t>website</a:t>
            </a:r>
            <a:r>
              <a:rPr lang="en-US"/>
              <a:t> to the microcontroller</a:t>
            </a:r>
            <a:endParaRPr/>
          </a:p>
          <a:p>
            <a:pPr indent="-317500" lvl="0" marL="457200" rtl="0" algn="l">
              <a:spcBef>
                <a:spcPts val="0"/>
              </a:spcBef>
              <a:spcAft>
                <a:spcPts val="0"/>
              </a:spcAft>
              <a:buSzPts val="1400"/>
              <a:buChar char="●"/>
            </a:pPr>
            <a:r>
              <a:rPr lang="en-US"/>
              <a:t>Modified websocket server to read incoming images instead of pre-stored images</a:t>
            </a:r>
            <a:endParaRPr/>
          </a:p>
          <a:p>
            <a:pPr indent="-317500" lvl="0" marL="457200" rtl="0" algn="l">
              <a:spcBef>
                <a:spcPts val="0"/>
              </a:spcBef>
              <a:spcAft>
                <a:spcPts val="0"/>
              </a:spcAft>
              <a:buSzPts val="1400"/>
              <a:buChar char="●"/>
            </a:pPr>
            <a:r>
              <a:rPr lang="en-US"/>
              <a:t>Outlined timeline for integration</a:t>
            </a:r>
            <a:endParaRPr/>
          </a:p>
        </p:txBody>
      </p:sp>
      <p:sp>
        <p:nvSpPr>
          <p:cNvPr id="167" name="Google Shape;167;g32e1a2504af_0_35"/>
          <p:cNvSpPr txBox="1"/>
          <p:nvPr/>
        </p:nvSpPr>
        <p:spPr>
          <a:xfrm>
            <a:off x="4637900" y="2246200"/>
            <a:ext cx="3961200" cy="421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solidFill>
                  <a:schemeClr val="dk1"/>
                </a:solidFill>
              </a:rPr>
              <a:t>Work with Blake to send a test HTTP post request from the microcontroller to the servers IP address</a:t>
            </a:r>
            <a:endParaRPr/>
          </a:p>
          <a:p>
            <a:pPr indent="-317500" lvl="0" marL="457200" rtl="0" algn="l">
              <a:spcBef>
                <a:spcPts val="0"/>
              </a:spcBef>
              <a:spcAft>
                <a:spcPts val="0"/>
              </a:spcAft>
              <a:buClr>
                <a:srgbClr val="000000"/>
              </a:buClr>
              <a:buSzPts val="1400"/>
              <a:buChar char="●"/>
            </a:pPr>
            <a:r>
              <a:rPr lang="en-US"/>
              <a:t>Modifying </a:t>
            </a:r>
            <a:r>
              <a:rPr lang="en-US"/>
              <a:t>websocket</a:t>
            </a:r>
            <a:r>
              <a:rPr lang="en-US"/>
              <a:t> server to process incoming live images from microcontroller using HTTP post endpoint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2e1a2504af_0_53"/>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Subsystem 3: Website </a:t>
            </a:r>
            <a:endParaRPr/>
          </a:p>
        </p:txBody>
      </p:sp>
      <p:pic>
        <p:nvPicPr>
          <p:cNvPr id="173" name="Google Shape;173;g32e1a2504af_0_53"/>
          <p:cNvPicPr preferRelativeResize="0"/>
          <p:nvPr/>
        </p:nvPicPr>
        <p:blipFill>
          <a:blip r:embed="rId3">
            <a:alphaModFix/>
          </a:blip>
          <a:stretch>
            <a:fillRect/>
          </a:stretch>
        </p:blipFill>
        <p:spPr>
          <a:xfrm>
            <a:off x="457200" y="1973325"/>
            <a:ext cx="3588173" cy="1921974"/>
          </a:xfrm>
          <a:prstGeom prst="rect">
            <a:avLst/>
          </a:prstGeom>
          <a:noFill/>
          <a:ln cap="flat" cmpd="sng" w="38100">
            <a:solidFill>
              <a:srgbClr val="000000"/>
            </a:solidFill>
            <a:prstDash val="solid"/>
            <a:round/>
            <a:headEnd len="sm" w="sm" type="none"/>
            <a:tailEnd len="sm" w="sm" type="none"/>
          </a:ln>
        </p:spPr>
      </p:pic>
      <p:pic>
        <p:nvPicPr>
          <p:cNvPr id="174" name="Google Shape;174;g32e1a2504af_0_53"/>
          <p:cNvPicPr preferRelativeResize="0"/>
          <p:nvPr/>
        </p:nvPicPr>
        <p:blipFill rotWithShape="1">
          <a:blip r:embed="rId4">
            <a:alphaModFix/>
          </a:blip>
          <a:srcRect b="6041" l="0" r="6305" t="0"/>
          <a:stretch/>
        </p:blipFill>
        <p:spPr>
          <a:xfrm>
            <a:off x="457200" y="4358050"/>
            <a:ext cx="3692549" cy="1921976"/>
          </a:xfrm>
          <a:prstGeom prst="rect">
            <a:avLst/>
          </a:prstGeom>
          <a:noFill/>
          <a:ln cap="flat" cmpd="sng" w="38100">
            <a:solidFill>
              <a:srgbClr val="000000"/>
            </a:solidFill>
            <a:prstDash val="solid"/>
            <a:round/>
            <a:headEnd len="sm" w="sm" type="none"/>
            <a:tailEnd len="sm" w="sm" type="none"/>
          </a:ln>
        </p:spPr>
      </p:pic>
      <p:pic>
        <p:nvPicPr>
          <p:cNvPr id="175" name="Google Shape;175;g32e1a2504af_0_53"/>
          <p:cNvPicPr preferRelativeResize="0"/>
          <p:nvPr/>
        </p:nvPicPr>
        <p:blipFill>
          <a:blip r:embed="rId5">
            <a:alphaModFix/>
          </a:blip>
          <a:stretch>
            <a:fillRect/>
          </a:stretch>
        </p:blipFill>
        <p:spPr>
          <a:xfrm>
            <a:off x="4756850" y="1973325"/>
            <a:ext cx="3692539" cy="1921974"/>
          </a:xfrm>
          <a:prstGeom prst="rect">
            <a:avLst/>
          </a:prstGeom>
          <a:noFill/>
          <a:ln cap="flat" cmpd="sng" w="38100">
            <a:solidFill>
              <a:srgbClr val="000000"/>
            </a:solidFill>
            <a:prstDash val="solid"/>
            <a:round/>
            <a:headEnd len="sm" w="sm" type="none"/>
            <a:tailEnd len="sm" w="sm" type="none"/>
          </a:ln>
        </p:spPr>
      </p:pic>
      <p:pic>
        <p:nvPicPr>
          <p:cNvPr id="176" name="Google Shape;176;g32e1a2504af_0_53"/>
          <p:cNvPicPr preferRelativeResize="0"/>
          <p:nvPr/>
        </p:nvPicPr>
        <p:blipFill>
          <a:blip r:embed="rId6">
            <a:alphaModFix/>
          </a:blip>
          <a:stretch>
            <a:fillRect/>
          </a:stretch>
        </p:blipFill>
        <p:spPr>
          <a:xfrm>
            <a:off x="4756849" y="4358050"/>
            <a:ext cx="3723919" cy="1921975"/>
          </a:xfrm>
          <a:prstGeom prst="rect">
            <a:avLst/>
          </a:prstGeom>
          <a:noFill/>
          <a:ln cap="flat" cmpd="sng" w="38100">
            <a:solidFill>
              <a:srgbClr val="000000"/>
            </a:solidFill>
            <a:prstDash val="solid"/>
            <a:round/>
            <a:headEnd len="sm" w="sm" type="none"/>
            <a:tailEnd len="sm" w="sm" type="none"/>
          </a:ln>
        </p:spPr>
      </p:pic>
      <p:sp>
        <p:nvSpPr>
          <p:cNvPr id="177" name="Google Shape;177;g32e1a2504af_0_53"/>
          <p:cNvSpPr txBox="1"/>
          <p:nvPr/>
        </p:nvSpPr>
        <p:spPr>
          <a:xfrm>
            <a:off x="786975" y="3857150"/>
            <a:ext cx="2928600" cy="1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200">
                <a:solidFill>
                  <a:schemeClr val="dk1"/>
                </a:solidFill>
              </a:rPr>
              <a:t>Login/Registration Page</a:t>
            </a:r>
            <a:endParaRPr b="1" i="1" sz="1200">
              <a:solidFill>
                <a:schemeClr val="dk1"/>
              </a:solidFill>
            </a:endParaRPr>
          </a:p>
        </p:txBody>
      </p:sp>
      <p:sp>
        <p:nvSpPr>
          <p:cNvPr id="178" name="Google Shape;178;g32e1a2504af_0_53"/>
          <p:cNvSpPr txBox="1"/>
          <p:nvPr/>
        </p:nvSpPr>
        <p:spPr>
          <a:xfrm>
            <a:off x="5103125" y="38571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200">
                <a:solidFill>
                  <a:schemeClr val="dk1"/>
                </a:solidFill>
              </a:rPr>
              <a:t>Map Builder </a:t>
            </a:r>
            <a:r>
              <a:rPr b="1" i="1" lang="en-US" sz="1200">
                <a:solidFill>
                  <a:schemeClr val="dk1"/>
                </a:solidFill>
              </a:rPr>
              <a:t>Page</a:t>
            </a:r>
            <a:endParaRPr/>
          </a:p>
        </p:txBody>
      </p:sp>
      <p:sp>
        <p:nvSpPr>
          <p:cNvPr id="179" name="Google Shape;179;g32e1a2504af_0_53"/>
          <p:cNvSpPr txBox="1"/>
          <p:nvPr/>
        </p:nvSpPr>
        <p:spPr>
          <a:xfrm>
            <a:off x="902900" y="62307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200">
                <a:solidFill>
                  <a:schemeClr val="dk1"/>
                </a:solidFill>
              </a:rPr>
              <a:t>Overview </a:t>
            </a:r>
            <a:r>
              <a:rPr b="1" i="1" lang="en-US" sz="1200">
                <a:solidFill>
                  <a:schemeClr val="dk1"/>
                </a:solidFill>
              </a:rPr>
              <a:t>Page</a:t>
            </a:r>
            <a:endParaRPr/>
          </a:p>
        </p:txBody>
      </p:sp>
      <p:sp>
        <p:nvSpPr>
          <p:cNvPr id="180" name="Google Shape;180;g32e1a2504af_0_53"/>
          <p:cNvSpPr txBox="1"/>
          <p:nvPr/>
        </p:nvSpPr>
        <p:spPr>
          <a:xfrm>
            <a:off x="5264025" y="62307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200">
                <a:solidFill>
                  <a:schemeClr val="dk1"/>
                </a:solidFill>
              </a:rPr>
              <a:t>Video </a:t>
            </a:r>
            <a:r>
              <a:rPr b="1" i="1" lang="en-US" sz="1200">
                <a:solidFill>
                  <a:schemeClr val="dk1"/>
                </a:solidFill>
              </a:rPr>
              <a:t>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2e1a2504af_0_5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300"/>
              <a:t>Parts Ordering Status</a:t>
            </a:r>
            <a:endParaRPr/>
          </a:p>
        </p:txBody>
      </p:sp>
      <p:sp>
        <p:nvSpPr>
          <p:cNvPr id="186" name="Google Shape;186;g32e1a2504af_0_58"/>
          <p:cNvSpPr txBox="1"/>
          <p:nvPr>
            <p:ph idx="1" type="body"/>
          </p:nvPr>
        </p:nvSpPr>
        <p:spPr>
          <a:xfrm>
            <a:off x="457200" y="2049275"/>
            <a:ext cx="8229600" cy="4077000"/>
          </a:xfrm>
          <a:prstGeom prst="rect">
            <a:avLst/>
          </a:prstGeom>
        </p:spPr>
        <p:txBody>
          <a:bodyPr anchorCtr="0" anchor="t" bIns="45700" lIns="91425" spcFirstLastPara="1" rIns="91425" wrap="square" tIns="45700">
            <a:normAutofit fontScale="55000" lnSpcReduction="10000"/>
          </a:bodyPr>
          <a:lstStyle/>
          <a:p>
            <a:pPr indent="0" lvl="0" marL="0" rtl="0" algn="ctr">
              <a:spcBef>
                <a:spcPts val="360"/>
              </a:spcBef>
              <a:spcAft>
                <a:spcPts val="0"/>
              </a:spcAft>
              <a:buNone/>
            </a:pPr>
            <a:r>
              <a:rPr b="1" lang="en-US"/>
              <a:t>All parts were ordered on 1/17, the order was processed 1/21 by the business office. </a:t>
            </a:r>
            <a:endParaRPr b="1"/>
          </a:p>
          <a:p>
            <a:pPr indent="0" lvl="0" marL="0" rtl="0" algn="l">
              <a:spcBef>
                <a:spcPts val="360"/>
              </a:spcBef>
              <a:spcAft>
                <a:spcPts val="0"/>
              </a:spcAft>
              <a:buNone/>
            </a:pPr>
            <a:r>
              <a:t/>
            </a:r>
            <a:endParaRPr/>
          </a:p>
          <a:p>
            <a:pPr indent="-291465" lvl="0" marL="457200" rtl="0" algn="l">
              <a:spcBef>
                <a:spcPts val="360"/>
              </a:spcBef>
              <a:spcAft>
                <a:spcPts val="0"/>
              </a:spcAft>
              <a:buSzPct val="56250"/>
              <a:buChar char="•"/>
            </a:pPr>
            <a:r>
              <a:rPr lang="en-US"/>
              <a:t>The updated board has been ordered, set of 5.</a:t>
            </a:r>
            <a:endParaRPr/>
          </a:p>
          <a:p>
            <a:pPr indent="-291465" lvl="1" marL="914400" rtl="0" algn="l">
              <a:spcBef>
                <a:spcPts val="0"/>
              </a:spcBef>
              <a:spcAft>
                <a:spcPts val="0"/>
              </a:spcAft>
              <a:buSzPct val="64285"/>
              <a:buChar char="–"/>
            </a:pPr>
            <a:r>
              <a:rPr lang="en-US"/>
              <a:t>Boards should arrive 7-10 days after being ordered. (1/28 - 1/31)</a:t>
            </a:r>
            <a:endParaRPr/>
          </a:p>
          <a:p>
            <a:pPr indent="0" lvl="0" marL="0" rtl="0" algn="l">
              <a:spcBef>
                <a:spcPts val="360"/>
              </a:spcBef>
              <a:spcAft>
                <a:spcPts val="0"/>
              </a:spcAft>
              <a:buNone/>
            </a:pPr>
            <a:r>
              <a:t/>
            </a:r>
            <a:endParaRPr/>
          </a:p>
          <a:p>
            <a:pPr indent="-291465" lvl="0" marL="457200" rtl="0" algn="l">
              <a:spcBef>
                <a:spcPts val="360"/>
              </a:spcBef>
              <a:spcAft>
                <a:spcPts val="0"/>
              </a:spcAft>
              <a:buSzPct val="56250"/>
              <a:buChar char="•"/>
            </a:pPr>
            <a:r>
              <a:rPr lang="en-US"/>
              <a:t>Components to be soldered onto the board, all ordered from Digikey and Mouser.</a:t>
            </a:r>
            <a:endParaRPr/>
          </a:p>
          <a:p>
            <a:pPr indent="-291465" lvl="1" marL="914400" rtl="0" algn="l">
              <a:spcBef>
                <a:spcPts val="0"/>
              </a:spcBef>
              <a:spcAft>
                <a:spcPts val="0"/>
              </a:spcAft>
              <a:buSzPct val="64285"/>
              <a:buChar char="–"/>
            </a:pPr>
            <a:r>
              <a:rPr lang="en-US"/>
              <a:t>Passive components (resistors, capacitors, etc.)</a:t>
            </a:r>
            <a:endParaRPr/>
          </a:p>
          <a:p>
            <a:pPr indent="-291465" lvl="1" marL="914400" rtl="0" algn="l">
              <a:spcBef>
                <a:spcPts val="0"/>
              </a:spcBef>
              <a:spcAft>
                <a:spcPts val="0"/>
              </a:spcAft>
              <a:buSzPct val="64285"/>
              <a:buChar char="–"/>
            </a:pPr>
            <a:r>
              <a:rPr lang="en-US"/>
              <a:t>Buck Converter ICs</a:t>
            </a:r>
            <a:endParaRPr/>
          </a:p>
          <a:p>
            <a:pPr indent="-291465" lvl="1" marL="914400" rtl="0" algn="l">
              <a:spcBef>
                <a:spcPts val="0"/>
              </a:spcBef>
              <a:spcAft>
                <a:spcPts val="0"/>
              </a:spcAft>
              <a:buSzPct val="64285"/>
              <a:buChar char="–"/>
            </a:pPr>
            <a:r>
              <a:rPr lang="en-US"/>
              <a:t>Camera sockets</a:t>
            </a:r>
            <a:endParaRPr/>
          </a:p>
          <a:p>
            <a:pPr indent="-291465" lvl="1" marL="914400" rtl="0" algn="l">
              <a:spcBef>
                <a:spcPts val="0"/>
              </a:spcBef>
              <a:spcAft>
                <a:spcPts val="0"/>
              </a:spcAft>
              <a:buSzPct val="64285"/>
              <a:buChar char="–"/>
            </a:pPr>
            <a:r>
              <a:rPr lang="en-US"/>
              <a:t>Push buttons</a:t>
            </a:r>
            <a:endParaRPr/>
          </a:p>
          <a:p>
            <a:pPr indent="-291465" lvl="1" marL="914400" rtl="0" algn="l">
              <a:spcBef>
                <a:spcPts val="0"/>
              </a:spcBef>
              <a:spcAft>
                <a:spcPts val="0"/>
              </a:spcAft>
              <a:buSzPct val="64285"/>
              <a:buChar char="–"/>
            </a:pPr>
            <a:r>
              <a:rPr lang="en-US"/>
              <a:t>Connectors</a:t>
            </a:r>
            <a:endParaRPr/>
          </a:p>
          <a:p>
            <a:pPr indent="0" lvl="0" marL="0" rtl="0" algn="l">
              <a:spcBef>
                <a:spcPts val="360"/>
              </a:spcBef>
              <a:spcAft>
                <a:spcPts val="0"/>
              </a:spcAft>
              <a:buNone/>
            </a:pPr>
            <a:r>
              <a:t/>
            </a:r>
            <a:endParaRPr/>
          </a:p>
          <a:p>
            <a:pPr indent="-291465" lvl="0" marL="457200" rtl="0" algn="l">
              <a:spcBef>
                <a:spcPts val="360"/>
              </a:spcBef>
              <a:spcAft>
                <a:spcPts val="0"/>
              </a:spcAft>
              <a:buSzPct val="56250"/>
              <a:buChar char="•"/>
            </a:pPr>
            <a:r>
              <a:rPr lang="en-US"/>
              <a:t>Digikey has processed the order, delivery date is currently unavailable.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2360700" y="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graphicFrame>
        <p:nvGraphicFramePr>
          <p:cNvPr id="192" name="Google Shape;192;p7"/>
          <p:cNvGraphicFramePr/>
          <p:nvPr/>
        </p:nvGraphicFramePr>
        <p:xfrm>
          <a:off x="457263" y="949375"/>
          <a:ext cx="3000000" cy="3000000"/>
        </p:xfrm>
        <a:graphic>
          <a:graphicData uri="http://schemas.openxmlformats.org/drawingml/2006/table">
            <a:tbl>
              <a:tblPr>
                <a:noFill/>
                <a:tableStyleId>{791B12A8-4A2B-4CB0-903F-48C084833CF1}</a:tableStyleId>
              </a:tblPr>
              <a:tblGrid>
                <a:gridCol w="1382000"/>
                <a:gridCol w="449350"/>
                <a:gridCol w="449350"/>
                <a:gridCol w="449350"/>
                <a:gridCol w="449350"/>
                <a:gridCol w="449350"/>
                <a:gridCol w="449350"/>
                <a:gridCol w="449350"/>
                <a:gridCol w="449350"/>
                <a:gridCol w="449350"/>
                <a:gridCol w="449350"/>
                <a:gridCol w="449350"/>
                <a:gridCol w="449350"/>
                <a:gridCol w="449350"/>
                <a:gridCol w="449350"/>
                <a:gridCol w="556575"/>
              </a:tblGrid>
              <a:tr h="171750">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1/20/25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1/27/25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2/3/25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2/10/25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2/17/25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2/24/25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3/3/25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3/10/25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3/17/25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3/24/25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3/31/25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4/14/25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4/21/25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4/28/25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PCB Updated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Updated PCB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Parts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Researched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4425">
                <a:tc>
                  <a:txBody>
                    <a:bodyPr/>
                    <a:lstStyle/>
                    <a:p>
                      <a:pPr indent="0" lvl="0" marL="0" rtl="0" algn="l">
                        <a:lnSpc>
                          <a:spcPct val="115000"/>
                        </a:lnSpc>
                        <a:spcBef>
                          <a:spcPts val="0"/>
                        </a:spcBef>
                        <a:spcAft>
                          <a:spcPts val="0"/>
                        </a:spcAft>
                        <a:buNone/>
                      </a:pPr>
                      <a:r>
                        <a:rPr lang="en-US" sz="500"/>
                        <a:t>Microcontroller Code Modified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Website Code Modified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#1</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New boards soldered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Verify Server can </a:t>
                      </a:r>
                      <a:r>
                        <a:rPr lang="en-US" sz="500"/>
                        <a:t>receive</a:t>
                      </a:r>
                      <a:r>
                        <a:rPr lang="en-US" sz="500"/>
                        <a:t> data from microcontroller</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Buck converters tested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Website and Microcontroller Connection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US" sz="500"/>
                        <a:t>Not Started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UHMW Polyethylene sheet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b="1" lang="en-US" sz="500"/>
                        <a:t>Status Update #2</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US" sz="500"/>
                        <a:t>In Progress</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MCU and Website </a:t>
                      </a:r>
                      <a:r>
                        <a:rPr lang="en-US" sz="500"/>
                        <a:t>communication</a:t>
                      </a:r>
                      <a:r>
                        <a:rPr lang="en-US" sz="500"/>
                        <a:t> tested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500"/>
                        <a:t>Completed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PCB and Microcontroller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lang="en-US" sz="500"/>
                        <a:t>Behind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4425">
                <a:tc>
                  <a:txBody>
                    <a:bodyPr/>
                    <a:lstStyle/>
                    <a:p>
                      <a:pPr indent="0" lvl="0" marL="0" rtl="0" algn="l">
                        <a:lnSpc>
                          <a:spcPct val="115000"/>
                        </a:lnSpc>
                        <a:spcBef>
                          <a:spcPts val="0"/>
                        </a:spcBef>
                        <a:spcAft>
                          <a:spcPts val="0"/>
                        </a:spcAft>
                        <a:buNone/>
                      </a:pPr>
                      <a:r>
                        <a:rPr lang="en-US" sz="500"/>
                        <a:t>UHMW Polyethylene Box made</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MCU and Website Communicate Switch State</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Dielectrics Testing</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#3</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Website and Microcontroller Fully Integrated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Full System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#4</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Troubleshoot any issues</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Practice Demo</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#5</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Final Presentation</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Final Demonstration</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92600">
                <a:tc>
                  <a:txBody>
                    <a:bodyPr/>
                    <a:lstStyle/>
                    <a:p>
                      <a:pPr indent="0" lvl="0" marL="0" rtl="0" algn="l">
                        <a:lnSpc>
                          <a:spcPct val="115000"/>
                        </a:lnSpc>
                        <a:spcBef>
                          <a:spcPts val="0"/>
                        </a:spcBef>
                        <a:spcAft>
                          <a:spcPts val="0"/>
                        </a:spcAft>
                        <a:buNone/>
                      </a:pPr>
                      <a:r>
                        <a:rPr b="1" lang="en-US" sz="500"/>
                        <a:t>Final Report</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91425" marB="91425" marR="91425" marL="91425">
                    <a:lnL cap="flat" cmpd="sng" w="5075">
                      <a:solidFill>
                        <a:srgbClr val="000000"/>
                      </a:solidFill>
                      <a:prstDash val="solid"/>
                      <a:round/>
                      <a:headEnd len="sm" w="sm" type="none"/>
                      <a:tailEnd len="sm" w="sm" type="none"/>
                    </a:lnL>
                    <a:lnT cap="flat" cmpd="sng" w="5075">
                      <a:solidFill>
                        <a:srgbClr val="CCCCCC"/>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2080350" y="3027150"/>
            <a:ext cx="49833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9259"/>
              <a:buNone/>
            </a:pPr>
            <a:r>
              <a:rPr lang="en-US" sz="5400"/>
              <a:t>Thank you for </a:t>
            </a:r>
            <a:r>
              <a:rPr lang="en-US" sz="5400"/>
              <a:t>listening</a:t>
            </a:r>
            <a:r>
              <a:rPr lang="en-US" sz="5400"/>
              <a:t>!</a:t>
            </a:r>
            <a:r>
              <a:rPr lang="en-US"/>
              <a:t>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2" name="Google Shape;62;p2"/>
          <p:cNvSpPr txBox="1"/>
          <p:nvPr>
            <p:ph idx="1" type="body"/>
          </p:nvPr>
        </p:nvSpPr>
        <p:spPr>
          <a:xfrm>
            <a:off x="140100" y="1750675"/>
            <a:ext cx="8546700" cy="4935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000"/>
              <a:t>Problem statement:</a:t>
            </a:r>
            <a:r>
              <a:rPr lang="en-US" sz="2000"/>
              <a:t> “As industry demand grows, space inside medium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a:t>
            </a:r>
            <a:endParaRPr sz="2000"/>
          </a:p>
        </p:txBody>
      </p:sp>
      <p:pic>
        <p:nvPicPr>
          <p:cNvPr id="63" name="Google Shape;63;p2"/>
          <p:cNvPicPr preferRelativeResize="0"/>
          <p:nvPr/>
        </p:nvPicPr>
        <p:blipFill rotWithShape="1">
          <a:blip r:embed="rId3">
            <a:alphaModFix/>
          </a:blip>
          <a:srcRect b="0" l="0" r="0" t="0"/>
          <a:stretch/>
        </p:blipFill>
        <p:spPr>
          <a:xfrm>
            <a:off x="4572000" y="4215426"/>
            <a:ext cx="4404050" cy="247115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211275" y="4571901"/>
            <a:ext cx="4264176"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Solution Description </a:t>
            </a:r>
            <a:endParaRPr/>
          </a:p>
        </p:txBody>
      </p:sp>
      <p:sp>
        <p:nvSpPr>
          <p:cNvPr id="70" name="Google Shape;70;p3"/>
          <p:cNvSpPr txBox="1"/>
          <p:nvPr>
            <p:ph idx="1" type="body"/>
          </p:nvPr>
        </p:nvSpPr>
        <p:spPr>
          <a:xfrm>
            <a:off x="457200" y="2743675"/>
            <a:ext cx="5028900" cy="2733000"/>
          </a:xfrm>
          <a:prstGeom prst="rect">
            <a:avLst/>
          </a:prstGeom>
          <a:noFill/>
          <a:ln>
            <a:noFill/>
          </a:ln>
        </p:spPr>
        <p:txBody>
          <a:bodyPr anchorCtr="0" anchor="t" bIns="45700" lIns="91425" spcFirstLastPara="1" rIns="91425" wrap="square" tIns="45700">
            <a:normAutofit lnSpcReduction="10000"/>
          </a:bodyPr>
          <a:lstStyle/>
          <a:p>
            <a:pPr indent="-292100" lvl="0" marL="342900" rtl="0" algn="l">
              <a:lnSpc>
                <a:spcPct val="100000"/>
              </a:lnSpc>
              <a:spcBef>
                <a:spcPts val="0"/>
              </a:spcBef>
              <a:spcAft>
                <a:spcPts val="0"/>
              </a:spcAft>
              <a:buClr>
                <a:schemeClr val="dk1"/>
              </a:buClr>
              <a:buSzPts val="2400"/>
              <a:buChar char="•"/>
            </a:pPr>
            <a:r>
              <a:rPr b="1" lang="en-US" sz="2000"/>
              <a:t>Solution proposal:</a:t>
            </a:r>
            <a:r>
              <a:rPr lang="en-US" sz="2000"/>
              <a:t> Our solution to this problem is to create a thermal remote viewing system that an operator can connect to through Wi-Fi, allowing for operators to confirm the grounding switch is either open or closed through video and automation. This will make switchgear operators jobs safer and more convenient.</a:t>
            </a:r>
            <a:endParaRPr sz="2000"/>
          </a:p>
        </p:txBody>
      </p:sp>
      <p:pic>
        <p:nvPicPr>
          <p:cNvPr id="71" name="Google Shape;71;p3"/>
          <p:cNvPicPr preferRelativeResize="0"/>
          <p:nvPr/>
        </p:nvPicPr>
        <p:blipFill rotWithShape="1">
          <a:blip r:embed="rId3">
            <a:alphaModFix/>
          </a:blip>
          <a:srcRect b="1163" l="19633" r="20500" t="0"/>
          <a:stretch/>
        </p:blipFill>
        <p:spPr>
          <a:xfrm>
            <a:off x="5815075" y="2743663"/>
            <a:ext cx="3328925" cy="3248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sp>
        <p:nvSpPr>
          <p:cNvPr id="77" name="Google Shape;77;p4"/>
          <p:cNvSpPr/>
          <p:nvPr/>
        </p:nvSpPr>
        <p:spPr>
          <a:xfrm>
            <a:off x="1313825" y="2507975"/>
            <a:ext cx="2028900" cy="2959500"/>
          </a:xfrm>
          <a:prstGeom prst="roundRect">
            <a:avLst>
              <a:gd fmla="val 16667" name="adj"/>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rot="-5400000">
            <a:off x="4287275" y="2239925"/>
            <a:ext cx="707400" cy="15507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6871325" y="3290050"/>
            <a:ext cx="1075800" cy="13611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rot="-5400000">
            <a:off x="4298675" y="4255600"/>
            <a:ext cx="707400" cy="1344000"/>
          </a:xfrm>
          <a:prstGeom prst="roundRect">
            <a:avLst>
              <a:gd fmla="val 16667" name="adj"/>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txBox="1"/>
          <p:nvPr/>
        </p:nvSpPr>
        <p:spPr>
          <a:xfrm>
            <a:off x="1435325" y="2697025"/>
            <a:ext cx="1785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Power Supply</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1721375" y="3332000"/>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1721375" y="4393475"/>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1911875" y="333200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85" name="Google Shape;85;p4"/>
          <p:cNvSpPr txBox="1"/>
          <p:nvPr/>
        </p:nvSpPr>
        <p:spPr>
          <a:xfrm>
            <a:off x="3877025" y="2815175"/>
            <a:ext cx="155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Thermal Sensor</a:t>
            </a:r>
            <a:endParaRPr b="0" i="0" sz="1400" u="none" cap="none" strike="noStrike">
              <a:solidFill>
                <a:srgbClr val="000000"/>
              </a:solidFill>
              <a:latin typeface="Arial"/>
              <a:ea typeface="Arial"/>
              <a:cs typeface="Arial"/>
              <a:sym typeface="Arial"/>
            </a:endParaRPr>
          </a:p>
        </p:txBody>
      </p:sp>
      <p:cxnSp>
        <p:nvCxnSpPr>
          <p:cNvPr id="86" name="Google Shape;86;p4"/>
          <p:cNvCxnSpPr>
            <a:stCxn id="84" idx="2"/>
          </p:cNvCxnSpPr>
          <p:nvPr/>
        </p:nvCxnSpPr>
        <p:spPr>
          <a:xfrm>
            <a:off x="2328275" y="3732200"/>
            <a:ext cx="0" cy="661200"/>
          </a:xfrm>
          <a:prstGeom prst="straightConnector1">
            <a:avLst/>
          </a:prstGeom>
          <a:noFill/>
          <a:ln cap="flat" cmpd="sng" w="9525">
            <a:solidFill>
              <a:srgbClr val="000000"/>
            </a:solidFill>
            <a:prstDash val="solid"/>
            <a:round/>
            <a:headEnd len="sm" w="sm" type="none"/>
            <a:tailEnd len="med" w="med" type="triangle"/>
          </a:ln>
        </p:spPr>
      </p:cxnSp>
      <p:cxnSp>
        <p:nvCxnSpPr>
          <p:cNvPr id="87" name="Google Shape;87;p4"/>
          <p:cNvCxnSpPr>
            <a:stCxn id="83" idx="3"/>
            <a:endCxn id="85" idx="1"/>
          </p:cNvCxnSpPr>
          <p:nvPr/>
        </p:nvCxnSpPr>
        <p:spPr>
          <a:xfrm flipH="1" rot="10800000">
            <a:off x="2935175" y="3015275"/>
            <a:ext cx="942000" cy="1578300"/>
          </a:xfrm>
          <a:prstGeom prst="bentConnector3">
            <a:avLst>
              <a:gd fmla="val 55127" name="adj1"/>
            </a:avLst>
          </a:prstGeom>
          <a:noFill/>
          <a:ln cap="flat" cmpd="sng" w="9525">
            <a:solidFill>
              <a:srgbClr val="000000"/>
            </a:solidFill>
            <a:prstDash val="solid"/>
            <a:round/>
            <a:headEnd len="sm" w="sm" type="none"/>
            <a:tailEnd len="med" w="med" type="stealth"/>
          </a:ln>
        </p:spPr>
      </p:cxnSp>
      <p:cxnSp>
        <p:nvCxnSpPr>
          <p:cNvPr id="88" name="Google Shape;88;p4"/>
          <p:cNvCxnSpPr>
            <a:stCxn id="89" idx="2"/>
            <a:endCxn id="80" idx="1"/>
          </p:cNvCxnSpPr>
          <p:nvPr/>
        </p:nvCxnSpPr>
        <p:spPr>
          <a:xfrm flipH="1" rot="-5400000">
            <a:off x="3246575" y="3875375"/>
            <a:ext cx="487500" cy="2324100"/>
          </a:xfrm>
          <a:prstGeom prst="bentConnector3">
            <a:avLst>
              <a:gd fmla="val 172744" name="adj1"/>
            </a:avLst>
          </a:prstGeom>
          <a:noFill/>
          <a:ln cap="flat" cmpd="sng" w="9525">
            <a:solidFill>
              <a:srgbClr val="000000"/>
            </a:solidFill>
            <a:prstDash val="solid"/>
            <a:round/>
            <a:headEnd len="med" w="med" type="triangle"/>
            <a:tailEnd len="sm" w="sm" type="none"/>
          </a:ln>
        </p:spPr>
      </p:cxnSp>
      <p:sp>
        <p:nvSpPr>
          <p:cNvPr id="90" name="Google Shape;90;p4"/>
          <p:cNvSpPr txBox="1"/>
          <p:nvPr/>
        </p:nvSpPr>
        <p:spPr>
          <a:xfrm>
            <a:off x="3947225" y="4725825"/>
            <a:ext cx="141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cxnSp>
        <p:nvCxnSpPr>
          <p:cNvPr id="91" name="Google Shape;91;p4"/>
          <p:cNvCxnSpPr>
            <a:endCxn id="80" idx="3"/>
          </p:cNvCxnSpPr>
          <p:nvPr/>
        </p:nvCxnSpPr>
        <p:spPr>
          <a:xfrm flipH="1">
            <a:off x="4652375" y="3367300"/>
            <a:ext cx="1800" cy="1206600"/>
          </a:xfrm>
          <a:prstGeom prst="straightConnector1">
            <a:avLst/>
          </a:prstGeom>
          <a:noFill/>
          <a:ln cap="flat" cmpd="sng" w="9525">
            <a:solidFill>
              <a:srgbClr val="000000"/>
            </a:solidFill>
            <a:prstDash val="solid"/>
            <a:round/>
            <a:headEnd len="sm" w="sm" type="none"/>
            <a:tailEnd len="med" w="med" type="triangle"/>
          </a:ln>
        </p:spPr>
      </p:cxnSp>
      <p:cxnSp>
        <p:nvCxnSpPr>
          <p:cNvPr id="92" name="Google Shape;92;p4"/>
          <p:cNvCxnSpPr>
            <a:stCxn id="80" idx="2"/>
            <a:endCxn id="79" idx="1"/>
          </p:cNvCxnSpPr>
          <p:nvPr/>
        </p:nvCxnSpPr>
        <p:spPr>
          <a:xfrm flipH="1" rot="10800000">
            <a:off x="5324375" y="3970600"/>
            <a:ext cx="1547100" cy="957000"/>
          </a:xfrm>
          <a:prstGeom prst="bentConnector3">
            <a:avLst>
              <a:gd fmla="val 49995" name="adj1"/>
            </a:avLst>
          </a:prstGeom>
          <a:noFill/>
          <a:ln cap="flat" cmpd="sng" w="9525">
            <a:solidFill>
              <a:srgbClr val="000000"/>
            </a:solidFill>
            <a:prstDash val="solid"/>
            <a:round/>
            <a:headEnd len="sm" w="sm" type="none"/>
            <a:tailEnd len="med" w="med" type="triangle"/>
          </a:ln>
        </p:spPr>
      </p:cxnSp>
      <p:sp>
        <p:nvSpPr>
          <p:cNvPr id="93" name="Google Shape;93;p4"/>
          <p:cNvSpPr txBox="1"/>
          <p:nvPr/>
        </p:nvSpPr>
        <p:spPr>
          <a:xfrm>
            <a:off x="6992825" y="371975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Website</a:t>
            </a:r>
            <a:endParaRPr b="0" i="0" sz="1400" u="none" cap="none" strike="noStrike">
              <a:solidFill>
                <a:srgbClr val="000000"/>
              </a:solidFill>
              <a:latin typeface="Arial"/>
              <a:ea typeface="Arial"/>
              <a:cs typeface="Arial"/>
              <a:sym typeface="Arial"/>
            </a:endParaRPr>
          </a:p>
        </p:txBody>
      </p:sp>
      <p:cxnSp>
        <p:nvCxnSpPr>
          <p:cNvPr id="94" name="Google Shape;94;p4"/>
          <p:cNvCxnSpPr>
            <a:stCxn id="83" idx="3"/>
            <a:endCxn id="80" idx="0"/>
          </p:cNvCxnSpPr>
          <p:nvPr/>
        </p:nvCxnSpPr>
        <p:spPr>
          <a:xfrm>
            <a:off x="2935175" y="4593575"/>
            <a:ext cx="1045200" cy="333900"/>
          </a:xfrm>
          <a:prstGeom prst="bentConnector3">
            <a:avLst>
              <a:gd fmla="val 50000" name="adj1"/>
            </a:avLst>
          </a:prstGeom>
          <a:noFill/>
          <a:ln cap="flat" cmpd="sng" w="9525">
            <a:solidFill>
              <a:srgbClr val="000000"/>
            </a:solidFill>
            <a:prstDash val="solid"/>
            <a:round/>
            <a:headEnd len="sm" w="sm" type="none"/>
            <a:tailEnd len="med" w="med" type="triangle"/>
          </a:ln>
        </p:spPr>
      </p:cxnSp>
      <p:sp>
        <p:nvSpPr>
          <p:cNvPr id="95" name="Google Shape;95;p4"/>
          <p:cNvSpPr txBox="1"/>
          <p:nvPr/>
        </p:nvSpPr>
        <p:spPr>
          <a:xfrm>
            <a:off x="1865225" y="5919700"/>
            <a:ext cx="576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Arial"/>
                <a:ea typeface="Arial"/>
                <a:cs typeface="Arial"/>
                <a:sym typeface="Arial"/>
              </a:rPr>
              <a:t>Julia</a:t>
            </a:r>
            <a:r>
              <a:rPr b="1" i="0" lang="en-US" sz="2000" u="none" cap="none" strike="noStrike">
                <a:solidFill>
                  <a:schemeClr val="dk1"/>
                </a:solidFill>
                <a:latin typeface="Arial"/>
                <a:ea typeface="Arial"/>
                <a:cs typeface="Arial"/>
                <a:sym typeface="Arial"/>
              </a:rPr>
              <a:t>, </a:t>
            </a:r>
            <a:r>
              <a:rPr b="1" i="0" lang="en-US" sz="2000" u="none" cap="none" strike="noStrike">
                <a:solidFill>
                  <a:srgbClr val="E69138"/>
                </a:solidFill>
                <a:latin typeface="Arial"/>
                <a:ea typeface="Arial"/>
                <a:cs typeface="Arial"/>
                <a:sym typeface="Arial"/>
              </a:rPr>
              <a:t>Blake</a:t>
            </a:r>
            <a:r>
              <a:rPr b="1" i="0" lang="en-US" sz="2000" u="none" cap="none" strike="noStrike">
                <a:solidFill>
                  <a:srgbClr val="000000"/>
                </a:solidFill>
                <a:latin typeface="Arial"/>
                <a:ea typeface="Arial"/>
                <a:cs typeface="Arial"/>
                <a:sym typeface="Arial"/>
              </a:rPr>
              <a:t>, </a:t>
            </a:r>
            <a:r>
              <a:rPr b="1" i="0" lang="en-US" sz="2000" u="none" cap="none" strike="noStrike">
                <a:solidFill>
                  <a:srgbClr val="6AA84F"/>
                </a:solidFill>
                <a:latin typeface="Arial"/>
                <a:ea typeface="Arial"/>
                <a:cs typeface="Arial"/>
                <a:sym typeface="Arial"/>
              </a:rPr>
              <a:t>Erica</a:t>
            </a:r>
            <a:endParaRPr b="1" i="0" sz="2000" u="none" cap="none" strike="noStrike">
              <a:solidFill>
                <a:srgbClr val="6AA84F"/>
              </a:solidFill>
              <a:latin typeface="Arial"/>
              <a:ea typeface="Arial"/>
              <a:cs typeface="Arial"/>
              <a:sym typeface="Arial"/>
            </a:endParaRPr>
          </a:p>
        </p:txBody>
      </p:sp>
      <p:sp>
        <p:nvSpPr>
          <p:cNvPr id="89" name="Google Shape;89;p4"/>
          <p:cNvSpPr/>
          <p:nvPr/>
        </p:nvSpPr>
        <p:spPr>
          <a:xfrm>
            <a:off x="1721375" y="4393475"/>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Converters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2e1a2504af_0_5"/>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000"/>
              <a:t>Major Project Changes for 404</a:t>
            </a:r>
            <a:endParaRPr/>
          </a:p>
        </p:txBody>
      </p:sp>
      <p:sp>
        <p:nvSpPr>
          <p:cNvPr id="101" name="Google Shape;101;g32e1a2504af_0_5"/>
          <p:cNvSpPr txBox="1"/>
          <p:nvPr>
            <p:ph idx="1" type="body"/>
          </p:nvPr>
        </p:nvSpPr>
        <p:spPr>
          <a:xfrm>
            <a:off x="457200" y="2049270"/>
            <a:ext cx="8229600" cy="40770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PCB </a:t>
            </a:r>
            <a:r>
              <a:rPr lang="en-US"/>
              <a:t>design</a:t>
            </a:r>
            <a:r>
              <a:rPr lang="en-US"/>
              <a:t> has been updated</a:t>
            </a:r>
            <a:endParaRPr/>
          </a:p>
          <a:p>
            <a:pPr indent="-342900" lvl="1" marL="914400" rtl="0" algn="l">
              <a:spcBef>
                <a:spcPts val="0"/>
              </a:spcBef>
              <a:spcAft>
                <a:spcPts val="0"/>
              </a:spcAft>
              <a:buSzPts val="1800"/>
              <a:buChar char="–"/>
            </a:pPr>
            <a:r>
              <a:rPr lang="en-US"/>
              <a:t>components added, nothing removed</a:t>
            </a:r>
            <a:endParaRPr/>
          </a:p>
          <a:p>
            <a:pPr indent="-342900" lvl="0" marL="457200" rtl="0" algn="l">
              <a:spcBef>
                <a:spcPts val="0"/>
              </a:spcBef>
              <a:spcAft>
                <a:spcPts val="0"/>
              </a:spcAft>
              <a:buSzPts val="1800"/>
              <a:buChar char="•"/>
            </a:pPr>
            <a:r>
              <a:rPr lang="en-US"/>
              <a:t>Possibly could use Bluetooth connection rather than WiFi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2e1a2504af_0_11"/>
          <p:cNvSpPr txBox="1"/>
          <p:nvPr>
            <p:ph type="title"/>
          </p:nvPr>
        </p:nvSpPr>
        <p:spPr>
          <a:xfrm>
            <a:off x="457200" y="7596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Project Timeline</a:t>
            </a:r>
            <a:endParaRPr/>
          </a:p>
        </p:txBody>
      </p:sp>
      <p:sp>
        <p:nvSpPr>
          <p:cNvPr id="107" name="Google Shape;107;g32e1a2504af_0_11"/>
          <p:cNvSpPr/>
          <p:nvPr/>
        </p:nvSpPr>
        <p:spPr>
          <a:xfrm>
            <a:off x="514725" y="3845325"/>
            <a:ext cx="8311500" cy="22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g32e1a2504af_0_11"/>
          <p:cNvSpPr/>
          <p:nvPr/>
        </p:nvSpPr>
        <p:spPr>
          <a:xfrm>
            <a:off x="1947550" y="2876325"/>
            <a:ext cx="318000" cy="119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g32e1a2504af_0_11"/>
          <p:cNvSpPr/>
          <p:nvPr/>
        </p:nvSpPr>
        <p:spPr>
          <a:xfrm>
            <a:off x="5424600" y="2876325"/>
            <a:ext cx="318000" cy="119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g32e1a2504af_0_11"/>
          <p:cNvSpPr/>
          <p:nvPr/>
        </p:nvSpPr>
        <p:spPr>
          <a:xfrm>
            <a:off x="8368800" y="2876325"/>
            <a:ext cx="318000" cy="119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g32e1a2504af_0_11"/>
          <p:cNvSpPr/>
          <p:nvPr/>
        </p:nvSpPr>
        <p:spPr>
          <a:xfrm rot="10800000">
            <a:off x="3686075" y="3845325"/>
            <a:ext cx="318000" cy="119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g32e1a2504af_0_11"/>
          <p:cNvSpPr/>
          <p:nvPr/>
        </p:nvSpPr>
        <p:spPr>
          <a:xfrm rot="10800000">
            <a:off x="7008725" y="3845325"/>
            <a:ext cx="318000" cy="119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g32e1a2504af_0_11"/>
          <p:cNvSpPr txBox="1"/>
          <p:nvPr/>
        </p:nvSpPr>
        <p:spPr>
          <a:xfrm>
            <a:off x="172400" y="2719425"/>
            <a:ext cx="18819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Update #1: </a:t>
            </a:r>
            <a:r>
              <a:rPr lang="en-US" sz="1200">
                <a:solidFill>
                  <a:schemeClr val="dk1"/>
                </a:solidFill>
              </a:rPr>
              <a:t>Designed and ordered new PCB + started integrating Microcontroller/Website</a:t>
            </a:r>
            <a:endParaRPr sz="1200">
              <a:solidFill>
                <a:schemeClr val="dk1"/>
              </a:solidFill>
            </a:endParaRPr>
          </a:p>
        </p:txBody>
      </p:sp>
      <p:sp>
        <p:nvSpPr>
          <p:cNvPr id="114" name="Google Shape;114;g32e1a2504af_0_11"/>
          <p:cNvSpPr txBox="1"/>
          <p:nvPr/>
        </p:nvSpPr>
        <p:spPr>
          <a:xfrm>
            <a:off x="1693775" y="4170875"/>
            <a:ext cx="21999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Update #2: </a:t>
            </a:r>
            <a:r>
              <a:rPr lang="en-US" sz="1200">
                <a:solidFill>
                  <a:schemeClr val="dk1"/>
                </a:solidFill>
              </a:rPr>
              <a:t>Have PCB </a:t>
            </a:r>
            <a:r>
              <a:rPr lang="en-US" sz="1200">
                <a:solidFill>
                  <a:schemeClr val="dk1"/>
                </a:solidFill>
              </a:rPr>
              <a:t>soldered</a:t>
            </a:r>
            <a:r>
              <a:rPr lang="en-US" sz="1200">
                <a:solidFill>
                  <a:schemeClr val="dk1"/>
                </a:solidFill>
              </a:rPr>
              <a:t> and tested + Website/Microcontroller connection</a:t>
            </a:r>
            <a:endParaRPr sz="1200">
              <a:solidFill>
                <a:schemeClr val="dk1"/>
              </a:solidFill>
            </a:endParaRPr>
          </a:p>
        </p:txBody>
      </p:sp>
      <p:sp>
        <p:nvSpPr>
          <p:cNvPr id="115" name="Google Shape;115;g32e1a2504af_0_11"/>
          <p:cNvSpPr txBox="1"/>
          <p:nvPr/>
        </p:nvSpPr>
        <p:spPr>
          <a:xfrm>
            <a:off x="3729527" y="2620975"/>
            <a:ext cx="18819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Update #3: </a:t>
            </a:r>
            <a:r>
              <a:rPr lang="en-US" sz="1200">
                <a:solidFill>
                  <a:schemeClr val="dk1"/>
                </a:solidFill>
              </a:rPr>
              <a:t>Have PCB working and have microcontroller programmed + switch state communication</a:t>
            </a:r>
            <a:endParaRPr sz="1200">
              <a:solidFill>
                <a:schemeClr val="dk1"/>
              </a:solidFill>
            </a:endParaRPr>
          </a:p>
        </p:txBody>
      </p:sp>
      <p:sp>
        <p:nvSpPr>
          <p:cNvPr id="116" name="Google Shape;116;g32e1a2504af_0_11"/>
          <p:cNvSpPr txBox="1"/>
          <p:nvPr/>
        </p:nvSpPr>
        <p:spPr>
          <a:xfrm>
            <a:off x="5193425" y="4170875"/>
            <a:ext cx="21333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Update #4</a:t>
            </a:r>
            <a:r>
              <a:rPr lang="en-US" sz="1200">
                <a:solidFill>
                  <a:schemeClr val="dk1"/>
                </a:solidFill>
              </a:rPr>
              <a:t>: All Integration </a:t>
            </a:r>
            <a:r>
              <a:rPr lang="en-US" sz="1200">
                <a:solidFill>
                  <a:schemeClr val="dk1"/>
                </a:solidFill>
              </a:rPr>
              <a:t>between</a:t>
            </a:r>
            <a:r>
              <a:rPr lang="en-US" sz="1200">
                <a:solidFill>
                  <a:schemeClr val="dk1"/>
                </a:solidFill>
              </a:rPr>
              <a:t> subsystems complete</a:t>
            </a:r>
            <a:endParaRPr sz="1200">
              <a:solidFill>
                <a:schemeClr val="dk1"/>
              </a:solidFill>
            </a:endParaRPr>
          </a:p>
        </p:txBody>
      </p:sp>
      <p:sp>
        <p:nvSpPr>
          <p:cNvPr id="117" name="Google Shape;117;g32e1a2504af_0_11"/>
          <p:cNvSpPr txBox="1"/>
          <p:nvPr/>
        </p:nvSpPr>
        <p:spPr>
          <a:xfrm>
            <a:off x="6860900" y="2620975"/>
            <a:ext cx="16347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Update #5</a:t>
            </a:r>
            <a:r>
              <a:rPr lang="en-US" sz="1200">
                <a:solidFill>
                  <a:schemeClr val="dk1"/>
                </a:solidFill>
              </a:rPr>
              <a:t>:</a:t>
            </a:r>
            <a:endParaRPr sz="1200">
              <a:solidFill>
                <a:schemeClr val="dk1"/>
              </a:solidFill>
            </a:endParaRPr>
          </a:p>
          <a:p>
            <a:pPr indent="0" lvl="0" marL="0" rtl="0" algn="l">
              <a:spcBef>
                <a:spcPts val="0"/>
              </a:spcBef>
              <a:spcAft>
                <a:spcPts val="0"/>
              </a:spcAft>
              <a:buNone/>
            </a:pPr>
            <a:r>
              <a:rPr lang="en-US" sz="1200">
                <a:solidFill>
                  <a:schemeClr val="dk1"/>
                </a:solidFill>
              </a:rPr>
              <a:t>Practice Demo + Completing Final Report + Preparing for Showcase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2e1a2504af_0_16"/>
          <p:cNvSpPr txBox="1"/>
          <p:nvPr>
            <p:ph type="title"/>
          </p:nvPr>
        </p:nvSpPr>
        <p:spPr>
          <a:xfrm>
            <a:off x="457200" y="91902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1: PCB</a:t>
            </a:r>
            <a:endParaRPr/>
          </a:p>
        </p:txBody>
      </p:sp>
      <p:graphicFrame>
        <p:nvGraphicFramePr>
          <p:cNvPr id="123" name="Google Shape;123;g32e1a2504af_0_16"/>
          <p:cNvGraphicFramePr/>
          <p:nvPr/>
        </p:nvGraphicFramePr>
        <p:xfrm>
          <a:off x="457200" y="1889100"/>
          <a:ext cx="3000000" cy="3000000"/>
        </p:xfrm>
        <a:graphic>
          <a:graphicData uri="http://schemas.openxmlformats.org/drawingml/2006/table">
            <a:tbl>
              <a:tblPr>
                <a:noFill/>
                <a:tableStyleId>{791B12A8-4A2B-4CB0-903F-48C084833CF1}</a:tableStyleId>
              </a:tblPr>
              <a:tblGrid>
                <a:gridCol w="4052250"/>
                <a:gridCol w="4177350"/>
              </a:tblGrid>
              <a:tr h="548050">
                <a:tc>
                  <a:txBody>
                    <a:bodyPr/>
                    <a:lstStyle/>
                    <a:p>
                      <a:pPr indent="0" lvl="0" marL="0" rtl="0" algn="ctr">
                        <a:lnSpc>
                          <a:spcPct val="115000"/>
                        </a:lnSpc>
                        <a:spcBef>
                          <a:spcPts val="0"/>
                        </a:spcBef>
                        <a:spcAft>
                          <a:spcPts val="0"/>
                        </a:spcAft>
                        <a:buNone/>
                      </a:pPr>
                      <a:r>
                        <a:rPr b="1" lang="en-US"/>
                        <a:t>Accomplishments since 403</a:t>
                      </a:r>
                      <a:endParaRPr b="1"/>
                    </a:p>
                    <a:p>
                      <a:pPr indent="0" lvl="0" marL="0" rtl="0" algn="ctr">
                        <a:lnSpc>
                          <a:spcPct val="115000"/>
                        </a:lnSpc>
                        <a:spcBef>
                          <a:spcPts val="0"/>
                        </a:spcBef>
                        <a:spcAft>
                          <a:spcPts val="0"/>
                        </a:spcAft>
                        <a:buNone/>
                      </a:pPr>
                      <a:r>
                        <a:rPr b="1" lang="en-US">
                          <a:solidFill>
                            <a:srgbClr val="FF0000"/>
                          </a:solidFill>
                        </a:rPr>
                        <a:t>&lt;9&gt; hrs of effort</a:t>
                      </a:r>
                      <a:endParaRPr b="1">
                        <a:solidFill>
                          <a:srgbClr val="FF0000"/>
                        </a:solidFill>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Ongoing progress/problems and</a:t>
                      </a:r>
                      <a:endParaRPr b="1"/>
                    </a:p>
                    <a:p>
                      <a:pPr indent="0" lvl="0" marL="0" rtl="0" algn="ctr">
                        <a:lnSpc>
                          <a:spcPct val="115000"/>
                        </a:lnSpc>
                        <a:spcBef>
                          <a:spcPts val="0"/>
                        </a:spcBef>
                        <a:spcAft>
                          <a:spcPts val="0"/>
                        </a:spcAft>
                        <a:buNone/>
                      </a:pPr>
                      <a:r>
                        <a:rPr b="1" lang="en-US"/>
                        <a:t>plans until the next presentation</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15650">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24" name="Google Shape;124;g32e1a2504af_0_16"/>
          <p:cNvSpPr txBox="1"/>
          <p:nvPr/>
        </p:nvSpPr>
        <p:spPr>
          <a:xfrm>
            <a:off x="457200" y="2437150"/>
            <a:ext cx="4052100" cy="41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t>Completed in 403</a:t>
            </a:r>
            <a:r>
              <a:rPr lang="en-US"/>
              <a:t> </a:t>
            </a:r>
            <a:endParaRPr/>
          </a:p>
          <a:p>
            <a:pPr indent="-317500" lvl="0" marL="457200" rtl="0" algn="l">
              <a:spcBef>
                <a:spcPts val="0"/>
              </a:spcBef>
              <a:spcAft>
                <a:spcPts val="0"/>
              </a:spcAft>
              <a:buClr>
                <a:schemeClr val="dk1"/>
              </a:buClr>
              <a:buSzPts val="1400"/>
              <a:buChar char="●"/>
            </a:pPr>
            <a:r>
              <a:rPr lang="en-US">
                <a:solidFill>
                  <a:schemeClr val="dk1"/>
                </a:solidFill>
              </a:rPr>
              <a:t>Entire PCB design</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4 individual buck converter designs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Simulated all designs on WEBench</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Designed schematic</a:t>
            </a:r>
            <a:endParaRPr>
              <a:solidFill>
                <a:schemeClr val="dk1"/>
              </a:solidFill>
            </a:endParaRPr>
          </a:p>
          <a:p>
            <a:pPr indent="-317500" lvl="2" marL="1371600" rtl="0" algn="l">
              <a:spcBef>
                <a:spcPts val="0"/>
              </a:spcBef>
              <a:spcAft>
                <a:spcPts val="0"/>
              </a:spcAft>
              <a:buClr>
                <a:schemeClr val="dk1"/>
              </a:buClr>
              <a:buSzPts val="1400"/>
              <a:buChar char="■"/>
            </a:pPr>
            <a:r>
              <a:rPr lang="en-US">
                <a:solidFill>
                  <a:schemeClr val="dk1"/>
                </a:solidFill>
              </a:rPr>
              <a:t>created necessary footprints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Routed the board</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Soldered the board</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two buck converters ICs failed during demo, so its not currently working.</a:t>
            </a:r>
            <a:endParaRPr>
              <a:solidFill>
                <a:schemeClr val="dk1"/>
              </a:solidFill>
            </a:endParaRPr>
          </a:p>
          <a:p>
            <a:pPr indent="0" lvl="0" marL="0" rtl="0" algn="l">
              <a:spcBef>
                <a:spcPts val="0"/>
              </a:spcBef>
              <a:spcAft>
                <a:spcPts val="0"/>
              </a:spcAft>
              <a:buNone/>
            </a:pPr>
            <a:r>
              <a:rPr b="1" lang="en-US" u="sng">
                <a:solidFill>
                  <a:schemeClr val="dk1"/>
                </a:solidFill>
              </a:rPr>
              <a:t>404 Accomplishments</a:t>
            </a:r>
            <a:endParaRPr b="1" u="sng">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Board was updated</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added push buttons for ESP32 programming</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added pull-up resistor for the Boot function of the ESP32</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created necessary footprints</a:t>
            </a:r>
            <a:endParaRPr>
              <a:solidFill>
                <a:schemeClr val="dk1"/>
              </a:solidFill>
            </a:endParaRPr>
          </a:p>
          <a:p>
            <a:pPr indent="0" lvl="0" marL="0" rtl="0" algn="l">
              <a:spcBef>
                <a:spcPts val="0"/>
              </a:spcBef>
              <a:spcAft>
                <a:spcPts val="0"/>
              </a:spcAft>
              <a:buNone/>
            </a:pPr>
            <a:r>
              <a:t/>
            </a:r>
            <a:endParaRPr>
              <a:solidFill>
                <a:srgbClr val="000000"/>
              </a:solidFill>
            </a:endParaRPr>
          </a:p>
        </p:txBody>
      </p:sp>
      <p:sp>
        <p:nvSpPr>
          <p:cNvPr id="125" name="Google Shape;125;g32e1a2504af_0_16"/>
          <p:cNvSpPr txBox="1"/>
          <p:nvPr/>
        </p:nvSpPr>
        <p:spPr>
          <a:xfrm>
            <a:off x="4509450" y="2437150"/>
            <a:ext cx="4177200" cy="411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Once the parts and </a:t>
            </a:r>
            <a:r>
              <a:rPr lang="en-US"/>
              <a:t>boards come in, I’ll begin soldering, testing the converters as I go.</a:t>
            </a:r>
            <a:endParaRPr/>
          </a:p>
          <a:p>
            <a:pPr indent="-317500" lvl="1" marL="914400" rtl="0" algn="l">
              <a:spcBef>
                <a:spcPts val="0"/>
              </a:spcBef>
              <a:spcAft>
                <a:spcPts val="0"/>
              </a:spcAft>
              <a:buSzPts val="1400"/>
              <a:buChar char="○"/>
            </a:pPr>
            <a:r>
              <a:rPr lang="en-US"/>
              <a:t>Boards will take at least a week to come in.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Once the converters are working, I’ll add the ESP32 to the board and the camera socket.</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2e1a2504af_0_42"/>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1: PCB</a:t>
            </a:r>
            <a:endParaRPr/>
          </a:p>
        </p:txBody>
      </p:sp>
      <p:sp>
        <p:nvSpPr>
          <p:cNvPr id="131" name="Google Shape;131;g32e1a2504af_0_42"/>
          <p:cNvSpPr txBox="1"/>
          <p:nvPr>
            <p:ph idx="1" type="body"/>
          </p:nvPr>
        </p:nvSpPr>
        <p:spPr>
          <a:xfrm>
            <a:off x="457200" y="2049275"/>
            <a:ext cx="4114800" cy="4077000"/>
          </a:xfrm>
          <a:prstGeom prst="rect">
            <a:avLst/>
          </a:prstGeom>
        </p:spPr>
        <p:txBody>
          <a:bodyPr anchorCtr="0" anchor="t" bIns="45700" lIns="91425" spcFirstLastPara="1" rIns="91425" wrap="square" tIns="45700">
            <a:normAutofit fontScale="55000" lnSpcReduction="20000"/>
          </a:bodyPr>
          <a:lstStyle/>
          <a:p>
            <a:pPr indent="-291465" lvl="0" marL="457200" rtl="0" algn="l">
              <a:spcBef>
                <a:spcPts val="360"/>
              </a:spcBef>
              <a:spcAft>
                <a:spcPts val="0"/>
              </a:spcAft>
              <a:buSzPct val="56250"/>
              <a:buChar char="•"/>
            </a:pPr>
            <a:r>
              <a:rPr lang="en-US"/>
              <a:t>The buck converter design works, however there was component failure that resulted in failure of two converters on the board.</a:t>
            </a:r>
            <a:endParaRPr/>
          </a:p>
          <a:p>
            <a:pPr indent="-291465" lvl="1" marL="914400" rtl="0" algn="l">
              <a:spcBef>
                <a:spcPts val="360"/>
              </a:spcBef>
              <a:spcAft>
                <a:spcPts val="0"/>
              </a:spcAft>
              <a:buSzPct val="64285"/>
              <a:buChar char="–"/>
            </a:pPr>
            <a:r>
              <a:rPr lang="en-US"/>
              <a:t>Both failed converters provide </a:t>
            </a:r>
            <a:r>
              <a:rPr lang="en-US"/>
              <a:t>power to the camera, so camera to ESP32 communication remains untested.</a:t>
            </a:r>
            <a:endParaRPr/>
          </a:p>
          <a:p>
            <a:pPr indent="-291465" lvl="1" marL="914400" rtl="0" algn="l">
              <a:spcBef>
                <a:spcPts val="360"/>
              </a:spcBef>
              <a:spcAft>
                <a:spcPts val="0"/>
              </a:spcAft>
              <a:buSzPct val="64285"/>
              <a:buChar char="–"/>
            </a:pPr>
            <a:r>
              <a:rPr lang="en-US"/>
              <a:t>Power to VDDIO pin and power to VDD pin converters produce the incorrect values.</a:t>
            </a:r>
            <a:endParaRPr/>
          </a:p>
          <a:p>
            <a:pPr indent="-291465" lvl="0" marL="457200" rtl="0" algn="l">
              <a:spcBef>
                <a:spcPts val="360"/>
              </a:spcBef>
              <a:spcAft>
                <a:spcPts val="0"/>
              </a:spcAft>
              <a:buSzPct val="56250"/>
              <a:buChar char="•"/>
            </a:pPr>
            <a:r>
              <a:rPr lang="en-US"/>
              <a:t>Push buttons need to be added to allow us to program the ESP32.</a:t>
            </a:r>
            <a:endParaRPr/>
          </a:p>
          <a:p>
            <a:pPr indent="-291465" lvl="0" marL="457200" rtl="0" algn="l">
              <a:spcBef>
                <a:spcPts val="360"/>
              </a:spcBef>
              <a:spcAft>
                <a:spcPts val="0"/>
              </a:spcAft>
              <a:buSzPct val="56250"/>
              <a:buChar char="•"/>
            </a:pPr>
            <a:r>
              <a:rPr lang="en-US"/>
              <a:t>One additional resistor (R12) was added to the board to ensure the ESP32 functions.</a:t>
            </a:r>
            <a:endParaRPr/>
          </a:p>
          <a:p>
            <a:pPr indent="-291465" lvl="0" marL="457200" rtl="0" algn="l">
              <a:spcBef>
                <a:spcPts val="360"/>
              </a:spcBef>
              <a:spcAft>
                <a:spcPts val="0"/>
              </a:spcAft>
              <a:buSzPct val="56250"/>
              <a:buChar char="•"/>
            </a:pPr>
            <a:r>
              <a:rPr lang="en-US"/>
              <a:t>Multiple vias were made larger so they could be used as test points.</a:t>
            </a:r>
            <a:endParaRPr/>
          </a:p>
        </p:txBody>
      </p:sp>
      <p:pic>
        <p:nvPicPr>
          <p:cNvPr id="132" name="Google Shape;132;g32e1a2504af_0_42" title="IMG_5599.HEIC"/>
          <p:cNvPicPr preferRelativeResize="0"/>
          <p:nvPr/>
        </p:nvPicPr>
        <p:blipFill rotWithShape="1">
          <a:blip r:embed="rId3">
            <a:alphaModFix/>
          </a:blip>
          <a:srcRect b="19901" l="26384" r="20108" t="51229"/>
          <a:stretch/>
        </p:blipFill>
        <p:spPr>
          <a:xfrm>
            <a:off x="4572000" y="2049275"/>
            <a:ext cx="2523151" cy="1720474"/>
          </a:xfrm>
          <a:prstGeom prst="rect">
            <a:avLst/>
          </a:prstGeom>
          <a:noFill/>
          <a:ln>
            <a:noFill/>
          </a:ln>
        </p:spPr>
      </p:pic>
      <p:pic>
        <p:nvPicPr>
          <p:cNvPr id="133" name="Google Shape;133;g32e1a2504af_0_42"/>
          <p:cNvPicPr preferRelativeResize="0"/>
          <p:nvPr/>
        </p:nvPicPr>
        <p:blipFill>
          <a:blip r:embed="rId4">
            <a:alphaModFix/>
          </a:blip>
          <a:stretch>
            <a:fillRect/>
          </a:stretch>
        </p:blipFill>
        <p:spPr>
          <a:xfrm>
            <a:off x="5452799" y="3864487"/>
            <a:ext cx="3601099" cy="2773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2e1a2504af_0_2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Subsystem 2: Microcontroller</a:t>
            </a:r>
            <a:endParaRPr/>
          </a:p>
        </p:txBody>
      </p:sp>
      <p:graphicFrame>
        <p:nvGraphicFramePr>
          <p:cNvPr id="139" name="Google Shape;139;g32e1a2504af_0_28"/>
          <p:cNvGraphicFramePr/>
          <p:nvPr/>
        </p:nvGraphicFramePr>
        <p:xfrm>
          <a:off x="457200" y="1889100"/>
          <a:ext cx="3000000" cy="3000000"/>
        </p:xfrm>
        <a:graphic>
          <a:graphicData uri="http://schemas.openxmlformats.org/drawingml/2006/table">
            <a:tbl>
              <a:tblPr>
                <a:noFill/>
                <a:tableStyleId>{791B12A8-4A2B-4CB0-903F-48C084833CF1}</a:tableStyleId>
              </a:tblPr>
              <a:tblGrid>
                <a:gridCol w="4052250"/>
                <a:gridCol w="4177350"/>
              </a:tblGrid>
              <a:tr h="548050">
                <a:tc>
                  <a:txBody>
                    <a:bodyPr/>
                    <a:lstStyle/>
                    <a:p>
                      <a:pPr indent="0" lvl="0" marL="0" rtl="0" algn="ctr">
                        <a:lnSpc>
                          <a:spcPct val="115000"/>
                        </a:lnSpc>
                        <a:spcBef>
                          <a:spcPts val="0"/>
                        </a:spcBef>
                        <a:spcAft>
                          <a:spcPts val="0"/>
                        </a:spcAft>
                        <a:buNone/>
                      </a:pPr>
                      <a:r>
                        <a:rPr b="1" lang="en-US"/>
                        <a:t>Accomplishments since 403</a:t>
                      </a:r>
                      <a:endParaRPr b="1"/>
                    </a:p>
                    <a:p>
                      <a:pPr indent="0" lvl="0" marL="0" rtl="0" algn="ctr">
                        <a:lnSpc>
                          <a:spcPct val="115000"/>
                        </a:lnSpc>
                        <a:spcBef>
                          <a:spcPts val="0"/>
                        </a:spcBef>
                        <a:spcAft>
                          <a:spcPts val="0"/>
                        </a:spcAft>
                        <a:buNone/>
                      </a:pPr>
                      <a:r>
                        <a:rPr b="1" lang="en-US">
                          <a:solidFill>
                            <a:srgbClr val="FF0000"/>
                          </a:solidFill>
                        </a:rPr>
                        <a:t>&lt;10&gt; hrs of effort</a:t>
                      </a:r>
                      <a:endParaRPr b="1">
                        <a:solidFill>
                          <a:srgbClr val="FF0000"/>
                        </a:solidFill>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Ongoing progress/problems and</a:t>
                      </a:r>
                      <a:endParaRPr b="1"/>
                    </a:p>
                    <a:p>
                      <a:pPr indent="0" lvl="0" marL="0" rtl="0" algn="ctr">
                        <a:lnSpc>
                          <a:spcPct val="115000"/>
                        </a:lnSpc>
                        <a:spcBef>
                          <a:spcPts val="0"/>
                        </a:spcBef>
                        <a:spcAft>
                          <a:spcPts val="0"/>
                        </a:spcAft>
                        <a:buNone/>
                      </a:pPr>
                      <a:r>
                        <a:rPr b="1" lang="en-US"/>
                        <a:t>plans until the next presentation</a:t>
                      </a:r>
                      <a:endParaRPr b="1"/>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115650">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40" name="Google Shape;140;g32e1a2504af_0_28"/>
          <p:cNvSpPr txBox="1"/>
          <p:nvPr/>
        </p:nvSpPr>
        <p:spPr>
          <a:xfrm>
            <a:off x="519050" y="2511250"/>
            <a:ext cx="3886500" cy="39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300" u="sng">
                <a:solidFill>
                  <a:schemeClr val="dk1"/>
                </a:solidFill>
              </a:rPr>
              <a:t>Completed in 403</a:t>
            </a:r>
            <a:r>
              <a:rPr lang="en-US" sz="1300">
                <a:solidFill>
                  <a:schemeClr val="dk1"/>
                </a:solidFill>
              </a:rPr>
              <a:t> </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Microcontroller was coded to</a:t>
            </a:r>
            <a:endParaRPr sz="1300">
              <a:solidFill>
                <a:schemeClr val="dk1"/>
              </a:solidFill>
            </a:endParaRPr>
          </a:p>
          <a:p>
            <a:pPr indent="-311150" lvl="1" marL="914400" rtl="0" algn="l">
              <a:spcBef>
                <a:spcPts val="0"/>
              </a:spcBef>
              <a:spcAft>
                <a:spcPts val="0"/>
              </a:spcAft>
              <a:buClr>
                <a:schemeClr val="dk1"/>
              </a:buClr>
              <a:buSzPts val="1300"/>
              <a:buChar char="○"/>
            </a:pPr>
            <a:r>
              <a:rPr lang="en-US" sz="1300">
                <a:solidFill>
                  <a:schemeClr val="dk1"/>
                </a:solidFill>
              </a:rPr>
              <a:t>Interpret data coming from the image sensor via SPI communication</a:t>
            </a:r>
            <a:endParaRPr sz="1300">
              <a:solidFill>
                <a:schemeClr val="dk1"/>
              </a:solidFill>
            </a:endParaRPr>
          </a:p>
          <a:p>
            <a:pPr indent="-311150" lvl="1" marL="914400" rtl="0" algn="l">
              <a:spcBef>
                <a:spcPts val="0"/>
              </a:spcBef>
              <a:spcAft>
                <a:spcPts val="0"/>
              </a:spcAft>
              <a:buClr>
                <a:schemeClr val="dk1"/>
              </a:buClr>
              <a:buSzPts val="1300"/>
              <a:buChar char="○"/>
            </a:pPr>
            <a:r>
              <a:rPr lang="en-US" sz="1300">
                <a:solidFill>
                  <a:schemeClr val="dk1"/>
                </a:solidFill>
              </a:rPr>
              <a:t>Connect to a personal laptop through WiFi</a:t>
            </a:r>
            <a:endParaRPr sz="1300">
              <a:solidFill>
                <a:schemeClr val="dk1"/>
              </a:solidFill>
            </a:endParaRPr>
          </a:p>
          <a:p>
            <a:pPr indent="-311150" lvl="1" marL="914400" rtl="0" algn="l">
              <a:spcBef>
                <a:spcPts val="0"/>
              </a:spcBef>
              <a:spcAft>
                <a:spcPts val="0"/>
              </a:spcAft>
              <a:buClr>
                <a:schemeClr val="dk1"/>
              </a:buClr>
              <a:buSzPts val="1300"/>
              <a:buChar char="○"/>
            </a:pPr>
            <a:r>
              <a:rPr lang="en-US" sz="1300">
                <a:solidFill>
                  <a:schemeClr val="dk1"/>
                </a:solidFill>
              </a:rPr>
              <a:t>Automatically determine if the switch is open or closed based on the image data received</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u="sng">
                <a:solidFill>
                  <a:schemeClr val="dk1"/>
                </a:solidFill>
              </a:rPr>
              <a:t>404 Accomplishments</a:t>
            </a:r>
            <a:endParaRPr sz="19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Minor changes to allow for integration to the PCB</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Changes to allow for multiple photos to be read and a more efficient way to connect to WiFi</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More research into  the API’s for the communication between the microcontroller and the website</a:t>
            </a:r>
            <a:endParaRPr sz="1300">
              <a:solidFill>
                <a:schemeClr val="dk1"/>
              </a:solidFill>
            </a:endParaRPr>
          </a:p>
          <a:p>
            <a:pPr indent="0" lvl="0" marL="45720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000000"/>
              </a:solidFill>
            </a:endParaRPr>
          </a:p>
        </p:txBody>
      </p:sp>
      <p:sp>
        <p:nvSpPr>
          <p:cNvPr id="141" name="Google Shape;141;g32e1a2504af_0_28"/>
          <p:cNvSpPr txBox="1"/>
          <p:nvPr/>
        </p:nvSpPr>
        <p:spPr>
          <a:xfrm>
            <a:off x="4637900" y="2511250"/>
            <a:ext cx="3961200" cy="3953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US" sz="1300">
                <a:solidFill>
                  <a:schemeClr val="dk1"/>
                </a:solidFill>
              </a:rPr>
              <a:t>Try to integrate the website with the microcontroller as much as we can before the next update. I want to try and get the microcontroller to at least see a connection to the website.</a:t>
            </a:r>
            <a:endParaRPr sz="1300">
              <a:solidFill>
                <a:schemeClr val="dk1"/>
              </a:solidFill>
            </a:endParaRPr>
          </a:p>
          <a:p>
            <a:pPr indent="-311150" lvl="0" marL="457200" rtl="0" algn="l">
              <a:spcBef>
                <a:spcPts val="0"/>
              </a:spcBef>
              <a:spcAft>
                <a:spcPts val="0"/>
              </a:spcAft>
              <a:buClr>
                <a:schemeClr val="dk1"/>
              </a:buClr>
              <a:buSzPts val="1300"/>
              <a:buChar char="●"/>
            </a:pPr>
            <a:r>
              <a:rPr lang="en-US" sz="1300">
                <a:solidFill>
                  <a:schemeClr val="dk1"/>
                </a:solidFill>
              </a:rPr>
              <a:t>As soon as the new PCB comes in, test to see if the microcontroller code can </a:t>
            </a:r>
            <a:r>
              <a:rPr lang="en-US" sz="1300">
                <a:solidFill>
                  <a:schemeClr val="dk1"/>
                </a:solidFill>
              </a:rPr>
              <a:t>successfully</a:t>
            </a:r>
            <a:r>
              <a:rPr lang="en-US" sz="1300">
                <a:solidFill>
                  <a:schemeClr val="dk1"/>
                </a:solidFill>
              </a:rPr>
              <a:t> run on it.</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