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ihpoN/f8jCpZpswjPNniazBHWR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A32BC1-31E3-4EC6-A828-65D4C739BFAA}">
  <a:tblStyle styleId="{B0A32BC1-31E3-4EC6-A828-65D4C739BFA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f23b399cc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32f23b399cc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c770ec40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2c770ec40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f23b399cc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32f23b399cc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f23b399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Erica: Our project sponsor is powell industries which is a “Powell Industries designs and manufactures equipment like switchgear, circuit breakers, and power management systems that help safely control and distribute electrical power in multiple different industries</a:t>
            </a:r>
            <a:endParaRPr/>
          </a:p>
          <a:p>
            <a:pPr indent="0" lvl="0" marL="0" rtl="0" algn="l">
              <a:lnSpc>
                <a:spcPct val="100000"/>
              </a:lnSpc>
              <a:spcBef>
                <a:spcPts val="0"/>
              </a:spcBef>
              <a:spcAft>
                <a:spcPts val="0"/>
              </a:spcAft>
              <a:buSzPts val="1100"/>
              <a:buNone/>
            </a:pPr>
            <a:r>
              <a:rPr lang="en-US"/>
              <a:t>Switchgears are Switchgears are devices that control and protect electrical circuits by turning power on or off and preventing damage during electrical faults.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Powell industries designs/maufactures</a:t>
            </a:r>
            <a:endParaRPr/>
          </a:p>
          <a:p>
            <a:pPr indent="-298450" lvl="0" marL="457200" rtl="0" algn="l">
              <a:lnSpc>
                <a:spcPct val="100000"/>
              </a:lnSpc>
              <a:spcBef>
                <a:spcPts val="0"/>
              </a:spcBef>
              <a:spcAft>
                <a:spcPts val="0"/>
              </a:spcAft>
              <a:buSzPts val="1100"/>
              <a:buChar char="-"/>
            </a:pPr>
            <a:r>
              <a:rPr lang="en-US"/>
              <a:t>explain switchgears</a:t>
            </a:r>
            <a:endParaRPr/>
          </a:p>
          <a:p>
            <a:pPr indent="-298450" lvl="0" marL="457200" rtl="0" algn="l">
              <a:lnSpc>
                <a:spcPct val="100000"/>
              </a:lnSpc>
              <a:spcBef>
                <a:spcPts val="0"/>
              </a:spcBef>
              <a:spcAft>
                <a:spcPts val="0"/>
              </a:spcAft>
              <a:buSzPts val="1100"/>
              <a:buChar char="-"/>
            </a:pPr>
            <a:r>
              <a:rPr lang="en-US"/>
              <a:t>explain project</a:t>
            </a:r>
            <a:endParaRPr/>
          </a:p>
        </p:txBody>
      </p:sp>
      <p:sp>
        <p:nvSpPr>
          <p:cNvPr id="63" name="Google Shape;63;g32f23b399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f23b399c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15900" lvl="0" marL="342900" rtl="0" algn="l">
              <a:lnSpc>
                <a:spcPct val="100000"/>
              </a:lnSpc>
              <a:spcBef>
                <a:spcPts val="0"/>
              </a:spcBef>
              <a:spcAft>
                <a:spcPts val="0"/>
              </a:spcAft>
              <a:buClr>
                <a:schemeClr val="dk1"/>
              </a:buClr>
              <a:buSzPts val="1200"/>
              <a:buChar char="•"/>
            </a:pPr>
            <a:r>
              <a:rPr b="1" lang="en-US" sz="1200">
                <a:solidFill>
                  <a:schemeClr val="dk1"/>
                </a:solidFill>
              </a:rPr>
              <a:t>Julia: </a:t>
            </a:r>
            <a:r>
              <a:rPr lang="en-US" sz="1200">
                <a:solidFill>
                  <a:schemeClr val="dk1"/>
                </a:solidFill>
              </a:rPr>
              <a:t>Design the power supply and overall hardware of the system.</a:t>
            </a:r>
            <a:endParaRPr sz="1200">
              <a:solidFill>
                <a:schemeClr val="dk1"/>
              </a:solidFill>
            </a:endParaRPr>
          </a:p>
          <a:p>
            <a:pPr indent="-215900" lvl="0" marL="342900" rtl="0" algn="l">
              <a:lnSpc>
                <a:spcPct val="100000"/>
              </a:lnSpc>
              <a:spcBef>
                <a:spcPts val="640"/>
              </a:spcBef>
              <a:spcAft>
                <a:spcPts val="0"/>
              </a:spcAft>
              <a:buClr>
                <a:schemeClr val="dk1"/>
              </a:buClr>
              <a:buSzPts val="1200"/>
              <a:buChar char="•"/>
            </a:pPr>
            <a:r>
              <a:rPr b="1" lang="en-US" sz="1200">
                <a:solidFill>
                  <a:schemeClr val="dk1"/>
                </a:solidFill>
              </a:rPr>
              <a:t>Blake: </a:t>
            </a:r>
            <a:r>
              <a:rPr lang="en-US" sz="1200">
                <a:solidFill>
                  <a:schemeClr val="dk1"/>
                </a:solidFill>
              </a:rPr>
              <a:t>Microcontroller coding and ML</a:t>
            </a:r>
            <a:endParaRPr sz="1200">
              <a:solidFill>
                <a:schemeClr val="dk1"/>
              </a:solidFill>
            </a:endParaRPr>
          </a:p>
          <a:p>
            <a:pPr indent="-215900" lvl="0" marL="342900" rtl="0" algn="l">
              <a:lnSpc>
                <a:spcPct val="100000"/>
              </a:lnSpc>
              <a:spcBef>
                <a:spcPts val="640"/>
              </a:spcBef>
              <a:spcAft>
                <a:spcPts val="0"/>
              </a:spcAft>
              <a:buClr>
                <a:schemeClr val="dk1"/>
              </a:buClr>
              <a:buSzPts val="1200"/>
              <a:buChar char="•"/>
            </a:pPr>
            <a:r>
              <a:rPr b="1" lang="en-US" sz="1200">
                <a:solidFill>
                  <a:schemeClr val="dk1"/>
                </a:solidFill>
              </a:rPr>
              <a:t>Erica:</a:t>
            </a:r>
            <a:r>
              <a:rPr lang="en-US" sz="1200">
                <a:solidFill>
                  <a:schemeClr val="dk1"/>
                </a:solidFill>
              </a:rPr>
              <a:t> Creating Web Application for users to interact with</a:t>
            </a:r>
            <a:endParaRPr sz="1200"/>
          </a:p>
        </p:txBody>
      </p:sp>
      <p:sp>
        <p:nvSpPr>
          <p:cNvPr id="71" name="Google Shape;71;g32f23b399c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95" name="Google Shape;9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1" name="Google Shape;10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f23b399cc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4" name="Google Shape;114;g32f23b399cc_0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f23b399cc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32f23b399cc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f23b399cc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27" name="Google Shape;127;g32f23b399cc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5"/>
          <p:cNvSpPr/>
          <p:nvPr>
            <p:ph idx="2" type="pic"/>
          </p:nvPr>
        </p:nvSpPr>
        <p:spPr>
          <a:xfrm>
            <a:off x="3200400" y="1196430"/>
            <a:ext cx="5486400" cy="4850287"/>
          </a:xfrm>
          <a:prstGeom prst="rect">
            <a:avLst/>
          </a:prstGeom>
          <a:noFill/>
          <a:ln>
            <a:noFill/>
          </a:ln>
        </p:spPr>
      </p:sp>
      <p:sp>
        <p:nvSpPr>
          <p:cNvPr id="50" name="Google Shape;50;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3184"/>
              <a:buFont typeface="Arial"/>
              <a:buNone/>
            </a:pPr>
            <a:r>
              <a:rPr lang="en-US" sz="3488"/>
              <a:t>Team 54: Remote Thermal Viewing within High Voltage</a:t>
            </a:r>
            <a:endParaRPr/>
          </a:p>
          <a:p>
            <a:pPr indent="0" lvl="0" marL="0" rtl="0" algn="r">
              <a:lnSpc>
                <a:spcPct val="100000"/>
              </a:lnSpc>
              <a:spcBef>
                <a:spcPts val="0"/>
              </a:spcBef>
              <a:spcAft>
                <a:spcPts val="0"/>
              </a:spcAft>
              <a:buClr>
                <a:schemeClr val="lt1"/>
              </a:buClr>
              <a:buSzPct val="162932"/>
              <a:buFont typeface="Arial"/>
              <a:buNone/>
            </a:pPr>
            <a:r>
              <a:rPr lang="en-US"/>
              <a:t>Bi-Weekly Update 2</a:t>
            </a:r>
            <a:br>
              <a:rPr lang="en-US"/>
            </a:br>
            <a:r>
              <a:rPr b="0" lang="en-US" sz="2455"/>
              <a:t>Blake Bagley, Julia Garcia, Erica Mathew</a:t>
            </a:r>
            <a:br>
              <a:rPr lang="en-US" sz="2455"/>
            </a:br>
            <a:r>
              <a:rPr b="0" lang="en-US" sz="2455"/>
              <a:t>Sponsor: </a:t>
            </a:r>
            <a:r>
              <a:rPr b="0" lang="en-US" sz="2455"/>
              <a:t>Powell</a:t>
            </a:r>
            <a:r>
              <a:rPr b="0" lang="en-US" sz="2455"/>
              <a:t> Industries</a:t>
            </a:r>
            <a:br>
              <a:rPr lang="en-US" sz="2455"/>
            </a:br>
            <a:r>
              <a:rPr lang="en-US" sz="2455"/>
              <a:t>TA: </a:t>
            </a:r>
            <a:r>
              <a:rPr b="0" lang="en-US" sz="2455"/>
              <a:t>Vishwam Raval</a:t>
            </a:r>
            <a:r>
              <a:rPr lang="en-US" sz="2455"/>
              <a:t> </a:t>
            </a:r>
            <a:br>
              <a:rPr lang="en-US" sz="2455"/>
            </a:br>
            <a:endParaRPr sz="2455"/>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2f23b399cc_0_155"/>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3: Website</a:t>
            </a:r>
            <a:endParaRPr/>
          </a:p>
          <a:p>
            <a:pPr indent="0" lvl="0" marL="0" rtl="0" algn="ctr">
              <a:lnSpc>
                <a:spcPct val="115000"/>
              </a:lnSpc>
              <a:spcBef>
                <a:spcPts val="0"/>
              </a:spcBef>
              <a:spcAft>
                <a:spcPts val="0"/>
              </a:spcAft>
              <a:buClr>
                <a:schemeClr val="dk1"/>
              </a:buClr>
              <a:buSzPts val="990"/>
              <a:buFont typeface="Arial"/>
              <a:buNone/>
            </a:pPr>
            <a:r>
              <a:rPr lang="en-US" sz="1720"/>
              <a:t>Erica</a:t>
            </a:r>
            <a:endParaRPr sz="2980"/>
          </a:p>
        </p:txBody>
      </p:sp>
      <p:pic>
        <p:nvPicPr>
          <p:cNvPr id="136" name="Google Shape;136;g32f23b399cc_0_155"/>
          <p:cNvPicPr preferRelativeResize="0"/>
          <p:nvPr/>
        </p:nvPicPr>
        <p:blipFill>
          <a:blip r:embed="rId3">
            <a:alphaModFix/>
          </a:blip>
          <a:stretch>
            <a:fillRect/>
          </a:stretch>
        </p:blipFill>
        <p:spPr>
          <a:xfrm>
            <a:off x="152400" y="2982377"/>
            <a:ext cx="8839204" cy="1519238"/>
          </a:xfrm>
          <a:prstGeom prst="rect">
            <a:avLst/>
          </a:prstGeom>
          <a:noFill/>
          <a:ln>
            <a:noFill/>
          </a:ln>
        </p:spPr>
      </p:pic>
      <p:sp>
        <p:nvSpPr>
          <p:cNvPr id="137" name="Google Shape;137;g32f23b399cc_0_155"/>
          <p:cNvSpPr txBox="1"/>
          <p:nvPr/>
        </p:nvSpPr>
        <p:spPr>
          <a:xfrm>
            <a:off x="3397250" y="2328325"/>
            <a:ext cx="4857900" cy="5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Successful Connection:</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2c770ec40e_0_1"/>
          <p:cNvSpPr txBox="1"/>
          <p:nvPr>
            <p:ph type="title"/>
          </p:nvPr>
        </p:nvSpPr>
        <p:spPr>
          <a:xfrm>
            <a:off x="2360700" y="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plan </a:t>
            </a:r>
            <a:endParaRPr/>
          </a:p>
        </p:txBody>
      </p:sp>
      <p:graphicFrame>
        <p:nvGraphicFramePr>
          <p:cNvPr id="143" name="Google Shape;143;g32c770ec40e_0_1"/>
          <p:cNvGraphicFramePr/>
          <p:nvPr/>
        </p:nvGraphicFramePr>
        <p:xfrm>
          <a:off x="457263" y="949375"/>
          <a:ext cx="3000000" cy="3000000"/>
        </p:xfrm>
        <a:graphic>
          <a:graphicData uri="http://schemas.openxmlformats.org/drawingml/2006/table">
            <a:tbl>
              <a:tblPr>
                <a:noFill/>
                <a:tableStyleId>{B0A32BC1-31E3-4EC6-A828-65D4C739BFAA}</a:tableStyleId>
              </a:tblPr>
              <a:tblGrid>
                <a:gridCol w="1382000"/>
                <a:gridCol w="449350"/>
                <a:gridCol w="449350"/>
                <a:gridCol w="449350"/>
                <a:gridCol w="449350"/>
                <a:gridCol w="449350"/>
                <a:gridCol w="449350"/>
                <a:gridCol w="449350"/>
                <a:gridCol w="449350"/>
                <a:gridCol w="449350"/>
                <a:gridCol w="449350"/>
                <a:gridCol w="449350"/>
                <a:gridCol w="449350"/>
                <a:gridCol w="449350"/>
                <a:gridCol w="449350"/>
                <a:gridCol w="556575"/>
              </a:tblGrid>
              <a:tr h="171750">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1/20/25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1/27/25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2/3/25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2/10/25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2/17/25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2/24/25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3/3/25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3/10/25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3/17/25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3/24/25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3/31/25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4/7/25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4/14/25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4/21/25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500"/>
                        <a:t>4/28/25</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000000"/>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PCB Updated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000000"/>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Updated PCB ordered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Parts Ordered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Researched Integration</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4425">
                <a:tc>
                  <a:txBody>
                    <a:bodyPr/>
                    <a:lstStyle/>
                    <a:p>
                      <a:pPr indent="0" lvl="0" marL="0" rtl="0" algn="l">
                        <a:lnSpc>
                          <a:spcPct val="115000"/>
                        </a:lnSpc>
                        <a:spcBef>
                          <a:spcPts val="0"/>
                        </a:spcBef>
                        <a:spcAft>
                          <a:spcPts val="0"/>
                        </a:spcAft>
                        <a:buNone/>
                      </a:pPr>
                      <a:r>
                        <a:rPr lang="en-US" sz="500"/>
                        <a:t>Microcontroller Code Modified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Website Code Modified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Status Update #1</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New boards soldered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38550">
                <a:tc>
                  <a:txBody>
                    <a:bodyPr/>
                    <a:lstStyle/>
                    <a:p>
                      <a:pPr indent="0" lvl="0" marL="0" rtl="0" algn="l">
                        <a:lnSpc>
                          <a:spcPct val="115000"/>
                        </a:lnSpc>
                        <a:spcBef>
                          <a:spcPts val="0"/>
                        </a:spcBef>
                        <a:spcAft>
                          <a:spcPts val="0"/>
                        </a:spcAft>
                        <a:buNone/>
                      </a:pPr>
                      <a:r>
                        <a:rPr lang="en-US" sz="500"/>
                        <a:t>Verify Server can receive data from microcontroller</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Buck converters tested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52900">
                <a:tc>
                  <a:txBody>
                    <a:bodyPr/>
                    <a:lstStyle/>
                    <a:p>
                      <a:pPr indent="0" lvl="0" marL="0" rtl="0" algn="l">
                        <a:lnSpc>
                          <a:spcPct val="115000"/>
                        </a:lnSpc>
                        <a:spcBef>
                          <a:spcPts val="0"/>
                        </a:spcBef>
                        <a:spcAft>
                          <a:spcPts val="0"/>
                        </a:spcAft>
                        <a:buNone/>
                      </a:pPr>
                      <a:r>
                        <a:rPr lang="en-US" sz="500"/>
                        <a:t>Website and Microcontroller Connection</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38550">
                <a:tc>
                  <a:txBody>
                    <a:bodyPr/>
                    <a:lstStyle/>
                    <a:p>
                      <a:pPr indent="0" lvl="0" marL="0" rtl="0" algn="l">
                        <a:lnSpc>
                          <a:spcPct val="115000"/>
                        </a:lnSpc>
                        <a:spcBef>
                          <a:spcPts val="0"/>
                        </a:spcBef>
                        <a:spcAft>
                          <a:spcPts val="0"/>
                        </a:spcAft>
                        <a:buNone/>
                      </a:pPr>
                      <a:r>
                        <a:rPr lang="en-US" sz="500"/>
                        <a:t>UHMW Polyethylene sheet ordered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ctr">
                        <a:lnSpc>
                          <a:spcPct val="115000"/>
                        </a:lnSpc>
                        <a:spcBef>
                          <a:spcPts val="0"/>
                        </a:spcBef>
                        <a:spcAft>
                          <a:spcPts val="0"/>
                        </a:spcAft>
                        <a:buNone/>
                      </a:pPr>
                      <a:r>
                        <a:rPr lang="en-US" sz="500"/>
                        <a:t>Not Started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52900">
                <a:tc>
                  <a:txBody>
                    <a:bodyPr/>
                    <a:lstStyle/>
                    <a:p>
                      <a:pPr indent="0" lvl="0" marL="0" rtl="0" algn="l">
                        <a:lnSpc>
                          <a:spcPct val="115000"/>
                        </a:lnSpc>
                        <a:spcBef>
                          <a:spcPts val="0"/>
                        </a:spcBef>
                        <a:spcAft>
                          <a:spcPts val="0"/>
                        </a:spcAft>
                        <a:buNone/>
                      </a:pPr>
                      <a:r>
                        <a:rPr b="1" lang="en-US" sz="500"/>
                        <a:t>Status Update #2</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D966"/>
                    </a:solidFill>
                  </a:tcPr>
                </a:tc>
                <a:tc>
                  <a:txBody>
                    <a:bodyPr/>
                    <a:lstStyle/>
                    <a:p>
                      <a:pPr indent="0" lvl="0" marL="0" rtl="0" algn="ctr">
                        <a:lnSpc>
                          <a:spcPct val="115000"/>
                        </a:lnSpc>
                        <a:spcBef>
                          <a:spcPts val="0"/>
                        </a:spcBef>
                        <a:spcAft>
                          <a:spcPts val="0"/>
                        </a:spcAft>
                        <a:buNone/>
                      </a:pPr>
                      <a:r>
                        <a:rPr lang="en-US" sz="500"/>
                        <a:t>In Progress</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38550">
                <a:tc>
                  <a:txBody>
                    <a:bodyPr/>
                    <a:lstStyle/>
                    <a:p>
                      <a:pPr indent="0" lvl="0" marL="0" rtl="0" algn="l">
                        <a:lnSpc>
                          <a:spcPct val="115000"/>
                        </a:lnSpc>
                        <a:spcBef>
                          <a:spcPts val="0"/>
                        </a:spcBef>
                        <a:spcAft>
                          <a:spcPts val="0"/>
                        </a:spcAft>
                        <a:buNone/>
                      </a:pPr>
                      <a:r>
                        <a:rPr lang="en-US" sz="500"/>
                        <a:t>MCU and Website communication tested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US" sz="500"/>
                        <a:t>Completed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38550">
                <a:tc>
                  <a:txBody>
                    <a:bodyPr/>
                    <a:lstStyle/>
                    <a:p>
                      <a:pPr indent="0" lvl="0" marL="0" rtl="0" algn="l">
                        <a:lnSpc>
                          <a:spcPct val="115000"/>
                        </a:lnSpc>
                        <a:spcBef>
                          <a:spcPts val="0"/>
                        </a:spcBef>
                        <a:spcAft>
                          <a:spcPts val="0"/>
                        </a:spcAft>
                        <a:buNone/>
                      </a:pPr>
                      <a:r>
                        <a:rPr lang="en-US" sz="500"/>
                        <a:t>PCB and Microcontroller Integration</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CC0000"/>
                    </a:solidFill>
                  </a:tcPr>
                </a:tc>
                <a:tc>
                  <a:txBody>
                    <a:bodyPr/>
                    <a:lstStyle/>
                    <a:p>
                      <a:pPr indent="0" lvl="0" marL="0" rtl="0" algn="ctr">
                        <a:lnSpc>
                          <a:spcPct val="115000"/>
                        </a:lnSpc>
                        <a:spcBef>
                          <a:spcPts val="0"/>
                        </a:spcBef>
                        <a:spcAft>
                          <a:spcPts val="0"/>
                        </a:spcAft>
                        <a:buNone/>
                      </a:pPr>
                      <a:r>
                        <a:rPr lang="en-US" sz="500"/>
                        <a:t>Behind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4425">
                <a:tc>
                  <a:txBody>
                    <a:bodyPr/>
                    <a:lstStyle/>
                    <a:p>
                      <a:pPr indent="0" lvl="0" marL="0" rtl="0" algn="l">
                        <a:lnSpc>
                          <a:spcPct val="115000"/>
                        </a:lnSpc>
                        <a:spcBef>
                          <a:spcPts val="0"/>
                        </a:spcBef>
                        <a:spcAft>
                          <a:spcPts val="0"/>
                        </a:spcAft>
                        <a:buNone/>
                      </a:pPr>
                      <a:r>
                        <a:rPr lang="en-US" sz="500"/>
                        <a:t>UHMW Polyethylene Box made</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52900">
                <a:tc>
                  <a:txBody>
                    <a:bodyPr/>
                    <a:lstStyle/>
                    <a:p>
                      <a:pPr indent="0" lvl="0" marL="0" rtl="0" algn="l">
                        <a:lnSpc>
                          <a:spcPct val="115000"/>
                        </a:lnSpc>
                        <a:spcBef>
                          <a:spcPts val="0"/>
                        </a:spcBef>
                        <a:spcAft>
                          <a:spcPts val="0"/>
                        </a:spcAft>
                        <a:buNone/>
                      </a:pPr>
                      <a:r>
                        <a:rPr lang="en-US" sz="500"/>
                        <a:t>MCU and Website Communicate Switch State</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Dielectrics Testing</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Status Update #3</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52900">
                <a:tc>
                  <a:txBody>
                    <a:bodyPr/>
                    <a:lstStyle/>
                    <a:p>
                      <a:pPr indent="0" lvl="0" marL="0" rtl="0" algn="l">
                        <a:lnSpc>
                          <a:spcPct val="115000"/>
                        </a:lnSpc>
                        <a:spcBef>
                          <a:spcPts val="0"/>
                        </a:spcBef>
                        <a:spcAft>
                          <a:spcPts val="0"/>
                        </a:spcAft>
                        <a:buNone/>
                      </a:pPr>
                      <a:r>
                        <a:rPr lang="en-US" sz="500"/>
                        <a:t>Website and Microcontroller Fully Integrated</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Full System Integration</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Status Update #4</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Troubleshoot any issues</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lang="en-US" sz="500"/>
                        <a:t>Practice Demo</a:t>
                      </a:r>
                      <a:endParaRPr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Status Update #5</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Final Presentation</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171750">
                <a:tc>
                  <a:txBody>
                    <a:bodyPr/>
                    <a:lstStyle/>
                    <a:p>
                      <a:pPr indent="0" lvl="0" marL="0" rtl="0" algn="l">
                        <a:lnSpc>
                          <a:spcPct val="115000"/>
                        </a:lnSpc>
                        <a:spcBef>
                          <a:spcPts val="0"/>
                        </a:spcBef>
                        <a:spcAft>
                          <a:spcPts val="0"/>
                        </a:spcAft>
                        <a:buNone/>
                      </a:pPr>
                      <a:r>
                        <a:rPr b="1" lang="en-US" sz="500"/>
                        <a:t>Final Demonstration</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CCCCCC"/>
                      </a:solidFill>
                      <a:prstDash val="solid"/>
                      <a:round/>
                      <a:headEnd len="sm" w="sm" type="none"/>
                      <a:tailEnd len="sm" w="sm" type="none"/>
                    </a:lnB>
                  </a:tcPr>
                </a:tc>
              </a:tr>
              <a:tr h="292600">
                <a:tc>
                  <a:txBody>
                    <a:bodyPr/>
                    <a:lstStyle/>
                    <a:p>
                      <a:pPr indent="0" lvl="0" marL="0" rtl="0" algn="l">
                        <a:lnSpc>
                          <a:spcPct val="115000"/>
                        </a:lnSpc>
                        <a:spcBef>
                          <a:spcPts val="0"/>
                        </a:spcBef>
                        <a:spcAft>
                          <a:spcPts val="0"/>
                        </a:spcAft>
                        <a:buNone/>
                      </a:pPr>
                      <a:r>
                        <a:rPr b="1" lang="en-US" sz="500"/>
                        <a:t>Final Report</a:t>
                      </a:r>
                      <a:endParaRPr b="1" sz="5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5075">
                      <a:solidFill>
                        <a:srgbClr val="000000"/>
                      </a:solidFill>
                      <a:prstDash val="solid"/>
                      <a:round/>
                      <a:headEnd len="sm" w="sm" type="none"/>
                      <a:tailEnd len="sm" w="sm" type="none"/>
                    </a:lnL>
                    <a:lnR cap="flat" cmpd="sng" w="5075">
                      <a:solidFill>
                        <a:srgbClr val="000000"/>
                      </a:solidFill>
                      <a:prstDash val="solid"/>
                      <a:round/>
                      <a:headEnd len="sm" w="sm" type="none"/>
                      <a:tailEnd len="sm" w="sm" type="none"/>
                    </a:lnR>
                    <a:lnT cap="flat" cmpd="sng" w="5075">
                      <a:solidFill>
                        <a:srgbClr val="CCCCCC"/>
                      </a:solidFill>
                      <a:prstDash val="solid"/>
                      <a:round/>
                      <a:headEnd len="sm" w="sm" type="none"/>
                      <a:tailEnd len="sm" w="sm" type="none"/>
                    </a:lnT>
                    <a:lnB cap="flat" cmpd="sng" w="5075">
                      <a:solidFill>
                        <a:srgbClr val="000000"/>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t/>
                      </a:r>
                      <a:endParaRPr sz="900"/>
                    </a:p>
                  </a:txBody>
                  <a:tcPr marT="91425" marB="91425" marR="91425" marL="91425">
                    <a:lnL cap="flat" cmpd="sng" w="5075">
                      <a:solidFill>
                        <a:srgbClr val="000000"/>
                      </a:solidFill>
                      <a:prstDash val="solid"/>
                      <a:round/>
                      <a:headEnd len="sm" w="sm" type="none"/>
                      <a:tailEnd len="sm" w="sm" type="none"/>
                    </a:lnL>
                    <a:lnT cap="flat" cmpd="sng" w="5075">
                      <a:solidFill>
                        <a:srgbClr val="CCCCCC"/>
                      </a:solidFill>
                      <a:prstDash val="solid"/>
                      <a:round/>
                      <a:headEnd len="sm" w="sm" type="none"/>
                      <a:tailEnd len="sm" w="sm" type="none"/>
                    </a:lnT>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2f23b399cc_0_161"/>
          <p:cNvSpPr txBox="1"/>
          <p:nvPr>
            <p:ph type="title"/>
          </p:nvPr>
        </p:nvSpPr>
        <p:spPr>
          <a:xfrm>
            <a:off x="2080350" y="3027150"/>
            <a:ext cx="4983300" cy="803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59259"/>
              <a:buNone/>
            </a:pPr>
            <a:r>
              <a:rPr lang="en-US" sz="5400"/>
              <a:t>Thank you for listening!</a:t>
            </a:r>
            <a:r>
              <a:rPr lang="en-US"/>
              <a:t>  </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32f23b399cc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 </a:t>
            </a:r>
            <a:endParaRPr/>
          </a:p>
        </p:txBody>
      </p:sp>
      <p:sp>
        <p:nvSpPr>
          <p:cNvPr id="66" name="Google Shape;66;g32f23b399cc_0_0"/>
          <p:cNvSpPr txBox="1"/>
          <p:nvPr>
            <p:ph idx="1" type="body"/>
          </p:nvPr>
        </p:nvSpPr>
        <p:spPr>
          <a:xfrm>
            <a:off x="140100" y="1750675"/>
            <a:ext cx="8546700" cy="4935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2000"/>
              <a:t>Problem statement:</a:t>
            </a:r>
            <a:r>
              <a:rPr lang="en-US" sz="2000"/>
              <a:t> “As industry demand grows, space inside medium voltage switchgear has become increasingly limited. Manufacturers are required to fit more devices and wires within the same limited space. Additionally, manufacturers are now being asked to include a remote viewing system within the switchgear to monitor a physical ground switch. This ground switch is physically blocked, by wires, from the view of the operator.”</a:t>
            </a:r>
            <a:endParaRPr sz="2000"/>
          </a:p>
        </p:txBody>
      </p:sp>
      <p:pic>
        <p:nvPicPr>
          <p:cNvPr id="67" name="Google Shape;67;g32f23b399cc_0_0"/>
          <p:cNvPicPr preferRelativeResize="0"/>
          <p:nvPr/>
        </p:nvPicPr>
        <p:blipFill rotWithShape="1">
          <a:blip r:embed="rId3">
            <a:alphaModFix/>
          </a:blip>
          <a:srcRect b="0" l="0" r="0" t="0"/>
          <a:stretch/>
        </p:blipFill>
        <p:spPr>
          <a:xfrm>
            <a:off x="4572000" y="4215426"/>
            <a:ext cx="4404050" cy="2471150"/>
          </a:xfrm>
          <a:prstGeom prst="rect">
            <a:avLst/>
          </a:prstGeom>
          <a:noFill/>
          <a:ln>
            <a:noFill/>
          </a:ln>
        </p:spPr>
      </p:pic>
      <p:pic>
        <p:nvPicPr>
          <p:cNvPr id="68" name="Google Shape;68;g32f23b399cc_0_0"/>
          <p:cNvPicPr preferRelativeResize="0"/>
          <p:nvPr/>
        </p:nvPicPr>
        <p:blipFill rotWithShape="1">
          <a:blip r:embed="rId4">
            <a:alphaModFix/>
          </a:blip>
          <a:srcRect b="0" l="0" r="0" t="0"/>
          <a:stretch/>
        </p:blipFill>
        <p:spPr>
          <a:xfrm>
            <a:off x="211275" y="4571901"/>
            <a:ext cx="4264176" cy="128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2f23b399cc_0_5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System Overview</a:t>
            </a:r>
            <a:endParaRPr/>
          </a:p>
        </p:txBody>
      </p:sp>
      <p:sp>
        <p:nvSpPr>
          <p:cNvPr id="74" name="Google Shape;74;g32f23b399cc_0_52"/>
          <p:cNvSpPr/>
          <p:nvPr/>
        </p:nvSpPr>
        <p:spPr>
          <a:xfrm>
            <a:off x="1313825" y="2507975"/>
            <a:ext cx="2028900" cy="2959500"/>
          </a:xfrm>
          <a:prstGeom prst="roundRect">
            <a:avLst>
              <a:gd fmla="val 16667" name="adj"/>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32f23b399cc_0_52"/>
          <p:cNvSpPr/>
          <p:nvPr/>
        </p:nvSpPr>
        <p:spPr>
          <a:xfrm rot="-5400000">
            <a:off x="4287275" y="2239925"/>
            <a:ext cx="707400" cy="15507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32f23b399cc_0_52"/>
          <p:cNvSpPr/>
          <p:nvPr/>
        </p:nvSpPr>
        <p:spPr>
          <a:xfrm>
            <a:off x="6871325" y="3290050"/>
            <a:ext cx="1075800" cy="13611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32f23b399cc_0_52"/>
          <p:cNvSpPr/>
          <p:nvPr/>
        </p:nvSpPr>
        <p:spPr>
          <a:xfrm rot="-5400000">
            <a:off x="4298675" y="4255600"/>
            <a:ext cx="707400" cy="1344000"/>
          </a:xfrm>
          <a:prstGeom prst="roundRect">
            <a:avLst>
              <a:gd fmla="val 16667" name="adj"/>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32f23b399cc_0_52"/>
          <p:cNvSpPr txBox="1"/>
          <p:nvPr/>
        </p:nvSpPr>
        <p:spPr>
          <a:xfrm>
            <a:off x="1435325" y="2697025"/>
            <a:ext cx="1785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Power Supply</a:t>
            </a:r>
            <a:endParaRPr b="0" i="0" sz="1400" u="none" cap="none" strike="noStrike">
              <a:solidFill>
                <a:srgbClr val="000000"/>
              </a:solidFill>
              <a:latin typeface="Arial"/>
              <a:ea typeface="Arial"/>
              <a:cs typeface="Arial"/>
              <a:sym typeface="Arial"/>
            </a:endParaRPr>
          </a:p>
        </p:txBody>
      </p:sp>
      <p:sp>
        <p:nvSpPr>
          <p:cNvPr id="79" name="Google Shape;79;g32f23b399cc_0_52"/>
          <p:cNvSpPr/>
          <p:nvPr/>
        </p:nvSpPr>
        <p:spPr>
          <a:xfrm>
            <a:off x="1721375" y="3332000"/>
            <a:ext cx="1213800" cy="4002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32f23b399cc_0_52"/>
          <p:cNvSpPr/>
          <p:nvPr/>
        </p:nvSpPr>
        <p:spPr>
          <a:xfrm>
            <a:off x="1721375" y="4393475"/>
            <a:ext cx="1213800" cy="400200"/>
          </a:xfrm>
          <a:prstGeom prst="roundRect">
            <a:avLst>
              <a:gd fmla="val 16667" name="adj"/>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32f23b399cc_0_52"/>
          <p:cNvSpPr txBox="1"/>
          <p:nvPr/>
        </p:nvSpPr>
        <p:spPr>
          <a:xfrm>
            <a:off x="1911875" y="3332000"/>
            <a:ext cx="832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Battery</a:t>
            </a:r>
            <a:endParaRPr b="0" i="0" sz="1400" u="none" cap="none" strike="noStrike">
              <a:solidFill>
                <a:srgbClr val="000000"/>
              </a:solidFill>
              <a:latin typeface="Arial"/>
              <a:ea typeface="Arial"/>
              <a:cs typeface="Arial"/>
              <a:sym typeface="Arial"/>
            </a:endParaRPr>
          </a:p>
        </p:txBody>
      </p:sp>
      <p:sp>
        <p:nvSpPr>
          <p:cNvPr id="82" name="Google Shape;82;g32f23b399cc_0_52"/>
          <p:cNvSpPr txBox="1"/>
          <p:nvPr/>
        </p:nvSpPr>
        <p:spPr>
          <a:xfrm>
            <a:off x="3877025" y="2815175"/>
            <a:ext cx="155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Thermal Sensor</a:t>
            </a:r>
            <a:endParaRPr b="0" i="0" sz="1400" u="none" cap="none" strike="noStrike">
              <a:solidFill>
                <a:srgbClr val="000000"/>
              </a:solidFill>
              <a:latin typeface="Arial"/>
              <a:ea typeface="Arial"/>
              <a:cs typeface="Arial"/>
              <a:sym typeface="Arial"/>
            </a:endParaRPr>
          </a:p>
        </p:txBody>
      </p:sp>
      <p:cxnSp>
        <p:nvCxnSpPr>
          <p:cNvPr id="83" name="Google Shape;83;g32f23b399cc_0_52"/>
          <p:cNvCxnSpPr>
            <a:stCxn id="81" idx="2"/>
          </p:cNvCxnSpPr>
          <p:nvPr/>
        </p:nvCxnSpPr>
        <p:spPr>
          <a:xfrm>
            <a:off x="2328275" y="3732200"/>
            <a:ext cx="0" cy="661200"/>
          </a:xfrm>
          <a:prstGeom prst="straightConnector1">
            <a:avLst/>
          </a:prstGeom>
          <a:noFill/>
          <a:ln cap="flat" cmpd="sng" w="9525">
            <a:solidFill>
              <a:srgbClr val="000000"/>
            </a:solidFill>
            <a:prstDash val="solid"/>
            <a:round/>
            <a:headEnd len="sm" w="sm" type="none"/>
            <a:tailEnd len="med" w="med" type="triangle"/>
          </a:ln>
        </p:spPr>
      </p:cxnSp>
      <p:cxnSp>
        <p:nvCxnSpPr>
          <p:cNvPr id="84" name="Google Shape;84;g32f23b399cc_0_52"/>
          <p:cNvCxnSpPr>
            <a:stCxn id="80" idx="3"/>
            <a:endCxn id="82" idx="1"/>
          </p:cNvCxnSpPr>
          <p:nvPr/>
        </p:nvCxnSpPr>
        <p:spPr>
          <a:xfrm flipH="1" rot="10800000">
            <a:off x="2935175" y="3015275"/>
            <a:ext cx="942000" cy="1578300"/>
          </a:xfrm>
          <a:prstGeom prst="bentConnector3">
            <a:avLst>
              <a:gd fmla="val 55127" name="adj1"/>
            </a:avLst>
          </a:prstGeom>
          <a:noFill/>
          <a:ln cap="flat" cmpd="sng" w="9525">
            <a:solidFill>
              <a:srgbClr val="000000"/>
            </a:solidFill>
            <a:prstDash val="solid"/>
            <a:round/>
            <a:headEnd len="sm" w="sm" type="none"/>
            <a:tailEnd len="med" w="med" type="stealth"/>
          </a:ln>
        </p:spPr>
      </p:cxnSp>
      <p:cxnSp>
        <p:nvCxnSpPr>
          <p:cNvPr id="85" name="Google Shape;85;g32f23b399cc_0_52"/>
          <p:cNvCxnSpPr>
            <a:stCxn id="86" idx="2"/>
            <a:endCxn id="77" idx="1"/>
          </p:cNvCxnSpPr>
          <p:nvPr/>
        </p:nvCxnSpPr>
        <p:spPr>
          <a:xfrm flipH="1" rot="-5400000">
            <a:off x="3246575" y="3875375"/>
            <a:ext cx="487500" cy="2324100"/>
          </a:xfrm>
          <a:prstGeom prst="bentConnector3">
            <a:avLst>
              <a:gd fmla="val 172744" name="adj1"/>
            </a:avLst>
          </a:prstGeom>
          <a:noFill/>
          <a:ln cap="flat" cmpd="sng" w="9525">
            <a:solidFill>
              <a:srgbClr val="000000"/>
            </a:solidFill>
            <a:prstDash val="solid"/>
            <a:round/>
            <a:headEnd len="med" w="med" type="triangle"/>
            <a:tailEnd len="sm" w="sm" type="none"/>
          </a:ln>
        </p:spPr>
      </p:cxnSp>
      <p:sp>
        <p:nvSpPr>
          <p:cNvPr id="87" name="Google Shape;87;g32f23b399cc_0_52"/>
          <p:cNvSpPr txBox="1"/>
          <p:nvPr/>
        </p:nvSpPr>
        <p:spPr>
          <a:xfrm>
            <a:off x="3947225" y="4725825"/>
            <a:ext cx="1410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Microcontroller</a:t>
            </a:r>
            <a:endParaRPr b="0" i="0" sz="1400" u="none" cap="none" strike="noStrike">
              <a:solidFill>
                <a:srgbClr val="000000"/>
              </a:solidFill>
              <a:latin typeface="Arial"/>
              <a:ea typeface="Arial"/>
              <a:cs typeface="Arial"/>
              <a:sym typeface="Arial"/>
            </a:endParaRPr>
          </a:p>
        </p:txBody>
      </p:sp>
      <p:cxnSp>
        <p:nvCxnSpPr>
          <p:cNvPr id="88" name="Google Shape;88;g32f23b399cc_0_52"/>
          <p:cNvCxnSpPr>
            <a:endCxn id="77" idx="3"/>
          </p:cNvCxnSpPr>
          <p:nvPr/>
        </p:nvCxnSpPr>
        <p:spPr>
          <a:xfrm flipH="1">
            <a:off x="4652375" y="3367300"/>
            <a:ext cx="1800" cy="1206600"/>
          </a:xfrm>
          <a:prstGeom prst="straightConnector1">
            <a:avLst/>
          </a:prstGeom>
          <a:noFill/>
          <a:ln cap="flat" cmpd="sng" w="9525">
            <a:solidFill>
              <a:srgbClr val="000000"/>
            </a:solidFill>
            <a:prstDash val="solid"/>
            <a:round/>
            <a:headEnd len="sm" w="sm" type="none"/>
            <a:tailEnd len="med" w="med" type="triangle"/>
          </a:ln>
        </p:spPr>
      </p:cxnSp>
      <p:cxnSp>
        <p:nvCxnSpPr>
          <p:cNvPr id="89" name="Google Shape;89;g32f23b399cc_0_52"/>
          <p:cNvCxnSpPr>
            <a:stCxn id="77" idx="2"/>
            <a:endCxn id="76" idx="1"/>
          </p:cNvCxnSpPr>
          <p:nvPr/>
        </p:nvCxnSpPr>
        <p:spPr>
          <a:xfrm flipH="1" rot="10800000">
            <a:off x="5324375" y="3970600"/>
            <a:ext cx="1547100" cy="957000"/>
          </a:xfrm>
          <a:prstGeom prst="bentConnector3">
            <a:avLst>
              <a:gd fmla="val 49995" name="adj1"/>
            </a:avLst>
          </a:prstGeom>
          <a:noFill/>
          <a:ln cap="flat" cmpd="sng" w="9525">
            <a:solidFill>
              <a:srgbClr val="000000"/>
            </a:solidFill>
            <a:prstDash val="solid"/>
            <a:round/>
            <a:headEnd len="sm" w="sm" type="none"/>
            <a:tailEnd len="med" w="med" type="triangle"/>
          </a:ln>
        </p:spPr>
      </p:cxnSp>
      <p:sp>
        <p:nvSpPr>
          <p:cNvPr id="90" name="Google Shape;90;g32f23b399cc_0_52"/>
          <p:cNvSpPr txBox="1"/>
          <p:nvPr/>
        </p:nvSpPr>
        <p:spPr>
          <a:xfrm>
            <a:off x="6992825" y="3719750"/>
            <a:ext cx="832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Website</a:t>
            </a:r>
            <a:endParaRPr b="0" i="0" sz="1400" u="none" cap="none" strike="noStrike">
              <a:solidFill>
                <a:srgbClr val="000000"/>
              </a:solidFill>
              <a:latin typeface="Arial"/>
              <a:ea typeface="Arial"/>
              <a:cs typeface="Arial"/>
              <a:sym typeface="Arial"/>
            </a:endParaRPr>
          </a:p>
        </p:txBody>
      </p:sp>
      <p:cxnSp>
        <p:nvCxnSpPr>
          <p:cNvPr id="91" name="Google Shape;91;g32f23b399cc_0_52"/>
          <p:cNvCxnSpPr>
            <a:stCxn id="80" idx="3"/>
            <a:endCxn id="77" idx="0"/>
          </p:cNvCxnSpPr>
          <p:nvPr/>
        </p:nvCxnSpPr>
        <p:spPr>
          <a:xfrm>
            <a:off x="2935175" y="4593575"/>
            <a:ext cx="1045200" cy="333900"/>
          </a:xfrm>
          <a:prstGeom prst="bentConnector3">
            <a:avLst>
              <a:gd fmla="val 50000" name="adj1"/>
            </a:avLst>
          </a:prstGeom>
          <a:noFill/>
          <a:ln cap="flat" cmpd="sng" w="9525">
            <a:solidFill>
              <a:srgbClr val="000000"/>
            </a:solidFill>
            <a:prstDash val="solid"/>
            <a:round/>
            <a:headEnd len="sm" w="sm" type="none"/>
            <a:tailEnd len="med" w="med" type="triangle"/>
          </a:ln>
        </p:spPr>
      </p:cxnSp>
      <p:sp>
        <p:nvSpPr>
          <p:cNvPr id="92" name="Google Shape;92;g32f23b399cc_0_52"/>
          <p:cNvSpPr txBox="1"/>
          <p:nvPr/>
        </p:nvSpPr>
        <p:spPr>
          <a:xfrm>
            <a:off x="1865225" y="5919700"/>
            <a:ext cx="576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E7CC3"/>
                </a:solidFill>
                <a:latin typeface="Arial"/>
                <a:ea typeface="Arial"/>
                <a:cs typeface="Arial"/>
                <a:sym typeface="Arial"/>
              </a:rPr>
              <a:t>Julia</a:t>
            </a:r>
            <a:r>
              <a:rPr b="1" i="0" lang="en-US" sz="2000" u="none" cap="none" strike="noStrike">
                <a:solidFill>
                  <a:schemeClr val="dk1"/>
                </a:solidFill>
                <a:latin typeface="Arial"/>
                <a:ea typeface="Arial"/>
                <a:cs typeface="Arial"/>
                <a:sym typeface="Arial"/>
              </a:rPr>
              <a:t>, </a:t>
            </a:r>
            <a:r>
              <a:rPr b="1" i="0" lang="en-US" sz="2000" u="none" cap="none" strike="noStrike">
                <a:solidFill>
                  <a:srgbClr val="E69138"/>
                </a:solidFill>
                <a:latin typeface="Arial"/>
                <a:ea typeface="Arial"/>
                <a:cs typeface="Arial"/>
                <a:sym typeface="Arial"/>
              </a:rPr>
              <a:t>Blake</a:t>
            </a:r>
            <a:r>
              <a:rPr b="1" i="0" lang="en-US" sz="2000" u="none" cap="none" strike="noStrike">
                <a:solidFill>
                  <a:srgbClr val="000000"/>
                </a:solidFill>
                <a:latin typeface="Arial"/>
                <a:ea typeface="Arial"/>
                <a:cs typeface="Arial"/>
                <a:sym typeface="Arial"/>
              </a:rPr>
              <a:t>, </a:t>
            </a:r>
            <a:r>
              <a:rPr b="1" i="0" lang="en-US" sz="2000" u="none" cap="none" strike="noStrike">
                <a:solidFill>
                  <a:srgbClr val="6AA84F"/>
                </a:solidFill>
                <a:latin typeface="Arial"/>
                <a:ea typeface="Arial"/>
                <a:cs typeface="Arial"/>
                <a:sym typeface="Arial"/>
              </a:rPr>
              <a:t>Erica</a:t>
            </a:r>
            <a:endParaRPr b="1" i="0" sz="2000" u="none" cap="none" strike="noStrike">
              <a:solidFill>
                <a:srgbClr val="6AA84F"/>
              </a:solidFill>
              <a:latin typeface="Arial"/>
              <a:ea typeface="Arial"/>
              <a:cs typeface="Arial"/>
              <a:sym typeface="Arial"/>
            </a:endParaRPr>
          </a:p>
        </p:txBody>
      </p:sp>
      <p:sp>
        <p:nvSpPr>
          <p:cNvPr id="86" name="Google Shape;86;g32f23b399cc_0_52"/>
          <p:cNvSpPr/>
          <p:nvPr/>
        </p:nvSpPr>
        <p:spPr>
          <a:xfrm>
            <a:off x="1721375" y="4393475"/>
            <a:ext cx="1213800" cy="4002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Converters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 </a:t>
            </a:r>
            <a:endParaRPr/>
          </a:p>
        </p:txBody>
      </p:sp>
      <p:graphicFrame>
        <p:nvGraphicFramePr>
          <p:cNvPr id="98" name="Google Shape;98;p4"/>
          <p:cNvGraphicFramePr/>
          <p:nvPr/>
        </p:nvGraphicFramePr>
        <p:xfrm>
          <a:off x="1014672" y="2716579"/>
          <a:ext cx="3000000" cy="3000000"/>
        </p:xfrm>
        <a:graphic>
          <a:graphicData uri="http://schemas.openxmlformats.org/drawingml/2006/table">
            <a:tbl>
              <a:tblPr>
                <a:noFill/>
                <a:tableStyleId>{B0A32BC1-31E3-4EC6-A828-65D4C739BFAA}</a:tableStyleId>
              </a:tblPr>
              <a:tblGrid>
                <a:gridCol w="1408625"/>
                <a:gridCol w="1403225"/>
                <a:gridCol w="1405950"/>
                <a:gridCol w="1416750"/>
                <a:gridCol w="1480125"/>
              </a:tblGrid>
              <a:tr h="1754325">
                <a:tc>
                  <a:txBody>
                    <a:bodyPr/>
                    <a:lstStyle/>
                    <a:p>
                      <a:pPr indent="0" lvl="0" marL="0" rtl="0" algn="l">
                        <a:spcBef>
                          <a:spcPts val="0"/>
                        </a:spcBef>
                        <a:spcAft>
                          <a:spcPts val="0"/>
                        </a:spcAft>
                        <a:buClr>
                          <a:schemeClr val="dk1"/>
                        </a:buClr>
                        <a:buSzPts val="1100"/>
                        <a:buFont typeface="Arial"/>
                        <a:buNone/>
                      </a:pPr>
                      <a:r>
                        <a:rPr b="1" lang="en-US">
                          <a:solidFill>
                            <a:schemeClr val="dk1"/>
                          </a:solidFill>
                        </a:rPr>
                        <a:t>Update #1: </a:t>
                      </a:r>
                      <a:r>
                        <a:rPr lang="en-US">
                          <a:solidFill>
                            <a:schemeClr val="dk1"/>
                          </a:solidFill>
                        </a:rPr>
                        <a:t>Designed and ordered new PCB + started integrating Microcontroller/Website</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803"/>
                      </a:srgbClr>
                    </a:solidFill>
                  </a:tcPr>
                </a:tc>
                <a:tc>
                  <a:txBody>
                    <a:bodyPr/>
                    <a:lstStyle/>
                    <a:p>
                      <a:pPr indent="0" lvl="0" marL="0" rtl="0" algn="l">
                        <a:spcBef>
                          <a:spcPts val="0"/>
                        </a:spcBef>
                        <a:spcAft>
                          <a:spcPts val="0"/>
                        </a:spcAft>
                        <a:buClr>
                          <a:schemeClr val="dk1"/>
                        </a:buClr>
                        <a:buSzPts val="1100"/>
                        <a:buFont typeface="Arial"/>
                        <a:buNone/>
                      </a:pPr>
                      <a:r>
                        <a:rPr b="1" lang="en-US">
                          <a:solidFill>
                            <a:schemeClr val="dk1"/>
                          </a:solidFill>
                        </a:rPr>
                        <a:t>Update #2: </a:t>
                      </a:r>
                      <a:r>
                        <a:rPr lang="en-US">
                          <a:solidFill>
                            <a:schemeClr val="dk1"/>
                          </a:solidFill>
                        </a:rPr>
                        <a:t>Have PCB soldered and tested + Website/Microcontroller connection</a:t>
                      </a:r>
                      <a:endParaRPr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800"/>
                      </a:srgbClr>
                    </a:solidFill>
                  </a:tcPr>
                </a:tc>
                <a:tc>
                  <a:txBody>
                    <a:bodyPr/>
                    <a:lstStyle/>
                    <a:p>
                      <a:pPr indent="0" lvl="0" marL="0" rtl="0" algn="l">
                        <a:spcBef>
                          <a:spcPts val="0"/>
                        </a:spcBef>
                        <a:spcAft>
                          <a:spcPts val="0"/>
                        </a:spcAft>
                        <a:buClr>
                          <a:schemeClr val="dk1"/>
                        </a:buClr>
                        <a:buSzPts val="1100"/>
                        <a:buFont typeface="Arial"/>
                        <a:buNone/>
                      </a:pPr>
                      <a:r>
                        <a:rPr b="1" lang="en-US">
                          <a:solidFill>
                            <a:schemeClr val="dk1"/>
                          </a:solidFill>
                        </a:rPr>
                        <a:t>Update #3: </a:t>
                      </a:r>
                      <a:r>
                        <a:rPr lang="en-US">
                          <a:solidFill>
                            <a:schemeClr val="dk1"/>
                          </a:solidFill>
                        </a:rPr>
                        <a:t>Have PCB working and have microcontroller programmed + switch state communication</a:t>
                      </a:r>
                      <a:endParaRPr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803"/>
                      </a:srgbClr>
                    </a:solidFill>
                  </a:tcPr>
                </a:tc>
                <a:tc>
                  <a:txBody>
                    <a:bodyPr/>
                    <a:lstStyle/>
                    <a:p>
                      <a:pPr indent="0" lvl="0" marL="0" rtl="0" algn="l">
                        <a:spcBef>
                          <a:spcPts val="0"/>
                        </a:spcBef>
                        <a:spcAft>
                          <a:spcPts val="0"/>
                        </a:spcAft>
                        <a:buClr>
                          <a:schemeClr val="dk1"/>
                        </a:buClr>
                        <a:buSzPts val="1100"/>
                        <a:buFont typeface="Arial"/>
                        <a:buNone/>
                      </a:pPr>
                      <a:r>
                        <a:rPr b="1" lang="en-US">
                          <a:solidFill>
                            <a:schemeClr val="dk1"/>
                          </a:solidFill>
                        </a:rPr>
                        <a:t>Update #4</a:t>
                      </a:r>
                      <a:r>
                        <a:rPr lang="en-US">
                          <a:solidFill>
                            <a:schemeClr val="dk1"/>
                          </a:solidFill>
                        </a:rPr>
                        <a:t>: All Integration between subsystems complete</a:t>
                      </a:r>
                      <a:endParaRPr>
                        <a:solidFill>
                          <a:schemeClr val="dk1"/>
                        </a:solidFill>
                      </a:endParaRPr>
                    </a:p>
                    <a:p>
                      <a:pPr indent="0" lvl="0" marL="0" marR="0" rtl="0" algn="ctr">
                        <a:spcBef>
                          <a:spcPts val="0"/>
                        </a:spcBef>
                        <a:spcAft>
                          <a:spcPts val="0"/>
                        </a:spcAft>
                        <a:buNone/>
                      </a:pPr>
                      <a:r>
                        <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US">
                          <a:solidFill>
                            <a:schemeClr val="dk1"/>
                          </a:solidFill>
                        </a:rPr>
                        <a:t>Update #5</a:t>
                      </a:r>
                      <a:r>
                        <a:rPr lang="en-US">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Practice Demo + Completing Final Report + Preparing for Showcase</a:t>
                      </a:r>
                      <a:endParaRPr/>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1: PCB </a:t>
            </a:r>
            <a:endParaRPr/>
          </a:p>
          <a:p>
            <a:pPr indent="0" lvl="0" marL="0" rtl="0" algn="ctr">
              <a:lnSpc>
                <a:spcPct val="115000"/>
              </a:lnSpc>
              <a:spcBef>
                <a:spcPts val="0"/>
              </a:spcBef>
              <a:spcAft>
                <a:spcPts val="0"/>
              </a:spcAft>
              <a:buClr>
                <a:schemeClr val="dk1"/>
              </a:buClr>
              <a:buSzPts val="990"/>
              <a:buFont typeface="Arial"/>
              <a:buNone/>
            </a:pPr>
            <a:r>
              <a:rPr lang="en-US" sz="1720"/>
              <a:t>Julia</a:t>
            </a:r>
            <a:endParaRPr sz="2980"/>
          </a:p>
        </p:txBody>
      </p:sp>
      <p:graphicFrame>
        <p:nvGraphicFramePr>
          <p:cNvPr id="104" name="Google Shape;104;p5"/>
          <p:cNvGraphicFramePr/>
          <p:nvPr/>
        </p:nvGraphicFramePr>
        <p:xfrm>
          <a:off x="685800" y="1952075"/>
          <a:ext cx="3000000" cy="3000000"/>
        </p:xfrm>
        <a:graphic>
          <a:graphicData uri="http://schemas.openxmlformats.org/drawingml/2006/table">
            <a:tbl>
              <a:tblPr>
                <a:noFill/>
                <a:tableStyleId>{B0A32BC1-31E3-4EC6-A828-65D4C739BFAA}</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10</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u="none" cap="none" strike="noStrike"/>
                        <a:t>All buck converters soldered</a:t>
                      </a:r>
                      <a:endParaRPr sz="1800"/>
                    </a:p>
                    <a:p>
                      <a:pPr indent="-342900" lvl="0" marL="457200" marR="0" rtl="0" algn="l">
                        <a:spcBef>
                          <a:spcPts val="0"/>
                        </a:spcBef>
                        <a:spcAft>
                          <a:spcPts val="0"/>
                        </a:spcAft>
                        <a:buSzPts val="1800"/>
                        <a:buChar char="-"/>
                      </a:pPr>
                      <a:r>
                        <a:rPr lang="en-US" sz="1800"/>
                        <a:t>All converters tested</a:t>
                      </a:r>
                      <a:endParaRPr sz="1800"/>
                    </a:p>
                    <a:p>
                      <a:pPr indent="-342900" lvl="1" marL="914400" marR="0" rtl="0" algn="l">
                        <a:spcBef>
                          <a:spcPts val="0"/>
                        </a:spcBef>
                        <a:spcAft>
                          <a:spcPts val="0"/>
                        </a:spcAft>
                        <a:buSzPts val="1800"/>
                        <a:buChar char="-"/>
                      </a:pPr>
                      <a:r>
                        <a:rPr lang="en-US" sz="1800"/>
                        <a:t>3/4 are functional</a:t>
                      </a:r>
                      <a:endParaRPr sz="1800"/>
                    </a:p>
                    <a:p>
                      <a:pPr indent="-342900" lvl="0" marL="457200" marR="0" rtl="0" algn="l">
                        <a:spcBef>
                          <a:spcPts val="0"/>
                        </a:spcBef>
                        <a:spcAft>
                          <a:spcPts val="0"/>
                        </a:spcAft>
                        <a:buSzPts val="1800"/>
                        <a:buChar char="-"/>
                      </a:pPr>
                      <a:r>
                        <a:rPr lang="en-US" sz="1800"/>
                        <a:t>Completed in preparation for integration with microcontroller subsystem</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Replace non-functional converter</a:t>
                      </a:r>
                      <a:endParaRPr sz="1800"/>
                    </a:p>
                    <a:p>
                      <a:pPr indent="-342900" lvl="0" marL="457200" marR="0" rtl="0" algn="l">
                        <a:spcBef>
                          <a:spcPts val="0"/>
                        </a:spcBef>
                        <a:spcAft>
                          <a:spcPts val="0"/>
                        </a:spcAft>
                        <a:buSzPts val="1800"/>
                        <a:buChar char="-"/>
                      </a:pPr>
                      <a:r>
                        <a:rPr lang="en-US" sz="1800"/>
                        <a:t>Solder the ESP32 onto the board in preparation for integration with microcontroller subsystem</a:t>
                      </a:r>
                      <a:endParaRPr sz="1800"/>
                    </a:p>
                    <a:p>
                      <a:pPr indent="-342900" lvl="0" marL="457200" marR="0" rtl="0" algn="l">
                        <a:spcBef>
                          <a:spcPts val="0"/>
                        </a:spcBef>
                        <a:spcAft>
                          <a:spcPts val="0"/>
                        </a:spcAft>
                        <a:buSzPts val="1800"/>
                        <a:buChar char="-"/>
                      </a:pPr>
                      <a:r>
                        <a:rPr lang="en-US" sz="1800"/>
                        <a:t>Solder camera socket onto </a:t>
                      </a:r>
                      <a:r>
                        <a:rPr lang="en-US" sz="1800"/>
                        <a:t>board</a:t>
                      </a:r>
                      <a:r>
                        <a:rPr lang="en-US" sz="1800"/>
                        <a:t> </a:t>
                      </a:r>
                      <a:endParaRPr sz="1800"/>
                    </a:p>
                    <a:p>
                      <a:pPr indent="-342900" lvl="1" marL="914400" marR="0" rtl="0" algn="l">
                        <a:spcBef>
                          <a:spcPts val="0"/>
                        </a:spcBef>
                        <a:spcAft>
                          <a:spcPts val="0"/>
                        </a:spcAft>
                        <a:buSzPts val="1800"/>
                        <a:buChar char="-"/>
                      </a:pPr>
                      <a:r>
                        <a:rPr lang="en-US" sz="1800"/>
                        <a:t>Test ‘communication’ with ESP32 using oscilloscope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1" type="body"/>
          </p:nvPr>
        </p:nvSpPr>
        <p:spPr>
          <a:xfrm>
            <a:off x="457200" y="2049275"/>
            <a:ext cx="4321800" cy="4077000"/>
          </a:xfrm>
          <a:prstGeom prst="rect">
            <a:avLst/>
          </a:prstGeom>
          <a:noFill/>
          <a:ln>
            <a:noFill/>
          </a:ln>
        </p:spPr>
        <p:txBody>
          <a:bodyPr anchorCtr="0" anchor="t" bIns="45700" lIns="91425" spcFirstLastPara="1" rIns="91425" wrap="square" tIns="45700">
            <a:normAutofit fontScale="47500" lnSpcReduction="10000"/>
          </a:bodyPr>
          <a:lstStyle/>
          <a:p>
            <a:pPr indent="-282892" lvl="0" marL="457200" rtl="0" algn="l">
              <a:spcBef>
                <a:spcPts val="360"/>
              </a:spcBef>
              <a:spcAft>
                <a:spcPts val="0"/>
              </a:spcAft>
              <a:buSzPct val="56250"/>
              <a:buChar char="•"/>
            </a:pPr>
            <a:r>
              <a:rPr lang="en-US"/>
              <a:t>3 </a:t>
            </a:r>
            <a:r>
              <a:rPr lang="en-US"/>
              <a:t>buck converters functional</a:t>
            </a:r>
            <a:endParaRPr/>
          </a:p>
          <a:p>
            <a:pPr indent="-282892" lvl="1" marL="914400" rtl="0" algn="l">
              <a:spcBef>
                <a:spcPts val="360"/>
              </a:spcBef>
              <a:spcAft>
                <a:spcPts val="0"/>
              </a:spcAft>
              <a:buSzPct val="64285"/>
              <a:buChar char="–"/>
            </a:pPr>
            <a:r>
              <a:rPr lang="en-US"/>
              <a:t>Tested using DC power supply</a:t>
            </a:r>
            <a:endParaRPr/>
          </a:p>
          <a:p>
            <a:pPr indent="-282892" lvl="1" marL="914400" rtl="0" algn="l">
              <a:spcBef>
                <a:spcPts val="360"/>
              </a:spcBef>
              <a:spcAft>
                <a:spcPts val="0"/>
              </a:spcAft>
              <a:buSzPct val="64285"/>
              <a:buChar char="–"/>
            </a:pPr>
            <a:r>
              <a:rPr lang="en-US" u="sng"/>
              <a:t>Voltage in</a:t>
            </a:r>
            <a:r>
              <a:rPr lang="en-US"/>
              <a:t>: ~3.7 V</a:t>
            </a:r>
            <a:endParaRPr/>
          </a:p>
          <a:p>
            <a:pPr indent="-282892" lvl="1" marL="914400" rtl="0" algn="l">
              <a:spcBef>
                <a:spcPts val="360"/>
              </a:spcBef>
              <a:spcAft>
                <a:spcPts val="0"/>
              </a:spcAft>
              <a:buSzPct val="64285"/>
              <a:buChar char="–"/>
            </a:pPr>
            <a:r>
              <a:rPr lang="en-US" u="sng"/>
              <a:t>ESP32</a:t>
            </a:r>
            <a:endParaRPr u="sng"/>
          </a:p>
          <a:p>
            <a:pPr indent="-282892" lvl="2" marL="1371600" rtl="0" algn="l">
              <a:spcBef>
                <a:spcPts val="360"/>
              </a:spcBef>
              <a:spcAft>
                <a:spcPts val="0"/>
              </a:spcAft>
              <a:buSzPct val="75000"/>
              <a:buChar char="•"/>
            </a:pPr>
            <a:r>
              <a:rPr lang="en-US"/>
              <a:t>Expected: 3.3 V </a:t>
            </a:r>
            <a:endParaRPr/>
          </a:p>
          <a:p>
            <a:pPr indent="-282892" lvl="2" marL="1371600" rtl="0" algn="l">
              <a:spcBef>
                <a:spcPts val="360"/>
              </a:spcBef>
              <a:spcAft>
                <a:spcPts val="0"/>
              </a:spcAft>
              <a:buSzPct val="75000"/>
              <a:buChar char="•"/>
            </a:pPr>
            <a:r>
              <a:rPr lang="en-US"/>
              <a:t>Measured: 0.04 V </a:t>
            </a:r>
            <a:endParaRPr/>
          </a:p>
          <a:p>
            <a:pPr indent="-282892" lvl="1" marL="914400" rtl="0" algn="l">
              <a:spcBef>
                <a:spcPts val="360"/>
              </a:spcBef>
              <a:spcAft>
                <a:spcPts val="0"/>
              </a:spcAft>
              <a:buSzPct val="64285"/>
              <a:buChar char="–"/>
            </a:pPr>
            <a:r>
              <a:rPr lang="en-US" u="sng"/>
              <a:t>VDD</a:t>
            </a:r>
            <a:endParaRPr u="sng"/>
          </a:p>
          <a:p>
            <a:pPr indent="-282892" lvl="2" marL="1371600" rtl="0" algn="l">
              <a:spcBef>
                <a:spcPts val="360"/>
              </a:spcBef>
              <a:spcAft>
                <a:spcPts val="0"/>
              </a:spcAft>
              <a:buSzPct val="75000"/>
              <a:buChar char="•"/>
            </a:pPr>
            <a:r>
              <a:rPr lang="en-US"/>
              <a:t>Expected: 2.8 V</a:t>
            </a:r>
            <a:endParaRPr/>
          </a:p>
          <a:p>
            <a:pPr indent="-282892" lvl="2" marL="1371600" rtl="0" algn="l">
              <a:spcBef>
                <a:spcPts val="360"/>
              </a:spcBef>
              <a:spcAft>
                <a:spcPts val="0"/>
              </a:spcAft>
              <a:buSzPct val="75000"/>
              <a:buChar char="•"/>
            </a:pPr>
            <a:r>
              <a:rPr lang="en-US"/>
              <a:t>Measured: 2.804 V</a:t>
            </a:r>
            <a:endParaRPr/>
          </a:p>
          <a:p>
            <a:pPr indent="-282892" lvl="1" marL="914400" rtl="0" algn="l">
              <a:spcBef>
                <a:spcPts val="360"/>
              </a:spcBef>
              <a:spcAft>
                <a:spcPts val="0"/>
              </a:spcAft>
              <a:buSzPct val="64285"/>
              <a:buChar char="–"/>
            </a:pPr>
            <a:r>
              <a:rPr lang="en-US" u="sng"/>
              <a:t>VDDIO</a:t>
            </a:r>
            <a:endParaRPr u="sng"/>
          </a:p>
          <a:p>
            <a:pPr indent="-282892" lvl="2" marL="1371600" rtl="0" algn="l">
              <a:spcBef>
                <a:spcPts val="360"/>
              </a:spcBef>
              <a:spcAft>
                <a:spcPts val="0"/>
              </a:spcAft>
              <a:buSzPct val="75000"/>
              <a:buChar char="•"/>
            </a:pPr>
            <a:r>
              <a:rPr lang="en-US"/>
              <a:t>Expected: 3.1 V</a:t>
            </a:r>
            <a:endParaRPr/>
          </a:p>
          <a:p>
            <a:pPr indent="-282892" lvl="2" marL="1371600" rtl="0" algn="l">
              <a:spcBef>
                <a:spcPts val="360"/>
              </a:spcBef>
              <a:spcAft>
                <a:spcPts val="0"/>
              </a:spcAft>
              <a:buSzPct val="75000"/>
              <a:buChar char="•"/>
            </a:pPr>
            <a:r>
              <a:rPr lang="en-US"/>
              <a:t>Measured: 3.061 V</a:t>
            </a:r>
            <a:endParaRPr/>
          </a:p>
          <a:p>
            <a:pPr indent="-282892" lvl="1" marL="914400" rtl="0" algn="l">
              <a:spcBef>
                <a:spcPts val="360"/>
              </a:spcBef>
              <a:spcAft>
                <a:spcPts val="0"/>
              </a:spcAft>
              <a:buSzPct val="64285"/>
              <a:buChar char="–"/>
            </a:pPr>
            <a:r>
              <a:rPr lang="en-US" u="sng"/>
              <a:t>VDDC</a:t>
            </a:r>
            <a:endParaRPr u="sng"/>
          </a:p>
          <a:p>
            <a:pPr indent="-282892" lvl="2" marL="1371600" rtl="0" algn="l">
              <a:spcBef>
                <a:spcPts val="360"/>
              </a:spcBef>
              <a:spcAft>
                <a:spcPts val="0"/>
              </a:spcAft>
              <a:buSzPct val="75000"/>
              <a:buChar char="•"/>
            </a:pPr>
            <a:r>
              <a:rPr lang="en-US"/>
              <a:t>Expected: 1.2 V</a:t>
            </a:r>
            <a:endParaRPr/>
          </a:p>
          <a:p>
            <a:pPr indent="-282892" lvl="2" marL="1371600" rtl="0" algn="l">
              <a:spcBef>
                <a:spcPts val="360"/>
              </a:spcBef>
              <a:spcAft>
                <a:spcPts val="0"/>
              </a:spcAft>
              <a:buSzPct val="75000"/>
              <a:buChar char="•"/>
            </a:pPr>
            <a:r>
              <a:rPr lang="en-US"/>
              <a:t>Measured: 1.205 V</a:t>
            </a:r>
            <a:endParaRPr/>
          </a:p>
          <a:p>
            <a:pPr indent="-282892" lvl="0" marL="457200" rtl="0" algn="l">
              <a:spcBef>
                <a:spcPts val="360"/>
              </a:spcBef>
              <a:spcAft>
                <a:spcPts val="0"/>
              </a:spcAft>
              <a:buSzPct val="56250"/>
              <a:buChar char="•"/>
            </a:pPr>
            <a:r>
              <a:rPr lang="en-US"/>
              <a:t>Once the ESP32 and camera socket are soldered onto the board, integration can </a:t>
            </a:r>
            <a:r>
              <a:rPr lang="en-US"/>
              <a:t>begin with microcontroller subsystem.</a:t>
            </a:r>
            <a:endParaRPr/>
          </a:p>
        </p:txBody>
      </p:sp>
      <p:sp>
        <p:nvSpPr>
          <p:cNvPr id="110" name="Google Shape;110;p6"/>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a:t>
            </a:r>
            <a:r>
              <a:rPr lang="en-US"/>
              <a:t> 1: PCB</a:t>
            </a:r>
            <a:endParaRPr/>
          </a:p>
          <a:p>
            <a:pPr indent="0" lvl="0" marL="0" rtl="0" algn="ctr">
              <a:lnSpc>
                <a:spcPct val="115000"/>
              </a:lnSpc>
              <a:spcBef>
                <a:spcPts val="0"/>
              </a:spcBef>
              <a:spcAft>
                <a:spcPts val="0"/>
              </a:spcAft>
              <a:buClr>
                <a:schemeClr val="dk1"/>
              </a:buClr>
              <a:buSzPts val="990"/>
              <a:buFont typeface="Arial"/>
              <a:buNone/>
            </a:pPr>
            <a:r>
              <a:rPr lang="en-US" sz="1720"/>
              <a:t>Julia</a:t>
            </a:r>
            <a:endParaRPr sz="2980"/>
          </a:p>
        </p:txBody>
      </p:sp>
      <p:pic>
        <p:nvPicPr>
          <p:cNvPr id="111" name="Google Shape;111;p6"/>
          <p:cNvPicPr preferRelativeResize="0"/>
          <p:nvPr/>
        </p:nvPicPr>
        <p:blipFill rotWithShape="1">
          <a:blip r:embed="rId3">
            <a:alphaModFix/>
          </a:blip>
          <a:srcRect b="42384" l="34559" r="31572" t="38224"/>
          <a:stretch/>
        </p:blipFill>
        <p:spPr>
          <a:xfrm>
            <a:off x="4708925" y="2291025"/>
            <a:ext cx="3866600" cy="29517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2f23b399cc_0_12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2: Microcontroller </a:t>
            </a:r>
            <a:endParaRPr/>
          </a:p>
          <a:p>
            <a:pPr indent="0" lvl="0" marL="0" rtl="0" algn="ctr">
              <a:lnSpc>
                <a:spcPct val="115000"/>
              </a:lnSpc>
              <a:spcBef>
                <a:spcPts val="0"/>
              </a:spcBef>
              <a:spcAft>
                <a:spcPts val="0"/>
              </a:spcAft>
              <a:buClr>
                <a:schemeClr val="dk1"/>
              </a:buClr>
              <a:buSzPts val="990"/>
              <a:buFont typeface="Arial"/>
              <a:buNone/>
            </a:pPr>
            <a:r>
              <a:rPr lang="en-US" sz="1720"/>
              <a:t>Blake</a:t>
            </a:r>
            <a:endParaRPr sz="2980"/>
          </a:p>
        </p:txBody>
      </p:sp>
      <p:graphicFrame>
        <p:nvGraphicFramePr>
          <p:cNvPr id="117" name="Google Shape;117;g32f23b399cc_0_120"/>
          <p:cNvGraphicFramePr/>
          <p:nvPr/>
        </p:nvGraphicFramePr>
        <p:xfrm>
          <a:off x="685800" y="1952075"/>
          <a:ext cx="3000000" cy="3000000"/>
        </p:xfrm>
        <a:graphic>
          <a:graphicData uri="http://schemas.openxmlformats.org/drawingml/2006/table">
            <a:tbl>
              <a:tblPr>
                <a:noFill/>
                <a:tableStyleId>{B0A32BC1-31E3-4EC6-A828-65D4C739BFAA}</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17</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rtl="0" algn="l">
                        <a:spcBef>
                          <a:spcPts val="0"/>
                        </a:spcBef>
                        <a:spcAft>
                          <a:spcPts val="0"/>
                        </a:spcAft>
                        <a:buClr>
                          <a:schemeClr val="dk1"/>
                        </a:buClr>
                        <a:buSzPts val="1800"/>
                        <a:buChar char="●"/>
                      </a:pPr>
                      <a:r>
                        <a:rPr lang="en-US" sz="1800">
                          <a:solidFill>
                            <a:schemeClr val="dk1"/>
                          </a:solidFill>
                        </a:rPr>
                        <a:t>Found and learned API for communication ("esp_http_client.h")</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microcontroller successfully connects to website and can communicate</a:t>
                      </a:r>
                      <a:endParaRPr sz="1800"/>
                    </a:p>
                    <a:p>
                      <a:pPr indent="0" lvl="0" marL="0" marR="0" rtl="0" algn="l">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Char char="●"/>
                      </a:pPr>
                      <a:r>
                        <a:rPr lang="en-US" sz="1800">
                          <a:solidFill>
                            <a:schemeClr val="dk1"/>
                          </a:solidFill>
                        </a:rPr>
                        <a:t>Next is looking into specific image </a:t>
                      </a:r>
                      <a:r>
                        <a:rPr lang="en-US" sz="1800">
                          <a:solidFill>
                            <a:schemeClr val="dk1"/>
                          </a:solidFill>
                        </a:rPr>
                        <a:t>formatting</a:t>
                      </a:r>
                      <a:r>
                        <a:rPr lang="en-US" sz="1800">
                          <a:solidFill>
                            <a:schemeClr val="dk1"/>
                          </a:solidFill>
                        </a:rPr>
                        <a:t> to send images to the website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2f23b399cc_0_149"/>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2: Microcontroller</a:t>
            </a:r>
            <a:endParaRPr/>
          </a:p>
          <a:p>
            <a:pPr indent="0" lvl="0" marL="0" rtl="0" algn="ctr">
              <a:lnSpc>
                <a:spcPct val="115000"/>
              </a:lnSpc>
              <a:spcBef>
                <a:spcPts val="0"/>
              </a:spcBef>
              <a:spcAft>
                <a:spcPts val="0"/>
              </a:spcAft>
              <a:buClr>
                <a:schemeClr val="dk1"/>
              </a:buClr>
              <a:buSzPts val="990"/>
              <a:buFont typeface="Arial"/>
              <a:buNone/>
            </a:pPr>
            <a:r>
              <a:rPr lang="en-US" sz="1720"/>
              <a:t>Blake</a:t>
            </a:r>
            <a:endParaRPr sz="2980"/>
          </a:p>
        </p:txBody>
      </p:sp>
      <p:sp>
        <p:nvSpPr>
          <p:cNvPr id="123" name="Google Shape;123;g32f23b399cc_0_149"/>
          <p:cNvSpPr txBox="1"/>
          <p:nvPr/>
        </p:nvSpPr>
        <p:spPr>
          <a:xfrm>
            <a:off x="2085748" y="2049272"/>
            <a:ext cx="497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Proof of connection and communication</a:t>
            </a:r>
            <a:endParaRPr/>
          </a:p>
        </p:txBody>
      </p:sp>
      <p:pic>
        <p:nvPicPr>
          <p:cNvPr id="124" name="Google Shape;124;g32f23b399cc_0_149"/>
          <p:cNvPicPr preferRelativeResize="0"/>
          <p:nvPr/>
        </p:nvPicPr>
        <p:blipFill>
          <a:blip r:embed="rId3">
            <a:alphaModFix/>
          </a:blip>
          <a:stretch>
            <a:fillRect/>
          </a:stretch>
        </p:blipFill>
        <p:spPr>
          <a:xfrm>
            <a:off x="261925" y="2569675"/>
            <a:ext cx="8620125" cy="268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2f23b399cc_0_142"/>
          <p:cNvSpPr txBox="1"/>
          <p:nvPr>
            <p:ph type="title"/>
          </p:nvPr>
        </p:nvSpPr>
        <p:spPr>
          <a:xfrm>
            <a:off x="5180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Subsystem 3: Website</a:t>
            </a:r>
            <a:endParaRPr/>
          </a:p>
          <a:p>
            <a:pPr indent="0" lvl="0" marL="0" rtl="0" algn="ctr">
              <a:lnSpc>
                <a:spcPct val="115000"/>
              </a:lnSpc>
              <a:spcBef>
                <a:spcPts val="0"/>
              </a:spcBef>
              <a:spcAft>
                <a:spcPts val="0"/>
              </a:spcAft>
              <a:buClr>
                <a:schemeClr val="dk1"/>
              </a:buClr>
              <a:buSzPts val="990"/>
              <a:buFont typeface="Arial"/>
              <a:buNone/>
            </a:pPr>
            <a:r>
              <a:rPr lang="en-US" sz="1720"/>
              <a:t>Erica</a:t>
            </a:r>
            <a:endParaRPr sz="2980"/>
          </a:p>
        </p:txBody>
      </p:sp>
      <p:graphicFrame>
        <p:nvGraphicFramePr>
          <p:cNvPr id="130" name="Google Shape;130;g32f23b399cc_0_142"/>
          <p:cNvGraphicFramePr/>
          <p:nvPr/>
        </p:nvGraphicFramePr>
        <p:xfrm>
          <a:off x="685800" y="1952075"/>
          <a:ext cx="3000000" cy="3000000"/>
        </p:xfrm>
        <a:graphic>
          <a:graphicData uri="http://schemas.openxmlformats.org/drawingml/2006/table">
            <a:tbl>
              <a:tblPr>
                <a:noFill/>
                <a:tableStyleId>{B0A32BC1-31E3-4EC6-A828-65D4C739BFAA}</a:tableStyleId>
              </a:tblPr>
              <a:tblGrid>
                <a:gridCol w="3886200"/>
                <a:gridCol w="3886200"/>
              </a:tblGrid>
              <a:tr h="684575">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15</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3383125">
                <a:tc>
                  <a:txBody>
                    <a:bodyPr/>
                    <a:lstStyle/>
                    <a:p>
                      <a:pPr indent="-342900" lvl="0" marL="457200" marR="0" rtl="0" algn="l">
                        <a:spcBef>
                          <a:spcPts val="0"/>
                        </a:spcBef>
                        <a:spcAft>
                          <a:spcPts val="0"/>
                        </a:spcAft>
                        <a:buSzPts val="1800"/>
                        <a:buChar char="●"/>
                      </a:pPr>
                      <a:r>
                        <a:rPr lang="en-US" sz="1800"/>
                        <a:t>Achieved connectivity between the </a:t>
                      </a:r>
                      <a:r>
                        <a:rPr lang="en-US" sz="1800"/>
                        <a:t>microcontroller</a:t>
                      </a:r>
                      <a:r>
                        <a:rPr lang="en-US" sz="1800"/>
                        <a:t> and website</a:t>
                      </a:r>
                      <a:endParaRPr sz="1800"/>
                    </a:p>
                    <a:p>
                      <a:pPr indent="-342900" lvl="0" marL="457200" marR="0" rtl="0" algn="l">
                        <a:spcBef>
                          <a:spcPts val="0"/>
                        </a:spcBef>
                        <a:spcAft>
                          <a:spcPts val="0"/>
                        </a:spcAft>
                        <a:buSzPts val="1800"/>
                        <a:buChar char="●"/>
                      </a:pPr>
                      <a:r>
                        <a:rPr lang="en-US" sz="1800"/>
                        <a:t>The website </a:t>
                      </a:r>
                      <a:r>
                        <a:rPr lang="en-US" sz="1800"/>
                        <a:t>successfully</a:t>
                      </a:r>
                      <a:r>
                        <a:rPr lang="en-US" sz="1800"/>
                        <a:t> received a HTTP POST request from the microcontroller</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rtl="0" algn="l">
                        <a:spcBef>
                          <a:spcPts val="0"/>
                        </a:spcBef>
                        <a:spcAft>
                          <a:spcPts val="0"/>
                        </a:spcAft>
                        <a:buSzPts val="1800"/>
                        <a:buChar char="●"/>
                      </a:pPr>
                      <a:r>
                        <a:rPr lang="en-US" sz="1800"/>
                        <a:t>We are now working on </a:t>
                      </a:r>
                      <a:r>
                        <a:rPr lang="en-US" sz="1800"/>
                        <a:t>encoding</a:t>
                      </a:r>
                      <a:r>
                        <a:rPr lang="en-US" sz="1800"/>
                        <a:t> the images creating a system to send/receive the images one by one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