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0" roundtripDataSignature="AMtx7mh/k/9gcJyMLhKCIRru9B+Bcgpu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CF9019-C4D3-4CAA-8DDC-6C4DEE3087CA}">
  <a:tblStyle styleId="{F8CF9019-C4D3-4CAA-8DDC-6C4DEE3087CA}"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BED3AB8-77AD-4E0E-B51E-5253F0E63685}" styleName="Table_1">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Michelle</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f23b399cc_0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32f23b399cc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c770ec40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32c770ec40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75614ee8e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75614ee8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should we put one for switch state demo?</a:t>
            </a:r>
            <a:endParaRPr/>
          </a:p>
        </p:txBody>
      </p:sp>
      <p:sp>
        <p:nvSpPr>
          <p:cNvPr id="154" name="Google Shape;154;g3375614ee8e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2f23b399cc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32f23b399cc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f23b399c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Erica: Our project sponsor is powell industries which is a “Powell Industries designs and manufactures equipment like switchgear, circuit breakers, and power management systems that help safely control and distribute electrical power in multiple different industries</a:t>
            </a:r>
            <a:endParaRPr/>
          </a:p>
          <a:p>
            <a:pPr indent="0" lvl="0" marL="0" rtl="0" algn="l">
              <a:lnSpc>
                <a:spcPct val="100000"/>
              </a:lnSpc>
              <a:spcBef>
                <a:spcPts val="0"/>
              </a:spcBef>
              <a:spcAft>
                <a:spcPts val="0"/>
              </a:spcAft>
              <a:buSzPts val="1100"/>
              <a:buNone/>
            </a:pPr>
            <a:r>
              <a:rPr lang="en-US"/>
              <a:t>Switchgears are Switchgears are devices that control and protect electrical circuits by turning power on or off and preventing damage during electrical faults.</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US"/>
              <a:t>Powell industries designs/maufactures</a:t>
            </a:r>
            <a:endParaRPr/>
          </a:p>
          <a:p>
            <a:pPr indent="-298450" lvl="0" marL="457200" rtl="0" algn="l">
              <a:lnSpc>
                <a:spcPct val="100000"/>
              </a:lnSpc>
              <a:spcBef>
                <a:spcPts val="0"/>
              </a:spcBef>
              <a:spcAft>
                <a:spcPts val="0"/>
              </a:spcAft>
              <a:buSzPts val="1100"/>
              <a:buChar char="-"/>
            </a:pPr>
            <a:r>
              <a:rPr lang="en-US"/>
              <a:t>explain switchgears</a:t>
            </a:r>
            <a:endParaRPr/>
          </a:p>
          <a:p>
            <a:pPr indent="-298450" lvl="0" marL="457200" rtl="0" algn="l">
              <a:lnSpc>
                <a:spcPct val="100000"/>
              </a:lnSpc>
              <a:spcBef>
                <a:spcPts val="0"/>
              </a:spcBef>
              <a:spcAft>
                <a:spcPts val="0"/>
              </a:spcAft>
              <a:buSzPts val="1100"/>
              <a:buChar char="-"/>
            </a:pPr>
            <a:r>
              <a:rPr lang="en-US"/>
              <a:t>explain project</a:t>
            </a:r>
            <a:endParaRPr/>
          </a:p>
        </p:txBody>
      </p:sp>
      <p:sp>
        <p:nvSpPr>
          <p:cNvPr id="63" name="Google Shape;63;g32f23b399c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2f23b399cc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15900" lvl="0" marL="342900" rtl="0" algn="l">
              <a:lnSpc>
                <a:spcPct val="100000"/>
              </a:lnSpc>
              <a:spcBef>
                <a:spcPts val="0"/>
              </a:spcBef>
              <a:spcAft>
                <a:spcPts val="0"/>
              </a:spcAft>
              <a:buClr>
                <a:schemeClr val="dk1"/>
              </a:buClr>
              <a:buSzPts val="1200"/>
              <a:buChar char="•"/>
            </a:pPr>
            <a:r>
              <a:rPr b="1" lang="en-US" sz="1200">
                <a:solidFill>
                  <a:schemeClr val="dk1"/>
                </a:solidFill>
              </a:rPr>
              <a:t>Julia: </a:t>
            </a:r>
            <a:r>
              <a:rPr lang="en-US" sz="1200">
                <a:solidFill>
                  <a:schemeClr val="dk1"/>
                </a:solidFill>
              </a:rPr>
              <a:t>Design the power supply and overall hardware of the system.</a:t>
            </a:r>
            <a:endParaRPr sz="1200">
              <a:solidFill>
                <a:schemeClr val="dk1"/>
              </a:solidFill>
            </a:endParaRPr>
          </a:p>
          <a:p>
            <a:pPr indent="-215900" lvl="0" marL="342900" rtl="0" algn="l">
              <a:lnSpc>
                <a:spcPct val="100000"/>
              </a:lnSpc>
              <a:spcBef>
                <a:spcPts val="640"/>
              </a:spcBef>
              <a:spcAft>
                <a:spcPts val="0"/>
              </a:spcAft>
              <a:buClr>
                <a:schemeClr val="dk1"/>
              </a:buClr>
              <a:buSzPts val="1200"/>
              <a:buChar char="•"/>
            </a:pPr>
            <a:r>
              <a:rPr b="1" lang="en-US" sz="1200">
                <a:solidFill>
                  <a:schemeClr val="dk1"/>
                </a:solidFill>
              </a:rPr>
              <a:t>Blake: </a:t>
            </a:r>
            <a:r>
              <a:rPr lang="en-US" sz="1200">
                <a:solidFill>
                  <a:schemeClr val="dk1"/>
                </a:solidFill>
              </a:rPr>
              <a:t>Microcontroller coding and ML</a:t>
            </a:r>
            <a:endParaRPr sz="1200">
              <a:solidFill>
                <a:schemeClr val="dk1"/>
              </a:solidFill>
            </a:endParaRPr>
          </a:p>
          <a:p>
            <a:pPr indent="-215900" lvl="0" marL="342900" rtl="0" algn="l">
              <a:lnSpc>
                <a:spcPct val="100000"/>
              </a:lnSpc>
              <a:spcBef>
                <a:spcPts val="640"/>
              </a:spcBef>
              <a:spcAft>
                <a:spcPts val="0"/>
              </a:spcAft>
              <a:buClr>
                <a:schemeClr val="dk1"/>
              </a:buClr>
              <a:buSzPts val="1200"/>
              <a:buChar char="•"/>
            </a:pPr>
            <a:r>
              <a:rPr b="1" lang="en-US" sz="1200">
                <a:solidFill>
                  <a:schemeClr val="dk1"/>
                </a:solidFill>
              </a:rPr>
              <a:t>Erica:</a:t>
            </a:r>
            <a:r>
              <a:rPr lang="en-US" sz="1200">
                <a:solidFill>
                  <a:schemeClr val="dk1"/>
                </a:solidFill>
              </a:rPr>
              <a:t> Creating Web Application for users to interact with</a:t>
            </a:r>
            <a:endParaRPr sz="1200"/>
          </a:p>
        </p:txBody>
      </p:sp>
      <p:sp>
        <p:nvSpPr>
          <p:cNvPr id="71" name="Google Shape;71;g32f23b399cc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94" name="Google Shape;9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0" name="Google Shape;10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f23b399cc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17" name="Google Shape;117;g32f23b399cc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f23b399cc_0_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32f23b399cc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f23b399cc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32" name="Google Shape;132;g32f23b399cc_0_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0"/>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1"/>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2"/>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12"/>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3"/>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b="1" sz="28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14"/>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5"/>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p:nvPr>
            <p:ph idx="2" type="pic"/>
          </p:nvPr>
        </p:nvSpPr>
        <p:spPr>
          <a:xfrm>
            <a:off x="3200400" y="1196430"/>
            <a:ext cx="5486400" cy="4850287"/>
          </a:xfrm>
          <a:prstGeom prst="rect">
            <a:avLst/>
          </a:prstGeom>
          <a:noFill/>
          <a:ln>
            <a:noFill/>
          </a:ln>
        </p:spPr>
      </p:sp>
      <p:sp>
        <p:nvSpPr>
          <p:cNvPr id="50" name="Google Shape;50;p15"/>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77540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03184"/>
              <a:buFont typeface="Arial"/>
              <a:buNone/>
            </a:pPr>
            <a:r>
              <a:rPr lang="en-US" sz="3488"/>
              <a:t>Team 54: Remote Thermal Viewing within High Voltage</a:t>
            </a:r>
            <a:endParaRPr/>
          </a:p>
          <a:p>
            <a:pPr indent="0" lvl="0" marL="0" rtl="0" algn="r">
              <a:lnSpc>
                <a:spcPct val="100000"/>
              </a:lnSpc>
              <a:spcBef>
                <a:spcPts val="0"/>
              </a:spcBef>
              <a:spcAft>
                <a:spcPts val="0"/>
              </a:spcAft>
              <a:buClr>
                <a:schemeClr val="lt1"/>
              </a:buClr>
              <a:buSzPct val="238922"/>
              <a:buFont typeface="Arial"/>
              <a:buNone/>
            </a:pPr>
            <a:r>
              <a:rPr lang="en-US"/>
              <a:t>Bi-Weekly Update 3</a:t>
            </a:r>
            <a:br>
              <a:rPr lang="en-US"/>
            </a:br>
            <a:r>
              <a:rPr b="0" lang="en-US" sz="2455"/>
              <a:t>Blake Bagley, Julia Garcia, Erica Mathew</a:t>
            </a:r>
            <a:br>
              <a:rPr lang="en-US" sz="2455"/>
            </a:br>
            <a:r>
              <a:rPr b="0" lang="en-US" sz="2455"/>
              <a:t>Sponsor: Powell Industries</a:t>
            </a:r>
            <a:br>
              <a:rPr lang="en-US" sz="2455"/>
            </a:br>
            <a:r>
              <a:rPr lang="en-US" sz="2455"/>
              <a:t>TA: </a:t>
            </a:r>
            <a:r>
              <a:rPr b="0" lang="en-US" sz="2455"/>
              <a:t>Vishwam Raval</a:t>
            </a:r>
            <a:r>
              <a:rPr lang="en-US" sz="2455"/>
              <a:t> </a:t>
            </a:r>
            <a:br>
              <a:rPr lang="en-US" sz="2455"/>
            </a:br>
            <a:endParaRPr sz="2455"/>
          </a:p>
        </p:txBody>
      </p:sp>
      <p:sp>
        <p:nvSpPr>
          <p:cNvPr id="59" name="Google Shape;59;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2f23b399cc_0_155"/>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3: Website</a:t>
            </a:r>
            <a:endParaRPr/>
          </a:p>
          <a:p>
            <a:pPr indent="0" lvl="0" marL="0" rtl="0" algn="ctr">
              <a:lnSpc>
                <a:spcPct val="115000"/>
              </a:lnSpc>
              <a:spcBef>
                <a:spcPts val="0"/>
              </a:spcBef>
              <a:spcAft>
                <a:spcPts val="0"/>
              </a:spcAft>
              <a:buClr>
                <a:schemeClr val="dk1"/>
              </a:buClr>
              <a:buSzPts val="990"/>
              <a:buFont typeface="Arial"/>
              <a:buNone/>
            </a:pPr>
            <a:r>
              <a:rPr lang="en-US" sz="1720"/>
              <a:t>Erica</a:t>
            </a:r>
            <a:endParaRPr sz="2980"/>
          </a:p>
        </p:txBody>
      </p:sp>
      <p:pic>
        <p:nvPicPr>
          <p:cNvPr id="141" name="Google Shape;141;g32f23b399cc_0_155"/>
          <p:cNvPicPr preferRelativeResize="0"/>
          <p:nvPr/>
        </p:nvPicPr>
        <p:blipFill rotWithShape="1">
          <a:blip r:embed="rId3">
            <a:alphaModFix/>
          </a:blip>
          <a:srcRect b="0" l="0" r="18493" t="0"/>
          <a:stretch/>
        </p:blipFill>
        <p:spPr>
          <a:xfrm>
            <a:off x="420250" y="3961700"/>
            <a:ext cx="3832450" cy="2732074"/>
          </a:xfrm>
          <a:prstGeom prst="rect">
            <a:avLst/>
          </a:prstGeom>
          <a:noFill/>
          <a:ln>
            <a:noFill/>
          </a:ln>
        </p:spPr>
      </p:pic>
      <p:pic>
        <p:nvPicPr>
          <p:cNvPr id="142" name="Google Shape;142;g32f23b399cc_0_155"/>
          <p:cNvPicPr preferRelativeResize="0"/>
          <p:nvPr/>
        </p:nvPicPr>
        <p:blipFill>
          <a:blip r:embed="rId4">
            <a:alphaModFix/>
          </a:blip>
          <a:stretch>
            <a:fillRect/>
          </a:stretch>
        </p:blipFill>
        <p:spPr>
          <a:xfrm>
            <a:off x="2228623" y="2173911"/>
            <a:ext cx="5164700" cy="1534975"/>
          </a:xfrm>
          <a:prstGeom prst="rect">
            <a:avLst/>
          </a:prstGeom>
          <a:noFill/>
          <a:ln>
            <a:noFill/>
          </a:ln>
        </p:spPr>
      </p:pic>
      <p:sp>
        <p:nvSpPr>
          <p:cNvPr id="143" name="Google Shape;143;g32f23b399cc_0_155"/>
          <p:cNvSpPr/>
          <p:nvPr/>
        </p:nvSpPr>
        <p:spPr>
          <a:xfrm>
            <a:off x="4308225" y="5216775"/>
            <a:ext cx="876000" cy="117300"/>
          </a:xfrm>
          <a:prstGeom prst="rightArrow">
            <a:avLst>
              <a:gd fmla="val 50000" name="adj1"/>
              <a:gd fmla="val 50000" name="adj2"/>
            </a:avLst>
          </a:prstGeom>
          <a:solidFill>
            <a:srgbClr val="99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4" name="Google Shape;144;g32f23b399cc_0_155"/>
          <p:cNvPicPr preferRelativeResize="0"/>
          <p:nvPr/>
        </p:nvPicPr>
        <p:blipFill rotWithShape="1">
          <a:blip r:embed="rId5">
            <a:alphaModFix/>
          </a:blip>
          <a:srcRect b="22479" l="0" r="23913" t="8138"/>
          <a:stretch/>
        </p:blipFill>
        <p:spPr>
          <a:xfrm>
            <a:off x="5239750" y="3961700"/>
            <a:ext cx="3758540" cy="2732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2c770ec40e_0_1"/>
          <p:cNvSpPr txBox="1"/>
          <p:nvPr>
            <p:ph type="title"/>
          </p:nvPr>
        </p:nvSpPr>
        <p:spPr>
          <a:xfrm>
            <a:off x="2360700" y="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Execution plan </a:t>
            </a:r>
            <a:endParaRPr/>
          </a:p>
        </p:txBody>
      </p:sp>
      <p:graphicFrame>
        <p:nvGraphicFramePr>
          <p:cNvPr id="150" name="Google Shape;150;g32c770ec40e_0_1"/>
          <p:cNvGraphicFramePr/>
          <p:nvPr/>
        </p:nvGraphicFramePr>
        <p:xfrm>
          <a:off x="457263" y="949375"/>
          <a:ext cx="3000000" cy="3000000"/>
        </p:xfrm>
        <a:graphic>
          <a:graphicData uri="http://schemas.openxmlformats.org/drawingml/2006/table">
            <a:tbl>
              <a:tblPr>
                <a:noFill/>
                <a:tableStyleId>{F8CF9019-C4D3-4CAA-8DDC-6C4DEE3087CA}</a:tableStyleId>
              </a:tblPr>
              <a:tblGrid>
                <a:gridCol w="1382000"/>
                <a:gridCol w="449350"/>
                <a:gridCol w="449350"/>
                <a:gridCol w="449350"/>
                <a:gridCol w="449350"/>
                <a:gridCol w="449350"/>
                <a:gridCol w="449350"/>
                <a:gridCol w="449350"/>
                <a:gridCol w="449350"/>
                <a:gridCol w="449350"/>
                <a:gridCol w="449350"/>
                <a:gridCol w="449350"/>
                <a:gridCol w="449350"/>
                <a:gridCol w="449350"/>
                <a:gridCol w="449350"/>
                <a:gridCol w="556575"/>
              </a:tblGrid>
              <a:tr h="171750">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1/20/25</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1/27/25</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2/3/25</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2/10/25</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2/17/25</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2/24/25</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3/3/25</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3/10/25</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3/17/25</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3/24/25</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3/31/25</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4/7/25</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4/14/25</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4/21/25</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4/28/25</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PCB Updated</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Updated PCB ordered</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Parts Ordered</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Researched Integration</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4425">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Microcontroller Code Modified</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Website Code Modified</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b="1" lang="en-US" sz="500" u="none" cap="none" strike="noStrike"/>
                        <a:t>Status Update #1</a:t>
                      </a:r>
                      <a:endParaRPr b="1"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New boards soldered</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855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Verify Server can receive data from microcontroller</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Buck converters tested</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290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Website and Microcontroller Connection</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500"/>
                        <a:buFont typeface="Arial"/>
                        <a:buNone/>
                      </a:pPr>
                      <a:r>
                        <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855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UHMW Polyethylene sheet ordered</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Not Started</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2900">
                <a:tc>
                  <a:txBody>
                    <a:bodyPr/>
                    <a:lstStyle/>
                    <a:p>
                      <a:pPr indent="0" lvl="0" marL="0" marR="0" rtl="0" algn="l">
                        <a:lnSpc>
                          <a:spcPct val="115000"/>
                        </a:lnSpc>
                        <a:spcBef>
                          <a:spcPts val="0"/>
                        </a:spcBef>
                        <a:spcAft>
                          <a:spcPts val="0"/>
                        </a:spcAft>
                        <a:buClr>
                          <a:srgbClr val="000000"/>
                        </a:buClr>
                        <a:buSzPts val="500"/>
                        <a:buFont typeface="Arial"/>
                        <a:buNone/>
                      </a:pPr>
                      <a:r>
                        <a:rPr b="1" lang="en-US" sz="500" u="none" cap="none" strike="noStrike"/>
                        <a:t>Status Update #2</a:t>
                      </a:r>
                      <a:endParaRPr b="1"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In Progress</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855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MCU and Website communication tested</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Completed</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3855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PCB and Microcontroller Integration</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solidFill>
                          <a:srgbClr val="FFD9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solidFill>
                          <a:srgbClr val="FFD9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solidFill>
                          <a:srgbClr val="FFD966"/>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0000"/>
                    </a:solidFill>
                  </a:tcPr>
                </a:tc>
                <a:tc>
                  <a:txBody>
                    <a:bodyPr/>
                    <a:lstStyle/>
                    <a:p>
                      <a:pPr indent="0" lvl="0" marL="0" marR="0" rtl="0" algn="ctr">
                        <a:lnSpc>
                          <a:spcPct val="115000"/>
                        </a:lnSpc>
                        <a:spcBef>
                          <a:spcPts val="0"/>
                        </a:spcBef>
                        <a:spcAft>
                          <a:spcPts val="0"/>
                        </a:spcAft>
                        <a:buClr>
                          <a:srgbClr val="000000"/>
                        </a:buClr>
                        <a:buSzPts val="500"/>
                        <a:buFont typeface="Arial"/>
                        <a:buNone/>
                      </a:pPr>
                      <a:r>
                        <a:rPr lang="en-US" sz="500" u="none" cap="none" strike="noStrike"/>
                        <a:t>Behind</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4425">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UHMW Polyethylene Box made</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290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MCU and Website Communicate Switch State</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Dielectrics Testing</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b="1" lang="en-US" sz="500" u="none" cap="none" strike="noStrike"/>
                        <a:t>Status Update #3</a:t>
                      </a:r>
                      <a:endParaRPr b="1"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290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Website and Microcontroller Fully Integrated</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Full System Integration</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b="1" lang="en-US" sz="500" u="none" cap="none" strike="noStrike"/>
                        <a:t>Status Update #4</a:t>
                      </a:r>
                      <a:endParaRPr b="1"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Troubleshoot any issues</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lang="en-US" sz="500" u="none" cap="none" strike="noStrike"/>
                        <a:t>Practice Demo</a:t>
                      </a:r>
                      <a:endParaRPr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b="1" lang="en-US" sz="500" u="none" cap="none" strike="noStrike"/>
                        <a:t>Status Update #5</a:t>
                      </a:r>
                      <a:endParaRPr b="1"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b="1" lang="en-US" sz="500" u="none" cap="none" strike="noStrike"/>
                        <a:t>Final Presentation</a:t>
                      </a:r>
                      <a:endParaRPr b="1"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71750">
                <a:tc>
                  <a:txBody>
                    <a:bodyPr/>
                    <a:lstStyle/>
                    <a:p>
                      <a:pPr indent="0" lvl="0" marL="0" marR="0" rtl="0" algn="l">
                        <a:lnSpc>
                          <a:spcPct val="115000"/>
                        </a:lnSpc>
                        <a:spcBef>
                          <a:spcPts val="0"/>
                        </a:spcBef>
                        <a:spcAft>
                          <a:spcPts val="0"/>
                        </a:spcAft>
                        <a:buClr>
                          <a:srgbClr val="000000"/>
                        </a:buClr>
                        <a:buSzPts val="500"/>
                        <a:buFont typeface="Arial"/>
                        <a:buNone/>
                      </a:pPr>
                      <a:r>
                        <a:rPr b="1" lang="en-US" sz="500" u="none" cap="none" strike="noStrike"/>
                        <a:t>Final Demonstration</a:t>
                      </a:r>
                      <a:endParaRPr b="1"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92600">
                <a:tc>
                  <a:txBody>
                    <a:bodyPr/>
                    <a:lstStyle/>
                    <a:p>
                      <a:pPr indent="0" lvl="0" marL="0" marR="0" rtl="0" algn="l">
                        <a:lnSpc>
                          <a:spcPct val="115000"/>
                        </a:lnSpc>
                        <a:spcBef>
                          <a:spcPts val="0"/>
                        </a:spcBef>
                        <a:spcAft>
                          <a:spcPts val="0"/>
                        </a:spcAft>
                        <a:buClr>
                          <a:srgbClr val="000000"/>
                        </a:buClr>
                        <a:buSzPts val="500"/>
                        <a:buFont typeface="Arial"/>
                        <a:buNone/>
                      </a:pPr>
                      <a:r>
                        <a:rPr b="1" lang="en-US" sz="500" u="none" cap="none" strike="noStrike"/>
                        <a:t>Final Report</a:t>
                      </a:r>
                      <a:endParaRPr b="1" sz="5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91425" marB="91425" marR="91425" marL="91425">
                    <a:lnL cap="flat" cmpd="sng" w="9525">
                      <a:solidFill>
                        <a:srgbClr val="000000"/>
                      </a:solidFill>
                      <a:prstDash val="solid"/>
                      <a:round/>
                      <a:headEnd len="sm" w="sm" type="none"/>
                      <a:tailEnd len="sm" w="sm" type="none"/>
                    </a:lnL>
                    <a:lnT cap="flat" cmpd="sng" w="9525">
                      <a:solidFill>
                        <a:srgbClr val="CCCCCC"/>
                      </a:solidFill>
                      <a:prstDash val="solid"/>
                      <a:round/>
                      <a:headEnd len="sm" w="sm" type="none"/>
                      <a:tailEnd len="sm" w="sm" type="none"/>
                    </a:lnT>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graphicFrame>
        <p:nvGraphicFramePr>
          <p:cNvPr id="156" name="Google Shape;156;g3375614ee8e_0_6"/>
          <p:cNvGraphicFramePr/>
          <p:nvPr/>
        </p:nvGraphicFramePr>
        <p:xfrm>
          <a:off x="152876" y="976588"/>
          <a:ext cx="3000000" cy="3000000"/>
        </p:xfrm>
        <a:graphic>
          <a:graphicData uri="http://schemas.openxmlformats.org/drawingml/2006/table">
            <a:tbl>
              <a:tblPr>
                <a:noFill/>
                <a:tableStyleId>{ABED3AB8-77AD-4E0E-B51E-5253F0E63685}</a:tableStyleId>
              </a:tblPr>
              <a:tblGrid>
                <a:gridCol w="1758425"/>
                <a:gridCol w="3570400"/>
                <a:gridCol w="1845900"/>
                <a:gridCol w="838450"/>
                <a:gridCol w="840450"/>
              </a:tblGrid>
              <a:tr h="333950">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Test Name</a:t>
                      </a:r>
                      <a:endParaRPr sz="900" u="none" cap="none" strike="noStrike"/>
                    </a:p>
                  </a:txBody>
                  <a:tcPr marT="63500" marB="63500" marR="63500" marL="63500">
                    <a:solidFill>
                      <a:srgbClr val="8E7CC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Success Criteria</a:t>
                      </a:r>
                      <a:endParaRPr sz="900" u="none" cap="none" strike="noStrike"/>
                    </a:p>
                  </a:txBody>
                  <a:tcPr marT="63500" marB="63500" marR="63500" marL="63500">
                    <a:solidFill>
                      <a:srgbClr val="CCCCCC"/>
                    </a:solidFill>
                  </a:tcPr>
                </a:tc>
                <a:tc>
                  <a:txBody>
                    <a:bodyPr/>
                    <a:lstStyle/>
                    <a:p>
                      <a:pPr indent="0" lvl="0" marL="0" marR="0" rtl="0" algn="l">
                        <a:lnSpc>
                          <a:spcPct val="100000"/>
                        </a:lnSpc>
                        <a:spcBef>
                          <a:spcPts val="0"/>
                        </a:spcBef>
                        <a:spcAft>
                          <a:spcPts val="0"/>
                        </a:spcAft>
                        <a:buClr>
                          <a:srgbClr val="000000"/>
                        </a:buClr>
                        <a:buSzPts val="900"/>
                        <a:buFont typeface="Arial"/>
                        <a:buNone/>
                      </a:pPr>
                      <a:r>
                        <a:rPr lang="en-US" sz="900" u="none" cap="none" strike="noStrike"/>
                        <a:t>Methodology</a:t>
                      </a:r>
                      <a:endParaRPr sz="900" u="none" cap="none" strike="noStrike"/>
                    </a:p>
                  </a:txBody>
                  <a:tcPr marT="63500" marB="63500" marR="63500" marL="63500">
                    <a:solidFill>
                      <a:srgbClr val="CCCC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STATUS</a:t>
                      </a:r>
                      <a:endParaRPr sz="900" u="none" cap="none" strike="noStrike"/>
                    </a:p>
                  </a:txBody>
                  <a:tcPr marT="63500" marB="63500" marR="63500" marL="63500">
                    <a:solidFill>
                      <a:srgbClr val="CCCC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Engineers</a:t>
                      </a:r>
                      <a:endParaRPr sz="900" u="none" cap="none" strike="noStrike"/>
                    </a:p>
                  </a:txBody>
                  <a:tcPr marT="63500" marB="63500" marR="63500" marL="63500">
                    <a:solidFill>
                      <a:srgbClr val="CCCCCC"/>
                    </a:solidFill>
                  </a:tcPr>
                </a:tc>
              </a:tr>
              <a:tr h="456800">
                <a:tc>
                  <a:txBody>
                    <a:bodyPr/>
                    <a:lstStyle/>
                    <a:p>
                      <a:pPr indent="0" lvl="0" marL="0" rtl="0" algn="l">
                        <a:spcBef>
                          <a:spcPts val="0"/>
                        </a:spcBef>
                        <a:spcAft>
                          <a:spcPts val="0"/>
                        </a:spcAft>
                        <a:buNone/>
                      </a:pPr>
                      <a:r>
                        <a:rPr lang="en-US" sz="1000"/>
                        <a:t>Input Voltage</a:t>
                      </a:r>
                      <a:endParaRPr sz="1000"/>
                    </a:p>
                  </a:txBody>
                  <a:tcPr marT="63500" marB="63500" marR="63500" marL="63500">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US" sz="1000"/>
                        <a:t>The voltage powering the whole PCB should be ~3.7 Volts</a:t>
                      </a:r>
                      <a:endParaRPr sz="1000"/>
                    </a:p>
                  </a:txBody>
                  <a:tcPr marT="63500" marB="63500"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Use a multimeter to measure the DC voltage </a:t>
                      </a:r>
                      <a:endParaRPr sz="1000"/>
                    </a:p>
                  </a:txBody>
                  <a:tcPr marT="63500" marB="63500"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PASSED</a:t>
                      </a:r>
                      <a:endParaRPr sz="1000"/>
                    </a:p>
                  </a:txBody>
                  <a:tcPr marT="63500" marB="63500"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Julia</a:t>
                      </a:r>
                      <a:endParaRPr sz="1000"/>
                    </a:p>
                  </a:txBody>
                  <a:tcPr marT="63500" marB="63500" marR="63500" marL="63500">
                    <a:lnB cap="flat" cmpd="sng" w="12700">
                      <a:solidFill>
                        <a:srgbClr val="000000"/>
                      </a:solidFill>
                      <a:prstDash val="solid"/>
                      <a:round/>
                      <a:headEnd len="sm" w="sm" type="none"/>
                      <a:tailEnd len="sm" w="sm" type="none"/>
                    </a:lnB>
                    <a:solidFill>
                      <a:srgbClr val="FFFFFF"/>
                    </a:solidFill>
                  </a:tcPr>
                </a:tc>
              </a:tr>
              <a:tr h="456800">
                <a:tc>
                  <a:txBody>
                    <a:bodyPr/>
                    <a:lstStyle/>
                    <a:p>
                      <a:pPr indent="0" lvl="0" marL="0" rtl="0" algn="l">
                        <a:spcBef>
                          <a:spcPts val="0"/>
                        </a:spcBef>
                        <a:spcAft>
                          <a:spcPts val="0"/>
                        </a:spcAft>
                        <a:buNone/>
                      </a:pPr>
                      <a:r>
                        <a:rPr lang="en-US" sz="1000"/>
                        <a:t>Converter Voltage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US" sz="1000"/>
                        <a:t>The buck converter providing voltage should produce ~3.3 Volts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Use multimeter to measure the DC voltage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PASSED</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Julia</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56800">
                <a:tc>
                  <a:txBody>
                    <a:bodyPr/>
                    <a:lstStyle/>
                    <a:p>
                      <a:pPr indent="0" lvl="0" marL="0" rtl="0" algn="l">
                        <a:spcBef>
                          <a:spcPts val="0"/>
                        </a:spcBef>
                        <a:spcAft>
                          <a:spcPts val="0"/>
                        </a:spcAft>
                        <a:buNone/>
                      </a:pPr>
                      <a:r>
                        <a:rPr lang="en-US" sz="1000"/>
                        <a:t>Board Communication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US" sz="1000"/>
                        <a:t>The ESP32 should receive data from camera</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Use oscilloscope to measure the data stream</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UNTESTED</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Julia</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626350">
                <a:tc>
                  <a:txBody>
                    <a:bodyPr/>
                    <a:lstStyle/>
                    <a:p>
                      <a:pPr indent="0" lvl="0" marL="0" rtl="0" algn="l">
                        <a:spcBef>
                          <a:spcPts val="0"/>
                        </a:spcBef>
                        <a:spcAft>
                          <a:spcPts val="0"/>
                        </a:spcAft>
                        <a:buNone/>
                      </a:pPr>
                      <a:r>
                        <a:rPr lang="en-US" sz="1000"/>
                        <a:t>Microcontroller connect to website</a:t>
                      </a:r>
                      <a:endParaRPr sz="1000"/>
                    </a:p>
                  </a:txBody>
                  <a:tcPr marT="63500" marB="63500" marR="63500" marL="63500">
                    <a:lnT cap="flat" cmpd="sng" w="12700">
                      <a:solidFill>
                        <a:srgbClr val="000000"/>
                      </a:solidFill>
                      <a:prstDash val="solid"/>
                      <a:round/>
                      <a:headEnd len="sm" w="sm" type="none"/>
                      <a:tailEnd len="sm" w="sm" type="none"/>
                    </a:lnT>
                    <a:solidFill>
                      <a:srgbClr val="B4A7D6"/>
                    </a:solidFill>
                  </a:tcPr>
                </a:tc>
                <a:tc>
                  <a:txBody>
                    <a:bodyPr/>
                    <a:lstStyle/>
                    <a:p>
                      <a:pPr indent="0" lvl="0" marL="0" rtl="0" algn="l">
                        <a:spcBef>
                          <a:spcPts val="0"/>
                        </a:spcBef>
                        <a:spcAft>
                          <a:spcPts val="0"/>
                        </a:spcAft>
                        <a:buNone/>
                      </a:pPr>
                      <a:r>
                        <a:rPr lang="en-US" sz="1000"/>
                        <a:t>The Website successfully received an HTTP POST request from the microcontroller.</a:t>
                      </a:r>
                      <a:endParaRPr sz="1000"/>
                    </a:p>
                  </a:txBody>
                  <a:tcPr marT="63500" marB="63500" marR="63500" marL="63500">
                    <a:lnT cap="flat" cmpd="sng" w="12700">
                      <a:solidFill>
                        <a:srgbClr val="000000"/>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rPr lang="en-US" sz="1000"/>
                        <a:t>Checking the console log of both the website and microcontroller</a:t>
                      </a:r>
                      <a:endParaRPr sz="1000"/>
                    </a:p>
                  </a:txBody>
                  <a:tcPr marT="63500" marB="63500" marR="63500" marL="63500">
                    <a:lnT cap="flat" cmpd="sng" w="12700">
                      <a:solidFill>
                        <a:srgbClr val="000000"/>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rPr lang="en-US" sz="1000"/>
                        <a:t>PASSED</a:t>
                      </a:r>
                      <a:endParaRPr sz="1000"/>
                    </a:p>
                  </a:txBody>
                  <a:tcPr marT="63500" marB="63500" marR="63500" marL="63500">
                    <a:lnT cap="flat" cmpd="sng" w="12700">
                      <a:solidFill>
                        <a:srgbClr val="000000"/>
                      </a:solidFill>
                      <a:prstDash val="solid"/>
                      <a:round/>
                      <a:headEnd len="sm" w="sm" type="none"/>
                      <a:tailEnd len="sm" w="sm" type="none"/>
                    </a:lnT>
                    <a:solidFill>
                      <a:srgbClr val="FFFFFF"/>
                    </a:solidFill>
                  </a:tcPr>
                </a:tc>
                <a:tc>
                  <a:txBody>
                    <a:bodyPr/>
                    <a:lstStyle/>
                    <a:p>
                      <a:pPr indent="0" lvl="0" marL="0" rtl="0" algn="l">
                        <a:spcBef>
                          <a:spcPts val="0"/>
                        </a:spcBef>
                        <a:spcAft>
                          <a:spcPts val="0"/>
                        </a:spcAft>
                        <a:buNone/>
                      </a:pPr>
                      <a:r>
                        <a:rPr lang="en-US" sz="1000"/>
                        <a:t>Erica + Blake</a:t>
                      </a:r>
                      <a:endParaRPr sz="1000"/>
                    </a:p>
                  </a:txBody>
                  <a:tcPr marT="63500" marB="63500" marR="63500" marL="63500">
                    <a:lnT cap="flat" cmpd="sng" w="12700">
                      <a:solidFill>
                        <a:srgbClr val="000000"/>
                      </a:solidFill>
                      <a:prstDash val="solid"/>
                      <a:round/>
                      <a:headEnd len="sm" w="sm" type="none"/>
                      <a:tailEnd len="sm" w="sm" type="none"/>
                    </a:lnT>
                    <a:solidFill>
                      <a:srgbClr val="FFFFFF"/>
                    </a:solidFill>
                  </a:tcPr>
                </a:tc>
              </a:tr>
              <a:tr h="626350">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Microcontroller sending an image data</a:t>
                      </a:r>
                      <a:endParaRPr sz="1000"/>
                    </a:p>
                  </a:txBody>
                  <a:tcPr marT="63500" marB="63500" marR="63500" marL="63500">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US" sz="1000"/>
                        <a:t>The website </a:t>
                      </a:r>
                      <a:r>
                        <a:rPr lang="en-US" sz="1000"/>
                        <a:t>successfully</a:t>
                      </a:r>
                      <a:r>
                        <a:rPr lang="en-US" sz="1000"/>
                        <a:t> received raw image data</a:t>
                      </a:r>
                      <a:endParaRPr sz="1000"/>
                    </a:p>
                  </a:txBody>
                  <a:tcPr marT="63500" marB="63500"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Checking console log on website and converting the raw image data to a png</a:t>
                      </a:r>
                      <a:endParaRPr sz="1000"/>
                    </a:p>
                  </a:txBody>
                  <a:tcPr marT="63500" marB="63500"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PASSED</a:t>
                      </a:r>
                      <a:endParaRPr sz="1000"/>
                    </a:p>
                  </a:txBody>
                  <a:tcPr marT="63500" marB="63500" marR="63500" marL="63500">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Erica + Blake</a:t>
                      </a:r>
                      <a:endParaRPr sz="1000"/>
                    </a:p>
                  </a:txBody>
                  <a:tcPr marT="63500" marB="63500" marR="63500" marL="63500">
                    <a:lnB cap="flat" cmpd="sng" w="12700">
                      <a:solidFill>
                        <a:srgbClr val="000000"/>
                      </a:solidFill>
                      <a:prstDash val="solid"/>
                      <a:round/>
                      <a:headEnd len="sm" w="sm" type="none"/>
                      <a:tailEnd len="sm" w="sm" type="none"/>
                    </a:lnB>
                    <a:solidFill>
                      <a:srgbClr val="FFFFFF"/>
                    </a:solidFill>
                  </a:tcPr>
                </a:tc>
              </a:tr>
              <a:tr h="600950">
                <a:tc>
                  <a:txBody>
                    <a:bodyPr/>
                    <a:lstStyle/>
                    <a:p>
                      <a:pPr indent="0" lvl="0" marL="0" rtl="0" algn="l">
                        <a:spcBef>
                          <a:spcPts val="0"/>
                        </a:spcBef>
                        <a:spcAft>
                          <a:spcPts val="0"/>
                        </a:spcAft>
                        <a:buNone/>
                      </a:pPr>
                      <a:r>
                        <a:rPr lang="en-US" sz="1000"/>
                        <a:t>Switch State Working</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US" sz="1000"/>
                        <a:t>The microcontroller should be able to identify the Switch State of a makeshift switch</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The microcontroller will monitor a show box with an LED to demonstrate switch state determination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UNTESTED</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solidFill>
                            <a:schemeClr val="dk1"/>
                          </a:solidFill>
                        </a:rPr>
                        <a:t>Blake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456800">
                <a:tc>
                  <a:txBody>
                    <a:bodyPr/>
                    <a:lstStyle/>
                    <a:p>
                      <a:pPr indent="0" lvl="0" marL="0" rtl="0" algn="l">
                        <a:spcBef>
                          <a:spcPts val="0"/>
                        </a:spcBef>
                        <a:spcAft>
                          <a:spcPts val="0"/>
                        </a:spcAft>
                        <a:buNone/>
                      </a:pPr>
                      <a:r>
                        <a:rPr lang="en-US" sz="1000"/>
                        <a:t>The PCB should pass dielectrics test</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US" sz="1000"/>
                        <a:t>The PCB should pass the dielectrics test and not cause any interference with the switchgear.</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This will be tested at POWELL Industries</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UNTESTED</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Julia</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795875">
                <a:tc>
                  <a:txBody>
                    <a:bodyPr/>
                    <a:lstStyle/>
                    <a:p>
                      <a:pPr indent="0" lvl="0" marL="0" rtl="0" algn="l">
                        <a:spcBef>
                          <a:spcPts val="0"/>
                        </a:spcBef>
                        <a:spcAft>
                          <a:spcPts val="0"/>
                        </a:spcAft>
                        <a:buNone/>
                      </a:pPr>
                      <a:r>
                        <a:rPr lang="en-US" sz="1000"/>
                        <a:t>Website can display switch state determination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US" sz="1000"/>
                        <a:t>The website should be able to </a:t>
                      </a:r>
                      <a:r>
                        <a:rPr lang="en-US" sz="1000"/>
                        <a:t>accurately</a:t>
                      </a:r>
                      <a:r>
                        <a:rPr lang="en-US" sz="1000"/>
                        <a:t> display the Switch State Determination.</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We will test the State determination at POWELL/ with a </a:t>
                      </a:r>
                      <a:r>
                        <a:rPr lang="en-US" sz="1000"/>
                        <a:t>makeshift</a:t>
                      </a:r>
                      <a:r>
                        <a:rPr lang="en-US" sz="1000"/>
                        <a:t> switch</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UNTESTED</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Erica + Blake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795875">
                <a:tc>
                  <a:txBody>
                    <a:bodyPr/>
                    <a:lstStyle/>
                    <a:p>
                      <a:pPr indent="0" lvl="0" marL="0" rtl="0" algn="l">
                        <a:spcBef>
                          <a:spcPts val="0"/>
                        </a:spcBef>
                        <a:spcAft>
                          <a:spcPts val="0"/>
                        </a:spcAft>
                        <a:buNone/>
                      </a:pPr>
                      <a:r>
                        <a:rPr lang="en-US" sz="1000"/>
                        <a:t>Website can load and display images in real time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US" sz="1000"/>
                        <a:t>The website should be able to display a few frames per second to mimic a slow video stream.</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When the camera is running, we will monitor the latency on the website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lang="en-US" sz="1000">
                          <a:solidFill>
                            <a:schemeClr val="dk1"/>
                          </a:solidFill>
                        </a:rPr>
                        <a:t>UNTESTED</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US" sz="1000"/>
                        <a:t>Erica + Blake</a:t>
                      </a:r>
                      <a:endParaRPr sz="10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157" name="Google Shape;157;g3375614ee8e_0_6"/>
          <p:cNvSpPr txBox="1"/>
          <p:nvPr/>
        </p:nvSpPr>
        <p:spPr>
          <a:xfrm>
            <a:off x="3879800" y="75250"/>
            <a:ext cx="49833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sz="3200">
                <a:solidFill>
                  <a:srgbClr val="000000"/>
                </a:solidFill>
              </a:rPr>
              <a:t>Validation Plan </a:t>
            </a:r>
            <a:endParaRPr b="1" sz="3200" u="sng">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2f23b399cc_0_161"/>
          <p:cNvSpPr txBox="1"/>
          <p:nvPr>
            <p:ph type="title"/>
          </p:nvPr>
        </p:nvSpPr>
        <p:spPr>
          <a:xfrm>
            <a:off x="2080350" y="3027150"/>
            <a:ext cx="4983300" cy="803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9259"/>
              <a:buNone/>
            </a:pPr>
            <a:r>
              <a:rPr lang="en-US" sz="5400"/>
              <a:t>Thank you for listening!</a:t>
            </a:r>
            <a:r>
              <a:rPr lang="en-US"/>
              <a:t>  </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32f23b399cc_0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description </a:t>
            </a:r>
            <a:endParaRPr/>
          </a:p>
        </p:txBody>
      </p:sp>
      <p:sp>
        <p:nvSpPr>
          <p:cNvPr id="66" name="Google Shape;66;g32f23b399cc_0_0"/>
          <p:cNvSpPr txBox="1"/>
          <p:nvPr>
            <p:ph idx="1" type="body"/>
          </p:nvPr>
        </p:nvSpPr>
        <p:spPr>
          <a:xfrm>
            <a:off x="140100" y="1750675"/>
            <a:ext cx="8546700" cy="4935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lang="en-US" sz="2000"/>
              <a:t>Problem statement:</a:t>
            </a:r>
            <a:r>
              <a:rPr lang="en-US" sz="2000"/>
              <a:t> “As industry demand grows, space inside medium voltage switchgear has become increasingly limited. Manufacturers are required to fit more devices and wires within the same limited space. Additionally, manufacturers are now being asked to include a remote viewing system within the switchgear to monitor a physical ground switch. This ground switch is physically blocked, by wires, from the view of the operator.”</a:t>
            </a:r>
            <a:endParaRPr sz="2000"/>
          </a:p>
        </p:txBody>
      </p:sp>
      <p:pic>
        <p:nvPicPr>
          <p:cNvPr id="67" name="Google Shape;67;g32f23b399cc_0_0"/>
          <p:cNvPicPr preferRelativeResize="0"/>
          <p:nvPr/>
        </p:nvPicPr>
        <p:blipFill rotWithShape="1">
          <a:blip r:embed="rId3">
            <a:alphaModFix/>
          </a:blip>
          <a:srcRect b="0" l="0" r="0" t="0"/>
          <a:stretch/>
        </p:blipFill>
        <p:spPr>
          <a:xfrm>
            <a:off x="4572000" y="4215426"/>
            <a:ext cx="4404050" cy="2471150"/>
          </a:xfrm>
          <a:prstGeom prst="rect">
            <a:avLst/>
          </a:prstGeom>
          <a:noFill/>
          <a:ln>
            <a:noFill/>
          </a:ln>
        </p:spPr>
      </p:pic>
      <p:pic>
        <p:nvPicPr>
          <p:cNvPr id="68" name="Google Shape;68;g32f23b399cc_0_0"/>
          <p:cNvPicPr preferRelativeResize="0"/>
          <p:nvPr/>
        </p:nvPicPr>
        <p:blipFill rotWithShape="1">
          <a:blip r:embed="rId4">
            <a:alphaModFix/>
          </a:blip>
          <a:srcRect b="0" l="0" r="0" t="0"/>
          <a:stretch/>
        </p:blipFill>
        <p:spPr>
          <a:xfrm>
            <a:off x="211275" y="4571901"/>
            <a:ext cx="4264176" cy="128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32f23b399cc_0_5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System Overview</a:t>
            </a:r>
            <a:endParaRPr/>
          </a:p>
        </p:txBody>
      </p:sp>
      <p:sp>
        <p:nvSpPr>
          <p:cNvPr id="74" name="Google Shape;74;g32f23b399cc_0_52"/>
          <p:cNvSpPr/>
          <p:nvPr/>
        </p:nvSpPr>
        <p:spPr>
          <a:xfrm>
            <a:off x="1313825" y="2507975"/>
            <a:ext cx="2028900" cy="2959500"/>
          </a:xfrm>
          <a:prstGeom prst="roundRect">
            <a:avLst>
              <a:gd fmla="val 16667" name="adj"/>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32f23b399cc_0_52"/>
          <p:cNvSpPr/>
          <p:nvPr/>
        </p:nvSpPr>
        <p:spPr>
          <a:xfrm rot="-5400000">
            <a:off x="4287275" y="2239925"/>
            <a:ext cx="707400" cy="1550700"/>
          </a:xfrm>
          <a:prstGeom prst="roundRect">
            <a:avLst>
              <a:gd fmla="val 16667" name="adj"/>
            </a:avLst>
          </a:prstGeom>
          <a:solidFill>
            <a:srgbClr val="8E7CC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32f23b399cc_0_52"/>
          <p:cNvSpPr/>
          <p:nvPr/>
        </p:nvSpPr>
        <p:spPr>
          <a:xfrm>
            <a:off x="6871325" y="3290050"/>
            <a:ext cx="1075800" cy="13611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32f23b399cc_0_52"/>
          <p:cNvSpPr/>
          <p:nvPr/>
        </p:nvSpPr>
        <p:spPr>
          <a:xfrm rot="-5400000">
            <a:off x="4298675" y="4255600"/>
            <a:ext cx="707400" cy="1344000"/>
          </a:xfrm>
          <a:prstGeom prst="roundRect">
            <a:avLst>
              <a:gd fmla="val 16667" name="adj"/>
            </a:avLst>
          </a:prstGeom>
          <a:solidFill>
            <a:srgbClr val="E6913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32f23b399cc_0_52"/>
          <p:cNvSpPr txBox="1"/>
          <p:nvPr/>
        </p:nvSpPr>
        <p:spPr>
          <a:xfrm>
            <a:off x="1435325" y="2697025"/>
            <a:ext cx="1785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Power Supply</a:t>
            </a:r>
            <a:endParaRPr b="0" i="0" sz="1400" u="none" cap="none" strike="noStrike">
              <a:solidFill>
                <a:srgbClr val="000000"/>
              </a:solidFill>
              <a:latin typeface="Arial"/>
              <a:ea typeface="Arial"/>
              <a:cs typeface="Arial"/>
              <a:sym typeface="Arial"/>
            </a:endParaRPr>
          </a:p>
        </p:txBody>
      </p:sp>
      <p:sp>
        <p:nvSpPr>
          <p:cNvPr id="79" name="Google Shape;79;g32f23b399cc_0_52"/>
          <p:cNvSpPr/>
          <p:nvPr/>
        </p:nvSpPr>
        <p:spPr>
          <a:xfrm>
            <a:off x="1721375" y="3332000"/>
            <a:ext cx="1213800" cy="400200"/>
          </a:xfrm>
          <a:prstGeom prst="roundRect">
            <a:avLst>
              <a:gd fmla="val 16667" name="adj"/>
            </a:avLst>
          </a:prstGeom>
          <a:solidFill>
            <a:srgbClr val="8E7CC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32f23b399cc_0_52"/>
          <p:cNvSpPr/>
          <p:nvPr/>
        </p:nvSpPr>
        <p:spPr>
          <a:xfrm>
            <a:off x="1721375" y="4393475"/>
            <a:ext cx="1213800" cy="400200"/>
          </a:xfrm>
          <a:prstGeom prst="roundRect">
            <a:avLst>
              <a:gd fmla="val 16667" name="adj"/>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32f23b399cc_0_52"/>
          <p:cNvSpPr txBox="1"/>
          <p:nvPr/>
        </p:nvSpPr>
        <p:spPr>
          <a:xfrm>
            <a:off x="1911875" y="3332000"/>
            <a:ext cx="832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Battery</a:t>
            </a:r>
            <a:endParaRPr b="0" i="0" sz="1400" u="none" cap="none" strike="noStrike">
              <a:solidFill>
                <a:srgbClr val="000000"/>
              </a:solidFill>
              <a:latin typeface="Arial"/>
              <a:ea typeface="Arial"/>
              <a:cs typeface="Arial"/>
              <a:sym typeface="Arial"/>
            </a:endParaRPr>
          </a:p>
        </p:txBody>
      </p:sp>
      <p:sp>
        <p:nvSpPr>
          <p:cNvPr id="82" name="Google Shape;82;g32f23b399cc_0_52"/>
          <p:cNvSpPr txBox="1"/>
          <p:nvPr/>
        </p:nvSpPr>
        <p:spPr>
          <a:xfrm>
            <a:off x="3877025" y="2815175"/>
            <a:ext cx="1550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Thermal Sensor</a:t>
            </a:r>
            <a:endParaRPr b="0" i="0" sz="1400" u="none" cap="none" strike="noStrike">
              <a:solidFill>
                <a:srgbClr val="000000"/>
              </a:solidFill>
              <a:latin typeface="Arial"/>
              <a:ea typeface="Arial"/>
              <a:cs typeface="Arial"/>
              <a:sym typeface="Arial"/>
            </a:endParaRPr>
          </a:p>
        </p:txBody>
      </p:sp>
      <p:cxnSp>
        <p:nvCxnSpPr>
          <p:cNvPr id="83" name="Google Shape;83;g32f23b399cc_0_52"/>
          <p:cNvCxnSpPr>
            <a:stCxn id="81" idx="2"/>
          </p:cNvCxnSpPr>
          <p:nvPr/>
        </p:nvCxnSpPr>
        <p:spPr>
          <a:xfrm>
            <a:off x="2328275" y="3732200"/>
            <a:ext cx="0" cy="661200"/>
          </a:xfrm>
          <a:prstGeom prst="straightConnector1">
            <a:avLst/>
          </a:prstGeom>
          <a:noFill/>
          <a:ln cap="flat" cmpd="sng" w="9525">
            <a:solidFill>
              <a:srgbClr val="000000"/>
            </a:solidFill>
            <a:prstDash val="solid"/>
            <a:round/>
            <a:headEnd len="sm" w="sm" type="none"/>
            <a:tailEnd len="med" w="med" type="triangle"/>
          </a:ln>
        </p:spPr>
      </p:cxnSp>
      <p:cxnSp>
        <p:nvCxnSpPr>
          <p:cNvPr id="84" name="Google Shape;84;g32f23b399cc_0_52"/>
          <p:cNvCxnSpPr>
            <a:stCxn id="80" idx="3"/>
            <a:endCxn id="82" idx="1"/>
          </p:cNvCxnSpPr>
          <p:nvPr/>
        </p:nvCxnSpPr>
        <p:spPr>
          <a:xfrm flipH="1" rot="10800000">
            <a:off x="2935175" y="3015275"/>
            <a:ext cx="942000" cy="1578300"/>
          </a:xfrm>
          <a:prstGeom prst="bentConnector3">
            <a:avLst>
              <a:gd fmla="val 55127" name="adj1"/>
            </a:avLst>
          </a:prstGeom>
          <a:noFill/>
          <a:ln cap="flat" cmpd="sng" w="9525">
            <a:solidFill>
              <a:srgbClr val="000000"/>
            </a:solidFill>
            <a:prstDash val="solid"/>
            <a:round/>
            <a:headEnd len="sm" w="sm" type="none"/>
            <a:tailEnd len="med" w="med" type="stealth"/>
          </a:ln>
        </p:spPr>
      </p:cxnSp>
      <p:sp>
        <p:nvSpPr>
          <p:cNvPr id="85" name="Google Shape;85;g32f23b399cc_0_52"/>
          <p:cNvSpPr txBox="1"/>
          <p:nvPr/>
        </p:nvSpPr>
        <p:spPr>
          <a:xfrm>
            <a:off x="3947225" y="4725825"/>
            <a:ext cx="1410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Microcontroller</a:t>
            </a:r>
            <a:endParaRPr b="0" i="0" sz="1400" u="none" cap="none" strike="noStrike">
              <a:solidFill>
                <a:srgbClr val="000000"/>
              </a:solidFill>
              <a:latin typeface="Arial"/>
              <a:ea typeface="Arial"/>
              <a:cs typeface="Arial"/>
              <a:sym typeface="Arial"/>
            </a:endParaRPr>
          </a:p>
        </p:txBody>
      </p:sp>
      <p:cxnSp>
        <p:nvCxnSpPr>
          <p:cNvPr id="86" name="Google Shape;86;g32f23b399cc_0_52"/>
          <p:cNvCxnSpPr>
            <a:endCxn id="77" idx="3"/>
          </p:cNvCxnSpPr>
          <p:nvPr/>
        </p:nvCxnSpPr>
        <p:spPr>
          <a:xfrm flipH="1">
            <a:off x="4652375" y="3367300"/>
            <a:ext cx="1800" cy="1206600"/>
          </a:xfrm>
          <a:prstGeom prst="straightConnector1">
            <a:avLst/>
          </a:prstGeom>
          <a:noFill/>
          <a:ln cap="flat" cmpd="sng" w="9525">
            <a:solidFill>
              <a:srgbClr val="000000"/>
            </a:solidFill>
            <a:prstDash val="solid"/>
            <a:round/>
            <a:headEnd len="sm" w="sm" type="none"/>
            <a:tailEnd len="med" w="med" type="triangle"/>
          </a:ln>
        </p:spPr>
      </p:cxnSp>
      <p:cxnSp>
        <p:nvCxnSpPr>
          <p:cNvPr id="87" name="Google Shape;87;g32f23b399cc_0_52"/>
          <p:cNvCxnSpPr>
            <a:stCxn id="77" idx="2"/>
            <a:endCxn id="76" idx="1"/>
          </p:cNvCxnSpPr>
          <p:nvPr/>
        </p:nvCxnSpPr>
        <p:spPr>
          <a:xfrm flipH="1" rot="10800000">
            <a:off x="5324375" y="3970600"/>
            <a:ext cx="1547100" cy="957000"/>
          </a:xfrm>
          <a:prstGeom prst="bentConnector3">
            <a:avLst>
              <a:gd fmla="val 49995" name="adj1"/>
            </a:avLst>
          </a:prstGeom>
          <a:noFill/>
          <a:ln cap="flat" cmpd="sng" w="9525">
            <a:solidFill>
              <a:srgbClr val="000000"/>
            </a:solidFill>
            <a:prstDash val="solid"/>
            <a:round/>
            <a:headEnd len="sm" w="sm" type="none"/>
            <a:tailEnd len="med" w="med" type="triangle"/>
          </a:ln>
        </p:spPr>
      </p:cxnSp>
      <p:sp>
        <p:nvSpPr>
          <p:cNvPr id="88" name="Google Shape;88;g32f23b399cc_0_52"/>
          <p:cNvSpPr txBox="1"/>
          <p:nvPr/>
        </p:nvSpPr>
        <p:spPr>
          <a:xfrm>
            <a:off x="6992825" y="3719750"/>
            <a:ext cx="832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Website</a:t>
            </a:r>
            <a:endParaRPr b="0" i="0" sz="1400" u="none" cap="none" strike="noStrike">
              <a:solidFill>
                <a:srgbClr val="000000"/>
              </a:solidFill>
              <a:latin typeface="Arial"/>
              <a:ea typeface="Arial"/>
              <a:cs typeface="Arial"/>
              <a:sym typeface="Arial"/>
            </a:endParaRPr>
          </a:p>
        </p:txBody>
      </p:sp>
      <p:cxnSp>
        <p:nvCxnSpPr>
          <p:cNvPr id="89" name="Google Shape;89;g32f23b399cc_0_52"/>
          <p:cNvCxnSpPr>
            <a:stCxn id="80" idx="3"/>
            <a:endCxn id="77" idx="0"/>
          </p:cNvCxnSpPr>
          <p:nvPr/>
        </p:nvCxnSpPr>
        <p:spPr>
          <a:xfrm>
            <a:off x="2935175" y="4593575"/>
            <a:ext cx="1045200" cy="333900"/>
          </a:xfrm>
          <a:prstGeom prst="bentConnector3">
            <a:avLst>
              <a:gd fmla="val 50000" name="adj1"/>
            </a:avLst>
          </a:prstGeom>
          <a:noFill/>
          <a:ln cap="flat" cmpd="sng" w="9525">
            <a:solidFill>
              <a:srgbClr val="000000"/>
            </a:solidFill>
            <a:prstDash val="solid"/>
            <a:round/>
            <a:headEnd len="sm" w="sm" type="none"/>
            <a:tailEnd len="med" w="med" type="triangle"/>
          </a:ln>
        </p:spPr>
      </p:cxnSp>
      <p:sp>
        <p:nvSpPr>
          <p:cNvPr id="90" name="Google Shape;90;g32f23b399cc_0_52"/>
          <p:cNvSpPr txBox="1"/>
          <p:nvPr/>
        </p:nvSpPr>
        <p:spPr>
          <a:xfrm>
            <a:off x="1865225" y="5919700"/>
            <a:ext cx="5766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8E7CC3"/>
                </a:solidFill>
                <a:latin typeface="Arial"/>
                <a:ea typeface="Arial"/>
                <a:cs typeface="Arial"/>
                <a:sym typeface="Arial"/>
              </a:rPr>
              <a:t>Julia</a:t>
            </a:r>
            <a:r>
              <a:rPr b="1" i="0" lang="en-US" sz="2000" u="none" cap="none" strike="noStrike">
                <a:solidFill>
                  <a:schemeClr val="dk1"/>
                </a:solidFill>
                <a:latin typeface="Arial"/>
                <a:ea typeface="Arial"/>
                <a:cs typeface="Arial"/>
                <a:sym typeface="Arial"/>
              </a:rPr>
              <a:t>, </a:t>
            </a:r>
            <a:r>
              <a:rPr b="1" i="0" lang="en-US" sz="2000" u="none" cap="none" strike="noStrike">
                <a:solidFill>
                  <a:srgbClr val="E69138"/>
                </a:solidFill>
                <a:latin typeface="Arial"/>
                <a:ea typeface="Arial"/>
                <a:cs typeface="Arial"/>
                <a:sym typeface="Arial"/>
              </a:rPr>
              <a:t>Blake</a:t>
            </a:r>
            <a:r>
              <a:rPr b="1" i="0" lang="en-US" sz="2000" u="none" cap="none" strike="noStrike">
                <a:solidFill>
                  <a:srgbClr val="000000"/>
                </a:solidFill>
                <a:latin typeface="Arial"/>
                <a:ea typeface="Arial"/>
                <a:cs typeface="Arial"/>
                <a:sym typeface="Arial"/>
              </a:rPr>
              <a:t>, </a:t>
            </a:r>
            <a:r>
              <a:rPr b="1" i="0" lang="en-US" sz="2000" u="none" cap="none" strike="noStrike">
                <a:solidFill>
                  <a:srgbClr val="6AA84F"/>
                </a:solidFill>
                <a:latin typeface="Arial"/>
                <a:ea typeface="Arial"/>
                <a:cs typeface="Arial"/>
                <a:sym typeface="Arial"/>
              </a:rPr>
              <a:t>Erica</a:t>
            </a:r>
            <a:endParaRPr b="1" i="0" sz="2000" u="none" cap="none" strike="noStrike">
              <a:solidFill>
                <a:srgbClr val="6AA84F"/>
              </a:solidFill>
              <a:latin typeface="Arial"/>
              <a:ea typeface="Arial"/>
              <a:cs typeface="Arial"/>
              <a:sym typeface="Arial"/>
            </a:endParaRPr>
          </a:p>
        </p:txBody>
      </p:sp>
      <p:sp>
        <p:nvSpPr>
          <p:cNvPr id="91" name="Google Shape;91;g32f23b399cc_0_52"/>
          <p:cNvSpPr/>
          <p:nvPr/>
        </p:nvSpPr>
        <p:spPr>
          <a:xfrm>
            <a:off x="1721375" y="4393475"/>
            <a:ext cx="1213800" cy="400200"/>
          </a:xfrm>
          <a:prstGeom prst="roundRect">
            <a:avLst>
              <a:gd fmla="val 16667" name="adj"/>
            </a:avLst>
          </a:prstGeom>
          <a:solidFill>
            <a:srgbClr val="8E7CC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Converters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Timeline </a:t>
            </a:r>
            <a:endParaRPr/>
          </a:p>
        </p:txBody>
      </p:sp>
      <p:graphicFrame>
        <p:nvGraphicFramePr>
          <p:cNvPr id="97" name="Google Shape;97;p4"/>
          <p:cNvGraphicFramePr/>
          <p:nvPr/>
        </p:nvGraphicFramePr>
        <p:xfrm>
          <a:off x="293985" y="2414254"/>
          <a:ext cx="3000000" cy="3000000"/>
        </p:xfrm>
        <a:graphic>
          <a:graphicData uri="http://schemas.openxmlformats.org/drawingml/2006/table">
            <a:tbl>
              <a:tblPr>
                <a:noFill/>
                <a:tableStyleId>{F8CF9019-C4D3-4CAA-8DDC-6C4DEE3087CA}</a:tableStyleId>
              </a:tblPr>
              <a:tblGrid>
                <a:gridCol w="1440725"/>
                <a:gridCol w="1435200"/>
                <a:gridCol w="1435200"/>
                <a:gridCol w="1437975"/>
                <a:gridCol w="1449050"/>
                <a:gridCol w="1513875"/>
              </a:tblGrid>
              <a:tr h="2499575">
                <a:tc>
                  <a:txBody>
                    <a:bodyPr/>
                    <a:lstStyle/>
                    <a:p>
                      <a:pPr indent="0" lvl="0" marL="0" marR="0" rtl="0" algn="l">
                        <a:lnSpc>
                          <a:spcPct val="100000"/>
                        </a:lnSpc>
                        <a:spcBef>
                          <a:spcPts val="0"/>
                        </a:spcBef>
                        <a:spcAft>
                          <a:spcPts val="0"/>
                        </a:spcAft>
                        <a:buClr>
                          <a:schemeClr val="dk1"/>
                        </a:buClr>
                        <a:buSzPts val="1100"/>
                        <a:buFont typeface="Arial"/>
                        <a:buNone/>
                      </a:pPr>
                      <a:r>
                        <a:rPr b="1" lang="en-US">
                          <a:solidFill>
                            <a:schemeClr val="dk1"/>
                          </a:solidFill>
                        </a:rPr>
                        <a:t>Jan 22</a:t>
                      </a:r>
                      <a:r>
                        <a:rPr b="1" lang="en-US" sz="1400" u="none" cap="none" strike="noStrike">
                          <a:solidFill>
                            <a:schemeClr val="dk1"/>
                          </a:solidFill>
                        </a:rPr>
                        <a:t>: </a:t>
                      </a:r>
                      <a:r>
                        <a:rPr lang="en-US" sz="1400" u="none" cap="none" strike="noStrike">
                          <a:solidFill>
                            <a:schemeClr val="dk1"/>
                          </a:solidFill>
                        </a:rPr>
                        <a:t>Designed and ordered new PCB + started integrating Microcontroller/Website</a:t>
                      </a:r>
                      <a:endParaRPr sz="14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alpha val="4941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b="1" lang="en-US">
                          <a:solidFill>
                            <a:schemeClr val="dk1"/>
                          </a:solidFill>
                        </a:rPr>
                        <a:t>Feb 3</a:t>
                      </a:r>
                      <a:r>
                        <a:rPr b="1" lang="en-US" sz="1400" u="none" cap="none" strike="noStrike">
                          <a:solidFill>
                            <a:schemeClr val="dk1"/>
                          </a:solidFill>
                        </a:rPr>
                        <a:t>: </a:t>
                      </a:r>
                      <a:r>
                        <a:rPr lang="en-US" sz="1400" u="none" cap="none" strike="noStrike">
                          <a:solidFill>
                            <a:schemeClr val="dk1"/>
                          </a:solidFill>
                        </a:rPr>
                        <a:t>Have PCB soldered and tested + Website/Microcontroller connection</a:t>
                      </a:r>
                      <a:endParaRPr sz="14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alpha val="49410"/>
                      </a:srgbClr>
                    </a:solidFill>
                  </a:tcPr>
                </a:tc>
                <a:tc>
                  <a:txBody>
                    <a:bodyPr/>
                    <a:lstStyle/>
                    <a:p>
                      <a:pPr indent="0" lvl="0" marL="0" rtl="0" algn="l">
                        <a:spcBef>
                          <a:spcPts val="0"/>
                        </a:spcBef>
                        <a:spcAft>
                          <a:spcPts val="0"/>
                        </a:spcAft>
                        <a:buNone/>
                      </a:pPr>
                      <a:r>
                        <a:rPr b="1" lang="en-US">
                          <a:solidFill>
                            <a:schemeClr val="dk1"/>
                          </a:solidFill>
                        </a:rPr>
                        <a:t>Feb 17: </a:t>
                      </a:r>
                      <a:endParaRPr b="1">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Microcontroller can send image data to website + ESP32 on PCB able to download code</a:t>
                      </a:r>
                      <a:endParaRPr b="1">
                        <a:solidFill>
                          <a:schemeClr val="dk1"/>
                        </a:solidFill>
                        <a:highlight>
                          <a:srgbClr val="FFFF00"/>
                        </a:highlight>
                      </a:endParaRPr>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alpha val="4941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b="1" lang="en-US">
                          <a:solidFill>
                            <a:schemeClr val="dk1"/>
                          </a:solidFill>
                        </a:rPr>
                        <a:t>Feb 24</a:t>
                      </a:r>
                      <a:r>
                        <a:rPr b="1" lang="en-US" sz="1400" u="none" cap="none" strike="noStrike">
                          <a:solidFill>
                            <a:schemeClr val="dk1"/>
                          </a:solidFill>
                        </a:rPr>
                        <a:t>: </a:t>
                      </a:r>
                      <a:r>
                        <a:rPr lang="en-US" sz="1400" u="none" cap="none" strike="noStrike">
                          <a:solidFill>
                            <a:schemeClr val="dk1"/>
                          </a:solidFill>
                        </a:rPr>
                        <a:t>Have PCB working and have microcontroller programmed + switch state communication</a:t>
                      </a:r>
                      <a:endParaRPr sz="14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alpha val="4941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b="1" lang="en-US">
                          <a:solidFill>
                            <a:schemeClr val="dk1"/>
                          </a:solidFill>
                        </a:rPr>
                        <a:t>Mar 3</a:t>
                      </a:r>
                      <a:r>
                        <a:rPr lang="en-US" sz="1400" u="none" cap="none" strike="noStrike">
                          <a:solidFill>
                            <a:schemeClr val="dk1"/>
                          </a:solidFill>
                        </a:rPr>
                        <a:t>: All Integration between subsystems complete</a:t>
                      </a:r>
                      <a:endParaRPr sz="1400" u="none" cap="none" strike="noStrike">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1" lang="en-US">
                          <a:solidFill>
                            <a:schemeClr val="dk1"/>
                          </a:solidFill>
                        </a:rPr>
                        <a:t>Mar 24</a:t>
                      </a:r>
                      <a:r>
                        <a:rPr lang="en-US" sz="1400" u="none" cap="none" strike="noStrike">
                          <a:solidFill>
                            <a:schemeClr val="dk1"/>
                          </a:solidFill>
                        </a:rPr>
                        <a:t>:</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Practice Demo + Completing Final Report + Preparing for Showcase</a:t>
                      </a:r>
                      <a:endParaRPr sz="14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1: PCB </a:t>
            </a:r>
            <a:endParaRPr/>
          </a:p>
          <a:p>
            <a:pPr indent="0" lvl="0" marL="0" rtl="0" algn="ctr">
              <a:lnSpc>
                <a:spcPct val="115000"/>
              </a:lnSpc>
              <a:spcBef>
                <a:spcPts val="0"/>
              </a:spcBef>
              <a:spcAft>
                <a:spcPts val="0"/>
              </a:spcAft>
              <a:buClr>
                <a:schemeClr val="dk1"/>
              </a:buClr>
              <a:buSzPts val="990"/>
              <a:buFont typeface="Arial"/>
              <a:buNone/>
            </a:pPr>
            <a:r>
              <a:rPr lang="en-US" sz="1720"/>
              <a:t>Julia</a:t>
            </a:r>
            <a:endParaRPr sz="2980"/>
          </a:p>
        </p:txBody>
      </p:sp>
      <p:graphicFrame>
        <p:nvGraphicFramePr>
          <p:cNvPr id="103" name="Google Shape;103;p5"/>
          <p:cNvGraphicFramePr/>
          <p:nvPr/>
        </p:nvGraphicFramePr>
        <p:xfrm>
          <a:off x="685800" y="1952075"/>
          <a:ext cx="3000000" cy="3000000"/>
        </p:xfrm>
        <a:graphic>
          <a:graphicData uri="http://schemas.openxmlformats.org/drawingml/2006/table">
            <a:tbl>
              <a:tblPr>
                <a:noFill/>
                <a:tableStyleId>{F8CF9019-C4D3-4CAA-8DDC-6C4DEE3087CA}</a:tableStyleId>
              </a:tblPr>
              <a:tblGrid>
                <a:gridCol w="3886200"/>
                <a:gridCol w="3886200"/>
              </a:tblGrid>
              <a:tr h="64030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15 </a:t>
                      </a:r>
                      <a:r>
                        <a:rPr lang="en-US" sz="1800" u="none" cap="none" strike="noStrike">
                          <a:solidFill>
                            <a:srgbClr val="FF0000"/>
                          </a:solidFill>
                        </a:rPr>
                        <a:t>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ESP32 on board downloaded code.</a:t>
                      </a:r>
                      <a:endParaRPr sz="1800"/>
                    </a:p>
                    <a:p>
                      <a:pPr indent="-342900" lvl="0" marL="457200" marR="0" rtl="0" algn="l">
                        <a:lnSpc>
                          <a:spcPct val="100000"/>
                        </a:lnSpc>
                        <a:spcBef>
                          <a:spcPts val="0"/>
                        </a:spcBef>
                        <a:spcAft>
                          <a:spcPts val="0"/>
                        </a:spcAft>
                        <a:buClr>
                          <a:srgbClr val="000000"/>
                        </a:buClr>
                        <a:buSzPts val="1800"/>
                        <a:buFont typeface="Arial"/>
                        <a:buChar char="-"/>
                      </a:pPr>
                      <a:r>
                        <a:rPr lang="en-US" sz="1800"/>
                        <a:t>Replacement board has been designed and ordered. </a:t>
                      </a:r>
                      <a:endParaRPr sz="1800"/>
                    </a:p>
                    <a:p>
                      <a:pPr indent="0" lvl="0" marL="0" marR="0" rtl="0" algn="l">
                        <a:lnSpc>
                          <a:spcPct val="100000"/>
                        </a:lnSpc>
                        <a:spcBef>
                          <a:spcPts val="0"/>
                        </a:spcBef>
                        <a:spcAft>
                          <a:spcPts val="0"/>
                        </a:spcAft>
                        <a:buNone/>
                      </a:pPr>
                      <a:r>
                        <a:t/>
                      </a:r>
                      <a:endParaRPr sz="1800"/>
                    </a:p>
                    <a:p>
                      <a:pPr indent="0" lvl="0" marL="0" marR="0" rtl="0" algn="l">
                        <a:lnSpc>
                          <a:spcPct val="100000"/>
                        </a:lnSpc>
                        <a:spcBef>
                          <a:spcPts val="0"/>
                        </a:spcBef>
                        <a:spcAft>
                          <a:spcPts val="0"/>
                        </a:spcAft>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The </a:t>
                      </a:r>
                      <a:r>
                        <a:rPr lang="en-US" sz="1800"/>
                        <a:t>camera socket isn’t viable.</a:t>
                      </a:r>
                      <a:endParaRPr sz="1800"/>
                    </a:p>
                    <a:p>
                      <a:pPr indent="-342900" lvl="0" marL="457200" marR="0" rtl="0" algn="l">
                        <a:lnSpc>
                          <a:spcPct val="100000"/>
                        </a:lnSpc>
                        <a:spcBef>
                          <a:spcPts val="0"/>
                        </a:spcBef>
                        <a:spcAft>
                          <a:spcPts val="0"/>
                        </a:spcAft>
                        <a:buSzPts val="1800"/>
                        <a:buChar char="-"/>
                      </a:pPr>
                      <a:r>
                        <a:rPr lang="en-US" sz="1800"/>
                        <a:t>The socket and 3 buck converters need to be replaced with a connector and a breakout board.</a:t>
                      </a:r>
                      <a:endParaRPr sz="1800"/>
                    </a:p>
                    <a:p>
                      <a:pPr indent="0" lvl="0" marL="0" marR="0" rtl="0" algn="l">
                        <a:lnSpc>
                          <a:spcPct val="100000"/>
                        </a:lnSpc>
                        <a:spcBef>
                          <a:spcPts val="0"/>
                        </a:spcBef>
                        <a:spcAft>
                          <a:spcPts val="0"/>
                        </a:spcAft>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1: PCB</a:t>
            </a:r>
            <a:endParaRPr/>
          </a:p>
          <a:p>
            <a:pPr indent="0" lvl="0" marL="0" rtl="0" algn="ctr">
              <a:lnSpc>
                <a:spcPct val="115000"/>
              </a:lnSpc>
              <a:spcBef>
                <a:spcPts val="0"/>
              </a:spcBef>
              <a:spcAft>
                <a:spcPts val="0"/>
              </a:spcAft>
              <a:buClr>
                <a:schemeClr val="dk1"/>
              </a:buClr>
              <a:buSzPts val="990"/>
              <a:buFont typeface="Arial"/>
              <a:buNone/>
            </a:pPr>
            <a:r>
              <a:rPr lang="en-US" sz="1720"/>
              <a:t>Julia</a:t>
            </a:r>
            <a:endParaRPr sz="2980"/>
          </a:p>
        </p:txBody>
      </p:sp>
      <p:pic>
        <p:nvPicPr>
          <p:cNvPr id="109" name="Google Shape;109;p6"/>
          <p:cNvPicPr preferRelativeResize="0"/>
          <p:nvPr/>
        </p:nvPicPr>
        <p:blipFill>
          <a:blip r:embed="rId3">
            <a:alphaModFix/>
          </a:blip>
          <a:stretch>
            <a:fillRect/>
          </a:stretch>
        </p:blipFill>
        <p:spPr>
          <a:xfrm>
            <a:off x="5632448" y="1838800"/>
            <a:ext cx="2793650" cy="1989725"/>
          </a:xfrm>
          <a:prstGeom prst="rect">
            <a:avLst/>
          </a:prstGeom>
          <a:noFill/>
          <a:ln>
            <a:noFill/>
          </a:ln>
        </p:spPr>
      </p:pic>
      <p:pic>
        <p:nvPicPr>
          <p:cNvPr id="110" name="Google Shape;110;p6"/>
          <p:cNvPicPr preferRelativeResize="0"/>
          <p:nvPr/>
        </p:nvPicPr>
        <p:blipFill>
          <a:blip r:embed="rId4">
            <a:alphaModFix/>
          </a:blip>
          <a:stretch>
            <a:fillRect/>
          </a:stretch>
        </p:blipFill>
        <p:spPr>
          <a:xfrm>
            <a:off x="5632450" y="4171525"/>
            <a:ext cx="2924474" cy="2076874"/>
          </a:xfrm>
          <a:prstGeom prst="rect">
            <a:avLst/>
          </a:prstGeom>
          <a:noFill/>
          <a:ln>
            <a:noFill/>
          </a:ln>
        </p:spPr>
      </p:pic>
      <p:sp>
        <p:nvSpPr>
          <p:cNvPr id="111" name="Google Shape;111;p6"/>
          <p:cNvSpPr txBox="1"/>
          <p:nvPr/>
        </p:nvSpPr>
        <p:spPr>
          <a:xfrm>
            <a:off x="5632450" y="3828525"/>
            <a:ext cx="206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rPr>
              <a:t>Replacement Board Layout</a:t>
            </a:r>
            <a:endParaRPr sz="1200">
              <a:solidFill>
                <a:schemeClr val="dk1"/>
              </a:solidFill>
            </a:endParaRPr>
          </a:p>
        </p:txBody>
      </p:sp>
      <p:sp>
        <p:nvSpPr>
          <p:cNvPr id="112" name="Google Shape;112;p6"/>
          <p:cNvSpPr txBox="1"/>
          <p:nvPr/>
        </p:nvSpPr>
        <p:spPr>
          <a:xfrm>
            <a:off x="5692500" y="6248400"/>
            <a:ext cx="286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rPr>
              <a:t>Replacement Board 3D model</a:t>
            </a:r>
            <a:endParaRPr sz="1200">
              <a:solidFill>
                <a:schemeClr val="dk1"/>
              </a:solidFill>
            </a:endParaRPr>
          </a:p>
        </p:txBody>
      </p:sp>
      <p:pic>
        <p:nvPicPr>
          <p:cNvPr id="113" name="Google Shape;113;p6"/>
          <p:cNvPicPr preferRelativeResize="0"/>
          <p:nvPr/>
        </p:nvPicPr>
        <p:blipFill>
          <a:blip r:embed="rId5">
            <a:alphaModFix/>
          </a:blip>
          <a:stretch>
            <a:fillRect/>
          </a:stretch>
        </p:blipFill>
        <p:spPr>
          <a:xfrm>
            <a:off x="609603" y="2296575"/>
            <a:ext cx="4422801" cy="2825825"/>
          </a:xfrm>
          <a:prstGeom prst="rect">
            <a:avLst/>
          </a:prstGeom>
          <a:noFill/>
          <a:ln>
            <a:noFill/>
          </a:ln>
        </p:spPr>
      </p:pic>
      <p:sp>
        <p:nvSpPr>
          <p:cNvPr id="114" name="Google Shape;114;p6"/>
          <p:cNvSpPr txBox="1"/>
          <p:nvPr/>
        </p:nvSpPr>
        <p:spPr>
          <a:xfrm>
            <a:off x="609600" y="5122400"/>
            <a:ext cx="442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1"/>
                </a:solidFill>
              </a:rPr>
              <a:t>Code running on PCB shown in putty.exe</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32f23b399cc_0_12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2: Microcontroller </a:t>
            </a:r>
            <a:endParaRPr/>
          </a:p>
          <a:p>
            <a:pPr indent="0" lvl="0" marL="0" rtl="0" algn="ctr">
              <a:lnSpc>
                <a:spcPct val="115000"/>
              </a:lnSpc>
              <a:spcBef>
                <a:spcPts val="0"/>
              </a:spcBef>
              <a:spcAft>
                <a:spcPts val="0"/>
              </a:spcAft>
              <a:buClr>
                <a:schemeClr val="dk1"/>
              </a:buClr>
              <a:buSzPts val="990"/>
              <a:buFont typeface="Arial"/>
              <a:buNone/>
            </a:pPr>
            <a:r>
              <a:rPr lang="en-US" sz="1720"/>
              <a:t>Blake</a:t>
            </a:r>
            <a:endParaRPr sz="2980"/>
          </a:p>
        </p:txBody>
      </p:sp>
      <p:graphicFrame>
        <p:nvGraphicFramePr>
          <p:cNvPr id="120" name="Google Shape;120;g32f23b399cc_0_120"/>
          <p:cNvGraphicFramePr/>
          <p:nvPr/>
        </p:nvGraphicFramePr>
        <p:xfrm>
          <a:off x="685800" y="1952075"/>
          <a:ext cx="3000000" cy="3000000"/>
        </p:xfrm>
        <a:graphic>
          <a:graphicData uri="http://schemas.openxmlformats.org/drawingml/2006/table">
            <a:tbl>
              <a:tblPr>
                <a:noFill/>
                <a:tableStyleId>{F8CF9019-C4D3-4CAA-8DDC-6C4DEE3087CA}</a:tableStyleId>
              </a:tblPr>
              <a:tblGrid>
                <a:gridCol w="3886200"/>
                <a:gridCol w="3886200"/>
              </a:tblGrid>
              <a:tr h="64030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21</a:t>
                      </a:r>
                      <a:r>
                        <a:rPr lang="en-US" sz="1800">
                          <a:solidFill>
                            <a:srgbClr val="FF0000"/>
                          </a:solidFill>
                        </a:rPr>
                        <a:t> </a:t>
                      </a:r>
                      <a:r>
                        <a:rPr lang="en-US" sz="1800" u="none" cap="none" strike="noStrike">
                          <a:solidFill>
                            <a:srgbClr val="FF0000"/>
                          </a:solidFill>
                        </a:rPr>
                        <a:t>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Research on image encoding determined there wasn’t enough </a:t>
                      </a:r>
                      <a:r>
                        <a:rPr lang="en-US" sz="1800"/>
                        <a:t>space on the microcontroller to perform the task.</a:t>
                      </a:r>
                      <a:endParaRPr sz="1800"/>
                    </a:p>
                    <a:p>
                      <a:pPr indent="-342900" lvl="0" marL="457200" marR="0" rtl="0" algn="l">
                        <a:lnSpc>
                          <a:spcPct val="100000"/>
                        </a:lnSpc>
                        <a:spcBef>
                          <a:spcPts val="0"/>
                        </a:spcBef>
                        <a:spcAft>
                          <a:spcPts val="0"/>
                        </a:spcAft>
                        <a:buSzPts val="1800"/>
                        <a:buChar char="-"/>
                      </a:pPr>
                      <a:r>
                        <a:rPr lang="en-US" sz="1800"/>
                        <a:t>Added test code to allow for the pixel values to be put into MatLab manually and see the normalized photo</a:t>
                      </a:r>
                      <a:endParaRPr sz="1800"/>
                    </a:p>
                    <a:p>
                      <a:pPr indent="-342900" lvl="0" marL="457200" marR="0" rtl="0" algn="l">
                        <a:lnSpc>
                          <a:spcPct val="100000"/>
                        </a:lnSpc>
                        <a:spcBef>
                          <a:spcPts val="0"/>
                        </a:spcBef>
                        <a:spcAft>
                          <a:spcPts val="0"/>
                        </a:spcAft>
                        <a:buSzPts val="1800"/>
                        <a:buChar char="-"/>
                      </a:pPr>
                      <a:r>
                        <a:rPr lang="en-US" sz="1800"/>
                        <a:t>Microcontroller’s code has been downloaded to PCB.</a:t>
                      </a:r>
                      <a:endParaRPr sz="1800"/>
                    </a:p>
                    <a:p>
                      <a:pPr indent="-342900" lvl="0" marL="457200" marR="0" rtl="0" algn="l">
                        <a:lnSpc>
                          <a:spcPct val="100000"/>
                        </a:lnSpc>
                        <a:spcBef>
                          <a:spcPts val="0"/>
                        </a:spcBef>
                        <a:spcAft>
                          <a:spcPts val="0"/>
                        </a:spcAft>
                        <a:buSzPts val="1800"/>
                        <a:buChar char="-"/>
                      </a:pPr>
                      <a:r>
                        <a:rPr lang="en-US" sz="1800"/>
                        <a:t>Image data is successfully being sent from the microcontroller to the website</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The code for switch-state determination needs to be updated.</a:t>
                      </a:r>
                      <a:endParaRPr sz="1800"/>
                    </a:p>
                    <a:p>
                      <a:pPr indent="-342900" lvl="0" marL="457200" marR="0" rtl="0" algn="l">
                        <a:lnSpc>
                          <a:spcPct val="100000"/>
                        </a:lnSpc>
                        <a:spcBef>
                          <a:spcPts val="0"/>
                        </a:spcBef>
                        <a:spcAft>
                          <a:spcPts val="0"/>
                        </a:spcAft>
                        <a:buSzPts val="1800"/>
                        <a:buChar char="-"/>
                      </a:pPr>
                      <a:r>
                        <a:rPr lang="en-US" sz="1800"/>
                        <a:t>Work on sending multiple frames</a:t>
                      </a:r>
                      <a:endParaRPr sz="1800"/>
                    </a:p>
                    <a:p>
                      <a:pPr indent="-342900" lvl="0" marL="457200" marR="0" rtl="0" algn="l">
                        <a:lnSpc>
                          <a:spcPct val="100000"/>
                        </a:lnSpc>
                        <a:spcBef>
                          <a:spcPts val="0"/>
                        </a:spcBef>
                        <a:spcAft>
                          <a:spcPts val="0"/>
                        </a:spcAft>
                        <a:buSzPts val="1800"/>
                        <a:buChar char="-"/>
                      </a:pPr>
                      <a:r>
                        <a:rPr lang="en-US" sz="1800"/>
                        <a:t>Put together switch-state demos</a:t>
                      </a:r>
                      <a:endParaRPr sz="1800"/>
                    </a:p>
                    <a:p>
                      <a:pPr indent="-342900" lvl="0" marL="457200" marR="0" rtl="0" algn="l">
                        <a:lnSpc>
                          <a:spcPct val="100000"/>
                        </a:lnSpc>
                        <a:spcBef>
                          <a:spcPts val="0"/>
                        </a:spcBef>
                        <a:spcAft>
                          <a:spcPts val="0"/>
                        </a:spcAft>
                        <a:buSzPts val="1800"/>
                        <a:buChar char="-"/>
                      </a:pPr>
                      <a:r>
                        <a:rPr lang="en-US" sz="1800"/>
                        <a:t>Send switch-state data</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2f23b399cc_0_149"/>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2: Microcontroller</a:t>
            </a:r>
            <a:endParaRPr/>
          </a:p>
          <a:p>
            <a:pPr indent="0" lvl="0" marL="0" rtl="0" algn="ctr">
              <a:lnSpc>
                <a:spcPct val="115000"/>
              </a:lnSpc>
              <a:spcBef>
                <a:spcPts val="0"/>
              </a:spcBef>
              <a:spcAft>
                <a:spcPts val="0"/>
              </a:spcAft>
              <a:buClr>
                <a:schemeClr val="dk1"/>
              </a:buClr>
              <a:buSzPts val="990"/>
              <a:buFont typeface="Arial"/>
              <a:buNone/>
            </a:pPr>
            <a:r>
              <a:rPr lang="en-US" sz="1720"/>
              <a:t>Blake</a:t>
            </a:r>
            <a:endParaRPr sz="2980"/>
          </a:p>
        </p:txBody>
      </p:sp>
      <p:pic>
        <p:nvPicPr>
          <p:cNvPr id="126" name="Google Shape;126;g32f23b399cc_0_149"/>
          <p:cNvPicPr preferRelativeResize="0"/>
          <p:nvPr/>
        </p:nvPicPr>
        <p:blipFill>
          <a:blip r:embed="rId3">
            <a:alphaModFix/>
          </a:blip>
          <a:stretch>
            <a:fillRect/>
          </a:stretch>
        </p:blipFill>
        <p:spPr>
          <a:xfrm>
            <a:off x="812175" y="2227887"/>
            <a:ext cx="3759826" cy="2402224"/>
          </a:xfrm>
          <a:prstGeom prst="rect">
            <a:avLst/>
          </a:prstGeom>
          <a:noFill/>
          <a:ln>
            <a:noFill/>
          </a:ln>
        </p:spPr>
      </p:pic>
      <p:pic>
        <p:nvPicPr>
          <p:cNvPr id="127" name="Google Shape;127;g32f23b399cc_0_149"/>
          <p:cNvPicPr preferRelativeResize="0"/>
          <p:nvPr/>
        </p:nvPicPr>
        <p:blipFill>
          <a:blip r:embed="rId4">
            <a:alphaModFix/>
          </a:blip>
          <a:stretch>
            <a:fillRect/>
          </a:stretch>
        </p:blipFill>
        <p:spPr>
          <a:xfrm>
            <a:off x="5628100" y="2254425"/>
            <a:ext cx="2371526" cy="1936926"/>
          </a:xfrm>
          <a:prstGeom prst="rect">
            <a:avLst/>
          </a:prstGeom>
          <a:noFill/>
          <a:ln>
            <a:noFill/>
          </a:ln>
        </p:spPr>
      </p:pic>
      <p:pic>
        <p:nvPicPr>
          <p:cNvPr id="128" name="Google Shape;128;g32f23b399cc_0_149"/>
          <p:cNvPicPr preferRelativeResize="0"/>
          <p:nvPr/>
        </p:nvPicPr>
        <p:blipFill>
          <a:blip r:embed="rId5">
            <a:alphaModFix/>
          </a:blip>
          <a:stretch>
            <a:fillRect/>
          </a:stretch>
        </p:blipFill>
        <p:spPr>
          <a:xfrm>
            <a:off x="5675925" y="4557951"/>
            <a:ext cx="2371525" cy="1832848"/>
          </a:xfrm>
          <a:prstGeom prst="rect">
            <a:avLst/>
          </a:prstGeom>
          <a:noFill/>
          <a:ln>
            <a:noFill/>
          </a:ln>
        </p:spPr>
      </p:pic>
      <p:pic>
        <p:nvPicPr>
          <p:cNvPr id="129" name="Google Shape;129;g32f23b399cc_0_149"/>
          <p:cNvPicPr preferRelativeResize="0"/>
          <p:nvPr/>
        </p:nvPicPr>
        <p:blipFill>
          <a:blip r:embed="rId6">
            <a:alphaModFix/>
          </a:blip>
          <a:stretch>
            <a:fillRect/>
          </a:stretch>
        </p:blipFill>
        <p:spPr>
          <a:xfrm>
            <a:off x="609600" y="4830077"/>
            <a:ext cx="4335774" cy="128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2f23b399cc_0_142"/>
          <p:cNvSpPr txBox="1"/>
          <p:nvPr>
            <p:ph type="title"/>
          </p:nvPr>
        </p:nvSpPr>
        <p:spPr>
          <a:xfrm>
            <a:off x="5180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3: Website</a:t>
            </a:r>
            <a:endParaRPr/>
          </a:p>
          <a:p>
            <a:pPr indent="0" lvl="0" marL="0" rtl="0" algn="ctr">
              <a:lnSpc>
                <a:spcPct val="115000"/>
              </a:lnSpc>
              <a:spcBef>
                <a:spcPts val="0"/>
              </a:spcBef>
              <a:spcAft>
                <a:spcPts val="0"/>
              </a:spcAft>
              <a:buClr>
                <a:schemeClr val="dk1"/>
              </a:buClr>
              <a:buSzPts val="990"/>
              <a:buFont typeface="Arial"/>
              <a:buNone/>
            </a:pPr>
            <a:r>
              <a:rPr lang="en-US" sz="1720"/>
              <a:t>Erica</a:t>
            </a:r>
            <a:endParaRPr sz="2980"/>
          </a:p>
        </p:txBody>
      </p:sp>
      <p:graphicFrame>
        <p:nvGraphicFramePr>
          <p:cNvPr id="135" name="Google Shape;135;g32f23b399cc_0_142"/>
          <p:cNvGraphicFramePr/>
          <p:nvPr/>
        </p:nvGraphicFramePr>
        <p:xfrm>
          <a:off x="685800" y="1952075"/>
          <a:ext cx="3000000" cy="3000000"/>
        </p:xfrm>
        <a:graphic>
          <a:graphicData uri="http://schemas.openxmlformats.org/drawingml/2006/table">
            <a:tbl>
              <a:tblPr>
                <a:noFill/>
                <a:tableStyleId>{F8CF9019-C4D3-4CAA-8DDC-6C4DEE3087CA}</a:tableStyleId>
              </a:tblPr>
              <a:tblGrid>
                <a:gridCol w="3886200"/>
                <a:gridCol w="3886200"/>
              </a:tblGrid>
              <a:tr h="683175">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15 </a:t>
                      </a:r>
                      <a:r>
                        <a:rPr lang="en-US" sz="1800" u="none" cap="none" strike="noStrike">
                          <a:solidFill>
                            <a:srgbClr val="FF0000"/>
                          </a:solidFill>
                        </a:rPr>
                        <a:t>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3331275">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Successfully </a:t>
                      </a:r>
                      <a:r>
                        <a:rPr lang="en-US" sz="1800"/>
                        <a:t>received</a:t>
                      </a:r>
                      <a:r>
                        <a:rPr lang="en-US" sz="1800"/>
                        <a:t> image data from microcontroller</a:t>
                      </a:r>
                      <a:endParaRPr sz="1800"/>
                    </a:p>
                    <a:p>
                      <a:pPr indent="-342900" lvl="0" marL="457200" marR="0" rtl="0" algn="l">
                        <a:lnSpc>
                          <a:spcPct val="100000"/>
                        </a:lnSpc>
                        <a:spcBef>
                          <a:spcPts val="0"/>
                        </a:spcBef>
                        <a:spcAft>
                          <a:spcPts val="0"/>
                        </a:spcAft>
                        <a:buSzPts val="1800"/>
                        <a:buChar char="-"/>
                      </a:pPr>
                      <a:r>
                        <a:rPr lang="en-US" sz="1800"/>
                        <a:t>Worked on analyzing the raw grayscale data</a:t>
                      </a:r>
                      <a:endParaRPr sz="1800"/>
                    </a:p>
                    <a:p>
                      <a:pPr indent="-342900" lvl="0" marL="457200" marR="0" rtl="0" algn="l">
                        <a:lnSpc>
                          <a:spcPct val="100000"/>
                        </a:lnSpc>
                        <a:spcBef>
                          <a:spcPts val="0"/>
                        </a:spcBef>
                        <a:spcAft>
                          <a:spcPts val="0"/>
                        </a:spcAft>
                        <a:buSzPts val="1800"/>
                        <a:buChar char="-"/>
                      </a:pPr>
                      <a:r>
                        <a:rPr lang="en-US" sz="1800"/>
                        <a:t>Successfully converted raw data to a png file using pillow numpy</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Work on functionality of reading multiple image frames at real time and </a:t>
                      </a:r>
                      <a:r>
                        <a:rPr lang="en-US" sz="1800"/>
                        <a:t>displaying</a:t>
                      </a:r>
                      <a:r>
                        <a:rPr lang="en-US" sz="1800"/>
                        <a:t> them one by one</a:t>
                      </a:r>
                      <a:endParaRPr sz="1800"/>
                    </a:p>
                    <a:p>
                      <a:pPr indent="-342900" lvl="0" marL="457200" marR="0" rtl="0" algn="l">
                        <a:lnSpc>
                          <a:spcPct val="100000"/>
                        </a:lnSpc>
                        <a:spcBef>
                          <a:spcPts val="0"/>
                        </a:spcBef>
                        <a:spcAft>
                          <a:spcPts val="0"/>
                        </a:spcAft>
                        <a:buSzPts val="1800"/>
                        <a:buChar char="-"/>
                      </a:pPr>
                      <a:r>
                        <a:rPr lang="en-US" sz="1800"/>
                        <a:t>Work on displaying switch state communication</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