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h2DDEVfw2YF5GGOqwyg5Df5VEC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CE41ED-5CDA-404D-8C29-2D8AEF97E086}">
  <a:tblStyle styleId="{37CE41ED-5CDA-404D-8C29-2D8AEF97E08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8659A74-D0CE-4E73-A274-DCFB58F4E338}"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f23b399cc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32f23b399cc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1499ad17e26d3e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499ad17e26d3e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1499ad17e26d3e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c770ec40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32c770ec40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75614ee8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3375614ee8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3375614ee8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f23b399c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32f23b399cc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f23b39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64" name="Google Shape;64;g32f23b399c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c6aa8c0b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c6aa8c0b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33c6aa8c0b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f23b399cc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1" name="Google Shape;111;g32f23b399cc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f23b399cc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2f23b399cc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f23b399c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6" name="Google Shape;126;g32f23b399cc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1597819"/>
            <a:ext cx="4488600" cy="1102500"/>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3124200" y="2914650"/>
            <a:ext cx="5334000" cy="1314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536953"/>
            <a:ext cx="8229600" cy="3057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175610"/>
            <a:ext cx="1832900" cy="3094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175487"/>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800226"/>
            <a:ext cx="3008400" cy="552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3575050" y="805290"/>
            <a:ext cx="5111700" cy="37893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352888"/>
            <a:ext cx="3008400" cy="3241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897323"/>
            <a:ext cx="25737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p:nvPr>
            <p:ph idx="2" type="pic"/>
          </p:nvPr>
        </p:nvSpPr>
        <p:spPr>
          <a:xfrm>
            <a:off x="3200400" y="897322"/>
            <a:ext cx="5486400" cy="3637800"/>
          </a:xfrm>
          <a:prstGeom prst="rect">
            <a:avLst/>
          </a:prstGeom>
          <a:noFill/>
          <a:ln>
            <a:noFill/>
          </a:ln>
        </p:spPr>
      </p:sp>
      <p:sp>
        <p:nvSpPr>
          <p:cNvPr id="50" name="Google Shape;50;p15"/>
          <p:cNvSpPr txBox="1"/>
          <p:nvPr>
            <p:ph idx="1" type="body"/>
          </p:nvPr>
        </p:nvSpPr>
        <p:spPr>
          <a:xfrm>
            <a:off x="457200" y="1326032"/>
            <a:ext cx="2573700" cy="320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Tphp1rldWOwIg3-eAiTy75gErDqTYG6b/view" TargetMode="Externa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775400" y="2860969"/>
            <a:ext cx="7302600" cy="17226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87781"/>
              <a:buFont typeface="Arial"/>
              <a:buNone/>
            </a:pPr>
            <a:r>
              <a:rPr lang="en-US" sz="4100"/>
              <a:t>Team 54: Remote Thermal Viewing within High Voltage</a:t>
            </a:r>
            <a:endParaRPr sz="4100"/>
          </a:p>
          <a:p>
            <a:pPr indent="0" lvl="0" marL="0" rtl="0" algn="r">
              <a:lnSpc>
                <a:spcPct val="100000"/>
              </a:lnSpc>
              <a:spcBef>
                <a:spcPts val="0"/>
              </a:spcBef>
              <a:spcAft>
                <a:spcPts val="0"/>
              </a:spcAft>
              <a:buClr>
                <a:schemeClr val="lt1"/>
              </a:buClr>
              <a:buSzPct val="209785"/>
              <a:buFont typeface="Arial"/>
              <a:buNone/>
            </a:pPr>
            <a:r>
              <a:rPr lang="en-US" sz="4100"/>
              <a:t>Bi-Weekly Update 4</a:t>
            </a:r>
            <a:br>
              <a:rPr lang="en-US"/>
            </a:br>
            <a:r>
              <a:rPr b="0" lang="en-US" sz="2455"/>
              <a:t>Blake Bagley, Julia Garcia, Erica Mathew</a:t>
            </a:r>
            <a:br>
              <a:rPr lang="en-US" sz="2455"/>
            </a:br>
            <a:r>
              <a:rPr b="0" lang="en-US" sz="2455"/>
              <a:t>Sponsor: Powell Industries</a:t>
            </a:r>
            <a:br>
              <a:rPr lang="en-US" sz="2455"/>
            </a:br>
            <a:r>
              <a:rPr lang="en-US" sz="2455"/>
              <a:t>TA: </a:t>
            </a:r>
            <a:r>
              <a:rPr b="0" lang="en-US" sz="2455"/>
              <a:t>Vishwam Raval</a:t>
            </a:r>
            <a:r>
              <a:rPr lang="en-US" sz="2455"/>
              <a:t> </a:t>
            </a:r>
            <a:br>
              <a:rPr lang="en-US" sz="2455"/>
            </a:br>
            <a:endParaRPr sz="2455"/>
          </a:p>
        </p:txBody>
      </p:sp>
      <p:sp>
        <p:nvSpPr>
          <p:cNvPr id="59" name="Google Shape;59;p1"/>
          <p:cNvSpPr/>
          <p:nvPr/>
        </p:nvSpPr>
        <p:spPr>
          <a:xfrm>
            <a:off x="0" y="0"/>
            <a:ext cx="6111300" cy="4583700"/>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828989"/>
            <a:ext cx="2335650" cy="394331"/>
          </a:xfrm>
          <a:prstGeom prst="rect">
            <a:avLst/>
          </a:prstGeom>
          <a:noFill/>
          <a:ln>
            <a:noFill/>
          </a:ln>
        </p:spPr>
      </p:pic>
      <p:pic>
        <p:nvPicPr>
          <p:cNvPr id="61" name="Google Shape;61;p1"/>
          <p:cNvPicPr preferRelativeResize="0"/>
          <p:nvPr/>
        </p:nvPicPr>
        <p:blipFill rotWithShape="1">
          <a:blip r:embed="rId5">
            <a:alphaModFix/>
          </a:blip>
          <a:srcRect b="64518" l="20095" r="-15560" t="127"/>
          <a:stretch/>
        </p:blipFill>
        <p:spPr>
          <a:xfrm rot="-2214755">
            <a:off x="-1745321" y="-570155"/>
            <a:ext cx="9418918" cy="26162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f23b399cc_0_155"/>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pic>
        <p:nvPicPr>
          <p:cNvPr id="135" name="Google Shape;135;g32f23b399cc_0_155"/>
          <p:cNvPicPr preferRelativeResize="0"/>
          <p:nvPr/>
        </p:nvPicPr>
        <p:blipFill rotWithShape="1">
          <a:blip r:embed="rId3">
            <a:alphaModFix/>
          </a:blip>
          <a:srcRect b="0" l="17696" r="16025" t="0"/>
          <a:stretch/>
        </p:blipFill>
        <p:spPr>
          <a:xfrm>
            <a:off x="249600" y="1825900"/>
            <a:ext cx="3966976" cy="3051275"/>
          </a:xfrm>
          <a:prstGeom prst="rect">
            <a:avLst/>
          </a:prstGeom>
          <a:noFill/>
          <a:ln cap="flat" cmpd="sng" w="28575">
            <a:solidFill>
              <a:schemeClr val="dk2"/>
            </a:solidFill>
            <a:prstDash val="solid"/>
            <a:round/>
            <a:headEnd len="sm" w="sm" type="none"/>
            <a:tailEnd len="sm" w="sm" type="none"/>
          </a:ln>
        </p:spPr>
      </p:pic>
      <p:sp>
        <p:nvSpPr>
          <p:cNvPr id="136" name="Google Shape;136;g32f23b399cc_0_155"/>
          <p:cNvSpPr txBox="1"/>
          <p:nvPr/>
        </p:nvSpPr>
        <p:spPr>
          <a:xfrm>
            <a:off x="4286250" y="2325075"/>
            <a:ext cx="47634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700">
                <a:solidFill>
                  <a:schemeClr val="dk1"/>
                </a:solidFill>
              </a:rPr>
              <a:t>Website is able to </a:t>
            </a:r>
            <a:r>
              <a:rPr b="1" lang="en-US" sz="2700">
                <a:solidFill>
                  <a:schemeClr val="dk1"/>
                </a:solidFill>
              </a:rPr>
              <a:t>receive</a:t>
            </a:r>
            <a:r>
              <a:rPr b="1" lang="en-US" sz="2700">
                <a:solidFill>
                  <a:schemeClr val="dk1"/>
                </a:solidFill>
              </a:rPr>
              <a:t> continuous image frames </a:t>
            </a:r>
            <a:endParaRPr b="1" sz="2700">
              <a:solidFill>
                <a:schemeClr val="dk1"/>
              </a:solidFill>
            </a:endParaRPr>
          </a:p>
        </p:txBody>
      </p:sp>
      <p:sp>
        <p:nvSpPr>
          <p:cNvPr id="137" name="Google Shape;137;g32f23b399cc_0_155"/>
          <p:cNvSpPr txBox="1"/>
          <p:nvPr/>
        </p:nvSpPr>
        <p:spPr>
          <a:xfrm>
            <a:off x="4216575" y="4046500"/>
            <a:ext cx="4619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dk1"/>
                </a:solidFill>
              </a:rPr>
              <a:t>Website is able to </a:t>
            </a:r>
            <a:r>
              <a:rPr b="1" lang="en-US" sz="1600">
                <a:solidFill>
                  <a:schemeClr val="dk1"/>
                </a:solidFill>
              </a:rPr>
              <a:t>receive</a:t>
            </a:r>
            <a:r>
              <a:rPr b="1" lang="en-US" sz="1600">
                <a:solidFill>
                  <a:schemeClr val="dk1"/>
                </a:solidFill>
              </a:rPr>
              <a:t> Switch State Determination for each frame</a:t>
            </a:r>
            <a:endParaRPr/>
          </a:p>
        </p:txBody>
      </p:sp>
      <p:sp>
        <p:nvSpPr>
          <p:cNvPr id="138" name="Google Shape;138;g32f23b399cc_0_155"/>
          <p:cNvSpPr/>
          <p:nvPr/>
        </p:nvSpPr>
        <p:spPr>
          <a:xfrm rot="-439818">
            <a:off x="2810120" y="4527179"/>
            <a:ext cx="2191410" cy="211134"/>
          </a:xfrm>
          <a:prstGeom prst="leftArrow">
            <a:avLst>
              <a:gd fmla="val 50000" name="adj1"/>
              <a:gd fmla="val 5000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51499ad17e26d3e7_0"/>
          <p:cNvSpPr txBox="1"/>
          <p:nvPr>
            <p:ph type="title"/>
          </p:nvPr>
        </p:nvSpPr>
        <p:spPr>
          <a:xfrm>
            <a:off x="457200" y="78688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Demo of Integration</a:t>
            </a:r>
            <a:endParaRPr/>
          </a:p>
        </p:txBody>
      </p:sp>
      <p:pic>
        <p:nvPicPr>
          <p:cNvPr id="145" name="Google Shape;145;g51499ad17e26d3e7_0" title="IMG_9890.mov">
            <a:hlinkClick r:id="rId3"/>
          </p:cNvPr>
          <p:cNvPicPr preferRelativeResize="0"/>
          <p:nvPr/>
        </p:nvPicPr>
        <p:blipFill>
          <a:blip r:embed="rId4">
            <a:alphaModFix/>
          </a:blip>
          <a:stretch>
            <a:fillRect/>
          </a:stretch>
        </p:blipFill>
        <p:spPr>
          <a:xfrm>
            <a:off x="1506113" y="1389583"/>
            <a:ext cx="6131765" cy="34491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2c770ec40e_0_1"/>
          <p:cNvSpPr txBox="1"/>
          <p:nvPr>
            <p:ph type="title"/>
          </p:nvPr>
        </p:nvSpPr>
        <p:spPr>
          <a:xfrm>
            <a:off x="2360700" y="1"/>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graphicFrame>
        <p:nvGraphicFramePr>
          <p:cNvPr id="151" name="Google Shape;151;g32c770ec40e_0_1"/>
          <p:cNvGraphicFramePr/>
          <p:nvPr/>
        </p:nvGraphicFramePr>
        <p:xfrm>
          <a:off x="457263" y="712031"/>
          <a:ext cx="3000000" cy="3000000"/>
        </p:xfrm>
        <a:graphic>
          <a:graphicData uri="http://schemas.openxmlformats.org/drawingml/2006/table">
            <a:tbl>
              <a:tblPr>
                <a:noFill/>
                <a:tableStyleId>{37CE41ED-5CDA-404D-8C29-2D8AEF97E086}</a:tableStyleId>
              </a:tblPr>
              <a:tblGrid>
                <a:gridCol w="1382000"/>
                <a:gridCol w="449350"/>
                <a:gridCol w="449350"/>
                <a:gridCol w="449350"/>
                <a:gridCol w="449350"/>
                <a:gridCol w="449350"/>
                <a:gridCol w="449350"/>
                <a:gridCol w="449350"/>
                <a:gridCol w="449350"/>
                <a:gridCol w="449350"/>
                <a:gridCol w="449350"/>
                <a:gridCol w="449350"/>
                <a:gridCol w="449350"/>
                <a:gridCol w="449350"/>
                <a:gridCol w="449350"/>
                <a:gridCol w="556575"/>
              </a:tblGrid>
              <a:tr h="128825">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1/20/25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1/27/25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2/3/25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2/10/25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2/17/25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2/24/25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3/3/25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3/10/25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3/17/25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3/24/25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3/31/25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4/14/25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4/21/25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4/28/25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PCB Updated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Updated PCB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Parts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Researched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Microcontroller Code Modified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Code Modified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#1</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New boards soldered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Verify Server can receive data from microcontroller</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Buck converters tested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and Microcontroller Connection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a:t>Plastic Insulating</a:t>
                      </a:r>
                      <a:r>
                        <a:rPr lang="en-US" sz="400" u="none" cap="none" strike="noStrike"/>
                        <a:t> sheet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Not Started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#2</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In Progress</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MCU and Website communication tested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Completed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PCB and Microcontroller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Behind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825">
                <a:tc>
                  <a:txBody>
                    <a:bodyPr/>
                    <a:lstStyle/>
                    <a:p>
                      <a:pPr indent="0" lvl="0" marL="0" marR="0" rtl="0" algn="l">
                        <a:lnSpc>
                          <a:spcPct val="115000"/>
                        </a:lnSpc>
                        <a:spcBef>
                          <a:spcPts val="0"/>
                        </a:spcBef>
                        <a:spcAft>
                          <a:spcPts val="0"/>
                        </a:spcAft>
                        <a:buClr>
                          <a:srgbClr val="000000"/>
                        </a:buClr>
                        <a:buSzPts val="400"/>
                        <a:buFont typeface="Arial"/>
                        <a:buNone/>
                      </a:pPr>
                      <a:r>
                        <a:rPr lang="en-US" sz="400"/>
                        <a:t>Plastic Insulating </a:t>
                      </a:r>
                      <a:r>
                        <a:rPr lang="en-US" sz="400" u="none" cap="none" strike="noStrike"/>
                        <a:t> Box made</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MCU and Website Communicate Switch State</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#3</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and Microcontroller Fully Integrated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Full System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b="1"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b="1"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#4</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Dielectrics Testing</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Troubleshoot any issues</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Practice Demo</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#5</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Presentation</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Demonstration</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9450">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Report</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68575" marB="68575" marR="91425" marL="91425">
                    <a:lnL cap="flat" cmpd="sng" w="9525">
                      <a:solidFill>
                        <a:srgbClr val="000000"/>
                      </a:solidFill>
                      <a:prstDash val="solid"/>
                      <a:round/>
                      <a:headEnd len="sm" w="sm" type="none"/>
                      <a:tailEnd len="sm" w="sm" type="none"/>
                    </a:lnL>
                    <a:lnT cap="flat" cmpd="sng" w="9525">
                      <a:solidFill>
                        <a:srgbClr val="CCCCCC"/>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g3375614ee8e_0_6"/>
          <p:cNvGraphicFramePr/>
          <p:nvPr/>
        </p:nvGraphicFramePr>
        <p:xfrm>
          <a:off x="152876" y="732441"/>
          <a:ext cx="3000000" cy="3000000"/>
        </p:xfrm>
        <a:graphic>
          <a:graphicData uri="http://schemas.openxmlformats.org/drawingml/2006/table">
            <a:tbl>
              <a:tblPr>
                <a:noFill/>
                <a:tableStyleId>{C8659A74-D0CE-4E73-A274-DCFB58F4E338}</a:tableStyleId>
              </a:tblPr>
              <a:tblGrid>
                <a:gridCol w="1758425"/>
                <a:gridCol w="3570400"/>
                <a:gridCol w="1845900"/>
                <a:gridCol w="838450"/>
                <a:gridCol w="840450"/>
              </a:tblGrid>
              <a:tr h="250475">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Test Name</a:t>
                      </a:r>
                      <a:endParaRPr sz="700" u="none" cap="none" strike="noStrike"/>
                    </a:p>
                  </a:txBody>
                  <a:tcPr marT="47625" marB="47625" marR="63500" marL="63500">
                    <a:solidFill>
                      <a:srgbClr val="8E7CC3"/>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Success Criteria</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Methodology</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STATUS</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Engineers</a:t>
                      </a:r>
                      <a:endParaRPr sz="700" u="none" cap="none" strike="noStrike"/>
                    </a:p>
                  </a:txBody>
                  <a:tcPr marT="47625" marB="47625" marR="63500" marL="63500">
                    <a:solidFill>
                      <a:srgbClr val="CCCCCC"/>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Input Voltage</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voltage powering the whole PCB should be ~3.7 Volts</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a multimeter to measure the DC voltage </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Converter Voltage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buck converter providing voltage should produce ~3.3 Volts</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multimeter to measure the DC voltage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Board Communication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ESP32 should receive data from camera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oscilloscope to measure the data stream</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697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Microcontroller connect to website</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successfully received an HTTP POST request from the microcontroller.</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Checking the console log of both the website and microcontroller</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Erica + Blake</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r>
              <a:tr h="469775">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Microcontroller sending an image data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successfully received raw image data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Checking console log on website and converting the raw image data to a png</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Erica + Blake</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r>
              <a:tr h="45072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Switch State Working</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microcontroller should be able to identify the Switch State of a makeshift switch</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microcontroller will monitor a show box with an LED to demonstrate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PCB should pass dielectrics test</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PCB should pass the dielectrics test and not cause any interference with the switchgear.</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This will be tested at POWELL Industries</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Website can display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should be able to accurately display the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 will test the State determination at POWELL/ with a makeshift switch</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TESTED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Erica + 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Website can load and display images in real time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should be able to display a few frames per second to mimic a slow video stream.</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When the camera is running, we will monitor the latency on the website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TESTED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Erica + 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58" name="Google Shape;158;g3375614ee8e_0_6"/>
          <p:cNvSpPr txBox="1"/>
          <p:nvPr/>
        </p:nvSpPr>
        <p:spPr>
          <a:xfrm>
            <a:off x="3879800" y="56438"/>
            <a:ext cx="4983300" cy="6027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Validation Plan </a:t>
            </a:r>
            <a:endParaRPr b="1" i="0" sz="3200" u="sng"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2f23b399cc_0_161"/>
          <p:cNvSpPr txBox="1"/>
          <p:nvPr>
            <p:ph type="title"/>
          </p:nvPr>
        </p:nvSpPr>
        <p:spPr>
          <a:xfrm>
            <a:off x="2080350" y="2270363"/>
            <a:ext cx="4983300" cy="60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9259"/>
              <a:buNone/>
            </a:pPr>
            <a:r>
              <a:rPr lang="en-US" sz="5400"/>
              <a:t>Thank you for listening!</a:t>
            </a:r>
            <a:r>
              <a:rPr lang="en-US"/>
              <a:t>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2f23b399cc_0_0"/>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7" name="Google Shape;67;g32f23b399cc_0_0"/>
          <p:cNvSpPr txBox="1"/>
          <p:nvPr>
            <p:ph idx="1" type="body"/>
          </p:nvPr>
        </p:nvSpPr>
        <p:spPr>
          <a:xfrm>
            <a:off x="140100" y="1313006"/>
            <a:ext cx="8546700" cy="37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000"/>
              <a:t>Problem statement:</a:t>
            </a:r>
            <a:r>
              <a:rPr lang="en-US" sz="2000"/>
              <a:t> </a:t>
            </a:r>
            <a:r>
              <a:rPr lang="en-US" sz="1800"/>
              <a:t>“As industry demand grows, space inside high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 A remote viewing system allows the operators job to be much safer and more </a:t>
            </a:r>
            <a:r>
              <a:rPr lang="en-US" sz="1800"/>
              <a:t>convenient.</a:t>
            </a:r>
            <a:r>
              <a:rPr lang="en-US" sz="1800"/>
              <a:t>”</a:t>
            </a:r>
            <a:endParaRPr sz="1800"/>
          </a:p>
        </p:txBody>
      </p:sp>
      <p:pic>
        <p:nvPicPr>
          <p:cNvPr id="68" name="Google Shape;68;g32f23b399cc_0_0"/>
          <p:cNvPicPr preferRelativeResize="0"/>
          <p:nvPr/>
        </p:nvPicPr>
        <p:blipFill rotWithShape="1">
          <a:blip r:embed="rId3">
            <a:alphaModFix/>
          </a:blip>
          <a:srcRect b="0" l="0" r="0" t="0"/>
          <a:stretch/>
        </p:blipFill>
        <p:spPr>
          <a:xfrm>
            <a:off x="4779075" y="3290145"/>
            <a:ext cx="3303037" cy="1853362"/>
          </a:xfrm>
          <a:prstGeom prst="rect">
            <a:avLst/>
          </a:prstGeom>
          <a:noFill/>
          <a:ln>
            <a:noFill/>
          </a:ln>
        </p:spPr>
      </p:pic>
      <p:pic>
        <p:nvPicPr>
          <p:cNvPr id="69" name="Google Shape;69;g32f23b399cc_0_0"/>
          <p:cNvPicPr preferRelativeResize="0"/>
          <p:nvPr/>
        </p:nvPicPr>
        <p:blipFill rotWithShape="1">
          <a:blip r:embed="rId4">
            <a:alphaModFix/>
          </a:blip>
          <a:srcRect b="0" l="0" r="0" t="0"/>
          <a:stretch/>
        </p:blipFill>
        <p:spPr>
          <a:xfrm>
            <a:off x="238900" y="3774026"/>
            <a:ext cx="3198132" cy="9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33c6aa8c0b9_0_0"/>
          <p:cNvSpPr txBox="1"/>
          <p:nvPr>
            <p:ph type="title"/>
          </p:nvPr>
        </p:nvSpPr>
        <p:spPr>
          <a:xfrm>
            <a:off x="457200" y="58413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Integrated</a:t>
            </a:r>
            <a:r>
              <a:rPr lang="en-US"/>
              <a:t> System Diagram</a:t>
            </a:r>
            <a:endParaRPr/>
          </a:p>
        </p:txBody>
      </p:sp>
      <p:pic>
        <p:nvPicPr>
          <p:cNvPr id="76" name="Google Shape;76;g33c6aa8c0b9_0_0"/>
          <p:cNvPicPr preferRelativeResize="0"/>
          <p:nvPr/>
        </p:nvPicPr>
        <p:blipFill>
          <a:blip r:embed="rId3">
            <a:alphaModFix/>
          </a:blip>
          <a:stretch>
            <a:fillRect/>
          </a:stretch>
        </p:blipFill>
        <p:spPr>
          <a:xfrm>
            <a:off x="3117098" y="1409150"/>
            <a:ext cx="2909826" cy="2187025"/>
          </a:xfrm>
          <a:prstGeom prst="rect">
            <a:avLst/>
          </a:prstGeom>
          <a:noFill/>
          <a:ln>
            <a:noFill/>
          </a:ln>
        </p:spPr>
      </p:pic>
      <p:pic>
        <p:nvPicPr>
          <p:cNvPr id="77" name="Google Shape;77;g33c6aa8c0b9_0_0"/>
          <p:cNvPicPr preferRelativeResize="0"/>
          <p:nvPr/>
        </p:nvPicPr>
        <p:blipFill rotWithShape="1">
          <a:blip r:embed="rId4">
            <a:alphaModFix/>
          </a:blip>
          <a:srcRect b="0" l="0" r="16029" t="0"/>
          <a:stretch/>
        </p:blipFill>
        <p:spPr>
          <a:xfrm>
            <a:off x="6604225" y="1751199"/>
            <a:ext cx="2475602" cy="1502914"/>
          </a:xfrm>
          <a:prstGeom prst="rect">
            <a:avLst/>
          </a:prstGeom>
          <a:noFill/>
          <a:ln cap="flat" cmpd="sng" w="28575">
            <a:solidFill>
              <a:schemeClr val="dk2"/>
            </a:solidFill>
            <a:prstDash val="solid"/>
            <a:round/>
            <a:headEnd len="sm" w="sm" type="none"/>
            <a:tailEnd len="sm" w="sm" type="none"/>
          </a:ln>
        </p:spPr>
      </p:pic>
      <p:sp>
        <p:nvSpPr>
          <p:cNvPr id="78" name="Google Shape;78;g33c6aa8c0b9_0_0"/>
          <p:cNvSpPr/>
          <p:nvPr/>
        </p:nvSpPr>
        <p:spPr>
          <a:xfrm>
            <a:off x="5605900" y="2264788"/>
            <a:ext cx="875100" cy="277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g33c6aa8c0b9_0_0"/>
          <p:cNvSpPr txBox="1"/>
          <p:nvPr/>
        </p:nvSpPr>
        <p:spPr>
          <a:xfrm>
            <a:off x="248550" y="4268500"/>
            <a:ext cx="2475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chemeClr val="dk1"/>
                </a:solidFill>
              </a:rPr>
              <a:t>Thermal Sensor takes images </a:t>
            </a:r>
            <a:endParaRPr b="1" sz="1700">
              <a:solidFill>
                <a:schemeClr val="dk1"/>
              </a:solidFill>
            </a:endParaRPr>
          </a:p>
        </p:txBody>
      </p:sp>
      <p:sp>
        <p:nvSpPr>
          <p:cNvPr id="80" name="Google Shape;80;g33c6aa8c0b9_0_0"/>
          <p:cNvSpPr txBox="1"/>
          <p:nvPr/>
        </p:nvSpPr>
        <p:spPr>
          <a:xfrm>
            <a:off x="6481000" y="4268500"/>
            <a:ext cx="2475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chemeClr val="dk1"/>
                </a:solidFill>
              </a:rPr>
              <a:t>Website displays images one by one</a:t>
            </a:r>
            <a:endParaRPr b="1" sz="1700">
              <a:solidFill>
                <a:schemeClr val="dk1"/>
              </a:solidFill>
            </a:endParaRPr>
          </a:p>
        </p:txBody>
      </p:sp>
      <p:sp>
        <p:nvSpPr>
          <p:cNvPr id="81" name="Google Shape;81;g33c6aa8c0b9_0_0"/>
          <p:cNvSpPr txBox="1"/>
          <p:nvPr/>
        </p:nvSpPr>
        <p:spPr>
          <a:xfrm>
            <a:off x="2945250" y="3991000"/>
            <a:ext cx="3129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Microcontroller sends images to Website </a:t>
            </a:r>
            <a:r>
              <a:rPr b="1" lang="en-US" sz="1500">
                <a:solidFill>
                  <a:schemeClr val="dk1"/>
                </a:solidFill>
              </a:rPr>
              <a:t>through</a:t>
            </a:r>
            <a:r>
              <a:rPr b="1" lang="en-US" sz="1500">
                <a:solidFill>
                  <a:schemeClr val="dk1"/>
                </a:solidFill>
              </a:rPr>
              <a:t> HTTP Post</a:t>
            </a:r>
            <a:endParaRPr b="1" sz="1500">
              <a:solidFill>
                <a:schemeClr val="dk1"/>
              </a:solidFill>
            </a:endParaRPr>
          </a:p>
        </p:txBody>
      </p:sp>
      <p:sp>
        <p:nvSpPr>
          <p:cNvPr id="82" name="Google Shape;82;g33c6aa8c0b9_0_0"/>
          <p:cNvSpPr/>
          <p:nvPr/>
        </p:nvSpPr>
        <p:spPr>
          <a:xfrm>
            <a:off x="2539800" y="2264788"/>
            <a:ext cx="875100" cy="277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g33c6aa8c0b9_0_0"/>
          <p:cNvSpPr/>
          <p:nvPr/>
        </p:nvSpPr>
        <p:spPr>
          <a:xfrm>
            <a:off x="2724150" y="4481800"/>
            <a:ext cx="3849300" cy="277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4" name="Google Shape;84;g33c6aa8c0b9_0_0"/>
          <p:cNvPicPr preferRelativeResize="0"/>
          <p:nvPr/>
        </p:nvPicPr>
        <p:blipFill rotWithShape="1">
          <a:blip r:embed="rId5">
            <a:alphaModFix/>
          </a:blip>
          <a:srcRect b="21235" l="10321" r="0" t="16671"/>
          <a:stretch/>
        </p:blipFill>
        <p:spPr>
          <a:xfrm>
            <a:off x="138725" y="1536650"/>
            <a:ext cx="2286651" cy="211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90" name="Google Shape;90;p4"/>
          <p:cNvGraphicFramePr/>
          <p:nvPr/>
        </p:nvGraphicFramePr>
        <p:xfrm>
          <a:off x="293985" y="1810690"/>
          <a:ext cx="3000000" cy="3000000"/>
        </p:xfrm>
        <a:graphic>
          <a:graphicData uri="http://schemas.openxmlformats.org/drawingml/2006/table">
            <a:tbl>
              <a:tblPr>
                <a:noFill/>
                <a:tableStyleId>{37CE41ED-5CDA-404D-8C29-2D8AEF97E086}</a:tableStyleId>
              </a:tblPr>
              <a:tblGrid>
                <a:gridCol w="1236625"/>
                <a:gridCol w="1231875"/>
                <a:gridCol w="1231875"/>
                <a:gridCol w="1234250"/>
                <a:gridCol w="1234250"/>
                <a:gridCol w="1243750"/>
                <a:gridCol w="1299400"/>
              </a:tblGrid>
              <a:tr h="1874675">
                <a:tc>
                  <a:txBody>
                    <a:bodyPr/>
                    <a:lstStyle/>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Jan 22: </a:t>
                      </a:r>
                      <a:r>
                        <a:rPr b="1" lang="en-US" sz="1100" u="none" cap="none" strike="noStrike">
                          <a:solidFill>
                            <a:schemeClr val="dk1"/>
                          </a:solidFill>
                        </a:rPr>
                        <a:t>Designed and ordered new PCB + started integrating Microcontroller/Website</a:t>
                      </a:r>
                      <a:endParaRPr b="1" sz="1100" u="none" cap="none" strike="noStrike"/>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019"/>
                      </a:srgbClr>
                    </a:solidFill>
                  </a:tcPr>
                </a:tc>
                <a:tc>
                  <a:txBody>
                    <a:bodyPr/>
                    <a:lstStyle/>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Feb 3: </a:t>
                      </a:r>
                      <a:r>
                        <a:rPr b="1" lang="en-US" sz="1100" u="none" cap="none" strike="noStrike">
                          <a:solidFill>
                            <a:schemeClr val="dk1"/>
                          </a:solidFill>
                        </a:rPr>
                        <a:t>Have PCB soldered and tested + Website/Microcontroller connection</a:t>
                      </a:r>
                      <a:endParaRPr b="1" sz="1100" u="none" cap="none" strike="noStrike"/>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019"/>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chemeClr val="dk1"/>
                          </a:solidFill>
                        </a:rPr>
                        <a:t>Feb 17: </a:t>
                      </a:r>
                      <a:endParaRPr b="1" sz="11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Microcontroller can send image data to website + ESP32 on PCB able to download code</a:t>
                      </a:r>
                      <a:endParaRPr b="1" sz="1100" u="none" cap="none" strike="noStrike">
                        <a:solidFill>
                          <a:schemeClr val="dk1"/>
                        </a:solidFill>
                        <a:highlight>
                          <a:srgbClr val="FFFF00"/>
                        </a:highlight>
                      </a:endParaRPr>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Feb 24: </a:t>
                      </a:r>
                      <a:r>
                        <a:rPr b="1" lang="en-US" sz="1100" u="none" cap="none" strike="noStrike">
                          <a:solidFill>
                            <a:schemeClr val="dk1"/>
                          </a:solidFill>
                        </a:rPr>
                        <a:t>Have PCB working and have microcontroller programmed + switch state communication</a:t>
                      </a:r>
                      <a:endParaRPr b="1" sz="1100" u="none" cap="none" strike="noStrike"/>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None/>
                      </a:pPr>
                      <a:r>
                        <a:rPr b="1" lang="en-US" sz="1100">
                          <a:solidFill>
                            <a:schemeClr val="dk1"/>
                          </a:solidFill>
                        </a:rPr>
                        <a:t>Mar 3: </a:t>
                      </a:r>
                      <a:r>
                        <a:rPr b="1" lang="en-US" sz="1100">
                          <a:solidFill>
                            <a:schemeClr val="dk1"/>
                          </a:solidFill>
                        </a:rPr>
                        <a:t>All Integration between subsystems complete</a:t>
                      </a:r>
                      <a:endParaRPr b="1" sz="1100" u="none" cap="none" strike="noStrike">
                        <a:solidFill>
                          <a:schemeClr val="dk1"/>
                        </a:solidFill>
                        <a:highlight>
                          <a:srgbClr val="FF00FF"/>
                        </a:highlight>
                      </a:endParaRPr>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Mar </a:t>
                      </a:r>
                      <a:r>
                        <a:rPr b="1" lang="en-US" sz="1100">
                          <a:solidFill>
                            <a:schemeClr val="dk1"/>
                          </a:solidFill>
                        </a:rPr>
                        <a:t>17</a:t>
                      </a:r>
                      <a:r>
                        <a:rPr b="1" lang="en-US" sz="1100" u="none" cap="none" strike="noStrike">
                          <a:solidFill>
                            <a:schemeClr val="dk1"/>
                          </a:solidFill>
                        </a:rPr>
                        <a:t>: Encase Prototype for D</a:t>
                      </a:r>
                      <a:r>
                        <a:rPr b="1" lang="en-US" sz="1100">
                          <a:solidFill>
                            <a:schemeClr val="dk1"/>
                          </a:solidFill>
                        </a:rPr>
                        <a:t>i</a:t>
                      </a:r>
                      <a:r>
                        <a:rPr b="1" lang="en-US" sz="1100" u="none" cap="none" strike="noStrike">
                          <a:solidFill>
                            <a:schemeClr val="dk1"/>
                          </a:solidFill>
                        </a:rPr>
                        <a:t>electrics Test + </a:t>
                      </a:r>
                      <a:r>
                        <a:rPr b="1" lang="en-US" sz="1100">
                          <a:solidFill>
                            <a:schemeClr val="dk1"/>
                          </a:solidFill>
                        </a:rPr>
                        <a:t>P</a:t>
                      </a:r>
                      <a:r>
                        <a:rPr b="1" lang="en-US" sz="1100" u="none" cap="none" strike="noStrike">
                          <a:solidFill>
                            <a:schemeClr val="dk1"/>
                          </a:solidFill>
                        </a:rPr>
                        <a:t>ractice </a:t>
                      </a:r>
                      <a:r>
                        <a:rPr b="1" lang="en-US" sz="1100">
                          <a:solidFill>
                            <a:schemeClr val="dk1"/>
                          </a:solidFill>
                        </a:rPr>
                        <a:t>Demo</a:t>
                      </a:r>
                      <a:endParaRPr b="1" sz="1100" u="none" cap="none" strike="noStrike">
                        <a:solidFill>
                          <a:schemeClr val="dk1"/>
                        </a:solidFill>
                      </a:endParaRPr>
                    </a:p>
                    <a:p>
                      <a:pPr indent="0" lvl="0" marL="0" marR="0" rtl="0" algn="ctr">
                        <a:lnSpc>
                          <a:spcPct val="100000"/>
                        </a:lnSpc>
                        <a:spcBef>
                          <a:spcPts val="0"/>
                        </a:spcBef>
                        <a:spcAft>
                          <a:spcPts val="0"/>
                        </a:spcAft>
                        <a:buClr>
                          <a:srgbClr val="000000"/>
                        </a:buClr>
                        <a:buSzPts val="1100"/>
                        <a:buFont typeface="Arial"/>
                        <a:buNone/>
                      </a:pPr>
                      <a:r>
                        <a:t/>
                      </a:r>
                      <a:endParaRPr b="1" sz="1100" u="none" cap="none" strike="noStrike"/>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Mar 24</a:t>
                      </a:r>
                      <a:r>
                        <a:rPr b="1" lang="en-US" sz="1100" u="none" cap="none" strike="noStrike">
                          <a:solidFill>
                            <a:schemeClr val="dk1"/>
                          </a:solidFill>
                        </a:rPr>
                        <a:t>:</a:t>
                      </a:r>
                      <a:endParaRPr b="1" sz="1100" u="none" cap="none" strike="noStrike">
                        <a:solidFill>
                          <a:schemeClr val="dk1"/>
                        </a:solidFill>
                      </a:endParaRPr>
                    </a:p>
                    <a:p>
                      <a:pPr indent="0" lvl="0" marL="0" marR="0" rtl="0" algn="l">
                        <a:lnSpc>
                          <a:spcPct val="100000"/>
                        </a:lnSpc>
                        <a:spcBef>
                          <a:spcPts val="0"/>
                        </a:spcBef>
                        <a:spcAft>
                          <a:spcPts val="0"/>
                        </a:spcAft>
                        <a:buClr>
                          <a:schemeClr val="dk1"/>
                        </a:buClr>
                        <a:buSzPts val="800"/>
                        <a:buFont typeface="Arial"/>
                        <a:buNone/>
                      </a:pPr>
                      <a:r>
                        <a:rPr b="1" lang="en-US" sz="1100" u="none" cap="none" strike="noStrike">
                          <a:solidFill>
                            <a:schemeClr val="dk1"/>
                          </a:solidFill>
                        </a:rPr>
                        <a:t>Practice Demo + Completing Final Report + Preparing for Showcase</a:t>
                      </a:r>
                      <a:endParaRPr b="1" sz="1100" u="none" cap="none" strike="noStrike"/>
                    </a:p>
                  </a:txBody>
                  <a:tcPr marT="34250" marB="3425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1: PCB </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graphicFrame>
        <p:nvGraphicFramePr>
          <p:cNvPr id="96" name="Google Shape;96;p5"/>
          <p:cNvGraphicFramePr/>
          <p:nvPr/>
        </p:nvGraphicFramePr>
        <p:xfrm>
          <a:off x="685800" y="1583406"/>
          <a:ext cx="3000000" cy="3000000"/>
        </p:xfrm>
        <a:graphic>
          <a:graphicData uri="http://schemas.openxmlformats.org/drawingml/2006/table">
            <a:tbl>
              <a:tblPr>
                <a:noFill/>
                <a:tableStyleId>{37CE41ED-5CDA-404D-8C29-2D8AEF97E086}</a:tableStyleId>
              </a:tblPr>
              <a:tblGrid>
                <a:gridCol w="3886200"/>
                <a:gridCol w="3886200"/>
              </a:tblGrid>
              <a:tr h="480225">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Accomplishments since last update </a:t>
                      </a:r>
                      <a:r>
                        <a:rPr b="1" lang="en-US" sz="1600">
                          <a:solidFill>
                            <a:srgbClr val="FF0000"/>
                          </a:solidFill>
                        </a:rPr>
                        <a:t>15 </a:t>
                      </a:r>
                      <a:r>
                        <a:rPr b="1" lang="en-US" sz="1600" u="none" cap="none" strike="noStrike">
                          <a:solidFill>
                            <a:srgbClr val="FF0000"/>
                          </a:solidFill>
                        </a:rPr>
                        <a:t>hrs of effort</a:t>
                      </a:r>
                      <a:endParaRPr b="1" sz="16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Ongoing progress/problems and plans until the next presentation</a:t>
                      </a:r>
                      <a:endParaRPr b="1" sz="16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00950">
                <a:tc>
                  <a:txBody>
                    <a:bodyPr/>
                    <a:lstStyle/>
                    <a:p>
                      <a:pPr indent="-342900" lvl="0" marL="457200" marR="0" rtl="0" algn="l">
                        <a:lnSpc>
                          <a:spcPct val="100000"/>
                        </a:lnSpc>
                        <a:spcBef>
                          <a:spcPts val="0"/>
                        </a:spcBef>
                        <a:spcAft>
                          <a:spcPts val="0"/>
                        </a:spcAft>
                        <a:buSzPts val="1800"/>
                        <a:buChar char="-"/>
                      </a:pPr>
                      <a:r>
                        <a:rPr lang="en-US" sz="1800"/>
                        <a:t>Hardware is complete</a:t>
                      </a:r>
                      <a:endParaRPr sz="1800"/>
                    </a:p>
                    <a:p>
                      <a:pPr indent="-342900" lvl="0" marL="457200" marR="0" rtl="0" algn="l">
                        <a:lnSpc>
                          <a:spcPct val="100000"/>
                        </a:lnSpc>
                        <a:spcBef>
                          <a:spcPts val="0"/>
                        </a:spcBef>
                        <a:spcAft>
                          <a:spcPts val="0"/>
                        </a:spcAft>
                        <a:buSzPts val="1800"/>
                        <a:buChar char="-"/>
                      </a:pPr>
                      <a:r>
                        <a:rPr lang="en-US" sz="1800"/>
                        <a:t>Replacement board is soldered</a:t>
                      </a:r>
                      <a:endParaRPr sz="1800"/>
                    </a:p>
                    <a:p>
                      <a:pPr indent="-342900" lvl="0" marL="457200" marR="0" rtl="0" algn="l">
                        <a:lnSpc>
                          <a:spcPct val="100000"/>
                        </a:lnSpc>
                        <a:spcBef>
                          <a:spcPts val="0"/>
                        </a:spcBef>
                        <a:spcAft>
                          <a:spcPts val="0"/>
                        </a:spcAft>
                        <a:buSzPts val="1800"/>
                        <a:buChar char="-"/>
                      </a:pPr>
                      <a:r>
                        <a:rPr lang="en-US" sz="1800"/>
                        <a:t>ESP32 buck converter is working correctly </a:t>
                      </a:r>
                      <a:endParaRPr sz="1800"/>
                    </a:p>
                    <a:p>
                      <a:pPr indent="-342900" lvl="0" marL="457200" marR="0" rtl="0" algn="l">
                        <a:lnSpc>
                          <a:spcPct val="100000"/>
                        </a:lnSpc>
                        <a:spcBef>
                          <a:spcPts val="0"/>
                        </a:spcBef>
                        <a:spcAft>
                          <a:spcPts val="0"/>
                        </a:spcAft>
                        <a:buSzPts val="1800"/>
                        <a:buChar char="-"/>
                      </a:pPr>
                      <a:r>
                        <a:rPr lang="en-US" sz="1800"/>
                        <a:t>ESP32 is able to download code, c</a:t>
                      </a:r>
                      <a:r>
                        <a:rPr lang="en-US" sz="1800"/>
                        <a:t>onnect</a:t>
                      </a:r>
                      <a:r>
                        <a:rPr lang="en-US" sz="1800"/>
                        <a:t> to wifi, and “talk” to the camera</a:t>
                      </a:r>
                      <a:endParaRPr sz="1800"/>
                    </a:p>
                    <a:p>
                      <a:pPr indent="-342900" lvl="0" marL="457200" marR="0" rtl="0" algn="l">
                        <a:lnSpc>
                          <a:spcPct val="100000"/>
                        </a:lnSpc>
                        <a:spcBef>
                          <a:spcPts val="0"/>
                        </a:spcBef>
                        <a:spcAft>
                          <a:spcPts val="0"/>
                        </a:spcAft>
                        <a:buSzPts val="1800"/>
                        <a:buChar char="-"/>
                      </a:pPr>
                      <a:r>
                        <a:rPr lang="en-US" sz="1800"/>
                        <a:t>Hardware and software integration is complete</a:t>
                      </a:r>
                      <a:endParaRPr sz="18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SzPts val="1800"/>
                        <a:buChar char="-"/>
                      </a:pPr>
                      <a:r>
                        <a:rPr lang="en-US" sz="1800"/>
                        <a:t>The plastic sheet is too thick for the camera to see through</a:t>
                      </a:r>
                      <a:endParaRPr sz="1800"/>
                    </a:p>
                    <a:p>
                      <a:pPr indent="-342900" lvl="0" marL="457200" marR="0" rtl="0" algn="l">
                        <a:lnSpc>
                          <a:spcPct val="100000"/>
                        </a:lnSpc>
                        <a:spcBef>
                          <a:spcPts val="0"/>
                        </a:spcBef>
                        <a:spcAft>
                          <a:spcPts val="0"/>
                        </a:spcAft>
                        <a:buSzPts val="1800"/>
                        <a:buChar char="-"/>
                      </a:pPr>
                      <a:r>
                        <a:rPr lang="en-US" sz="1800"/>
                        <a:t>3D printing a box using ABS plastic with a window made of thin IR material</a:t>
                      </a:r>
                      <a:endParaRPr sz="18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1: PCB</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pic>
        <p:nvPicPr>
          <p:cNvPr id="102" name="Google Shape;102;p6"/>
          <p:cNvPicPr preferRelativeResize="0"/>
          <p:nvPr/>
        </p:nvPicPr>
        <p:blipFill rotWithShape="1">
          <a:blip r:embed="rId3">
            <a:alphaModFix/>
          </a:blip>
          <a:srcRect b="36938" l="20125" r="20734" t="19156"/>
          <a:stretch/>
        </p:blipFill>
        <p:spPr>
          <a:xfrm>
            <a:off x="5662437" y="2743400"/>
            <a:ext cx="1833247" cy="1814622"/>
          </a:xfrm>
          <a:prstGeom prst="rect">
            <a:avLst/>
          </a:prstGeom>
          <a:noFill/>
          <a:ln>
            <a:noFill/>
          </a:ln>
        </p:spPr>
      </p:pic>
      <p:pic>
        <p:nvPicPr>
          <p:cNvPr id="103" name="Google Shape;103;p6"/>
          <p:cNvPicPr preferRelativeResize="0"/>
          <p:nvPr/>
        </p:nvPicPr>
        <p:blipFill rotWithShape="1">
          <a:blip r:embed="rId4">
            <a:alphaModFix/>
          </a:blip>
          <a:srcRect b="46389" l="18204" r="14546" t="19160"/>
          <a:stretch/>
        </p:blipFill>
        <p:spPr>
          <a:xfrm>
            <a:off x="5707014" y="1470570"/>
            <a:ext cx="1744077" cy="1191275"/>
          </a:xfrm>
          <a:prstGeom prst="rect">
            <a:avLst/>
          </a:prstGeom>
          <a:noFill/>
          <a:ln>
            <a:noFill/>
          </a:ln>
        </p:spPr>
      </p:pic>
      <p:pic>
        <p:nvPicPr>
          <p:cNvPr id="104" name="Google Shape;104;p6"/>
          <p:cNvPicPr preferRelativeResize="0"/>
          <p:nvPr/>
        </p:nvPicPr>
        <p:blipFill>
          <a:blip r:embed="rId5">
            <a:alphaModFix/>
          </a:blip>
          <a:stretch>
            <a:fillRect/>
          </a:stretch>
        </p:blipFill>
        <p:spPr>
          <a:xfrm>
            <a:off x="520575" y="2789103"/>
            <a:ext cx="3668524" cy="1723222"/>
          </a:xfrm>
          <a:prstGeom prst="rect">
            <a:avLst/>
          </a:prstGeom>
          <a:noFill/>
          <a:ln>
            <a:noFill/>
          </a:ln>
        </p:spPr>
      </p:pic>
      <p:pic>
        <p:nvPicPr>
          <p:cNvPr id="105" name="Google Shape;105;p6"/>
          <p:cNvPicPr preferRelativeResize="0"/>
          <p:nvPr/>
        </p:nvPicPr>
        <p:blipFill>
          <a:blip r:embed="rId6">
            <a:alphaModFix/>
          </a:blip>
          <a:stretch>
            <a:fillRect/>
          </a:stretch>
        </p:blipFill>
        <p:spPr>
          <a:xfrm>
            <a:off x="520574" y="1470576"/>
            <a:ext cx="3503416" cy="1049575"/>
          </a:xfrm>
          <a:prstGeom prst="rect">
            <a:avLst/>
          </a:prstGeom>
          <a:noFill/>
          <a:ln>
            <a:noFill/>
          </a:ln>
        </p:spPr>
      </p:pic>
      <p:sp>
        <p:nvSpPr>
          <p:cNvPr id="106" name="Google Shape;106;p6"/>
          <p:cNvSpPr txBox="1"/>
          <p:nvPr/>
        </p:nvSpPr>
        <p:spPr>
          <a:xfrm>
            <a:off x="5662425" y="4558025"/>
            <a:ext cx="22677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rPr>
              <a:t>Thermal Imaging Apparatus</a:t>
            </a:r>
            <a:endParaRPr sz="1100">
              <a:solidFill>
                <a:schemeClr val="dk1"/>
              </a:solidFill>
            </a:endParaRPr>
          </a:p>
        </p:txBody>
      </p:sp>
      <p:sp>
        <p:nvSpPr>
          <p:cNvPr id="107" name="Google Shape;107;p6"/>
          <p:cNvSpPr txBox="1"/>
          <p:nvPr/>
        </p:nvSpPr>
        <p:spPr>
          <a:xfrm>
            <a:off x="520575" y="2520150"/>
            <a:ext cx="34542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rPr>
              <a:t>ESP32 on board connecting to WiFi</a:t>
            </a:r>
            <a:endParaRPr sz="1100">
              <a:solidFill>
                <a:schemeClr val="dk1"/>
              </a:solidFill>
            </a:endParaRPr>
          </a:p>
        </p:txBody>
      </p:sp>
      <p:sp>
        <p:nvSpPr>
          <p:cNvPr id="108" name="Google Shape;108;p6"/>
          <p:cNvSpPr txBox="1"/>
          <p:nvPr/>
        </p:nvSpPr>
        <p:spPr>
          <a:xfrm>
            <a:off x="520575" y="4512325"/>
            <a:ext cx="3668400" cy="25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chemeClr val="dk1"/>
                </a:solidFill>
              </a:rPr>
              <a:t>ESP32 on board </a:t>
            </a:r>
            <a:r>
              <a:rPr lang="en-US" sz="1100">
                <a:solidFill>
                  <a:schemeClr val="dk1"/>
                </a:solidFill>
              </a:rPr>
              <a:t>receiving</a:t>
            </a:r>
            <a:r>
              <a:rPr lang="en-US" sz="1100">
                <a:solidFill>
                  <a:schemeClr val="dk1"/>
                </a:solidFill>
              </a:rPr>
              <a:t> image data</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f23b399cc_0_120"/>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 </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graphicFrame>
        <p:nvGraphicFramePr>
          <p:cNvPr id="114" name="Google Shape;114;g32f23b399cc_0_120"/>
          <p:cNvGraphicFramePr/>
          <p:nvPr/>
        </p:nvGraphicFramePr>
        <p:xfrm>
          <a:off x="685800" y="1529156"/>
          <a:ext cx="3000000" cy="3000000"/>
        </p:xfrm>
        <a:graphic>
          <a:graphicData uri="http://schemas.openxmlformats.org/drawingml/2006/table">
            <a:tbl>
              <a:tblPr>
                <a:noFill/>
                <a:tableStyleId>{37CE41ED-5CDA-404D-8C29-2D8AEF97E086}</a:tableStyleId>
              </a:tblPr>
              <a:tblGrid>
                <a:gridCol w="3886200"/>
                <a:gridCol w="3886200"/>
              </a:tblGrid>
              <a:tr h="480225">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Accomplishments since last update  </a:t>
                      </a:r>
                      <a:r>
                        <a:rPr b="1" lang="en-US" sz="1600">
                          <a:solidFill>
                            <a:srgbClr val="FF0000"/>
                          </a:solidFill>
                        </a:rPr>
                        <a:t>23 </a:t>
                      </a:r>
                      <a:r>
                        <a:rPr b="1" lang="en-US" sz="1600" u="none" cap="none" strike="noStrike">
                          <a:solidFill>
                            <a:srgbClr val="FF0000"/>
                          </a:solidFill>
                        </a:rPr>
                        <a:t>hrs of effort</a:t>
                      </a:r>
                      <a:endParaRPr b="1" sz="16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Ongoing progress/problems and plans until the next presentation</a:t>
                      </a:r>
                      <a:endParaRPr b="1" sz="16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00950">
                <a:tc>
                  <a:txBody>
                    <a:bodyPr/>
                    <a:lstStyle/>
                    <a:p>
                      <a:pPr indent="-292100" lvl="0" marL="342900" rtl="0" algn="l">
                        <a:spcBef>
                          <a:spcPts val="0"/>
                        </a:spcBef>
                        <a:spcAft>
                          <a:spcPts val="0"/>
                        </a:spcAft>
                        <a:buClr>
                          <a:schemeClr val="dk1"/>
                        </a:buClr>
                        <a:buSzPts val="2000"/>
                        <a:buChar char="-"/>
                      </a:pPr>
                      <a:r>
                        <a:rPr lang="en-US" sz="2000">
                          <a:solidFill>
                            <a:schemeClr val="dk1"/>
                          </a:solidFill>
                        </a:rPr>
                        <a:t>The code for switch-state determination is fixed</a:t>
                      </a:r>
                      <a:endParaRPr sz="2000">
                        <a:solidFill>
                          <a:schemeClr val="dk1"/>
                        </a:solidFill>
                      </a:endParaRPr>
                    </a:p>
                    <a:p>
                      <a:pPr indent="0" lvl="0" marL="342900" rtl="0" algn="l">
                        <a:spcBef>
                          <a:spcPts val="0"/>
                        </a:spcBef>
                        <a:spcAft>
                          <a:spcPts val="0"/>
                        </a:spcAft>
                        <a:buNone/>
                      </a:pPr>
                      <a:r>
                        <a:t/>
                      </a:r>
                      <a:endParaRPr sz="2000">
                        <a:solidFill>
                          <a:schemeClr val="dk1"/>
                        </a:solidFill>
                      </a:endParaRPr>
                    </a:p>
                    <a:p>
                      <a:pPr indent="-292100" lvl="0" marL="342900" rtl="0" algn="l">
                        <a:spcBef>
                          <a:spcPts val="0"/>
                        </a:spcBef>
                        <a:spcAft>
                          <a:spcPts val="0"/>
                        </a:spcAft>
                        <a:buClr>
                          <a:schemeClr val="dk1"/>
                        </a:buClr>
                        <a:buSzPts val="2000"/>
                        <a:buChar char="-"/>
                      </a:pPr>
                      <a:r>
                        <a:rPr lang="en-US" sz="2000">
                          <a:solidFill>
                            <a:schemeClr val="dk1"/>
                          </a:solidFill>
                        </a:rPr>
                        <a:t>Microcontroller is sending multiple frames</a:t>
                      </a:r>
                      <a:endParaRPr sz="2000">
                        <a:solidFill>
                          <a:schemeClr val="dk1"/>
                        </a:solidFill>
                      </a:endParaRPr>
                    </a:p>
                    <a:p>
                      <a:pPr indent="0" lvl="0" marL="342900" rtl="0" algn="l">
                        <a:spcBef>
                          <a:spcPts val="0"/>
                        </a:spcBef>
                        <a:spcAft>
                          <a:spcPts val="0"/>
                        </a:spcAft>
                        <a:buNone/>
                      </a:pPr>
                      <a:r>
                        <a:t/>
                      </a:r>
                      <a:endParaRPr sz="2000">
                        <a:solidFill>
                          <a:schemeClr val="dk1"/>
                        </a:solidFill>
                      </a:endParaRPr>
                    </a:p>
                    <a:p>
                      <a:pPr indent="-292100" lvl="0" marL="342900" rtl="0" algn="l">
                        <a:spcBef>
                          <a:spcPts val="0"/>
                        </a:spcBef>
                        <a:spcAft>
                          <a:spcPts val="0"/>
                        </a:spcAft>
                        <a:buClr>
                          <a:schemeClr val="dk1"/>
                        </a:buClr>
                        <a:buSzPts val="2000"/>
                        <a:buChar char="-"/>
                      </a:pPr>
                      <a:r>
                        <a:rPr lang="en-US" sz="2000">
                          <a:solidFill>
                            <a:schemeClr val="dk1"/>
                          </a:solidFill>
                        </a:rPr>
                        <a:t>Microcontroller is sending switch-state data</a:t>
                      </a:r>
                      <a:endParaRPr sz="2000">
                        <a:solidFill>
                          <a:schemeClr val="dk1"/>
                        </a:solidFill>
                      </a:endParaRPr>
                    </a:p>
                    <a:p>
                      <a:pPr indent="0" lvl="0" marL="342900" marR="0" rtl="0" algn="l">
                        <a:lnSpc>
                          <a:spcPct val="100000"/>
                        </a:lnSpc>
                        <a:spcBef>
                          <a:spcPts val="0"/>
                        </a:spcBef>
                        <a:spcAft>
                          <a:spcPts val="0"/>
                        </a:spcAft>
                        <a:buNone/>
                      </a:pPr>
                      <a:r>
                        <a:t/>
                      </a:r>
                      <a:endParaRPr sz="20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2100" lvl="0" marL="342900" rtl="0" algn="l">
                        <a:spcBef>
                          <a:spcPts val="0"/>
                        </a:spcBef>
                        <a:spcAft>
                          <a:spcPts val="0"/>
                        </a:spcAft>
                        <a:buClr>
                          <a:schemeClr val="dk1"/>
                        </a:buClr>
                        <a:buSzPts val="2000"/>
                        <a:buChar char="-"/>
                      </a:pPr>
                      <a:r>
                        <a:rPr lang="en-US" sz="2000">
                          <a:solidFill>
                            <a:schemeClr val="dk1"/>
                          </a:solidFill>
                        </a:rPr>
                        <a:t>Creating the encasing for the prototype</a:t>
                      </a:r>
                      <a:endParaRPr sz="2000">
                        <a:solidFill>
                          <a:schemeClr val="dk1"/>
                        </a:solidFill>
                      </a:endParaRPr>
                    </a:p>
                    <a:p>
                      <a:pPr indent="0" lvl="0" marL="342900" rtl="0" algn="l">
                        <a:spcBef>
                          <a:spcPts val="0"/>
                        </a:spcBef>
                        <a:spcAft>
                          <a:spcPts val="0"/>
                        </a:spcAft>
                        <a:buNone/>
                      </a:pPr>
                      <a:r>
                        <a:t/>
                      </a:r>
                      <a:endParaRPr sz="2000">
                        <a:solidFill>
                          <a:schemeClr val="dk1"/>
                        </a:solidFill>
                      </a:endParaRPr>
                    </a:p>
                    <a:p>
                      <a:pPr indent="-292100" lvl="0" marL="342900" rtl="0" algn="l">
                        <a:spcBef>
                          <a:spcPts val="0"/>
                        </a:spcBef>
                        <a:spcAft>
                          <a:spcPts val="0"/>
                        </a:spcAft>
                        <a:buClr>
                          <a:schemeClr val="dk1"/>
                        </a:buClr>
                        <a:buSzPts val="2000"/>
                        <a:buChar char="-"/>
                      </a:pPr>
                      <a:r>
                        <a:rPr lang="en-US" sz="2000">
                          <a:solidFill>
                            <a:schemeClr val="dk1"/>
                          </a:solidFill>
                        </a:rPr>
                        <a:t>Putting together demos for the prototype (still waiting on sponsor to give dimensions of switchgear)</a:t>
                      </a:r>
                      <a:endParaRPr sz="20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5" name="Google Shape;115;g32f23b399cc_0_120"/>
          <p:cNvSpPr txBox="1"/>
          <p:nvPr/>
        </p:nvSpPr>
        <p:spPr>
          <a:xfrm>
            <a:off x="5343725" y="4802225"/>
            <a:ext cx="3812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f23b399cc_0_149"/>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pic>
        <p:nvPicPr>
          <p:cNvPr id="121" name="Google Shape;121;g32f23b399cc_0_149"/>
          <p:cNvPicPr preferRelativeResize="0"/>
          <p:nvPr/>
        </p:nvPicPr>
        <p:blipFill rotWithShape="1">
          <a:blip r:embed="rId3">
            <a:alphaModFix/>
          </a:blip>
          <a:srcRect b="0" l="14898" r="16031" t="0"/>
          <a:stretch/>
        </p:blipFill>
        <p:spPr>
          <a:xfrm>
            <a:off x="4777150" y="1760150"/>
            <a:ext cx="4116326" cy="3038150"/>
          </a:xfrm>
          <a:prstGeom prst="rect">
            <a:avLst/>
          </a:prstGeom>
          <a:noFill/>
          <a:ln>
            <a:noFill/>
          </a:ln>
        </p:spPr>
      </p:pic>
      <p:pic>
        <p:nvPicPr>
          <p:cNvPr id="122" name="Google Shape;122;g32f23b399cc_0_149"/>
          <p:cNvPicPr preferRelativeResize="0"/>
          <p:nvPr/>
        </p:nvPicPr>
        <p:blipFill>
          <a:blip r:embed="rId4">
            <a:alphaModFix/>
          </a:blip>
          <a:stretch>
            <a:fillRect/>
          </a:stretch>
        </p:blipFill>
        <p:spPr>
          <a:xfrm>
            <a:off x="576875" y="3075078"/>
            <a:ext cx="3668524" cy="1723222"/>
          </a:xfrm>
          <a:prstGeom prst="rect">
            <a:avLst/>
          </a:prstGeom>
          <a:noFill/>
          <a:ln>
            <a:noFill/>
          </a:ln>
        </p:spPr>
      </p:pic>
      <p:pic>
        <p:nvPicPr>
          <p:cNvPr id="123" name="Google Shape;123;g32f23b399cc_0_149"/>
          <p:cNvPicPr preferRelativeResize="0"/>
          <p:nvPr/>
        </p:nvPicPr>
        <p:blipFill>
          <a:blip r:embed="rId5">
            <a:alphaModFix/>
          </a:blip>
          <a:stretch>
            <a:fillRect/>
          </a:stretch>
        </p:blipFill>
        <p:spPr>
          <a:xfrm>
            <a:off x="422939" y="1693836"/>
            <a:ext cx="3976404" cy="119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2f23b399cc_0_142"/>
          <p:cNvSpPr txBox="1"/>
          <p:nvPr>
            <p:ph type="title"/>
          </p:nvPr>
        </p:nvSpPr>
        <p:spPr>
          <a:xfrm>
            <a:off x="5180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graphicFrame>
        <p:nvGraphicFramePr>
          <p:cNvPr id="129" name="Google Shape;129;g32f23b399cc_0_142"/>
          <p:cNvGraphicFramePr/>
          <p:nvPr/>
        </p:nvGraphicFramePr>
        <p:xfrm>
          <a:off x="685800" y="1540031"/>
          <a:ext cx="3000000" cy="3000000"/>
        </p:xfrm>
        <a:graphic>
          <a:graphicData uri="http://schemas.openxmlformats.org/drawingml/2006/table">
            <a:tbl>
              <a:tblPr>
                <a:noFill/>
                <a:tableStyleId>{37CE41ED-5CDA-404D-8C29-2D8AEF97E086}</a:tableStyleId>
              </a:tblPr>
              <a:tblGrid>
                <a:gridCol w="3886200"/>
                <a:gridCol w="3886200"/>
              </a:tblGrid>
              <a:tr h="512375">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Accomplishments since last update  </a:t>
                      </a:r>
                      <a:r>
                        <a:rPr b="1" lang="en-US" sz="1600" u="none" cap="none" strike="noStrike">
                          <a:solidFill>
                            <a:srgbClr val="FF0000"/>
                          </a:solidFill>
                        </a:rPr>
                        <a:t>15 hrs of effort</a:t>
                      </a:r>
                      <a:endParaRPr b="1" sz="16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en-US" sz="1600" u="none" cap="none" strike="noStrike"/>
                        <a:t>Ongoing progress/problems and plans until the next presentation</a:t>
                      </a:r>
                      <a:endParaRPr b="1" sz="16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2498450">
                <a:tc>
                  <a:txBody>
                    <a:bodyPr/>
                    <a:lstStyle/>
                    <a:p>
                      <a:pPr indent="-298450" lvl="0" marL="342900" marR="0" rtl="0" algn="l">
                        <a:lnSpc>
                          <a:spcPct val="100000"/>
                        </a:lnSpc>
                        <a:spcBef>
                          <a:spcPts val="0"/>
                        </a:spcBef>
                        <a:spcAft>
                          <a:spcPts val="0"/>
                        </a:spcAft>
                        <a:buClr>
                          <a:srgbClr val="000000"/>
                        </a:buClr>
                        <a:buSzPts val="2100"/>
                        <a:buFont typeface="Arial"/>
                        <a:buChar char="-"/>
                      </a:pPr>
                      <a:r>
                        <a:rPr lang="en-US" sz="2100"/>
                        <a:t>Website is able to receive </a:t>
                      </a:r>
                      <a:r>
                        <a:rPr lang="en-US" sz="2100"/>
                        <a:t>continuous</a:t>
                      </a:r>
                      <a:r>
                        <a:rPr lang="en-US" sz="2100"/>
                        <a:t> image frames at a steady pace</a:t>
                      </a:r>
                      <a:endParaRPr sz="2100"/>
                    </a:p>
                    <a:p>
                      <a:pPr indent="-279400" lvl="0" marL="342900" marR="0" rtl="0" algn="l">
                        <a:lnSpc>
                          <a:spcPct val="100000"/>
                        </a:lnSpc>
                        <a:spcBef>
                          <a:spcPts val="0"/>
                        </a:spcBef>
                        <a:spcAft>
                          <a:spcPts val="0"/>
                        </a:spcAft>
                        <a:buSzPts val="1800"/>
                        <a:buChar char="-"/>
                      </a:pPr>
                      <a:r>
                        <a:rPr lang="en-US" sz="2100"/>
                        <a:t>Website is able to </a:t>
                      </a:r>
                      <a:r>
                        <a:rPr lang="en-US" sz="2100"/>
                        <a:t>receive</a:t>
                      </a:r>
                      <a:r>
                        <a:rPr lang="en-US" sz="2100"/>
                        <a:t> and display Switch State Determination</a:t>
                      </a:r>
                      <a:endParaRPr sz="2100"/>
                    </a:p>
                    <a:p>
                      <a:pPr indent="-279400" lvl="0" marL="342900" marR="0" rtl="0" algn="l">
                        <a:lnSpc>
                          <a:spcPct val="100000"/>
                        </a:lnSpc>
                        <a:spcBef>
                          <a:spcPts val="0"/>
                        </a:spcBef>
                        <a:spcAft>
                          <a:spcPts val="0"/>
                        </a:spcAft>
                        <a:buSzPts val="1800"/>
                        <a:buChar char="-"/>
                      </a:pPr>
                      <a:r>
                        <a:rPr lang="en-US" sz="2100"/>
                        <a:t>Majority of software integration is complete</a:t>
                      </a:r>
                      <a:endParaRPr sz="21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8450" lvl="0" marL="342900" marR="0" rtl="0" algn="l">
                        <a:lnSpc>
                          <a:spcPct val="100000"/>
                        </a:lnSpc>
                        <a:spcBef>
                          <a:spcPts val="0"/>
                        </a:spcBef>
                        <a:spcAft>
                          <a:spcPts val="0"/>
                        </a:spcAft>
                        <a:buClr>
                          <a:srgbClr val="000000"/>
                        </a:buClr>
                        <a:buSzPts val="2100"/>
                        <a:buFont typeface="Arial"/>
                        <a:buChar char="-"/>
                      </a:pPr>
                      <a:r>
                        <a:rPr lang="en-US" sz="2100"/>
                        <a:t>Fix minor cosmetic details on website</a:t>
                      </a:r>
                      <a:endParaRPr sz="2100" u="none" cap="none" strike="noStrike"/>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