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5" roundtripDataSignature="AMtx7miNQ0P6G1IPgvcPftMV3Z4UTcL6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FACFE3-95AA-48D7-9DD5-D1F1B9EF8657}">
  <a:tblStyle styleId="{52FACFE3-95AA-48D7-9DD5-D1F1B9EF865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7573C7E-5145-4802-B988-043711829266}"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f23b399cc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32f23b399cc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301e0dce3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34301e0dce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solidFill>
                  <a:srgbClr val="222222"/>
                </a:solidFill>
                <a:highlight>
                  <a:srgbClr val="FFFFFF"/>
                </a:highlight>
                <a:latin typeface="Times New Roman"/>
                <a:ea typeface="Times New Roman"/>
                <a:cs typeface="Times New Roman"/>
                <a:sym typeface="Times New Roman"/>
              </a:rPr>
              <a:t>This represents a point to plane dielectric stress of an uninsulated conductor as it may be seen in switchgear.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301e0dce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34301e0dce3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301e0dce3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4301e0dce3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4301e0dce3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f23b399c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32f23b399cc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23b399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lnSpc>
                <a:spcPct val="100000"/>
              </a:lnSpc>
              <a:spcBef>
                <a:spcPts val="0"/>
              </a:spcBef>
              <a:spcAft>
                <a:spcPts val="0"/>
              </a:spcAft>
              <a:buSzPts val="1100"/>
              <a:buNone/>
            </a:pPr>
            <a:r>
              <a:rPr lang="en-US"/>
              <a:t>Switchgears are Switchgears are devices that control and protect electrical circuits by turning power on or off and preventing damage during electrical faults.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Powell industries designs/maufactures</a:t>
            </a:r>
            <a:endParaRPr/>
          </a:p>
          <a:p>
            <a:pPr indent="-298450" lvl="0" marL="457200" rtl="0" algn="l">
              <a:lnSpc>
                <a:spcPct val="100000"/>
              </a:lnSpc>
              <a:spcBef>
                <a:spcPts val="0"/>
              </a:spcBef>
              <a:spcAft>
                <a:spcPts val="0"/>
              </a:spcAft>
              <a:buSzPts val="1100"/>
              <a:buChar char="-"/>
            </a:pPr>
            <a:r>
              <a:rPr lang="en-US"/>
              <a:t>explain switchgears</a:t>
            </a:r>
            <a:endParaRPr/>
          </a:p>
          <a:p>
            <a:pPr indent="-298450" lvl="0" marL="457200" rtl="0" algn="l">
              <a:lnSpc>
                <a:spcPct val="100000"/>
              </a:lnSpc>
              <a:spcBef>
                <a:spcPts val="0"/>
              </a:spcBef>
              <a:spcAft>
                <a:spcPts val="0"/>
              </a:spcAft>
              <a:buSzPts val="1100"/>
              <a:buChar char="-"/>
            </a:pPr>
            <a:r>
              <a:rPr lang="en-US"/>
              <a:t>explain project</a:t>
            </a:r>
            <a:endParaRPr/>
          </a:p>
        </p:txBody>
      </p:sp>
      <p:sp>
        <p:nvSpPr>
          <p:cNvPr id="63" name="Google Shape;63;g32f23b399c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f23b399c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15900" lvl="0" marL="342900" rtl="0" algn="l">
              <a:lnSpc>
                <a:spcPct val="100000"/>
              </a:lnSpc>
              <a:spcBef>
                <a:spcPts val="0"/>
              </a:spcBef>
              <a:spcAft>
                <a:spcPts val="0"/>
              </a:spcAft>
              <a:buClr>
                <a:schemeClr val="dk1"/>
              </a:buClr>
              <a:buSzPts val="1200"/>
              <a:buChar char="•"/>
            </a:pPr>
            <a:r>
              <a:rPr b="1" lang="en-US" sz="1200">
                <a:solidFill>
                  <a:schemeClr val="dk1"/>
                </a:solidFill>
              </a:rPr>
              <a:t>Julia: </a:t>
            </a:r>
            <a:r>
              <a:rPr lang="en-US" sz="1200">
                <a:solidFill>
                  <a:schemeClr val="dk1"/>
                </a:solidFill>
              </a:rPr>
              <a:t>Design the power supply and overall hardware of the system.</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Blake: </a:t>
            </a:r>
            <a:r>
              <a:rPr lang="en-US" sz="1200">
                <a:solidFill>
                  <a:schemeClr val="dk1"/>
                </a:solidFill>
              </a:rPr>
              <a:t>Microcontroller coding and ML</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Erica:</a:t>
            </a:r>
            <a:r>
              <a:rPr lang="en-US" sz="1200">
                <a:solidFill>
                  <a:schemeClr val="dk1"/>
                </a:solidFill>
              </a:rPr>
              <a:t> Creating Web Application for users to interact with</a:t>
            </a:r>
            <a:endParaRPr sz="1200"/>
          </a:p>
        </p:txBody>
      </p:sp>
      <p:sp>
        <p:nvSpPr>
          <p:cNvPr id="71" name="Google Shape;71;g32f23b399cc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f23b399cc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6" name="Google Shape;106;g32f23b399cc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f23b399cc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32f23b399cc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f23b399c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8" name="Google Shape;118;g32f23b399cc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1597819"/>
            <a:ext cx="4488600" cy="1102500"/>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3124200" y="2914650"/>
            <a:ext cx="5334000" cy="1314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1536953"/>
            <a:ext cx="8229600" cy="3057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175610"/>
            <a:ext cx="1832900" cy="3094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481733"/>
            <a:ext cx="4038600" cy="31128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481733"/>
            <a:ext cx="4038600" cy="31128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175487"/>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800226"/>
            <a:ext cx="3008400" cy="552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3575050" y="805290"/>
            <a:ext cx="5111700" cy="37893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352888"/>
            <a:ext cx="3008400" cy="3241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897323"/>
            <a:ext cx="25737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p:nvPr>
            <p:ph idx="2" type="pic"/>
          </p:nvPr>
        </p:nvSpPr>
        <p:spPr>
          <a:xfrm>
            <a:off x="3200400" y="897322"/>
            <a:ext cx="5486400" cy="3637800"/>
          </a:xfrm>
          <a:prstGeom prst="rect">
            <a:avLst/>
          </a:prstGeom>
          <a:noFill/>
          <a:ln>
            <a:noFill/>
          </a:ln>
        </p:spPr>
      </p:sp>
      <p:sp>
        <p:nvSpPr>
          <p:cNvPr id="50" name="Google Shape;50;p15"/>
          <p:cNvSpPr txBox="1"/>
          <p:nvPr>
            <p:ph idx="1" type="body"/>
          </p:nvPr>
        </p:nvSpPr>
        <p:spPr>
          <a:xfrm>
            <a:off x="457200" y="1326032"/>
            <a:ext cx="2573700" cy="3209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rive.google.com/file/d/1kUh8xcK3uKVnAnnhm2HN5gwR35rGMGVh/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775400" y="2860969"/>
            <a:ext cx="7302600" cy="17226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03184"/>
              <a:buFont typeface="Arial"/>
              <a:buNone/>
            </a:pPr>
            <a:r>
              <a:rPr lang="en-US" sz="3488"/>
              <a:t>Team 54: Remote Thermal Viewing within High Voltage</a:t>
            </a:r>
            <a:endParaRPr/>
          </a:p>
          <a:p>
            <a:pPr indent="0" lvl="0" marL="0" rtl="0" algn="r">
              <a:lnSpc>
                <a:spcPct val="100000"/>
              </a:lnSpc>
              <a:spcBef>
                <a:spcPts val="0"/>
              </a:spcBef>
              <a:spcAft>
                <a:spcPts val="0"/>
              </a:spcAft>
              <a:buClr>
                <a:schemeClr val="lt1"/>
              </a:buClr>
              <a:buSzPct val="350354"/>
              <a:buFont typeface="Arial"/>
              <a:buNone/>
            </a:pPr>
            <a:r>
              <a:rPr lang="en-US"/>
              <a:t>Bi-Weekly Update 5</a:t>
            </a:r>
            <a:br>
              <a:rPr lang="en-US"/>
            </a:br>
            <a:r>
              <a:rPr b="0" lang="en-US" sz="2455"/>
              <a:t>Blake Bagley, Julia Garcia, Erica Mathew</a:t>
            </a:r>
            <a:br>
              <a:rPr lang="en-US" sz="2455"/>
            </a:br>
            <a:r>
              <a:rPr b="0" lang="en-US" sz="2455"/>
              <a:t>Sponsor: Powell Industries</a:t>
            </a:r>
            <a:br>
              <a:rPr lang="en-US" sz="2455"/>
            </a:br>
            <a:r>
              <a:rPr lang="en-US" sz="2455"/>
              <a:t>TA: </a:t>
            </a:r>
            <a:r>
              <a:rPr b="0" lang="en-US" sz="2455"/>
              <a:t>Vishwam Raval</a:t>
            </a:r>
            <a:r>
              <a:rPr lang="en-US" sz="2455"/>
              <a:t> </a:t>
            </a:r>
            <a:br>
              <a:rPr lang="en-US" sz="2455"/>
            </a:br>
            <a:endParaRPr sz="2455"/>
          </a:p>
        </p:txBody>
      </p:sp>
      <p:pic>
        <p:nvPicPr>
          <p:cNvPr descr="DLCOE_logo_HWHT.png" id="59" name="Google Shape;59;p1"/>
          <p:cNvPicPr preferRelativeResize="0"/>
          <p:nvPr/>
        </p:nvPicPr>
        <p:blipFill rotWithShape="1">
          <a:blip r:embed="rId3">
            <a:alphaModFix/>
          </a:blip>
          <a:srcRect b="0" l="0" r="0" t="0"/>
          <a:stretch/>
        </p:blipFill>
        <p:spPr>
          <a:xfrm>
            <a:off x="6742350" y="188764"/>
            <a:ext cx="2335650" cy="394331"/>
          </a:xfrm>
          <a:prstGeom prst="rect">
            <a:avLst/>
          </a:prstGeom>
          <a:noFill/>
          <a:ln>
            <a:noFill/>
          </a:ln>
        </p:spPr>
      </p:pic>
      <p:pic>
        <p:nvPicPr>
          <p:cNvPr id="60" name="Google Shape;60;p1"/>
          <p:cNvPicPr preferRelativeResize="0"/>
          <p:nvPr/>
        </p:nvPicPr>
        <p:blipFill rotWithShape="1">
          <a:blip r:embed="rId4">
            <a:alphaModFix/>
          </a:blip>
          <a:srcRect b="64518" l="20095" r="-15560" t="127"/>
          <a:stretch/>
        </p:blipFill>
        <p:spPr>
          <a:xfrm rot="-2186890">
            <a:off x="-1775362" y="-368541"/>
            <a:ext cx="8893799" cy="22204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2f23b399cc_0_155"/>
          <p:cNvSpPr txBox="1"/>
          <p:nvPr>
            <p:ph type="title"/>
          </p:nvPr>
        </p:nvSpPr>
        <p:spPr>
          <a:xfrm>
            <a:off x="609600" y="9011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pic>
        <p:nvPicPr>
          <p:cNvPr id="127" name="Google Shape;127;g32f23b399cc_0_155" title="20250324_085529.mp4">
            <a:hlinkClick r:id="rId3"/>
          </p:cNvPr>
          <p:cNvPicPr preferRelativeResize="0"/>
          <p:nvPr/>
        </p:nvPicPr>
        <p:blipFill>
          <a:blip r:embed="rId4">
            <a:alphaModFix/>
          </a:blip>
          <a:stretch>
            <a:fillRect/>
          </a:stretch>
        </p:blipFill>
        <p:spPr>
          <a:xfrm>
            <a:off x="2604775" y="1602008"/>
            <a:ext cx="4446424" cy="33348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4301e0dce3_2_0"/>
          <p:cNvSpPr txBox="1"/>
          <p:nvPr/>
        </p:nvSpPr>
        <p:spPr>
          <a:xfrm>
            <a:off x="238725" y="510000"/>
            <a:ext cx="8496600" cy="661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100">
                <a:solidFill>
                  <a:schemeClr val="dk1"/>
                </a:solidFill>
              </a:rPr>
              <a:t>Dielectrics Test at POWELL Industries</a:t>
            </a:r>
            <a:endParaRPr b="1" sz="1300"/>
          </a:p>
        </p:txBody>
      </p:sp>
      <p:pic>
        <p:nvPicPr>
          <p:cNvPr id="133" name="Google Shape;133;g34301e0dce3_2_0"/>
          <p:cNvPicPr preferRelativeResize="0"/>
          <p:nvPr/>
        </p:nvPicPr>
        <p:blipFill>
          <a:blip r:embed="rId3">
            <a:alphaModFix/>
          </a:blip>
          <a:stretch>
            <a:fillRect/>
          </a:stretch>
        </p:blipFill>
        <p:spPr>
          <a:xfrm>
            <a:off x="288513" y="1640413"/>
            <a:ext cx="3848349" cy="2555903"/>
          </a:xfrm>
          <a:prstGeom prst="rect">
            <a:avLst/>
          </a:prstGeom>
          <a:noFill/>
          <a:ln cap="flat" cmpd="sng" w="28575">
            <a:solidFill>
              <a:schemeClr val="dk2"/>
            </a:solidFill>
            <a:prstDash val="solid"/>
            <a:round/>
            <a:headEnd len="sm" w="sm" type="none"/>
            <a:tailEnd len="sm" w="sm" type="none"/>
          </a:ln>
        </p:spPr>
      </p:pic>
      <p:pic>
        <p:nvPicPr>
          <p:cNvPr id="134" name="Google Shape;134;g34301e0dce3_2_0"/>
          <p:cNvPicPr preferRelativeResize="0"/>
          <p:nvPr/>
        </p:nvPicPr>
        <p:blipFill>
          <a:blip r:embed="rId4">
            <a:alphaModFix/>
          </a:blip>
          <a:stretch>
            <a:fillRect/>
          </a:stretch>
        </p:blipFill>
        <p:spPr>
          <a:xfrm>
            <a:off x="4670087" y="1637200"/>
            <a:ext cx="3848350" cy="2562325"/>
          </a:xfrm>
          <a:prstGeom prst="rect">
            <a:avLst/>
          </a:prstGeom>
          <a:noFill/>
          <a:ln cap="flat" cmpd="sng" w="28575">
            <a:solidFill>
              <a:schemeClr val="dk2"/>
            </a:solidFill>
            <a:prstDash val="solid"/>
            <a:round/>
            <a:headEnd len="sm" w="sm" type="none"/>
            <a:tailEnd len="sm" w="sm" type="none"/>
          </a:ln>
        </p:spPr>
      </p:pic>
      <p:sp>
        <p:nvSpPr>
          <p:cNvPr id="135" name="Google Shape;135;g34301e0dce3_2_0"/>
          <p:cNvSpPr txBox="1"/>
          <p:nvPr/>
        </p:nvSpPr>
        <p:spPr>
          <a:xfrm>
            <a:off x="4944863" y="4199525"/>
            <a:ext cx="32988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Failed BIL Test at 12</a:t>
            </a:r>
            <a:r>
              <a:rPr b="1" lang="en-US" sz="1500">
                <a:solidFill>
                  <a:schemeClr val="dk1"/>
                </a:solidFill>
              </a:rPr>
              <a:t>0 kV</a:t>
            </a:r>
            <a:endParaRPr b="1" sz="1500">
              <a:solidFill>
                <a:schemeClr val="dk1"/>
              </a:solidFill>
            </a:endParaRPr>
          </a:p>
          <a:p>
            <a:pPr indent="0" lvl="0" marL="0" rtl="0" algn="ctr">
              <a:spcBef>
                <a:spcPts val="0"/>
              </a:spcBef>
              <a:spcAft>
                <a:spcPts val="0"/>
              </a:spcAft>
              <a:buNone/>
            </a:pPr>
            <a:r>
              <a:t/>
            </a:r>
            <a:endParaRPr sz="1500">
              <a:solidFill>
                <a:schemeClr val="dk1"/>
              </a:solidFill>
            </a:endParaRPr>
          </a:p>
        </p:txBody>
      </p:sp>
      <p:sp>
        <p:nvSpPr>
          <p:cNvPr id="136" name="Google Shape;136;g34301e0dce3_2_0"/>
          <p:cNvSpPr txBox="1"/>
          <p:nvPr/>
        </p:nvSpPr>
        <p:spPr>
          <a:xfrm>
            <a:off x="563288" y="4199525"/>
            <a:ext cx="32988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chemeClr val="dk1"/>
                </a:solidFill>
              </a:rPr>
              <a:t>Successful BIL Test at 90 kV</a:t>
            </a:r>
            <a:endParaRPr b="1" sz="1500">
              <a:solidFill>
                <a:schemeClr val="dk1"/>
              </a:solidFill>
            </a:endParaRPr>
          </a:p>
        </p:txBody>
      </p:sp>
      <p:sp>
        <p:nvSpPr>
          <p:cNvPr id="137" name="Google Shape;137;g34301e0dce3_2_0"/>
          <p:cNvSpPr txBox="1"/>
          <p:nvPr/>
        </p:nvSpPr>
        <p:spPr>
          <a:xfrm>
            <a:off x="322275" y="4590275"/>
            <a:ext cx="83295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500">
                <a:solidFill>
                  <a:srgbClr val="C0504D"/>
                </a:solidFill>
              </a:rPr>
              <a:t>POWELL approved our design and deemed it viable to reach the 95 kV level at 6 inches </a:t>
            </a:r>
            <a:endParaRPr b="1" i="1" sz="1500">
              <a:solidFill>
                <a:srgbClr val="C0504D"/>
              </a:solidFill>
            </a:endParaRPr>
          </a:p>
        </p:txBody>
      </p:sp>
      <p:sp>
        <p:nvSpPr>
          <p:cNvPr id="138" name="Google Shape;138;g34301e0dce3_2_0"/>
          <p:cNvSpPr txBox="1"/>
          <p:nvPr/>
        </p:nvSpPr>
        <p:spPr>
          <a:xfrm>
            <a:off x="238725" y="1187100"/>
            <a:ext cx="83295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chemeClr val="dk1"/>
                </a:solidFill>
                <a:latin typeface="Roboto"/>
                <a:ea typeface="Roboto"/>
                <a:cs typeface="Roboto"/>
                <a:sym typeface="Roboto"/>
              </a:rPr>
              <a:t>POWELL’s internal </a:t>
            </a:r>
            <a:r>
              <a:rPr b="1" lang="en-US" sz="1200">
                <a:solidFill>
                  <a:srgbClr val="222222"/>
                </a:solidFill>
                <a:latin typeface="Roboto"/>
                <a:ea typeface="Roboto"/>
                <a:cs typeface="Roboto"/>
                <a:sym typeface="Roboto"/>
              </a:rPr>
              <a:t>guidance recommends an air clearance of 6 inches in order to achieve a 95 kV BIL withstand rating. </a:t>
            </a:r>
            <a:endParaRPr b="1" sz="12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4301e0dce3_0_12"/>
          <p:cNvSpPr txBox="1"/>
          <p:nvPr>
            <p:ph type="title"/>
          </p:nvPr>
        </p:nvSpPr>
        <p:spPr>
          <a:xfrm>
            <a:off x="2425800" y="-108523"/>
            <a:ext cx="8229600" cy="6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 </a:t>
            </a:r>
            <a:endParaRPr/>
          </a:p>
        </p:txBody>
      </p:sp>
      <p:graphicFrame>
        <p:nvGraphicFramePr>
          <p:cNvPr id="144" name="Google Shape;144;g34301e0dce3_0_12"/>
          <p:cNvGraphicFramePr/>
          <p:nvPr/>
        </p:nvGraphicFramePr>
        <p:xfrm>
          <a:off x="457251" y="584506"/>
          <a:ext cx="3000000" cy="3000000"/>
        </p:xfrm>
        <a:graphic>
          <a:graphicData uri="http://schemas.openxmlformats.org/drawingml/2006/table">
            <a:tbl>
              <a:tblPr>
                <a:noFill/>
                <a:tableStyleId>{52FACFE3-95AA-48D7-9DD5-D1F1B9EF8657}</a:tableStyleId>
              </a:tblPr>
              <a:tblGrid>
                <a:gridCol w="1382000"/>
                <a:gridCol w="449350"/>
                <a:gridCol w="449350"/>
                <a:gridCol w="449350"/>
                <a:gridCol w="449350"/>
                <a:gridCol w="449350"/>
                <a:gridCol w="449350"/>
                <a:gridCol w="449350"/>
                <a:gridCol w="449350"/>
                <a:gridCol w="449350"/>
                <a:gridCol w="449350"/>
                <a:gridCol w="449350"/>
                <a:gridCol w="449350"/>
                <a:gridCol w="449350"/>
                <a:gridCol w="449350"/>
                <a:gridCol w="556575"/>
              </a:tblGrid>
              <a:tr h="128825">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1/20/25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1/27/25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2/3/25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2/10/25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2/17/25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2/24/25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3/3/25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3/10/25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3/17/25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3/24/25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3/31/25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4/7/25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4/14/25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4/21/25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4/28/25</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PCB Updated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Updated PCB ordered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Parts Ordered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Researched Integration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Microcontroller Code Modified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Website Code Modified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#1</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New boards soldered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Verify Server can receive data from microcontroller</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Buck converters tested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Website and Microcontroller Connection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400"/>
                        <a:buFont typeface="Arial"/>
                        <a:buNone/>
                      </a:pPr>
                      <a:r>
                        <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a:t>Plastic Insulating</a:t>
                      </a:r>
                      <a:r>
                        <a:rPr lang="en-US" sz="400" u="none" cap="none" strike="noStrike"/>
                        <a:t> sheet ordered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Not Started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#2</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In Progress</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MCU and Website communication tested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Completed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89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PCB and Microcontroller Integration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solidFill>
                          <a:srgbClr val="FFD966"/>
                        </a:solidFill>
                      </a:endParaRPr>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solidFill>
                          <a:srgbClr val="FFD966"/>
                        </a:solidFill>
                      </a:endParaRPr>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solidFill>
                          <a:srgbClr val="FFD966"/>
                        </a:solidFill>
                      </a:endParaRPr>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400"/>
                        <a:buFont typeface="Arial"/>
                        <a:buNone/>
                      </a:pPr>
                      <a:r>
                        <a:rPr lang="en-US" sz="400" u="none" cap="none" strike="noStrike"/>
                        <a:t>Behind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825">
                <a:tc>
                  <a:txBody>
                    <a:bodyPr/>
                    <a:lstStyle/>
                    <a:p>
                      <a:pPr indent="0" lvl="0" marL="0" marR="0" rtl="0" algn="l">
                        <a:lnSpc>
                          <a:spcPct val="115000"/>
                        </a:lnSpc>
                        <a:spcBef>
                          <a:spcPts val="0"/>
                        </a:spcBef>
                        <a:spcAft>
                          <a:spcPts val="0"/>
                        </a:spcAft>
                        <a:buClr>
                          <a:srgbClr val="000000"/>
                        </a:buClr>
                        <a:buSzPts val="400"/>
                        <a:buFont typeface="Arial"/>
                        <a:buNone/>
                      </a:pPr>
                      <a:r>
                        <a:rPr lang="en-US" sz="400"/>
                        <a:t>Plastic Insulating </a:t>
                      </a:r>
                      <a:r>
                        <a:rPr lang="en-US" sz="400" u="none" cap="none" strike="noStrike"/>
                        <a:t> Box made</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MCU and Website Communicate Switch State</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#3</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967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Website and Microcontroller Fully Integrated</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Full System Integration</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b="1"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b="1"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#4</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Dielectrics Testing</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rtl="0" algn="l">
                        <a:lnSpc>
                          <a:spcPct val="115000"/>
                        </a:lnSpc>
                        <a:spcBef>
                          <a:spcPts val="0"/>
                        </a:spcBef>
                        <a:spcAft>
                          <a:spcPts val="0"/>
                        </a:spcAft>
                        <a:buClr>
                          <a:schemeClr val="dk1"/>
                        </a:buClr>
                        <a:buSzPts val="1100"/>
                        <a:buFont typeface="Arial"/>
                        <a:buNone/>
                      </a:pPr>
                      <a:r>
                        <a:rPr lang="en-US" sz="400">
                          <a:solidFill>
                            <a:schemeClr val="dk1"/>
                          </a:solidFill>
                        </a:rPr>
                        <a:t>Create Makeshift Switchgear for Demo</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Troubleshoot any issues</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lang="en-US" sz="400" u="none" cap="none" strike="noStrike"/>
                        <a:t>Practice Demo</a:t>
                      </a:r>
                      <a:endParaRPr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Status Update #5</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Final Presentation</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8825">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Final Demonstration</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EFEFEF"/>
                      </a:solidFill>
                      <a:prstDash val="solid"/>
                      <a:round/>
                      <a:headEnd len="sm" w="sm" type="none"/>
                      <a:tailEnd len="sm" w="sm" type="none"/>
                    </a:lnB>
                  </a:tcPr>
                </a:tc>
              </a:tr>
              <a:tr h="219450">
                <a:tc>
                  <a:txBody>
                    <a:bodyPr/>
                    <a:lstStyle/>
                    <a:p>
                      <a:pPr indent="0" lvl="0" marL="0" marR="0" rtl="0" algn="l">
                        <a:lnSpc>
                          <a:spcPct val="115000"/>
                        </a:lnSpc>
                        <a:spcBef>
                          <a:spcPts val="0"/>
                        </a:spcBef>
                        <a:spcAft>
                          <a:spcPts val="0"/>
                        </a:spcAft>
                        <a:buClr>
                          <a:srgbClr val="000000"/>
                        </a:buClr>
                        <a:buSzPts val="400"/>
                        <a:buFont typeface="Arial"/>
                        <a:buNone/>
                      </a:pPr>
                      <a:r>
                        <a:rPr b="1" lang="en-US" sz="400" u="none" cap="none" strike="noStrike"/>
                        <a:t>Final Report</a:t>
                      </a:r>
                      <a:endParaRPr b="1" sz="4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14300" marB="14300" marR="28575" marL="28575" anchor="b">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700"/>
                        <a:buFont typeface="Arial"/>
                        <a:buNone/>
                      </a:pPr>
                      <a:r>
                        <a:t/>
                      </a:r>
                      <a:endParaRPr sz="700" u="none" cap="none" strike="noStrike"/>
                    </a:p>
                  </a:txBody>
                  <a:tcPr marT="68575" marB="6857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aphicFrame>
        <p:nvGraphicFramePr>
          <p:cNvPr id="150" name="Google Shape;150;g34301e0dce3_0_62"/>
          <p:cNvGraphicFramePr/>
          <p:nvPr/>
        </p:nvGraphicFramePr>
        <p:xfrm>
          <a:off x="152876" y="732441"/>
          <a:ext cx="3000000" cy="3000000"/>
        </p:xfrm>
        <a:graphic>
          <a:graphicData uri="http://schemas.openxmlformats.org/drawingml/2006/table">
            <a:tbl>
              <a:tblPr>
                <a:noFill/>
                <a:tableStyleId>{F7573C7E-5145-4802-B988-043711829266}</a:tableStyleId>
              </a:tblPr>
              <a:tblGrid>
                <a:gridCol w="1758425"/>
                <a:gridCol w="3570400"/>
                <a:gridCol w="1845900"/>
                <a:gridCol w="838450"/>
                <a:gridCol w="840450"/>
              </a:tblGrid>
              <a:tr h="250475">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Test Name</a:t>
                      </a:r>
                      <a:endParaRPr sz="700" u="none" cap="none" strike="noStrike"/>
                    </a:p>
                  </a:txBody>
                  <a:tcPr marT="47625" marB="47625" marR="63500" marL="63500">
                    <a:solidFill>
                      <a:srgbClr val="8E7CC3"/>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Success Criteria</a:t>
                      </a:r>
                      <a:endParaRPr sz="700" u="none" cap="none" strike="noStrike"/>
                    </a:p>
                  </a:txBody>
                  <a:tcPr marT="47625" marB="47625"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Methodology</a:t>
                      </a:r>
                      <a:endParaRPr sz="700" u="none" cap="none" strike="noStrike"/>
                    </a:p>
                  </a:txBody>
                  <a:tcPr marT="47625" marB="47625"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STATUS</a:t>
                      </a:r>
                      <a:endParaRPr sz="700" u="none" cap="none" strike="noStrike"/>
                    </a:p>
                  </a:txBody>
                  <a:tcPr marT="47625" marB="47625"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700" u="none" cap="none" strike="noStrike"/>
                        <a:t>Engineers</a:t>
                      </a:r>
                      <a:endParaRPr sz="700" u="none" cap="none" strike="noStrike"/>
                    </a:p>
                  </a:txBody>
                  <a:tcPr marT="47625" marB="47625" marR="63500" marL="63500">
                    <a:solidFill>
                      <a:srgbClr val="CCCCCC"/>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Input Voltage</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voltage powering the whole PCB should be ~3.7 Volts</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Use a multimeter to measure the DC voltage </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Julia</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Converter Voltage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buck converter providing voltage should produce ~3.3 Volts</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Use multimeter to measure the DC voltage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Julia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Board Communication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ESP32 should receive data from camera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Use oscilloscope to measure the data stream</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Julia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697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Microcontroller connect to website</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successfully received an HTTP POST request from the microcontroller.</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Checking the console log of both the website and microcontroller</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Erica + Blake</a:t>
                      </a:r>
                      <a:endParaRPr sz="800" u="none" cap="none" strike="noStrike"/>
                    </a:p>
                  </a:txBody>
                  <a:tcPr marT="47625" marB="47625" marR="63500" marL="63500">
                    <a:lnT cap="flat" cmpd="sng" w="12700">
                      <a:solidFill>
                        <a:srgbClr val="000000"/>
                      </a:solidFill>
                      <a:prstDash val="solid"/>
                      <a:round/>
                      <a:headEnd len="sm" w="sm" type="none"/>
                      <a:tailEnd len="sm" w="sm" type="none"/>
                    </a:lnT>
                    <a:solidFill>
                      <a:srgbClr val="FFFFFF"/>
                    </a:solidFill>
                  </a:tcPr>
                </a:tc>
              </a:tr>
              <a:tr h="469775">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Microcontroller sending an image data</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successfully received raw image data</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Checking console log on website and converting the raw image data to a png</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PASSED</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Erica + Blake</a:t>
                      </a:r>
                      <a:endParaRPr sz="800" u="none" cap="none" strike="noStrike"/>
                    </a:p>
                  </a:txBody>
                  <a:tcPr marT="47625" marB="47625" marR="63500" marL="63500">
                    <a:lnB cap="flat" cmpd="sng" w="12700">
                      <a:solidFill>
                        <a:srgbClr val="000000"/>
                      </a:solidFill>
                      <a:prstDash val="solid"/>
                      <a:round/>
                      <a:headEnd len="sm" w="sm" type="none"/>
                      <a:tailEnd len="sm" w="sm" type="none"/>
                    </a:lnB>
                    <a:solidFill>
                      <a:srgbClr val="FFFFFF"/>
                    </a:solidFill>
                  </a:tcPr>
                </a:tc>
              </a:tr>
              <a:tr h="45072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Switch State Working</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microcontroller should be able to identify the Switch State of a makeshift switch</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microcontroller will monitor a show box with an LED to demonstrate switch state determination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UNTESTED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Blake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426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PCB should pass dielectrics test</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PCB should pass the dielectrics test and not cause any interference with the switchgear.</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This will be tested at POWELL Industries</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Julia</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9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Website can display switch state determination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should be able to accurately display the Switch State Determination.</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We will test the State determination at POWELL/ with a makeshift switch</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800"/>
                        <a:buFont typeface="Arial"/>
                        <a:buNone/>
                      </a:pPr>
                      <a:r>
                        <a:rPr lang="en-US" sz="800">
                          <a:solidFill>
                            <a:schemeClr val="dk1"/>
                          </a:solidFill>
                        </a:rPr>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800"/>
                        <a:buFont typeface="Arial"/>
                        <a:buNone/>
                      </a:pPr>
                      <a:r>
                        <a:rPr lang="en-US" sz="800" u="none" cap="none" strike="noStrike">
                          <a:solidFill>
                            <a:schemeClr val="dk1"/>
                          </a:solidFill>
                        </a:rPr>
                        <a:t>Erica + Blake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9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Website can load and display images in real time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The website should be able to display a few frames per second to mimic a slow video stream.</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When the camera is running, we will monitor the latency on the website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800"/>
                        <a:buFont typeface="Arial"/>
                        <a:buNone/>
                      </a:pPr>
                      <a:r>
                        <a:rPr lang="en-US" sz="800">
                          <a:solidFill>
                            <a:schemeClr val="dk1"/>
                          </a:solidFill>
                        </a:rPr>
                        <a:t>PASSED</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Erica + Blake</a:t>
                      </a:r>
                      <a:endParaRPr sz="800" u="none" cap="none" strike="noStrike"/>
                    </a:p>
                  </a:txBody>
                  <a:tcPr marT="47625" marB="476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51" name="Google Shape;151;g34301e0dce3_0_62"/>
          <p:cNvSpPr txBox="1"/>
          <p:nvPr/>
        </p:nvSpPr>
        <p:spPr>
          <a:xfrm>
            <a:off x="3879800" y="56438"/>
            <a:ext cx="4983300" cy="6027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Validation Plan </a:t>
            </a:r>
            <a:endParaRPr b="1" i="0" sz="3200" u="sng"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2f23b399cc_0_161"/>
          <p:cNvSpPr txBox="1"/>
          <p:nvPr>
            <p:ph type="title"/>
          </p:nvPr>
        </p:nvSpPr>
        <p:spPr>
          <a:xfrm>
            <a:off x="2080350" y="2270363"/>
            <a:ext cx="4983300" cy="602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9259"/>
              <a:buNone/>
            </a:pPr>
            <a:r>
              <a:rPr lang="en-US" sz="5400"/>
              <a:t>Thank you for listening!</a:t>
            </a:r>
            <a:r>
              <a:rPr lang="en-US"/>
              <a:t>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2f23b399cc_0_0"/>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 </a:t>
            </a:r>
            <a:endParaRPr/>
          </a:p>
        </p:txBody>
      </p:sp>
      <p:sp>
        <p:nvSpPr>
          <p:cNvPr id="66" name="Google Shape;66;g32f23b399cc_0_0"/>
          <p:cNvSpPr txBox="1"/>
          <p:nvPr>
            <p:ph idx="1" type="body"/>
          </p:nvPr>
        </p:nvSpPr>
        <p:spPr>
          <a:xfrm>
            <a:off x="140100" y="1313006"/>
            <a:ext cx="8546700" cy="370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b="1" lang="en-US" sz="2000"/>
              <a:t>Problem statement:</a:t>
            </a:r>
            <a:r>
              <a:rPr lang="en-US" sz="2000"/>
              <a:t> </a:t>
            </a:r>
            <a:r>
              <a:rPr lang="en-US" sz="1800"/>
              <a:t>“As industry demand grows, space inside high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 A remote viewing system allows the operators job to be much safer and more convenient.”</a:t>
            </a:r>
            <a:endParaRPr sz="2000"/>
          </a:p>
        </p:txBody>
      </p:sp>
      <p:pic>
        <p:nvPicPr>
          <p:cNvPr id="67" name="Google Shape;67;g32f23b399cc_0_0"/>
          <p:cNvPicPr preferRelativeResize="0"/>
          <p:nvPr/>
        </p:nvPicPr>
        <p:blipFill rotWithShape="1">
          <a:blip r:embed="rId3">
            <a:alphaModFix/>
          </a:blip>
          <a:srcRect b="0" l="0" r="0" t="0"/>
          <a:stretch/>
        </p:blipFill>
        <p:spPr>
          <a:xfrm>
            <a:off x="4572000" y="3161570"/>
            <a:ext cx="3303037" cy="1853362"/>
          </a:xfrm>
          <a:prstGeom prst="rect">
            <a:avLst/>
          </a:prstGeom>
          <a:noFill/>
          <a:ln>
            <a:noFill/>
          </a:ln>
        </p:spPr>
      </p:pic>
      <p:pic>
        <p:nvPicPr>
          <p:cNvPr id="68" name="Google Shape;68;g32f23b399cc_0_0"/>
          <p:cNvPicPr preferRelativeResize="0"/>
          <p:nvPr/>
        </p:nvPicPr>
        <p:blipFill rotWithShape="1">
          <a:blip r:embed="rId4">
            <a:alphaModFix/>
          </a:blip>
          <a:srcRect b="0" l="0" r="0" t="0"/>
          <a:stretch/>
        </p:blipFill>
        <p:spPr>
          <a:xfrm>
            <a:off x="211275" y="3428926"/>
            <a:ext cx="3198132" cy="9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2f23b399cc_0_52"/>
          <p:cNvSpPr txBox="1"/>
          <p:nvPr/>
        </p:nvSpPr>
        <p:spPr>
          <a:xfrm>
            <a:off x="457200" y="584133"/>
            <a:ext cx="8229600" cy="60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000000"/>
                </a:solidFill>
              </a:rPr>
              <a:t>Integrated System Diagram</a:t>
            </a:r>
            <a:endParaRPr b="1" sz="3200">
              <a:solidFill>
                <a:srgbClr val="000000"/>
              </a:solidFill>
            </a:endParaRPr>
          </a:p>
        </p:txBody>
      </p:sp>
      <p:pic>
        <p:nvPicPr>
          <p:cNvPr id="74" name="Google Shape;74;g32f23b399cc_0_52"/>
          <p:cNvPicPr preferRelativeResize="0"/>
          <p:nvPr/>
        </p:nvPicPr>
        <p:blipFill>
          <a:blip r:embed="rId3">
            <a:alphaModFix/>
          </a:blip>
          <a:stretch>
            <a:fillRect/>
          </a:stretch>
        </p:blipFill>
        <p:spPr>
          <a:xfrm>
            <a:off x="3117098" y="1409150"/>
            <a:ext cx="2909826" cy="2187025"/>
          </a:xfrm>
          <a:prstGeom prst="rect">
            <a:avLst/>
          </a:prstGeom>
          <a:noFill/>
          <a:ln>
            <a:noFill/>
          </a:ln>
        </p:spPr>
      </p:pic>
      <p:pic>
        <p:nvPicPr>
          <p:cNvPr id="75" name="Google Shape;75;g32f23b399cc_0_52"/>
          <p:cNvPicPr preferRelativeResize="0"/>
          <p:nvPr/>
        </p:nvPicPr>
        <p:blipFill rotWithShape="1">
          <a:blip r:embed="rId4">
            <a:alphaModFix/>
          </a:blip>
          <a:srcRect b="0" l="16701" r="16035" t="0"/>
          <a:stretch/>
        </p:blipFill>
        <p:spPr>
          <a:xfrm>
            <a:off x="6603317" y="1481063"/>
            <a:ext cx="2434432" cy="1844975"/>
          </a:xfrm>
          <a:prstGeom prst="rect">
            <a:avLst/>
          </a:prstGeom>
          <a:noFill/>
          <a:ln cap="flat" cmpd="sng" w="28575">
            <a:solidFill>
              <a:srgbClr val="1F497D"/>
            </a:solidFill>
            <a:prstDash val="solid"/>
            <a:round/>
            <a:headEnd len="sm" w="sm" type="none"/>
            <a:tailEnd len="sm" w="sm" type="none"/>
          </a:ln>
        </p:spPr>
      </p:pic>
      <p:sp>
        <p:nvSpPr>
          <p:cNvPr id="76" name="Google Shape;76;g32f23b399cc_0_52"/>
          <p:cNvSpPr/>
          <p:nvPr/>
        </p:nvSpPr>
        <p:spPr>
          <a:xfrm>
            <a:off x="5605900" y="2264788"/>
            <a:ext cx="875100" cy="277500"/>
          </a:xfrm>
          <a:prstGeom prst="rightArrow">
            <a:avLst>
              <a:gd fmla="val 50000" name="adj1"/>
              <a:gd fmla="val 50000" name="adj2"/>
            </a:avLst>
          </a:prstGeom>
          <a:solidFill>
            <a:srgbClr val="C0504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g32f23b399cc_0_52"/>
          <p:cNvSpPr txBox="1"/>
          <p:nvPr/>
        </p:nvSpPr>
        <p:spPr>
          <a:xfrm>
            <a:off x="217988" y="4096000"/>
            <a:ext cx="2475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000000"/>
                </a:solidFill>
              </a:rPr>
              <a:t>Thermal Sensor takes images </a:t>
            </a:r>
            <a:endParaRPr b="1" sz="1700">
              <a:solidFill>
                <a:srgbClr val="000000"/>
              </a:solidFill>
            </a:endParaRPr>
          </a:p>
        </p:txBody>
      </p:sp>
      <p:sp>
        <p:nvSpPr>
          <p:cNvPr id="78" name="Google Shape;78;g32f23b399cc_0_52"/>
          <p:cNvSpPr txBox="1"/>
          <p:nvPr/>
        </p:nvSpPr>
        <p:spPr>
          <a:xfrm>
            <a:off x="6450438" y="4096000"/>
            <a:ext cx="2475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000000"/>
                </a:solidFill>
              </a:rPr>
              <a:t>Website displays images one by one</a:t>
            </a:r>
            <a:endParaRPr b="1" sz="1700">
              <a:solidFill>
                <a:srgbClr val="000000"/>
              </a:solidFill>
            </a:endParaRPr>
          </a:p>
        </p:txBody>
      </p:sp>
      <p:sp>
        <p:nvSpPr>
          <p:cNvPr id="79" name="Google Shape;79;g32f23b399cc_0_52"/>
          <p:cNvSpPr txBox="1"/>
          <p:nvPr/>
        </p:nvSpPr>
        <p:spPr>
          <a:xfrm>
            <a:off x="3007213" y="3818500"/>
            <a:ext cx="3129600" cy="4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rgbClr val="000000"/>
                </a:solidFill>
              </a:rPr>
              <a:t>Microcontroller sends images to Website through HTTP Post</a:t>
            </a:r>
            <a:endParaRPr b="1" sz="1500">
              <a:solidFill>
                <a:srgbClr val="000000"/>
              </a:solidFill>
            </a:endParaRPr>
          </a:p>
        </p:txBody>
      </p:sp>
      <p:sp>
        <p:nvSpPr>
          <p:cNvPr id="80" name="Google Shape;80;g32f23b399cc_0_52"/>
          <p:cNvSpPr/>
          <p:nvPr/>
        </p:nvSpPr>
        <p:spPr>
          <a:xfrm>
            <a:off x="2670000" y="2264788"/>
            <a:ext cx="875100" cy="277500"/>
          </a:xfrm>
          <a:prstGeom prst="rightArrow">
            <a:avLst>
              <a:gd fmla="val 50000" name="adj1"/>
              <a:gd fmla="val 50000" name="adj2"/>
            </a:avLst>
          </a:prstGeom>
          <a:solidFill>
            <a:srgbClr val="C0504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g32f23b399cc_0_52"/>
          <p:cNvSpPr/>
          <p:nvPr/>
        </p:nvSpPr>
        <p:spPr>
          <a:xfrm>
            <a:off x="2693588" y="4309300"/>
            <a:ext cx="3849300" cy="277500"/>
          </a:xfrm>
          <a:prstGeom prst="rightArrow">
            <a:avLst>
              <a:gd fmla="val 50000" name="adj1"/>
              <a:gd fmla="val 50000" name="adj2"/>
            </a:avLst>
          </a:prstGeom>
          <a:solidFill>
            <a:srgbClr val="C0504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g32f23b399cc_0_52" title="IMG_0218.jpeg"/>
          <p:cNvPicPr preferRelativeResize="0"/>
          <p:nvPr/>
        </p:nvPicPr>
        <p:blipFill rotWithShape="1">
          <a:blip r:embed="rId5">
            <a:alphaModFix/>
          </a:blip>
          <a:srcRect b="31223" l="31170" r="25632" t="24762"/>
          <a:stretch/>
        </p:blipFill>
        <p:spPr>
          <a:xfrm>
            <a:off x="65100" y="1555725"/>
            <a:ext cx="2475602" cy="1891857"/>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88" name="Google Shape;88;p4"/>
          <p:cNvGraphicFramePr/>
          <p:nvPr/>
        </p:nvGraphicFramePr>
        <p:xfrm>
          <a:off x="293985" y="1810690"/>
          <a:ext cx="3000000" cy="3000000"/>
        </p:xfrm>
        <a:graphic>
          <a:graphicData uri="http://schemas.openxmlformats.org/drawingml/2006/table">
            <a:tbl>
              <a:tblPr>
                <a:noFill/>
                <a:tableStyleId>{52FACFE3-95AA-48D7-9DD5-D1F1B9EF8657}</a:tableStyleId>
              </a:tblPr>
              <a:tblGrid>
                <a:gridCol w="1236625"/>
                <a:gridCol w="1231875"/>
                <a:gridCol w="1231875"/>
                <a:gridCol w="1234250"/>
                <a:gridCol w="1234250"/>
                <a:gridCol w="1243750"/>
                <a:gridCol w="1299400"/>
              </a:tblGrid>
              <a:tr h="1874675">
                <a:tc>
                  <a:txBody>
                    <a:bodyPr/>
                    <a:lstStyle/>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Jan 22: Designed and ordered new PCB + started integrating Microcontroller/Website</a:t>
                      </a:r>
                      <a:endParaRPr b="1" sz="1100" u="none" cap="none" strike="noStrike"/>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Feb 3: Have PCB soldered and tested + Website/Microcontroller connection</a:t>
                      </a:r>
                      <a:endParaRPr b="1" sz="1100" u="none" cap="none" strike="noStrike"/>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Feb 17: </a:t>
                      </a:r>
                      <a:endParaRPr b="1" sz="1100" u="none" cap="none" strike="noStrike">
                        <a:solidFill>
                          <a:srgbClr val="000000"/>
                        </a:solidFill>
                      </a:endParaRPr>
                    </a:p>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Microcontroller can send image data to website + ESP32 on PCB able to download code</a:t>
                      </a:r>
                      <a:endParaRPr b="1" sz="1100" u="none" cap="none" strike="noStrike">
                        <a:solidFill>
                          <a:srgbClr val="000000"/>
                        </a:solidFill>
                        <a:highlight>
                          <a:srgbClr val="FFFF00"/>
                        </a:highlight>
                      </a:endParaRPr>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Feb 24: Have PCB working and have microcontroller programmed + switch state communication</a:t>
                      </a:r>
                      <a:endParaRPr b="1" sz="1100" u="none" cap="none" strike="noStrike"/>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None/>
                      </a:pPr>
                      <a:r>
                        <a:rPr b="1" lang="en-US" sz="1100">
                          <a:solidFill>
                            <a:srgbClr val="000000"/>
                          </a:solidFill>
                        </a:rPr>
                        <a:t>Mar 3: All Integration between subsystems complete</a:t>
                      </a:r>
                      <a:endParaRPr b="1" sz="1100" u="none" cap="none" strike="noStrike">
                        <a:solidFill>
                          <a:srgbClr val="000000"/>
                        </a:solidFill>
                        <a:highlight>
                          <a:srgbClr val="FF00FF"/>
                        </a:highlight>
                      </a:endParaRPr>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Mar </a:t>
                      </a:r>
                      <a:r>
                        <a:rPr b="1" lang="en-US" sz="1100">
                          <a:solidFill>
                            <a:srgbClr val="000000"/>
                          </a:solidFill>
                        </a:rPr>
                        <a:t>17</a:t>
                      </a:r>
                      <a:r>
                        <a:rPr b="1" lang="en-US" sz="1100" u="none" cap="none" strike="noStrike">
                          <a:solidFill>
                            <a:srgbClr val="000000"/>
                          </a:solidFill>
                        </a:rPr>
                        <a:t>: Encase Prototype for D</a:t>
                      </a:r>
                      <a:r>
                        <a:rPr b="1" lang="en-US" sz="1100">
                          <a:solidFill>
                            <a:srgbClr val="000000"/>
                          </a:solidFill>
                        </a:rPr>
                        <a:t>i</a:t>
                      </a:r>
                      <a:r>
                        <a:rPr b="1" lang="en-US" sz="1100" u="none" cap="none" strike="noStrike">
                          <a:solidFill>
                            <a:srgbClr val="000000"/>
                          </a:solidFill>
                        </a:rPr>
                        <a:t>electrics Test + </a:t>
                      </a:r>
                      <a:r>
                        <a:rPr b="1" lang="en-US" sz="1100">
                          <a:solidFill>
                            <a:srgbClr val="000000"/>
                          </a:solidFill>
                        </a:rPr>
                        <a:t>P</a:t>
                      </a:r>
                      <a:r>
                        <a:rPr b="1" lang="en-US" sz="1100" u="none" cap="none" strike="noStrike">
                          <a:solidFill>
                            <a:srgbClr val="000000"/>
                          </a:solidFill>
                        </a:rPr>
                        <a:t>ractice </a:t>
                      </a:r>
                      <a:r>
                        <a:rPr b="1" lang="en-US" sz="1100">
                          <a:solidFill>
                            <a:srgbClr val="000000"/>
                          </a:solidFill>
                        </a:rPr>
                        <a:t>Demo</a:t>
                      </a:r>
                      <a:endParaRPr b="1" sz="1100" u="none" cap="none" strike="noStrike">
                        <a:solidFill>
                          <a:srgbClr val="000000"/>
                        </a:solidFill>
                      </a:endParaRPr>
                    </a:p>
                    <a:p>
                      <a:pPr indent="0" lvl="0" marL="0" marR="0" rtl="0" algn="ctr">
                        <a:lnSpc>
                          <a:spcPct val="100000"/>
                        </a:lnSpc>
                        <a:spcBef>
                          <a:spcPts val="0"/>
                        </a:spcBef>
                        <a:spcAft>
                          <a:spcPts val="0"/>
                        </a:spcAft>
                        <a:buClr>
                          <a:srgbClr val="000000"/>
                        </a:buClr>
                        <a:buSzPts val="1100"/>
                        <a:buFont typeface="Arial"/>
                        <a:buNone/>
                      </a:pPr>
                      <a:r>
                        <a:t/>
                      </a:r>
                      <a:endParaRPr b="1" sz="1100" u="none" cap="none" strike="noStrike"/>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02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Mar 24:</a:t>
                      </a:r>
                      <a:endParaRPr b="1" sz="1100" u="none" cap="none" strike="noStrike">
                        <a:solidFill>
                          <a:srgbClr val="000000"/>
                        </a:solidFill>
                      </a:endParaRPr>
                    </a:p>
                    <a:p>
                      <a:pPr indent="0" lvl="0" marL="0" marR="0" rtl="0" algn="l">
                        <a:lnSpc>
                          <a:spcPct val="100000"/>
                        </a:lnSpc>
                        <a:spcBef>
                          <a:spcPts val="0"/>
                        </a:spcBef>
                        <a:spcAft>
                          <a:spcPts val="0"/>
                        </a:spcAft>
                        <a:buClr>
                          <a:srgbClr val="000000"/>
                        </a:buClr>
                        <a:buSzPts val="800"/>
                        <a:buFont typeface="Arial"/>
                        <a:buNone/>
                      </a:pPr>
                      <a:r>
                        <a:rPr b="1" lang="en-US" sz="1100" u="none" cap="none" strike="noStrike">
                          <a:solidFill>
                            <a:srgbClr val="000000"/>
                          </a:solidFill>
                        </a:rPr>
                        <a:t>Practice Demo + Completing Final Report + Preparing for Showcase</a:t>
                      </a:r>
                      <a:endParaRPr b="1" sz="1100" u="none" cap="none" strike="noStrike"/>
                    </a:p>
                  </a:txBody>
                  <a:tcPr marT="34250" marB="34250"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Team Member 1 </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graphicFrame>
        <p:nvGraphicFramePr>
          <p:cNvPr id="94" name="Google Shape;94;p5"/>
          <p:cNvGraphicFramePr/>
          <p:nvPr/>
        </p:nvGraphicFramePr>
        <p:xfrm>
          <a:off x="685800" y="1854681"/>
          <a:ext cx="3000000" cy="3000000"/>
        </p:xfrm>
        <a:graphic>
          <a:graphicData uri="http://schemas.openxmlformats.org/drawingml/2006/table">
            <a:tbl>
              <a:tblPr>
                <a:noFill/>
                <a:tableStyleId>{52FACFE3-95AA-48D7-9DD5-D1F1B9EF8657}</a:tableStyleId>
              </a:tblPr>
              <a:tblGrid>
                <a:gridCol w="3886200"/>
                <a:gridCol w="3886200"/>
              </a:tblGrid>
              <a:tr h="480225">
                <a:tc>
                  <a:txBody>
                    <a:bodyPr/>
                    <a:lstStyle/>
                    <a:p>
                      <a:pPr indent="0" lvl="0" marL="0" marR="0" rtl="0" algn="l">
                        <a:lnSpc>
                          <a:spcPct val="100000"/>
                        </a:lnSpc>
                        <a:spcBef>
                          <a:spcPts val="0"/>
                        </a:spcBef>
                        <a:spcAft>
                          <a:spcPts val="0"/>
                        </a:spcAft>
                        <a:buClr>
                          <a:schemeClr val="dk1"/>
                        </a:buClr>
                        <a:buSzPts val="1400"/>
                        <a:buFont typeface="Arial"/>
                        <a:buNone/>
                      </a:pPr>
                      <a:r>
                        <a:rPr lang="en-US" sz="2000" u="none" cap="none" strike="noStrike"/>
                        <a:t>Accomplishments since last update </a:t>
                      </a:r>
                      <a:r>
                        <a:rPr lang="en-US" sz="2000" u="none" cap="none" strike="noStrike">
                          <a:solidFill>
                            <a:srgbClr val="FF0000"/>
                          </a:solidFill>
                        </a:rPr>
                        <a:t>5 hrs of effort</a:t>
                      </a:r>
                      <a:endParaRPr sz="2000" u="none" cap="none" strike="noStrike">
                        <a:solidFill>
                          <a:srgbClr val="FF0000"/>
                        </a:solidFill>
                      </a:endParaRPr>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2000" u="none" cap="none" strike="noStrike"/>
                        <a:t>Ongoing progress/problems and plans until the next presentation</a:t>
                      </a:r>
                      <a:endParaRPr sz="2000" u="none" cap="none" strike="noStrike"/>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300950">
                <a:tc>
                  <a:txBody>
                    <a:bodyPr/>
                    <a:lstStyle/>
                    <a:p>
                      <a:pPr indent="-355600" lvl="0" marL="457200" marR="0" rtl="0" algn="l">
                        <a:lnSpc>
                          <a:spcPct val="100000"/>
                        </a:lnSpc>
                        <a:spcBef>
                          <a:spcPts val="0"/>
                        </a:spcBef>
                        <a:spcAft>
                          <a:spcPts val="0"/>
                        </a:spcAft>
                        <a:buSzPts val="2000"/>
                        <a:buChar char="-"/>
                      </a:pPr>
                      <a:r>
                        <a:rPr lang="en-US" sz="2000"/>
                        <a:t>Integration complete.</a:t>
                      </a:r>
                      <a:endParaRPr sz="2000"/>
                    </a:p>
                    <a:p>
                      <a:pPr indent="-355600" lvl="0" marL="457200" marR="0" rtl="0" algn="l">
                        <a:lnSpc>
                          <a:spcPct val="100000"/>
                        </a:lnSpc>
                        <a:spcBef>
                          <a:spcPts val="0"/>
                        </a:spcBef>
                        <a:spcAft>
                          <a:spcPts val="0"/>
                        </a:spcAft>
                        <a:buSzPts val="2000"/>
                        <a:buChar char="-"/>
                      </a:pPr>
                      <a:r>
                        <a:rPr lang="en-US" sz="2000"/>
                        <a:t>Validated the dielectric integrity of the PCB in the Powell </a:t>
                      </a:r>
                      <a:r>
                        <a:rPr lang="en-US" sz="2000"/>
                        <a:t>Industries</a:t>
                      </a:r>
                      <a:r>
                        <a:rPr lang="en-US" sz="2000"/>
                        <a:t> lab.</a:t>
                      </a:r>
                      <a:endParaRPr sz="2000" u="none" cap="none" strike="noStrike"/>
                    </a:p>
                    <a:p>
                      <a:pPr indent="0" lvl="0" marL="0" marR="0" rtl="0" algn="l">
                        <a:lnSpc>
                          <a:spcPct val="100000"/>
                        </a:lnSpc>
                        <a:spcBef>
                          <a:spcPts val="0"/>
                        </a:spcBef>
                        <a:spcAft>
                          <a:spcPts val="0"/>
                        </a:spcAft>
                        <a:buClr>
                          <a:srgbClr val="000000"/>
                        </a:buClr>
                        <a:buSzPts val="1400"/>
                        <a:buFont typeface="Arial"/>
                        <a:buNone/>
                      </a:pPr>
                      <a:r>
                        <a:t/>
                      </a:r>
                      <a:endParaRPr sz="2000" u="none" cap="none" strike="noStrike"/>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92100" lvl="0" marL="342900" marR="0" rtl="0" algn="l">
                        <a:lnSpc>
                          <a:spcPct val="100000"/>
                        </a:lnSpc>
                        <a:spcBef>
                          <a:spcPts val="0"/>
                        </a:spcBef>
                        <a:spcAft>
                          <a:spcPts val="0"/>
                        </a:spcAft>
                        <a:buClr>
                          <a:srgbClr val="000000"/>
                        </a:buClr>
                        <a:buSzPts val="2000"/>
                        <a:buFont typeface="Arial"/>
                        <a:buChar char="-"/>
                      </a:pPr>
                      <a:r>
                        <a:rPr lang="en-US" sz="2000"/>
                        <a:t>Completing</a:t>
                      </a:r>
                      <a:r>
                        <a:rPr lang="en-US" sz="2000"/>
                        <a:t> the encasing with the IR window.</a:t>
                      </a:r>
                      <a:endParaRPr sz="2000"/>
                    </a:p>
                    <a:p>
                      <a:pPr indent="-292100" lvl="0" marL="342900" marR="0" rtl="0" algn="l">
                        <a:lnSpc>
                          <a:spcPct val="100000"/>
                        </a:lnSpc>
                        <a:spcBef>
                          <a:spcPts val="0"/>
                        </a:spcBef>
                        <a:spcAft>
                          <a:spcPts val="0"/>
                        </a:spcAft>
                        <a:buClr>
                          <a:srgbClr val="000000"/>
                        </a:buClr>
                        <a:buSzPts val="2000"/>
                        <a:buFont typeface="Arial"/>
                        <a:buChar char="-"/>
                      </a:pPr>
                      <a:r>
                        <a:rPr lang="en-US" sz="2000"/>
                        <a:t>Testing/validating system inside the mock switchgear.</a:t>
                      </a:r>
                      <a:endParaRPr sz="2000"/>
                    </a:p>
                    <a:p>
                      <a:pPr indent="0" lvl="0" marL="34290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Clr>
                          <a:srgbClr val="000000"/>
                        </a:buClr>
                        <a:buSzPts val="1400"/>
                        <a:buFont typeface="Arial"/>
                        <a:buNone/>
                      </a:pPr>
                      <a:r>
                        <a:t/>
                      </a:r>
                      <a:endParaRPr sz="2000" u="none" cap="none" strike="noStrike"/>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609600" y="9011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Team Member 1</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pic>
        <p:nvPicPr>
          <p:cNvPr id="100" name="Google Shape;100;p6"/>
          <p:cNvPicPr preferRelativeResize="0"/>
          <p:nvPr/>
        </p:nvPicPr>
        <p:blipFill rotWithShape="1">
          <a:blip r:embed="rId3">
            <a:alphaModFix/>
          </a:blip>
          <a:srcRect b="36938" l="20125" r="20734" t="19156"/>
          <a:stretch/>
        </p:blipFill>
        <p:spPr>
          <a:xfrm>
            <a:off x="4813675" y="1845938"/>
            <a:ext cx="1924179" cy="1904626"/>
          </a:xfrm>
          <a:prstGeom prst="rect">
            <a:avLst/>
          </a:prstGeom>
          <a:noFill/>
          <a:ln>
            <a:noFill/>
          </a:ln>
        </p:spPr>
      </p:pic>
      <p:pic>
        <p:nvPicPr>
          <p:cNvPr id="101" name="Google Shape;101;p6"/>
          <p:cNvPicPr preferRelativeResize="0"/>
          <p:nvPr/>
        </p:nvPicPr>
        <p:blipFill rotWithShape="1">
          <a:blip r:embed="rId4">
            <a:alphaModFix/>
          </a:blip>
          <a:srcRect b="46389" l="18204" r="14546" t="19160"/>
          <a:stretch/>
        </p:blipFill>
        <p:spPr>
          <a:xfrm>
            <a:off x="6796000" y="3594399"/>
            <a:ext cx="2212827" cy="1511476"/>
          </a:xfrm>
          <a:prstGeom prst="rect">
            <a:avLst/>
          </a:prstGeom>
          <a:noFill/>
          <a:ln>
            <a:noFill/>
          </a:ln>
        </p:spPr>
      </p:pic>
      <p:sp>
        <p:nvSpPr>
          <p:cNvPr id="102" name="Google Shape;102;p6"/>
          <p:cNvSpPr txBox="1"/>
          <p:nvPr/>
        </p:nvSpPr>
        <p:spPr>
          <a:xfrm>
            <a:off x="859225" y="4539375"/>
            <a:ext cx="3468300" cy="2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000000"/>
                </a:solidFill>
              </a:rPr>
              <a:t>Thermal Imaging Apparatus inside</a:t>
            </a:r>
            <a:r>
              <a:rPr b="1" lang="en-US" sz="1200"/>
              <a:t> the case</a:t>
            </a:r>
            <a:endParaRPr b="1" sz="1200">
              <a:solidFill>
                <a:srgbClr val="000000"/>
              </a:solidFill>
            </a:endParaRPr>
          </a:p>
        </p:txBody>
      </p:sp>
      <p:pic>
        <p:nvPicPr>
          <p:cNvPr id="103" name="Google Shape;103;p6" title="IMG_0218.jpeg"/>
          <p:cNvPicPr preferRelativeResize="0"/>
          <p:nvPr/>
        </p:nvPicPr>
        <p:blipFill rotWithShape="1">
          <a:blip r:embed="rId5">
            <a:alphaModFix/>
          </a:blip>
          <a:srcRect b="31223" l="31170" r="25632" t="24762"/>
          <a:stretch/>
        </p:blipFill>
        <p:spPr>
          <a:xfrm>
            <a:off x="859225" y="1845951"/>
            <a:ext cx="3468324" cy="2650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2f23b399cc_0_120"/>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 </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graphicFrame>
        <p:nvGraphicFramePr>
          <p:cNvPr id="109" name="Google Shape;109;g32f23b399cc_0_120"/>
          <p:cNvGraphicFramePr/>
          <p:nvPr/>
        </p:nvGraphicFramePr>
        <p:xfrm>
          <a:off x="685800" y="1572581"/>
          <a:ext cx="3000000" cy="3000000"/>
        </p:xfrm>
        <a:graphic>
          <a:graphicData uri="http://schemas.openxmlformats.org/drawingml/2006/table">
            <a:tbl>
              <a:tblPr>
                <a:noFill/>
                <a:tableStyleId>{52FACFE3-95AA-48D7-9DD5-D1F1B9EF8657}</a:tableStyleId>
              </a:tblPr>
              <a:tblGrid>
                <a:gridCol w="3886200"/>
                <a:gridCol w="3886200"/>
              </a:tblGrid>
              <a:tr h="480225">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Accomplishments since last update  </a:t>
                      </a:r>
                      <a:r>
                        <a:rPr lang="en-US">
                          <a:solidFill>
                            <a:srgbClr val="FF0000"/>
                          </a:solidFill>
                        </a:rPr>
                        <a:t>12</a:t>
                      </a:r>
                      <a:r>
                        <a:rPr lang="en-US" sz="1400" u="none" cap="none" strike="noStrike">
                          <a:solidFill>
                            <a:srgbClr val="FF0000"/>
                          </a:solidFill>
                        </a:rPr>
                        <a:t> hrs of effort</a:t>
                      </a:r>
                      <a:endParaRPr sz="1400" u="none" cap="none" strike="noStrike">
                        <a:solidFill>
                          <a:srgbClr val="FF0000"/>
                        </a:solidFill>
                      </a:endParaRPr>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Ongoing progress/problems and plans until the next presentation</a:t>
                      </a:r>
                      <a:endParaRPr sz="1400" u="none" cap="none" strike="noStrike"/>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300950">
                <a:tc>
                  <a:txBody>
                    <a:bodyPr/>
                    <a:lstStyle/>
                    <a:p>
                      <a:pPr indent="-254000" lvl="0" marL="342900" marR="0" rtl="0" algn="l">
                        <a:lnSpc>
                          <a:spcPct val="100000"/>
                        </a:lnSpc>
                        <a:spcBef>
                          <a:spcPts val="0"/>
                        </a:spcBef>
                        <a:spcAft>
                          <a:spcPts val="0"/>
                        </a:spcAft>
                        <a:buClr>
                          <a:srgbClr val="000000"/>
                        </a:buClr>
                        <a:buSzPts val="1400"/>
                        <a:buFont typeface="Arial"/>
                        <a:buChar char="-"/>
                      </a:pPr>
                      <a:r>
                        <a:rPr lang="en-US"/>
                        <a:t>3d Modeled case</a:t>
                      </a:r>
                      <a:endParaRPr/>
                    </a:p>
                    <a:p>
                      <a:pPr indent="-234950" lvl="0" marL="342900" marR="0" rtl="0" algn="l">
                        <a:lnSpc>
                          <a:spcPct val="100000"/>
                        </a:lnSpc>
                        <a:spcBef>
                          <a:spcPts val="0"/>
                        </a:spcBef>
                        <a:spcAft>
                          <a:spcPts val="0"/>
                        </a:spcAft>
                        <a:buSzPts val="1100"/>
                        <a:buChar char="-"/>
                      </a:pPr>
                      <a:r>
                        <a:rPr lang="en-US"/>
                        <a:t>Dielectrics testing done</a:t>
                      </a:r>
                      <a:endParaRPr/>
                    </a:p>
                    <a:p>
                      <a:pPr indent="-234950" lvl="0" marL="342900" marR="0" rtl="0" algn="l">
                        <a:lnSpc>
                          <a:spcPct val="100000"/>
                        </a:lnSpc>
                        <a:spcBef>
                          <a:spcPts val="0"/>
                        </a:spcBef>
                        <a:spcAft>
                          <a:spcPts val="0"/>
                        </a:spcAft>
                        <a:buSzPts val="1100"/>
                        <a:buChar char="-"/>
                      </a:pPr>
                      <a:r>
                        <a:rPr lang="en-US"/>
                        <a:t>Dimensions rec</a:t>
                      </a:r>
                      <a:r>
                        <a:rPr lang="en-US"/>
                        <a:t>eived</a:t>
                      </a:r>
                      <a:endParaRPr/>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54000" lvl="0" marL="342900" marR="0" rtl="0" algn="l">
                        <a:lnSpc>
                          <a:spcPct val="100000"/>
                        </a:lnSpc>
                        <a:spcBef>
                          <a:spcPts val="0"/>
                        </a:spcBef>
                        <a:spcAft>
                          <a:spcPts val="0"/>
                        </a:spcAft>
                        <a:buClr>
                          <a:srgbClr val="000000"/>
                        </a:buClr>
                        <a:buSzPts val="1400"/>
                        <a:buFont typeface="Arial"/>
                        <a:buChar char="-"/>
                      </a:pPr>
                      <a:r>
                        <a:rPr lang="en-US"/>
                        <a:t>Add IR window material to box</a:t>
                      </a:r>
                      <a:endParaRPr/>
                    </a:p>
                    <a:p>
                      <a:pPr indent="-234950" lvl="0" marL="342900" marR="0" rtl="0" algn="l">
                        <a:lnSpc>
                          <a:spcPct val="100000"/>
                        </a:lnSpc>
                        <a:spcBef>
                          <a:spcPts val="0"/>
                        </a:spcBef>
                        <a:spcAft>
                          <a:spcPts val="0"/>
                        </a:spcAft>
                        <a:buSzPts val="1100"/>
                        <a:buChar char="-"/>
                      </a:pPr>
                      <a:r>
                        <a:rPr lang="en-US"/>
                        <a:t>Create demo</a:t>
                      </a:r>
                      <a:endParaRPr/>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2f23b399cc_0_149"/>
          <p:cNvSpPr txBox="1"/>
          <p:nvPr>
            <p:ph type="title"/>
          </p:nvPr>
        </p:nvSpPr>
        <p:spPr>
          <a:xfrm>
            <a:off x="609600" y="9011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pic>
        <p:nvPicPr>
          <p:cNvPr id="115" name="Google Shape;115;g32f23b399cc_0_149" title="IMG_0218.jpeg"/>
          <p:cNvPicPr preferRelativeResize="0"/>
          <p:nvPr/>
        </p:nvPicPr>
        <p:blipFill rotWithShape="1">
          <a:blip r:embed="rId3">
            <a:alphaModFix/>
          </a:blip>
          <a:srcRect b="31223" l="31170" r="25632" t="24762"/>
          <a:stretch/>
        </p:blipFill>
        <p:spPr>
          <a:xfrm>
            <a:off x="2990238" y="1929150"/>
            <a:ext cx="3468324" cy="2650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f23b399cc_0_142"/>
          <p:cNvSpPr txBox="1"/>
          <p:nvPr>
            <p:ph type="title"/>
          </p:nvPr>
        </p:nvSpPr>
        <p:spPr>
          <a:xfrm>
            <a:off x="518000" y="786883"/>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graphicFrame>
        <p:nvGraphicFramePr>
          <p:cNvPr id="121" name="Google Shape;121;g32f23b399cc_0_142"/>
          <p:cNvGraphicFramePr/>
          <p:nvPr/>
        </p:nvGraphicFramePr>
        <p:xfrm>
          <a:off x="746600" y="1746181"/>
          <a:ext cx="3000000" cy="3000000"/>
        </p:xfrm>
        <a:graphic>
          <a:graphicData uri="http://schemas.openxmlformats.org/drawingml/2006/table">
            <a:tbl>
              <a:tblPr>
                <a:noFill/>
                <a:tableStyleId>{52FACFE3-95AA-48D7-9DD5-D1F1B9EF8657}</a:tableStyleId>
              </a:tblPr>
              <a:tblGrid>
                <a:gridCol w="3886200"/>
                <a:gridCol w="3886200"/>
              </a:tblGrid>
              <a:tr h="512375">
                <a:tc>
                  <a:txBody>
                    <a:bodyPr/>
                    <a:lstStyle/>
                    <a:p>
                      <a:pPr indent="0" lvl="0" marL="0" marR="0" rtl="0" algn="l">
                        <a:lnSpc>
                          <a:spcPct val="100000"/>
                        </a:lnSpc>
                        <a:spcBef>
                          <a:spcPts val="0"/>
                        </a:spcBef>
                        <a:spcAft>
                          <a:spcPts val="0"/>
                        </a:spcAft>
                        <a:buClr>
                          <a:schemeClr val="dk1"/>
                        </a:buClr>
                        <a:buSzPts val="1400"/>
                        <a:buFont typeface="Arial"/>
                        <a:buNone/>
                      </a:pPr>
                      <a:r>
                        <a:rPr b="1" lang="en-US" sz="1700" u="none" cap="none" strike="noStrike"/>
                        <a:t>Accomplishments since last update  </a:t>
                      </a:r>
                      <a:r>
                        <a:rPr b="1" lang="en-US" sz="1700">
                          <a:solidFill>
                            <a:srgbClr val="FF0000"/>
                          </a:solidFill>
                        </a:rPr>
                        <a:t>7</a:t>
                      </a:r>
                      <a:r>
                        <a:rPr b="1" lang="en-US" sz="1700" u="none" cap="none" strike="noStrike">
                          <a:solidFill>
                            <a:srgbClr val="FF0000"/>
                          </a:solidFill>
                        </a:rPr>
                        <a:t> hrs of effort</a:t>
                      </a:r>
                      <a:endParaRPr b="1" sz="1700" u="none" cap="none" strike="noStrike">
                        <a:solidFill>
                          <a:srgbClr val="FF0000"/>
                        </a:solidFill>
                      </a:endParaRPr>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400"/>
                        <a:buFont typeface="Arial"/>
                        <a:buNone/>
                      </a:pPr>
                      <a:r>
                        <a:rPr b="1" lang="en-US" sz="1700" u="none" cap="none" strike="noStrike"/>
                        <a:t>Ongoing progress/problems and plans until the next presentation</a:t>
                      </a:r>
                      <a:endParaRPr b="1" sz="1700" u="none" cap="none" strike="noStrike"/>
                    </a:p>
                  </a:txBody>
                  <a:tcPr marT="34325" marB="343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2498450">
                <a:tc>
                  <a:txBody>
                    <a:bodyPr/>
                    <a:lstStyle/>
                    <a:p>
                      <a:pPr indent="-298450" lvl="0" marL="342900" marR="0" rtl="0" algn="l">
                        <a:lnSpc>
                          <a:spcPct val="100000"/>
                        </a:lnSpc>
                        <a:spcBef>
                          <a:spcPts val="0"/>
                        </a:spcBef>
                        <a:spcAft>
                          <a:spcPts val="0"/>
                        </a:spcAft>
                        <a:buClr>
                          <a:srgbClr val="000000"/>
                        </a:buClr>
                        <a:buSzPts val="2100"/>
                        <a:buFont typeface="Arial"/>
                        <a:buChar char="-"/>
                      </a:pPr>
                      <a:r>
                        <a:rPr lang="en-US" sz="2100"/>
                        <a:t>Full integration is complete</a:t>
                      </a:r>
                      <a:endParaRPr sz="2100"/>
                    </a:p>
                    <a:p>
                      <a:pPr indent="-279400" lvl="0" marL="342900" marR="0" rtl="0" algn="l">
                        <a:lnSpc>
                          <a:spcPct val="100000"/>
                        </a:lnSpc>
                        <a:spcBef>
                          <a:spcPts val="0"/>
                        </a:spcBef>
                        <a:spcAft>
                          <a:spcPts val="0"/>
                        </a:spcAft>
                        <a:buSzPts val="1800"/>
                        <a:buChar char="-"/>
                      </a:pPr>
                      <a:r>
                        <a:rPr lang="en-US" sz="2100"/>
                        <a:t>Passed Dielectrics Test at POWELL</a:t>
                      </a:r>
                      <a:endParaRPr sz="2100"/>
                    </a:p>
                    <a:p>
                      <a:pPr indent="-279400" lvl="0" marL="342900" marR="0" rtl="0" algn="l">
                        <a:lnSpc>
                          <a:spcPct val="100000"/>
                        </a:lnSpc>
                        <a:spcBef>
                          <a:spcPts val="0"/>
                        </a:spcBef>
                        <a:spcAft>
                          <a:spcPts val="0"/>
                        </a:spcAft>
                        <a:buSzPts val="1800"/>
                        <a:buChar char="-"/>
                      </a:pPr>
                      <a:r>
                        <a:rPr lang="en-US" sz="2100"/>
                        <a:t>Practiced demo of our system in multiple environments</a:t>
                      </a:r>
                      <a:endParaRPr sz="21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61950" lvl="0" marL="457200" marR="0" rtl="0" algn="l">
                        <a:lnSpc>
                          <a:spcPct val="100000"/>
                        </a:lnSpc>
                        <a:spcBef>
                          <a:spcPts val="0"/>
                        </a:spcBef>
                        <a:spcAft>
                          <a:spcPts val="0"/>
                        </a:spcAft>
                        <a:buSzPts val="2100"/>
                        <a:buChar char="-"/>
                      </a:pPr>
                      <a:r>
                        <a:rPr lang="en-US" sz="2100"/>
                        <a:t>Create makeshift switchgear for demo</a:t>
                      </a:r>
                      <a:endParaRPr sz="2100"/>
                    </a:p>
                  </a:txBody>
                  <a:tcPr marT="34325" marB="343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