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x="18288000" cy="10287000"/>
  <p:notesSz cx="6858000" cy="9144000"/>
  <p:embeddedFontLst>
    <p:embeddedFont>
      <p:font typeface="Poppins Medium Bold" charset="1" panose="02000000000000000000"/>
      <p:regular r:id="rId40"/>
    </p:embeddedFont>
    <p:embeddedFont>
      <p:font typeface="Poppins Light Bold" charset="1" panose="02000000000000000000"/>
      <p:regular r:id="rId41"/>
    </p:embeddedFont>
    <p:embeddedFont>
      <p:font typeface="Poppins Bold" charset="1" panose="02000000000000000000"/>
      <p:regular r:id="rId42"/>
    </p:embeddedFont>
    <p:embeddedFont>
      <p:font typeface="Poppins Light" charset="1" panose="02000000000000000000"/>
      <p:regular r:id="rId43"/>
    </p:embeddedFont>
    <p:embeddedFont>
      <p:font typeface="Public Sans" charset="1" panose="00000000000000000000"/>
      <p:regular r:id="rId44"/>
    </p:embeddedFont>
    <p:embeddedFont>
      <p:font typeface="Public Sans Bold Italics" charset="1" panose="00000000000000000000"/>
      <p:regular r:id="rId45"/>
    </p:embeddedFont>
    <p:embeddedFont>
      <p:font typeface="Montserrat Classic Bold" charset="1" panose="00000800000000000000"/>
      <p:regular r:id="rId4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fonts/font40.fntdata" Type="http://schemas.openxmlformats.org/officeDocument/2006/relationships/font"/><Relationship Id="rId41" Target="fonts/font41.fntdata" Type="http://schemas.openxmlformats.org/officeDocument/2006/relationships/font"/><Relationship Id="rId42" Target="fonts/font42.fntdata" Type="http://schemas.openxmlformats.org/officeDocument/2006/relationships/font"/><Relationship Id="rId43" Target="fonts/font43.fntdata" Type="http://schemas.openxmlformats.org/officeDocument/2006/relationships/font"/><Relationship Id="rId44" Target="fonts/font44.fntdata" Type="http://schemas.openxmlformats.org/officeDocument/2006/relationships/font"/><Relationship Id="rId45" Target="fonts/font45.fntdata" Type="http://schemas.openxmlformats.org/officeDocument/2006/relationships/font"/><Relationship Id="rId46" Target="fonts/font46.fntdata" Type="http://schemas.openxmlformats.org/officeDocument/2006/relationships/font"/><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12" Target="../media/image27.png" Type="http://schemas.openxmlformats.org/officeDocument/2006/relationships/image"/><Relationship Id="rId13" Target="../media/image28.svg" Type="http://schemas.openxmlformats.org/officeDocument/2006/relationships/image"/><Relationship Id="rId14" Target="../media/image29.png" Type="http://schemas.openxmlformats.org/officeDocument/2006/relationships/image"/><Relationship Id="rId15" Target="../media/image30.svg" Type="http://schemas.openxmlformats.org/officeDocument/2006/relationships/image"/><Relationship Id="rId16" Target="../media/image31.png" Type="http://schemas.openxmlformats.org/officeDocument/2006/relationships/image"/><Relationship Id="rId17" Target="../media/image32.svg" Type="http://schemas.openxmlformats.org/officeDocument/2006/relationships/image"/><Relationship Id="rId18" Target="../media/image33.png" Type="http://schemas.openxmlformats.org/officeDocument/2006/relationships/image"/><Relationship Id="rId19" Target="../media/image34.svg" Type="http://schemas.openxmlformats.org/officeDocument/2006/relationships/image"/><Relationship Id="rId2" Target="../media/image17.png" Type="http://schemas.openxmlformats.org/officeDocument/2006/relationships/image"/><Relationship Id="rId20" Target="../media/image35.png" Type="http://schemas.openxmlformats.org/officeDocument/2006/relationships/image"/><Relationship Id="rId21" Target="../media/image36.svg" Type="http://schemas.openxmlformats.org/officeDocument/2006/relationships/image"/><Relationship Id="rId22" Target="../media/image37.png" Type="http://schemas.openxmlformats.org/officeDocument/2006/relationships/image"/><Relationship Id="rId23" Target="../media/image38.svg" Type="http://schemas.openxmlformats.org/officeDocument/2006/relationships/image"/><Relationship Id="rId24" Target="../media/image39.png" Type="http://schemas.openxmlformats.org/officeDocument/2006/relationships/image"/><Relationship Id="rId25" Target="../media/image40.svg" Type="http://schemas.openxmlformats.org/officeDocument/2006/relationships/image"/><Relationship Id="rId26" Target="../media/image41.png" Type="http://schemas.openxmlformats.org/officeDocument/2006/relationships/image"/><Relationship Id="rId27" Target="../media/image42.svg" Type="http://schemas.openxmlformats.org/officeDocument/2006/relationships/image"/><Relationship Id="rId28" Target="../media/image43.png" Type="http://schemas.openxmlformats.org/officeDocument/2006/relationships/image"/><Relationship Id="rId29" Target="../media/image44.svg" Type="http://schemas.openxmlformats.org/officeDocument/2006/relationships/image"/><Relationship Id="rId3" Target="../media/image18.svg" Type="http://schemas.openxmlformats.org/officeDocument/2006/relationships/image"/><Relationship Id="rId30" Target="../media/image45.png" Type="http://schemas.openxmlformats.org/officeDocument/2006/relationships/image"/><Relationship Id="rId31" Target="../media/image46.svg" Type="http://schemas.openxmlformats.org/officeDocument/2006/relationships/image"/><Relationship Id="rId32" Target="../media/image47.png" Type="http://schemas.openxmlformats.org/officeDocument/2006/relationships/image"/><Relationship Id="rId33" Target="../media/image48.svg" Type="http://schemas.openxmlformats.org/officeDocument/2006/relationships/image"/><Relationship Id="rId34" Target="../media/image49.png" Type="http://schemas.openxmlformats.org/officeDocument/2006/relationships/image"/><Relationship Id="rId35" Target="../media/image50.svg" Type="http://schemas.openxmlformats.org/officeDocument/2006/relationships/image"/><Relationship Id="rId36" Target="../media/image51.png" Type="http://schemas.openxmlformats.org/officeDocument/2006/relationships/image"/><Relationship Id="rId37" Target="../media/image52.svg" Type="http://schemas.openxmlformats.org/officeDocument/2006/relationships/image"/><Relationship Id="rId38" Target="../media/image53.png" Type="http://schemas.openxmlformats.org/officeDocument/2006/relationships/image"/><Relationship Id="rId39" Target="../media/image54.svg" Type="http://schemas.openxmlformats.org/officeDocument/2006/relationships/image"/><Relationship Id="rId4" Target="../media/image19.png" Type="http://schemas.openxmlformats.org/officeDocument/2006/relationships/image"/><Relationship Id="rId40" Target="../media/image55.png" Type="http://schemas.openxmlformats.org/officeDocument/2006/relationships/image"/><Relationship Id="rId41" Target="../media/image56.svg" Type="http://schemas.openxmlformats.org/officeDocument/2006/relationships/image"/><Relationship Id="rId42" Target="../media/image57.png" Type="http://schemas.openxmlformats.org/officeDocument/2006/relationships/image"/><Relationship Id="rId43" Target="../media/image58.svg" Type="http://schemas.openxmlformats.org/officeDocument/2006/relationships/image"/><Relationship Id="rId44" Target="../media/image59.png" Type="http://schemas.openxmlformats.org/officeDocument/2006/relationships/image"/><Relationship Id="rId5" Target="../media/image20.svg" Type="http://schemas.openxmlformats.org/officeDocument/2006/relationships/image"/><Relationship Id="rId6" Target="../media/image21.png" Type="http://schemas.openxmlformats.org/officeDocument/2006/relationships/image"/><Relationship Id="rId7" Target="../media/image22.svg" Type="http://schemas.openxmlformats.org/officeDocument/2006/relationships/image"/><Relationship Id="rId8" Target="../media/image23.png" Type="http://schemas.openxmlformats.org/officeDocument/2006/relationships/image"/><Relationship Id="rId9" Target="../media/image24.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0.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1.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2.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3.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4.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5.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6.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7.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8.jpe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9.jpe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0.jpeg" Type="http://schemas.openxmlformats.org/officeDocument/2006/relationships/image"/></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1.png" Type="http://schemas.openxmlformats.org/officeDocument/2006/relationships/image"/><Relationship Id="rId3" Target="../media/image72.svg" Type="http://schemas.openxmlformats.org/officeDocument/2006/relationships/image"/></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1323975"/>
            <a:ext cx="13449935" cy="3036570"/>
          </a:xfrm>
          <a:prstGeom prst="rect">
            <a:avLst/>
          </a:prstGeom>
        </p:spPr>
        <p:txBody>
          <a:bodyPr anchor="t" rtlCol="false" tIns="0" lIns="0" bIns="0" rIns="0">
            <a:spAutoFit/>
          </a:bodyPr>
          <a:lstStyle/>
          <a:p>
            <a:pPr algn="l">
              <a:lnSpc>
                <a:spcPts val="7740"/>
              </a:lnSpc>
            </a:pPr>
            <a:r>
              <a:rPr lang="en-US" sz="9000">
                <a:solidFill>
                  <a:srgbClr val="292929"/>
                </a:solidFill>
                <a:latin typeface="Poppins Medium Bold"/>
              </a:rPr>
              <a:t>DATA MINING PROJECT USING COVID-19 DATASET</a:t>
            </a:r>
          </a:p>
        </p:txBody>
      </p:sp>
      <p:grpSp>
        <p:nvGrpSpPr>
          <p:cNvPr name="Group 3" id="3"/>
          <p:cNvGrpSpPr/>
          <p:nvPr/>
        </p:nvGrpSpPr>
        <p:grpSpPr>
          <a:xfrm rot="0">
            <a:off x="9824704" y="6587112"/>
            <a:ext cx="4302195" cy="3699888"/>
            <a:chOff x="0" y="0"/>
            <a:chExt cx="6350000" cy="5461000"/>
          </a:xfrm>
        </p:grpSpPr>
        <p:sp>
          <p:nvSpPr>
            <p:cNvPr name="Freeform 4" id="4"/>
            <p:cNvSpPr/>
            <p:nvPr/>
          </p:nvSpPr>
          <p:spPr>
            <a:xfrm flipH="false" flipV="false" rot="0">
              <a:off x="59563" y="32385"/>
              <a:ext cx="6230874" cy="5396230"/>
            </a:xfrm>
            <a:custGeom>
              <a:avLst/>
              <a:gdLst/>
              <a:ahLst/>
              <a:cxnLst/>
              <a:rect r="r" b="b" t="t" l="l"/>
              <a:pathLst>
                <a:path h="5396230" w="6230874">
                  <a:moveTo>
                    <a:pt x="3115437" y="0"/>
                  </a:moveTo>
                  <a:lnTo>
                    <a:pt x="0" y="5396230"/>
                  </a:lnTo>
                  <a:lnTo>
                    <a:pt x="6230874" y="5396230"/>
                  </a:lnTo>
                  <a:close/>
                </a:path>
              </a:pathLst>
            </a:custGeom>
            <a:blipFill>
              <a:blip r:embed="rId2"/>
              <a:stretch>
                <a:fillRect l="0" t="-7733" r="0" b="-7733"/>
              </a:stretch>
            </a:blipFill>
          </p:spPr>
        </p:sp>
      </p:grpSp>
      <p:grpSp>
        <p:nvGrpSpPr>
          <p:cNvPr name="Group 5" id="5"/>
          <p:cNvGrpSpPr/>
          <p:nvPr/>
        </p:nvGrpSpPr>
        <p:grpSpPr>
          <a:xfrm rot="0">
            <a:off x="12148111" y="2694622"/>
            <a:ext cx="4302195" cy="3699888"/>
            <a:chOff x="0" y="0"/>
            <a:chExt cx="6350000" cy="5461000"/>
          </a:xfrm>
        </p:grpSpPr>
        <p:sp>
          <p:nvSpPr>
            <p:cNvPr name="Freeform 6" id="6"/>
            <p:cNvSpPr/>
            <p:nvPr/>
          </p:nvSpPr>
          <p:spPr>
            <a:xfrm flipH="false" flipV="false" rot="0">
              <a:off x="59563" y="32385"/>
              <a:ext cx="6230874" cy="5396230"/>
            </a:xfrm>
            <a:custGeom>
              <a:avLst/>
              <a:gdLst/>
              <a:ahLst/>
              <a:cxnLst/>
              <a:rect r="r" b="b" t="t" l="l"/>
              <a:pathLst>
                <a:path h="5396230" w="6230874">
                  <a:moveTo>
                    <a:pt x="3115437" y="0"/>
                  </a:moveTo>
                  <a:lnTo>
                    <a:pt x="0" y="5396230"/>
                  </a:lnTo>
                  <a:lnTo>
                    <a:pt x="6230874" y="5396230"/>
                  </a:lnTo>
                  <a:close/>
                </a:path>
              </a:pathLst>
            </a:custGeom>
            <a:blipFill>
              <a:blip r:embed="rId3"/>
              <a:stretch>
                <a:fillRect l="0" t="-12414" r="0" b="-12414"/>
              </a:stretch>
            </a:blipFill>
          </p:spPr>
        </p:sp>
      </p:grpSp>
      <p:grpSp>
        <p:nvGrpSpPr>
          <p:cNvPr name="Group 7" id="7"/>
          <p:cNvGrpSpPr/>
          <p:nvPr/>
        </p:nvGrpSpPr>
        <p:grpSpPr>
          <a:xfrm rot="0">
            <a:off x="14314112" y="-728959"/>
            <a:ext cx="4302195" cy="3018136"/>
            <a:chOff x="0" y="0"/>
            <a:chExt cx="6350000" cy="4454740"/>
          </a:xfrm>
        </p:grpSpPr>
        <p:sp>
          <p:nvSpPr>
            <p:cNvPr name="Freeform 8" id="8"/>
            <p:cNvSpPr/>
            <p:nvPr/>
          </p:nvSpPr>
          <p:spPr>
            <a:xfrm flipH="false" flipV="false" rot="0">
              <a:off x="59563" y="26418"/>
              <a:ext cx="6230874" cy="4401905"/>
            </a:xfrm>
            <a:custGeom>
              <a:avLst/>
              <a:gdLst/>
              <a:ahLst/>
              <a:cxnLst/>
              <a:rect r="r" b="b" t="t" l="l"/>
              <a:pathLst>
                <a:path h="4401905" w="6230874">
                  <a:moveTo>
                    <a:pt x="3115437" y="0"/>
                  </a:moveTo>
                  <a:lnTo>
                    <a:pt x="0" y="4401905"/>
                  </a:lnTo>
                  <a:lnTo>
                    <a:pt x="6230874" y="4401905"/>
                  </a:lnTo>
                  <a:close/>
                </a:path>
              </a:pathLst>
            </a:custGeom>
            <a:blipFill>
              <a:blip r:embed="rId4"/>
              <a:stretch>
                <a:fillRect l="-955" t="-22004" r="-993" b="-22304"/>
              </a:stretch>
            </a:blipFill>
          </p:spPr>
        </p:sp>
      </p:grpSp>
      <p:grpSp>
        <p:nvGrpSpPr>
          <p:cNvPr name="Group 9" id="9"/>
          <p:cNvGrpSpPr/>
          <p:nvPr/>
        </p:nvGrpSpPr>
        <p:grpSpPr>
          <a:xfrm rot="0">
            <a:off x="12177919" y="6266409"/>
            <a:ext cx="4272388" cy="3699888"/>
            <a:chOff x="0" y="0"/>
            <a:chExt cx="6350000" cy="5499100"/>
          </a:xfrm>
        </p:grpSpPr>
        <p:sp>
          <p:nvSpPr>
            <p:cNvPr name="Freeform 10" id="10"/>
            <p:cNvSpPr/>
            <p:nvPr/>
          </p:nvSpPr>
          <p:spPr>
            <a:xfrm flipH="false" flipV="false" rot="0">
              <a:off x="0" y="0"/>
              <a:ext cx="6350000" cy="5499100"/>
            </a:xfrm>
            <a:custGeom>
              <a:avLst/>
              <a:gdLst/>
              <a:ahLst/>
              <a:cxnLst/>
              <a:rect r="r" b="b" t="t" l="l"/>
              <a:pathLst>
                <a:path h="5499100" w="6350000">
                  <a:moveTo>
                    <a:pt x="3175000" y="0"/>
                  </a:moveTo>
                  <a:lnTo>
                    <a:pt x="0" y="0"/>
                  </a:lnTo>
                  <a:lnTo>
                    <a:pt x="1587500" y="2749550"/>
                  </a:lnTo>
                  <a:lnTo>
                    <a:pt x="3175000" y="5499100"/>
                  </a:lnTo>
                  <a:lnTo>
                    <a:pt x="4762500" y="2749550"/>
                  </a:lnTo>
                  <a:lnTo>
                    <a:pt x="6350000" y="0"/>
                  </a:lnTo>
                  <a:close/>
                </a:path>
              </a:pathLst>
            </a:custGeom>
            <a:blipFill>
              <a:blip r:embed="rId5"/>
              <a:stretch>
                <a:fillRect l="0" t="-7736" r="0" b="-7736"/>
              </a:stretch>
            </a:blipFill>
          </p:spPr>
        </p:sp>
      </p:grpSp>
      <p:grpSp>
        <p:nvGrpSpPr>
          <p:cNvPr name="Group 11" id="11"/>
          <p:cNvGrpSpPr/>
          <p:nvPr/>
        </p:nvGrpSpPr>
        <p:grpSpPr>
          <a:xfrm rot="0">
            <a:off x="14015612" y="2012871"/>
            <a:ext cx="4272388" cy="3699888"/>
            <a:chOff x="0" y="0"/>
            <a:chExt cx="6350000" cy="5499100"/>
          </a:xfrm>
        </p:grpSpPr>
        <p:sp>
          <p:nvSpPr>
            <p:cNvPr name="Freeform 12" id="12"/>
            <p:cNvSpPr/>
            <p:nvPr/>
          </p:nvSpPr>
          <p:spPr>
            <a:xfrm flipH="false" flipV="false" rot="0">
              <a:off x="0" y="0"/>
              <a:ext cx="6350000" cy="5499100"/>
            </a:xfrm>
            <a:custGeom>
              <a:avLst/>
              <a:gdLst/>
              <a:ahLst/>
              <a:cxnLst/>
              <a:rect r="r" b="b" t="t" l="l"/>
              <a:pathLst>
                <a:path h="5499100" w="6350000">
                  <a:moveTo>
                    <a:pt x="3175000" y="0"/>
                  </a:moveTo>
                  <a:lnTo>
                    <a:pt x="0" y="0"/>
                  </a:lnTo>
                  <a:lnTo>
                    <a:pt x="1587500" y="2749550"/>
                  </a:lnTo>
                  <a:lnTo>
                    <a:pt x="3175000" y="5499100"/>
                  </a:lnTo>
                  <a:lnTo>
                    <a:pt x="4762500" y="2749550"/>
                  </a:lnTo>
                  <a:lnTo>
                    <a:pt x="6350000" y="0"/>
                  </a:lnTo>
                  <a:close/>
                </a:path>
              </a:pathLst>
            </a:custGeom>
            <a:blipFill>
              <a:blip r:embed="rId6"/>
              <a:stretch>
                <a:fillRect l="-17510" t="0" r="-17510" b="0"/>
              </a:stretch>
            </a:blipFill>
          </p:spPr>
        </p:sp>
      </p:grpSp>
      <p:sp>
        <p:nvSpPr>
          <p:cNvPr name="TextBox 13" id="13"/>
          <p:cNvSpPr txBox="true"/>
          <p:nvPr/>
        </p:nvSpPr>
        <p:spPr>
          <a:xfrm rot="0">
            <a:off x="1028700" y="7316469"/>
            <a:ext cx="10720144" cy="1743741"/>
          </a:xfrm>
          <a:prstGeom prst="rect">
            <a:avLst/>
          </a:prstGeom>
        </p:spPr>
        <p:txBody>
          <a:bodyPr anchor="t" rtlCol="false" tIns="0" lIns="0" bIns="0" rIns="0">
            <a:spAutoFit/>
          </a:bodyPr>
          <a:lstStyle/>
          <a:p>
            <a:pPr algn="l">
              <a:lnSpc>
                <a:spcPts val="4688"/>
              </a:lnSpc>
            </a:pPr>
            <a:r>
              <a:rPr lang="en-US" sz="3348">
                <a:solidFill>
                  <a:srgbClr val="292929"/>
                </a:solidFill>
                <a:latin typeface="Poppins Light Bold"/>
              </a:rPr>
              <a:t>Adem Oğuz Bozçalar</a:t>
            </a:r>
          </a:p>
          <a:p>
            <a:pPr algn="l">
              <a:lnSpc>
                <a:spcPts val="4688"/>
              </a:lnSpc>
            </a:pPr>
            <a:r>
              <a:rPr lang="en-US" sz="3348">
                <a:solidFill>
                  <a:srgbClr val="292929"/>
                </a:solidFill>
                <a:latin typeface="Poppins Light Bold"/>
              </a:rPr>
              <a:t>Berkay Bakaç</a:t>
            </a:r>
          </a:p>
          <a:p>
            <a:pPr algn="l">
              <a:lnSpc>
                <a:spcPts val="4688"/>
              </a:lnSpc>
              <a:spcBef>
                <a:spcPct val="0"/>
              </a:spcBef>
            </a:pPr>
            <a:r>
              <a:rPr lang="en-US" sz="3348">
                <a:solidFill>
                  <a:srgbClr val="292929"/>
                </a:solidFill>
                <a:latin typeface="Poppins Light Bold"/>
              </a:rPr>
              <a:t>Ali Teke</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144000" y="1682750"/>
            <a:ext cx="7444096" cy="6409336"/>
          </a:xfrm>
          <a:custGeom>
            <a:avLst/>
            <a:gdLst/>
            <a:ahLst/>
            <a:cxnLst/>
            <a:rect r="r" b="b" t="t" l="l"/>
            <a:pathLst>
              <a:path h="6409336" w="7444096">
                <a:moveTo>
                  <a:pt x="0" y="0"/>
                </a:moveTo>
                <a:lnTo>
                  <a:pt x="7444096" y="0"/>
                </a:lnTo>
                <a:lnTo>
                  <a:pt x="7444096" y="6409336"/>
                </a:lnTo>
                <a:lnTo>
                  <a:pt x="0" y="6409336"/>
                </a:lnTo>
                <a:lnTo>
                  <a:pt x="0" y="0"/>
                </a:lnTo>
                <a:close/>
              </a:path>
            </a:pathLst>
          </a:custGeom>
          <a:blipFill>
            <a:blip r:embed="rId2"/>
            <a:stretch>
              <a:fillRect l="0" t="0" r="0" b="0"/>
            </a:stretch>
          </a:blipFill>
        </p:spPr>
      </p:sp>
      <p:sp>
        <p:nvSpPr>
          <p:cNvPr name="TextBox 3" id="3"/>
          <p:cNvSpPr txBox="true"/>
          <p:nvPr/>
        </p:nvSpPr>
        <p:spPr>
          <a:xfrm rot="0">
            <a:off x="2746362" y="1823720"/>
            <a:ext cx="3342233" cy="679451"/>
          </a:xfrm>
          <a:prstGeom prst="rect">
            <a:avLst/>
          </a:prstGeom>
        </p:spPr>
        <p:txBody>
          <a:bodyPr anchor="t" rtlCol="false" tIns="0" lIns="0" bIns="0" rIns="0">
            <a:spAutoFit/>
          </a:bodyPr>
          <a:lstStyle/>
          <a:p>
            <a:pPr algn="ctr">
              <a:lnSpc>
                <a:spcPts val="5599"/>
              </a:lnSpc>
              <a:spcBef>
                <a:spcPct val="0"/>
              </a:spcBef>
            </a:pPr>
            <a:r>
              <a:rPr lang="en-US" sz="3999">
                <a:solidFill>
                  <a:srgbClr val="000000"/>
                </a:solidFill>
                <a:latin typeface="Poppins Light Bold"/>
              </a:rPr>
              <a:t>Covid Carrier</a:t>
            </a:r>
          </a:p>
        </p:txBody>
      </p:sp>
      <p:sp>
        <p:nvSpPr>
          <p:cNvPr name="TextBox 4" id="4"/>
          <p:cNvSpPr txBox="true"/>
          <p:nvPr/>
        </p:nvSpPr>
        <p:spPr>
          <a:xfrm rot="0">
            <a:off x="2746362" y="1842770"/>
            <a:ext cx="6397638" cy="7415530"/>
          </a:xfrm>
          <a:prstGeom prst="rect">
            <a:avLst/>
          </a:prstGeom>
        </p:spPr>
        <p:txBody>
          <a:bodyPr anchor="t" rtlCol="false" tIns="0" lIns="0" bIns="0" rIns="0">
            <a:spAutoFit/>
          </a:bodyPr>
          <a:lstStyle/>
          <a:p>
            <a:pPr algn="l">
              <a:lnSpc>
                <a:spcPts val="3919"/>
              </a:lnSpc>
            </a:pPr>
          </a:p>
          <a:p>
            <a:pPr algn="l">
              <a:lnSpc>
                <a:spcPts val="3919"/>
              </a:lnSpc>
            </a:pPr>
          </a:p>
          <a:p>
            <a:pPr algn="l">
              <a:lnSpc>
                <a:spcPts val="3919"/>
              </a:lnSpc>
              <a:spcBef>
                <a:spcPct val="0"/>
              </a:spcBef>
            </a:pPr>
            <a:r>
              <a:rPr lang="en-US" sz="2799">
                <a:solidFill>
                  <a:srgbClr val="000000"/>
                </a:solidFill>
                <a:latin typeface="Poppins Light"/>
              </a:rPr>
              <a:t>The pie chart displays the percentage of COVID-19 "Non Carriers" and "Carriers" among all patients. Numeric values are included within the segments, and a legend denotes the count of each category.</a:t>
            </a:r>
          </a:p>
          <a:p>
            <a:pPr algn="l">
              <a:lnSpc>
                <a:spcPts val="3919"/>
              </a:lnSpc>
              <a:spcBef>
                <a:spcPct val="0"/>
              </a:spcBef>
            </a:pPr>
          </a:p>
          <a:p>
            <a:pPr algn="l">
              <a:lnSpc>
                <a:spcPts val="3919"/>
              </a:lnSpc>
              <a:spcBef>
                <a:spcPct val="0"/>
              </a:spcBef>
            </a:pPr>
          </a:p>
          <a:p>
            <a:pPr algn="l">
              <a:lnSpc>
                <a:spcPts val="3919"/>
              </a:lnSpc>
              <a:spcBef>
                <a:spcPct val="0"/>
              </a:spcBef>
            </a:pPr>
          </a:p>
          <a:p>
            <a:pPr algn="l">
              <a:lnSpc>
                <a:spcPts val="3919"/>
              </a:lnSpc>
              <a:spcBef>
                <a:spcPct val="0"/>
              </a:spcBef>
            </a:pPr>
          </a:p>
          <a:p>
            <a:pPr algn="l">
              <a:lnSpc>
                <a:spcPts val="3919"/>
              </a:lnSpc>
              <a:spcBef>
                <a:spcPct val="0"/>
              </a:spcBef>
            </a:pPr>
          </a:p>
          <a:p>
            <a:pPr algn="l">
              <a:lnSpc>
                <a:spcPts val="3919"/>
              </a:lnSpc>
              <a:spcBef>
                <a:spcPct val="0"/>
              </a:spcBef>
            </a:pPr>
          </a:p>
        </p:txBody>
      </p:sp>
    </p:spTree>
  </p:cSld>
  <p:clrMapOvr>
    <a:masterClrMapping/>
  </p:clrMapOvr>
  <p:transition spd="slow">
    <p:push dir="l"/>
  </p:transition>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144000" y="1938832"/>
            <a:ext cx="6625554" cy="6409336"/>
          </a:xfrm>
          <a:custGeom>
            <a:avLst/>
            <a:gdLst/>
            <a:ahLst/>
            <a:cxnLst/>
            <a:rect r="r" b="b" t="t" l="l"/>
            <a:pathLst>
              <a:path h="6409336" w="6625554">
                <a:moveTo>
                  <a:pt x="0" y="0"/>
                </a:moveTo>
                <a:lnTo>
                  <a:pt x="6625554" y="0"/>
                </a:lnTo>
                <a:lnTo>
                  <a:pt x="6625554" y="6409336"/>
                </a:lnTo>
                <a:lnTo>
                  <a:pt x="0" y="6409336"/>
                </a:lnTo>
                <a:lnTo>
                  <a:pt x="0" y="0"/>
                </a:lnTo>
                <a:close/>
              </a:path>
            </a:pathLst>
          </a:custGeom>
          <a:blipFill>
            <a:blip r:embed="rId2"/>
            <a:stretch>
              <a:fillRect l="0" t="0" r="0" b="0"/>
            </a:stretch>
          </a:blipFill>
        </p:spPr>
      </p:sp>
      <p:sp>
        <p:nvSpPr>
          <p:cNvPr name="TextBox 3" id="3"/>
          <p:cNvSpPr txBox="true"/>
          <p:nvPr/>
        </p:nvSpPr>
        <p:spPr>
          <a:xfrm rot="0">
            <a:off x="1549674" y="2916297"/>
            <a:ext cx="5923614" cy="4397255"/>
          </a:xfrm>
          <a:prstGeom prst="rect">
            <a:avLst/>
          </a:prstGeom>
        </p:spPr>
        <p:txBody>
          <a:bodyPr anchor="t" rtlCol="false" tIns="0" lIns="0" bIns="0" rIns="0">
            <a:spAutoFit/>
          </a:bodyPr>
          <a:lstStyle/>
          <a:p>
            <a:pPr algn="ctr">
              <a:lnSpc>
                <a:spcPts val="4381"/>
              </a:lnSpc>
              <a:spcBef>
                <a:spcPct val="0"/>
              </a:spcBef>
            </a:pPr>
            <a:r>
              <a:rPr lang="en-US" sz="3129">
                <a:solidFill>
                  <a:srgbClr val="000000"/>
                </a:solidFill>
                <a:latin typeface="Poppins Light"/>
              </a:rPr>
              <a:t>The pie chart depicts the percentage of "Alive" and "Dead" individuals among COVID-19 carriers. Numeric values are embedded within the segments, and a legend indicates the count of each category.</a:t>
            </a:r>
          </a:p>
        </p:txBody>
      </p:sp>
    </p:spTree>
  </p:cSld>
  <p:clrMapOvr>
    <a:masterClrMapping/>
  </p:clrMapOvr>
  <p:transition spd="slow">
    <p:push dir="l"/>
  </p:transition>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793892" y="1028700"/>
            <a:ext cx="12700215" cy="6679923"/>
          </a:xfrm>
          <a:custGeom>
            <a:avLst/>
            <a:gdLst/>
            <a:ahLst/>
            <a:cxnLst/>
            <a:rect r="r" b="b" t="t" l="l"/>
            <a:pathLst>
              <a:path h="6679923" w="12700215">
                <a:moveTo>
                  <a:pt x="0" y="0"/>
                </a:moveTo>
                <a:lnTo>
                  <a:pt x="12700216" y="0"/>
                </a:lnTo>
                <a:lnTo>
                  <a:pt x="12700216" y="6679923"/>
                </a:lnTo>
                <a:lnTo>
                  <a:pt x="0" y="6679923"/>
                </a:lnTo>
                <a:lnTo>
                  <a:pt x="0" y="0"/>
                </a:lnTo>
                <a:close/>
              </a:path>
            </a:pathLst>
          </a:custGeom>
          <a:blipFill>
            <a:blip r:embed="rId2"/>
            <a:stretch>
              <a:fillRect l="0" t="0" r="0" b="0"/>
            </a:stretch>
          </a:blipFill>
        </p:spPr>
      </p:sp>
      <p:sp>
        <p:nvSpPr>
          <p:cNvPr name="TextBox 3" id="3"/>
          <p:cNvSpPr txBox="true"/>
          <p:nvPr/>
        </p:nvSpPr>
        <p:spPr>
          <a:xfrm rot="0">
            <a:off x="4181718" y="7651473"/>
            <a:ext cx="11582400" cy="1967230"/>
          </a:xfrm>
          <a:prstGeom prst="rect">
            <a:avLst/>
          </a:prstGeom>
        </p:spPr>
        <p:txBody>
          <a:bodyPr anchor="t" rtlCol="false" tIns="0" lIns="0" bIns="0" rIns="0">
            <a:spAutoFit/>
          </a:bodyPr>
          <a:lstStyle/>
          <a:p>
            <a:pPr algn="ctr">
              <a:lnSpc>
                <a:spcPts val="3919"/>
              </a:lnSpc>
            </a:pPr>
          </a:p>
          <a:p>
            <a:pPr algn="ctr" marL="0" indent="0" lvl="0">
              <a:lnSpc>
                <a:spcPts val="3919"/>
              </a:lnSpc>
              <a:spcBef>
                <a:spcPct val="0"/>
              </a:spcBef>
            </a:pPr>
            <a:r>
              <a:rPr lang="en-US" sz="2800">
                <a:solidFill>
                  <a:srgbClr val="000000"/>
                </a:solidFill>
                <a:latin typeface="Poppins Light"/>
              </a:rPr>
              <a:t>The visual depicts the relationship between age and COVID-19 classification. As age increases, it explores how the likelihood of being classified as COVID-19 positive or negative changes.</a:t>
            </a:r>
          </a:p>
        </p:txBody>
      </p:sp>
    </p:spTree>
  </p:cSld>
  <p:clrMapOvr>
    <a:masterClrMapping/>
  </p:clrMapOvr>
  <p:transition spd="slow">
    <p:push dir="l"/>
  </p:transition>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682100" y="2039227"/>
            <a:ext cx="10923243" cy="6208547"/>
          </a:xfrm>
          <a:custGeom>
            <a:avLst/>
            <a:gdLst/>
            <a:ahLst/>
            <a:cxnLst/>
            <a:rect r="r" b="b" t="t" l="l"/>
            <a:pathLst>
              <a:path h="6208547" w="10923243">
                <a:moveTo>
                  <a:pt x="0" y="0"/>
                </a:moveTo>
                <a:lnTo>
                  <a:pt x="10923244" y="0"/>
                </a:lnTo>
                <a:lnTo>
                  <a:pt x="10923244" y="6208546"/>
                </a:lnTo>
                <a:lnTo>
                  <a:pt x="0" y="6208546"/>
                </a:lnTo>
                <a:lnTo>
                  <a:pt x="0" y="0"/>
                </a:lnTo>
                <a:close/>
              </a:path>
            </a:pathLst>
          </a:custGeom>
          <a:blipFill>
            <a:blip r:embed="rId2"/>
            <a:stretch>
              <a:fillRect l="0" t="0" r="0" b="0"/>
            </a:stretch>
          </a:blipFill>
        </p:spPr>
      </p:sp>
      <p:sp>
        <p:nvSpPr>
          <p:cNvPr name="TextBox 3" id="3"/>
          <p:cNvSpPr txBox="true"/>
          <p:nvPr/>
        </p:nvSpPr>
        <p:spPr>
          <a:xfrm rot="0">
            <a:off x="1028700" y="1763059"/>
            <a:ext cx="5477295" cy="8523941"/>
          </a:xfrm>
          <a:prstGeom prst="rect">
            <a:avLst/>
          </a:prstGeom>
        </p:spPr>
        <p:txBody>
          <a:bodyPr anchor="t" rtlCol="false" tIns="0" lIns="0" bIns="0" rIns="0">
            <a:spAutoFit/>
          </a:bodyPr>
          <a:lstStyle/>
          <a:p>
            <a:pPr algn="l">
              <a:lnSpc>
                <a:spcPts val="4251"/>
              </a:lnSpc>
            </a:pPr>
            <a:r>
              <a:rPr lang="en-US" sz="3036">
                <a:solidFill>
                  <a:srgbClr val="292929"/>
                </a:solidFill>
                <a:latin typeface="Poppins Light"/>
              </a:rPr>
              <a:t>The visualization illustrates the impact of obesity on COVID-19 classification. It compares the distribution of COVID-19 positive and negative cases among individuals categorized as obese and non-obese. The different colors represent the COVID-19 classification outcomes, while the x-axis displays the obesity status.</a:t>
            </a:r>
          </a:p>
          <a:p>
            <a:pPr algn="l">
              <a:lnSpc>
                <a:spcPts val="4251"/>
              </a:lnSpc>
            </a:pPr>
          </a:p>
          <a:p>
            <a:pPr algn="l">
              <a:lnSpc>
                <a:spcPts val="4251"/>
              </a:lnSpc>
            </a:pPr>
          </a:p>
          <a:p>
            <a:pPr algn="l">
              <a:lnSpc>
                <a:spcPts val="4251"/>
              </a:lnSpc>
            </a:pPr>
          </a:p>
          <a:p>
            <a:pPr algn="l" marL="0" indent="0" lvl="0">
              <a:lnSpc>
                <a:spcPts val="4251"/>
              </a:lnSpc>
              <a:spcBef>
                <a:spcPct val="0"/>
              </a:spcBef>
            </a:pPr>
          </a:p>
        </p:txBody>
      </p:sp>
    </p:spTree>
  </p:cSld>
  <p:clrMapOvr>
    <a:masterClrMapping/>
  </p:clrMapOvr>
  <p:transition spd="slow">
    <p:push dir="l"/>
  </p:transition>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283437" y="1497030"/>
            <a:ext cx="1137663" cy="810843"/>
          </a:xfrm>
          <a:custGeom>
            <a:avLst/>
            <a:gdLst/>
            <a:ahLst/>
            <a:cxnLst/>
            <a:rect r="r" b="b" t="t" l="l"/>
            <a:pathLst>
              <a:path h="810843" w="1137663">
                <a:moveTo>
                  <a:pt x="0" y="0"/>
                </a:moveTo>
                <a:lnTo>
                  <a:pt x="1137663" y="0"/>
                </a:lnTo>
                <a:lnTo>
                  <a:pt x="1137663" y="810843"/>
                </a:lnTo>
                <a:lnTo>
                  <a:pt x="0" y="810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308410" y="3037983"/>
            <a:ext cx="1087717" cy="810843"/>
          </a:xfrm>
          <a:custGeom>
            <a:avLst/>
            <a:gdLst/>
            <a:ahLst/>
            <a:cxnLst/>
            <a:rect r="r" b="b" t="t" l="l"/>
            <a:pathLst>
              <a:path h="810843" w="1087717">
                <a:moveTo>
                  <a:pt x="0" y="0"/>
                </a:moveTo>
                <a:lnTo>
                  <a:pt x="1087717" y="0"/>
                </a:lnTo>
                <a:lnTo>
                  <a:pt x="1087717" y="810843"/>
                </a:lnTo>
                <a:lnTo>
                  <a:pt x="0" y="81084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643728" y="6287697"/>
            <a:ext cx="417081" cy="872222"/>
          </a:xfrm>
          <a:custGeom>
            <a:avLst/>
            <a:gdLst/>
            <a:ahLst/>
            <a:cxnLst/>
            <a:rect r="r" b="b" t="t" l="l"/>
            <a:pathLst>
              <a:path h="872222" w="417081">
                <a:moveTo>
                  <a:pt x="0" y="0"/>
                </a:moveTo>
                <a:lnTo>
                  <a:pt x="417081" y="0"/>
                </a:lnTo>
                <a:lnTo>
                  <a:pt x="417081" y="872222"/>
                </a:lnTo>
                <a:lnTo>
                  <a:pt x="0" y="87222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5706317" y="4643706"/>
            <a:ext cx="291904" cy="810843"/>
          </a:xfrm>
          <a:custGeom>
            <a:avLst/>
            <a:gdLst/>
            <a:ahLst/>
            <a:cxnLst/>
            <a:rect r="r" b="b" t="t" l="l"/>
            <a:pathLst>
              <a:path h="810843" w="291904">
                <a:moveTo>
                  <a:pt x="0" y="0"/>
                </a:moveTo>
                <a:lnTo>
                  <a:pt x="291903" y="0"/>
                </a:lnTo>
                <a:lnTo>
                  <a:pt x="291903" y="810843"/>
                </a:lnTo>
                <a:lnTo>
                  <a:pt x="0" y="81084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5584366" y="7928296"/>
            <a:ext cx="535804" cy="861674"/>
          </a:xfrm>
          <a:custGeom>
            <a:avLst/>
            <a:gdLst/>
            <a:ahLst/>
            <a:cxnLst/>
            <a:rect r="r" b="b" t="t" l="l"/>
            <a:pathLst>
              <a:path h="861674" w="535804">
                <a:moveTo>
                  <a:pt x="0" y="0"/>
                </a:moveTo>
                <a:lnTo>
                  <a:pt x="535805" y="0"/>
                </a:lnTo>
                <a:lnTo>
                  <a:pt x="535805" y="861674"/>
                </a:lnTo>
                <a:lnTo>
                  <a:pt x="0" y="86167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0069281" y="3037983"/>
            <a:ext cx="477660" cy="810843"/>
          </a:xfrm>
          <a:custGeom>
            <a:avLst/>
            <a:gdLst/>
            <a:ahLst/>
            <a:cxnLst/>
            <a:rect r="r" b="b" t="t" l="l"/>
            <a:pathLst>
              <a:path h="810843" w="477660">
                <a:moveTo>
                  <a:pt x="0" y="0"/>
                </a:moveTo>
                <a:lnTo>
                  <a:pt x="477660" y="0"/>
                </a:lnTo>
                <a:lnTo>
                  <a:pt x="477660" y="810843"/>
                </a:lnTo>
                <a:lnTo>
                  <a:pt x="0" y="810843"/>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9851181" y="6318386"/>
            <a:ext cx="913860" cy="810843"/>
          </a:xfrm>
          <a:custGeom>
            <a:avLst/>
            <a:gdLst/>
            <a:ahLst/>
            <a:cxnLst/>
            <a:rect r="r" b="b" t="t" l="l"/>
            <a:pathLst>
              <a:path h="810843" w="913860">
                <a:moveTo>
                  <a:pt x="0" y="0"/>
                </a:moveTo>
                <a:lnTo>
                  <a:pt x="913860" y="0"/>
                </a:lnTo>
                <a:lnTo>
                  <a:pt x="913860" y="810844"/>
                </a:lnTo>
                <a:lnTo>
                  <a:pt x="0" y="810844"/>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9820176" y="4578935"/>
            <a:ext cx="975871" cy="940384"/>
          </a:xfrm>
          <a:custGeom>
            <a:avLst/>
            <a:gdLst/>
            <a:ahLst/>
            <a:cxnLst/>
            <a:rect r="r" b="b" t="t" l="l"/>
            <a:pathLst>
              <a:path h="940384" w="975871">
                <a:moveTo>
                  <a:pt x="0" y="0"/>
                </a:moveTo>
                <a:lnTo>
                  <a:pt x="975870" y="0"/>
                </a:lnTo>
                <a:lnTo>
                  <a:pt x="975870" y="940385"/>
                </a:lnTo>
                <a:lnTo>
                  <a:pt x="0" y="940385"/>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0" id="10"/>
          <p:cNvSpPr/>
          <p:nvPr/>
        </p:nvSpPr>
        <p:spPr>
          <a:xfrm flipH="false" flipV="false" rot="0">
            <a:off x="12103773" y="7979127"/>
            <a:ext cx="973720" cy="810843"/>
          </a:xfrm>
          <a:custGeom>
            <a:avLst/>
            <a:gdLst/>
            <a:ahLst/>
            <a:cxnLst/>
            <a:rect r="r" b="b" t="t" l="l"/>
            <a:pathLst>
              <a:path h="810843" w="973720">
                <a:moveTo>
                  <a:pt x="0" y="0"/>
                </a:moveTo>
                <a:lnTo>
                  <a:pt x="973720" y="0"/>
                </a:lnTo>
                <a:lnTo>
                  <a:pt x="973720" y="810843"/>
                </a:lnTo>
                <a:lnTo>
                  <a:pt x="0" y="810843"/>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1" id="11"/>
          <p:cNvSpPr/>
          <p:nvPr/>
        </p:nvSpPr>
        <p:spPr>
          <a:xfrm flipH="false" flipV="false" rot="0">
            <a:off x="8360966" y="1497030"/>
            <a:ext cx="344977" cy="810843"/>
          </a:xfrm>
          <a:custGeom>
            <a:avLst/>
            <a:gdLst/>
            <a:ahLst/>
            <a:cxnLst/>
            <a:rect r="r" b="b" t="t" l="l"/>
            <a:pathLst>
              <a:path h="810843" w="344977">
                <a:moveTo>
                  <a:pt x="0" y="0"/>
                </a:moveTo>
                <a:lnTo>
                  <a:pt x="344977" y="0"/>
                </a:lnTo>
                <a:lnTo>
                  <a:pt x="344977" y="810843"/>
                </a:lnTo>
                <a:lnTo>
                  <a:pt x="0" y="810843"/>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2" id="12"/>
          <p:cNvSpPr/>
          <p:nvPr/>
        </p:nvSpPr>
        <p:spPr>
          <a:xfrm flipH="false" flipV="false" rot="0">
            <a:off x="8185529" y="3037983"/>
            <a:ext cx="695851" cy="810843"/>
          </a:xfrm>
          <a:custGeom>
            <a:avLst/>
            <a:gdLst/>
            <a:ahLst/>
            <a:cxnLst/>
            <a:rect r="r" b="b" t="t" l="l"/>
            <a:pathLst>
              <a:path h="810843" w="695851">
                <a:moveTo>
                  <a:pt x="0" y="0"/>
                </a:moveTo>
                <a:lnTo>
                  <a:pt x="695851" y="0"/>
                </a:lnTo>
                <a:lnTo>
                  <a:pt x="695851" y="810843"/>
                </a:lnTo>
                <a:lnTo>
                  <a:pt x="0" y="810843"/>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3" id="13"/>
          <p:cNvSpPr/>
          <p:nvPr/>
        </p:nvSpPr>
        <p:spPr>
          <a:xfrm flipH="false" flipV="false" rot="0">
            <a:off x="8041221" y="6318386"/>
            <a:ext cx="984468" cy="810843"/>
          </a:xfrm>
          <a:custGeom>
            <a:avLst/>
            <a:gdLst/>
            <a:ahLst/>
            <a:cxnLst/>
            <a:rect r="r" b="b" t="t" l="l"/>
            <a:pathLst>
              <a:path h="810843" w="984468">
                <a:moveTo>
                  <a:pt x="0" y="0"/>
                </a:moveTo>
                <a:lnTo>
                  <a:pt x="984468" y="0"/>
                </a:lnTo>
                <a:lnTo>
                  <a:pt x="984468" y="810844"/>
                </a:lnTo>
                <a:lnTo>
                  <a:pt x="0" y="810844"/>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14" id="14"/>
          <p:cNvSpPr/>
          <p:nvPr/>
        </p:nvSpPr>
        <p:spPr>
          <a:xfrm flipH="false" flipV="false" rot="0">
            <a:off x="8148673" y="4643706"/>
            <a:ext cx="769564" cy="810843"/>
          </a:xfrm>
          <a:custGeom>
            <a:avLst/>
            <a:gdLst/>
            <a:ahLst/>
            <a:cxnLst/>
            <a:rect r="r" b="b" t="t" l="l"/>
            <a:pathLst>
              <a:path h="810843" w="769564">
                <a:moveTo>
                  <a:pt x="0" y="0"/>
                </a:moveTo>
                <a:lnTo>
                  <a:pt x="769564" y="0"/>
                </a:lnTo>
                <a:lnTo>
                  <a:pt x="769564" y="810843"/>
                </a:lnTo>
                <a:lnTo>
                  <a:pt x="0" y="810843"/>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Freeform 15" id="15"/>
          <p:cNvSpPr/>
          <p:nvPr/>
        </p:nvSpPr>
        <p:spPr>
          <a:xfrm flipH="false" flipV="false" rot="0">
            <a:off x="8069888" y="7928438"/>
            <a:ext cx="927133" cy="861391"/>
          </a:xfrm>
          <a:custGeom>
            <a:avLst/>
            <a:gdLst/>
            <a:ahLst/>
            <a:cxnLst/>
            <a:rect r="r" b="b" t="t" l="l"/>
            <a:pathLst>
              <a:path h="861391" w="927133">
                <a:moveTo>
                  <a:pt x="0" y="0"/>
                </a:moveTo>
                <a:lnTo>
                  <a:pt x="927133" y="0"/>
                </a:lnTo>
                <a:lnTo>
                  <a:pt x="927133" y="861391"/>
                </a:lnTo>
                <a:lnTo>
                  <a:pt x="0" y="861391"/>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p:spPr>
      </p:sp>
      <p:sp>
        <p:nvSpPr>
          <p:cNvPr name="Freeform 16" id="16"/>
          <p:cNvSpPr/>
          <p:nvPr/>
        </p:nvSpPr>
        <p:spPr>
          <a:xfrm flipH="false" flipV="false" rot="0">
            <a:off x="11782556" y="3037983"/>
            <a:ext cx="629509" cy="810843"/>
          </a:xfrm>
          <a:custGeom>
            <a:avLst/>
            <a:gdLst/>
            <a:ahLst/>
            <a:cxnLst/>
            <a:rect r="r" b="b" t="t" l="l"/>
            <a:pathLst>
              <a:path h="810843" w="629509">
                <a:moveTo>
                  <a:pt x="0" y="0"/>
                </a:moveTo>
                <a:lnTo>
                  <a:pt x="629509" y="0"/>
                </a:lnTo>
                <a:lnTo>
                  <a:pt x="629509" y="810843"/>
                </a:lnTo>
                <a:lnTo>
                  <a:pt x="0" y="810843"/>
                </a:lnTo>
                <a:lnTo>
                  <a:pt x="0" y="0"/>
                </a:lnTo>
                <a:close/>
              </a:path>
            </a:pathLst>
          </a:custGeom>
          <a:blipFill>
            <a:blip r:embed="rId30">
              <a:extLst>
                <a:ext uri="{96DAC541-7B7A-43D3-8B79-37D633B846F1}">
                  <asvg:svgBlip xmlns:asvg="http://schemas.microsoft.com/office/drawing/2016/SVG/main" r:embed="rId31"/>
                </a:ext>
              </a:extLst>
            </a:blip>
            <a:stretch>
              <a:fillRect l="0" t="0" r="0" b="0"/>
            </a:stretch>
          </a:blipFill>
        </p:spPr>
      </p:sp>
      <p:sp>
        <p:nvSpPr>
          <p:cNvPr name="Freeform 17" id="17"/>
          <p:cNvSpPr/>
          <p:nvPr/>
        </p:nvSpPr>
        <p:spPr>
          <a:xfrm flipH="false" flipV="false" rot="0">
            <a:off x="11682846" y="6318386"/>
            <a:ext cx="828929" cy="810843"/>
          </a:xfrm>
          <a:custGeom>
            <a:avLst/>
            <a:gdLst/>
            <a:ahLst/>
            <a:cxnLst/>
            <a:rect r="r" b="b" t="t" l="l"/>
            <a:pathLst>
              <a:path h="810843" w="828929">
                <a:moveTo>
                  <a:pt x="0" y="0"/>
                </a:moveTo>
                <a:lnTo>
                  <a:pt x="828929" y="0"/>
                </a:lnTo>
                <a:lnTo>
                  <a:pt x="828929" y="810844"/>
                </a:lnTo>
                <a:lnTo>
                  <a:pt x="0" y="810844"/>
                </a:lnTo>
                <a:lnTo>
                  <a:pt x="0" y="0"/>
                </a:lnTo>
                <a:close/>
              </a:path>
            </a:pathLst>
          </a:custGeom>
          <a:blipFill>
            <a:blip r:embed="rId32">
              <a:extLst>
                <a:ext uri="{96DAC541-7B7A-43D3-8B79-37D633B846F1}">
                  <asvg:svgBlip xmlns:asvg="http://schemas.microsoft.com/office/drawing/2016/SVG/main" r:embed="rId33"/>
                </a:ext>
              </a:extLst>
            </a:blip>
            <a:stretch>
              <a:fillRect l="0" t="0" r="0" b="0"/>
            </a:stretch>
          </a:blipFill>
        </p:spPr>
      </p:sp>
      <p:sp>
        <p:nvSpPr>
          <p:cNvPr name="Freeform 18" id="18"/>
          <p:cNvSpPr/>
          <p:nvPr/>
        </p:nvSpPr>
        <p:spPr>
          <a:xfrm flipH="false" flipV="false" rot="0">
            <a:off x="11651346" y="4643706"/>
            <a:ext cx="891928" cy="810843"/>
          </a:xfrm>
          <a:custGeom>
            <a:avLst/>
            <a:gdLst/>
            <a:ahLst/>
            <a:cxnLst/>
            <a:rect r="r" b="b" t="t" l="l"/>
            <a:pathLst>
              <a:path h="810843" w="891928">
                <a:moveTo>
                  <a:pt x="0" y="0"/>
                </a:moveTo>
                <a:lnTo>
                  <a:pt x="891928" y="0"/>
                </a:lnTo>
                <a:lnTo>
                  <a:pt x="891928" y="810843"/>
                </a:lnTo>
                <a:lnTo>
                  <a:pt x="0" y="810843"/>
                </a:lnTo>
                <a:lnTo>
                  <a:pt x="0" y="0"/>
                </a:lnTo>
                <a:close/>
              </a:path>
            </a:pathLst>
          </a:custGeom>
          <a:blipFill>
            <a:blip r:embed="rId34">
              <a:extLst>
                <a:ext uri="{96DAC541-7B7A-43D3-8B79-37D633B846F1}">
                  <asvg:svgBlip xmlns:asvg="http://schemas.microsoft.com/office/drawing/2016/SVG/main" r:embed="rId35"/>
                </a:ext>
              </a:extLst>
            </a:blip>
            <a:stretch>
              <a:fillRect l="0" t="0" r="0" b="0"/>
            </a:stretch>
          </a:blipFill>
        </p:spPr>
      </p:sp>
      <p:sp>
        <p:nvSpPr>
          <p:cNvPr name="Freeform 19" id="19"/>
          <p:cNvSpPr/>
          <p:nvPr/>
        </p:nvSpPr>
        <p:spPr>
          <a:xfrm flipH="false" flipV="false" rot="0">
            <a:off x="11603987" y="7953711"/>
            <a:ext cx="986646" cy="810843"/>
          </a:xfrm>
          <a:custGeom>
            <a:avLst/>
            <a:gdLst/>
            <a:ahLst/>
            <a:cxnLst/>
            <a:rect r="r" b="b" t="t" l="l"/>
            <a:pathLst>
              <a:path h="810843" w="986646">
                <a:moveTo>
                  <a:pt x="0" y="0"/>
                </a:moveTo>
                <a:lnTo>
                  <a:pt x="986646" y="0"/>
                </a:lnTo>
                <a:lnTo>
                  <a:pt x="986646" y="810844"/>
                </a:lnTo>
                <a:lnTo>
                  <a:pt x="0" y="810844"/>
                </a:lnTo>
                <a:lnTo>
                  <a:pt x="0" y="0"/>
                </a:lnTo>
                <a:close/>
              </a:path>
            </a:pathLst>
          </a:custGeom>
          <a:blipFill>
            <a:blip r:embed="rId36">
              <a:extLst>
                <a:ext uri="{96DAC541-7B7A-43D3-8B79-37D633B846F1}">
                  <asvg:svgBlip xmlns:asvg="http://schemas.microsoft.com/office/drawing/2016/SVG/main" r:embed="rId37"/>
                </a:ext>
              </a:extLst>
            </a:blip>
            <a:stretch>
              <a:fillRect l="0" t="0" r="0" b="0"/>
            </a:stretch>
          </a:blipFill>
        </p:spPr>
      </p:sp>
      <p:sp>
        <p:nvSpPr>
          <p:cNvPr name="Freeform 20" id="20"/>
          <p:cNvSpPr/>
          <p:nvPr/>
        </p:nvSpPr>
        <p:spPr>
          <a:xfrm flipH="false" flipV="false" rot="0">
            <a:off x="13398574" y="3037983"/>
            <a:ext cx="1090376" cy="810843"/>
          </a:xfrm>
          <a:custGeom>
            <a:avLst/>
            <a:gdLst/>
            <a:ahLst/>
            <a:cxnLst/>
            <a:rect r="r" b="b" t="t" l="l"/>
            <a:pathLst>
              <a:path h="810843" w="1090376">
                <a:moveTo>
                  <a:pt x="0" y="0"/>
                </a:moveTo>
                <a:lnTo>
                  <a:pt x="1090376" y="0"/>
                </a:lnTo>
                <a:lnTo>
                  <a:pt x="1090376" y="810843"/>
                </a:lnTo>
                <a:lnTo>
                  <a:pt x="0" y="810843"/>
                </a:lnTo>
                <a:lnTo>
                  <a:pt x="0" y="0"/>
                </a:lnTo>
                <a:close/>
              </a:path>
            </a:pathLst>
          </a:custGeom>
          <a:blipFill>
            <a:blip r:embed="rId38">
              <a:extLst>
                <a:ext uri="{96DAC541-7B7A-43D3-8B79-37D633B846F1}">
                  <asvg:svgBlip xmlns:asvg="http://schemas.microsoft.com/office/drawing/2016/SVG/main" r:embed="rId39"/>
                </a:ext>
              </a:extLst>
            </a:blip>
            <a:stretch>
              <a:fillRect l="0" t="0" r="0" b="0"/>
            </a:stretch>
          </a:blipFill>
        </p:spPr>
      </p:sp>
      <p:sp>
        <p:nvSpPr>
          <p:cNvPr name="Freeform 21" id="21"/>
          <p:cNvSpPr/>
          <p:nvPr/>
        </p:nvSpPr>
        <p:spPr>
          <a:xfrm flipH="false" flipV="false" rot="0">
            <a:off x="13754873" y="6249429"/>
            <a:ext cx="377778" cy="948758"/>
          </a:xfrm>
          <a:custGeom>
            <a:avLst/>
            <a:gdLst/>
            <a:ahLst/>
            <a:cxnLst/>
            <a:rect r="r" b="b" t="t" l="l"/>
            <a:pathLst>
              <a:path h="948758" w="377778">
                <a:moveTo>
                  <a:pt x="0" y="0"/>
                </a:moveTo>
                <a:lnTo>
                  <a:pt x="377778" y="0"/>
                </a:lnTo>
                <a:lnTo>
                  <a:pt x="377778" y="948758"/>
                </a:lnTo>
                <a:lnTo>
                  <a:pt x="0" y="948758"/>
                </a:lnTo>
                <a:lnTo>
                  <a:pt x="0" y="0"/>
                </a:lnTo>
                <a:close/>
              </a:path>
            </a:pathLst>
          </a:custGeom>
          <a:blipFill>
            <a:blip r:embed="rId40">
              <a:extLst>
                <a:ext uri="{96DAC541-7B7A-43D3-8B79-37D633B846F1}">
                  <asvg:svgBlip xmlns:asvg="http://schemas.microsoft.com/office/drawing/2016/SVG/main" r:embed="rId41"/>
                </a:ext>
              </a:extLst>
            </a:blip>
            <a:stretch>
              <a:fillRect l="0" t="0" r="0" b="0"/>
            </a:stretch>
          </a:blipFill>
        </p:spPr>
      </p:sp>
      <p:sp>
        <p:nvSpPr>
          <p:cNvPr name="Freeform 22" id="22"/>
          <p:cNvSpPr/>
          <p:nvPr/>
        </p:nvSpPr>
        <p:spPr>
          <a:xfrm flipH="false" flipV="false" rot="0">
            <a:off x="13609105" y="4643706"/>
            <a:ext cx="669314" cy="810843"/>
          </a:xfrm>
          <a:custGeom>
            <a:avLst/>
            <a:gdLst/>
            <a:ahLst/>
            <a:cxnLst/>
            <a:rect r="r" b="b" t="t" l="l"/>
            <a:pathLst>
              <a:path h="810843" w="669314">
                <a:moveTo>
                  <a:pt x="0" y="0"/>
                </a:moveTo>
                <a:lnTo>
                  <a:pt x="669314" y="0"/>
                </a:lnTo>
                <a:lnTo>
                  <a:pt x="669314" y="810843"/>
                </a:lnTo>
                <a:lnTo>
                  <a:pt x="0" y="810843"/>
                </a:lnTo>
                <a:lnTo>
                  <a:pt x="0" y="0"/>
                </a:lnTo>
                <a:close/>
              </a:path>
            </a:pathLst>
          </a:custGeom>
          <a:blipFill>
            <a:blip r:embed="rId42">
              <a:extLst>
                <a:ext uri="{96DAC541-7B7A-43D3-8B79-37D633B846F1}">
                  <asvg:svgBlip xmlns:asvg="http://schemas.microsoft.com/office/drawing/2016/SVG/main" r:embed="rId43"/>
                </a:ext>
              </a:extLst>
            </a:blip>
            <a:stretch>
              <a:fillRect l="0" t="0" r="0" b="0"/>
            </a:stretch>
          </a:blipFill>
        </p:spPr>
      </p:sp>
      <p:grpSp>
        <p:nvGrpSpPr>
          <p:cNvPr name="Group 23" id="23"/>
          <p:cNvGrpSpPr/>
          <p:nvPr/>
        </p:nvGrpSpPr>
        <p:grpSpPr>
          <a:xfrm rot="0">
            <a:off x="-98835" y="116054"/>
            <a:ext cx="6267450" cy="10806530"/>
            <a:chOff x="0" y="0"/>
            <a:chExt cx="2120100" cy="3655542"/>
          </a:xfrm>
        </p:grpSpPr>
        <p:sp>
          <p:nvSpPr>
            <p:cNvPr name="Freeform 24" id="24"/>
            <p:cNvSpPr/>
            <p:nvPr/>
          </p:nvSpPr>
          <p:spPr>
            <a:xfrm flipH="false" flipV="false" rot="0">
              <a:off x="0" y="0"/>
              <a:ext cx="2120100" cy="3655542"/>
            </a:xfrm>
            <a:custGeom>
              <a:avLst/>
              <a:gdLst/>
              <a:ahLst/>
              <a:cxnLst/>
              <a:rect r="r" b="b" t="t" l="l"/>
              <a:pathLst>
                <a:path h="3655542" w="2120100">
                  <a:moveTo>
                    <a:pt x="0" y="0"/>
                  </a:moveTo>
                  <a:lnTo>
                    <a:pt x="2120100" y="0"/>
                  </a:lnTo>
                  <a:lnTo>
                    <a:pt x="2120100" y="3655542"/>
                  </a:lnTo>
                  <a:lnTo>
                    <a:pt x="0" y="3655542"/>
                  </a:lnTo>
                  <a:close/>
                </a:path>
              </a:pathLst>
            </a:custGeom>
            <a:solidFill>
              <a:srgbClr val="000000">
                <a:alpha val="0"/>
              </a:srgbClr>
            </a:solidFill>
          </p:spPr>
        </p:sp>
      </p:grpSp>
      <p:sp>
        <p:nvSpPr>
          <p:cNvPr name="Freeform 25" id="25"/>
          <p:cNvSpPr/>
          <p:nvPr/>
        </p:nvSpPr>
        <p:spPr>
          <a:xfrm flipH="false" flipV="false" rot="0">
            <a:off x="6381664" y="1176478"/>
            <a:ext cx="11444218" cy="6429075"/>
          </a:xfrm>
          <a:custGeom>
            <a:avLst/>
            <a:gdLst/>
            <a:ahLst/>
            <a:cxnLst/>
            <a:rect r="r" b="b" t="t" l="l"/>
            <a:pathLst>
              <a:path h="6429075" w="11444218">
                <a:moveTo>
                  <a:pt x="0" y="0"/>
                </a:moveTo>
                <a:lnTo>
                  <a:pt x="11444218" y="0"/>
                </a:lnTo>
                <a:lnTo>
                  <a:pt x="11444218" y="6429075"/>
                </a:lnTo>
                <a:lnTo>
                  <a:pt x="0" y="6429075"/>
                </a:lnTo>
                <a:lnTo>
                  <a:pt x="0" y="0"/>
                </a:lnTo>
                <a:close/>
              </a:path>
            </a:pathLst>
          </a:custGeom>
          <a:blipFill>
            <a:blip r:embed="rId44"/>
            <a:stretch>
              <a:fillRect l="0" t="-743" r="-307" b="-743"/>
            </a:stretch>
          </a:blipFill>
        </p:spPr>
      </p:sp>
      <p:sp>
        <p:nvSpPr>
          <p:cNvPr name="TextBox 26" id="26"/>
          <p:cNvSpPr txBox="true"/>
          <p:nvPr/>
        </p:nvSpPr>
        <p:spPr>
          <a:xfrm rot="0">
            <a:off x="1028700" y="1119328"/>
            <a:ext cx="5079656" cy="6226637"/>
          </a:xfrm>
          <a:prstGeom prst="rect">
            <a:avLst/>
          </a:prstGeom>
        </p:spPr>
        <p:txBody>
          <a:bodyPr anchor="t" rtlCol="false" tIns="0" lIns="0" bIns="0" rIns="0">
            <a:spAutoFit/>
          </a:bodyPr>
          <a:lstStyle/>
          <a:p>
            <a:pPr algn="l" marL="0" indent="0" lvl="0">
              <a:lnSpc>
                <a:spcPts val="4118"/>
              </a:lnSpc>
              <a:spcBef>
                <a:spcPct val="0"/>
              </a:spcBef>
            </a:pPr>
            <a:r>
              <a:rPr lang="en-US" sz="2941">
                <a:solidFill>
                  <a:srgbClr val="292929"/>
                </a:solidFill>
                <a:latin typeface="Poppins Light"/>
              </a:rPr>
              <a:t>The visualization depicts the relationship between gender and COVID-19 classification. It compares the distribution of COVID-19 positive and negative cases among different genders. The x-axis represents the gender categories, while the colors indicate the COVID-19 classification outcomes.</a:t>
            </a:r>
          </a:p>
        </p:txBody>
      </p:sp>
    </p:spTree>
  </p:cSld>
  <p:clrMapOvr>
    <a:masterClrMapping/>
  </p:clrMapOvr>
  <p:transition spd="slow">
    <p:push dir="l"/>
  </p:transition>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075056" y="219082"/>
            <a:ext cx="8184244" cy="9848836"/>
          </a:xfrm>
          <a:custGeom>
            <a:avLst/>
            <a:gdLst/>
            <a:ahLst/>
            <a:cxnLst/>
            <a:rect r="r" b="b" t="t" l="l"/>
            <a:pathLst>
              <a:path h="9848836" w="8184244">
                <a:moveTo>
                  <a:pt x="0" y="0"/>
                </a:moveTo>
                <a:lnTo>
                  <a:pt x="8184244" y="0"/>
                </a:lnTo>
                <a:lnTo>
                  <a:pt x="8184244" y="9848836"/>
                </a:lnTo>
                <a:lnTo>
                  <a:pt x="0" y="9848836"/>
                </a:lnTo>
                <a:lnTo>
                  <a:pt x="0" y="0"/>
                </a:lnTo>
                <a:close/>
              </a:path>
            </a:pathLst>
          </a:custGeom>
          <a:blipFill>
            <a:blip r:embed="rId2"/>
            <a:stretch>
              <a:fillRect l="0" t="0" r="0" b="0"/>
            </a:stretch>
          </a:blipFill>
        </p:spPr>
      </p:sp>
      <p:sp>
        <p:nvSpPr>
          <p:cNvPr name="TextBox 3" id="3"/>
          <p:cNvSpPr txBox="true"/>
          <p:nvPr/>
        </p:nvSpPr>
        <p:spPr>
          <a:xfrm rot="0">
            <a:off x="1561032" y="2682925"/>
            <a:ext cx="6822679" cy="4356100"/>
          </a:xfrm>
          <a:prstGeom prst="rect">
            <a:avLst/>
          </a:prstGeom>
        </p:spPr>
        <p:txBody>
          <a:bodyPr anchor="t" rtlCol="false" tIns="0" lIns="0" bIns="0" rIns="0">
            <a:spAutoFit/>
          </a:bodyPr>
          <a:lstStyle/>
          <a:p>
            <a:pPr algn="ctr">
              <a:lnSpc>
                <a:spcPts val="3499"/>
              </a:lnSpc>
              <a:spcBef>
                <a:spcPct val="0"/>
              </a:spcBef>
            </a:pPr>
            <a:r>
              <a:rPr lang="en-US" sz="2499">
                <a:solidFill>
                  <a:srgbClr val="000000"/>
                </a:solidFill>
                <a:latin typeface="Poppins Light Bold"/>
              </a:rPr>
              <a:t>The visual depicts the impact of various medical conditions on COVID-19 carrier status. Each subplot compares whether individuals with specific medical conditions are carriers or not, categorized as "Yes" or "No". Blue bars represent non-carriers, while red bars represent carriers. The visualization helps us understand the relationship between different medical conditions and COVID-19 carrier status.</a:t>
            </a:r>
          </a:p>
        </p:txBody>
      </p:sp>
    </p:spTree>
  </p:cSld>
  <p:clrMapOvr>
    <a:masterClrMapping/>
  </p:clrMapOvr>
  <p:transition spd="slow">
    <p:push dir="l"/>
  </p:transition>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387077" y="279281"/>
            <a:ext cx="8084195" cy="9728438"/>
          </a:xfrm>
          <a:custGeom>
            <a:avLst/>
            <a:gdLst/>
            <a:ahLst/>
            <a:cxnLst/>
            <a:rect r="r" b="b" t="t" l="l"/>
            <a:pathLst>
              <a:path h="9728438" w="8084195">
                <a:moveTo>
                  <a:pt x="0" y="0"/>
                </a:moveTo>
                <a:lnTo>
                  <a:pt x="8084195" y="0"/>
                </a:lnTo>
                <a:lnTo>
                  <a:pt x="8084195" y="9728438"/>
                </a:lnTo>
                <a:lnTo>
                  <a:pt x="0" y="9728438"/>
                </a:lnTo>
                <a:lnTo>
                  <a:pt x="0" y="0"/>
                </a:lnTo>
                <a:close/>
              </a:path>
            </a:pathLst>
          </a:custGeom>
          <a:blipFill>
            <a:blip r:embed="rId2"/>
            <a:stretch>
              <a:fillRect l="0" t="0" r="0" b="0"/>
            </a:stretch>
          </a:blipFill>
        </p:spPr>
      </p:sp>
      <p:sp>
        <p:nvSpPr>
          <p:cNvPr name="TextBox 3" id="3"/>
          <p:cNvSpPr txBox="true"/>
          <p:nvPr/>
        </p:nvSpPr>
        <p:spPr>
          <a:xfrm rot="0">
            <a:off x="1028700" y="3384550"/>
            <a:ext cx="7696437" cy="3479800"/>
          </a:xfrm>
          <a:prstGeom prst="rect">
            <a:avLst/>
          </a:prstGeom>
        </p:spPr>
        <p:txBody>
          <a:bodyPr anchor="t" rtlCol="false" tIns="0" lIns="0" bIns="0" rIns="0">
            <a:spAutoFit/>
          </a:bodyPr>
          <a:lstStyle/>
          <a:p>
            <a:pPr algn="ctr">
              <a:lnSpc>
                <a:spcPts val="3499"/>
              </a:lnSpc>
              <a:spcBef>
                <a:spcPct val="0"/>
              </a:spcBef>
            </a:pPr>
            <a:r>
              <a:rPr lang="en-US" sz="2499">
                <a:solidFill>
                  <a:srgbClr val="000000"/>
                </a:solidFill>
                <a:latin typeface="Poppins Light Bold"/>
              </a:rPr>
              <a:t>The visualization shows the distribution of different medical conditions among different final classifications (CLASIFFICATION_FINAL). Each subplot corresponds to a specific medical condition, and the bars are grouped by the final classification. It helps analyze how these medical conditions are associated with the final classifications.</a:t>
            </a:r>
          </a:p>
        </p:txBody>
      </p:sp>
    </p:spTree>
  </p:cSld>
  <p:clrMapOvr>
    <a:masterClrMapping/>
  </p:clrMapOvr>
  <p:transition spd="slow">
    <p:push dir="l"/>
  </p:transition>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707095" y="1938832"/>
            <a:ext cx="7552205" cy="6409336"/>
          </a:xfrm>
          <a:custGeom>
            <a:avLst/>
            <a:gdLst/>
            <a:ahLst/>
            <a:cxnLst/>
            <a:rect r="r" b="b" t="t" l="l"/>
            <a:pathLst>
              <a:path h="6409336" w="7552205">
                <a:moveTo>
                  <a:pt x="0" y="0"/>
                </a:moveTo>
                <a:lnTo>
                  <a:pt x="7552205" y="0"/>
                </a:lnTo>
                <a:lnTo>
                  <a:pt x="7552205" y="6409336"/>
                </a:lnTo>
                <a:lnTo>
                  <a:pt x="0" y="6409336"/>
                </a:lnTo>
                <a:lnTo>
                  <a:pt x="0" y="0"/>
                </a:lnTo>
                <a:close/>
              </a:path>
            </a:pathLst>
          </a:custGeom>
          <a:blipFill>
            <a:blip r:embed="rId2"/>
            <a:stretch>
              <a:fillRect l="0" t="0" r="0" b="0"/>
            </a:stretch>
          </a:blipFill>
        </p:spPr>
      </p:sp>
      <p:sp>
        <p:nvSpPr>
          <p:cNvPr name="TextBox 3" id="3"/>
          <p:cNvSpPr txBox="true"/>
          <p:nvPr/>
        </p:nvSpPr>
        <p:spPr>
          <a:xfrm rot="0">
            <a:off x="1300713" y="3393512"/>
            <a:ext cx="7843287" cy="5670550"/>
          </a:xfrm>
          <a:prstGeom prst="rect">
            <a:avLst/>
          </a:prstGeom>
        </p:spPr>
        <p:txBody>
          <a:bodyPr anchor="t" rtlCol="false" tIns="0" lIns="0" bIns="0" rIns="0">
            <a:spAutoFit/>
          </a:bodyPr>
          <a:lstStyle/>
          <a:p>
            <a:pPr algn="ctr">
              <a:lnSpc>
                <a:spcPts val="3499"/>
              </a:lnSpc>
              <a:spcBef>
                <a:spcPct val="0"/>
              </a:spcBef>
            </a:pPr>
            <a:r>
              <a:rPr lang="en-US" sz="2499">
                <a:solidFill>
                  <a:srgbClr val="000000"/>
                </a:solidFill>
                <a:latin typeface="Poppins Light Bold"/>
              </a:rPr>
              <a:t>The visualization presents the distribution of patient types in the dataset. It categorizes patients into two groups: "Hospitalized" and "Not Hospitalized." The pie chart indicates the proportion of each patient type, allowing a quick understanding of the hospitalization status among the patients.</a:t>
            </a:r>
          </a:p>
          <a:p>
            <a:pPr algn="ctr">
              <a:lnSpc>
                <a:spcPts val="3499"/>
              </a:lnSpc>
              <a:spcBef>
                <a:spcPct val="0"/>
              </a:spcBef>
            </a:pPr>
          </a:p>
          <a:p>
            <a:pPr algn="ctr">
              <a:lnSpc>
                <a:spcPts val="3499"/>
              </a:lnSpc>
              <a:spcBef>
                <a:spcPct val="0"/>
              </a:spcBef>
            </a:pPr>
          </a:p>
          <a:p>
            <a:pPr algn="ctr">
              <a:lnSpc>
                <a:spcPts val="3499"/>
              </a:lnSpc>
              <a:spcBef>
                <a:spcPct val="0"/>
              </a:spcBef>
            </a:pPr>
          </a:p>
          <a:p>
            <a:pPr algn="ctr">
              <a:lnSpc>
                <a:spcPts val="3499"/>
              </a:lnSpc>
              <a:spcBef>
                <a:spcPct val="0"/>
              </a:spcBef>
            </a:pPr>
          </a:p>
          <a:p>
            <a:pPr algn="ctr">
              <a:lnSpc>
                <a:spcPts val="3499"/>
              </a:lnSpc>
              <a:spcBef>
                <a:spcPct val="0"/>
              </a:spcBef>
            </a:pPr>
          </a:p>
          <a:p>
            <a:pPr algn="ctr">
              <a:lnSpc>
                <a:spcPts val="3499"/>
              </a:lnSpc>
              <a:spcBef>
                <a:spcPct val="0"/>
              </a:spcBef>
            </a:pPr>
          </a:p>
        </p:txBody>
      </p:sp>
    </p:spTree>
  </p:cSld>
  <p:clrMapOvr>
    <a:masterClrMapping/>
  </p:clrMapOvr>
  <p:transition spd="slow">
    <p:push dir="l"/>
  </p:transition>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144000" y="1553351"/>
            <a:ext cx="6424780" cy="6409336"/>
          </a:xfrm>
          <a:custGeom>
            <a:avLst/>
            <a:gdLst/>
            <a:ahLst/>
            <a:cxnLst/>
            <a:rect r="r" b="b" t="t" l="l"/>
            <a:pathLst>
              <a:path h="6409336" w="6424780">
                <a:moveTo>
                  <a:pt x="0" y="0"/>
                </a:moveTo>
                <a:lnTo>
                  <a:pt x="6424780" y="0"/>
                </a:lnTo>
                <a:lnTo>
                  <a:pt x="6424780" y="6409335"/>
                </a:lnTo>
                <a:lnTo>
                  <a:pt x="0" y="6409335"/>
                </a:lnTo>
                <a:lnTo>
                  <a:pt x="0" y="0"/>
                </a:lnTo>
                <a:close/>
              </a:path>
            </a:pathLst>
          </a:custGeom>
          <a:blipFill>
            <a:blip r:embed="rId2"/>
            <a:stretch>
              <a:fillRect l="0" t="0" r="0" b="0"/>
            </a:stretch>
          </a:blipFill>
        </p:spPr>
      </p:sp>
      <p:sp>
        <p:nvSpPr>
          <p:cNvPr name="TextBox 3" id="3"/>
          <p:cNvSpPr txBox="true"/>
          <p:nvPr/>
        </p:nvSpPr>
        <p:spPr>
          <a:xfrm rot="0">
            <a:off x="569044" y="2999068"/>
            <a:ext cx="8357262" cy="3479800"/>
          </a:xfrm>
          <a:prstGeom prst="rect">
            <a:avLst/>
          </a:prstGeom>
        </p:spPr>
        <p:txBody>
          <a:bodyPr anchor="t" rtlCol="false" tIns="0" lIns="0" bIns="0" rIns="0">
            <a:spAutoFit/>
          </a:bodyPr>
          <a:lstStyle/>
          <a:p>
            <a:pPr algn="ctr">
              <a:lnSpc>
                <a:spcPts val="3499"/>
              </a:lnSpc>
              <a:spcBef>
                <a:spcPct val="0"/>
              </a:spcBef>
            </a:pPr>
            <a:r>
              <a:rPr lang="en-US" sz="2499">
                <a:solidFill>
                  <a:srgbClr val="000000"/>
                </a:solidFill>
                <a:latin typeface="Poppins Light Bold"/>
              </a:rPr>
              <a:t>The visualization illustrates the death rate among hospitalized individuals. It categorizes them into two groups: "Alive" and "Dead," showcasing the percentage of each category through a pie chart. The chart's colors emphasize the distinction between alive and deceased patients, facilitating a clear understanding of the mortality rate within the hospitalized population.</a:t>
            </a:r>
          </a:p>
        </p:txBody>
      </p:sp>
    </p:spTree>
  </p:cSld>
  <p:clrMapOvr>
    <a:masterClrMapping/>
  </p:clrMapOvr>
  <p:transition spd="slow">
    <p:push dir="l"/>
  </p:transition>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132157" y="138153"/>
            <a:ext cx="10985809" cy="10010694"/>
            <a:chOff x="0" y="0"/>
            <a:chExt cx="830474" cy="756760"/>
          </a:xfrm>
        </p:grpSpPr>
        <p:sp>
          <p:nvSpPr>
            <p:cNvPr name="Freeform 3" id="3"/>
            <p:cNvSpPr/>
            <p:nvPr/>
          </p:nvSpPr>
          <p:spPr>
            <a:xfrm flipH="false" flipV="false" rot="0">
              <a:off x="0" y="0"/>
              <a:ext cx="830474" cy="756760"/>
            </a:xfrm>
            <a:custGeom>
              <a:avLst/>
              <a:gdLst/>
              <a:ahLst/>
              <a:cxnLst/>
              <a:rect r="r" b="b" t="t" l="l"/>
              <a:pathLst>
                <a:path h="756760" w="830474">
                  <a:moveTo>
                    <a:pt x="0" y="0"/>
                  </a:moveTo>
                  <a:lnTo>
                    <a:pt x="830474" y="0"/>
                  </a:lnTo>
                  <a:lnTo>
                    <a:pt x="830474" y="756760"/>
                  </a:lnTo>
                  <a:lnTo>
                    <a:pt x="0" y="756760"/>
                  </a:lnTo>
                  <a:close/>
                </a:path>
              </a:pathLst>
            </a:custGeom>
            <a:blipFill>
              <a:blip r:embed="rId2"/>
              <a:stretch>
                <a:fillRect l="0" t="-31867" r="0" b="-193"/>
              </a:stretch>
            </a:blipFill>
          </p:spPr>
        </p:sp>
      </p:grpSp>
      <p:sp>
        <p:nvSpPr>
          <p:cNvPr name="TextBox 4" id="4"/>
          <p:cNvSpPr txBox="true"/>
          <p:nvPr/>
        </p:nvSpPr>
        <p:spPr>
          <a:xfrm rot="0">
            <a:off x="474685" y="2287547"/>
            <a:ext cx="6657472" cy="7861300"/>
          </a:xfrm>
          <a:prstGeom prst="rect">
            <a:avLst/>
          </a:prstGeom>
        </p:spPr>
        <p:txBody>
          <a:bodyPr anchor="t" rtlCol="false" tIns="0" lIns="0" bIns="0" rIns="0">
            <a:spAutoFit/>
          </a:bodyPr>
          <a:lstStyle/>
          <a:p>
            <a:pPr algn="ctr">
              <a:lnSpc>
                <a:spcPts val="3499"/>
              </a:lnSpc>
              <a:spcBef>
                <a:spcPct val="0"/>
              </a:spcBef>
            </a:pPr>
            <a:r>
              <a:rPr lang="en-US" sz="2499">
                <a:solidFill>
                  <a:srgbClr val="000000"/>
                </a:solidFill>
                <a:latin typeface="Poppins Light Bold"/>
              </a:rPr>
              <a:t>The visualization depicts the distribution of various diseases among hospitalized patients, categorized by their mortality status (alive or deceased). Each subplot represents a different disease, showing the count of patients with and without that particular condition. The colors differentiate between alive and deceased individuals, providing insights into the prevalence of diseases among hospitalized patients and their association with mortality.</a:t>
            </a:r>
          </a:p>
          <a:p>
            <a:pPr algn="ctr">
              <a:lnSpc>
                <a:spcPts val="3499"/>
              </a:lnSpc>
              <a:spcBef>
                <a:spcPct val="0"/>
              </a:spcBef>
            </a:pPr>
          </a:p>
          <a:p>
            <a:pPr algn="ctr">
              <a:lnSpc>
                <a:spcPts val="3499"/>
              </a:lnSpc>
              <a:spcBef>
                <a:spcPct val="0"/>
              </a:spcBef>
            </a:pPr>
          </a:p>
          <a:p>
            <a:pPr algn="ctr">
              <a:lnSpc>
                <a:spcPts val="3499"/>
              </a:lnSpc>
              <a:spcBef>
                <a:spcPct val="0"/>
              </a:spcBef>
            </a:pPr>
          </a:p>
          <a:p>
            <a:pPr algn="ctr">
              <a:lnSpc>
                <a:spcPts val="3499"/>
              </a:lnSpc>
              <a:spcBef>
                <a:spcPct val="0"/>
              </a:spcBef>
            </a:pPr>
          </a:p>
          <a:p>
            <a:pPr algn="ctr">
              <a:lnSpc>
                <a:spcPts val="3499"/>
              </a:lnSpc>
              <a:spcBef>
                <a:spcPct val="0"/>
              </a:spcBef>
            </a:pPr>
          </a:p>
          <a:p>
            <a:pPr algn="ctr">
              <a:lnSpc>
                <a:spcPts val="3499"/>
              </a:lnSpc>
              <a:spcBef>
                <a:spcPct val="0"/>
              </a:spcBef>
            </a:pPr>
          </a:p>
        </p:txBody>
      </p:sp>
    </p:spTree>
  </p:cSld>
  <p:clrMapOvr>
    <a:masterClrMapping/>
  </p:clrMapOvr>
  <p:transition spd="slow">
    <p:push dir="l"/>
  </p:transition>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9042064" cy="10287000"/>
            <a:chOff x="0" y="0"/>
            <a:chExt cx="12056085" cy="13716000"/>
          </a:xfrm>
        </p:grpSpPr>
        <p:pic>
          <p:nvPicPr>
            <p:cNvPr name="Picture 3" id="3"/>
            <p:cNvPicPr>
              <a:picLocks noChangeAspect="true"/>
            </p:cNvPicPr>
            <p:nvPr/>
          </p:nvPicPr>
          <p:blipFill>
            <a:blip r:embed="rId2"/>
            <a:srcRect l="26371" t="0" r="26371" b="0"/>
            <a:stretch>
              <a:fillRect/>
            </a:stretch>
          </p:blipFill>
          <p:spPr>
            <a:xfrm flipH="false" flipV="false">
              <a:off x="0" y="0"/>
              <a:ext cx="12056085" cy="13716000"/>
            </a:xfrm>
            <a:prstGeom prst="rect">
              <a:avLst/>
            </a:prstGeom>
          </p:spPr>
        </p:pic>
      </p:grpSp>
      <p:sp>
        <p:nvSpPr>
          <p:cNvPr name="TextBox 4" id="4"/>
          <p:cNvSpPr txBox="true"/>
          <p:nvPr/>
        </p:nvSpPr>
        <p:spPr>
          <a:xfrm rot="0">
            <a:off x="10113883" y="1123950"/>
            <a:ext cx="7145417" cy="3803650"/>
          </a:xfrm>
          <a:prstGeom prst="rect">
            <a:avLst/>
          </a:prstGeom>
        </p:spPr>
        <p:txBody>
          <a:bodyPr anchor="t" rtlCol="false" tIns="0" lIns="0" bIns="0" rIns="0">
            <a:spAutoFit/>
          </a:bodyPr>
          <a:lstStyle/>
          <a:p>
            <a:pPr algn="l" marL="0" indent="0" lvl="0">
              <a:lnSpc>
                <a:spcPts val="5000"/>
              </a:lnSpc>
            </a:pPr>
            <a:r>
              <a:rPr lang="en-US" sz="5000">
                <a:solidFill>
                  <a:srgbClr val="292929"/>
                </a:solidFill>
                <a:latin typeface="Poppins Bold Bold"/>
              </a:rPr>
              <a:t>In this project, we analyzed a COVID-19 dataset to find patterns and effectively handle missing data.</a:t>
            </a:r>
          </a:p>
        </p:txBody>
      </p:sp>
      <p:sp>
        <p:nvSpPr>
          <p:cNvPr name="TextBox 5" id="5"/>
          <p:cNvSpPr txBox="true"/>
          <p:nvPr/>
        </p:nvSpPr>
        <p:spPr>
          <a:xfrm rot="0">
            <a:off x="10113883" y="5532690"/>
            <a:ext cx="7145417" cy="1967230"/>
          </a:xfrm>
          <a:prstGeom prst="rect">
            <a:avLst/>
          </a:prstGeom>
        </p:spPr>
        <p:txBody>
          <a:bodyPr anchor="t" rtlCol="false" tIns="0" lIns="0" bIns="0" rIns="0">
            <a:spAutoFit/>
          </a:bodyPr>
          <a:lstStyle/>
          <a:p>
            <a:pPr algn="just" marL="0" indent="0" lvl="0">
              <a:lnSpc>
                <a:spcPts val="3919"/>
              </a:lnSpc>
              <a:spcBef>
                <a:spcPct val="0"/>
              </a:spcBef>
            </a:pPr>
            <a:r>
              <a:rPr lang="en-US" sz="2800">
                <a:solidFill>
                  <a:srgbClr val="292929"/>
                </a:solidFill>
                <a:latin typeface="Poppins Light"/>
              </a:rPr>
              <a:t>Because proper data quality and preprocessing are crucial for accurate analysis and modeling, which is vital in understanding the impact of COVID-19.</a:t>
            </a:r>
          </a:p>
        </p:txBody>
      </p:sp>
    </p:spTree>
  </p:cSld>
  <p:clrMapOvr>
    <a:masterClrMapping/>
  </p:clrMapOvr>
  <p:transition spd="slow">
    <p:push dir="l"/>
  </p:transition>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950330" y="1938832"/>
            <a:ext cx="8308970" cy="6409336"/>
          </a:xfrm>
          <a:custGeom>
            <a:avLst/>
            <a:gdLst/>
            <a:ahLst/>
            <a:cxnLst/>
            <a:rect r="r" b="b" t="t" l="l"/>
            <a:pathLst>
              <a:path h="6409336" w="8308970">
                <a:moveTo>
                  <a:pt x="0" y="0"/>
                </a:moveTo>
                <a:lnTo>
                  <a:pt x="8308970" y="0"/>
                </a:lnTo>
                <a:lnTo>
                  <a:pt x="8308970" y="6409336"/>
                </a:lnTo>
                <a:lnTo>
                  <a:pt x="0" y="6409336"/>
                </a:lnTo>
                <a:lnTo>
                  <a:pt x="0" y="0"/>
                </a:lnTo>
                <a:close/>
              </a:path>
            </a:pathLst>
          </a:custGeom>
          <a:blipFill>
            <a:blip r:embed="rId2"/>
            <a:stretch>
              <a:fillRect l="0" t="0" r="0" b="0"/>
            </a:stretch>
          </a:blipFill>
        </p:spPr>
      </p:sp>
      <p:sp>
        <p:nvSpPr>
          <p:cNvPr name="TextBox 3" id="3"/>
          <p:cNvSpPr txBox="true"/>
          <p:nvPr/>
        </p:nvSpPr>
        <p:spPr>
          <a:xfrm rot="0">
            <a:off x="1028700" y="3947780"/>
            <a:ext cx="7921630" cy="2334291"/>
          </a:xfrm>
          <a:prstGeom prst="rect">
            <a:avLst/>
          </a:prstGeom>
        </p:spPr>
        <p:txBody>
          <a:bodyPr anchor="t" rtlCol="false" tIns="0" lIns="0" bIns="0" rIns="0">
            <a:spAutoFit/>
          </a:bodyPr>
          <a:lstStyle/>
          <a:p>
            <a:pPr algn="ctr">
              <a:lnSpc>
                <a:spcPts val="4688"/>
              </a:lnSpc>
              <a:spcBef>
                <a:spcPct val="0"/>
              </a:spcBef>
            </a:pPr>
            <a:r>
              <a:rPr lang="en-US" sz="3348">
                <a:solidFill>
                  <a:srgbClr val="000000"/>
                </a:solidFill>
                <a:latin typeface="Poppins Light Bold"/>
              </a:rPr>
              <a:t>This chart presents two categories: "Not admitted" for patients who were not admitted to the ICU, and "Admitted to ICU" for those who were. </a:t>
            </a:r>
          </a:p>
        </p:txBody>
      </p:sp>
    </p:spTree>
  </p:cSld>
  <p:clrMapOvr>
    <a:masterClrMapping/>
  </p:clrMapOvr>
  <p:transition spd="slow">
    <p:push dir="l"/>
  </p:transition>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144000" y="1796300"/>
            <a:ext cx="6129155" cy="6400700"/>
          </a:xfrm>
          <a:custGeom>
            <a:avLst/>
            <a:gdLst/>
            <a:ahLst/>
            <a:cxnLst/>
            <a:rect r="r" b="b" t="t" l="l"/>
            <a:pathLst>
              <a:path h="6400700" w="6129155">
                <a:moveTo>
                  <a:pt x="0" y="0"/>
                </a:moveTo>
                <a:lnTo>
                  <a:pt x="6129155" y="0"/>
                </a:lnTo>
                <a:lnTo>
                  <a:pt x="6129155" y="6400700"/>
                </a:lnTo>
                <a:lnTo>
                  <a:pt x="0" y="6400700"/>
                </a:lnTo>
                <a:lnTo>
                  <a:pt x="0" y="0"/>
                </a:lnTo>
                <a:close/>
              </a:path>
            </a:pathLst>
          </a:custGeom>
          <a:blipFill>
            <a:blip r:embed="rId2"/>
            <a:stretch>
              <a:fillRect l="0" t="0" r="0" b="0"/>
            </a:stretch>
          </a:blipFill>
        </p:spPr>
      </p:sp>
      <p:sp>
        <p:nvSpPr>
          <p:cNvPr name="TextBox 3" id="3"/>
          <p:cNvSpPr txBox="true"/>
          <p:nvPr/>
        </p:nvSpPr>
        <p:spPr>
          <a:xfrm rot="0">
            <a:off x="1028700" y="2711450"/>
            <a:ext cx="7953424" cy="6546850"/>
          </a:xfrm>
          <a:prstGeom prst="rect">
            <a:avLst/>
          </a:prstGeom>
        </p:spPr>
        <p:txBody>
          <a:bodyPr anchor="t" rtlCol="false" tIns="0" lIns="0" bIns="0" rIns="0">
            <a:spAutoFit/>
          </a:bodyPr>
          <a:lstStyle/>
          <a:p>
            <a:pPr algn="ctr">
              <a:lnSpc>
                <a:spcPts val="3499"/>
              </a:lnSpc>
              <a:spcBef>
                <a:spcPct val="0"/>
              </a:spcBef>
            </a:pPr>
            <a:r>
              <a:rPr lang="en-US" sz="2499">
                <a:solidFill>
                  <a:srgbClr val="000000"/>
                </a:solidFill>
                <a:latin typeface="Poppins Light Bold"/>
              </a:rPr>
              <a:t>The visualization illustrates the distribution of deceased patients based on their hospitalization status. It shows the percentage of patients who were hospitalized versus those who were not hospitalized at the time of death. The chart provides insight into the proportion of hospitalized patients among the deceased population, highlighting the importance of hospital care in managing severe cases of illness.</a:t>
            </a:r>
          </a:p>
          <a:p>
            <a:pPr algn="ctr">
              <a:lnSpc>
                <a:spcPts val="3499"/>
              </a:lnSpc>
              <a:spcBef>
                <a:spcPct val="0"/>
              </a:spcBef>
            </a:pPr>
          </a:p>
          <a:p>
            <a:pPr algn="ctr">
              <a:lnSpc>
                <a:spcPts val="3499"/>
              </a:lnSpc>
              <a:spcBef>
                <a:spcPct val="0"/>
              </a:spcBef>
            </a:pPr>
          </a:p>
          <a:p>
            <a:pPr algn="ctr">
              <a:lnSpc>
                <a:spcPts val="3499"/>
              </a:lnSpc>
              <a:spcBef>
                <a:spcPct val="0"/>
              </a:spcBef>
            </a:pPr>
          </a:p>
          <a:p>
            <a:pPr algn="ctr">
              <a:lnSpc>
                <a:spcPts val="3499"/>
              </a:lnSpc>
              <a:spcBef>
                <a:spcPct val="0"/>
              </a:spcBef>
            </a:pPr>
          </a:p>
          <a:p>
            <a:pPr algn="ctr">
              <a:lnSpc>
                <a:spcPts val="3499"/>
              </a:lnSpc>
              <a:spcBef>
                <a:spcPct val="0"/>
              </a:spcBef>
            </a:pPr>
          </a:p>
          <a:p>
            <a:pPr algn="ctr">
              <a:lnSpc>
                <a:spcPts val="3499"/>
              </a:lnSpc>
              <a:spcBef>
                <a:spcPct val="0"/>
              </a:spcBef>
            </a:pPr>
          </a:p>
        </p:txBody>
      </p:sp>
    </p:spTree>
  </p:cSld>
  <p:clrMapOvr>
    <a:masterClrMapping/>
  </p:clrMapOvr>
  <p:transition spd="slow">
    <p:push dir="l"/>
  </p:transition>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001729" y="2043980"/>
            <a:ext cx="10826615" cy="6199040"/>
          </a:xfrm>
          <a:custGeom>
            <a:avLst/>
            <a:gdLst/>
            <a:ahLst/>
            <a:cxnLst/>
            <a:rect r="r" b="b" t="t" l="l"/>
            <a:pathLst>
              <a:path h="6199040" w="10826615">
                <a:moveTo>
                  <a:pt x="0" y="0"/>
                </a:moveTo>
                <a:lnTo>
                  <a:pt x="10826615" y="0"/>
                </a:lnTo>
                <a:lnTo>
                  <a:pt x="10826615" y="6199040"/>
                </a:lnTo>
                <a:lnTo>
                  <a:pt x="0" y="6199040"/>
                </a:lnTo>
                <a:lnTo>
                  <a:pt x="0" y="0"/>
                </a:lnTo>
                <a:close/>
              </a:path>
            </a:pathLst>
          </a:custGeom>
          <a:blipFill>
            <a:blip r:embed="rId2"/>
            <a:stretch>
              <a:fillRect l="0" t="0" r="0" b="0"/>
            </a:stretch>
          </a:blipFill>
        </p:spPr>
      </p:sp>
      <p:sp>
        <p:nvSpPr>
          <p:cNvPr name="TextBox 3" id="3"/>
          <p:cNvSpPr txBox="true"/>
          <p:nvPr/>
        </p:nvSpPr>
        <p:spPr>
          <a:xfrm rot="0">
            <a:off x="422194" y="3165475"/>
            <a:ext cx="6432685" cy="3917950"/>
          </a:xfrm>
          <a:prstGeom prst="rect">
            <a:avLst/>
          </a:prstGeom>
        </p:spPr>
        <p:txBody>
          <a:bodyPr anchor="t" rtlCol="false" tIns="0" lIns="0" bIns="0" rIns="0">
            <a:spAutoFit/>
          </a:bodyPr>
          <a:lstStyle/>
          <a:p>
            <a:pPr algn="ctr">
              <a:lnSpc>
                <a:spcPts val="3499"/>
              </a:lnSpc>
              <a:spcBef>
                <a:spcPct val="0"/>
              </a:spcBef>
            </a:pPr>
            <a:r>
              <a:rPr lang="en-US" sz="2499">
                <a:solidFill>
                  <a:srgbClr val="000000"/>
                </a:solidFill>
                <a:latin typeface="Poppins Light Bold"/>
              </a:rPr>
              <a:t>The visualization depicts the trend of deaths over time. By plotting the variable "DATE_DIED" on the x-axis, it shows how the number of deaths has changed throughout the observed period. This analysis provides insights into the temporal distribution of fatalities related to the COVID-19 pandemic.</a:t>
            </a:r>
          </a:p>
        </p:txBody>
      </p:sp>
    </p:spTree>
  </p:cSld>
  <p:clrMapOvr>
    <a:masterClrMapping/>
  </p:clrMapOvr>
  <p:transition spd="slow">
    <p:push dir="l"/>
  </p:transition>
</p:sld>
</file>

<file path=ppt/slides/slide23.xml><?xml version="1.0" encoding="utf-8"?>
<p:sld xmlns:p="http://schemas.openxmlformats.org/presentationml/2006/main" xmlns:a="http://schemas.openxmlformats.org/drawingml/2006/main">
  <p:cSld>
    <p:bg>
      <p:bgPr>
        <a:solidFill>
          <a:srgbClr val="292929"/>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7324648" y="2394664"/>
          <a:ext cx="10489488" cy="5497672"/>
        </p:xfrm>
        <a:graphic>
          <a:graphicData uri="http://schemas.openxmlformats.org/drawingml/2006/table">
            <a:tbl>
              <a:tblPr/>
              <a:tblGrid>
                <a:gridCol w="2621332"/>
                <a:gridCol w="2622719"/>
                <a:gridCol w="2622719"/>
                <a:gridCol w="2622719"/>
              </a:tblGrid>
              <a:tr h="1985726">
                <a:tc>
                  <a:txBody>
                    <a:bodyPr anchor="t" rtlCol="false"/>
                    <a:lstStyle/>
                    <a:p>
                      <a:pPr algn="ctr">
                        <a:lnSpc>
                          <a:spcPts val="2520"/>
                        </a:lnSpc>
                        <a:defRPr/>
                      </a:pPr>
                      <a:r>
                        <a:rPr lang="en-US" sz="1800">
                          <a:solidFill>
                            <a:srgbClr val="000000"/>
                          </a:solidFill>
                          <a:latin typeface="Poppins Light Bold"/>
                        </a:rPr>
                        <a:t>Training Result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ctr">
                        <a:lnSpc>
                          <a:spcPts val="2520"/>
                        </a:lnSpc>
                        <a:defRPr/>
                      </a:pPr>
                      <a:r>
                        <a:rPr lang="en-US" sz="1800">
                          <a:solidFill>
                            <a:srgbClr val="000000"/>
                          </a:solidFill>
                          <a:latin typeface="Poppins Light Bold"/>
                        </a:rPr>
                        <a:t>Accuracy = 0.90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ctr">
                        <a:lnSpc>
                          <a:spcPts val="2520"/>
                        </a:lnSpc>
                        <a:defRPr/>
                      </a:pPr>
                      <a:r>
                        <a:rPr lang="en-US" sz="1800">
                          <a:solidFill>
                            <a:srgbClr val="000000"/>
                          </a:solidFill>
                          <a:latin typeface="Poppins Light"/>
                        </a:rPr>
                        <a:t>Train = 0.9056</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ctr">
                        <a:lnSpc>
                          <a:spcPts val="2520"/>
                        </a:lnSpc>
                        <a:defRPr/>
                      </a:pPr>
                      <a:r>
                        <a:rPr lang="en-US" sz="1800">
                          <a:solidFill>
                            <a:srgbClr val="000000"/>
                          </a:solidFill>
                          <a:latin typeface="Poppins Light Bold"/>
                        </a:rPr>
                        <a:t>Test = 0.8995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r>
              <a:tr h="1755973">
                <a:tc>
                  <a:txBody>
                    <a:bodyPr anchor="t" rtlCol="false"/>
                    <a:lstStyle/>
                    <a:p>
                      <a:pPr algn="ctr">
                        <a:lnSpc>
                          <a:spcPts val="2520"/>
                        </a:lnSpc>
                        <a:defRPr/>
                      </a:pPr>
                      <a:r>
                        <a:rPr lang="en-US" sz="1800">
                          <a:solidFill>
                            <a:srgbClr val="000000"/>
                          </a:solidFill>
                          <a:latin typeface="Poppins Light Semi-Bold"/>
                        </a:rPr>
                        <a:t>Macro Average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ctr">
                        <a:lnSpc>
                          <a:spcPts val="2520"/>
                        </a:lnSpc>
                        <a:defRPr/>
                      </a:pPr>
                      <a:r>
                        <a:rPr lang="en-US" sz="1800">
                          <a:solidFill>
                            <a:srgbClr val="000000"/>
                          </a:solidFill>
                          <a:latin typeface="Poppins Light Bold"/>
                        </a:rPr>
                        <a:t>Precision: 0.70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ctr">
                        <a:lnSpc>
                          <a:spcPts val="2520"/>
                        </a:lnSpc>
                        <a:defRPr/>
                      </a:pPr>
                      <a:r>
                        <a:rPr lang="en-US" sz="1800">
                          <a:solidFill>
                            <a:srgbClr val="000000"/>
                          </a:solidFill>
                          <a:latin typeface="Poppins Light Bold"/>
                        </a:rPr>
                        <a:t>Recall: 0.91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ctr">
                        <a:lnSpc>
                          <a:spcPts val="2520"/>
                        </a:lnSpc>
                        <a:defRPr/>
                      </a:pPr>
                      <a:r>
                        <a:rPr lang="en-US" sz="1800">
                          <a:solidFill>
                            <a:srgbClr val="000000"/>
                          </a:solidFill>
                          <a:latin typeface="Poppins Light Bold"/>
                        </a:rPr>
                        <a:t>F1-score: 0.75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r>
              <a:tr h="1755973">
                <a:tc>
                  <a:txBody>
                    <a:bodyPr anchor="t" rtlCol="false"/>
                    <a:lstStyle/>
                    <a:p>
                      <a:pPr algn="ctr">
                        <a:lnSpc>
                          <a:spcPts val="2520"/>
                        </a:lnSpc>
                        <a:defRPr/>
                      </a:pPr>
                      <a:r>
                        <a:rPr lang="en-US" sz="1800">
                          <a:solidFill>
                            <a:srgbClr val="000000"/>
                          </a:solidFill>
                          <a:latin typeface="Poppins Light Semi-Bold"/>
                        </a:rPr>
                        <a:t>Weighted Average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ctr">
                        <a:lnSpc>
                          <a:spcPts val="2520"/>
                        </a:lnSpc>
                        <a:defRPr/>
                      </a:pPr>
                      <a:r>
                        <a:rPr lang="en-US" sz="1800">
                          <a:solidFill>
                            <a:srgbClr val="000000"/>
                          </a:solidFill>
                          <a:latin typeface="Poppins Light Bold"/>
                        </a:rPr>
                        <a:t>Precision: 0.95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ctr">
                        <a:lnSpc>
                          <a:spcPts val="2520"/>
                        </a:lnSpc>
                        <a:defRPr/>
                      </a:pPr>
                      <a:r>
                        <a:rPr lang="en-US" sz="1800">
                          <a:solidFill>
                            <a:srgbClr val="000000"/>
                          </a:solidFill>
                          <a:latin typeface="Poppins Light Bold"/>
                        </a:rPr>
                        <a:t>Recall: 0.90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ctr">
                        <a:lnSpc>
                          <a:spcPts val="2520"/>
                        </a:lnSpc>
                        <a:defRPr/>
                      </a:pPr>
                      <a:r>
                        <a:rPr lang="en-US" sz="1800">
                          <a:solidFill>
                            <a:srgbClr val="000000"/>
                          </a:solidFill>
                          <a:latin typeface="Poppins Light Bold"/>
                        </a:rPr>
                        <a:t>F1-score: 0.92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r>
            </a:tbl>
          </a:graphicData>
        </a:graphic>
      </p:graphicFrame>
      <p:sp>
        <p:nvSpPr>
          <p:cNvPr name="TextBox 3" id="3"/>
          <p:cNvSpPr txBox="true"/>
          <p:nvPr/>
        </p:nvSpPr>
        <p:spPr>
          <a:xfrm rot="0">
            <a:off x="689595" y="1298734"/>
            <a:ext cx="6190656" cy="7575233"/>
          </a:xfrm>
          <a:prstGeom prst="rect">
            <a:avLst/>
          </a:prstGeom>
        </p:spPr>
        <p:txBody>
          <a:bodyPr anchor="t" rtlCol="false" tIns="0" lIns="0" bIns="0" rIns="0">
            <a:spAutoFit/>
          </a:bodyPr>
          <a:lstStyle/>
          <a:p>
            <a:pPr algn="l">
              <a:lnSpc>
                <a:spcPts val="7717"/>
              </a:lnSpc>
            </a:pPr>
            <a:r>
              <a:rPr lang="en-US" sz="5512">
                <a:solidFill>
                  <a:srgbClr val="FFFFFF"/>
                </a:solidFill>
                <a:latin typeface="Poppins Light"/>
              </a:rPr>
              <a:t>Logistic Regression</a:t>
            </a:r>
          </a:p>
          <a:p>
            <a:pPr algn="l">
              <a:lnSpc>
                <a:spcPts val="6174"/>
              </a:lnSpc>
            </a:pPr>
          </a:p>
          <a:p>
            <a:pPr algn="l">
              <a:lnSpc>
                <a:spcPts val="6174"/>
              </a:lnSpc>
            </a:pPr>
            <a:r>
              <a:rPr lang="en-US" sz="4410">
                <a:solidFill>
                  <a:srgbClr val="FFFFFF"/>
                </a:solidFill>
                <a:latin typeface="Poppins Light"/>
              </a:rPr>
              <a:t>Logistic Regression is a linear model and is used to estimate the probabilities between two classes.</a:t>
            </a:r>
          </a:p>
          <a:p>
            <a:pPr algn="l" marL="0" indent="0" lvl="0">
              <a:lnSpc>
                <a:spcPts val="7717"/>
              </a:lnSpc>
              <a:spcBef>
                <a:spcPct val="0"/>
              </a:spcBef>
            </a:pPr>
          </a:p>
        </p:txBody>
      </p:sp>
    </p:spTree>
  </p:cSld>
  <p:clrMapOvr>
    <a:masterClrMapping/>
  </p:clrMapOvr>
  <p:transition spd="slow">
    <p:push dir="l"/>
  </p:transition>
</p:sld>
</file>

<file path=ppt/slides/slide24.xml><?xml version="1.0" encoding="utf-8"?>
<p:sld xmlns:p="http://schemas.openxmlformats.org/presentationml/2006/main" xmlns:a="http://schemas.openxmlformats.org/drawingml/2006/main">
  <p:cSld>
    <p:bg>
      <p:bgPr>
        <a:solidFill>
          <a:srgbClr val="292929"/>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7307793" y="2394664"/>
          <a:ext cx="10361962" cy="5497672"/>
        </p:xfrm>
        <a:graphic>
          <a:graphicData uri="http://schemas.openxmlformats.org/drawingml/2006/table">
            <a:tbl>
              <a:tblPr/>
              <a:tblGrid>
                <a:gridCol w="2493453"/>
                <a:gridCol w="2622836"/>
                <a:gridCol w="2622836"/>
                <a:gridCol w="2622836"/>
              </a:tblGrid>
              <a:tr h="1985726">
                <a:tc>
                  <a:txBody>
                    <a:bodyPr anchor="t" rtlCol="false"/>
                    <a:lstStyle/>
                    <a:p>
                      <a:pPr algn="ctr">
                        <a:lnSpc>
                          <a:spcPts val="2520"/>
                        </a:lnSpc>
                        <a:defRPr/>
                      </a:pPr>
                      <a:r>
                        <a:rPr lang="en-US" sz="1800">
                          <a:solidFill>
                            <a:srgbClr val="000000"/>
                          </a:solidFill>
                          <a:latin typeface="Poppins Light Bold"/>
                        </a:rPr>
                        <a:t>Training Result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ctr">
                        <a:lnSpc>
                          <a:spcPts val="2520"/>
                        </a:lnSpc>
                        <a:defRPr/>
                      </a:pPr>
                      <a:r>
                        <a:rPr lang="en-US" sz="1800">
                          <a:solidFill>
                            <a:srgbClr val="000000"/>
                          </a:solidFill>
                          <a:latin typeface="Poppins Light Bold"/>
                        </a:rPr>
                        <a:t>Accuracy = 0.92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ctr">
                        <a:lnSpc>
                          <a:spcPts val="2520"/>
                        </a:lnSpc>
                        <a:defRPr/>
                      </a:pPr>
                      <a:r>
                        <a:rPr lang="en-US" sz="1800">
                          <a:solidFill>
                            <a:srgbClr val="000000"/>
                          </a:solidFill>
                          <a:latin typeface="Poppins Light"/>
                        </a:rPr>
                        <a:t>Train = </a:t>
                      </a:r>
                      <a:r>
                        <a:rPr lang="en-US" sz="1800">
                          <a:solidFill>
                            <a:srgbClr val="000000"/>
                          </a:solidFill>
                          <a:latin typeface="Poppins Light Bold"/>
                        </a:rPr>
                        <a:t>0.9527</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ctr">
                        <a:lnSpc>
                          <a:spcPts val="2520"/>
                        </a:lnSpc>
                        <a:defRPr/>
                      </a:pPr>
                      <a:r>
                        <a:rPr lang="en-US" sz="1800">
                          <a:solidFill>
                            <a:srgbClr val="000000"/>
                          </a:solidFill>
                          <a:latin typeface="Poppins Light Bold"/>
                        </a:rPr>
                        <a:t>Test = 0.9158</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r>
              <a:tr h="1755973">
                <a:tc>
                  <a:txBody>
                    <a:bodyPr anchor="t" rtlCol="false"/>
                    <a:lstStyle/>
                    <a:p>
                      <a:pPr algn="ctr">
                        <a:lnSpc>
                          <a:spcPts val="2520"/>
                        </a:lnSpc>
                        <a:defRPr/>
                      </a:pPr>
                      <a:r>
                        <a:rPr lang="en-US" sz="1800">
                          <a:solidFill>
                            <a:srgbClr val="000000"/>
                          </a:solidFill>
                          <a:latin typeface="Poppins Light Semi-Bold"/>
                        </a:rPr>
                        <a:t>Macro Average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ctr">
                        <a:lnSpc>
                          <a:spcPts val="2520"/>
                        </a:lnSpc>
                        <a:defRPr/>
                      </a:pPr>
                      <a:r>
                        <a:rPr lang="en-US" sz="1800">
                          <a:solidFill>
                            <a:srgbClr val="000000"/>
                          </a:solidFill>
                          <a:latin typeface="Poppins Light Bold"/>
                        </a:rPr>
                        <a:t>Precision: 0.71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ctr">
                        <a:lnSpc>
                          <a:spcPts val="2520"/>
                        </a:lnSpc>
                        <a:defRPr/>
                      </a:pPr>
                      <a:r>
                        <a:rPr lang="en-US" sz="1800">
                          <a:solidFill>
                            <a:srgbClr val="000000"/>
                          </a:solidFill>
                          <a:latin typeface="Poppins Light Bold"/>
                        </a:rPr>
                        <a:t>Recall: 0.85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ctr">
                        <a:lnSpc>
                          <a:spcPts val="2520"/>
                        </a:lnSpc>
                        <a:defRPr/>
                      </a:pPr>
                      <a:r>
                        <a:rPr lang="en-US" sz="1800">
                          <a:solidFill>
                            <a:srgbClr val="000000"/>
                          </a:solidFill>
                          <a:latin typeface="Poppins Light Bold"/>
                        </a:rPr>
                        <a:t>F1-score: 0.76</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r>
              <a:tr h="1755973">
                <a:tc>
                  <a:txBody>
                    <a:bodyPr anchor="t" rtlCol="false"/>
                    <a:lstStyle/>
                    <a:p>
                      <a:pPr algn="ctr">
                        <a:lnSpc>
                          <a:spcPts val="2520"/>
                        </a:lnSpc>
                        <a:defRPr/>
                      </a:pPr>
                      <a:r>
                        <a:rPr lang="en-US" sz="1800">
                          <a:solidFill>
                            <a:srgbClr val="000000"/>
                          </a:solidFill>
                          <a:latin typeface="Poppins Light Semi-Bold"/>
                        </a:rPr>
                        <a:t>Weighted Average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ctr">
                        <a:lnSpc>
                          <a:spcPts val="2520"/>
                        </a:lnSpc>
                        <a:defRPr/>
                      </a:pPr>
                      <a:r>
                        <a:rPr lang="en-US" sz="1800">
                          <a:solidFill>
                            <a:srgbClr val="000000"/>
                          </a:solidFill>
                          <a:latin typeface="Poppins Light Bold"/>
                        </a:rPr>
                        <a:t>Precision: 0.94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ctr">
                        <a:lnSpc>
                          <a:spcPts val="2520"/>
                        </a:lnSpc>
                        <a:defRPr/>
                      </a:pPr>
                      <a:r>
                        <a:rPr lang="en-US" sz="1800">
                          <a:solidFill>
                            <a:srgbClr val="000000"/>
                          </a:solidFill>
                          <a:latin typeface="Poppins Light Bold"/>
                        </a:rPr>
                        <a:t>Recall: 0.92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ctr">
                        <a:lnSpc>
                          <a:spcPts val="2520"/>
                        </a:lnSpc>
                        <a:defRPr/>
                      </a:pPr>
                      <a:r>
                        <a:rPr lang="en-US" sz="1800">
                          <a:solidFill>
                            <a:srgbClr val="000000"/>
                          </a:solidFill>
                          <a:latin typeface="Poppins Light Bold"/>
                        </a:rPr>
                        <a:t>F1-score: 0.93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r>
            </a:tbl>
          </a:graphicData>
        </a:graphic>
      </p:graphicFrame>
      <p:sp>
        <p:nvSpPr>
          <p:cNvPr name="TextBox 3" id="3"/>
          <p:cNvSpPr txBox="true"/>
          <p:nvPr/>
        </p:nvSpPr>
        <p:spPr>
          <a:xfrm rot="0">
            <a:off x="740902" y="1260634"/>
            <a:ext cx="6190656" cy="7651433"/>
          </a:xfrm>
          <a:prstGeom prst="rect">
            <a:avLst/>
          </a:prstGeom>
        </p:spPr>
        <p:txBody>
          <a:bodyPr anchor="t" rtlCol="false" tIns="0" lIns="0" bIns="0" rIns="0">
            <a:spAutoFit/>
          </a:bodyPr>
          <a:lstStyle/>
          <a:p>
            <a:pPr algn="l">
              <a:lnSpc>
                <a:spcPts val="7717"/>
              </a:lnSpc>
            </a:pPr>
            <a:r>
              <a:rPr lang="en-US" sz="5512">
                <a:solidFill>
                  <a:srgbClr val="FFFFFF"/>
                </a:solidFill>
                <a:latin typeface="Poppins Light Semi-Bold"/>
              </a:rPr>
              <a:t>Decision Tree</a:t>
            </a:r>
          </a:p>
          <a:p>
            <a:pPr algn="l">
              <a:lnSpc>
                <a:spcPts val="7717"/>
              </a:lnSpc>
            </a:pPr>
          </a:p>
          <a:p>
            <a:pPr algn="l">
              <a:lnSpc>
                <a:spcPts val="3794"/>
              </a:lnSpc>
            </a:pPr>
            <a:r>
              <a:rPr lang="en-US" sz="2710">
                <a:solidFill>
                  <a:srgbClr val="FFFFFF"/>
                </a:solidFill>
                <a:latin typeface="Poppins Light"/>
              </a:rPr>
              <a:t>The Decision Tree model is a simple yet powerful predictive model that uses a tree-like structure of decisions and their possible consequences. It splits the data into branches based on feature values, helping to make decisions that are easy to interpret and visualize, making it effective for both classification and regression tasks.</a:t>
            </a:r>
          </a:p>
          <a:p>
            <a:pPr algn="l" marL="0" indent="0" lvl="0">
              <a:lnSpc>
                <a:spcPts val="7717"/>
              </a:lnSpc>
              <a:spcBef>
                <a:spcPct val="0"/>
              </a:spcBef>
            </a:pPr>
          </a:p>
        </p:txBody>
      </p:sp>
    </p:spTree>
  </p:cSld>
  <p:clrMapOvr>
    <a:masterClrMapping/>
  </p:clrMapOvr>
  <p:transition spd="slow">
    <p:push dir="l"/>
  </p:transition>
</p:sld>
</file>

<file path=ppt/slides/slide25.xml><?xml version="1.0" encoding="utf-8"?>
<p:sld xmlns:p="http://schemas.openxmlformats.org/presentationml/2006/main" xmlns:a="http://schemas.openxmlformats.org/drawingml/2006/main">
  <p:cSld>
    <p:bg>
      <p:bgPr>
        <a:solidFill>
          <a:srgbClr val="292929"/>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7219356" y="2394664"/>
          <a:ext cx="10361962" cy="5497672"/>
        </p:xfrm>
        <a:graphic>
          <a:graphicData uri="http://schemas.openxmlformats.org/drawingml/2006/table">
            <a:tbl>
              <a:tblPr/>
              <a:tblGrid>
                <a:gridCol w="2493453"/>
                <a:gridCol w="2622836"/>
                <a:gridCol w="2622836"/>
                <a:gridCol w="2622836"/>
              </a:tblGrid>
              <a:tr h="1985726">
                <a:tc>
                  <a:txBody>
                    <a:bodyPr anchor="t" rtlCol="false"/>
                    <a:lstStyle/>
                    <a:p>
                      <a:pPr algn="ctr">
                        <a:lnSpc>
                          <a:spcPts val="2520"/>
                        </a:lnSpc>
                        <a:defRPr/>
                      </a:pPr>
                      <a:r>
                        <a:rPr lang="en-US" sz="1800">
                          <a:solidFill>
                            <a:srgbClr val="000000"/>
                          </a:solidFill>
                          <a:latin typeface="Poppins Light Bold"/>
                        </a:rPr>
                        <a:t>Training Result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ctr">
                        <a:lnSpc>
                          <a:spcPts val="2520"/>
                        </a:lnSpc>
                        <a:defRPr/>
                      </a:pPr>
                      <a:r>
                        <a:rPr lang="en-US" sz="1800">
                          <a:solidFill>
                            <a:srgbClr val="000000"/>
                          </a:solidFill>
                          <a:latin typeface="Poppins Light Bold"/>
                        </a:rPr>
                        <a:t>Accuracy = 0.92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ctr">
                        <a:lnSpc>
                          <a:spcPts val="2520"/>
                        </a:lnSpc>
                        <a:defRPr/>
                      </a:pPr>
                      <a:r>
                        <a:rPr lang="en-US" sz="1800">
                          <a:solidFill>
                            <a:srgbClr val="000000"/>
                          </a:solidFill>
                          <a:latin typeface="Poppins Light"/>
                        </a:rPr>
                        <a:t>Train = </a:t>
                      </a:r>
                      <a:r>
                        <a:rPr lang="en-US" sz="1800">
                          <a:solidFill>
                            <a:srgbClr val="000000"/>
                          </a:solidFill>
                          <a:latin typeface="Poppins Light Bold"/>
                        </a:rPr>
                        <a:t>0.9517</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ctr">
                        <a:lnSpc>
                          <a:spcPts val="2520"/>
                        </a:lnSpc>
                        <a:defRPr/>
                      </a:pPr>
                      <a:r>
                        <a:rPr lang="en-US" sz="1800">
                          <a:solidFill>
                            <a:srgbClr val="000000"/>
                          </a:solidFill>
                          <a:latin typeface="Poppins Light Bold"/>
                        </a:rPr>
                        <a:t>Test = 0.9155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r>
              <a:tr h="1755973">
                <a:tc>
                  <a:txBody>
                    <a:bodyPr anchor="t" rtlCol="false"/>
                    <a:lstStyle/>
                    <a:p>
                      <a:pPr algn="ctr">
                        <a:lnSpc>
                          <a:spcPts val="2520"/>
                        </a:lnSpc>
                        <a:defRPr/>
                      </a:pPr>
                      <a:r>
                        <a:rPr lang="en-US" sz="1800">
                          <a:solidFill>
                            <a:srgbClr val="000000"/>
                          </a:solidFill>
                          <a:latin typeface="Poppins Light Semi-Bold"/>
                        </a:rPr>
                        <a:t>Macro Average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ctr">
                        <a:lnSpc>
                          <a:spcPts val="2520"/>
                        </a:lnSpc>
                        <a:defRPr/>
                      </a:pPr>
                      <a:r>
                        <a:rPr lang="en-US" sz="1800">
                          <a:solidFill>
                            <a:srgbClr val="000000"/>
                          </a:solidFill>
                          <a:latin typeface="Poppins Light Bold"/>
                        </a:rPr>
                        <a:t>Precision: 0.71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ctr">
                        <a:lnSpc>
                          <a:spcPts val="2520"/>
                        </a:lnSpc>
                        <a:defRPr/>
                      </a:pPr>
                      <a:r>
                        <a:rPr lang="en-US" sz="1800">
                          <a:solidFill>
                            <a:srgbClr val="000000"/>
                          </a:solidFill>
                          <a:latin typeface="Poppins Light Bold"/>
                        </a:rPr>
                        <a:t>Recall: 0.85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ctr">
                        <a:lnSpc>
                          <a:spcPts val="2520"/>
                        </a:lnSpc>
                        <a:defRPr/>
                      </a:pPr>
                      <a:r>
                        <a:rPr lang="en-US" sz="1800">
                          <a:solidFill>
                            <a:srgbClr val="000000"/>
                          </a:solidFill>
                          <a:latin typeface="Poppins Light Bold"/>
                        </a:rPr>
                        <a:t>F1-score: 0.76</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r>
              <a:tr h="1755973">
                <a:tc>
                  <a:txBody>
                    <a:bodyPr anchor="t" rtlCol="false"/>
                    <a:lstStyle/>
                    <a:p>
                      <a:pPr algn="ctr">
                        <a:lnSpc>
                          <a:spcPts val="2520"/>
                        </a:lnSpc>
                        <a:defRPr/>
                      </a:pPr>
                      <a:r>
                        <a:rPr lang="en-US" sz="1800">
                          <a:solidFill>
                            <a:srgbClr val="000000"/>
                          </a:solidFill>
                          <a:latin typeface="Poppins Light Semi-Bold"/>
                        </a:rPr>
                        <a:t>Weighted Average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ctr">
                        <a:lnSpc>
                          <a:spcPts val="2520"/>
                        </a:lnSpc>
                        <a:defRPr/>
                      </a:pPr>
                      <a:r>
                        <a:rPr lang="en-US" sz="1800">
                          <a:solidFill>
                            <a:srgbClr val="000000"/>
                          </a:solidFill>
                          <a:latin typeface="Poppins Light Bold"/>
                        </a:rPr>
                        <a:t>Precision: 0.94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ctr">
                        <a:lnSpc>
                          <a:spcPts val="2520"/>
                        </a:lnSpc>
                        <a:defRPr/>
                      </a:pPr>
                      <a:r>
                        <a:rPr lang="en-US" sz="1800">
                          <a:solidFill>
                            <a:srgbClr val="000000"/>
                          </a:solidFill>
                          <a:latin typeface="Poppins Light Bold"/>
                        </a:rPr>
                        <a:t>Recall: 0.92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ctr">
                        <a:lnSpc>
                          <a:spcPts val="2520"/>
                        </a:lnSpc>
                        <a:defRPr/>
                      </a:pPr>
                      <a:r>
                        <a:rPr lang="en-US" sz="1800">
                          <a:solidFill>
                            <a:srgbClr val="000000"/>
                          </a:solidFill>
                          <a:latin typeface="Poppins Light Bold"/>
                        </a:rPr>
                        <a:t>F1-score: 0.93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r>
            </a:tbl>
          </a:graphicData>
        </a:graphic>
      </p:graphicFrame>
      <p:sp>
        <p:nvSpPr>
          <p:cNvPr name="TextBox 3" id="3"/>
          <p:cNvSpPr txBox="true"/>
          <p:nvPr/>
        </p:nvSpPr>
        <p:spPr>
          <a:xfrm rot="0">
            <a:off x="1028700" y="902017"/>
            <a:ext cx="6190656" cy="8356283"/>
          </a:xfrm>
          <a:prstGeom prst="rect">
            <a:avLst/>
          </a:prstGeom>
        </p:spPr>
        <p:txBody>
          <a:bodyPr anchor="t" rtlCol="false" tIns="0" lIns="0" bIns="0" rIns="0">
            <a:spAutoFit/>
          </a:bodyPr>
          <a:lstStyle/>
          <a:p>
            <a:pPr algn="l">
              <a:lnSpc>
                <a:spcPts val="7717"/>
              </a:lnSpc>
            </a:pPr>
            <a:r>
              <a:rPr lang="en-US" sz="5512">
                <a:solidFill>
                  <a:srgbClr val="FFFFFF"/>
                </a:solidFill>
                <a:latin typeface="Poppins Light Semi-Bold"/>
              </a:rPr>
              <a:t>Random Forest</a:t>
            </a:r>
          </a:p>
          <a:p>
            <a:pPr algn="l">
              <a:lnSpc>
                <a:spcPts val="7717"/>
              </a:lnSpc>
            </a:pPr>
          </a:p>
          <a:p>
            <a:pPr algn="l">
              <a:lnSpc>
                <a:spcPts val="6174"/>
              </a:lnSpc>
            </a:pPr>
            <a:r>
              <a:rPr lang="en-US" sz="4410">
                <a:solidFill>
                  <a:srgbClr val="FFFFFF"/>
                </a:solidFill>
                <a:latin typeface="Poppins Light"/>
              </a:rPr>
              <a:t>Random Forest is an ensemble method that solves classification and regression problems by combining multiple decision trees.</a:t>
            </a:r>
          </a:p>
          <a:p>
            <a:pPr algn="l" marL="0" indent="0" lvl="0">
              <a:lnSpc>
                <a:spcPts val="7717"/>
              </a:lnSpc>
              <a:spcBef>
                <a:spcPct val="0"/>
              </a:spcBef>
            </a:pPr>
          </a:p>
        </p:txBody>
      </p:sp>
    </p:spTree>
  </p:cSld>
  <p:clrMapOvr>
    <a:masterClrMapping/>
  </p:clrMapOvr>
  <p:transition spd="slow">
    <p:push dir="l"/>
  </p:transition>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292929"/>
        </a:solidFill>
      </p:bgPr>
    </p:bg>
    <p:spTree>
      <p:nvGrpSpPr>
        <p:cNvPr id="1" name=""/>
        <p:cNvGrpSpPr/>
        <p:nvPr/>
      </p:nvGrpSpPr>
      <p:grpSpPr>
        <a:xfrm>
          <a:off x="0" y="0"/>
          <a:ext cx="0" cy="0"/>
          <a:chOff x="0" y="0"/>
          <a:chExt cx="0" cy="0"/>
        </a:xfrm>
      </p:grpSpPr>
      <p:sp>
        <p:nvSpPr>
          <p:cNvPr name="Freeform 2" id="2"/>
          <p:cNvSpPr/>
          <p:nvPr/>
        </p:nvSpPr>
        <p:spPr>
          <a:xfrm flipH="false" flipV="false" rot="0">
            <a:off x="2405753" y="694887"/>
            <a:ext cx="13476495" cy="8563413"/>
          </a:xfrm>
          <a:custGeom>
            <a:avLst/>
            <a:gdLst/>
            <a:ahLst/>
            <a:cxnLst/>
            <a:rect r="r" b="b" t="t" l="l"/>
            <a:pathLst>
              <a:path h="8563413" w="13476495">
                <a:moveTo>
                  <a:pt x="0" y="0"/>
                </a:moveTo>
                <a:lnTo>
                  <a:pt x="13476494" y="0"/>
                </a:lnTo>
                <a:lnTo>
                  <a:pt x="13476494" y="8563413"/>
                </a:lnTo>
                <a:lnTo>
                  <a:pt x="0" y="8563413"/>
                </a:lnTo>
                <a:lnTo>
                  <a:pt x="0" y="0"/>
                </a:lnTo>
                <a:close/>
              </a:path>
            </a:pathLst>
          </a:custGeom>
          <a:blipFill>
            <a:blip r:embed="rId2"/>
            <a:stretch>
              <a:fillRect l="0" t="-1441" r="0" b="-1441"/>
            </a:stretch>
          </a:blipFill>
        </p:spPr>
      </p:sp>
    </p:spTree>
  </p:cSld>
  <p:clrMapOvr>
    <a:masterClrMapping/>
  </p:clrMapOvr>
  <p:transition spd="slow">
    <p:push dir="l"/>
  </p:transition>
</p:sld>
</file>

<file path=ppt/slides/slide27.xml><?xml version="1.0" encoding="utf-8"?>
<p:sld xmlns:p="http://schemas.openxmlformats.org/presentationml/2006/main" xmlns:a="http://schemas.openxmlformats.org/drawingml/2006/main">
  <p:cSld>
    <p:bg>
      <p:bgPr>
        <a:solidFill>
          <a:srgbClr val="292929"/>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7410406" y="2394664"/>
          <a:ext cx="10361962" cy="5497672"/>
        </p:xfrm>
        <a:graphic>
          <a:graphicData uri="http://schemas.openxmlformats.org/drawingml/2006/table">
            <a:tbl>
              <a:tblPr/>
              <a:tblGrid>
                <a:gridCol w="2493453"/>
                <a:gridCol w="2622836"/>
                <a:gridCol w="2622836"/>
                <a:gridCol w="2622836"/>
              </a:tblGrid>
              <a:tr h="1985726">
                <a:tc>
                  <a:txBody>
                    <a:bodyPr anchor="t" rtlCol="false"/>
                    <a:lstStyle/>
                    <a:p>
                      <a:pPr algn="ctr">
                        <a:lnSpc>
                          <a:spcPts val="2520"/>
                        </a:lnSpc>
                        <a:defRPr/>
                      </a:pPr>
                      <a:r>
                        <a:rPr lang="en-US" sz="1800">
                          <a:solidFill>
                            <a:srgbClr val="000000"/>
                          </a:solidFill>
                          <a:latin typeface="Poppins Light Bold"/>
                        </a:rPr>
                        <a:t>Training Result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ctr">
                        <a:lnSpc>
                          <a:spcPts val="2520"/>
                        </a:lnSpc>
                        <a:defRPr/>
                      </a:pPr>
                      <a:r>
                        <a:rPr lang="en-US" sz="1800">
                          <a:solidFill>
                            <a:srgbClr val="000000"/>
                          </a:solidFill>
                          <a:latin typeface="Poppins Light Bold"/>
                        </a:rPr>
                        <a:t>Accuracy = 0.90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ctr">
                        <a:lnSpc>
                          <a:spcPts val="2520"/>
                        </a:lnSpc>
                        <a:defRPr/>
                      </a:pPr>
                      <a:r>
                        <a:rPr lang="en-US" sz="1800">
                          <a:solidFill>
                            <a:srgbClr val="000000"/>
                          </a:solidFill>
                          <a:latin typeface="Poppins Light"/>
                        </a:rPr>
                        <a:t>Train = 0.8786</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ctr">
                        <a:lnSpc>
                          <a:spcPts val="2520"/>
                        </a:lnSpc>
                        <a:defRPr/>
                      </a:pPr>
                      <a:r>
                        <a:rPr lang="en-US" sz="1800">
                          <a:solidFill>
                            <a:srgbClr val="000000"/>
                          </a:solidFill>
                          <a:latin typeface="Poppins Light Bold"/>
                        </a:rPr>
                        <a:t>Test = 0.9032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r>
              <a:tr h="1755973">
                <a:tc>
                  <a:txBody>
                    <a:bodyPr anchor="t" rtlCol="false"/>
                    <a:lstStyle/>
                    <a:p>
                      <a:pPr algn="ctr">
                        <a:lnSpc>
                          <a:spcPts val="2520"/>
                        </a:lnSpc>
                        <a:defRPr/>
                      </a:pPr>
                      <a:r>
                        <a:rPr lang="en-US" sz="1800">
                          <a:solidFill>
                            <a:srgbClr val="000000"/>
                          </a:solidFill>
                          <a:latin typeface="Poppins Light Semi-Bold"/>
                        </a:rPr>
                        <a:t>Macro Average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ctr">
                        <a:lnSpc>
                          <a:spcPts val="2520"/>
                        </a:lnSpc>
                        <a:defRPr/>
                      </a:pPr>
                      <a:r>
                        <a:rPr lang="en-US" sz="1800">
                          <a:solidFill>
                            <a:srgbClr val="000000"/>
                          </a:solidFill>
                          <a:latin typeface="Poppins Light Bold"/>
                        </a:rPr>
                        <a:t>Precision: 0.70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ctr">
                        <a:lnSpc>
                          <a:spcPts val="2520"/>
                        </a:lnSpc>
                        <a:defRPr/>
                      </a:pPr>
                      <a:r>
                        <a:rPr lang="en-US" sz="1800">
                          <a:solidFill>
                            <a:srgbClr val="000000"/>
                          </a:solidFill>
                          <a:latin typeface="Poppins Light Bold"/>
                        </a:rPr>
                        <a:t>Recall: 0.88</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ctr">
                        <a:lnSpc>
                          <a:spcPts val="2520"/>
                        </a:lnSpc>
                        <a:defRPr/>
                      </a:pPr>
                      <a:r>
                        <a:rPr lang="en-US" sz="1800">
                          <a:solidFill>
                            <a:srgbClr val="000000"/>
                          </a:solidFill>
                          <a:latin typeface="Poppins Light Bold"/>
                        </a:rPr>
                        <a:t>F1-score: 0.75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r>
              <a:tr h="1755973">
                <a:tc>
                  <a:txBody>
                    <a:bodyPr anchor="t" rtlCol="false"/>
                    <a:lstStyle/>
                    <a:p>
                      <a:pPr algn="ctr">
                        <a:lnSpc>
                          <a:spcPts val="2520"/>
                        </a:lnSpc>
                        <a:defRPr/>
                      </a:pPr>
                      <a:r>
                        <a:rPr lang="en-US" sz="1800">
                          <a:solidFill>
                            <a:srgbClr val="000000"/>
                          </a:solidFill>
                          <a:latin typeface="Poppins Light Semi-Bold"/>
                        </a:rPr>
                        <a:t>Weighted Average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ctr">
                        <a:lnSpc>
                          <a:spcPts val="2520"/>
                        </a:lnSpc>
                        <a:defRPr/>
                      </a:pPr>
                      <a:r>
                        <a:rPr lang="en-US" sz="1800">
                          <a:solidFill>
                            <a:srgbClr val="000000"/>
                          </a:solidFill>
                          <a:latin typeface="Poppins Light Bold"/>
                        </a:rPr>
                        <a:t>Precision: 0.95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ctr">
                        <a:lnSpc>
                          <a:spcPts val="2520"/>
                        </a:lnSpc>
                        <a:defRPr/>
                      </a:pPr>
                      <a:r>
                        <a:rPr lang="en-US" sz="1800">
                          <a:solidFill>
                            <a:srgbClr val="000000"/>
                          </a:solidFill>
                          <a:latin typeface="Poppins Light Bold"/>
                        </a:rPr>
                        <a:t>Recall: 0.90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ctr">
                        <a:lnSpc>
                          <a:spcPts val="2520"/>
                        </a:lnSpc>
                        <a:defRPr/>
                      </a:pPr>
                      <a:r>
                        <a:rPr lang="en-US" sz="1800">
                          <a:solidFill>
                            <a:srgbClr val="000000"/>
                          </a:solidFill>
                          <a:latin typeface="Poppins Light Bold"/>
                        </a:rPr>
                        <a:t>F1-score: 0.92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r>
            </a:tbl>
          </a:graphicData>
        </a:graphic>
      </p:graphicFrame>
      <p:sp>
        <p:nvSpPr>
          <p:cNvPr name="TextBox 3" id="3"/>
          <p:cNvSpPr txBox="true"/>
          <p:nvPr/>
        </p:nvSpPr>
        <p:spPr>
          <a:xfrm rot="0">
            <a:off x="1028700" y="1770750"/>
            <a:ext cx="6190656" cy="6617684"/>
          </a:xfrm>
          <a:prstGeom prst="rect">
            <a:avLst/>
          </a:prstGeom>
        </p:spPr>
        <p:txBody>
          <a:bodyPr anchor="t" rtlCol="false" tIns="0" lIns="0" bIns="0" rIns="0">
            <a:spAutoFit/>
          </a:bodyPr>
          <a:lstStyle/>
          <a:p>
            <a:pPr algn="l">
              <a:lnSpc>
                <a:spcPts val="7717"/>
              </a:lnSpc>
            </a:pPr>
            <a:r>
              <a:rPr lang="en-US" sz="5512">
                <a:solidFill>
                  <a:srgbClr val="FFFFFF"/>
                </a:solidFill>
                <a:latin typeface="Poppins Light Semi-Bold"/>
              </a:rPr>
              <a:t>Naive Bayes</a:t>
            </a:r>
          </a:p>
          <a:p>
            <a:pPr algn="l">
              <a:lnSpc>
                <a:spcPts val="7717"/>
              </a:lnSpc>
            </a:pPr>
          </a:p>
          <a:p>
            <a:pPr algn="l">
              <a:lnSpc>
                <a:spcPts val="6174"/>
              </a:lnSpc>
              <a:spcBef>
                <a:spcPct val="0"/>
              </a:spcBef>
            </a:pPr>
            <a:r>
              <a:rPr lang="en-US" sz="4410">
                <a:solidFill>
                  <a:srgbClr val="FFFFFF"/>
                </a:solidFill>
                <a:latin typeface="Poppins Light"/>
              </a:rPr>
              <a:t>Naive Bayes is a probabilistic classification algorithm and works especially fast on large data sets.</a:t>
            </a:r>
          </a:p>
        </p:txBody>
      </p:sp>
    </p:spTree>
  </p:cSld>
  <p:clrMapOvr>
    <a:masterClrMapping/>
  </p:clrMapOvr>
</p:sld>
</file>

<file path=ppt/slides/slide28.xml><?xml version="1.0" encoding="utf-8"?>
<p:sld xmlns:p="http://schemas.openxmlformats.org/presentationml/2006/main" xmlns:a="http://schemas.openxmlformats.org/drawingml/2006/main">
  <p:cSld>
    <p:bg>
      <p:bgPr>
        <a:solidFill>
          <a:srgbClr val="292929"/>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7410406" y="2394664"/>
          <a:ext cx="10361962" cy="5497672"/>
        </p:xfrm>
        <a:graphic>
          <a:graphicData uri="http://schemas.openxmlformats.org/drawingml/2006/table">
            <a:tbl>
              <a:tblPr/>
              <a:tblGrid>
                <a:gridCol w="2493453"/>
                <a:gridCol w="2622836"/>
                <a:gridCol w="2622836"/>
                <a:gridCol w="2622836"/>
              </a:tblGrid>
              <a:tr h="1985726">
                <a:tc>
                  <a:txBody>
                    <a:bodyPr anchor="t" rtlCol="false"/>
                    <a:lstStyle/>
                    <a:p>
                      <a:pPr algn="ctr">
                        <a:lnSpc>
                          <a:spcPts val="2520"/>
                        </a:lnSpc>
                        <a:defRPr/>
                      </a:pPr>
                      <a:r>
                        <a:rPr lang="en-US" sz="1800">
                          <a:solidFill>
                            <a:srgbClr val="000000"/>
                          </a:solidFill>
                          <a:latin typeface="Poppins Light Bold"/>
                        </a:rPr>
                        <a:t>Training Result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ctr">
                        <a:lnSpc>
                          <a:spcPts val="2520"/>
                        </a:lnSpc>
                        <a:defRPr/>
                      </a:pPr>
                      <a:r>
                        <a:rPr lang="en-US" sz="1800">
                          <a:solidFill>
                            <a:srgbClr val="000000"/>
                          </a:solidFill>
                          <a:latin typeface="Poppins Light Bold"/>
                        </a:rPr>
                        <a:t>Accuracy = 0.91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ctr">
                        <a:lnSpc>
                          <a:spcPts val="2520"/>
                        </a:lnSpc>
                        <a:defRPr/>
                      </a:pPr>
                      <a:r>
                        <a:rPr lang="en-US" sz="1800">
                          <a:solidFill>
                            <a:srgbClr val="000000"/>
                          </a:solidFill>
                          <a:latin typeface="Poppins Light"/>
                        </a:rPr>
                        <a:t>Train = </a:t>
                      </a:r>
                      <a:r>
                        <a:rPr lang="en-US" sz="1800">
                          <a:solidFill>
                            <a:srgbClr val="000000"/>
                          </a:solidFill>
                          <a:latin typeface="Poppins Light Bold"/>
                        </a:rPr>
                        <a:t>0.9345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ctr">
                        <a:lnSpc>
                          <a:spcPts val="2520"/>
                        </a:lnSpc>
                        <a:defRPr/>
                      </a:pPr>
                      <a:r>
                        <a:rPr lang="en-US" sz="1800">
                          <a:solidFill>
                            <a:srgbClr val="000000"/>
                          </a:solidFill>
                          <a:latin typeface="Poppins Light Bold"/>
                        </a:rPr>
                        <a:t>Test = 0.9072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r>
              <a:tr h="1755973">
                <a:tc>
                  <a:txBody>
                    <a:bodyPr anchor="t" rtlCol="false"/>
                    <a:lstStyle/>
                    <a:p>
                      <a:pPr algn="ctr">
                        <a:lnSpc>
                          <a:spcPts val="2520"/>
                        </a:lnSpc>
                        <a:defRPr/>
                      </a:pPr>
                      <a:r>
                        <a:rPr lang="en-US" sz="1800">
                          <a:solidFill>
                            <a:srgbClr val="000000"/>
                          </a:solidFill>
                          <a:latin typeface="Poppins Light Semi-Bold"/>
                        </a:rPr>
                        <a:t>Macro Average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ctr">
                        <a:lnSpc>
                          <a:spcPts val="2520"/>
                        </a:lnSpc>
                        <a:defRPr/>
                      </a:pPr>
                      <a:r>
                        <a:rPr lang="en-US" sz="1800">
                          <a:solidFill>
                            <a:srgbClr val="000000"/>
                          </a:solidFill>
                          <a:latin typeface="Poppins Light Bold"/>
                        </a:rPr>
                        <a:t>Precision: 0.71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ctr">
                        <a:lnSpc>
                          <a:spcPts val="2520"/>
                        </a:lnSpc>
                        <a:defRPr/>
                      </a:pPr>
                      <a:r>
                        <a:rPr lang="en-US" sz="1800">
                          <a:solidFill>
                            <a:srgbClr val="000000"/>
                          </a:solidFill>
                          <a:latin typeface="Poppins Light Bold"/>
                        </a:rPr>
                        <a:t>Recall: 0.91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ctr">
                        <a:lnSpc>
                          <a:spcPts val="2520"/>
                        </a:lnSpc>
                        <a:defRPr/>
                      </a:pPr>
                      <a:r>
                        <a:rPr lang="en-US" sz="1800">
                          <a:solidFill>
                            <a:srgbClr val="000000"/>
                          </a:solidFill>
                          <a:latin typeface="Poppins Light Bold"/>
                        </a:rPr>
                        <a:t>F1-score: 0.76</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r>
              <a:tr h="1755973">
                <a:tc>
                  <a:txBody>
                    <a:bodyPr anchor="t" rtlCol="false"/>
                    <a:lstStyle/>
                    <a:p>
                      <a:pPr algn="ctr">
                        <a:lnSpc>
                          <a:spcPts val="2520"/>
                        </a:lnSpc>
                        <a:defRPr/>
                      </a:pPr>
                      <a:r>
                        <a:rPr lang="en-US" sz="1800">
                          <a:solidFill>
                            <a:srgbClr val="000000"/>
                          </a:solidFill>
                          <a:latin typeface="Poppins Light Semi-Bold"/>
                        </a:rPr>
                        <a:t>Weighted Average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ctr">
                        <a:lnSpc>
                          <a:spcPts val="2520"/>
                        </a:lnSpc>
                        <a:defRPr/>
                      </a:pPr>
                      <a:r>
                        <a:rPr lang="en-US" sz="1800">
                          <a:solidFill>
                            <a:srgbClr val="000000"/>
                          </a:solidFill>
                          <a:latin typeface="Poppins Light Bold"/>
                        </a:rPr>
                        <a:t>Precision: 0.95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ctr">
                        <a:lnSpc>
                          <a:spcPts val="2520"/>
                        </a:lnSpc>
                        <a:defRPr/>
                      </a:pPr>
                      <a:r>
                        <a:rPr lang="en-US" sz="1800">
                          <a:solidFill>
                            <a:srgbClr val="000000"/>
                          </a:solidFill>
                          <a:latin typeface="Poppins Light Bold"/>
                        </a:rPr>
                        <a:t>Recall: 0.91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ctr">
                        <a:lnSpc>
                          <a:spcPts val="2520"/>
                        </a:lnSpc>
                        <a:defRPr/>
                      </a:pPr>
                      <a:r>
                        <a:rPr lang="en-US" sz="1800">
                          <a:solidFill>
                            <a:srgbClr val="000000"/>
                          </a:solidFill>
                          <a:latin typeface="Poppins Light Bold"/>
                        </a:rPr>
                        <a:t>F1-score: 0.92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r>
            </a:tbl>
          </a:graphicData>
        </a:graphic>
      </p:graphicFrame>
      <p:sp>
        <p:nvSpPr>
          <p:cNvPr name="TextBox 3" id="3"/>
          <p:cNvSpPr txBox="true"/>
          <p:nvPr/>
        </p:nvSpPr>
        <p:spPr>
          <a:xfrm rot="0">
            <a:off x="1028700" y="1861486"/>
            <a:ext cx="6190656" cy="6427184"/>
          </a:xfrm>
          <a:prstGeom prst="rect">
            <a:avLst/>
          </a:prstGeom>
        </p:spPr>
        <p:txBody>
          <a:bodyPr anchor="t" rtlCol="false" tIns="0" lIns="0" bIns="0" rIns="0">
            <a:spAutoFit/>
          </a:bodyPr>
          <a:lstStyle/>
          <a:p>
            <a:pPr algn="l">
              <a:lnSpc>
                <a:spcPts val="7717"/>
              </a:lnSpc>
            </a:pPr>
            <a:r>
              <a:rPr lang="en-US" sz="5512">
                <a:solidFill>
                  <a:srgbClr val="FFFFFF"/>
                </a:solidFill>
                <a:latin typeface="Poppins Light Semi-Bold"/>
              </a:rPr>
              <a:t>XGBoost</a:t>
            </a:r>
          </a:p>
          <a:p>
            <a:pPr algn="l">
              <a:lnSpc>
                <a:spcPts val="6174"/>
              </a:lnSpc>
            </a:pPr>
          </a:p>
          <a:p>
            <a:pPr algn="l">
              <a:lnSpc>
                <a:spcPts val="6174"/>
              </a:lnSpc>
              <a:spcBef>
                <a:spcPct val="0"/>
              </a:spcBef>
            </a:pPr>
            <a:r>
              <a:rPr lang="en-US" sz="4410">
                <a:solidFill>
                  <a:srgbClr val="FFFFFF"/>
                </a:solidFill>
                <a:latin typeface="Poppins Light"/>
              </a:rPr>
              <a:t>XGBoost is an algorithm that provides high accuracy and speed using the gradient boosting framework.</a:t>
            </a:r>
          </a:p>
        </p:txBody>
      </p:sp>
    </p:spTree>
  </p:cSld>
  <p:clrMapOvr>
    <a:masterClrMapping/>
  </p:clrMapOvr>
  <p:transition spd="slow">
    <p:push dir="l"/>
  </p:transition>
</p:sld>
</file>

<file path=ppt/slides/slide29.xml><?xml version="1.0" encoding="utf-8"?>
<p:sld xmlns:p="http://schemas.openxmlformats.org/presentationml/2006/main" xmlns:a="http://schemas.openxmlformats.org/drawingml/2006/main">
  <p:cSld>
    <p:bg>
      <p:bgPr>
        <a:solidFill>
          <a:srgbClr val="292929"/>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7410406" y="2394664"/>
          <a:ext cx="10361962" cy="5497672"/>
        </p:xfrm>
        <a:graphic>
          <a:graphicData uri="http://schemas.openxmlformats.org/drawingml/2006/table">
            <a:tbl>
              <a:tblPr/>
              <a:tblGrid>
                <a:gridCol w="2493453"/>
                <a:gridCol w="2622836"/>
                <a:gridCol w="2622836"/>
                <a:gridCol w="2622836"/>
              </a:tblGrid>
              <a:tr h="1985726">
                <a:tc>
                  <a:txBody>
                    <a:bodyPr anchor="t" rtlCol="false"/>
                    <a:lstStyle/>
                    <a:p>
                      <a:pPr algn="ctr">
                        <a:lnSpc>
                          <a:spcPts val="2520"/>
                        </a:lnSpc>
                        <a:defRPr/>
                      </a:pPr>
                      <a:r>
                        <a:rPr lang="en-US" sz="1800">
                          <a:solidFill>
                            <a:srgbClr val="000000"/>
                          </a:solidFill>
                          <a:latin typeface="Poppins Light Bold"/>
                        </a:rPr>
                        <a:t>Training Result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ctr">
                        <a:lnSpc>
                          <a:spcPts val="2520"/>
                        </a:lnSpc>
                        <a:defRPr/>
                      </a:pPr>
                      <a:r>
                        <a:rPr lang="en-US" sz="1800">
                          <a:solidFill>
                            <a:srgbClr val="000000"/>
                          </a:solidFill>
                          <a:latin typeface="Poppins Light Bold"/>
                        </a:rPr>
                        <a:t>Accuracy = 0.90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ctr">
                        <a:lnSpc>
                          <a:spcPts val="2520"/>
                        </a:lnSpc>
                        <a:defRPr/>
                      </a:pPr>
                      <a:r>
                        <a:rPr lang="en-US" sz="1800">
                          <a:solidFill>
                            <a:srgbClr val="000000"/>
                          </a:solidFill>
                          <a:latin typeface="Poppins Light"/>
                        </a:rPr>
                        <a:t>Train = 0.91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ctr">
                        <a:lnSpc>
                          <a:spcPts val="2520"/>
                        </a:lnSpc>
                        <a:defRPr/>
                      </a:pPr>
                      <a:r>
                        <a:rPr lang="en-US" sz="1800">
                          <a:solidFill>
                            <a:srgbClr val="000000"/>
                          </a:solidFill>
                          <a:latin typeface="Poppins Light Bold"/>
                        </a:rPr>
                        <a:t>Test = 0.90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r>
              <a:tr h="1755973">
                <a:tc>
                  <a:txBody>
                    <a:bodyPr anchor="t" rtlCol="false"/>
                    <a:lstStyle/>
                    <a:p>
                      <a:pPr algn="ctr">
                        <a:lnSpc>
                          <a:spcPts val="2520"/>
                        </a:lnSpc>
                        <a:defRPr/>
                      </a:pPr>
                      <a:r>
                        <a:rPr lang="en-US" sz="1800">
                          <a:solidFill>
                            <a:srgbClr val="000000"/>
                          </a:solidFill>
                          <a:latin typeface="Poppins Light Semi-Bold"/>
                        </a:rPr>
                        <a:t>Macro Average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ctr">
                        <a:lnSpc>
                          <a:spcPts val="2520"/>
                        </a:lnSpc>
                        <a:defRPr/>
                      </a:pPr>
                      <a:r>
                        <a:rPr lang="en-US" sz="1800">
                          <a:solidFill>
                            <a:srgbClr val="000000"/>
                          </a:solidFill>
                          <a:latin typeface="Poppins Light Bold"/>
                        </a:rPr>
                        <a:t>Precision: 0.71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ctr">
                        <a:lnSpc>
                          <a:spcPts val="2520"/>
                        </a:lnSpc>
                        <a:defRPr/>
                      </a:pPr>
                      <a:r>
                        <a:rPr lang="en-US" sz="1800">
                          <a:solidFill>
                            <a:srgbClr val="000000"/>
                          </a:solidFill>
                          <a:latin typeface="Poppins Light Bold"/>
                        </a:rPr>
                        <a:t>Recall: 0.91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ctr">
                        <a:lnSpc>
                          <a:spcPts val="2520"/>
                        </a:lnSpc>
                        <a:defRPr/>
                      </a:pPr>
                      <a:r>
                        <a:rPr lang="en-US" sz="1800">
                          <a:solidFill>
                            <a:srgbClr val="000000"/>
                          </a:solidFill>
                          <a:latin typeface="Poppins Light Bold"/>
                        </a:rPr>
                        <a:t>F1-score: 0.76</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r>
              <a:tr h="1755973">
                <a:tc>
                  <a:txBody>
                    <a:bodyPr anchor="t" rtlCol="false"/>
                    <a:lstStyle/>
                    <a:p>
                      <a:pPr algn="ctr">
                        <a:lnSpc>
                          <a:spcPts val="2520"/>
                        </a:lnSpc>
                        <a:defRPr/>
                      </a:pPr>
                      <a:r>
                        <a:rPr lang="en-US" sz="1800">
                          <a:solidFill>
                            <a:srgbClr val="000000"/>
                          </a:solidFill>
                          <a:latin typeface="Poppins Light Semi-Bold"/>
                        </a:rPr>
                        <a:t>Weighted Average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ctr">
                        <a:lnSpc>
                          <a:spcPts val="2520"/>
                        </a:lnSpc>
                        <a:defRPr/>
                      </a:pPr>
                      <a:r>
                        <a:rPr lang="en-US" sz="1800">
                          <a:solidFill>
                            <a:srgbClr val="000000"/>
                          </a:solidFill>
                          <a:latin typeface="Poppins Light Bold"/>
                        </a:rPr>
                        <a:t>Precision: 0.95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ctr">
                        <a:lnSpc>
                          <a:spcPts val="2520"/>
                        </a:lnSpc>
                        <a:defRPr/>
                      </a:pPr>
                      <a:r>
                        <a:rPr lang="en-US" sz="1800">
                          <a:solidFill>
                            <a:srgbClr val="000000"/>
                          </a:solidFill>
                          <a:latin typeface="Poppins Light Bold"/>
                        </a:rPr>
                        <a:t>Recall: 0.90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ctr">
                        <a:lnSpc>
                          <a:spcPts val="2520"/>
                        </a:lnSpc>
                        <a:defRPr/>
                      </a:pPr>
                      <a:r>
                        <a:rPr lang="en-US" sz="1800">
                          <a:solidFill>
                            <a:srgbClr val="000000"/>
                          </a:solidFill>
                          <a:latin typeface="Poppins Light Bold"/>
                        </a:rPr>
                        <a:t>F1-score: 0.92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r>
            </a:tbl>
          </a:graphicData>
        </a:graphic>
      </p:graphicFrame>
      <p:sp>
        <p:nvSpPr>
          <p:cNvPr name="TextBox 3" id="3"/>
          <p:cNvSpPr txBox="true"/>
          <p:nvPr/>
        </p:nvSpPr>
        <p:spPr>
          <a:xfrm rot="0">
            <a:off x="646123" y="2080403"/>
            <a:ext cx="6190656" cy="6011893"/>
          </a:xfrm>
          <a:prstGeom prst="rect">
            <a:avLst/>
          </a:prstGeom>
        </p:spPr>
        <p:txBody>
          <a:bodyPr anchor="t" rtlCol="false" tIns="0" lIns="0" bIns="0" rIns="0">
            <a:spAutoFit/>
          </a:bodyPr>
          <a:lstStyle/>
          <a:p>
            <a:pPr algn="l">
              <a:lnSpc>
                <a:spcPts val="7717"/>
              </a:lnSpc>
            </a:pPr>
            <a:r>
              <a:rPr lang="en-US" sz="5512">
                <a:solidFill>
                  <a:srgbClr val="FFFFFF"/>
                </a:solidFill>
                <a:latin typeface="Poppins Light"/>
              </a:rPr>
              <a:t>ANN</a:t>
            </a:r>
          </a:p>
          <a:p>
            <a:pPr algn="l" marL="0" indent="0" lvl="0">
              <a:lnSpc>
                <a:spcPts val="3654"/>
              </a:lnSpc>
              <a:spcBef>
                <a:spcPct val="0"/>
              </a:spcBef>
            </a:pPr>
            <a:r>
              <a:rPr lang="en-US" sz="2610">
                <a:solidFill>
                  <a:srgbClr val="FFFFFF"/>
                </a:solidFill>
                <a:latin typeface="Poppins Light"/>
              </a:rPr>
              <a:t>The Artificial Neural Network (ANN) model is a computational model inspired by the structure and function of the human brain, consisting of interconnected layers of neurons that learn to recognize patterns and make predictions through backpropagation and optimization techniques, making it highly effective for complex tasks in classification, regression, and beyond."</a:t>
            </a:r>
          </a:p>
        </p:txBody>
      </p:sp>
    </p:spTree>
  </p:cSld>
  <p:clrMapOvr>
    <a:masterClrMapping/>
  </p:clrMapOvr>
  <p:transition spd="slow">
    <p:push dir="l"/>
  </p:transition>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8839806" y="244424"/>
            <a:ext cx="8972106" cy="9798151"/>
            <a:chOff x="0" y="0"/>
            <a:chExt cx="11962808" cy="13064201"/>
          </a:xfrm>
        </p:grpSpPr>
        <p:pic>
          <p:nvPicPr>
            <p:cNvPr name="Picture 3" id="3"/>
            <p:cNvPicPr>
              <a:picLocks noChangeAspect="true"/>
            </p:cNvPicPr>
            <p:nvPr/>
          </p:nvPicPr>
          <p:blipFill>
            <a:blip r:embed="rId2"/>
            <a:srcRect l="2670" t="0" r="2670" b="0"/>
            <a:stretch>
              <a:fillRect/>
            </a:stretch>
          </p:blipFill>
          <p:spPr>
            <a:xfrm flipH="false" flipV="false">
              <a:off x="0" y="0"/>
              <a:ext cx="11962808" cy="13064201"/>
            </a:xfrm>
            <a:prstGeom prst="rect">
              <a:avLst/>
            </a:prstGeom>
          </p:spPr>
        </p:pic>
      </p:grpSp>
      <p:sp>
        <p:nvSpPr>
          <p:cNvPr name="TextBox 4" id="4"/>
          <p:cNvSpPr txBox="true"/>
          <p:nvPr/>
        </p:nvSpPr>
        <p:spPr>
          <a:xfrm rot="0">
            <a:off x="1028700" y="1228725"/>
            <a:ext cx="6711767" cy="6388099"/>
          </a:xfrm>
          <a:prstGeom prst="rect">
            <a:avLst/>
          </a:prstGeom>
        </p:spPr>
        <p:txBody>
          <a:bodyPr anchor="t" rtlCol="false" tIns="0" lIns="0" bIns="0" rIns="0">
            <a:spAutoFit/>
          </a:bodyPr>
          <a:lstStyle/>
          <a:p>
            <a:pPr algn="l" marL="0" indent="0" lvl="0">
              <a:lnSpc>
                <a:spcPts val="9999"/>
              </a:lnSpc>
            </a:pPr>
            <a:r>
              <a:rPr lang="en-US" sz="9999">
                <a:solidFill>
                  <a:srgbClr val="292929"/>
                </a:solidFill>
                <a:latin typeface="Poppins Bold Bold"/>
              </a:rPr>
              <a:t>Before handling the missing values</a:t>
            </a:r>
          </a:p>
        </p:txBody>
      </p:sp>
    </p:spTree>
  </p:cSld>
  <p:clrMapOvr>
    <a:masterClrMapping/>
  </p:clrMapOvr>
  <p:transition spd="slow">
    <p:push dir="l"/>
  </p:transition>
</p:sld>
</file>

<file path=ppt/slides/slide30.xml><?xml version="1.0" encoding="utf-8"?>
<p:sld xmlns:p="http://schemas.openxmlformats.org/presentationml/2006/main" xmlns:a="http://schemas.openxmlformats.org/drawingml/2006/main">
  <p:cSld>
    <p:bg>
      <p:bgPr>
        <a:solidFill>
          <a:srgbClr val="292929"/>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7410406" y="2394664"/>
          <a:ext cx="10361962" cy="5497672"/>
        </p:xfrm>
        <a:graphic>
          <a:graphicData uri="http://schemas.openxmlformats.org/drawingml/2006/table">
            <a:tbl>
              <a:tblPr/>
              <a:tblGrid>
                <a:gridCol w="2493453"/>
                <a:gridCol w="2622836"/>
                <a:gridCol w="2622836"/>
                <a:gridCol w="2622836"/>
              </a:tblGrid>
              <a:tr h="1985726">
                <a:tc>
                  <a:txBody>
                    <a:bodyPr anchor="t" rtlCol="false"/>
                    <a:lstStyle/>
                    <a:p>
                      <a:pPr algn="ctr">
                        <a:lnSpc>
                          <a:spcPts val="2520"/>
                        </a:lnSpc>
                        <a:defRPr/>
                      </a:pPr>
                      <a:r>
                        <a:rPr lang="en-US" sz="1800">
                          <a:solidFill>
                            <a:srgbClr val="000000"/>
                          </a:solidFill>
                          <a:latin typeface="Poppins Light Bold"/>
                        </a:rPr>
                        <a:t>Training Result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ctr">
                        <a:lnSpc>
                          <a:spcPts val="2520"/>
                        </a:lnSpc>
                        <a:defRPr/>
                      </a:pPr>
                      <a:r>
                        <a:rPr lang="en-US" sz="1800">
                          <a:solidFill>
                            <a:srgbClr val="000000"/>
                          </a:solidFill>
                          <a:latin typeface="Poppins Light Bold"/>
                        </a:rPr>
                        <a:t>Accuracy = 0.94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ctr">
                        <a:lnSpc>
                          <a:spcPts val="2520"/>
                        </a:lnSpc>
                        <a:defRPr/>
                      </a:pPr>
                      <a:r>
                        <a:rPr lang="en-US" sz="1800">
                          <a:solidFill>
                            <a:srgbClr val="000000"/>
                          </a:solidFill>
                          <a:latin typeface="Poppins Light"/>
                        </a:rPr>
                        <a:t>Train = 0.85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ctr">
                        <a:lnSpc>
                          <a:spcPts val="2520"/>
                        </a:lnSpc>
                        <a:defRPr/>
                      </a:pPr>
                      <a:r>
                        <a:rPr lang="en-US" sz="1800">
                          <a:solidFill>
                            <a:srgbClr val="000000"/>
                          </a:solidFill>
                          <a:latin typeface="Poppins Light Bold"/>
                        </a:rPr>
                        <a:t>Test = 0.93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r>
              <a:tr h="1755973">
                <a:tc>
                  <a:txBody>
                    <a:bodyPr anchor="t" rtlCol="false"/>
                    <a:lstStyle/>
                    <a:p>
                      <a:pPr algn="ctr">
                        <a:lnSpc>
                          <a:spcPts val="2520"/>
                        </a:lnSpc>
                        <a:defRPr/>
                      </a:pPr>
                      <a:r>
                        <a:rPr lang="en-US" sz="1800">
                          <a:solidFill>
                            <a:srgbClr val="000000"/>
                          </a:solidFill>
                          <a:latin typeface="Poppins Light Semi-Bold"/>
                        </a:rPr>
                        <a:t>Macro Average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ctr">
                        <a:lnSpc>
                          <a:spcPts val="2520"/>
                        </a:lnSpc>
                        <a:defRPr/>
                      </a:pPr>
                      <a:r>
                        <a:rPr lang="en-US" sz="1800">
                          <a:solidFill>
                            <a:srgbClr val="000000"/>
                          </a:solidFill>
                          <a:latin typeface="Poppins Light Bold"/>
                        </a:rPr>
                        <a:t>Precision: 0.77</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ctr">
                        <a:lnSpc>
                          <a:spcPts val="2520"/>
                        </a:lnSpc>
                        <a:defRPr/>
                      </a:pPr>
                      <a:r>
                        <a:rPr lang="en-US" sz="1800">
                          <a:solidFill>
                            <a:srgbClr val="000000"/>
                          </a:solidFill>
                          <a:latin typeface="Poppins Light Bold"/>
                        </a:rPr>
                        <a:t>Recall: 0.78</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ctr">
                        <a:lnSpc>
                          <a:spcPts val="2520"/>
                        </a:lnSpc>
                        <a:defRPr/>
                      </a:pPr>
                      <a:r>
                        <a:rPr lang="en-US" sz="1800">
                          <a:solidFill>
                            <a:srgbClr val="000000"/>
                          </a:solidFill>
                          <a:latin typeface="Poppins Light Bold"/>
                        </a:rPr>
                        <a:t>F1-score: 0.77</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r>
              <a:tr h="1755973">
                <a:tc>
                  <a:txBody>
                    <a:bodyPr anchor="t" rtlCol="false"/>
                    <a:lstStyle/>
                    <a:p>
                      <a:pPr algn="ctr">
                        <a:lnSpc>
                          <a:spcPts val="2520"/>
                        </a:lnSpc>
                        <a:defRPr/>
                      </a:pPr>
                      <a:r>
                        <a:rPr lang="en-US" sz="1800">
                          <a:solidFill>
                            <a:srgbClr val="000000"/>
                          </a:solidFill>
                          <a:latin typeface="Poppins Light Semi-Bold"/>
                        </a:rPr>
                        <a:t>Weighted Average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ctr">
                        <a:lnSpc>
                          <a:spcPts val="2520"/>
                        </a:lnSpc>
                        <a:defRPr/>
                      </a:pPr>
                      <a:r>
                        <a:rPr lang="en-US" sz="1800">
                          <a:solidFill>
                            <a:srgbClr val="000000"/>
                          </a:solidFill>
                          <a:latin typeface="Poppins Light Bold"/>
                        </a:rPr>
                        <a:t>Precision: 0.94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ctr">
                        <a:lnSpc>
                          <a:spcPts val="2520"/>
                        </a:lnSpc>
                        <a:defRPr/>
                      </a:pPr>
                      <a:r>
                        <a:rPr lang="en-US" sz="1800">
                          <a:solidFill>
                            <a:srgbClr val="000000"/>
                          </a:solidFill>
                          <a:latin typeface="Poppins Light Bold"/>
                        </a:rPr>
                        <a:t>Recall: 0.94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ctr">
                        <a:lnSpc>
                          <a:spcPts val="2520"/>
                        </a:lnSpc>
                        <a:defRPr/>
                      </a:pPr>
                      <a:r>
                        <a:rPr lang="en-US" sz="1800">
                          <a:solidFill>
                            <a:srgbClr val="000000"/>
                          </a:solidFill>
                          <a:latin typeface="Poppins Light Bold"/>
                        </a:rPr>
                        <a:t>F1-score: 0.94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r>
            </a:tbl>
          </a:graphicData>
        </a:graphic>
      </p:graphicFrame>
      <p:sp>
        <p:nvSpPr>
          <p:cNvPr name="TextBox 3" id="3"/>
          <p:cNvSpPr txBox="true"/>
          <p:nvPr/>
        </p:nvSpPr>
        <p:spPr>
          <a:xfrm rot="0">
            <a:off x="680797" y="1806718"/>
            <a:ext cx="6190656" cy="6559263"/>
          </a:xfrm>
          <a:prstGeom prst="rect">
            <a:avLst/>
          </a:prstGeom>
        </p:spPr>
        <p:txBody>
          <a:bodyPr anchor="t" rtlCol="false" tIns="0" lIns="0" bIns="0" rIns="0">
            <a:spAutoFit/>
          </a:bodyPr>
          <a:lstStyle/>
          <a:p>
            <a:pPr algn="l">
              <a:lnSpc>
                <a:spcPts val="7717"/>
              </a:lnSpc>
            </a:pPr>
            <a:r>
              <a:rPr lang="en-US" sz="5512">
                <a:solidFill>
                  <a:srgbClr val="FFFFFF"/>
                </a:solidFill>
                <a:latin typeface="Poppins Light"/>
              </a:rPr>
              <a:t>KNN</a:t>
            </a:r>
          </a:p>
          <a:p>
            <a:pPr algn="l">
              <a:lnSpc>
                <a:spcPts val="6174"/>
              </a:lnSpc>
            </a:pPr>
          </a:p>
          <a:p>
            <a:pPr algn="l" marL="0" indent="0" lvl="0">
              <a:lnSpc>
                <a:spcPts val="4214"/>
              </a:lnSpc>
              <a:spcBef>
                <a:spcPct val="0"/>
              </a:spcBef>
            </a:pPr>
            <a:r>
              <a:rPr lang="en-US" sz="3010">
                <a:solidFill>
                  <a:srgbClr val="FFFFFF"/>
                </a:solidFill>
                <a:latin typeface="Poppins Light"/>
              </a:rPr>
              <a:t>The k-Nearest Neighbors (KNN) model is a simple, instance-based learning algorithm that classifies data points based on the majority class of their 'k' nearest neighbors in the feature space, making it intuitive and effective for both classification and regression tasks</a:t>
            </a:r>
          </a:p>
        </p:txBody>
      </p:sp>
    </p:spTree>
  </p:cSld>
  <p:clrMapOvr>
    <a:masterClrMapping/>
  </p:clrMapOvr>
  <p:transition spd="slow">
    <p:push dir="l"/>
  </p:transition>
</p:sld>
</file>

<file path=ppt/slides/slide31.xml><?xml version="1.0" encoding="utf-8"?>
<p:sld xmlns:p="http://schemas.openxmlformats.org/presentationml/2006/main" xmlns:a="http://schemas.openxmlformats.org/drawingml/2006/main" xmlns:r="http://schemas.openxmlformats.org/officeDocument/2006/relationships">
  <p:cSld>
    <p:bg>
      <p:bgPr>
        <a:solidFill>
          <a:srgbClr val="292929"/>
        </a:solidFill>
      </p:bgPr>
    </p:bg>
    <p:spTree>
      <p:nvGrpSpPr>
        <p:cNvPr id="1" name=""/>
        <p:cNvGrpSpPr/>
        <p:nvPr/>
      </p:nvGrpSpPr>
      <p:grpSpPr>
        <a:xfrm>
          <a:off x="0" y="0"/>
          <a:ext cx="0" cy="0"/>
          <a:chOff x="0" y="0"/>
          <a:chExt cx="0" cy="0"/>
        </a:xfrm>
      </p:grpSpPr>
      <p:sp>
        <p:nvSpPr>
          <p:cNvPr name="Freeform 2" id="2"/>
          <p:cNvSpPr/>
          <p:nvPr/>
        </p:nvSpPr>
        <p:spPr>
          <a:xfrm flipH="false" flipV="false" rot="0">
            <a:off x="2402626" y="615797"/>
            <a:ext cx="13482748" cy="9055405"/>
          </a:xfrm>
          <a:custGeom>
            <a:avLst/>
            <a:gdLst/>
            <a:ahLst/>
            <a:cxnLst/>
            <a:rect r="r" b="b" t="t" l="l"/>
            <a:pathLst>
              <a:path h="9055405" w="13482748">
                <a:moveTo>
                  <a:pt x="0" y="0"/>
                </a:moveTo>
                <a:lnTo>
                  <a:pt x="13482748" y="0"/>
                </a:lnTo>
                <a:lnTo>
                  <a:pt x="13482748" y="9055406"/>
                </a:lnTo>
                <a:lnTo>
                  <a:pt x="0" y="9055406"/>
                </a:lnTo>
                <a:lnTo>
                  <a:pt x="0" y="0"/>
                </a:lnTo>
                <a:close/>
              </a:path>
            </a:pathLst>
          </a:custGeom>
          <a:blipFill>
            <a:blip r:embed="rId2"/>
            <a:stretch>
              <a:fillRect l="-1569" t="0" r="0" b="0"/>
            </a:stretch>
          </a:blipFill>
        </p:spPr>
      </p:sp>
    </p:spTree>
  </p:cSld>
  <p:clrMapOvr>
    <a:masterClrMapping/>
  </p:clrMapOvr>
  <p:transition spd="slow">
    <p:push dir="l"/>
  </p:transition>
</p:sld>
</file>

<file path=ppt/slides/slide32.xml><?xml version="1.0" encoding="utf-8"?>
<p:sld xmlns:p="http://schemas.openxmlformats.org/presentationml/2006/main" xmlns:a="http://schemas.openxmlformats.org/drawingml/2006/main" xmlns:r="http://schemas.openxmlformats.org/officeDocument/2006/relationships">
  <p:cSld>
    <p:bg>
      <p:bgPr>
        <a:solidFill>
          <a:srgbClr val="292929"/>
        </a:solidFill>
      </p:bgPr>
    </p:bg>
    <p:spTree>
      <p:nvGrpSpPr>
        <p:cNvPr id="1" name=""/>
        <p:cNvGrpSpPr/>
        <p:nvPr/>
      </p:nvGrpSpPr>
      <p:grpSpPr>
        <a:xfrm>
          <a:off x="0" y="0"/>
          <a:ext cx="0" cy="0"/>
          <a:chOff x="0" y="0"/>
          <a:chExt cx="0" cy="0"/>
        </a:xfrm>
      </p:grpSpPr>
      <p:sp>
        <p:nvSpPr>
          <p:cNvPr name="Freeform 2" id="2"/>
          <p:cNvSpPr/>
          <p:nvPr/>
        </p:nvSpPr>
        <p:spPr>
          <a:xfrm flipH="false" flipV="false" rot="0">
            <a:off x="2485165" y="440698"/>
            <a:ext cx="13317670" cy="9405604"/>
          </a:xfrm>
          <a:custGeom>
            <a:avLst/>
            <a:gdLst/>
            <a:ahLst/>
            <a:cxnLst/>
            <a:rect r="r" b="b" t="t" l="l"/>
            <a:pathLst>
              <a:path h="9405604" w="13317670">
                <a:moveTo>
                  <a:pt x="0" y="0"/>
                </a:moveTo>
                <a:lnTo>
                  <a:pt x="13317670" y="0"/>
                </a:lnTo>
                <a:lnTo>
                  <a:pt x="13317670" y="9405604"/>
                </a:lnTo>
                <a:lnTo>
                  <a:pt x="0" y="9405604"/>
                </a:lnTo>
                <a:lnTo>
                  <a:pt x="0" y="0"/>
                </a:lnTo>
                <a:close/>
              </a:path>
            </a:pathLst>
          </a:custGeom>
          <a:blipFill>
            <a:blip r:embed="rId2"/>
            <a:stretch>
              <a:fillRect l="0" t="0" r="0" b="0"/>
            </a:stretch>
          </a:blipFill>
        </p:spPr>
      </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200360" y="94617"/>
          <a:ext cx="33597017" cy="1784613"/>
        </p:xfrm>
        <a:graphic>
          <a:graphicData uri="http://schemas.openxmlformats.org/drawingml/2006/table">
            <a:tbl>
              <a:tblPr/>
              <a:tblGrid>
                <a:gridCol w="9073146"/>
                <a:gridCol w="5976450"/>
                <a:gridCol w="6213687"/>
                <a:gridCol w="6229817"/>
                <a:gridCol w="6103918"/>
              </a:tblGrid>
              <a:tr h="1393324">
                <a:tc>
                  <a:txBody>
                    <a:bodyPr anchor="t" rtlCol="false"/>
                    <a:lstStyle/>
                    <a:p>
                      <a:pPr algn="ctr">
                        <a:lnSpc>
                          <a:spcPts val="3418"/>
                        </a:lnSpc>
                        <a:defRPr/>
                      </a:pPr>
                      <a:r>
                        <a:rPr lang="en-US" sz="2441" spc="122">
                          <a:solidFill>
                            <a:srgbClr val="FFFFFF"/>
                          </a:solidFill>
                          <a:latin typeface="Public Sans"/>
                        </a:rPr>
                        <a:t>ALGORITHMS</a:t>
                      </a:r>
                      <a:endParaRPr lang="en-US" sz="1100"/>
                    </a:p>
                  </a:txBody>
                  <a:tcPr marL="0" marR="0" marT="0" marB="0" anchor="ctr">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0">
                      <a:solidFill>
                        <a:srgbClr val="FFFFFF"/>
                      </a:solidFill>
                      <a:prstDash val="solid"/>
                      <a:round/>
                      <a:headEnd type="none" w="med" len="med"/>
                      <a:tailEnd type="none" w="med" len="med"/>
                    </a:lnT>
                    <a:lnB cmpd="sng" algn="ctr" cap="flat" w="0">
                      <a:solidFill>
                        <a:srgbClr val="FFFFFF"/>
                      </a:solidFill>
                      <a:prstDash val="solid"/>
                      <a:round/>
                      <a:headEnd type="none" w="med" len="med"/>
                      <a:tailEnd type="none" w="med" len="med"/>
                    </a:lnB>
                    <a:solidFill>
                      <a:srgbClr val="000000"/>
                    </a:solidFill>
                  </a:tcPr>
                </a:tc>
                <a:tc>
                  <a:txBody>
                    <a:bodyPr anchor="t" rtlCol="false"/>
                    <a:lstStyle/>
                    <a:p>
                      <a:pPr algn="ctr">
                        <a:lnSpc>
                          <a:spcPts val="2892"/>
                        </a:lnSpc>
                        <a:defRPr/>
                      </a:pPr>
                      <a:r>
                        <a:rPr lang="en-US" sz="2066" spc="103">
                          <a:solidFill>
                            <a:srgbClr val="FFFFFF"/>
                          </a:solidFill>
                          <a:latin typeface="Public Sans"/>
                        </a:rPr>
                        <a:t>ACCURACY</a:t>
                      </a:r>
                      <a:endParaRPr lang="en-US" sz="1100"/>
                    </a:p>
                  </a:txBody>
                  <a:tcPr marL="0" marR="0" marT="0" marB="0" anchor="ctr">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0">
                      <a:solidFill>
                        <a:srgbClr val="FFFFFF"/>
                      </a:solidFill>
                      <a:prstDash val="solid"/>
                      <a:round/>
                      <a:headEnd type="none" w="med" len="med"/>
                      <a:tailEnd type="none" w="med" len="med"/>
                    </a:lnT>
                    <a:lnB cmpd="sng" algn="ctr" cap="flat" w="0">
                      <a:solidFill>
                        <a:srgbClr val="FFFFFF"/>
                      </a:solidFill>
                      <a:prstDash val="solid"/>
                      <a:round/>
                      <a:headEnd type="none" w="med" len="med"/>
                      <a:tailEnd type="none" w="med" len="med"/>
                    </a:lnB>
                    <a:solidFill>
                      <a:srgbClr val="000000"/>
                    </a:solidFill>
                  </a:tcPr>
                </a:tc>
                <a:tc>
                  <a:txBody>
                    <a:bodyPr anchor="t" rtlCol="false"/>
                    <a:lstStyle/>
                    <a:p>
                      <a:pPr algn="ctr">
                        <a:lnSpc>
                          <a:spcPts val="2892"/>
                        </a:lnSpc>
                        <a:defRPr/>
                      </a:pPr>
                      <a:r>
                        <a:rPr lang="en-US" sz="2066" spc="103">
                          <a:solidFill>
                            <a:srgbClr val="FFFFFF"/>
                          </a:solidFill>
                          <a:latin typeface="Public Sans"/>
                        </a:rPr>
                        <a:t>PRECISION</a:t>
                      </a:r>
                      <a:endParaRPr lang="en-US" sz="1100"/>
                    </a:p>
                  </a:txBody>
                  <a:tcPr marL="0" marR="0" marT="0" marB="0" anchor="ctr">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0">
                      <a:solidFill>
                        <a:srgbClr val="FFFFFF"/>
                      </a:solidFill>
                      <a:prstDash val="solid"/>
                      <a:round/>
                      <a:headEnd type="none" w="med" len="med"/>
                      <a:tailEnd type="none" w="med" len="med"/>
                    </a:lnT>
                    <a:lnB cmpd="sng" algn="ctr" cap="flat" w="0">
                      <a:solidFill>
                        <a:srgbClr val="FFFFFF"/>
                      </a:solidFill>
                      <a:prstDash val="solid"/>
                      <a:round/>
                      <a:headEnd type="none" w="med" len="med"/>
                      <a:tailEnd type="none" w="med" len="med"/>
                    </a:lnB>
                    <a:solidFill>
                      <a:srgbClr val="000000"/>
                    </a:solidFill>
                  </a:tcPr>
                </a:tc>
                <a:tc>
                  <a:txBody>
                    <a:bodyPr anchor="t" rtlCol="false"/>
                    <a:lstStyle/>
                    <a:p>
                      <a:pPr algn="ctr">
                        <a:lnSpc>
                          <a:spcPts val="2892"/>
                        </a:lnSpc>
                        <a:defRPr/>
                      </a:pPr>
                      <a:r>
                        <a:rPr lang="en-US" sz="2066" spc="103">
                          <a:solidFill>
                            <a:srgbClr val="FFFFFF"/>
                          </a:solidFill>
                          <a:latin typeface="Public Sans"/>
                        </a:rPr>
                        <a:t>RECALL</a:t>
                      </a:r>
                      <a:endParaRPr lang="en-US" sz="1100"/>
                    </a:p>
                  </a:txBody>
                  <a:tcPr marL="0" marR="0" marT="0" marB="0" anchor="ctr">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0">
                      <a:solidFill>
                        <a:srgbClr val="FFFFFF"/>
                      </a:solidFill>
                      <a:prstDash val="solid"/>
                      <a:round/>
                      <a:headEnd type="none" w="med" len="med"/>
                      <a:tailEnd type="none" w="med" len="med"/>
                    </a:lnT>
                    <a:lnB cmpd="sng" algn="ctr" cap="flat" w="0">
                      <a:solidFill>
                        <a:srgbClr val="FFFFFF"/>
                      </a:solidFill>
                      <a:prstDash val="solid"/>
                      <a:round/>
                      <a:headEnd type="none" w="med" len="med"/>
                      <a:tailEnd type="none" w="med" len="med"/>
                    </a:lnB>
                    <a:solidFill>
                      <a:srgbClr val="000000"/>
                    </a:solidFill>
                  </a:tcPr>
                </a:tc>
                <a:tc>
                  <a:txBody>
                    <a:bodyPr anchor="t" rtlCol="false"/>
                    <a:lstStyle/>
                    <a:p>
                      <a:pPr algn="ctr">
                        <a:lnSpc>
                          <a:spcPts val="2892"/>
                        </a:lnSpc>
                        <a:defRPr/>
                      </a:pPr>
                      <a:r>
                        <a:rPr lang="en-US" sz="2066" spc="103">
                          <a:solidFill>
                            <a:srgbClr val="FFFFFF"/>
                          </a:solidFill>
                          <a:latin typeface="Public Sans"/>
                        </a:rPr>
                        <a:t>F1-SCORE</a:t>
                      </a:r>
                      <a:endParaRPr lang="en-US" sz="1100"/>
                    </a:p>
                  </a:txBody>
                  <a:tcPr marL="0" marR="0" marT="0" marB="0" anchor="ctr">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0">
                      <a:solidFill>
                        <a:srgbClr val="FFFFFF"/>
                      </a:solidFill>
                      <a:prstDash val="solid"/>
                      <a:round/>
                      <a:headEnd type="none" w="med" len="med"/>
                      <a:tailEnd type="none" w="med" len="med"/>
                    </a:lnT>
                    <a:lnB cmpd="sng" algn="ctr" cap="flat" w="0">
                      <a:solidFill>
                        <a:srgbClr val="FFFFFF"/>
                      </a:solidFill>
                      <a:prstDash val="solid"/>
                      <a:round/>
                      <a:headEnd type="none" w="med" len="med"/>
                      <a:tailEnd type="none" w="med" len="med"/>
                    </a:lnB>
                    <a:solidFill>
                      <a:srgbClr val="000000"/>
                    </a:solidFill>
                  </a:tcPr>
                </a:tc>
              </a:tr>
            </a:tbl>
          </a:graphicData>
        </a:graphic>
      </p:graphicFrame>
      <p:graphicFrame>
        <p:nvGraphicFramePr>
          <p:cNvPr name="Table 3" id="3"/>
          <p:cNvGraphicFramePr>
            <a:graphicFrameLocks noGrp="true"/>
          </p:cNvGraphicFramePr>
          <p:nvPr/>
        </p:nvGraphicFramePr>
        <p:xfrm>
          <a:off x="200360" y="1491203"/>
          <a:ext cx="17887280" cy="8701181"/>
        </p:xfrm>
        <a:graphic>
          <a:graphicData uri="http://schemas.openxmlformats.org/drawingml/2006/table">
            <a:tbl>
              <a:tblPr/>
              <a:tblGrid>
                <a:gridCol w="4784813"/>
                <a:gridCol w="3262902"/>
                <a:gridCol w="3288430"/>
                <a:gridCol w="3275666"/>
                <a:gridCol w="3275469"/>
              </a:tblGrid>
              <a:tr h="1217388">
                <a:tc>
                  <a:txBody>
                    <a:bodyPr anchor="t" rtlCol="false"/>
                    <a:lstStyle/>
                    <a:p>
                      <a:pPr algn="ctr">
                        <a:lnSpc>
                          <a:spcPts val="2892"/>
                        </a:lnSpc>
                        <a:defRPr/>
                      </a:pPr>
                      <a:r>
                        <a:rPr lang="en-US" sz="2066" spc="103">
                          <a:solidFill>
                            <a:srgbClr val="000000"/>
                          </a:solidFill>
                          <a:latin typeface="Public Sans"/>
                        </a:rPr>
                        <a:t>LOGISTIC REGRESSION</a:t>
                      </a:r>
                      <a:endParaRPr lang="en-US" sz="1100"/>
                    </a:p>
                  </a:txBody>
                  <a:tcPr marL="0" marR="0" marT="0" marB="0" anchor="ctr">
                    <a:lnL cmpd="sng" algn="ctr" cap="flat" w="17890">
                      <a:solidFill>
                        <a:srgbClr val="000000"/>
                      </a:solidFill>
                      <a:prstDash val="solid"/>
                      <a:round/>
                      <a:headEnd type="none" w="med" len="med"/>
                      <a:tailEnd type="none" w="med" len="med"/>
                    </a:lnL>
                    <a:lnR cmpd="sng" algn="ctr" cap="flat" w="17890">
                      <a:solidFill>
                        <a:srgbClr val="000000"/>
                      </a:solidFill>
                      <a:prstDash val="solid"/>
                      <a:round/>
                      <a:headEnd type="none" w="med" len="med"/>
                      <a:tailEnd type="none" w="med" len="med"/>
                    </a:lnR>
                    <a:lnT cmpd="sng" algn="ctr" cap="flat" w="17890">
                      <a:solidFill>
                        <a:srgbClr val="000000"/>
                      </a:solidFill>
                      <a:prstDash val="solid"/>
                      <a:round/>
                      <a:headEnd type="none" w="med" len="med"/>
                      <a:tailEnd type="none" w="med" len="med"/>
                    </a:lnT>
                    <a:lnB cmpd="sng" algn="ctr" cap="flat" w="17890">
                      <a:solidFill>
                        <a:srgbClr val="000000"/>
                      </a:solidFill>
                      <a:prstDash val="solid"/>
                      <a:round/>
                      <a:headEnd type="none" w="med" len="med"/>
                      <a:tailEnd type="none" w="med" len="med"/>
                    </a:lnB>
                    <a:solidFill>
                      <a:srgbClr val="FFFFFF"/>
                    </a:solidFill>
                  </a:tcPr>
                </a:tc>
                <a:tc>
                  <a:txBody>
                    <a:bodyPr anchor="t" rtlCol="false"/>
                    <a:lstStyle/>
                    <a:p>
                      <a:pPr algn="ctr">
                        <a:lnSpc>
                          <a:spcPts val="2892"/>
                        </a:lnSpc>
                        <a:defRPr/>
                      </a:pPr>
                      <a:r>
                        <a:rPr lang="en-US" sz="2066" spc="103">
                          <a:solidFill>
                            <a:srgbClr val="000000"/>
                          </a:solidFill>
                          <a:latin typeface="Public Sans"/>
                        </a:rPr>
                        <a:t>0.90</a:t>
                      </a:r>
                      <a:endParaRPr lang="en-US" sz="1100"/>
                    </a:p>
                  </a:txBody>
                  <a:tcPr marL="0" marR="0" marT="0" marB="0" anchor="ctr">
                    <a:lnL cmpd="sng" algn="ctr" cap="flat" w="17890">
                      <a:solidFill>
                        <a:srgbClr val="000000"/>
                      </a:solidFill>
                      <a:prstDash val="solid"/>
                      <a:round/>
                      <a:headEnd type="none" w="med" len="med"/>
                      <a:tailEnd type="none" w="med" len="med"/>
                    </a:lnL>
                    <a:lnR cmpd="sng" algn="ctr" cap="flat" w="17890">
                      <a:solidFill>
                        <a:srgbClr val="000000"/>
                      </a:solidFill>
                      <a:prstDash val="solid"/>
                      <a:round/>
                      <a:headEnd type="none" w="med" len="med"/>
                      <a:tailEnd type="none" w="med" len="med"/>
                    </a:lnR>
                    <a:lnT cmpd="sng" algn="ctr" cap="flat" w="17890">
                      <a:solidFill>
                        <a:srgbClr val="000000"/>
                      </a:solidFill>
                      <a:prstDash val="solid"/>
                      <a:round/>
                      <a:headEnd type="none" w="med" len="med"/>
                      <a:tailEnd type="none" w="med" len="med"/>
                    </a:lnT>
                    <a:lnB cmpd="sng" algn="ctr" cap="flat" w="17890">
                      <a:solidFill>
                        <a:srgbClr val="000000"/>
                      </a:solidFill>
                      <a:prstDash val="solid"/>
                      <a:round/>
                      <a:headEnd type="none" w="med" len="med"/>
                      <a:tailEnd type="none" w="med" len="med"/>
                    </a:lnB>
                    <a:solidFill>
                      <a:srgbClr val="FFFFFF"/>
                    </a:solidFill>
                  </a:tcPr>
                </a:tc>
                <a:tc>
                  <a:txBody>
                    <a:bodyPr anchor="t" rtlCol="false"/>
                    <a:lstStyle/>
                    <a:p>
                      <a:pPr algn="ctr">
                        <a:lnSpc>
                          <a:spcPts val="2892"/>
                        </a:lnSpc>
                        <a:defRPr/>
                      </a:pPr>
                      <a:r>
                        <a:rPr lang="en-US" sz="2066" spc="103">
                          <a:solidFill>
                            <a:srgbClr val="000000"/>
                          </a:solidFill>
                          <a:latin typeface="Public Sans"/>
                        </a:rPr>
                        <a:t>0.95</a:t>
                      </a:r>
                      <a:endParaRPr lang="en-US" sz="1100"/>
                    </a:p>
                  </a:txBody>
                  <a:tcPr marL="0" marR="0" marT="0" marB="0" anchor="ctr">
                    <a:lnL cmpd="sng" algn="ctr" cap="flat" w="17890">
                      <a:solidFill>
                        <a:srgbClr val="000000"/>
                      </a:solidFill>
                      <a:prstDash val="solid"/>
                      <a:round/>
                      <a:headEnd type="none" w="med" len="med"/>
                      <a:tailEnd type="none" w="med" len="med"/>
                    </a:lnL>
                    <a:lnR cmpd="sng" algn="ctr" cap="flat" w="17890">
                      <a:solidFill>
                        <a:srgbClr val="000000"/>
                      </a:solidFill>
                      <a:prstDash val="solid"/>
                      <a:round/>
                      <a:headEnd type="none" w="med" len="med"/>
                      <a:tailEnd type="none" w="med" len="med"/>
                    </a:lnR>
                    <a:lnT cmpd="sng" algn="ctr" cap="flat" w="17890">
                      <a:solidFill>
                        <a:srgbClr val="000000"/>
                      </a:solidFill>
                      <a:prstDash val="solid"/>
                      <a:round/>
                      <a:headEnd type="none" w="med" len="med"/>
                      <a:tailEnd type="none" w="med" len="med"/>
                    </a:lnT>
                    <a:lnB cmpd="sng" algn="ctr" cap="flat" w="17890">
                      <a:solidFill>
                        <a:srgbClr val="000000"/>
                      </a:solidFill>
                      <a:prstDash val="solid"/>
                      <a:round/>
                      <a:headEnd type="none" w="med" len="med"/>
                      <a:tailEnd type="none" w="med" len="med"/>
                    </a:lnB>
                    <a:solidFill>
                      <a:srgbClr val="FFFFFF"/>
                    </a:solidFill>
                  </a:tcPr>
                </a:tc>
                <a:tc>
                  <a:txBody>
                    <a:bodyPr anchor="t" rtlCol="false"/>
                    <a:lstStyle/>
                    <a:p>
                      <a:pPr algn="ctr">
                        <a:lnSpc>
                          <a:spcPts val="2892"/>
                        </a:lnSpc>
                        <a:defRPr/>
                      </a:pPr>
                      <a:r>
                        <a:rPr lang="en-US" sz="2066" spc="103">
                          <a:solidFill>
                            <a:srgbClr val="000000"/>
                          </a:solidFill>
                          <a:latin typeface="Public Sans"/>
                        </a:rPr>
                        <a:t>0.90</a:t>
                      </a:r>
                      <a:endParaRPr lang="en-US" sz="1100"/>
                    </a:p>
                  </a:txBody>
                  <a:tcPr marL="0" marR="0" marT="0" marB="0" anchor="ctr">
                    <a:lnL cmpd="sng" algn="ctr" cap="flat" w="17890">
                      <a:solidFill>
                        <a:srgbClr val="000000"/>
                      </a:solidFill>
                      <a:prstDash val="solid"/>
                      <a:round/>
                      <a:headEnd type="none" w="med" len="med"/>
                      <a:tailEnd type="none" w="med" len="med"/>
                    </a:lnL>
                    <a:lnR cmpd="sng" algn="ctr" cap="flat" w="17890">
                      <a:solidFill>
                        <a:srgbClr val="000000"/>
                      </a:solidFill>
                      <a:prstDash val="solid"/>
                      <a:round/>
                      <a:headEnd type="none" w="med" len="med"/>
                      <a:tailEnd type="none" w="med" len="med"/>
                    </a:lnR>
                    <a:lnT cmpd="sng" algn="ctr" cap="flat" w="17890">
                      <a:solidFill>
                        <a:srgbClr val="000000"/>
                      </a:solidFill>
                      <a:prstDash val="solid"/>
                      <a:round/>
                      <a:headEnd type="none" w="med" len="med"/>
                      <a:tailEnd type="none" w="med" len="med"/>
                    </a:lnT>
                    <a:lnB cmpd="sng" algn="ctr" cap="flat" w="17890">
                      <a:solidFill>
                        <a:srgbClr val="000000"/>
                      </a:solidFill>
                      <a:prstDash val="solid"/>
                      <a:round/>
                      <a:headEnd type="none" w="med" len="med"/>
                      <a:tailEnd type="none" w="med" len="med"/>
                    </a:lnB>
                    <a:solidFill>
                      <a:srgbClr val="FFFFFF"/>
                    </a:solidFill>
                  </a:tcPr>
                </a:tc>
                <a:tc>
                  <a:txBody>
                    <a:bodyPr anchor="t" rtlCol="false"/>
                    <a:lstStyle/>
                    <a:p>
                      <a:pPr algn="ctr">
                        <a:lnSpc>
                          <a:spcPts val="2892"/>
                        </a:lnSpc>
                        <a:defRPr/>
                      </a:pPr>
                      <a:r>
                        <a:rPr lang="en-US" sz="2066" spc="103">
                          <a:solidFill>
                            <a:srgbClr val="000000"/>
                          </a:solidFill>
                          <a:latin typeface="Public Sans"/>
                        </a:rPr>
                        <a:t>0.92</a:t>
                      </a:r>
                      <a:endParaRPr lang="en-US" sz="1100"/>
                    </a:p>
                  </a:txBody>
                  <a:tcPr marL="0" marR="0" marT="0" marB="0" anchor="ctr">
                    <a:lnL cmpd="sng" algn="ctr" cap="flat" w="17890">
                      <a:solidFill>
                        <a:srgbClr val="000000"/>
                      </a:solidFill>
                      <a:prstDash val="solid"/>
                      <a:round/>
                      <a:headEnd type="none" w="med" len="med"/>
                      <a:tailEnd type="none" w="med" len="med"/>
                    </a:lnL>
                    <a:lnR cmpd="sng" algn="ctr" cap="flat" w="17890">
                      <a:solidFill>
                        <a:srgbClr val="000000"/>
                      </a:solidFill>
                      <a:prstDash val="solid"/>
                      <a:round/>
                      <a:headEnd type="none" w="med" len="med"/>
                      <a:tailEnd type="none" w="med" len="med"/>
                    </a:lnR>
                    <a:lnT cmpd="sng" algn="ctr" cap="flat" w="17890">
                      <a:solidFill>
                        <a:srgbClr val="000000"/>
                      </a:solidFill>
                      <a:prstDash val="solid"/>
                      <a:round/>
                      <a:headEnd type="none" w="med" len="med"/>
                      <a:tailEnd type="none" w="med" len="med"/>
                    </a:lnT>
                    <a:lnB cmpd="sng" algn="ctr" cap="flat" w="17890">
                      <a:solidFill>
                        <a:srgbClr val="000000"/>
                      </a:solidFill>
                      <a:prstDash val="solid"/>
                      <a:round/>
                      <a:headEnd type="none" w="med" len="med"/>
                      <a:tailEnd type="none" w="med" len="med"/>
                    </a:lnB>
                    <a:solidFill>
                      <a:srgbClr val="FFFFFF"/>
                    </a:solidFill>
                  </a:tcPr>
                </a:tc>
              </a:tr>
              <a:tr h="1217388">
                <a:tc>
                  <a:txBody>
                    <a:bodyPr anchor="t" rtlCol="false"/>
                    <a:lstStyle/>
                    <a:p>
                      <a:pPr algn="ctr">
                        <a:lnSpc>
                          <a:spcPts val="2892"/>
                        </a:lnSpc>
                        <a:defRPr/>
                      </a:pPr>
                      <a:r>
                        <a:rPr lang="en-US" sz="2066" spc="103">
                          <a:solidFill>
                            <a:srgbClr val="000000"/>
                          </a:solidFill>
                          <a:latin typeface="Public Sans"/>
                        </a:rPr>
                        <a:t>DECISION TREE</a:t>
                      </a:r>
                      <a:endParaRPr lang="en-US" sz="1100"/>
                    </a:p>
                  </a:txBody>
                  <a:tcPr marL="0" marR="0" marT="0" marB="0" anchor="ctr">
                    <a:lnL cmpd="sng" algn="ctr" cap="flat" w="17890">
                      <a:solidFill>
                        <a:srgbClr val="000000"/>
                      </a:solidFill>
                      <a:prstDash val="solid"/>
                      <a:round/>
                      <a:headEnd type="none" w="med" len="med"/>
                      <a:tailEnd type="none" w="med" len="med"/>
                    </a:lnL>
                    <a:lnR cmpd="sng" algn="ctr" cap="flat" w="17890">
                      <a:solidFill>
                        <a:srgbClr val="000000"/>
                      </a:solidFill>
                      <a:prstDash val="solid"/>
                      <a:round/>
                      <a:headEnd type="none" w="med" len="med"/>
                      <a:tailEnd type="none" w="med" len="med"/>
                    </a:lnR>
                    <a:lnT cmpd="sng" algn="ctr" cap="flat" w="17890">
                      <a:solidFill>
                        <a:srgbClr val="000000"/>
                      </a:solidFill>
                      <a:prstDash val="solid"/>
                      <a:round/>
                      <a:headEnd type="none" w="med" len="med"/>
                      <a:tailEnd type="none" w="med" len="med"/>
                    </a:lnT>
                    <a:lnB cmpd="sng" algn="ctr" cap="flat" w="17890">
                      <a:solidFill>
                        <a:srgbClr val="000000"/>
                      </a:solidFill>
                      <a:prstDash val="solid"/>
                      <a:round/>
                      <a:headEnd type="none" w="med" len="med"/>
                      <a:tailEnd type="none" w="med" len="med"/>
                    </a:lnB>
                    <a:solidFill>
                      <a:srgbClr val="FFFFFF"/>
                    </a:solidFill>
                  </a:tcPr>
                </a:tc>
                <a:tc>
                  <a:txBody>
                    <a:bodyPr anchor="t" rtlCol="false"/>
                    <a:lstStyle/>
                    <a:p>
                      <a:pPr algn="ctr">
                        <a:lnSpc>
                          <a:spcPts val="2892"/>
                        </a:lnSpc>
                        <a:defRPr/>
                      </a:pPr>
                      <a:r>
                        <a:rPr lang="en-US" sz="2066" spc="103">
                          <a:solidFill>
                            <a:srgbClr val="000000"/>
                          </a:solidFill>
                          <a:latin typeface="Public Sans"/>
                        </a:rPr>
                        <a:t>0.92</a:t>
                      </a:r>
                      <a:endParaRPr lang="en-US" sz="1100"/>
                    </a:p>
                  </a:txBody>
                  <a:tcPr marL="0" marR="0" marT="0" marB="0" anchor="ctr">
                    <a:lnL cmpd="sng" algn="ctr" cap="flat" w="17890">
                      <a:solidFill>
                        <a:srgbClr val="000000"/>
                      </a:solidFill>
                      <a:prstDash val="solid"/>
                      <a:round/>
                      <a:headEnd type="none" w="med" len="med"/>
                      <a:tailEnd type="none" w="med" len="med"/>
                    </a:lnL>
                    <a:lnR cmpd="sng" algn="ctr" cap="flat" w="17890">
                      <a:solidFill>
                        <a:srgbClr val="000000"/>
                      </a:solidFill>
                      <a:prstDash val="solid"/>
                      <a:round/>
                      <a:headEnd type="none" w="med" len="med"/>
                      <a:tailEnd type="none" w="med" len="med"/>
                    </a:lnR>
                    <a:lnT cmpd="sng" algn="ctr" cap="flat" w="17890">
                      <a:solidFill>
                        <a:srgbClr val="000000"/>
                      </a:solidFill>
                      <a:prstDash val="solid"/>
                      <a:round/>
                      <a:headEnd type="none" w="med" len="med"/>
                      <a:tailEnd type="none" w="med" len="med"/>
                    </a:lnT>
                    <a:lnB cmpd="sng" algn="ctr" cap="flat" w="17890">
                      <a:solidFill>
                        <a:srgbClr val="000000"/>
                      </a:solidFill>
                      <a:prstDash val="solid"/>
                      <a:round/>
                      <a:headEnd type="none" w="med" len="med"/>
                      <a:tailEnd type="none" w="med" len="med"/>
                    </a:lnB>
                    <a:solidFill>
                      <a:srgbClr val="FFFFFF"/>
                    </a:solidFill>
                  </a:tcPr>
                </a:tc>
                <a:tc>
                  <a:txBody>
                    <a:bodyPr anchor="t" rtlCol="false"/>
                    <a:lstStyle/>
                    <a:p>
                      <a:pPr algn="ctr">
                        <a:lnSpc>
                          <a:spcPts val="2892"/>
                        </a:lnSpc>
                        <a:defRPr/>
                      </a:pPr>
                      <a:r>
                        <a:rPr lang="en-US" sz="2066" spc="103">
                          <a:solidFill>
                            <a:srgbClr val="000000"/>
                          </a:solidFill>
                          <a:latin typeface="Public Sans"/>
                        </a:rPr>
                        <a:t>0.94</a:t>
                      </a:r>
                      <a:endParaRPr lang="en-US" sz="1100"/>
                    </a:p>
                  </a:txBody>
                  <a:tcPr marL="0" marR="0" marT="0" marB="0" anchor="ctr">
                    <a:lnL cmpd="sng" algn="ctr" cap="flat" w="17890">
                      <a:solidFill>
                        <a:srgbClr val="000000"/>
                      </a:solidFill>
                      <a:prstDash val="solid"/>
                      <a:round/>
                      <a:headEnd type="none" w="med" len="med"/>
                      <a:tailEnd type="none" w="med" len="med"/>
                    </a:lnL>
                    <a:lnR cmpd="sng" algn="ctr" cap="flat" w="17890">
                      <a:solidFill>
                        <a:srgbClr val="000000"/>
                      </a:solidFill>
                      <a:prstDash val="solid"/>
                      <a:round/>
                      <a:headEnd type="none" w="med" len="med"/>
                      <a:tailEnd type="none" w="med" len="med"/>
                    </a:lnR>
                    <a:lnT cmpd="sng" algn="ctr" cap="flat" w="17890">
                      <a:solidFill>
                        <a:srgbClr val="000000"/>
                      </a:solidFill>
                      <a:prstDash val="solid"/>
                      <a:round/>
                      <a:headEnd type="none" w="med" len="med"/>
                      <a:tailEnd type="none" w="med" len="med"/>
                    </a:lnT>
                    <a:lnB cmpd="sng" algn="ctr" cap="flat" w="17890">
                      <a:solidFill>
                        <a:srgbClr val="000000"/>
                      </a:solidFill>
                      <a:prstDash val="solid"/>
                      <a:round/>
                      <a:headEnd type="none" w="med" len="med"/>
                      <a:tailEnd type="none" w="med" len="med"/>
                    </a:lnB>
                    <a:solidFill>
                      <a:srgbClr val="FFFFFF"/>
                    </a:solidFill>
                  </a:tcPr>
                </a:tc>
                <a:tc>
                  <a:txBody>
                    <a:bodyPr anchor="t" rtlCol="false"/>
                    <a:lstStyle/>
                    <a:p>
                      <a:pPr algn="ctr">
                        <a:lnSpc>
                          <a:spcPts val="2892"/>
                        </a:lnSpc>
                        <a:defRPr/>
                      </a:pPr>
                      <a:r>
                        <a:rPr lang="en-US" sz="2066" spc="103">
                          <a:solidFill>
                            <a:srgbClr val="000000"/>
                          </a:solidFill>
                          <a:latin typeface="Public Sans"/>
                        </a:rPr>
                        <a:t>0.92</a:t>
                      </a:r>
                      <a:endParaRPr lang="en-US" sz="1100"/>
                    </a:p>
                  </a:txBody>
                  <a:tcPr marL="0" marR="0" marT="0" marB="0" anchor="ctr">
                    <a:lnL cmpd="sng" algn="ctr" cap="flat" w="17890">
                      <a:solidFill>
                        <a:srgbClr val="000000"/>
                      </a:solidFill>
                      <a:prstDash val="solid"/>
                      <a:round/>
                      <a:headEnd type="none" w="med" len="med"/>
                      <a:tailEnd type="none" w="med" len="med"/>
                    </a:lnL>
                    <a:lnR cmpd="sng" algn="ctr" cap="flat" w="17890">
                      <a:solidFill>
                        <a:srgbClr val="000000"/>
                      </a:solidFill>
                      <a:prstDash val="solid"/>
                      <a:round/>
                      <a:headEnd type="none" w="med" len="med"/>
                      <a:tailEnd type="none" w="med" len="med"/>
                    </a:lnR>
                    <a:lnT cmpd="sng" algn="ctr" cap="flat" w="17890">
                      <a:solidFill>
                        <a:srgbClr val="000000"/>
                      </a:solidFill>
                      <a:prstDash val="solid"/>
                      <a:round/>
                      <a:headEnd type="none" w="med" len="med"/>
                      <a:tailEnd type="none" w="med" len="med"/>
                    </a:lnT>
                    <a:lnB cmpd="sng" algn="ctr" cap="flat" w="17890">
                      <a:solidFill>
                        <a:srgbClr val="000000"/>
                      </a:solidFill>
                      <a:prstDash val="solid"/>
                      <a:round/>
                      <a:headEnd type="none" w="med" len="med"/>
                      <a:tailEnd type="none" w="med" len="med"/>
                    </a:lnB>
                    <a:solidFill>
                      <a:srgbClr val="FFFFFF"/>
                    </a:solidFill>
                  </a:tcPr>
                </a:tc>
                <a:tc>
                  <a:txBody>
                    <a:bodyPr anchor="t" rtlCol="false"/>
                    <a:lstStyle/>
                    <a:p>
                      <a:pPr algn="ctr">
                        <a:lnSpc>
                          <a:spcPts val="2892"/>
                        </a:lnSpc>
                        <a:defRPr/>
                      </a:pPr>
                      <a:r>
                        <a:rPr lang="en-US" sz="2066" spc="103">
                          <a:solidFill>
                            <a:srgbClr val="000000"/>
                          </a:solidFill>
                          <a:latin typeface="Public Sans"/>
                        </a:rPr>
                        <a:t>0.93</a:t>
                      </a:r>
                      <a:endParaRPr lang="en-US" sz="1100"/>
                    </a:p>
                  </a:txBody>
                  <a:tcPr marL="0" marR="0" marT="0" marB="0" anchor="ctr">
                    <a:lnL cmpd="sng" algn="ctr" cap="flat" w="17890">
                      <a:solidFill>
                        <a:srgbClr val="000000"/>
                      </a:solidFill>
                      <a:prstDash val="solid"/>
                      <a:round/>
                      <a:headEnd type="none" w="med" len="med"/>
                      <a:tailEnd type="none" w="med" len="med"/>
                    </a:lnL>
                    <a:lnR cmpd="sng" algn="ctr" cap="flat" w="17890">
                      <a:solidFill>
                        <a:srgbClr val="000000"/>
                      </a:solidFill>
                      <a:prstDash val="solid"/>
                      <a:round/>
                      <a:headEnd type="none" w="med" len="med"/>
                      <a:tailEnd type="none" w="med" len="med"/>
                    </a:lnR>
                    <a:lnT cmpd="sng" algn="ctr" cap="flat" w="17890">
                      <a:solidFill>
                        <a:srgbClr val="000000"/>
                      </a:solidFill>
                      <a:prstDash val="solid"/>
                      <a:round/>
                      <a:headEnd type="none" w="med" len="med"/>
                      <a:tailEnd type="none" w="med" len="med"/>
                    </a:lnT>
                    <a:lnB cmpd="sng" algn="ctr" cap="flat" w="17890">
                      <a:solidFill>
                        <a:srgbClr val="000000"/>
                      </a:solidFill>
                      <a:prstDash val="solid"/>
                      <a:round/>
                      <a:headEnd type="none" w="med" len="med"/>
                      <a:tailEnd type="none" w="med" len="med"/>
                    </a:lnB>
                    <a:solidFill>
                      <a:srgbClr val="FFFFFF"/>
                    </a:solidFill>
                  </a:tcPr>
                </a:tc>
              </a:tr>
              <a:tr h="1217388">
                <a:tc>
                  <a:txBody>
                    <a:bodyPr anchor="t" rtlCol="false"/>
                    <a:lstStyle/>
                    <a:p>
                      <a:pPr algn="ctr">
                        <a:lnSpc>
                          <a:spcPts val="2892"/>
                        </a:lnSpc>
                        <a:defRPr/>
                      </a:pPr>
                      <a:r>
                        <a:rPr lang="en-US" sz="2066" spc="103">
                          <a:solidFill>
                            <a:srgbClr val="000000"/>
                          </a:solidFill>
                          <a:latin typeface="Public Sans Semi-Bold"/>
                        </a:rPr>
                        <a:t>RANDOM FOREST</a:t>
                      </a:r>
                      <a:endParaRPr lang="en-US" sz="1100"/>
                    </a:p>
                  </a:txBody>
                  <a:tcPr marL="0" marR="0" marT="0" marB="0" anchor="ctr">
                    <a:lnL cmpd="sng" algn="ctr" cap="flat" w="17890">
                      <a:solidFill>
                        <a:srgbClr val="000000"/>
                      </a:solidFill>
                      <a:prstDash val="solid"/>
                      <a:round/>
                      <a:headEnd type="none" w="med" len="med"/>
                      <a:tailEnd type="none" w="med" len="med"/>
                    </a:lnL>
                    <a:lnR cmpd="sng" algn="ctr" cap="flat" w="17890">
                      <a:solidFill>
                        <a:srgbClr val="000000"/>
                      </a:solidFill>
                      <a:prstDash val="solid"/>
                      <a:round/>
                      <a:headEnd type="none" w="med" len="med"/>
                      <a:tailEnd type="none" w="med" len="med"/>
                    </a:lnR>
                    <a:lnT cmpd="sng" algn="ctr" cap="flat" w="17890">
                      <a:solidFill>
                        <a:srgbClr val="000000"/>
                      </a:solidFill>
                      <a:prstDash val="solid"/>
                      <a:round/>
                      <a:headEnd type="none" w="med" len="med"/>
                      <a:tailEnd type="none" w="med" len="med"/>
                    </a:lnT>
                    <a:lnB cmpd="sng" algn="ctr" cap="flat" w="17890">
                      <a:solidFill>
                        <a:srgbClr val="000000"/>
                      </a:solidFill>
                      <a:prstDash val="solid"/>
                      <a:round/>
                      <a:headEnd type="none" w="med" len="med"/>
                      <a:tailEnd type="none" w="med" len="med"/>
                    </a:lnB>
                    <a:solidFill>
                      <a:srgbClr val="FFFFFF"/>
                    </a:solidFill>
                  </a:tcPr>
                </a:tc>
                <a:tc>
                  <a:txBody>
                    <a:bodyPr anchor="t" rtlCol="false"/>
                    <a:lstStyle/>
                    <a:p>
                      <a:pPr algn="ctr">
                        <a:lnSpc>
                          <a:spcPts val="2892"/>
                        </a:lnSpc>
                        <a:defRPr/>
                      </a:pPr>
                      <a:r>
                        <a:rPr lang="en-US" sz="2066" spc="103">
                          <a:solidFill>
                            <a:srgbClr val="000000"/>
                          </a:solidFill>
                          <a:latin typeface="Public Sans"/>
                        </a:rPr>
                        <a:t>0.92</a:t>
                      </a:r>
                      <a:endParaRPr lang="en-US" sz="1100"/>
                    </a:p>
                  </a:txBody>
                  <a:tcPr marL="0" marR="0" marT="0" marB="0" anchor="ctr">
                    <a:lnL cmpd="sng" algn="ctr" cap="flat" w="17890">
                      <a:solidFill>
                        <a:srgbClr val="000000"/>
                      </a:solidFill>
                      <a:prstDash val="solid"/>
                      <a:round/>
                      <a:headEnd type="none" w="med" len="med"/>
                      <a:tailEnd type="none" w="med" len="med"/>
                    </a:lnL>
                    <a:lnR cmpd="sng" algn="ctr" cap="flat" w="17890">
                      <a:solidFill>
                        <a:srgbClr val="000000"/>
                      </a:solidFill>
                      <a:prstDash val="solid"/>
                      <a:round/>
                      <a:headEnd type="none" w="med" len="med"/>
                      <a:tailEnd type="none" w="med" len="med"/>
                    </a:lnR>
                    <a:lnT cmpd="sng" algn="ctr" cap="flat" w="17890">
                      <a:solidFill>
                        <a:srgbClr val="000000"/>
                      </a:solidFill>
                      <a:prstDash val="solid"/>
                      <a:round/>
                      <a:headEnd type="none" w="med" len="med"/>
                      <a:tailEnd type="none" w="med" len="med"/>
                    </a:lnT>
                    <a:lnB cmpd="sng" algn="ctr" cap="flat" w="17890">
                      <a:solidFill>
                        <a:srgbClr val="000000"/>
                      </a:solidFill>
                      <a:prstDash val="solid"/>
                      <a:round/>
                      <a:headEnd type="none" w="med" len="med"/>
                      <a:tailEnd type="none" w="med" len="med"/>
                    </a:lnB>
                    <a:solidFill>
                      <a:srgbClr val="FFFFFF"/>
                    </a:solidFill>
                  </a:tcPr>
                </a:tc>
                <a:tc>
                  <a:txBody>
                    <a:bodyPr anchor="t" rtlCol="false"/>
                    <a:lstStyle/>
                    <a:p>
                      <a:pPr algn="ctr">
                        <a:lnSpc>
                          <a:spcPts val="2892"/>
                        </a:lnSpc>
                        <a:defRPr/>
                      </a:pPr>
                      <a:r>
                        <a:rPr lang="en-US" sz="2066" spc="103">
                          <a:solidFill>
                            <a:srgbClr val="000000"/>
                          </a:solidFill>
                          <a:latin typeface="Public Sans"/>
                        </a:rPr>
                        <a:t>0.94</a:t>
                      </a:r>
                      <a:endParaRPr lang="en-US" sz="1100"/>
                    </a:p>
                  </a:txBody>
                  <a:tcPr marL="0" marR="0" marT="0" marB="0" anchor="ctr">
                    <a:lnL cmpd="sng" algn="ctr" cap="flat" w="17890">
                      <a:solidFill>
                        <a:srgbClr val="000000"/>
                      </a:solidFill>
                      <a:prstDash val="solid"/>
                      <a:round/>
                      <a:headEnd type="none" w="med" len="med"/>
                      <a:tailEnd type="none" w="med" len="med"/>
                    </a:lnL>
                    <a:lnR cmpd="sng" algn="ctr" cap="flat" w="17890">
                      <a:solidFill>
                        <a:srgbClr val="000000"/>
                      </a:solidFill>
                      <a:prstDash val="solid"/>
                      <a:round/>
                      <a:headEnd type="none" w="med" len="med"/>
                      <a:tailEnd type="none" w="med" len="med"/>
                    </a:lnR>
                    <a:lnT cmpd="sng" algn="ctr" cap="flat" w="17890">
                      <a:solidFill>
                        <a:srgbClr val="000000"/>
                      </a:solidFill>
                      <a:prstDash val="solid"/>
                      <a:round/>
                      <a:headEnd type="none" w="med" len="med"/>
                      <a:tailEnd type="none" w="med" len="med"/>
                    </a:lnT>
                    <a:lnB cmpd="sng" algn="ctr" cap="flat" w="17890">
                      <a:solidFill>
                        <a:srgbClr val="000000"/>
                      </a:solidFill>
                      <a:prstDash val="solid"/>
                      <a:round/>
                      <a:headEnd type="none" w="med" len="med"/>
                      <a:tailEnd type="none" w="med" len="med"/>
                    </a:lnB>
                    <a:solidFill>
                      <a:srgbClr val="FFFFFF"/>
                    </a:solidFill>
                  </a:tcPr>
                </a:tc>
                <a:tc>
                  <a:txBody>
                    <a:bodyPr anchor="t" rtlCol="false"/>
                    <a:lstStyle/>
                    <a:p>
                      <a:pPr algn="ctr">
                        <a:lnSpc>
                          <a:spcPts val="2892"/>
                        </a:lnSpc>
                        <a:defRPr/>
                      </a:pPr>
                      <a:r>
                        <a:rPr lang="en-US" sz="2066" spc="103">
                          <a:solidFill>
                            <a:srgbClr val="000000"/>
                          </a:solidFill>
                          <a:latin typeface="Public Sans"/>
                        </a:rPr>
                        <a:t>0.92</a:t>
                      </a:r>
                      <a:endParaRPr lang="en-US" sz="1100"/>
                    </a:p>
                  </a:txBody>
                  <a:tcPr marL="0" marR="0" marT="0" marB="0" anchor="ctr">
                    <a:lnL cmpd="sng" algn="ctr" cap="flat" w="17890">
                      <a:solidFill>
                        <a:srgbClr val="000000"/>
                      </a:solidFill>
                      <a:prstDash val="solid"/>
                      <a:round/>
                      <a:headEnd type="none" w="med" len="med"/>
                      <a:tailEnd type="none" w="med" len="med"/>
                    </a:lnL>
                    <a:lnR cmpd="sng" algn="ctr" cap="flat" w="17890">
                      <a:solidFill>
                        <a:srgbClr val="000000"/>
                      </a:solidFill>
                      <a:prstDash val="solid"/>
                      <a:round/>
                      <a:headEnd type="none" w="med" len="med"/>
                      <a:tailEnd type="none" w="med" len="med"/>
                    </a:lnR>
                    <a:lnT cmpd="sng" algn="ctr" cap="flat" w="17890">
                      <a:solidFill>
                        <a:srgbClr val="000000"/>
                      </a:solidFill>
                      <a:prstDash val="solid"/>
                      <a:round/>
                      <a:headEnd type="none" w="med" len="med"/>
                      <a:tailEnd type="none" w="med" len="med"/>
                    </a:lnT>
                    <a:lnB cmpd="sng" algn="ctr" cap="flat" w="17890">
                      <a:solidFill>
                        <a:srgbClr val="000000"/>
                      </a:solidFill>
                      <a:prstDash val="solid"/>
                      <a:round/>
                      <a:headEnd type="none" w="med" len="med"/>
                      <a:tailEnd type="none" w="med" len="med"/>
                    </a:lnB>
                    <a:solidFill>
                      <a:srgbClr val="FFFFFF"/>
                    </a:solidFill>
                  </a:tcPr>
                </a:tc>
                <a:tc>
                  <a:txBody>
                    <a:bodyPr anchor="t" rtlCol="false"/>
                    <a:lstStyle/>
                    <a:p>
                      <a:pPr algn="ctr">
                        <a:lnSpc>
                          <a:spcPts val="2892"/>
                        </a:lnSpc>
                        <a:defRPr/>
                      </a:pPr>
                      <a:r>
                        <a:rPr lang="en-US" sz="2066" spc="103">
                          <a:solidFill>
                            <a:srgbClr val="000000"/>
                          </a:solidFill>
                          <a:latin typeface="Public Sans"/>
                        </a:rPr>
                        <a:t>0.93</a:t>
                      </a:r>
                      <a:endParaRPr lang="en-US" sz="1100"/>
                    </a:p>
                  </a:txBody>
                  <a:tcPr marL="0" marR="0" marT="0" marB="0" anchor="ctr">
                    <a:lnL cmpd="sng" algn="ctr" cap="flat" w="17890">
                      <a:solidFill>
                        <a:srgbClr val="000000"/>
                      </a:solidFill>
                      <a:prstDash val="solid"/>
                      <a:round/>
                      <a:headEnd type="none" w="med" len="med"/>
                      <a:tailEnd type="none" w="med" len="med"/>
                    </a:lnL>
                    <a:lnR cmpd="sng" algn="ctr" cap="flat" w="17890">
                      <a:solidFill>
                        <a:srgbClr val="000000"/>
                      </a:solidFill>
                      <a:prstDash val="solid"/>
                      <a:round/>
                      <a:headEnd type="none" w="med" len="med"/>
                      <a:tailEnd type="none" w="med" len="med"/>
                    </a:lnR>
                    <a:lnT cmpd="sng" algn="ctr" cap="flat" w="17890">
                      <a:solidFill>
                        <a:srgbClr val="000000"/>
                      </a:solidFill>
                      <a:prstDash val="solid"/>
                      <a:round/>
                      <a:headEnd type="none" w="med" len="med"/>
                      <a:tailEnd type="none" w="med" len="med"/>
                    </a:lnT>
                    <a:lnB cmpd="sng" algn="ctr" cap="flat" w="17890">
                      <a:solidFill>
                        <a:srgbClr val="000000"/>
                      </a:solidFill>
                      <a:prstDash val="solid"/>
                      <a:round/>
                      <a:headEnd type="none" w="med" len="med"/>
                      <a:tailEnd type="none" w="med" len="med"/>
                    </a:lnB>
                    <a:solidFill>
                      <a:srgbClr val="FFFFFF"/>
                    </a:solidFill>
                  </a:tcPr>
                </a:tc>
              </a:tr>
              <a:tr h="1217388">
                <a:tc>
                  <a:txBody>
                    <a:bodyPr anchor="t" rtlCol="false"/>
                    <a:lstStyle/>
                    <a:p>
                      <a:pPr algn="ctr">
                        <a:lnSpc>
                          <a:spcPts val="2892"/>
                        </a:lnSpc>
                        <a:defRPr/>
                      </a:pPr>
                      <a:r>
                        <a:rPr lang="en-US" sz="2066" spc="103">
                          <a:solidFill>
                            <a:srgbClr val="000000"/>
                          </a:solidFill>
                          <a:latin typeface="Public Sans"/>
                        </a:rPr>
                        <a:t>NAIVE BAYES</a:t>
                      </a:r>
                      <a:endParaRPr lang="en-US" sz="1100"/>
                    </a:p>
                  </a:txBody>
                  <a:tcPr marL="0" marR="0" marT="0" marB="0" anchor="ctr">
                    <a:lnL cmpd="sng" algn="ctr" cap="flat" w="17890">
                      <a:solidFill>
                        <a:srgbClr val="000000"/>
                      </a:solidFill>
                      <a:prstDash val="solid"/>
                      <a:round/>
                      <a:headEnd type="none" w="med" len="med"/>
                      <a:tailEnd type="none" w="med" len="med"/>
                    </a:lnL>
                    <a:lnR cmpd="sng" algn="ctr" cap="flat" w="17890">
                      <a:solidFill>
                        <a:srgbClr val="000000"/>
                      </a:solidFill>
                      <a:prstDash val="solid"/>
                      <a:round/>
                      <a:headEnd type="none" w="med" len="med"/>
                      <a:tailEnd type="none" w="med" len="med"/>
                    </a:lnR>
                    <a:lnT cmpd="sng" algn="ctr" cap="flat" w="17890">
                      <a:solidFill>
                        <a:srgbClr val="000000"/>
                      </a:solidFill>
                      <a:prstDash val="solid"/>
                      <a:round/>
                      <a:headEnd type="none" w="med" len="med"/>
                      <a:tailEnd type="none" w="med" len="med"/>
                    </a:lnT>
                    <a:lnB cmpd="sng" algn="ctr" cap="flat" w="17890">
                      <a:solidFill>
                        <a:srgbClr val="000000"/>
                      </a:solidFill>
                      <a:prstDash val="solid"/>
                      <a:round/>
                      <a:headEnd type="none" w="med" len="med"/>
                      <a:tailEnd type="none" w="med" len="med"/>
                    </a:lnB>
                    <a:solidFill>
                      <a:srgbClr val="FFFFFF"/>
                    </a:solidFill>
                  </a:tcPr>
                </a:tc>
                <a:tc>
                  <a:txBody>
                    <a:bodyPr anchor="t" rtlCol="false"/>
                    <a:lstStyle/>
                    <a:p>
                      <a:pPr algn="ctr">
                        <a:lnSpc>
                          <a:spcPts val="2892"/>
                        </a:lnSpc>
                        <a:defRPr/>
                      </a:pPr>
                      <a:r>
                        <a:rPr lang="en-US" sz="2066" spc="103">
                          <a:solidFill>
                            <a:srgbClr val="000000"/>
                          </a:solidFill>
                          <a:latin typeface="Public Sans"/>
                        </a:rPr>
                        <a:t>0.90</a:t>
                      </a:r>
                      <a:endParaRPr lang="en-US" sz="1100"/>
                    </a:p>
                  </a:txBody>
                  <a:tcPr marL="0" marR="0" marT="0" marB="0" anchor="ctr">
                    <a:lnL cmpd="sng" algn="ctr" cap="flat" w="17890">
                      <a:solidFill>
                        <a:srgbClr val="000000"/>
                      </a:solidFill>
                      <a:prstDash val="solid"/>
                      <a:round/>
                      <a:headEnd type="none" w="med" len="med"/>
                      <a:tailEnd type="none" w="med" len="med"/>
                    </a:lnL>
                    <a:lnR cmpd="sng" algn="ctr" cap="flat" w="17890">
                      <a:solidFill>
                        <a:srgbClr val="000000"/>
                      </a:solidFill>
                      <a:prstDash val="solid"/>
                      <a:round/>
                      <a:headEnd type="none" w="med" len="med"/>
                      <a:tailEnd type="none" w="med" len="med"/>
                    </a:lnR>
                    <a:lnT cmpd="sng" algn="ctr" cap="flat" w="17890">
                      <a:solidFill>
                        <a:srgbClr val="000000"/>
                      </a:solidFill>
                      <a:prstDash val="solid"/>
                      <a:round/>
                      <a:headEnd type="none" w="med" len="med"/>
                      <a:tailEnd type="none" w="med" len="med"/>
                    </a:lnT>
                    <a:lnB cmpd="sng" algn="ctr" cap="flat" w="17890">
                      <a:solidFill>
                        <a:srgbClr val="000000"/>
                      </a:solidFill>
                      <a:prstDash val="solid"/>
                      <a:round/>
                      <a:headEnd type="none" w="med" len="med"/>
                      <a:tailEnd type="none" w="med" len="med"/>
                    </a:lnB>
                    <a:solidFill>
                      <a:srgbClr val="FFFFFF"/>
                    </a:solidFill>
                  </a:tcPr>
                </a:tc>
                <a:tc>
                  <a:txBody>
                    <a:bodyPr anchor="t" rtlCol="false"/>
                    <a:lstStyle/>
                    <a:p>
                      <a:pPr algn="ctr">
                        <a:lnSpc>
                          <a:spcPts val="2892"/>
                        </a:lnSpc>
                        <a:defRPr/>
                      </a:pPr>
                      <a:r>
                        <a:rPr lang="en-US" sz="2066" spc="103">
                          <a:solidFill>
                            <a:srgbClr val="000000"/>
                          </a:solidFill>
                          <a:latin typeface="Public Sans"/>
                        </a:rPr>
                        <a:t>0.95</a:t>
                      </a:r>
                      <a:endParaRPr lang="en-US" sz="1100"/>
                    </a:p>
                  </a:txBody>
                  <a:tcPr marL="0" marR="0" marT="0" marB="0" anchor="ctr">
                    <a:lnL cmpd="sng" algn="ctr" cap="flat" w="17890">
                      <a:solidFill>
                        <a:srgbClr val="000000"/>
                      </a:solidFill>
                      <a:prstDash val="solid"/>
                      <a:round/>
                      <a:headEnd type="none" w="med" len="med"/>
                      <a:tailEnd type="none" w="med" len="med"/>
                    </a:lnL>
                    <a:lnR cmpd="sng" algn="ctr" cap="flat" w="17890">
                      <a:solidFill>
                        <a:srgbClr val="000000"/>
                      </a:solidFill>
                      <a:prstDash val="solid"/>
                      <a:round/>
                      <a:headEnd type="none" w="med" len="med"/>
                      <a:tailEnd type="none" w="med" len="med"/>
                    </a:lnR>
                    <a:lnT cmpd="sng" algn="ctr" cap="flat" w="17890">
                      <a:solidFill>
                        <a:srgbClr val="000000"/>
                      </a:solidFill>
                      <a:prstDash val="solid"/>
                      <a:round/>
                      <a:headEnd type="none" w="med" len="med"/>
                      <a:tailEnd type="none" w="med" len="med"/>
                    </a:lnT>
                    <a:lnB cmpd="sng" algn="ctr" cap="flat" w="17890">
                      <a:solidFill>
                        <a:srgbClr val="000000"/>
                      </a:solidFill>
                      <a:prstDash val="solid"/>
                      <a:round/>
                      <a:headEnd type="none" w="med" len="med"/>
                      <a:tailEnd type="none" w="med" len="med"/>
                    </a:lnB>
                    <a:solidFill>
                      <a:srgbClr val="FFFFFF"/>
                    </a:solidFill>
                  </a:tcPr>
                </a:tc>
                <a:tc>
                  <a:txBody>
                    <a:bodyPr anchor="t" rtlCol="false"/>
                    <a:lstStyle/>
                    <a:p>
                      <a:pPr algn="ctr">
                        <a:lnSpc>
                          <a:spcPts val="2892"/>
                        </a:lnSpc>
                        <a:defRPr/>
                      </a:pPr>
                      <a:r>
                        <a:rPr lang="en-US" sz="2066" spc="103">
                          <a:solidFill>
                            <a:srgbClr val="000000"/>
                          </a:solidFill>
                          <a:latin typeface="Public Sans"/>
                        </a:rPr>
                        <a:t>0.90</a:t>
                      </a:r>
                      <a:endParaRPr lang="en-US" sz="1100"/>
                    </a:p>
                  </a:txBody>
                  <a:tcPr marL="0" marR="0" marT="0" marB="0" anchor="ctr">
                    <a:lnL cmpd="sng" algn="ctr" cap="flat" w="17890">
                      <a:solidFill>
                        <a:srgbClr val="000000"/>
                      </a:solidFill>
                      <a:prstDash val="solid"/>
                      <a:round/>
                      <a:headEnd type="none" w="med" len="med"/>
                      <a:tailEnd type="none" w="med" len="med"/>
                    </a:lnL>
                    <a:lnR cmpd="sng" algn="ctr" cap="flat" w="17890">
                      <a:solidFill>
                        <a:srgbClr val="000000"/>
                      </a:solidFill>
                      <a:prstDash val="solid"/>
                      <a:round/>
                      <a:headEnd type="none" w="med" len="med"/>
                      <a:tailEnd type="none" w="med" len="med"/>
                    </a:lnR>
                    <a:lnT cmpd="sng" algn="ctr" cap="flat" w="17890">
                      <a:solidFill>
                        <a:srgbClr val="000000"/>
                      </a:solidFill>
                      <a:prstDash val="solid"/>
                      <a:round/>
                      <a:headEnd type="none" w="med" len="med"/>
                      <a:tailEnd type="none" w="med" len="med"/>
                    </a:lnT>
                    <a:lnB cmpd="sng" algn="ctr" cap="flat" w="17890">
                      <a:solidFill>
                        <a:srgbClr val="000000"/>
                      </a:solidFill>
                      <a:prstDash val="solid"/>
                      <a:round/>
                      <a:headEnd type="none" w="med" len="med"/>
                      <a:tailEnd type="none" w="med" len="med"/>
                    </a:lnB>
                    <a:solidFill>
                      <a:srgbClr val="FFFFFF"/>
                    </a:solidFill>
                  </a:tcPr>
                </a:tc>
                <a:tc>
                  <a:txBody>
                    <a:bodyPr anchor="t" rtlCol="false"/>
                    <a:lstStyle/>
                    <a:p>
                      <a:pPr algn="ctr">
                        <a:lnSpc>
                          <a:spcPts val="2892"/>
                        </a:lnSpc>
                        <a:defRPr/>
                      </a:pPr>
                      <a:r>
                        <a:rPr lang="en-US" sz="2066" spc="103">
                          <a:solidFill>
                            <a:srgbClr val="000000"/>
                          </a:solidFill>
                          <a:latin typeface="Public Sans"/>
                        </a:rPr>
                        <a:t>0.92</a:t>
                      </a:r>
                      <a:endParaRPr lang="en-US" sz="1100"/>
                    </a:p>
                  </a:txBody>
                  <a:tcPr marL="0" marR="0" marT="0" marB="0" anchor="ctr">
                    <a:lnL cmpd="sng" algn="ctr" cap="flat" w="17890">
                      <a:solidFill>
                        <a:srgbClr val="000000"/>
                      </a:solidFill>
                      <a:prstDash val="solid"/>
                      <a:round/>
                      <a:headEnd type="none" w="med" len="med"/>
                      <a:tailEnd type="none" w="med" len="med"/>
                    </a:lnL>
                    <a:lnR cmpd="sng" algn="ctr" cap="flat" w="17890">
                      <a:solidFill>
                        <a:srgbClr val="000000"/>
                      </a:solidFill>
                      <a:prstDash val="solid"/>
                      <a:round/>
                      <a:headEnd type="none" w="med" len="med"/>
                      <a:tailEnd type="none" w="med" len="med"/>
                    </a:lnR>
                    <a:lnT cmpd="sng" algn="ctr" cap="flat" w="17890">
                      <a:solidFill>
                        <a:srgbClr val="000000"/>
                      </a:solidFill>
                      <a:prstDash val="solid"/>
                      <a:round/>
                      <a:headEnd type="none" w="med" len="med"/>
                      <a:tailEnd type="none" w="med" len="med"/>
                    </a:lnT>
                    <a:lnB cmpd="sng" algn="ctr" cap="flat" w="17890">
                      <a:solidFill>
                        <a:srgbClr val="000000"/>
                      </a:solidFill>
                      <a:prstDash val="solid"/>
                      <a:round/>
                      <a:headEnd type="none" w="med" len="med"/>
                      <a:tailEnd type="none" w="med" len="med"/>
                    </a:lnB>
                    <a:solidFill>
                      <a:srgbClr val="FFFFFF"/>
                    </a:solidFill>
                  </a:tcPr>
                </a:tc>
              </a:tr>
              <a:tr h="1217388">
                <a:tc>
                  <a:txBody>
                    <a:bodyPr anchor="t" rtlCol="false"/>
                    <a:lstStyle/>
                    <a:p>
                      <a:pPr algn="ctr">
                        <a:lnSpc>
                          <a:spcPts val="2892"/>
                        </a:lnSpc>
                        <a:defRPr/>
                      </a:pPr>
                      <a:r>
                        <a:rPr lang="en-US" sz="2066" spc="103">
                          <a:solidFill>
                            <a:srgbClr val="000000"/>
                          </a:solidFill>
                          <a:latin typeface="Public Sans"/>
                        </a:rPr>
                        <a:t>XGBOOST</a:t>
                      </a:r>
                      <a:endParaRPr lang="en-US" sz="1100"/>
                    </a:p>
                  </a:txBody>
                  <a:tcPr marL="0" marR="0" marT="0" marB="0" anchor="ctr">
                    <a:lnL cmpd="sng" algn="ctr" cap="flat" w="17890">
                      <a:solidFill>
                        <a:srgbClr val="000000"/>
                      </a:solidFill>
                      <a:prstDash val="solid"/>
                      <a:round/>
                      <a:headEnd type="none" w="med" len="med"/>
                      <a:tailEnd type="none" w="med" len="med"/>
                    </a:lnL>
                    <a:lnR cmpd="sng" algn="ctr" cap="flat" w="17890">
                      <a:solidFill>
                        <a:srgbClr val="000000"/>
                      </a:solidFill>
                      <a:prstDash val="solid"/>
                      <a:round/>
                      <a:headEnd type="none" w="med" len="med"/>
                      <a:tailEnd type="none" w="med" len="med"/>
                    </a:lnR>
                    <a:lnT cmpd="sng" algn="ctr" cap="flat" w="17890">
                      <a:solidFill>
                        <a:srgbClr val="000000"/>
                      </a:solidFill>
                      <a:prstDash val="solid"/>
                      <a:round/>
                      <a:headEnd type="none" w="med" len="med"/>
                      <a:tailEnd type="none" w="med" len="med"/>
                    </a:lnT>
                    <a:lnB cmpd="sng" algn="ctr" cap="flat" w="17890">
                      <a:solidFill>
                        <a:srgbClr val="000000"/>
                      </a:solidFill>
                      <a:prstDash val="solid"/>
                      <a:round/>
                      <a:headEnd type="none" w="med" len="med"/>
                      <a:tailEnd type="none" w="med" len="med"/>
                    </a:lnB>
                    <a:solidFill>
                      <a:srgbClr val="FFFFFF"/>
                    </a:solidFill>
                  </a:tcPr>
                </a:tc>
                <a:tc>
                  <a:txBody>
                    <a:bodyPr anchor="t" rtlCol="false"/>
                    <a:lstStyle/>
                    <a:p>
                      <a:pPr algn="ctr">
                        <a:lnSpc>
                          <a:spcPts val="2892"/>
                        </a:lnSpc>
                        <a:defRPr/>
                      </a:pPr>
                      <a:r>
                        <a:rPr lang="en-US" sz="2066" spc="103">
                          <a:solidFill>
                            <a:srgbClr val="000000"/>
                          </a:solidFill>
                          <a:latin typeface="Public Sans"/>
                        </a:rPr>
                        <a:t>0.91</a:t>
                      </a:r>
                      <a:endParaRPr lang="en-US" sz="1100"/>
                    </a:p>
                  </a:txBody>
                  <a:tcPr marL="0" marR="0" marT="0" marB="0" anchor="ctr">
                    <a:lnL cmpd="sng" algn="ctr" cap="flat" w="17890">
                      <a:solidFill>
                        <a:srgbClr val="000000"/>
                      </a:solidFill>
                      <a:prstDash val="solid"/>
                      <a:round/>
                      <a:headEnd type="none" w="med" len="med"/>
                      <a:tailEnd type="none" w="med" len="med"/>
                    </a:lnL>
                    <a:lnR cmpd="sng" algn="ctr" cap="flat" w="17890">
                      <a:solidFill>
                        <a:srgbClr val="000000"/>
                      </a:solidFill>
                      <a:prstDash val="solid"/>
                      <a:round/>
                      <a:headEnd type="none" w="med" len="med"/>
                      <a:tailEnd type="none" w="med" len="med"/>
                    </a:lnR>
                    <a:lnT cmpd="sng" algn="ctr" cap="flat" w="17890">
                      <a:solidFill>
                        <a:srgbClr val="000000"/>
                      </a:solidFill>
                      <a:prstDash val="solid"/>
                      <a:round/>
                      <a:headEnd type="none" w="med" len="med"/>
                      <a:tailEnd type="none" w="med" len="med"/>
                    </a:lnT>
                    <a:lnB cmpd="sng" algn="ctr" cap="flat" w="17890">
                      <a:solidFill>
                        <a:srgbClr val="000000"/>
                      </a:solidFill>
                      <a:prstDash val="solid"/>
                      <a:round/>
                      <a:headEnd type="none" w="med" len="med"/>
                      <a:tailEnd type="none" w="med" len="med"/>
                    </a:lnB>
                    <a:solidFill>
                      <a:srgbClr val="FFFFFF"/>
                    </a:solidFill>
                  </a:tcPr>
                </a:tc>
                <a:tc>
                  <a:txBody>
                    <a:bodyPr anchor="t" rtlCol="false"/>
                    <a:lstStyle/>
                    <a:p>
                      <a:pPr algn="ctr">
                        <a:lnSpc>
                          <a:spcPts val="2892"/>
                        </a:lnSpc>
                        <a:defRPr/>
                      </a:pPr>
                      <a:r>
                        <a:rPr lang="en-US" sz="2066" spc="103">
                          <a:solidFill>
                            <a:srgbClr val="000000"/>
                          </a:solidFill>
                          <a:latin typeface="Public Sans"/>
                        </a:rPr>
                        <a:t>0.95</a:t>
                      </a:r>
                      <a:endParaRPr lang="en-US" sz="1100"/>
                    </a:p>
                  </a:txBody>
                  <a:tcPr marL="0" marR="0" marT="0" marB="0" anchor="ctr">
                    <a:lnL cmpd="sng" algn="ctr" cap="flat" w="17890">
                      <a:solidFill>
                        <a:srgbClr val="000000"/>
                      </a:solidFill>
                      <a:prstDash val="solid"/>
                      <a:round/>
                      <a:headEnd type="none" w="med" len="med"/>
                      <a:tailEnd type="none" w="med" len="med"/>
                    </a:lnL>
                    <a:lnR cmpd="sng" algn="ctr" cap="flat" w="17890">
                      <a:solidFill>
                        <a:srgbClr val="000000"/>
                      </a:solidFill>
                      <a:prstDash val="solid"/>
                      <a:round/>
                      <a:headEnd type="none" w="med" len="med"/>
                      <a:tailEnd type="none" w="med" len="med"/>
                    </a:lnR>
                    <a:lnT cmpd="sng" algn="ctr" cap="flat" w="17890">
                      <a:solidFill>
                        <a:srgbClr val="000000"/>
                      </a:solidFill>
                      <a:prstDash val="solid"/>
                      <a:round/>
                      <a:headEnd type="none" w="med" len="med"/>
                      <a:tailEnd type="none" w="med" len="med"/>
                    </a:lnT>
                    <a:lnB cmpd="sng" algn="ctr" cap="flat" w="17890">
                      <a:solidFill>
                        <a:srgbClr val="000000"/>
                      </a:solidFill>
                      <a:prstDash val="solid"/>
                      <a:round/>
                      <a:headEnd type="none" w="med" len="med"/>
                      <a:tailEnd type="none" w="med" len="med"/>
                    </a:lnB>
                    <a:solidFill>
                      <a:srgbClr val="FFFFFF"/>
                    </a:solidFill>
                  </a:tcPr>
                </a:tc>
                <a:tc>
                  <a:txBody>
                    <a:bodyPr anchor="t" rtlCol="false"/>
                    <a:lstStyle/>
                    <a:p>
                      <a:pPr algn="ctr">
                        <a:lnSpc>
                          <a:spcPts val="2892"/>
                        </a:lnSpc>
                        <a:defRPr/>
                      </a:pPr>
                      <a:r>
                        <a:rPr lang="en-US" sz="2066" spc="103">
                          <a:solidFill>
                            <a:srgbClr val="000000"/>
                          </a:solidFill>
                          <a:latin typeface="Public Sans"/>
                        </a:rPr>
                        <a:t>0.91</a:t>
                      </a:r>
                      <a:endParaRPr lang="en-US" sz="1100"/>
                    </a:p>
                  </a:txBody>
                  <a:tcPr marL="0" marR="0" marT="0" marB="0" anchor="ctr">
                    <a:lnL cmpd="sng" algn="ctr" cap="flat" w="17890">
                      <a:solidFill>
                        <a:srgbClr val="000000"/>
                      </a:solidFill>
                      <a:prstDash val="solid"/>
                      <a:round/>
                      <a:headEnd type="none" w="med" len="med"/>
                      <a:tailEnd type="none" w="med" len="med"/>
                    </a:lnL>
                    <a:lnR cmpd="sng" algn="ctr" cap="flat" w="17890">
                      <a:solidFill>
                        <a:srgbClr val="000000"/>
                      </a:solidFill>
                      <a:prstDash val="solid"/>
                      <a:round/>
                      <a:headEnd type="none" w="med" len="med"/>
                      <a:tailEnd type="none" w="med" len="med"/>
                    </a:lnR>
                    <a:lnT cmpd="sng" algn="ctr" cap="flat" w="17890">
                      <a:solidFill>
                        <a:srgbClr val="000000"/>
                      </a:solidFill>
                      <a:prstDash val="solid"/>
                      <a:round/>
                      <a:headEnd type="none" w="med" len="med"/>
                      <a:tailEnd type="none" w="med" len="med"/>
                    </a:lnT>
                    <a:lnB cmpd="sng" algn="ctr" cap="flat" w="17890">
                      <a:solidFill>
                        <a:srgbClr val="000000"/>
                      </a:solidFill>
                      <a:prstDash val="solid"/>
                      <a:round/>
                      <a:headEnd type="none" w="med" len="med"/>
                      <a:tailEnd type="none" w="med" len="med"/>
                    </a:lnB>
                    <a:solidFill>
                      <a:srgbClr val="FFFFFF"/>
                    </a:solidFill>
                  </a:tcPr>
                </a:tc>
                <a:tc>
                  <a:txBody>
                    <a:bodyPr anchor="t" rtlCol="false"/>
                    <a:lstStyle/>
                    <a:p>
                      <a:pPr algn="ctr">
                        <a:lnSpc>
                          <a:spcPts val="2892"/>
                        </a:lnSpc>
                        <a:defRPr/>
                      </a:pPr>
                      <a:r>
                        <a:rPr lang="en-US" sz="2066" spc="103">
                          <a:solidFill>
                            <a:srgbClr val="000000"/>
                          </a:solidFill>
                          <a:latin typeface="Public Sans"/>
                        </a:rPr>
                        <a:t>0.92</a:t>
                      </a:r>
                      <a:endParaRPr lang="en-US" sz="1100"/>
                    </a:p>
                  </a:txBody>
                  <a:tcPr marL="0" marR="0" marT="0" marB="0" anchor="ctr">
                    <a:lnL cmpd="sng" algn="ctr" cap="flat" w="17890">
                      <a:solidFill>
                        <a:srgbClr val="000000"/>
                      </a:solidFill>
                      <a:prstDash val="solid"/>
                      <a:round/>
                      <a:headEnd type="none" w="med" len="med"/>
                      <a:tailEnd type="none" w="med" len="med"/>
                    </a:lnL>
                    <a:lnR cmpd="sng" algn="ctr" cap="flat" w="17890">
                      <a:solidFill>
                        <a:srgbClr val="000000"/>
                      </a:solidFill>
                      <a:prstDash val="solid"/>
                      <a:round/>
                      <a:headEnd type="none" w="med" len="med"/>
                      <a:tailEnd type="none" w="med" len="med"/>
                    </a:lnR>
                    <a:lnT cmpd="sng" algn="ctr" cap="flat" w="17890">
                      <a:solidFill>
                        <a:srgbClr val="000000"/>
                      </a:solidFill>
                      <a:prstDash val="solid"/>
                      <a:round/>
                      <a:headEnd type="none" w="med" len="med"/>
                      <a:tailEnd type="none" w="med" len="med"/>
                    </a:lnT>
                    <a:lnB cmpd="sng" algn="ctr" cap="flat" w="17890">
                      <a:solidFill>
                        <a:srgbClr val="000000"/>
                      </a:solidFill>
                      <a:prstDash val="solid"/>
                      <a:round/>
                      <a:headEnd type="none" w="med" len="med"/>
                      <a:tailEnd type="none" w="med" len="med"/>
                    </a:lnB>
                    <a:solidFill>
                      <a:srgbClr val="FFFFFF"/>
                    </a:solidFill>
                  </a:tcPr>
                </a:tc>
              </a:tr>
              <a:tr h="1307120">
                <a:tc>
                  <a:txBody>
                    <a:bodyPr anchor="t" rtlCol="false"/>
                    <a:lstStyle/>
                    <a:p>
                      <a:pPr algn="ctr">
                        <a:lnSpc>
                          <a:spcPts val="2892"/>
                        </a:lnSpc>
                        <a:defRPr/>
                      </a:pPr>
                      <a:r>
                        <a:rPr lang="en-US" sz="2066" spc="103">
                          <a:solidFill>
                            <a:srgbClr val="000000"/>
                          </a:solidFill>
                          <a:latin typeface="Public Sans"/>
                        </a:rPr>
                        <a:t>ANN</a:t>
                      </a:r>
                      <a:endParaRPr lang="en-US" sz="1100"/>
                    </a:p>
                  </a:txBody>
                  <a:tcPr marL="0" marR="0" marT="0" marB="0" anchor="ctr">
                    <a:lnL cmpd="sng" algn="ctr" cap="flat" w="17890">
                      <a:solidFill>
                        <a:srgbClr val="000000"/>
                      </a:solidFill>
                      <a:prstDash val="solid"/>
                      <a:round/>
                      <a:headEnd type="none" w="med" len="med"/>
                      <a:tailEnd type="none" w="med" len="med"/>
                    </a:lnL>
                    <a:lnR cmpd="sng" algn="ctr" cap="flat" w="17890">
                      <a:solidFill>
                        <a:srgbClr val="000000"/>
                      </a:solidFill>
                      <a:prstDash val="solid"/>
                      <a:round/>
                      <a:headEnd type="none" w="med" len="med"/>
                      <a:tailEnd type="none" w="med" len="med"/>
                    </a:lnR>
                    <a:lnT cmpd="sng" algn="ctr" cap="flat" w="17890">
                      <a:solidFill>
                        <a:srgbClr val="000000"/>
                      </a:solidFill>
                      <a:prstDash val="solid"/>
                      <a:round/>
                      <a:headEnd type="none" w="med" len="med"/>
                      <a:tailEnd type="none" w="med" len="med"/>
                    </a:lnT>
                    <a:lnB cmpd="sng" algn="ctr" cap="flat" w="17890">
                      <a:solidFill>
                        <a:srgbClr val="000000"/>
                      </a:solidFill>
                      <a:prstDash val="solid"/>
                      <a:round/>
                      <a:headEnd type="none" w="med" len="med"/>
                      <a:tailEnd type="none" w="med" len="med"/>
                    </a:lnB>
                    <a:solidFill>
                      <a:srgbClr val="FFFFFF"/>
                    </a:solidFill>
                  </a:tcPr>
                </a:tc>
                <a:tc>
                  <a:txBody>
                    <a:bodyPr anchor="t" rtlCol="false"/>
                    <a:lstStyle/>
                    <a:p>
                      <a:pPr algn="ctr">
                        <a:lnSpc>
                          <a:spcPts val="2892"/>
                        </a:lnSpc>
                        <a:defRPr/>
                      </a:pPr>
                      <a:r>
                        <a:rPr lang="en-US" sz="2066" spc="103">
                          <a:solidFill>
                            <a:srgbClr val="000000"/>
                          </a:solidFill>
                          <a:latin typeface="Public Sans"/>
                        </a:rPr>
                        <a:t>0.90</a:t>
                      </a:r>
                      <a:endParaRPr lang="en-US" sz="1100"/>
                    </a:p>
                  </a:txBody>
                  <a:tcPr marL="0" marR="0" marT="0" marB="0" anchor="ctr">
                    <a:lnL cmpd="sng" algn="ctr" cap="flat" w="17890">
                      <a:solidFill>
                        <a:srgbClr val="000000"/>
                      </a:solidFill>
                      <a:prstDash val="solid"/>
                      <a:round/>
                      <a:headEnd type="none" w="med" len="med"/>
                      <a:tailEnd type="none" w="med" len="med"/>
                    </a:lnL>
                    <a:lnR cmpd="sng" algn="ctr" cap="flat" w="17890">
                      <a:solidFill>
                        <a:srgbClr val="000000"/>
                      </a:solidFill>
                      <a:prstDash val="solid"/>
                      <a:round/>
                      <a:headEnd type="none" w="med" len="med"/>
                      <a:tailEnd type="none" w="med" len="med"/>
                    </a:lnR>
                    <a:lnT cmpd="sng" algn="ctr" cap="flat" w="17890">
                      <a:solidFill>
                        <a:srgbClr val="000000"/>
                      </a:solidFill>
                      <a:prstDash val="solid"/>
                      <a:round/>
                      <a:headEnd type="none" w="med" len="med"/>
                      <a:tailEnd type="none" w="med" len="med"/>
                    </a:lnT>
                    <a:lnB cmpd="sng" algn="ctr" cap="flat" w="17890">
                      <a:solidFill>
                        <a:srgbClr val="000000"/>
                      </a:solidFill>
                      <a:prstDash val="solid"/>
                      <a:round/>
                      <a:headEnd type="none" w="med" len="med"/>
                      <a:tailEnd type="none" w="med" len="med"/>
                    </a:lnB>
                    <a:solidFill>
                      <a:srgbClr val="FFFFFF"/>
                    </a:solidFill>
                  </a:tcPr>
                </a:tc>
                <a:tc>
                  <a:txBody>
                    <a:bodyPr anchor="t" rtlCol="false"/>
                    <a:lstStyle/>
                    <a:p>
                      <a:pPr algn="ctr">
                        <a:lnSpc>
                          <a:spcPts val="2892"/>
                        </a:lnSpc>
                        <a:defRPr/>
                      </a:pPr>
                      <a:r>
                        <a:rPr lang="en-US" sz="2066" spc="103">
                          <a:solidFill>
                            <a:srgbClr val="000000"/>
                          </a:solidFill>
                          <a:latin typeface="Public Sans"/>
                        </a:rPr>
                        <a:t>0.95</a:t>
                      </a:r>
                      <a:endParaRPr lang="en-US" sz="1100"/>
                    </a:p>
                  </a:txBody>
                  <a:tcPr marL="0" marR="0" marT="0" marB="0" anchor="ctr">
                    <a:lnL cmpd="sng" algn="ctr" cap="flat" w="17890">
                      <a:solidFill>
                        <a:srgbClr val="000000"/>
                      </a:solidFill>
                      <a:prstDash val="solid"/>
                      <a:round/>
                      <a:headEnd type="none" w="med" len="med"/>
                      <a:tailEnd type="none" w="med" len="med"/>
                    </a:lnL>
                    <a:lnR cmpd="sng" algn="ctr" cap="flat" w="17890">
                      <a:solidFill>
                        <a:srgbClr val="000000"/>
                      </a:solidFill>
                      <a:prstDash val="solid"/>
                      <a:round/>
                      <a:headEnd type="none" w="med" len="med"/>
                      <a:tailEnd type="none" w="med" len="med"/>
                    </a:lnR>
                    <a:lnT cmpd="sng" algn="ctr" cap="flat" w="17890">
                      <a:solidFill>
                        <a:srgbClr val="000000"/>
                      </a:solidFill>
                      <a:prstDash val="solid"/>
                      <a:round/>
                      <a:headEnd type="none" w="med" len="med"/>
                      <a:tailEnd type="none" w="med" len="med"/>
                    </a:lnT>
                    <a:lnB cmpd="sng" algn="ctr" cap="flat" w="17890">
                      <a:solidFill>
                        <a:srgbClr val="000000"/>
                      </a:solidFill>
                      <a:prstDash val="solid"/>
                      <a:round/>
                      <a:headEnd type="none" w="med" len="med"/>
                      <a:tailEnd type="none" w="med" len="med"/>
                    </a:lnB>
                    <a:solidFill>
                      <a:srgbClr val="FFFFFF"/>
                    </a:solidFill>
                  </a:tcPr>
                </a:tc>
                <a:tc>
                  <a:txBody>
                    <a:bodyPr anchor="t" rtlCol="false"/>
                    <a:lstStyle/>
                    <a:p>
                      <a:pPr algn="ctr">
                        <a:lnSpc>
                          <a:spcPts val="2892"/>
                        </a:lnSpc>
                        <a:defRPr/>
                      </a:pPr>
                      <a:r>
                        <a:rPr lang="en-US" sz="2066" spc="103">
                          <a:solidFill>
                            <a:srgbClr val="000000"/>
                          </a:solidFill>
                          <a:latin typeface="Public Sans"/>
                        </a:rPr>
                        <a:t>0.90</a:t>
                      </a:r>
                      <a:endParaRPr lang="en-US" sz="1100"/>
                    </a:p>
                  </a:txBody>
                  <a:tcPr marL="0" marR="0" marT="0" marB="0" anchor="ctr">
                    <a:lnL cmpd="sng" algn="ctr" cap="flat" w="17890">
                      <a:solidFill>
                        <a:srgbClr val="000000"/>
                      </a:solidFill>
                      <a:prstDash val="solid"/>
                      <a:round/>
                      <a:headEnd type="none" w="med" len="med"/>
                      <a:tailEnd type="none" w="med" len="med"/>
                    </a:lnL>
                    <a:lnR cmpd="sng" algn="ctr" cap="flat" w="17890">
                      <a:solidFill>
                        <a:srgbClr val="000000"/>
                      </a:solidFill>
                      <a:prstDash val="solid"/>
                      <a:round/>
                      <a:headEnd type="none" w="med" len="med"/>
                      <a:tailEnd type="none" w="med" len="med"/>
                    </a:lnR>
                    <a:lnT cmpd="sng" algn="ctr" cap="flat" w="17890">
                      <a:solidFill>
                        <a:srgbClr val="000000"/>
                      </a:solidFill>
                      <a:prstDash val="solid"/>
                      <a:round/>
                      <a:headEnd type="none" w="med" len="med"/>
                      <a:tailEnd type="none" w="med" len="med"/>
                    </a:lnT>
                    <a:lnB cmpd="sng" algn="ctr" cap="flat" w="17890">
                      <a:solidFill>
                        <a:srgbClr val="000000"/>
                      </a:solidFill>
                      <a:prstDash val="solid"/>
                      <a:round/>
                      <a:headEnd type="none" w="med" len="med"/>
                      <a:tailEnd type="none" w="med" len="med"/>
                    </a:lnB>
                    <a:solidFill>
                      <a:srgbClr val="FFFFFF"/>
                    </a:solidFill>
                  </a:tcPr>
                </a:tc>
                <a:tc>
                  <a:txBody>
                    <a:bodyPr anchor="t" rtlCol="false"/>
                    <a:lstStyle/>
                    <a:p>
                      <a:pPr algn="ctr">
                        <a:lnSpc>
                          <a:spcPts val="2892"/>
                        </a:lnSpc>
                        <a:defRPr/>
                      </a:pPr>
                      <a:r>
                        <a:rPr lang="en-US" sz="2066" spc="103">
                          <a:solidFill>
                            <a:srgbClr val="000000"/>
                          </a:solidFill>
                          <a:latin typeface="Public Sans"/>
                        </a:rPr>
                        <a:t>0.92</a:t>
                      </a:r>
                      <a:endParaRPr lang="en-US" sz="1100"/>
                    </a:p>
                  </a:txBody>
                  <a:tcPr marL="0" marR="0" marT="0" marB="0" anchor="ctr">
                    <a:lnL cmpd="sng" algn="ctr" cap="flat" w="17890">
                      <a:solidFill>
                        <a:srgbClr val="000000"/>
                      </a:solidFill>
                      <a:prstDash val="solid"/>
                      <a:round/>
                      <a:headEnd type="none" w="med" len="med"/>
                      <a:tailEnd type="none" w="med" len="med"/>
                    </a:lnL>
                    <a:lnR cmpd="sng" algn="ctr" cap="flat" w="17890">
                      <a:solidFill>
                        <a:srgbClr val="000000"/>
                      </a:solidFill>
                      <a:prstDash val="solid"/>
                      <a:round/>
                      <a:headEnd type="none" w="med" len="med"/>
                      <a:tailEnd type="none" w="med" len="med"/>
                    </a:lnR>
                    <a:lnT cmpd="sng" algn="ctr" cap="flat" w="17890">
                      <a:solidFill>
                        <a:srgbClr val="000000"/>
                      </a:solidFill>
                      <a:prstDash val="solid"/>
                      <a:round/>
                      <a:headEnd type="none" w="med" len="med"/>
                      <a:tailEnd type="none" w="med" len="med"/>
                    </a:lnT>
                    <a:lnB cmpd="sng" algn="ctr" cap="flat" w="17890">
                      <a:solidFill>
                        <a:srgbClr val="000000"/>
                      </a:solidFill>
                      <a:prstDash val="solid"/>
                      <a:round/>
                      <a:headEnd type="none" w="med" len="med"/>
                      <a:tailEnd type="none" w="med" len="med"/>
                    </a:lnB>
                    <a:solidFill>
                      <a:srgbClr val="FFFFFF"/>
                    </a:solidFill>
                  </a:tcPr>
                </a:tc>
              </a:tr>
              <a:tr h="1307120">
                <a:tc>
                  <a:txBody>
                    <a:bodyPr anchor="t" rtlCol="false"/>
                    <a:lstStyle/>
                    <a:p>
                      <a:pPr algn="ctr">
                        <a:lnSpc>
                          <a:spcPts val="2892"/>
                        </a:lnSpc>
                        <a:defRPr/>
                      </a:pPr>
                      <a:r>
                        <a:rPr lang="en-US" sz="2066" spc="103">
                          <a:solidFill>
                            <a:srgbClr val="000000"/>
                          </a:solidFill>
                          <a:latin typeface="Public Sans"/>
                        </a:rPr>
                        <a:t>KNN</a:t>
                      </a:r>
                      <a:endParaRPr lang="en-US" sz="1100"/>
                    </a:p>
                  </a:txBody>
                  <a:tcPr marL="0" marR="0" marT="0" marB="0" anchor="ctr">
                    <a:lnL cmpd="sng" algn="ctr" cap="flat" w="17890">
                      <a:solidFill>
                        <a:srgbClr val="000000"/>
                      </a:solidFill>
                      <a:prstDash val="solid"/>
                      <a:round/>
                      <a:headEnd type="none" w="med" len="med"/>
                      <a:tailEnd type="none" w="med" len="med"/>
                    </a:lnL>
                    <a:lnR cmpd="sng" algn="ctr" cap="flat" w="17890">
                      <a:solidFill>
                        <a:srgbClr val="000000"/>
                      </a:solidFill>
                      <a:prstDash val="solid"/>
                      <a:round/>
                      <a:headEnd type="none" w="med" len="med"/>
                      <a:tailEnd type="none" w="med" len="med"/>
                    </a:lnR>
                    <a:lnT cmpd="sng" algn="ctr" cap="flat" w="17890">
                      <a:solidFill>
                        <a:srgbClr val="000000"/>
                      </a:solidFill>
                      <a:prstDash val="solid"/>
                      <a:round/>
                      <a:headEnd type="none" w="med" len="med"/>
                      <a:tailEnd type="none" w="med" len="med"/>
                    </a:lnT>
                    <a:lnB cmpd="sng" algn="ctr" cap="flat" w="17890">
                      <a:solidFill>
                        <a:srgbClr val="000000"/>
                      </a:solidFill>
                      <a:prstDash val="solid"/>
                      <a:round/>
                      <a:headEnd type="none" w="med" len="med"/>
                      <a:tailEnd type="none" w="med" len="med"/>
                    </a:lnB>
                    <a:solidFill>
                      <a:srgbClr val="FFFFFF"/>
                    </a:solidFill>
                  </a:tcPr>
                </a:tc>
                <a:tc>
                  <a:txBody>
                    <a:bodyPr anchor="t" rtlCol="false"/>
                    <a:lstStyle/>
                    <a:p>
                      <a:pPr algn="ctr">
                        <a:lnSpc>
                          <a:spcPts val="2892"/>
                        </a:lnSpc>
                        <a:defRPr/>
                      </a:pPr>
                      <a:r>
                        <a:rPr lang="en-US" sz="2066" spc="103">
                          <a:solidFill>
                            <a:srgbClr val="000000"/>
                          </a:solidFill>
                          <a:latin typeface="Public Sans"/>
                        </a:rPr>
                        <a:t>0.94</a:t>
                      </a:r>
                      <a:endParaRPr lang="en-US" sz="1100"/>
                    </a:p>
                  </a:txBody>
                  <a:tcPr marL="0" marR="0" marT="0" marB="0" anchor="ctr">
                    <a:lnL cmpd="sng" algn="ctr" cap="flat" w="17890">
                      <a:solidFill>
                        <a:srgbClr val="000000"/>
                      </a:solidFill>
                      <a:prstDash val="solid"/>
                      <a:round/>
                      <a:headEnd type="none" w="med" len="med"/>
                      <a:tailEnd type="none" w="med" len="med"/>
                    </a:lnL>
                    <a:lnR cmpd="sng" algn="ctr" cap="flat" w="17890">
                      <a:solidFill>
                        <a:srgbClr val="000000"/>
                      </a:solidFill>
                      <a:prstDash val="solid"/>
                      <a:round/>
                      <a:headEnd type="none" w="med" len="med"/>
                      <a:tailEnd type="none" w="med" len="med"/>
                    </a:lnR>
                    <a:lnT cmpd="sng" algn="ctr" cap="flat" w="17890">
                      <a:solidFill>
                        <a:srgbClr val="000000"/>
                      </a:solidFill>
                      <a:prstDash val="solid"/>
                      <a:round/>
                      <a:headEnd type="none" w="med" len="med"/>
                      <a:tailEnd type="none" w="med" len="med"/>
                    </a:lnT>
                    <a:lnB cmpd="sng" algn="ctr" cap="flat" w="17890">
                      <a:solidFill>
                        <a:srgbClr val="000000"/>
                      </a:solidFill>
                      <a:prstDash val="solid"/>
                      <a:round/>
                      <a:headEnd type="none" w="med" len="med"/>
                      <a:tailEnd type="none" w="med" len="med"/>
                    </a:lnB>
                    <a:solidFill>
                      <a:srgbClr val="FFFFFF"/>
                    </a:solidFill>
                  </a:tcPr>
                </a:tc>
                <a:tc>
                  <a:txBody>
                    <a:bodyPr anchor="t" rtlCol="false"/>
                    <a:lstStyle/>
                    <a:p>
                      <a:pPr algn="ctr">
                        <a:lnSpc>
                          <a:spcPts val="2892"/>
                        </a:lnSpc>
                        <a:defRPr/>
                      </a:pPr>
                      <a:r>
                        <a:rPr lang="en-US" sz="2066" spc="103">
                          <a:solidFill>
                            <a:srgbClr val="000000"/>
                          </a:solidFill>
                          <a:latin typeface="Public Sans"/>
                        </a:rPr>
                        <a:t>0.94</a:t>
                      </a:r>
                      <a:endParaRPr lang="en-US" sz="1100"/>
                    </a:p>
                  </a:txBody>
                  <a:tcPr marL="0" marR="0" marT="0" marB="0" anchor="ctr">
                    <a:lnL cmpd="sng" algn="ctr" cap="flat" w="17890">
                      <a:solidFill>
                        <a:srgbClr val="000000"/>
                      </a:solidFill>
                      <a:prstDash val="solid"/>
                      <a:round/>
                      <a:headEnd type="none" w="med" len="med"/>
                      <a:tailEnd type="none" w="med" len="med"/>
                    </a:lnL>
                    <a:lnR cmpd="sng" algn="ctr" cap="flat" w="17890">
                      <a:solidFill>
                        <a:srgbClr val="000000"/>
                      </a:solidFill>
                      <a:prstDash val="solid"/>
                      <a:round/>
                      <a:headEnd type="none" w="med" len="med"/>
                      <a:tailEnd type="none" w="med" len="med"/>
                    </a:lnR>
                    <a:lnT cmpd="sng" algn="ctr" cap="flat" w="17890">
                      <a:solidFill>
                        <a:srgbClr val="000000"/>
                      </a:solidFill>
                      <a:prstDash val="solid"/>
                      <a:round/>
                      <a:headEnd type="none" w="med" len="med"/>
                      <a:tailEnd type="none" w="med" len="med"/>
                    </a:lnT>
                    <a:lnB cmpd="sng" algn="ctr" cap="flat" w="17890">
                      <a:solidFill>
                        <a:srgbClr val="000000"/>
                      </a:solidFill>
                      <a:prstDash val="solid"/>
                      <a:round/>
                      <a:headEnd type="none" w="med" len="med"/>
                      <a:tailEnd type="none" w="med" len="med"/>
                    </a:lnB>
                    <a:solidFill>
                      <a:srgbClr val="FFFFFF"/>
                    </a:solidFill>
                  </a:tcPr>
                </a:tc>
                <a:tc>
                  <a:txBody>
                    <a:bodyPr anchor="t" rtlCol="false"/>
                    <a:lstStyle/>
                    <a:p>
                      <a:pPr algn="ctr">
                        <a:lnSpc>
                          <a:spcPts val="2892"/>
                        </a:lnSpc>
                        <a:defRPr/>
                      </a:pPr>
                      <a:r>
                        <a:rPr lang="en-US" sz="2066" spc="103">
                          <a:solidFill>
                            <a:srgbClr val="000000"/>
                          </a:solidFill>
                          <a:latin typeface="Public Sans"/>
                        </a:rPr>
                        <a:t>0.94</a:t>
                      </a:r>
                      <a:endParaRPr lang="en-US" sz="1100"/>
                    </a:p>
                  </a:txBody>
                  <a:tcPr marL="0" marR="0" marT="0" marB="0" anchor="ctr">
                    <a:lnL cmpd="sng" algn="ctr" cap="flat" w="17890">
                      <a:solidFill>
                        <a:srgbClr val="000000"/>
                      </a:solidFill>
                      <a:prstDash val="solid"/>
                      <a:round/>
                      <a:headEnd type="none" w="med" len="med"/>
                      <a:tailEnd type="none" w="med" len="med"/>
                    </a:lnL>
                    <a:lnR cmpd="sng" algn="ctr" cap="flat" w="17890">
                      <a:solidFill>
                        <a:srgbClr val="000000"/>
                      </a:solidFill>
                      <a:prstDash val="solid"/>
                      <a:round/>
                      <a:headEnd type="none" w="med" len="med"/>
                      <a:tailEnd type="none" w="med" len="med"/>
                    </a:lnR>
                    <a:lnT cmpd="sng" algn="ctr" cap="flat" w="17890">
                      <a:solidFill>
                        <a:srgbClr val="000000"/>
                      </a:solidFill>
                      <a:prstDash val="solid"/>
                      <a:round/>
                      <a:headEnd type="none" w="med" len="med"/>
                      <a:tailEnd type="none" w="med" len="med"/>
                    </a:lnT>
                    <a:lnB cmpd="sng" algn="ctr" cap="flat" w="17890">
                      <a:solidFill>
                        <a:srgbClr val="000000"/>
                      </a:solidFill>
                      <a:prstDash val="solid"/>
                      <a:round/>
                      <a:headEnd type="none" w="med" len="med"/>
                      <a:tailEnd type="none" w="med" len="med"/>
                    </a:lnB>
                    <a:solidFill>
                      <a:srgbClr val="FFFFFF"/>
                    </a:solidFill>
                  </a:tcPr>
                </a:tc>
                <a:tc>
                  <a:txBody>
                    <a:bodyPr anchor="t" rtlCol="false"/>
                    <a:lstStyle/>
                    <a:p>
                      <a:pPr algn="ctr">
                        <a:lnSpc>
                          <a:spcPts val="2892"/>
                        </a:lnSpc>
                        <a:defRPr/>
                      </a:pPr>
                      <a:r>
                        <a:rPr lang="en-US" sz="2066" spc="103">
                          <a:solidFill>
                            <a:srgbClr val="000000"/>
                          </a:solidFill>
                          <a:latin typeface="Public Sans"/>
                        </a:rPr>
                        <a:t>0.94</a:t>
                      </a:r>
                      <a:endParaRPr lang="en-US" sz="1100"/>
                    </a:p>
                  </a:txBody>
                  <a:tcPr marL="0" marR="0" marT="0" marB="0" anchor="ctr">
                    <a:lnL cmpd="sng" algn="ctr" cap="flat" w="17890">
                      <a:solidFill>
                        <a:srgbClr val="000000"/>
                      </a:solidFill>
                      <a:prstDash val="solid"/>
                      <a:round/>
                      <a:headEnd type="none" w="med" len="med"/>
                      <a:tailEnd type="none" w="med" len="med"/>
                    </a:lnL>
                    <a:lnR cmpd="sng" algn="ctr" cap="flat" w="17890">
                      <a:solidFill>
                        <a:srgbClr val="000000"/>
                      </a:solidFill>
                      <a:prstDash val="solid"/>
                      <a:round/>
                      <a:headEnd type="none" w="med" len="med"/>
                      <a:tailEnd type="none" w="med" len="med"/>
                    </a:lnR>
                    <a:lnT cmpd="sng" algn="ctr" cap="flat" w="17890">
                      <a:solidFill>
                        <a:srgbClr val="000000"/>
                      </a:solidFill>
                      <a:prstDash val="solid"/>
                      <a:round/>
                      <a:headEnd type="none" w="med" len="med"/>
                      <a:tailEnd type="none" w="med" len="med"/>
                    </a:lnT>
                    <a:lnB cmpd="sng" algn="ctr" cap="flat" w="17890">
                      <a:solidFill>
                        <a:srgbClr val="000000"/>
                      </a:solidFill>
                      <a:prstDash val="solid"/>
                      <a:round/>
                      <a:headEnd type="none" w="med" len="med"/>
                      <a:tailEnd type="none" w="med" len="med"/>
                    </a:lnB>
                    <a:solidFill>
                      <a:srgbClr val="FFFFFF"/>
                    </a:solidFill>
                  </a:tcPr>
                </a:tc>
              </a:tr>
            </a:tbl>
          </a:graphicData>
        </a:graphic>
      </p:graphicFrame>
      <p:sp>
        <p:nvSpPr>
          <p:cNvPr name="Freeform 4" id="4"/>
          <p:cNvSpPr/>
          <p:nvPr/>
        </p:nvSpPr>
        <p:spPr>
          <a:xfrm flipH="false" flipV="false" rot="0">
            <a:off x="5561221" y="1814204"/>
            <a:ext cx="304138" cy="304138"/>
          </a:xfrm>
          <a:custGeom>
            <a:avLst/>
            <a:gdLst/>
            <a:ahLst/>
            <a:cxnLst/>
            <a:rect r="r" b="b" t="t" l="l"/>
            <a:pathLst>
              <a:path h="304138" w="304138">
                <a:moveTo>
                  <a:pt x="0" y="0"/>
                </a:moveTo>
                <a:lnTo>
                  <a:pt x="304137" y="0"/>
                </a:lnTo>
                <a:lnTo>
                  <a:pt x="304137" y="304138"/>
                </a:lnTo>
                <a:lnTo>
                  <a:pt x="0" y="3041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5561221" y="2923273"/>
            <a:ext cx="304138" cy="304138"/>
          </a:xfrm>
          <a:custGeom>
            <a:avLst/>
            <a:gdLst/>
            <a:ahLst/>
            <a:cxnLst/>
            <a:rect r="r" b="b" t="t" l="l"/>
            <a:pathLst>
              <a:path h="304138" w="304138">
                <a:moveTo>
                  <a:pt x="0" y="0"/>
                </a:moveTo>
                <a:lnTo>
                  <a:pt x="304137" y="0"/>
                </a:lnTo>
                <a:lnTo>
                  <a:pt x="304137" y="304138"/>
                </a:lnTo>
                <a:lnTo>
                  <a:pt x="0" y="3041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8455333" y="1814204"/>
            <a:ext cx="304138" cy="304138"/>
          </a:xfrm>
          <a:custGeom>
            <a:avLst/>
            <a:gdLst/>
            <a:ahLst/>
            <a:cxnLst/>
            <a:rect r="r" b="b" t="t" l="l"/>
            <a:pathLst>
              <a:path h="304138" w="304138">
                <a:moveTo>
                  <a:pt x="0" y="0"/>
                </a:moveTo>
                <a:lnTo>
                  <a:pt x="304138" y="0"/>
                </a:lnTo>
                <a:lnTo>
                  <a:pt x="304138" y="304138"/>
                </a:lnTo>
                <a:lnTo>
                  <a:pt x="0" y="3041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8455333" y="2923273"/>
            <a:ext cx="304138" cy="304138"/>
          </a:xfrm>
          <a:custGeom>
            <a:avLst/>
            <a:gdLst/>
            <a:ahLst/>
            <a:cxnLst/>
            <a:rect r="r" b="b" t="t" l="l"/>
            <a:pathLst>
              <a:path h="304138" w="304138">
                <a:moveTo>
                  <a:pt x="0" y="0"/>
                </a:moveTo>
                <a:lnTo>
                  <a:pt x="304138" y="0"/>
                </a:lnTo>
                <a:lnTo>
                  <a:pt x="304138" y="304138"/>
                </a:lnTo>
                <a:lnTo>
                  <a:pt x="0" y="3041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1363961" y="1814204"/>
            <a:ext cx="304138" cy="304138"/>
          </a:xfrm>
          <a:custGeom>
            <a:avLst/>
            <a:gdLst/>
            <a:ahLst/>
            <a:cxnLst/>
            <a:rect r="r" b="b" t="t" l="l"/>
            <a:pathLst>
              <a:path h="304138" w="304138">
                <a:moveTo>
                  <a:pt x="0" y="0"/>
                </a:moveTo>
                <a:lnTo>
                  <a:pt x="304138" y="0"/>
                </a:lnTo>
                <a:lnTo>
                  <a:pt x="304138" y="304138"/>
                </a:lnTo>
                <a:lnTo>
                  <a:pt x="0" y="3041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1363961" y="2923273"/>
            <a:ext cx="304138" cy="304138"/>
          </a:xfrm>
          <a:custGeom>
            <a:avLst/>
            <a:gdLst/>
            <a:ahLst/>
            <a:cxnLst/>
            <a:rect r="r" b="b" t="t" l="l"/>
            <a:pathLst>
              <a:path h="304138" w="304138">
                <a:moveTo>
                  <a:pt x="0" y="0"/>
                </a:moveTo>
                <a:lnTo>
                  <a:pt x="304138" y="0"/>
                </a:lnTo>
                <a:lnTo>
                  <a:pt x="304138" y="304138"/>
                </a:lnTo>
                <a:lnTo>
                  <a:pt x="0" y="3041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14262602" y="1814204"/>
            <a:ext cx="304138" cy="304138"/>
          </a:xfrm>
          <a:custGeom>
            <a:avLst/>
            <a:gdLst/>
            <a:ahLst/>
            <a:cxnLst/>
            <a:rect r="r" b="b" t="t" l="l"/>
            <a:pathLst>
              <a:path h="304138" w="304138">
                <a:moveTo>
                  <a:pt x="0" y="0"/>
                </a:moveTo>
                <a:lnTo>
                  <a:pt x="304137" y="0"/>
                </a:lnTo>
                <a:lnTo>
                  <a:pt x="304137" y="304138"/>
                </a:lnTo>
                <a:lnTo>
                  <a:pt x="0" y="3041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14262602" y="2923273"/>
            <a:ext cx="304138" cy="304138"/>
          </a:xfrm>
          <a:custGeom>
            <a:avLst/>
            <a:gdLst/>
            <a:ahLst/>
            <a:cxnLst/>
            <a:rect r="r" b="b" t="t" l="l"/>
            <a:pathLst>
              <a:path h="304138" w="304138">
                <a:moveTo>
                  <a:pt x="0" y="0"/>
                </a:moveTo>
                <a:lnTo>
                  <a:pt x="304137" y="0"/>
                </a:lnTo>
                <a:lnTo>
                  <a:pt x="304137" y="304138"/>
                </a:lnTo>
                <a:lnTo>
                  <a:pt x="0" y="3041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5561221" y="4034997"/>
            <a:ext cx="304138" cy="304138"/>
          </a:xfrm>
          <a:custGeom>
            <a:avLst/>
            <a:gdLst/>
            <a:ahLst/>
            <a:cxnLst/>
            <a:rect r="r" b="b" t="t" l="l"/>
            <a:pathLst>
              <a:path h="304138" w="304138">
                <a:moveTo>
                  <a:pt x="0" y="0"/>
                </a:moveTo>
                <a:lnTo>
                  <a:pt x="304137" y="0"/>
                </a:lnTo>
                <a:lnTo>
                  <a:pt x="304137" y="304138"/>
                </a:lnTo>
                <a:lnTo>
                  <a:pt x="0" y="3041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8455333" y="4034997"/>
            <a:ext cx="304138" cy="304138"/>
          </a:xfrm>
          <a:custGeom>
            <a:avLst/>
            <a:gdLst/>
            <a:ahLst/>
            <a:cxnLst/>
            <a:rect r="r" b="b" t="t" l="l"/>
            <a:pathLst>
              <a:path h="304138" w="304138">
                <a:moveTo>
                  <a:pt x="0" y="0"/>
                </a:moveTo>
                <a:lnTo>
                  <a:pt x="304138" y="0"/>
                </a:lnTo>
                <a:lnTo>
                  <a:pt x="304138" y="304138"/>
                </a:lnTo>
                <a:lnTo>
                  <a:pt x="0" y="3041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1363961" y="4034997"/>
            <a:ext cx="304138" cy="304138"/>
          </a:xfrm>
          <a:custGeom>
            <a:avLst/>
            <a:gdLst/>
            <a:ahLst/>
            <a:cxnLst/>
            <a:rect r="r" b="b" t="t" l="l"/>
            <a:pathLst>
              <a:path h="304138" w="304138">
                <a:moveTo>
                  <a:pt x="0" y="0"/>
                </a:moveTo>
                <a:lnTo>
                  <a:pt x="304138" y="0"/>
                </a:lnTo>
                <a:lnTo>
                  <a:pt x="304138" y="304138"/>
                </a:lnTo>
                <a:lnTo>
                  <a:pt x="0" y="3041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14262602" y="4034997"/>
            <a:ext cx="304138" cy="304138"/>
          </a:xfrm>
          <a:custGeom>
            <a:avLst/>
            <a:gdLst/>
            <a:ahLst/>
            <a:cxnLst/>
            <a:rect r="r" b="b" t="t" l="l"/>
            <a:pathLst>
              <a:path h="304138" w="304138">
                <a:moveTo>
                  <a:pt x="0" y="0"/>
                </a:moveTo>
                <a:lnTo>
                  <a:pt x="304137" y="0"/>
                </a:lnTo>
                <a:lnTo>
                  <a:pt x="304137" y="304138"/>
                </a:lnTo>
                <a:lnTo>
                  <a:pt x="0" y="3041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false" flipV="false" rot="0">
            <a:off x="5561221" y="5142061"/>
            <a:ext cx="304138" cy="304138"/>
          </a:xfrm>
          <a:custGeom>
            <a:avLst/>
            <a:gdLst/>
            <a:ahLst/>
            <a:cxnLst/>
            <a:rect r="r" b="b" t="t" l="l"/>
            <a:pathLst>
              <a:path h="304138" w="304138">
                <a:moveTo>
                  <a:pt x="0" y="0"/>
                </a:moveTo>
                <a:lnTo>
                  <a:pt x="304137" y="0"/>
                </a:lnTo>
                <a:lnTo>
                  <a:pt x="304137" y="304138"/>
                </a:lnTo>
                <a:lnTo>
                  <a:pt x="0" y="3041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7" id="17"/>
          <p:cNvSpPr/>
          <p:nvPr/>
        </p:nvSpPr>
        <p:spPr>
          <a:xfrm flipH="false" flipV="false" rot="0">
            <a:off x="8455333" y="5142061"/>
            <a:ext cx="304138" cy="304138"/>
          </a:xfrm>
          <a:custGeom>
            <a:avLst/>
            <a:gdLst/>
            <a:ahLst/>
            <a:cxnLst/>
            <a:rect r="r" b="b" t="t" l="l"/>
            <a:pathLst>
              <a:path h="304138" w="304138">
                <a:moveTo>
                  <a:pt x="0" y="0"/>
                </a:moveTo>
                <a:lnTo>
                  <a:pt x="304138" y="0"/>
                </a:lnTo>
                <a:lnTo>
                  <a:pt x="304138" y="304138"/>
                </a:lnTo>
                <a:lnTo>
                  <a:pt x="0" y="3041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8" id="18"/>
          <p:cNvSpPr/>
          <p:nvPr/>
        </p:nvSpPr>
        <p:spPr>
          <a:xfrm flipH="false" flipV="false" rot="0">
            <a:off x="11363961" y="5142061"/>
            <a:ext cx="304138" cy="304138"/>
          </a:xfrm>
          <a:custGeom>
            <a:avLst/>
            <a:gdLst/>
            <a:ahLst/>
            <a:cxnLst/>
            <a:rect r="r" b="b" t="t" l="l"/>
            <a:pathLst>
              <a:path h="304138" w="304138">
                <a:moveTo>
                  <a:pt x="0" y="0"/>
                </a:moveTo>
                <a:lnTo>
                  <a:pt x="304138" y="0"/>
                </a:lnTo>
                <a:lnTo>
                  <a:pt x="304138" y="304138"/>
                </a:lnTo>
                <a:lnTo>
                  <a:pt x="0" y="3041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9" id="19"/>
          <p:cNvSpPr/>
          <p:nvPr/>
        </p:nvSpPr>
        <p:spPr>
          <a:xfrm flipH="false" flipV="false" rot="0">
            <a:off x="14262602" y="5142061"/>
            <a:ext cx="304138" cy="304138"/>
          </a:xfrm>
          <a:custGeom>
            <a:avLst/>
            <a:gdLst/>
            <a:ahLst/>
            <a:cxnLst/>
            <a:rect r="r" b="b" t="t" l="l"/>
            <a:pathLst>
              <a:path h="304138" w="304138">
                <a:moveTo>
                  <a:pt x="0" y="0"/>
                </a:moveTo>
                <a:lnTo>
                  <a:pt x="304137" y="0"/>
                </a:lnTo>
                <a:lnTo>
                  <a:pt x="304137" y="304138"/>
                </a:lnTo>
                <a:lnTo>
                  <a:pt x="0" y="3041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0" id="20"/>
          <p:cNvSpPr/>
          <p:nvPr/>
        </p:nvSpPr>
        <p:spPr>
          <a:xfrm flipH="false" flipV="false" rot="0">
            <a:off x="5561221" y="6253926"/>
            <a:ext cx="304138" cy="304138"/>
          </a:xfrm>
          <a:custGeom>
            <a:avLst/>
            <a:gdLst/>
            <a:ahLst/>
            <a:cxnLst/>
            <a:rect r="r" b="b" t="t" l="l"/>
            <a:pathLst>
              <a:path h="304138" w="304138">
                <a:moveTo>
                  <a:pt x="0" y="0"/>
                </a:moveTo>
                <a:lnTo>
                  <a:pt x="304137" y="0"/>
                </a:lnTo>
                <a:lnTo>
                  <a:pt x="304137" y="304137"/>
                </a:lnTo>
                <a:lnTo>
                  <a:pt x="0" y="3041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1" id="21"/>
          <p:cNvSpPr/>
          <p:nvPr/>
        </p:nvSpPr>
        <p:spPr>
          <a:xfrm flipH="false" flipV="false" rot="0">
            <a:off x="8455333" y="6253926"/>
            <a:ext cx="304138" cy="304138"/>
          </a:xfrm>
          <a:custGeom>
            <a:avLst/>
            <a:gdLst/>
            <a:ahLst/>
            <a:cxnLst/>
            <a:rect r="r" b="b" t="t" l="l"/>
            <a:pathLst>
              <a:path h="304138" w="304138">
                <a:moveTo>
                  <a:pt x="0" y="0"/>
                </a:moveTo>
                <a:lnTo>
                  <a:pt x="304138" y="0"/>
                </a:lnTo>
                <a:lnTo>
                  <a:pt x="304138" y="304137"/>
                </a:lnTo>
                <a:lnTo>
                  <a:pt x="0" y="3041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2" id="22"/>
          <p:cNvSpPr/>
          <p:nvPr/>
        </p:nvSpPr>
        <p:spPr>
          <a:xfrm flipH="false" flipV="false" rot="0">
            <a:off x="11363961" y="6253926"/>
            <a:ext cx="304138" cy="304138"/>
          </a:xfrm>
          <a:custGeom>
            <a:avLst/>
            <a:gdLst/>
            <a:ahLst/>
            <a:cxnLst/>
            <a:rect r="r" b="b" t="t" l="l"/>
            <a:pathLst>
              <a:path h="304138" w="304138">
                <a:moveTo>
                  <a:pt x="0" y="0"/>
                </a:moveTo>
                <a:lnTo>
                  <a:pt x="304138" y="0"/>
                </a:lnTo>
                <a:lnTo>
                  <a:pt x="304138" y="304137"/>
                </a:lnTo>
                <a:lnTo>
                  <a:pt x="0" y="3041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3" id="23"/>
          <p:cNvSpPr/>
          <p:nvPr/>
        </p:nvSpPr>
        <p:spPr>
          <a:xfrm flipH="false" flipV="false" rot="0">
            <a:off x="14262602" y="6253926"/>
            <a:ext cx="304138" cy="304138"/>
          </a:xfrm>
          <a:custGeom>
            <a:avLst/>
            <a:gdLst/>
            <a:ahLst/>
            <a:cxnLst/>
            <a:rect r="r" b="b" t="t" l="l"/>
            <a:pathLst>
              <a:path h="304138" w="304138">
                <a:moveTo>
                  <a:pt x="0" y="0"/>
                </a:moveTo>
                <a:lnTo>
                  <a:pt x="304137" y="0"/>
                </a:lnTo>
                <a:lnTo>
                  <a:pt x="304137" y="304137"/>
                </a:lnTo>
                <a:lnTo>
                  <a:pt x="0" y="3041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4" id="24"/>
          <p:cNvSpPr/>
          <p:nvPr/>
        </p:nvSpPr>
        <p:spPr>
          <a:xfrm flipH="false" flipV="false" rot="0">
            <a:off x="5561221" y="7359556"/>
            <a:ext cx="304138" cy="304138"/>
          </a:xfrm>
          <a:custGeom>
            <a:avLst/>
            <a:gdLst/>
            <a:ahLst/>
            <a:cxnLst/>
            <a:rect r="r" b="b" t="t" l="l"/>
            <a:pathLst>
              <a:path h="304138" w="304138">
                <a:moveTo>
                  <a:pt x="0" y="0"/>
                </a:moveTo>
                <a:lnTo>
                  <a:pt x="304137" y="0"/>
                </a:lnTo>
                <a:lnTo>
                  <a:pt x="304137" y="304138"/>
                </a:lnTo>
                <a:lnTo>
                  <a:pt x="0" y="3041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5" id="25"/>
          <p:cNvSpPr/>
          <p:nvPr/>
        </p:nvSpPr>
        <p:spPr>
          <a:xfrm flipH="false" flipV="false" rot="0">
            <a:off x="8455333" y="7359556"/>
            <a:ext cx="304138" cy="304138"/>
          </a:xfrm>
          <a:custGeom>
            <a:avLst/>
            <a:gdLst/>
            <a:ahLst/>
            <a:cxnLst/>
            <a:rect r="r" b="b" t="t" l="l"/>
            <a:pathLst>
              <a:path h="304138" w="304138">
                <a:moveTo>
                  <a:pt x="0" y="0"/>
                </a:moveTo>
                <a:lnTo>
                  <a:pt x="304138" y="0"/>
                </a:lnTo>
                <a:lnTo>
                  <a:pt x="304138" y="304138"/>
                </a:lnTo>
                <a:lnTo>
                  <a:pt x="0" y="3041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6" id="26"/>
          <p:cNvSpPr/>
          <p:nvPr/>
        </p:nvSpPr>
        <p:spPr>
          <a:xfrm flipH="false" flipV="false" rot="0">
            <a:off x="11363961" y="7359556"/>
            <a:ext cx="304138" cy="304138"/>
          </a:xfrm>
          <a:custGeom>
            <a:avLst/>
            <a:gdLst/>
            <a:ahLst/>
            <a:cxnLst/>
            <a:rect r="r" b="b" t="t" l="l"/>
            <a:pathLst>
              <a:path h="304138" w="304138">
                <a:moveTo>
                  <a:pt x="0" y="0"/>
                </a:moveTo>
                <a:lnTo>
                  <a:pt x="304138" y="0"/>
                </a:lnTo>
                <a:lnTo>
                  <a:pt x="304138" y="304138"/>
                </a:lnTo>
                <a:lnTo>
                  <a:pt x="0" y="3041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7" id="27"/>
          <p:cNvSpPr/>
          <p:nvPr/>
        </p:nvSpPr>
        <p:spPr>
          <a:xfrm flipH="false" flipV="false" rot="0">
            <a:off x="14262602" y="7359556"/>
            <a:ext cx="304138" cy="304138"/>
          </a:xfrm>
          <a:custGeom>
            <a:avLst/>
            <a:gdLst/>
            <a:ahLst/>
            <a:cxnLst/>
            <a:rect r="r" b="b" t="t" l="l"/>
            <a:pathLst>
              <a:path h="304138" w="304138">
                <a:moveTo>
                  <a:pt x="0" y="0"/>
                </a:moveTo>
                <a:lnTo>
                  <a:pt x="304137" y="0"/>
                </a:lnTo>
                <a:lnTo>
                  <a:pt x="304137" y="304138"/>
                </a:lnTo>
                <a:lnTo>
                  <a:pt x="0" y="3041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3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2696616" y="2755457"/>
            <a:ext cx="12894768" cy="4528436"/>
          </a:xfrm>
          <a:prstGeom prst="rect">
            <a:avLst/>
          </a:prstGeom>
        </p:spPr>
        <p:txBody>
          <a:bodyPr anchor="t" rtlCol="false" tIns="0" lIns="0" bIns="0" rIns="0">
            <a:spAutoFit/>
          </a:bodyPr>
          <a:lstStyle/>
          <a:p>
            <a:pPr algn="ctr">
              <a:lnSpc>
                <a:spcPts val="18151"/>
              </a:lnSpc>
              <a:spcBef>
                <a:spcPct val="0"/>
              </a:spcBef>
            </a:pPr>
            <a:r>
              <a:rPr lang="en-US" sz="12965">
                <a:solidFill>
                  <a:srgbClr val="000000"/>
                </a:solidFill>
                <a:latin typeface="Montserrat Classic Bold"/>
              </a:rPr>
              <a:t>THANK YOU FOR LISTENING</a:t>
            </a:r>
          </a:p>
        </p:txBody>
      </p:sp>
      <p:sp>
        <p:nvSpPr>
          <p:cNvPr name="AutoShape 3" id="3"/>
          <p:cNvSpPr/>
          <p:nvPr/>
        </p:nvSpPr>
        <p:spPr>
          <a:xfrm>
            <a:off x="7775502" y="7644254"/>
            <a:ext cx="2736996" cy="0"/>
          </a:xfrm>
          <a:prstGeom prst="line">
            <a:avLst/>
          </a:prstGeom>
          <a:ln cap="flat" w="38100">
            <a:solidFill>
              <a:srgbClr val="000000"/>
            </a:solidFill>
            <a:prstDash val="solid"/>
            <a:headEnd type="none" len="sm" w="sm"/>
            <a:tailEnd type="none" len="sm" w="sm"/>
          </a:ln>
        </p:spPr>
      </p:sp>
      <p:grpSp>
        <p:nvGrpSpPr>
          <p:cNvPr name="Group 4" id="4"/>
          <p:cNvGrpSpPr/>
          <p:nvPr/>
        </p:nvGrpSpPr>
        <p:grpSpPr>
          <a:xfrm rot="0">
            <a:off x="7993952" y="9258300"/>
            <a:ext cx="10294048" cy="678107"/>
            <a:chOff x="0" y="0"/>
            <a:chExt cx="2711190" cy="178596"/>
          </a:xfrm>
        </p:grpSpPr>
        <p:sp>
          <p:nvSpPr>
            <p:cNvPr name="Freeform 5" id="5"/>
            <p:cNvSpPr/>
            <p:nvPr/>
          </p:nvSpPr>
          <p:spPr>
            <a:xfrm flipH="false" flipV="false" rot="0">
              <a:off x="0" y="0"/>
              <a:ext cx="2711190" cy="178596"/>
            </a:xfrm>
            <a:custGeom>
              <a:avLst/>
              <a:gdLst/>
              <a:ahLst/>
              <a:cxnLst/>
              <a:rect r="r" b="b" t="t" l="l"/>
              <a:pathLst>
                <a:path h="178596" w="2711190">
                  <a:moveTo>
                    <a:pt x="0" y="0"/>
                  </a:moveTo>
                  <a:lnTo>
                    <a:pt x="2711190" y="0"/>
                  </a:lnTo>
                  <a:lnTo>
                    <a:pt x="2711190" y="178596"/>
                  </a:lnTo>
                  <a:lnTo>
                    <a:pt x="0" y="178596"/>
                  </a:lnTo>
                  <a:close/>
                </a:path>
              </a:pathLst>
            </a:custGeom>
            <a:solidFill>
              <a:srgbClr val="000000"/>
            </a:solidFill>
          </p:spPr>
        </p:sp>
        <p:sp>
          <p:nvSpPr>
            <p:cNvPr name="TextBox 6" id="6"/>
            <p:cNvSpPr txBox="true"/>
            <p:nvPr/>
          </p:nvSpPr>
          <p:spPr>
            <a:xfrm>
              <a:off x="0" y="-38100"/>
              <a:ext cx="2711190" cy="216696"/>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0" y="365510"/>
            <a:ext cx="10294048" cy="678107"/>
            <a:chOff x="0" y="0"/>
            <a:chExt cx="2711190" cy="178596"/>
          </a:xfrm>
        </p:grpSpPr>
        <p:sp>
          <p:nvSpPr>
            <p:cNvPr name="Freeform 8" id="8"/>
            <p:cNvSpPr/>
            <p:nvPr/>
          </p:nvSpPr>
          <p:spPr>
            <a:xfrm flipH="false" flipV="false" rot="0">
              <a:off x="0" y="0"/>
              <a:ext cx="2711190" cy="178596"/>
            </a:xfrm>
            <a:custGeom>
              <a:avLst/>
              <a:gdLst/>
              <a:ahLst/>
              <a:cxnLst/>
              <a:rect r="r" b="b" t="t" l="l"/>
              <a:pathLst>
                <a:path h="178596" w="2711190">
                  <a:moveTo>
                    <a:pt x="0" y="0"/>
                  </a:moveTo>
                  <a:lnTo>
                    <a:pt x="2711190" y="0"/>
                  </a:lnTo>
                  <a:lnTo>
                    <a:pt x="2711190" y="178596"/>
                  </a:lnTo>
                  <a:lnTo>
                    <a:pt x="0" y="178596"/>
                  </a:lnTo>
                  <a:close/>
                </a:path>
              </a:pathLst>
            </a:custGeom>
            <a:solidFill>
              <a:srgbClr val="000000"/>
            </a:solidFill>
          </p:spPr>
        </p:sp>
        <p:sp>
          <p:nvSpPr>
            <p:cNvPr name="TextBox 9" id="9"/>
            <p:cNvSpPr txBox="true"/>
            <p:nvPr/>
          </p:nvSpPr>
          <p:spPr>
            <a:xfrm>
              <a:off x="0" y="-38100"/>
              <a:ext cx="2711190" cy="216696"/>
            </a:xfrm>
            <a:prstGeom prst="rect">
              <a:avLst/>
            </a:prstGeom>
          </p:spPr>
          <p:txBody>
            <a:bodyPr anchor="ctr" rtlCol="false" tIns="50800" lIns="50800" bIns="50800" rIns="50800"/>
            <a:lstStyle/>
            <a:p>
              <a:pPr algn="ctr">
                <a:lnSpc>
                  <a:spcPts val="2659"/>
                </a:lnSpc>
              </a:pPr>
            </a:p>
          </p:txBody>
        </p:sp>
      </p:grpSp>
    </p:spTree>
  </p:cSld>
  <p:clrMapOvr>
    <a:masterClrMapping/>
  </p:clrMapOvr>
  <p:transition spd="slow">
    <p:push dir="l"/>
  </p:transition>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849848"/>
            <a:ext cx="16230600" cy="3290571"/>
          </a:xfrm>
          <a:prstGeom prst="rect">
            <a:avLst/>
          </a:prstGeom>
        </p:spPr>
        <p:txBody>
          <a:bodyPr anchor="t" rtlCol="false" tIns="0" lIns="0" bIns="0" rIns="0">
            <a:spAutoFit/>
          </a:bodyPr>
          <a:lstStyle/>
          <a:p>
            <a:pPr algn="l">
              <a:lnSpc>
                <a:spcPts val="4300"/>
              </a:lnSpc>
            </a:pPr>
          </a:p>
          <a:p>
            <a:pPr algn="l">
              <a:lnSpc>
                <a:spcPts val="4300"/>
              </a:lnSpc>
            </a:pPr>
          </a:p>
          <a:p>
            <a:pPr algn="l">
              <a:lnSpc>
                <a:spcPts val="4300"/>
              </a:lnSpc>
            </a:pPr>
            <a:r>
              <a:rPr lang="en-US" sz="4300">
                <a:solidFill>
                  <a:srgbClr val="292929"/>
                </a:solidFill>
                <a:latin typeface="Poppins Light"/>
              </a:rPr>
              <a:t>Initially, we checked for duplicate entries and examined the data types of each column to understand the dataset's structure.</a:t>
            </a:r>
          </a:p>
          <a:p>
            <a:pPr algn="l" marL="0" indent="0" lvl="0">
              <a:lnSpc>
                <a:spcPts val="4300"/>
              </a:lnSpc>
            </a:pPr>
          </a:p>
        </p:txBody>
      </p:sp>
      <p:sp>
        <p:nvSpPr>
          <p:cNvPr name="TextBox 3" id="3"/>
          <p:cNvSpPr txBox="true"/>
          <p:nvPr/>
        </p:nvSpPr>
        <p:spPr>
          <a:xfrm rot="0">
            <a:off x="1028700" y="4610448"/>
            <a:ext cx="16230600" cy="4443730"/>
          </a:xfrm>
          <a:prstGeom prst="rect">
            <a:avLst/>
          </a:prstGeom>
        </p:spPr>
        <p:txBody>
          <a:bodyPr anchor="t" rtlCol="false" tIns="0" lIns="0" bIns="0" rIns="0">
            <a:spAutoFit/>
          </a:bodyPr>
          <a:lstStyle/>
          <a:p>
            <a:pPr algn="l">
              <a:lnSpc>
                <a:spcPts val="3919"/>
              </a:lnSpc>
              <a:spcBef>
                <a:spcPct val="0"/>
              </a:spcBef>
            </a:pPr>
            <a:r>
              <a:rPr lang="en-US" sz="2799">
                <a:solidFill>
                  <a:srgbClr val="292929"/>
                </a:solidFill>
                <a:latin typeface="Poppins Light"/>
              </a:rPr>
              <a:t>After that,w</a:t>
            </a:r>
            <a:r>
              <a:rPr lang="en-US" sz="2799">
                <a:solidFill>
                  <a:srgbClr val="292929"/>
                </a:solidFill>
                <a:latin typeface="Poppins Light"/>
              </a:rPr>
              <a:t>e identified missing data by checking for NaN values and specific placeholder values like 97, 98, and 99.</a:t>
            </a:r>
          </a:p>
          <a:p>
            <a:pPr algn="l">
              <a:lnSpc>
                <a:spcPts val="3919"/>
              </a:lnSpc>
              <a:spcBef>
                <a:spcPct val="0"/>
              </a:spcBef>
            </a:pPr>
          </a:p>
          <a:p>
            <a:pPr algn="l">
              <a:lnSpc>
                <a:spcPts val="3919"/>
              </a:lnSpc>
              <a:spcBef>
                <a:spcPct val="0"/>
              </a:spcBef>
            </a:pPr>
            <a:r>
              <a:rPr lang="en-US" sz="2799">
                <a:solidFill>
                  <a:srgbClr val="292929"/>
                </a:solidFill>
                <a:latin typeface="Poppins Light"/>
              </a:rPr>
              <a:t>These placeholder values were replaced with NaN to mark them as missing.</a:t>
            </a:r>
          </a:p>
          <a:p>
            <a:pPr algn="l">
              <a:lnSpc>
                <a:spcPts val="3919"/>
              </a:lnSpc>
              <a:spcBef>
                <a:spcPct val="0"/>
              </a:spcBef>
            </a:pPr>
          </a:p>
          <a:p>
            <a:pPr algn="l">
              <a:lnSpc>
                <a:spcPts val="3919"/>
              </a:lnSpc>
              <a:spcBef>
                <a:spcPct val="0"/>
              </a:spcBef>
            </a:pPr>
            <a:r>
              <a:rPr lang="en-US" sz="2799">
                <a:solidFill>
                  <a:srgbClr val="292929"/>
                </a:solidFill>
                <a:latin typeface="Poppins Light"/>
              </a:rPr>
              <a:t>We visualized the missing data using a heatmap to understand the extent of the issue before and after handling it.</a:t>
            </a:r>
          </a:p>
          <a:p>
            <a:pPr algn="l">
              <a:lnSpc>
                <a:spcPts val="3919"/>
              </a:lnSpc>
              <a:spcBef>
                <a:spcPct val="0"/>
              </a:spcBef>
            </a:pPr>
          </a:p>
          <a:p>
            <a:pPr algn="l">
              <a:lnSpc>
                <a:spcPts val="3919"/>
              </a:lnSpc>
              <a:spcBef>
                <a:spcPct val="0"/>
              </a:spcBef>
            </a:pPr>
            <a:r>
              <a:rPr lang="en-US" sz="2799">
                <a:solidFill>
                  <a:srgbClr val="292929"/>
                </a:solidFill>
                <a:latin typeface="Poppins Light"/>
              </a:rPr>
              <a:t>Additionally, we converted invalid dates and corrected specific categorical feature values.</a:t>
            </a:r>
          </a:p>
        </p:txBody>
      </p:sp>
    </p:spTree>
  </p:cSld>
  <p:clrMapOvr>
    <a:masterClrMapping/>
  </p:clrMapOvr>
  <p:transition spd="slow">
    <p:push dir="l"/>
  </p:transition>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8627263" y="244424"/>
            <a:ext cx="8972106" cy="9798151"/>
            <a:chOff x="0" y="0"/>
            <a:chExt cx="11962808" cy="13064201"/>
          </a:xfrm>
        </p:grpSpPr>
        <p:pic>
          <p:nvPicPr>
            <p:cNvPr name="Picture 3" id="3"/>
            <p:cNvPicPr>
              <a:picLocks noChangeAspect="true"/>
            </p:cNvPicPr>
            <p:nvPr/>
          </p:nvPicPr>
          <p:blipFill>
            <a:blip r:embed="rId2"/>
            <a:srcRect l="2670" t="0" r="2670" b="0"/>
            <a:stretch>
              <a:fillRect/>
            </a:stretch>
          </p:blipFill>
          <p:spPr>
            <a:xfrm flipH="false" flipV="false">
              <a:off x="0" y="0"/>
              <a:ext cx="11962808" cy="13064201"/>
            </a:xfrm>
            <a:prstGeom prst="rect">
              <a:avLst/>
            </a:prstGeom>
          </p:spPr>
        </p:pic>
      </p:grpSp>
      <p:sp>
        <p:nvSpPr>
          <p:cNvPr name="TextBox 4" id="4"/>
          <p:cNvSpPr txBox="true"/>
          <p:nvPr/>
        </p:nvSpPr>
        <p:spPr>
          <a:xfrm rot="0">
            <a:off x="1028700" y="1190625"/>
            <a:ext cx="7050192" cy="7378023"/>
          </a:xfrm>
          <a:prstGeom prst="rect">
            <a:avLst/>
          </a:prstGeom>
        </p:spPr>
        <p:txBody>
          <a:bodyPr anchor="t" rtlCol="false" tIns="0" lIns="0" bIns="0" rIns="0">
            <a:spAutoFit/>
          </a:bodyPr>
          <a:lstStyle/>
          <a:p>
            <a:pPr algn="l" marL="0" indent="0" lvl="0">
              <a:lnSpc>
                <a:spcPts val="8265"/>
              </a:lnSpc>
            </a:pPr>
            <a:r>
              <a:rPr lang="en-US" sz="8265">
                <a:solidFill>
                  <a:srgbClr val="292929"/>
                </a:solidFill>
                <a:latin typeface="Poppins Bold Bold"/>
              </a:rPr>
              <a:t>After some processes, we successfully handled the missing values</a:t>
            </a:r>
          </a:p>
        </p:txBody>
      </p:sp>
    </p:spTree>
  </p:cSld>
  <p:clrMapOvr>
    <a:masterClrMapping/>
  </p:clrMapOvr>
  <p:transition spd="slow">
    <p:push dir="l"/>
  </p:transition>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83586" y="1745042"/>
            <a:ext cx="9452987" cy="6796916"/>
            <a:chOff x="-53340" y="-53340"/>
            <a:chExt cx="5668010" cy="4075430"/>
          </a:xfrm>
        </p:grpSpPr>
        <p:sp>
          <p:nvSpPr>
            <p:cNvPr name="Freeform 3" id="3"/>
            <p:cNvSpPr/>
            <p:nvPr/>
          </p:nvSpPr>
          <p:spPr>
            <a:xfrm flipH="false" flipV="false" rot="0">
              <a:off x="0" y="0"/>
              <a:ext cx="5668010" cy="4075430"/>
            </a:xfrm>
            <a:custGeom>
              <a:avLst/>
              <a:gdLst/>
              <a:ahLst/>
              <a:cxnLst/>
              <a:rect r="r" b="b" t="t" l="l"/>
              <a:pathLst>
                <a:path h="4075430" w="5668010">
                  <a:moveTo>
                    <a:pt x="5426710" y="1168400"/>
                  </a:moveTo>
                  <a:lnTo>
                    <a:pt x="5125720" y="1342390"/>
                  </a:lnTo>
                  <a:cubicBezTo>
                    <a:pt x="5128260" y="1347470"/>
                    <a:pt x="5132070" y="1352550"/>
                    <a:pt x="5134610" y="1357630"/>
                  </a:cubicBezTo>
                  <a:cubicBezTo>
                    <a:pt x="5238750" y="1537970"/>
                    <a:pt x="5176520" y="1767840"/>
                    <a:pt x="4996180" y="1871980"/>
                  </a:cubicBezTo>
                  <a:lnTo>
                    <a:pt x="4892040" y="1931670"/>
                  </a:lnTo>
                  <a:cubicBezTo>
                    <a:pt x="4931410" y="1960880"/>
                    <a:pt x="4965700" y="1998980"/>
                    <a:pt x="4992370" y="2044700"/>
                  </a:cubicBezTo>
                  <a:cubicBezTo>
                    <a:pt x="5096510" y="2225040"/>
                    <a:pt x="5034280" y="2454910"/>
                    <a:pt x="4853940" y="2559050"/>
                  </a:cubicBezTo>
                  <a:lnTo>
                    <a:pt x="2407920" y="3971290"/>
                  </a:lnTo>
                  <a:cubicBezTo>
                    <a:pt x="2227580" y="4075430"/>
                    <a:pt x="1997710" y="4013200"/>
                    <a:pt x="1893570" y="3832860"/>
                  </a:cubicBezTo>
                  <a:cubicBezTo>
                    <a:pt x="1789430" y="3652520"/>
                    <a:pt x="1851660" y="3422650"/>
                    <a:pt x="2032000" y="3318510"/>
                  </a:cubicBezTo>
                  <a:lnTo>
                    <a:pt x="2136140" y="3258820"/>
                  </a:lnTo>
                  <a:cubicBezTo>
                    <a:pt x="2096770" y="3229610"/>
                    <a:pt x="2062480" y="3191510"/>
                    <a:pt x="2035810" y="3145790"/>
                  </a:cubicBezTo>
                  <a:cubicBezTo>
                    <a:pt x="1988820" y="3064510"/>
                    <a:pt x="1976120" y="2973070"/>
                    <a:pt x="1991360" y="2887980"/>
                  </a:cubicBezTo>
                  <a:lnTo>
                    <a:pt x="618490" y="3681730"/>
                  </a:lnTo>
                  <a:cubicBezTo>
                    <a:pt x="438150" y="3785870"/>
                    <a:pt x="208280" y="3723640"/>
                    <a:pt x="104140" y="3543300"/>
                  </a:cubicBezTo>
                  <a:cubicBezTo>
                    <a:pt x="0" y="3362960"/>
                    <a:pt x="62230" y="3133090"/>
                    <a:pt x="242570" y="3028950"/>
                  </a:cubicBezTo>
                  <a:lnTo>
                    <a:pt x="2015490" y="2005330"/>
                  </a:lnTo>
                  <a:cubicBezTo>
                    <a:pt x="1983740" y="1978660"/>
                    <a:pt x="1955800" y="1945640"/>
                    <a:pt x="1934210" y="1907540"/>
                  </a:cubicBezTo>
                  <a:cubicBezTo>
                    <a:pt x="1910080" y="1865630"/>
                    <a:pt x="1894840" y="1821180"/>
                    <a:pt x="1888490" y="1776730"/>
                  </a:cubicBezTo>
                  <a:lnTo>
                    <a:pt x="1168400" y="2192020"/>
                  </a:lnTo>
                  <a:cubicBezTo>
                    <a:pt x="988060" y="2296160"/>
                    <a:pt x="758190" y="2233930"/>
                    <a:pt x="654050" y="2053590"/>
                  </a:cubicBezTo>
                  <a:cubicBezTo>
                    <a:pt x="549910" y="1873250"/>
                    <a:pt x="612140" y="1643380"/>
                    <a:pt x="792480" y="1539240"/>
                  </a:cubicBezTo>
                  <a:lnTo>
                    <a:pt x="3022600" y="250190"/>
                  </a:lnTo>
                  <a:cubicBezTo>
                    <a:pt x="3202940" y="146050"/>
                    <a:pt x="3432810" y="208280"/>
                    <a:pt x="3536950" y="388620"/>
                  </a:cubicBezTo>
                  <a:cubicBezTo>
                    <a:pt x="3561080" y="430530"/>
                    <a:pt x="3576320" y="474980"/>
                    <a:pt x="3582670" y="519430"/>
                  </a:cubicBezTo>
                  <a:lnTo>
                    <a:pt x="4304030" y="104140"/>
                  </a:lnTo>
                  <a:cubicBezTo>
                    <a:pt x="4484370" y="0"/>
                    <a:pt x="4714240" y="62230"/>
                    <a:pt x="4818380" y="242570"/>
                  </a:cubicBezTo>
                  <a:cubicBezTo>
                    <a:pt x="4899660" y="383540"/>
                    <a:pt x="4879340" y="554990"/>
                    <a:pt x="4781550" y="671830"/>
                  </a:cubicBezTo>
                  <a:lnTo>
                    <a:pt x="5050790" y="516890"/>
                  </a:lnTo>
                  <a:cubicBezTo>
                    <a:pt x="5231130" y="412750"/>
                    <a:pt x="5461000" y="474980"/>
                    <a:pt x="5565140" y="655320"/>
                  </a:cubicBezTo>
                  <a:cubicBezTo>
                    <a:pt x="5668010" y="834390"/>
                    <a:pt x="5605780" y="1064260"/>
                    <a:pt x="5426710" y="1168400"/>
                  </a:cubicBezTo>
                  <a:close/>
                </a:path>
              </a:pathLst>
            </a:custGeom>
            <a:blipFill>
              <a:blip r:embed="rId2"/>
              <a:stretch>
                <a:fillRect l="-15989" t="0" r="-15989" b="0"/>
              </a:stretch>
            </a:blipFill>
          </p:spPr>
        </p:sp>
      </p:grpSp>
      <p:sp>
        <p:nvSpPr>
          <p:cNvPr name="TextBox 4" id="4"/>
          <p:cNvSpPr txBox="true"/>
          <p:nvPr/>
        </p:nvSpPr>
        <p:spPr>
          <a:xfrm rot="0">
            <a:off x="10772767" y="1635125"/>
            <a:ext cx="6635313" cy="7092950"/>
          </a:xfrm>
          <a:prstGeom prst="rect">
            <a:avLst/>
          </a:prstGeom>
        </p:spPr>
        <p:txBody>
          <a:bodyPr anchor="t" rtlCol="false" tIns="0" lIns="0" bIns="0" rIns="0">
            <a:spAutoFit/>
          </a:bodyPr>
          <a:lstStyle/>
          <a:p>
            <a:pPr algn="just">
              <a:lnSpc>
                <a:spcPts val="3999"/>
              </a:lnSpc>
            </a:pPr>
            <a:r>
              <a:rPr lang="en-US" sz="3999">
                <a:solidFill>
                  <a:srgbClr val="292929"/>
                </a:solidFill>
                <a:latin typeface="Poppins Bold Bold"/>
              </a:rPr>
              <a:t>With the missing values handled, our focus now shifts to analyzing the dataset.</a:t>
            </a:r>
          </a:p>
          <a:p>
            <a:pPr algn="just">
              <a:lnSpc>
                <a:spcPts val="3999"/>
              </a:lnSpc>
            </a:pPr>
          </a:p>
          <a:p>
            <a:pPr algn="just">
              <a:lnSpc>
                <a:spcPts val="3999"/>
              </a:lnSpc>
            </a:pPr>
          </a:p>
          <a:p>
            <a:pPr algn="just">
              <a:lnSpc>
                <a:spcPts val="3999"/>
              </a:lnSpc>
            </a:pPr>
            <a:r>
              <a:rPr lang="en-US" sz="3999">
                <a:solidFill>
                  <a:srgbClr val="292929"/>
                </a:solidFill>
                <a:latin typeface="Poppins Bold Bold"/>
              </a:rPr>
              <a:t>We will delve into the data to extract meaningful insights and patterns related to COVID-19 patient demographics and treatment outcomes.</a:t>
            </a:r>
          </a:p>
          <a:p>
            <a:pPr algn="just" marL="0" indent="0" lvl="0">
              <a:lnSpc>
                <a:spcPts val="3999"/>
              </a:lnSpc>
            </a:pPr>
          </a:p>
        </p:txBody>
      </p:sp>
    </p:spTree>
  </p:cSld>
  <p:clrMapOvr>
    <a:masterClrMapping/>
  </p:clrMapOvr>
  <p:transition spd="slow">
    <p:push dir="l"/>
  </p:transition>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92720" y="1137885"/>
            <a:ext cx="10123621" cy="8120415"/>
          </a:xfrm>
          <a:custGeom>
            <a:avLst/>
            <a:gdLst/>
            <a:ahLst/>
            <a:cxnLst/>
            <a:rect r="r" b="b" t="t" l="l"/>
            <a:pathLst>
              <a:path h="8120415" w="10123621">
                <a:moveTo>
                  <a:pt x="0" y="0"/>
                </a:moveTo>
                <a:lnTo>
                  <a:pt x="10123621" y="0"/>
                </a:lnTo>
                <a:lnTo>
                  <a:pt x="10123621" y="8120415"/>
                </a:lnTo>
                <a:lnTo>
                  <a:pt x="0" y="8120415"/>
                </a:lnTo>
                <a:lnTo>
                  <a:pt x="0" y="0"/>
                </a:lnTo>
                <a:close/>
              </a:path>
            </a:pathLst>
          </a:custGeom>
          <a:blipFill>
            <a:blip r:embed="rId2"/>
            <a:stretch>
              <a:fillRect l="0" t="-3538" r="0" b="-3538"/>
            </a:stretch>
          </a:blipFill>
        </p:spPr>
      </p:sp>
      <p:sp>
        <p:nvSpPr>
          <p:cNvPr name="TextBox 3" id="3"/>
          <p:cNvSpPr txBox="true"/>
          <p:nvPr/>
        </p:nvSpPr>
        <p:spPr>
          <a:xfrm rot="0">
            <a:off x="10897797" y="4779503"/>
            <a:ext cx="7134256" cy="1323401"/>
          </a:xfrm>
          <a:prstGeom prst="rect">
            <a:avLst/>
          </a:prstGeom>
        </p:spPr>
        <p:txBody>
          <a:bodyPr anchor="t" rtlCol="false" tIns="0" lIns="0" bIns="0" rIns="0">
            <a:spAutoFit/>
          </a:bodyPr>
          <a:lstStyle/>
          <a:p>
            <a:pPr algn="just" marL="0" indent="0" lvl="0">
              <a:lnSpc>
                <a:spcPts val="2656"/>
              </a:lnSpc>
              <a:spcBef>
                <a:spcPct val="0"/>
              </a:spcBef>
            </a:pPr>
            <a:r>
              <a:rPr lang="en-US" sz="1897">
                <a:solidFill>
                  <a:srgbClr val="000000"/>
                </a:solidFill>
                <a:latin typeface="Poppins Light"/>
              </a:rPr>
              <a:t>The graph displays a heatmap illustrating the correlations between variables in the dataset. Correlation values are numerically indicated within the cells, and the colors range from shades of blue, representing values from -1 to 1.</a:t>
            </a:r>
          </a:p>
        </p:txBody>
      </p:sp>
      <p:sp>
        <p:nvSpPr>
          <p:cNvPr name="TextBox 4" id="4"/>
          <p:cNvSpPr txBox="true"/>
          <p:nvPr/>
        </p:nvSpPr>
        <p:spPr>
          <a:xfrm rot="0">
            <a:off x="11378658" y="1271235"/>
            <a:ext cx="5880642" cy="3348374"/>
          </a:xfrm>
          <a:prstGeom prst="rect">
            <a:avLst/>
          </a:prstGeom>
        </p:spPr>
        <p:txBody>
          <a:bodyPr anchor="t" rtlCol="false" tIns="0" lIns="0" bIns="0" rIns="0">
            <a:spAutoFit/>
          </a:bodyPr>
          <a:lstStyle/>
          <a:p>
            <a:pPr algn="r">
              <a:lnSpc>
                <a:spcPts val="6575"/>
              </a:lnSpc>
            </a:pPr>
            <a:r>
              <a:rPr lang="en-US" sz="6575">
                <a:solidFill>
                  <a:srgbClr val="000000"/>
                </a:solidFill>
                <a:latin typeface="Poppins Bold Bold"/>
              </a:rPr>
              <a:t>Data Correlation Visualization</a:t>
            </a:r>
          </a:p>
          <a:p>
            <a:pPr algn="r" marL="0" indent="0" lvl="0">
              <a:lnSpc>
                <a:spcPts val="6575"/>
              </a:lnSpc>
            </a:pPr>
          </a:p>
        </p:txBody>
      </p:sp>
    </p:spTree>
  </p:cSld>
  <p:clrMapOvr>
    <a:masterClrMapping/>
  </p:clrMapOvr>
  <p:transition spd="slow">
    <p:push dir="l"/>
  </p:transition>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33666" y="912257"/>
            <a:ext cx="8666401" cy="8462486"/>
          </a:xfrm>
          <a:custGeom>
            <a:avLst/>
            <a:gdLst/>
            <a:ahLst/>
            <a:cxnLst/>
            <a:rect r="r" b="b" t="t" l="l"/>
            <a:pathLst>
              <a:path h="8462486" w="8666401">
                <a:moveTo>
                  <a:pt x="0" y="0"/>
                </a:moveTo>
                <a:lnTo>
                  <a:pt x="8666401" y="0"/>
                </a:lnTo>
                <a:lnTo>
                  <a:pt x="8666401" y="8462486"/>
                </a:lnTo>
                <a:lnTo>
                  <a:pt x="0" y="8462486"/>
                </a:lnTo>
                <a:lnTo>
                  <a:pt x="0" y="0"/>
                </a:lnTo>
                <a:close/>
              </a:path>
            </a:pathLst>
          </a:custGeom>
          <a:blipFill>
            <a:blip r:embed="rId2"/>
            <a:stretch>
              <a:fillRect l="0" t="0" r="0" b="0"/>
            </a:stretch>
          </a:blipFill>
        </p:spPr>
      </p:sp>
      <p:sp>
        <p:nvSpPr>
          <p:cNvPr name="TextBox 3" id="3"/>
          <p:cNvSpPr txBox="true"/>
          <p:nvPr/>
        </p:nvSpPr>
        <p:spPr>
          <a:xfrm rot="0">
            <a:off x="9715028" y="2191380"/>
            <a:ext cx="7544272" cy="5847090"/>
          </a:xfrm>
          <a:prstGeom prst="rect">
            <a:avLst/>
          </a:prstGeom>
        </p:spPr>
        <p:txBody>
          <a:bodyPr anchor="t" rtlCol="false" tIns="0" lIns="0" bIns="0" rIns="0">
            <a:spAutoFit/>
          </a:bodyPr>
          <a:lstStyle/>
          <a:p>
            <a:pPr algn="just">
              <a:lnSpc>
                <a:spcPts val="4269"/>
              </a:lnSpc>
            </a:pPr>
            <a:r>
              <a:rPr lang="en-US" sz="3049">
                <a:solidFill>
                  <a:srgbClr val="292929"/>
                </a:solidFill>
                <a:latin typeface="Poppins Light Bold"/>
              </a:rPr>
              <a:t>Death Percentage Visualization</a:t>
            </a:r>
          </a:p>
          <a:p>
            <a:pPr algn="just">
              <a:lnSpc>
                <a:spcPts val="4269"/>
              </a:lnSpc>
            </a:pPr>
            <a:r>
              <a:rPr lang="en-US" sz="3049">
                <a:solidFill>
                  <a:srgbClr val="292929"/>
                </a:solidFill>
                <a:latin typeface="Poppins Light"/>
              </a:rPr>
              <a:t>The pie chart visualizes the percentage of "Alive" and "Dead" individuals in the dataset. Numeric values are shown within the chart segments, and a legend displays the count of each category.</a:t>
            </a:r>
          </a:p>
          <a:p>
            <a:pPr algn="just">
              <a:lnSpc>
                <a:spcPts val="4269"/>
              </a:lnSpc>
            </a:pPr>
          </a:p>
          <a:p>
            <a:pPr algn="just">
              <a:lnSpc>
                <a:spcPts val="4269"/>
              </a:lnSpc>
            </a:pPr>
          </a:p>
          <a:p>
            <a:pPr algn="just">
              <a:lnSpc>
                <a:spcPts val="4269"/>
              </a:lnSpc>
            </a:pPr>
          </a:p>
          <a:p>
            <a:pPr algn="just" marL="0" indent="0" lvl="0">
              <a:lnSpc>
                <a:spcPts val="4269"/>
              </a:lnSpc>
              <a:spcBef>
                <a:spcPct val="0"/>
              </a:spcBef>
            </a:pPr>
          </a:p>
        </p:txBody>
      </p:sp>
    </p:spTree>
  </p:cSld>
  <p:clrMapOvr>
    <a:masterClrMapping/>
  </p:clrMapOvr>
  <p:transition spd="slow">
    <p:push dir="l"/>
  </p:transition>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144000" y="1938832"/>
            <a:ext cx="7891977" cy="6409336"/>
          </a:xfrm>
          <a:custGeom>
            <a:avLst/>
            <a:gdLst/>
            <a:ahLst/>
            <a:cxnLst/>
            <a:rect r="r" b="b" t="t" l="l"/>
            <a:pathLst>
              <a:path h="6409336" w="7891977">
                <a:moveTo>
                  <a:pt x="0" y="0"/>
                </a:moveTo>
                <a:lnTo>
                  <a:pt x="7891977" y="0"/>
                </a:lnTo>
                <a:lnTo>
                  <a:pt x="7891977" y="6409336"/>
                </a:lnTo>
                <a:lnTo>
                  <a:pt x="0" y="6409336"/>
                </a:lnTo>
                <a:lnTo>
                  <a:pt x="0" y="0"/>
                </a:lnTo>
                <a:close/>
              </a:path>
            </a:pathLst>
          </a:custGeom>
          <a:blipFill>
            <a:blip r:embed="rId2"/>
            <a:stretch>
              <a:fillRect l="0" t="0" r="0" b="0"/>
            </a:stretch>
          </a:blipFill>
        </p:spPr>
      </p:sp>
      <p:sp>
        <p:nvSpPr>
          <p:cNvPr name="TextBox 3" id="3"/>
          <p:cNvSpPr txBox="true"/>
          <p:nvPr/>
        </p:nvSpPr>
        <p:spPr>
          <a:xfrm rot="0">
            <a:off x="1028700" y="3039905"/>
            <a:ext cx="7397821" cy="3695246"/>
          </a:xfrm>
          <a:prstGeom prst="rect">
            <a:avLst/>
          </a:prstGeom>
        </p:spPr>
        <p:txBody>
          <a:bodyPr anchor="t" rtlCol="false" tIns="0" lIns="0" bIns="0" rIns="0">
            <a:spAutoFit/>
          </a:bodyPr>
          <a:lstStyle/>
          <a:p>
            <a:pPr algn="l">
              <a:lnSpc>
                <a:spcPts val="3688"/>
              </a:lnSpc>
            </a:pPr>
            <a:r>
              <a:rPr lang="en-US" sz="2634">
                <a:solidFill>
                  <a:srgbClr val="292929"/>
                </a:solidFill>
                <a:latin typeface="Poppins Light Bold"/>
              </a:rPr>
              <a:t>Covid Carrier Percentage Visualization</a:t>
            </a:r>
          </a:p>
          <a:p>
            <a:pPr algn="l">
              <a:lnSpc>
                <a:spcPts val="3688"/>
              </a:lnSpc>
            </a:pPr>
          </a:p>
          <a:p>
            <a:pPr algn="l" marL="0" indent="0" lvl="0">
              <a:lnSpc>
                <a:spcPts val="3688"/>
              </a:lnSpc>
              <a:spcBef>
                <a:spcPct val="0"/>
              </a:spcBef>
            </a:pPr>
            <a:r>
              <a:rPr lang="en-US" sz="2634">
                <a:solidFill>
                  <a:srgbClr val="292929"/>
                </a:solidFill>
                <a:latin typeface="Poppins Light"/>
              </a:rPr>
              <a:t>The pie chart illustrates the percentage of "Carriers" and "Non Carriers" among deceased patients due to COVID-19. Numeric values are displayed within the segments, and a legend indicates the count of each category.</a:t>
            </a:r>
          </a:p>
        </p:txBody>
      </p:sp>
    </p:spTree>
  </p:cSld>
  <p:clrMapOvr>
    <a:masterClrMapping/>
  </p:clrMapOvr>
  <p:transition spd="slow">
    <p:push dir="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DAGF3fWB-Pg</dc:identifier>
  <dcterms:modified xsi:type="dcterms:W3CDTF">2011-08-01T06:04:30Z</dcterms:modified>
  <cp:revision>1</cp:revision>
  <dc:title>Your title here</dc:title>
</cp:coreProperties>
</file>