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3" r:id="rId4"/>
    <p:sldId id="257" r:id="rId5"/>
    <p:sldId id="258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2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8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7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0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1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93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fernandozamoraj/full/JbWjZQ" TargetMode="External"/><Relationship Id="rId2" Type="http://schemas.openxmlformats.org/officeDocument/2006/relationships/hyperlink" Target="https://codepen.io/jeffmccarthyesq/pen/LEEKL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C0B4A-3066-42C3-AE32-8033BFB40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71CC-71CC-BF48-82E7-E616753B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684A4-F1D7-134F-BFE2-1700B51F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188236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ACFCB-BBB9-F84F-ACF8-B6423DFA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143000"/>
            <a:ext cx="5154779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045D0-3EE1-BE4F-9B3C-E691251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 2 –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10CE-ED3E-CC4A-ACA1-C1C6688E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Jobs Said “Let there be GUIs”</a:t>
            </a:r>
          </a:p>
          <a:p>
            <a:r>
              <a:rPr lang="en-US" dirty="0"/>
              <a:t>DOS – Bill Gates baby – very basic, DIR, MKDIR, CD, </a:t>
            </a:r>
          </a:p>
          <a:p>
            <a:r>
              <a:rPr lang="en-US" dirty="0"/>
              <a:t>Unix Shells – Many shells most popular is BASH (</a:t>
            </a:r>
            <a:r>
              <a:rPr lang="en-US" dirty="0">
                <a:solidFill>
                  <a:srgbClr val="FF0000"/>
                </a:solidFill>
              </a:rPr>
              <a:t>Bourne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Again Shell)</a:t>
            </a:r>
          </a:p>
          <a:p>
            <a:r>
              <a:rPr lang="en-US" dirty="0"/>
              <a:t>Let’s take a quick look…</a:t>
            </a:r>
          </a:p>
          <a:p>
            <a:r>
              <a:rPr lang="en-US" dirty="0"/>
              <a:t>Why the shell? Fundamental tool for developers.</a:t>
            </a:r>
          </a:p>
          <a:p>
            <a:r>
              <a:rPr lang="en-US" dirty="0"/>
              <a:t>There are some things that you can only do in the shell</a:t>
            </a:r>
          </a:p>
          <a:p>
            <a:r>
              <a:rPr lang="en-US" dirty="0"/>
              <a:t>Terminal or Console or Command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9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E7C098-E812-C647-A2D3-0B52AB75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74" y="1046607"/>
            <a:ext cx="5497155" cy="4182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045D0-3EE1-BE4F-9B3C-E691251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 2 –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10CE-ED3E-CC4A-ACA1-C1C6688E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Folders have other folders or files</a:t>
            </a:r>
          </a:p>
          <a:p>
            <a:r>
              <a:rPr lang="en-US" dirty="0">
                <a:solidFill>
                  <a:schemeClr val="tx1"/>
                </a:solidFill>
              </a:rPr>
              <a:t>Files have names and extensions (usually)</a:t>
            </a:r>
          </a:p>
          <a:p>
            <a:r>
              <a:rPr lang="en-US" dirty="0"/>
              <a:t>The full name of the file includes the left side and </a:t>
            </a:r>
            <a:r>
              <a:rPr lang="en-US" dirty="0" err="1"/>
              <a:t>ext</a:t>
            </a:r>
            <a:endParaRPr lang="en-US" dirty="0"/>
          </a:p>
          <a:p>
            <a:r>
              <a:rPr lang="en-US" dirty="0"/>
              <a:t>Anything you can do using mouse you can do with terminal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3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6AE6-8E11-8846-9CC7-6BA97E39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–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17E2-ED59-B247-87EC-9A8013F2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files. =&gt; BASH: ls or ls –al DOS: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r>
              <a:rPr lang="en-US" dirty="0"/>
              <a:t>Display current path =&gt; BASH: </a:t>
            </a:r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Move up to the parent directory: cd ..</a:t>
            </a:r>
          </a:p>
          <a:p>
            <a:r>
              <a:rPr lang="en-US" dirty="0"/>
              <a:t>Move to a child directory: cd </a:t>
            </a:r>
            <a:r>
              <a:rPr lang="en-US" dirty="0" err="1"/>
              <a:t>childName</a:t>
            </a:r>
            <a:endParaRPr lang="en-US" dirty="0"/>
          </a:p>
          <a:p>
            <a:r>
              <a:rPr lang="en-US" dirty="0"/>
              <a:t>Create a director or folder: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folderName</a:t>
            </a:r>
            <a:endParaRPr lang="en-US" dirty="0"/>
          </a:p>
          <a:p>
            <a:r>
              <a:rPr lang="en-US" dirty="0"/>
              <a:t>Run an executable file: BASH: ./filename DOS: filename</a:t>
            </a:r>
          </a:p>
          <a:p>
            <a:r>
              <a:rPr lang="en-US" dirty="0"/>
              <a:t>Move or rename a file: mv filename </a:t>
            </a:r>
            <a:r>
              <a:rPr lang="en-US" dirty="0" err="1"/>
              <a:t>newFileName</a:t>
            </a:r>
            <a:endParaRPr lang="en-US" dirty="0"/>
          </a:p>
          <a:p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87848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6AE6-8E11-8846-9CC7-6BA97E39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– In Class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17E2-ED59-B247-87EC-9A8013F2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00" y="2039781"/>
            <a:ext cx="4570671" cy="3798037"/>
          </a:xfrm>
        </p:spPr>
        <p:txBody>
          <a:bodyPr>
            <a:normAutofit/>
          </a:bodyPr>
          <a:lstStyle/>
          <a:p>
            <a:r>
              <a:rPr lang="en-US" dirty="0"/>
              <a:t>7. modify the file </a:t>
            </a:r>
            <a:r>
              <a:rPr lang="en-US" dirty="0" err="1"/>
              <a:t>data.txt</a:t>
            </a:r>
            <a:r>
              <a:rPr lang="en-US" dirty="0"/>
              <a:t> by adding a line</a:t>
            </a:r>
          </a:p>
          <a:p>
            <a:r>
              <a:rPr lang="en-US" dirty="0"/>
              <a:t>8. rename each </a:t>
            </a:r>
            <a:r>
              <a:rPr lang="en-US" dirty="0" err="1"/>
              <a:t>data.txt</a:t>
            </a:r>
            <a:r>
              <a:rPr lang="en-US" dirty="0"/>
              <a:t> file to data1.txt</a:t>
            </a:r>
          </a:p>
          <a:p>
            <a:r>
              <a:rPr lang="en-US" dirty="0"/>
              <a:t>9. navigate into the folder named child1</a:t>
            </a:r>
          </a:p>
          <a:p>
            <a:r>
              <a:rPr lang="en-US" dirty="0"/>
              <a:t>10. navigate up to the parent folder</a:t>
            </a:r>
          </a:p>
          <a:p>
            <a:r>
              <a:rPr lang="en-US" dirty="0"/>
              <a:t>11. use the history command to view your history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819E3-65BB-1044-AF2E-8EF881B9000B}"/>
              </a:ext>
            </a:extLst>
          </p:cNvPr>
          <p:cNvSpPr txBox="1">
            <a:spLocks/>
          </p:cNvSpPr>
          <p:nvPr/>
        </p:nvSpPr>
        <p:spPr>
          <a:xfrm>
            <a:off x="733593" y="2493264"/>
            <a:ext cx="4169228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navigate to your home directory</a:t>
            </a:r>
          </a:p>
          <a:p>
            <a:r>
              <a:rPr lang="en-US" dirty="0"/>
              <a:t>2. create child folder named </a:t>
            </a:r>
            <a:r>
              <a:rPr lang="en-US" dirty="0" err="1"/>
              <a:t>mydocs</a:t>
            </a:r>
            <a:endParaRPr lang="en-US" dirty="0"/>
          </a:p>
          <a:p>
            <a:r>
              <a:rPr lang="en-US" dirty="0"/>
              <a:t>3. navigate into that director</a:t>
            </a:r>
          </a:p>
          <a:p>
            <a:r>
              <a:rPr lang="en-US" dirty="0"/>
              <a:t>4. create another child folder name child1</a:t>
            </a:r>
          </a:p>
          <a:p>
            <a:r>
              <a:rPr lang="en-US" dirty="0"/>
              <a:t>5. create another child folder named child2</a:t>
            </a:r>
          </a:p>
          <a:p>
            <a:r>
              <a:rPr lang="en-US" dirty="0"/>
              <a:t>6. in each folder create two files named </a:t>
            </a:r>
            <a:r>
              <a:rPr lang="en-US" dirty="0" err="1"/>
              <a:t>data.txt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9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6AE6-8E11-8846-9CC7-6BA97E39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17E2-ED59-B247-87EC-9A8013F2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7840"/>
            <a:ext cx="4570671" cy="3798037"/>
          </a:xfrm>
        </p:spPr>
        <p:txBody>
          <a:bodyPr>
            <a:normAutofit/>
          </a:bodyPr>
          <a:lstStyle/>
          <a:p>
            <a:r>
              <a:rPr lang="en-US" dirty="0"/>
              <a:t>Time permitting we can cover commands</a:t>
            </a:r>
          </a:p>
          <a:p>
            <a:r>
              <a:rPr lang="en-US" dirty="0"/>
              <a:t>Or go to break until 4PM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CC6F-7D2E-CF47-81A7-CECFBAF8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2F8-1AFB-6E40-8EE8-C2D36933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get me a job alone?</a:t>
            </a:r>
          </a:p>
          <a:p>
            <a:r>
              <a:rPr lang="en-US" dirty="0"/>
              <a:t>This is one of three pieces of the web frontend technologies</a:t>
            </a:r>
          </a:p>
          <a:p>
            <a:r>
              <a:rPr lang="en-US" dirty="0"/>
              <a:t>You should be able to figure out if you like programming or if you do not</a:t>
            </a:r>
          </a:p>
          <a:p>
            <a:r>
              <a:rPr lang="en-US" dirty="0"/>
              <a:t>You will have enough to build on in order to pursue the other two languages (HTML and CSS)</a:t>
            </a:r>
          </a:p>
          <a:p>
            <a:r>
              <a:rPr lang="en-US" dirty="0"/>
              <a:t>It will make it much easier to learn front SPA technologies</a:t>
            </a:r>
          </a:p>
          <a:p>
            <a:r>
              <a:rPr lang="en-US" dirty="0"/>
              <a:t>It will challenge you</a:t>
            </a:r>
          </a:p>
        </p:txBody>
      </p:sp>
    </p:spTree>
    <p:extLst>
      <p:ext uri="{BB962C8B-B14F-4D97-AF65-F5344CB8AC3E}">
        <p14:creationId xmlns:p14="http://schemas.microsoft.com/office/powerpoint/2010/main" val="27696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CC6F-7D2E-CF47-81A7-CECFBAF8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2F8-1AFB-6E40-8EE8-C2D36933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1 - Fundamentals</a:t>
            </a:r>
          </a:p>
          <a:p>
            <a:r>
              <a:rPr lang="en-US" dirty="0"/>
              <a:t>Objective 2 – Taste of programming</a:t>
            </a:r>
          </a:p>
          <a:p>
            <a:r>
              <a:rPr lang="en-US" dirty="0"/>
              <a:t>Objective 3 – Acquire new skill</a:t>
            </a:r>
          </a:p>
          <a:p>
            <a:r>
              <a:rPr lang="en-US" dirty="0"/>
              <a:t>Objective 4 - Learn about algorithms</a:t>
            </a:r>
          </a:p>
          <a:p>
            <a:r>
              <a:rPr lang="en-US" dirty="0"/>
              <a:t>Making a PB&amp;J Sandwich</a:t>
            </a:r>
          </a:p>
        </p:txBody>
      </p:sp>
    </p:spTree>
    <p:extLst>
      <p:ext uri="{BB962C8B-B14F-4D97-AF65-F5344CB8AC3E}">
        <p14:creationId xmlns:p14="http://schemas.microsoft.com/office/powerpoint/2010/main" val="21677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6AE6-8E11-8846-9CC7-6BA97E39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17E2-ED59-B247-87EC-9A8013F2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 High level language JIT</a:t>
            </a:r>
          </a:p>
          <a:p>
            <a:r>
              <a:rPr lang="en-US" dirty="0"/>
              <a:t>One of three core technologies for the world wide web; CSS, HTML,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JavaScript- Versatile, Dynamic Language</a:t>
            </a:r>
          </a:p>
          <a:p>
            <a:r>
              <a:rPr lang="en-US" dirty="0"/>
              <a:t>What it’s not – It is not related to Java - Java is to </a:t>
            </a:r>
            <a:r>
              <a:rPr lang="en-US" dirty="0" err="1"/>
              <a:t>Javascript</a:t>
            </a:r>
            <a:r>
              <a:rPr lang="en-US" dirty="0"/>
              <a:t> as ham is to hamburger</a:t>
            </a:r>
          </a:p>
          <a:p>
            <a:r>
              <a:rPr lang="en-US" dirty="0" err="1"/>
              <a:t>Defacto</a:t>
            </a:r>
            <a:r>
              <a:rPr lang="en-US" dirty="0"/>
              <a:t> front end language for the web</a:t>
            </a:r>
          </a:p>
          <a:p>
            <a:r>
              <a:rPr lang="en-US" dirty="0"/>
              <a:t>Can be used as a back end language with Node</a:t>
            </a:r>
          </a:p>
          <a:p>
            <a:r>
              <a:rPr lang="en-US" dirty="0"/>
              <a:t>The standard for JS is </a:t>
            </a:r>
            <a:r>
              <a:rPr lang="en-US" dirty="0" err="1"/>
              <a:t>ecmascript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5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A482-FF6A-7B4A-8C97-99C46260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71AB-0C50-7A4F-A367-7B9FC95E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programming language of 2019 (Stack Overflow Survey 2019)</a:t>
            </a:r>
          </a:p>
          <a:p>
            <a:r>
              <a:rPr lang="en-US" dirty="0"/>
              <a:t>Top three web frameworks use JS (</a:t>
            </a:r>
            <a:r>
              <a:rPr lang="en-US" dirty="0" err="1"/>
              <a:t>Jquery</a:t>
            </a:r>
            <a:r>
              <a:rPr lang="en-US" dirty="0"/>
              <a:t>, ReactJS, AngularJS)</a:t>
            </a:r>
          </a:p>
          <a:p>
            <a:r>
              <a:rPr lang="en-US" dirty="0"/>
              <a:t>Most popular back end language</a:t>
            </a:r>
          </a:p>
          <a:p>
            <a:r>
              <a:rPr lang="en-US" dirty="0"/>
              <a:t>Easy to learn but hard to master (stick with it)</a:t>
            </a:r>
          </a:p>
          <a:p>
            <a:r>
              <a:rPr lang="en-US" dirty="0"/>
              <a:t>Big evolution in the last 10 years</a:t>
            </a:r>
          </a:p>
          <a:p>
            <a:r>
              <a:rPr lang="en-US" dirty="0"/>
              <a:t>Prior to HTML 5 developers hated it but not many other options were available</a:t>
            </a:r>
          </a:p>
        </p:txBody>
      </p:sp>
    </p:spTree>
    <p:extLst>
      <p:ext uri="{BB962C8B-B14F-4D97-AF65-F5344CB8AC3E}">
        <p14:creationId xmlns:p14="http://schemas.microsoft.com/office/powerpoint/2010/main" val="105907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649D263-F250-CA4A-9185-168955DBE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16" y="1072007"/>
            <a:ext cx="5257800" cy="308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A0F1C-16AB-384A-9E92-A2DE905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vs.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421-A493-3048-9B7B-A189375E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is what you see on your computer</a:t>
            </a:r>
          </a:p>
          <a:p>
            <a:r>
              <a:rPr lang="en-US" dirty="0"/>
              <a:t>Front end usually consists of HTML, CSS, JS</a:t>
            </a:r>
          </a:p>
          <a:p>
            <a:r>
              <a:rPr lang="en-US" dirty="0"/>
              <a:t>The backend stores data, files (HTML, CSS, JS)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Files and data are delivered on demand to the frontend</a:t>
            </a:r>
          </a:p>
          <a:p>
            <a:r>
              <a:rPr lang="en-US" dirty="0"/>
              <a:t>The JS is compiled and executed by your browser (</a:t>
            </a:r>
            <a:r>
              <a:rPr lang="en-US" dirty="0" err="1"/>
              <a:t>Chrom</a:t>
            </a:r>
            <a:r>
              <a:rPr lang="en-US" dirty="0"/>
              <a:t>, </a:t>
            </a:r>
            <a:r>
              <a:rPr lang="en-US" dirty="0" err="1"/>
              <a:t>FireFox</a:t>
            </a:r>
            <a:r>
              <a:rPr lang="en-US" dirty="0"/>
              <a:t>, IE)</a:t>
            </a:r>
          </a:p>
          <a:p>
            <a:r>
              <a:rPr lang="en-US" dirty="0"/>
              <a:t>JS can be used in the back end as of recent years, but it spent most of it’s infancy in the client</a:t>
            </a:r>
          </a:p>
          <a:p>
            <a:r>
              <a:rPr lang="en-US" dirty="0"/>
              <a:t>JS is excellent for manipulating the </a:t>
            </a:r>
            <a:r>
              <a:rPr lang="en-US" dirty="0" err="1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6AE6-8E11-8846-9CC7-6BA97E39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or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17E2-ED59-B247-87EC-9A8013F2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like art</a:t>
            </a:r>
          </a:p>
          <a:p>
            <a:r>
              <a:rPr lang="en-US" dirty="0"/>
              <a:t>Programming is part science</a:t>
            </a:r>
          </a:p>
          <a:p>
            <a:r>
              <a:rPr lang="en-US" dirty="0"/>
              <a:t>Programming is like a craft</a:t>
            </a:r>
          </a:p>
          <a:p>
            <a:r>
              <a:rPr lang="en-US" dirty="0"/>
              <a:t>It is all abut problem solving</a:t>
            </a:r>
          </a:p>
          <a:p>
            <a:r>
              <a:rPr lang="en-US" dirty="0"/>
              <a:t>There will be recipes</a:t>
            </a:r>
          </a:p>
          <a:p>
            <a:r>
              <a:rPr lang="en-US" dirty="0"/>
              <a:t>Three things to become a good programmer: PRACTICE, PRACTICE, PRACTICE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6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5D0-3EE1-BE4F-9B3C-E691251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</a:t>
            </a:r>
            <a:r>
              <a:rPr lang="en-US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10CE-ED3E-CC4A-ACA1-C1C6688E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https://codepen.io/jeffmccarthyesq/pen/LEEKLZ</a:t>
            </a:r>
            <a:endParaRPr lang="en-US" dirty="0"/>
          </a:p>
          <a:p>
            <a:r>
              <a:rPr lang="en-US" dirty="0">
                <a:hlinkClick r:id="rId3"/>
              </a:rPr>
              <a:t>https://codepen.io/fernandozamoraj/full/JbWjZQ</a:t>
            </a:r>
            <a:endParaRPr lang="en-US" dirty="0"/>
          </a:p>
          <a:p>
            <a:r>
              <a:rPr lang="en-US" dirty="0"/>
              <a:t>Amazon drawer example</a:t>
            </a:r>
          </a:p>
          <a:p>
            <a:r>
              <a:rPr lang="en-US" dirty="0"/>
              <a:t>Where to begin on something like this?</a:t>
            </a:r>
          </a:p>
          <a:p>
            <a:r>
              <a:rPr lang="en-US" dirty="0"/>
              <a:t>Break a problem down?</a:t>
            </a:r>
          </a:p>
          <a:p>
            <a:r>
              <a:rPr lang="en-US" dirty="0"/>
              <a:t>Different types of problems – require different types of approaches</a:t>
            </a:r>
          </a:p>
          <a:p>
            <a:r>
              <a:rPr lang="en-US" dirty="0"/>
              <a:t>Fundamentals are essential to tackling complex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5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5D0-3EE1-BE4F-9B3C-E691251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until 3PM Central/4PM Eastern</a:t>
            </a:r>
          </a:p>
        </p:txBody>
      </p:sp>
      <p:pic>
        <p:nvPicPr>
          <p:cNvPr id="5" name="Content Placeholder 4" descr="A cup of coffee and a glass of beer on a table&#10;&#10;Description automatically generated">
            <a:extLst>
              <a:ext uri="{FF2B5EF4-FFF2-40B4-BE49-F238E27FC236}">
                <a16:creationId xmlns:a16="http://schemas.microsoft.com/office/drawing/2014/main" id="{867364E2-25C7-2E45-88A9-E90D0584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833" y="2098675"/>
            <a:ext cx="4444108" cy="3633787"/>
          </a:xfrm>
        </p:spPr>
      </p:pic>
    </p:spTree>
    <p:extLst>
      <p:ext uri="{BB962C8B-B14F-4D97-AF65-F5344CB8AC3E}">
        <p14:creationId xmlns:p14="http://schemas.microsoft.com/office/powerpoint/2010/main" val="35765523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3"/>
      </a:lt2>
      <a:accent1>
        <a:srgbClr val="D040B9"/>
      </a:accent1>
      <a:accent2>
        <a:srgbClr val="9A2EBE"/>
      </a:accent2>
      <a:accent3>
        <a:srgbClr val="6F40D0"/>
      </a:accent3>
      <a:accent4>
        <a:srgbClr val="3F4BC4"/>
      </a:accent4>
      <a:accent5>
        <a:srgbClr val="4088D0"/>
      </a:accent5>
      <a:accent6>
        <a:srgbClr val="2EB3BE"/>
      </a:accent6>
      <a:hlink>
        <a:srgbClr val="4A73C2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768</Words>
  <Application>Microsoft Macintosh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Tw Cen MT</vt:lpstr>
      <vt:lpstr>Wingdings 2</vt:lpstr>
      <vt:lpstr>DividendVTI</vt:lpstr>
      <vt:lpstr>Week 1</vt:lpstr>
      <vt:lpstr>Expectations and objectives</vt:lpstr>
      <vt:lpstr>Expectations and objectives</vt:lpstr>
      <vt:lpstr>What is javascript?</vt:lpstr>
      <vt:lpstr>What is Javascript? (Continued)</vt:lpstr>
      <vt:lpstr>Front end vs. back end</vt:lpstr>
      <vt:lpstr>Art or science?</vt:lpstr>
      <vt:lpstr>Some examples of js</vt:lpstr>
      <vt:lpstr>Break until 3PM Central/4PM Eastern</vt:lpstr>
      <vt:lpstr>Hour 2 – Command line</vt:lpstr>
      <vt:lpstr>Hour 2 – Command line</vt:lpstr>
      <vt:lpstr>Command line – Common commands</vt:lpstr>
      <vt:lpstr>Command line – In Class lab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Fernando Zamora</dc:creator>
  <cp:lastModifiedBy>Fernando Zamora</cp:lastModifiedBy>
  <cp:revision>10</cp:revision>
  <dcterms:created xsi:type="dcterms:W3CDTF">2020-05-01T03:43:15Z</dcterms:created>
  <dcterms:modified xsi:type="dcterms:W3CDTF">2020-05-15T06:56:17Z</dcterms:modified>
</cp:coreProperties>
</file>